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Average"/>
      <p:regular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swald-regular.fntdata"/><Relationship Id="rId47" Type="http://schemas.openxmlformats.org/officeDocument/2006/relationships/font" Target="fonts/Average-regular.fntdata"/><Relationship Id="rId49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7b91394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7b91394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af50510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af50510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af50510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af50510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af50510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af50510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2db085f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2db085f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af5051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af5051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af5051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af5051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af50510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af50510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af5051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6af5051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af50510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6af50510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af50510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af50510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878ea3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878ea3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af50510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6af50510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af50510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af50510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af50510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af50510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6af50510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6af50510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12db085f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12db085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12db085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12db085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12db085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12db085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12db085f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12db085f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12db085f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12db085f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12db085f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12db085f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af505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af505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12db085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12db085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6af5051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6af5051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12db085f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12db085f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12db085f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12db085f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12db085f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12db085f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6af5051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6af5051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12db085f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12db085f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12db085f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12db085f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12db085f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12db085f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12db085f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12db085f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af5051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af5051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12db085f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12db085f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af5051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af5051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af5051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af5051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af50510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af50510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af5051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af5051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af50510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af50510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nso.upenn.edu/take-your-professormentor-program-student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thing I remembered exists...</a:t>
            </a:r>
            <a:endParaRPr/>
          </a:p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https://www.nso.upenn.edu/take-your-professormentor-program-students</a:t>
            </a:r>
            <a:endParaRPr/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162" y="1508875"/>
            <a:ext cx="3657677" cy="35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really, sarcasm is hard.</a:t>
            </a:r>
            <a:endParaRPr/>
          </a:p>
        </p:txBody>
      </p:sp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38" y="1104675"/>
            <a:ext cx="553651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4"/>
          <p:cNvSpPr/>
          <p:nvPr/>
        </p:nvSpPr>
        <p:spPr>
          <a:xfrm>
            <a:off x="369150" y="2386350"/>
            <a:ext cx="14346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SARC so hard?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is difficult to understand (AI-hard).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of the context is even present 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Not every example is labeled correctly.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confusion matrix for the "/s" proxy.</a:t>
            </a:r>
            <a:endParaRPr/>
          </a:p>
        </p:txBody>
      </p:sp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200" y="1715225"/>
            <a:ext cx="33909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325" y="1170125"/>
            <a:ext cx="2571749" cy="200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225" y="2577050"/>
            <a:ext cx="2571750" cy="2426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confusion matrix for the "/s" proxy.</a:t>
            </a:r>
            <a:endParaRPr/>
          </a:p>
        </p:txBody>
      </p:sp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200" y="1715225"/>
            <a:ext cx="33909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325" y="1170125"/>
            <a:ext cx="2571749" cy="200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225" y="2577050"/>
            <a:ext cx="2571750" cy="242618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2838200" y="4381400"/>
            <a:ext cx="58674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can't use accuracy.  We should use F1.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sarcastic comments tend to be short.</a:t>
            </a:r>
            <a:endParaRPr/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514" y="1500450"/>
            <a:ext cx="3713325" cy="332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certain words are signals for sarcasm.</a:t>
            </a:r>
            <a:endParaRPr/>
          </a:p>
        </p:txBody>
      </p:sp>
      <p:pic>
        <p:nvPicPr>
          <p:cNvPr id="196" name="Google Shape;1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77" y="1054138"/>
            <a:ext cx="3333851" cy="30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4125800"/>
            <a:ext cx="85206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lot of q</a:t>
            </a:r>
            <a:r>
              <a:rPr lang="en" sz="1600"/>
              <a:t>uestion marks and exclamation marks might indicate that the comment is sarcastic.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-- Aditya Kashyap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capitalization is a signal for sarcasm.</a:t>
            </a:r>
            <a:endParaRPr/>
          </a:p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omments whose words are all capitalized (like "OMG, WHAT’S NEXT, KISSES?", "ZOMG!") are more likely to be sarcastic.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 Yinchuan Xu, Keyu He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sentiment is somehow related.</a:t>
            </a:r>
            <a:endParaRPr/>
          </a:p>
        </p:txBody>
      </p:sp>
      <p:sp>
        <p:nvSpPr>
          <p:cNvPr id="209" name="Google Shape;20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mismatch in expected sentiment may be an indicator  of  sarcasm.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Pedro Ribeiro, Ilenna Jones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also believe that mixed uses of positive and negative emotions can also be an indicator.Examples can be ”how I like to be ignored” and ”thanks for nothing.”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Harsha Uppili, Mingyung Kim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 comedy,  it  is  theorized  that  humor  is  found  in  setting  up  an  expectation  and  then subverting it.  We would surmise that sarcasm is similar,  in that it sets up a sentiment and then subverts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 Sam Oshay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sarcastic comments quote their parents.</a:t>
            </a:r>
            <a:endParaRPr/>
          </a:p>
        </p:txBody>
      </p:sp>
      <p:sp>
        <p:nvSpPr>
          <p:cNvPr id="215" name="Google Shape;215;p42"/>
          <p:cNvSpPr txBox="1"/>
          <p:nvPr>
            <p:ph idx="1" type="body"/>
          </p:nvPr>
        </p:nvSpPr>
        <p:spPr>
          <a:xfrm>
            <a:off x="3335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Sarcastic comments will have contextual information from the parent com-ment  and  often  it  would  have  repeated  words  from  the  parent  comment.   A  phrase  would often be repeated from the parent comment.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 Dhruv Desai, Rahul Shekhar</a:t>
            </a:r>
            <a:endParaRPr/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022" y="2386300"/>
            <a:ext cx="428207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518175" y="2141250"/>
            <a:ext cx="82635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encode the parent-&gt;child structure?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CIS 700-004: Lecture 15W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Sarcasm 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4/24/19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just pass the child into the model.</a:t>
            </a:r>
            <a:endParaRPr/>
          </a:p>
        </p:txBody>
      </p:sp>
      <p:sp>
        <p:nvSpPr>
          <p:cNvPr id="227" name="Google Shape;227;p44"/>
          <p:cNvSpPr/>
          <p:nvPr/>
        </p:nvSpPr>
        <p:spPr>
          <a:xfrm>
            <a:off x="703425" y="1743500"/>
            <a:ext cx="2419800" cy="8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Parent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only I could just pull myself up by the bootstraps and triple my income.</a:t>
            </a:r>
            <a:endParaRPr/>
          </a:p>
        </p:txBody>
      </p:sp>
      <p:sp>
        <p:nvSpPr>
          <p:cNvPr id="228" name="Google Shape;228;p44"/>
          <p:cNvSpPr/>
          <p:nvPr/>
        </p:nvSpPr>
        <p:spPr>
          <a:xfrm>
            <a:off x="517725" y="3181325"/>
            <a:ext cx="2605500" cy="10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Child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get a small loan from your parents and use it to start a couple of businesses. /s</a:t>
            </a:r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4443850" y="2905025"/>
            <a:ext cx="1741800" cy="1638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sp>
        <p:nvSpPr>
          <p:cNvPr id="230" name="Google Shape;230;p44"/>
          <p:cNvSpPr/>
          <p:nvPr/>
        </p:nvSpPr>
        <p:spPr>
          <a:xfrm>
            <a:off x="7506275" y="3393875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231" name="Google Shape;231;p44"/>
          <p:cNvSpPr/>
          <p:nvPr/>
        </p:nvSpPr>
        <p:spPr>
          <a:xfrm>
            <a:off x="3123225" y="3573875"/>
            <a:ext cx="13260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6185650" y="3573875"/>
            <a:ext cx="13260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3123225" y="2037500"/>
            <a:ext cx="13260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/>
          <p:nvPr/>
        </p:nvSpPr>
        <p:spPr>
          <a:xfrm>
            <a:off x="3338100" y="1823600"/>
            <a:ext cx="785400" cy="728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concatenate the parent and the child.</a:t>
            </a:r>
            <a:endParaRPr/>
          </a:p>
        </p:txBody>
      </p:sp>
      <p:sp>
        <p:nvSpPr>
          <p:cNvPr id="240" name="Google Shape;240;p45"/>
          <p:cNvSpPr/>
          <p:nvPr/>
        </p:nvSpPr>
        <p:spPr>
          <a:xfrm>
            <a:off x="703425" y="1743500"/>
            <a:ext cx="2419800" cy="8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Parent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only I could just pull myself up by the bootstraps and triple my income.</a:t>
            </a:r>
            <a:endParaRPr/>
          </a:p>
        </p:txBody>
      </p:sp>
      <p:sp>
        <p:nvSpPr>
          <p:cNvPr id="241" name="Google Shape;241;p45"/>
          <p:cNvSpPr/>
          <p:nvPr/>
        </p:nvSpPr>
        <p:spPr>
          <a:xfrm>
            <a:off x="517725" y="3181325"/>
            <a:ext cx="2605500" cy="10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Child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get a small loan from your parents and use it to start a couple of businesses. /s</a:t>
            </a:r>
            <a:endParaRPr/>
          </a:p>
        </p:txBody>
      </p:sp>
      <p:sp>
        <p:nvSpPr>
          <p:cNvPr id="242" name="Google Shape;242;p45"/>
          <p:cNvSpPr/>
          <p:nvPr/>
        </p:nvSpPr>
        <p:spPr>
          <a:xfrm>
            <a:off x="6961000" y="1543325"/>
            <a:ext cx="1741800" cy="1638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sp>
        <p:nvSpPr>
          <p:cNvPr id="243" name="Google Shape;243;p45"/>
          <p:cNvSpPr/>
          <p:nvPr/>
        </p:nvSpPr>
        <p:spPr>
          <a:xfrm>
            <a:off x="7304200" y="4050125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244" name="Google Shape;244;p45"/>
          <p:cNvSpPr/>
          <p:nvPr/>
        </p:nvSpPr>
        <p:spPr>
          <a:xfrm rot="-1889995">
            <a:off x="6134822" y="2555382"/>
            <a:ext cx="868713" cy="3004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/>
          <p:nvPr/>
        </p:nvSpPr>
        <p:spPr>
          <a:xfrm>
            <a:off x="3700575" y="1843850"/>
            <a:ext cx="2419800" cy="22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only I could just pull myself up by the bootstraps and triple my income.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get a small loan from your parents and use it to start a couple of businesses. /s</a:t>
            </a:r>
            <a:endParaRPr/>
          </a:p>
        </p:txBody>
      </p:sp>
      <p:sp>
        <p:nvSpPr>
          <p:cNvPr id="246" name="Google Shape;246;p45"/>
          <p:cNvSpPr/>
          <p:nvPr/>
        </p:nvSpPr>
        <p:spPr>
          <a:xfrm rot="-1980688">
            <a:off x="3117777" y="3507510"/>
            <a:ext cx="639309" cy="3001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5"/>
          <p:cNvSpPr/>
          <p:nvPr/>
        </p:nvSpPr>
        <p:spPr>
          <a:xfrm rot="2351577">
            <a:off x="3117681" y="2290073"/>
            <a:ext cx="639466" cy="3004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5"/>
          <p:cNvSpPr/>
          <p:nvPr/>
        </p:nvSpPr>
        <p:spPr>
          <a:xfrm rot="5398813">
            <a:off x="7397495" y="3465564"/>
            <a:ext cx="868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3: model the parent and child separately.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Reduce the parent and the child to fixed length with separate models.  Concatenate the fixed-length embeddings.</a:t>
            </a:r>
            <a:endParaRPr sz="1500"/>
          </a:p>
        </p:txBody>
      </p:sp>
      <p:sp>
        <p:nvSpPr>
          <p:cNvPr id="254" name="Google Shape;254;p46"/>
          <p:cNvSpPr/>
          <p:nvPr/>
        </p:nvSpPr>
        <p:spPr>
          <a:xfrm>
            <a:off x="703425" y="1743500"/>
            <a:ext cx="2419800" cy="8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Parent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only I could just pull myself up by the bootstraps and triple my income.</a:t>
            </a:r>
            <a:endParaRPr/>
          </a:p>
        </p:txBody>
      </p:sp>
      <p:sp>
        <p:nvSpPr>
          <p:cNvPr id="255" name="Google Shape;255;p46"/>
          <p:cNvSpPr/>
          <p:nvPr/>
        </p:nvSpPr>
        <p:spPr>
          <a:xfrm>
            <a:off x="517725" y="3181325"/>
            <a:ext cx="2605500" cy="10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Child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get a small loan from your parents and use it to start a couple of businesses. /s</a:t>
            </a:r>
            <a:endParaRPr/>
          </a:p>
        </p:txBody>
      </p:sp>
      <p:sp>
        <p:nvSpPr>
          <p:cNvPr id="256" name="Google Shape;256;p46"/>
          <p:cNvSpPr/>
          <p:nvPr/>
        </p:nvSpPr>
        <p:spPr>
          <a:xfrm>
            <a:off x="3554775" y="1613000"/>
            <a:ext cx="1326000" cy="114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Parent m</a:t>
            </a:r>
            <a:r>
              <a:rPr lang="en" sz="2400"/>
              <a:t>odel</a:t>
            </a:r>
            <a:endParaRPr sz="2400"/>
          </a:p>
        </p:txBody>
      </p:sp>
      <p:sp>
        <p:nvSpPr>
          <p:cNvPr id="257" name="Google Shape;257;p46"/>
          <p:cNvSpPr/>
          <p:nvPr/>
        </p:nvSpPr>
        <p:spPr>
          <a:xfrm>
            <a:off x="7327850" y="4113850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258" name="Google Shape;258;p46"/>
          <p:cNvSpPr/>
          <p:nvPr/>
        </p:nvSpPr>
        <p:spPr>
          <a:xfrm rot="5400000">
            <a:off x="7484600" y="3593950"/>
            <a:ext cx="7419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6"/>
          <p:cNvSpPr/>
          <p:nvPr/>
        </p:nvSpPr>
        <p:spPr>
          <a:xfrm>
            <a:off x="3554775" y="3149375"/>
            <a:ext cx="1326000" cy="114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Child model</a:t>
            </a:r>
            <a:endParaRPr sz="2400"/>
          </a:p>
        </p:txBody>
      </p:sp>
      <p:sp>
        <p:nvSpPr>
          <p:cNvPr id="260" name="Google Shape;260;p46"/>
          <p:cNvSpPr/>
          <p:nvPr/>
        </p:nvSpPr>
        <p:spPr>
          <a:xfrm>
            <a:off x="5345700" y="1857500"/>
            <a:ext cx="12702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Parent embedding</a:t>
            </a:r>
            <a:endParaRPr/>
          </a:p>
        </p:txBody>
      </p:sp>
      <p:sp>
        <p:nvSpPr>
          <p:cNvPr id="261" name="Google Shape;261;p46"/>
          <p:cNvSpPr/>
          <p:nvPr/>
        </p:nvSpPr>
        <p:spPr>
          <a:xfrm>
            <a:off x="5345700" y="3393875"/>
            <a:ext cx="12702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Child embedding</a:t>
            </a:r>
            <a:endParaRPr/>
          </a:p>
        </p:txBody>
      </p:sp>
      <p:sp>
        <p:nvSpPr>
          <p:cNvPr id="262" name="Google Shape;262;p46"/>
          <p:cNvSpPr/>
          <p:nvPr/>
        </p:nvSpPr>
        <p:spPr>
          <a:xfrm>
            <a:off x="7192550" y="2571775"/>
            <a:ext cx="1326000" cy="794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sp>
        <p:nvSpPr>
          <p:cNvPr id="263" name="Google Shape;263;p46"/>
          <p:cNvSpPr/>
          <p:nvPr/>
        </p:nvSpPr>
        <p:spPr>
          <a:xfrm>
            <a:off x="3123225" y="2037500"/>
            <a:ext cx="4317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6"/>
          <p:cNvSpPr/>
          <p:nvPr/>
        </p:nvSpPr>
        <p:spPr>
          <a:xfrm>
            <a:off x="3123225" y="3573875"/>
            <a:ext cx="4317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880775" y="2037500"/>
            <a:ext cx="4317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>
            <a:off x="4880775" y="3573875"/>
            <a:ext cx="4317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6"/>
          <p:cNvSpPr/>
          <p:nvPr/>
        </p:nvSpPr>
        <p:spPr>
          <a:xfrm rot="2700000">
            <a:off x="6424927" y="2334914"/>
            <a:ext cx="965625" cy="3003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6"/>
          <p:cNvSpPr/>
          <p:nvPr/>
        </p:nvSpPr>
        <p:spPr>
          <a:xfrm rot="-2353456">
            <a:off x="6425029" y="3327390"/>
            <a:ext cx="965435" cy="3004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hypotheses and encodings.</a:t>
            </a:r>
            <a:endParaRPr/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2850"/>
            <a:ext cx="8839200" cy="24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type="title"/>
          </p:nvPr>
        </p:nvSpPr>
        <p:spPr>
          <a:xfrm>
            <a:off x="518175" y="2141250"/>
            <a:ext cx="82635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model the natural language data?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use a logistic regression.</a:t>
            </a:r>
            <a:endParaRPr/>
          </a:p>
        </p:txBody>
      </p:sp>
      <p:sp>
        <p:nvSpPr>
          <p:cNvPr id="285" name="Google Shape;285;p49"/>
          <p:cNvSpPr/>
          <p:nvPr/>
        </p:nvSpPr>
        <p:spPr>
          <a:xfrm>
            <a:off x="392275" y="1324800"/>
            <a:ext cx="11787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 Sequence</a:t>
            </a:r>
            <a:endParaRPr/>
          </a:p>
        </p:txBody>
      </p:sp>
      <p:sp>
        <p:nvSpPr>
          <p:cNvPr id="286" name="Google Shape;286;p49"/>
          <p:cNvSpPr/>
          <p:nvPr/>
        </p:nvSpPr>
        <p:spPr>
          <a:xfrm>
            <a:off x="2126163" y="12213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GloVE 100d</a:t>
            </a:r>
            <a:endParaRPr sz="2400"/>
          </a:p>
        </p:txBody>
      </p:sp>
      <p:sp>
        <p:nvSpPr>
          <p:cNvPr id="287" name="Google Shape;287;p49"/>
          <p:cNvSpPr/>
          <p:nvPr/>
        </p:nvSpPr>
        <p:spPr>
          <a:xfrm>
            <a:off x="7345275" y="4321125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288" name="Google Shape;288;p49"/>
          <p:cNvSpPr/>
          <p:nvPr/>
        </p:nvSpPr>
        <p:spPr>
          <a:xfrm>
            <a:off x="15709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9"/>
          <p:cNvSpPr/>
          <p:nvPr/>
        </p:nvSpPr>
        <p:spPr>
          <a:xfrm>
            <a:off x="3828275" y="1324800"/>
            <a:ext cx="11244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Featurized </a:t>
            </a:r>
            <a:r>
              <a:rPr b="1" lang="en" u="sng"/>
              <a:t>Input Sequence</a:t>
            </a:r>
            <a:endParaRPr/>
          </a:p>
        </p:txBody>
      </p:sp>
      <p:sp>
        <p:nvSpPr>
          <p:cNvPr id="290" name="Google Shape;290;p49"/>
          <p:cNvSpPr/>
          <p:nvPr/>
        </p:nvSpPr>
        <p:spPr>
          <a:xfrm>
            <a:off x="5507863" y="12213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Mean Pool</a:t>
            </a:r>
            <a:endParaRPr sz="2400"/>
          </a:p>
        </p:txBody>
      </p:sp>
      <p:sp>
        <p:nvSpPr>
          <p:cNvPr id="291" name="Google Shape;291;p49"/>
          <p:cNvSpPr/>
          <p:nvPr/>
        </p:nvSpPr>
        <p:spPr>
          <a:xfrm>
            <a:off x="7209975" y="1324800"/>
            <a:ext cx="13260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Sequence "Embedding"</a:t>
            </a:r>
            <a:endParaRPr/>
          </a:p>
        </p:txBody>
      </p:sp>
      <p:sp>
        <p:nvSpPr>
          <p:cNvPr id="292" name="Google Shape;292;p49"/>
          <p:cNvSpPr/>
          <p:nvPr/>
        </p:nvSpPr>
        <p:spPr>
          <a:xfrm>
            <a:off x="6975532" y="2719463"/>
            <a:ext cx="1794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Logistic Regression</a:t>
            </a:r>
            <a:endParaRPr sz="2400"/>
          </a:p>
        </p:txBody>
      </p:sp>
      <p:sp>
        <p:nvSpPr>
          <p:cNvPr id="293" name="Google Shape;293;p49"/>
          <p:cNvSpPr/>
          <p:nvPr/>
        </p:nvSpPr>
        <p:spPr>
          <a:xfrm>
            <a:off x="32730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9"/>
          <p:cNvSpPr/>
          <p:nvPr/>
        </p:nvSpPr>
        <p:spPr>
          <a:xfrm>
            <a:off x="49638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9"/>
          <p:cNvSpPr/>
          <p:nvPr/>
        </p:nvSpPr>
        <p:spPr>
          <a:xfrm>
            <a:off x="66546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9"/>
          <p:cNvSpPr/>
          <p:nvPr/>
        </p:nvSpPr>
        <p:spPr>
          <a:xfrm rot="5400000">
            <a:off x="7555575" y="2254350"/>
            <a:ext cx="634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9"/>
          <p:cNvSpPr/>
          <p:nvPr/>
        </p:nvSpPr>
        <p:spPr>
          <a:xfrm rot="5400000">
            <a:off x="7555575" y="3856025"/>
            <a:ext cx="634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use a logistic regression.</a:t>
            </a:r>
            <a:endParaRPr/>
          </a:p>
        </p:txBody>
      </p:sp>
      <p:sp>
        <p:nvSpPr>
          <p:cNvPr id="303" name="Google Shape;303;p50"/>
          <p:cNvSpPr/>
          <p:nvPr/>
        </p:nvSpPr>
        <p:spPr>
          <a:xfrm>
            <a:off x="392275" y="1324800"/>
            <a:ext cx="11787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 Sequence</a:t>
            </a:r>
            <a:endParaRPr/>
          </a:p>
        </p:txBody>
      </p:sp>
      <p:sp>
        <p:nvSpPr>
          <p:cNvPr id="304" name="Google Shape;304;p50"/>
          <p:cNvSpPr/>
          <p:nvPr/>
        </p:nvSpPr>
        <p:spPr>
          <a:xfrm>
            <a:off x="2126163" y="12213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GloVE 100d</a:t>
            </a:r>
            <a:endParaRPr sz="2400"/>
          </a:p>
        </p:txBody>
      </p:sp>
      <p:sp>
        <p:nvSpPr>
          <p:cNvPr id="305" name="Google Shape;305;p50"/>
          <p:cNvSpPr/>
          <p:nvPr/>
        </p:nvSpPr>
        <p:spPr>
          <a:xfrm>
            <a:off x="7345275" y="4321125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306" name="Google Shape;306;p50"/>
          <p:cNvSpPr/>
          <p:nvPr/>
        </p:nvSpPr>
        <p:spPr>
          <a:xfrm>
            <a:off x="15709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0"/>
          <p:cNvSpPr/>
          <p:nvPr/>
        </p:nvSpPr>
        <p:spPr>
          <a:xfrm>
            <a:off x="3828275" y="1324800"/>
            <a:ext cx="11244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Featurized Input Sequence</a:t>
            </a:r>
            <a:endParaRPr/>
          </a:p>
        </p:txBody>
      </p:sp>
      <p:sp>
        <p:nvSpPr>
          <p:cNvPr id="308" name="Google Shape;308;p50"/>
          <p:cNvSpPr/>
          <p:nvPr/>
        </p:nvSpPr>
        <p:spPr>
          <a:xfrm>
            <a:off x="5507863" y="12213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Mean Pool</a:t>
            </a:r>
            <a:endParaRPr sz="2400"/>
          </a:p>
        </p:txBody>
      </p:sp>
      <p:sp>
        <p:nvSpPr>
          <p:cNvPr id="309" name="Google Shape;309;p50"/>
          <p:cNvSpPr/>
          <p:nvPr/>
        </p:nvSpPr>
        <p:spPr>
          <a:xfrm>
            <a:off x="7209975" y="1324800"/>
            <a:ext cx="13260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Sequence "Embedding"</a:t>
            </a:r>
            <a:endParaRPr/>
          </a:p>
        </p:txBody>
      </p:sp>
      <p:sp>
        <p:nvSpPr>
          <p:cNvPr id="310" name="Google Shape;310;p50"/>
          <p:cNvSpPr/>
          <p:nvPr/>
        </p:nvSpPr>
        <p:spPr>
          <a:xfrm>
            <a:off x="6975532" y="2719463"/>
            <a:ext cx="1794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Logistic Regression</a:t>
            </a:r>
            <a:endParaRPr sz="2400"/>
          </a:p>
        </p:txBody>
      </p:sp>
      <p:sp>
        <p:nvSpPr>
          <p:cNvPr id="311" name="Google Shape;311;p50"/>
          <p:cNvSpPr/>
          <p:nvPr/>
        </p:nvSpPr>
        <p:spPr>
          <a:xfrm>
            <a:off x="32730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0"/>
          <p:cNvSpPr/>
          <p:nvPr/>
        </p:nvSpPr>
        <p:spPr>
          <a:xfrm>
            <a:off x="49638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/>
          <p:nvPr/>
        </p:nvSpPr>
        <p:spPr>
          <a:xfrm>
            <a:off x="66546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0"/>
          <p:cNvSpPr/>
          <p:nvPr/>
        </p:nvSpPr>
        <p:spPr>
          <a:xfrm rot="5400000">
            <a:off x="7555575" y="2254350"/>
            <a:ext cx="634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0"/>
          <p:cNvSpPr/>
          <p:nvPr/>
        </p:nvSpPr>
        <p:spPr>
          <a:xfrm rot="5400000">
            <a:off x="7555575" y="3856025"/>
            <a:ext cx="634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763825" y="2190600"/>
            <a:ext cx="435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3969275" y="2190600"/>
            <a:ext cx="842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nx100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7118000" y="2080550"/>
            <a:ext cx="6048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6975525" y="4378575"/>
            <a:ext cx="3432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use a CNN.</a:t>
            </a:r>
            <a:endParaRPr/>
          </a:p>
        </p:txBody>
      </p:sp>
      <p:sp>
        <p:nvSpPr>
          <p:cNvPr id="325" name="Google Shape;325;p51"/>
          <p:cNvSpPr/>
          <p:nvPr/>
        </p:nvSpPr>
        <p:spPr>
          <a:xfrm>
            <a:off x="392275" y="1324800"/>
            <a:ext cx="11787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 Sequence</a:t>
            </a:r>
            <a:endParaRPr/>
          </a:p>
        </p:txBody>
      </p:sp>
      <p:sp>
        <p:nvSpPr>
          <p:cNvPr id="326" name="Google Shape;326;p51"/>
          <p:cNvSpPr/>
          <p:nvPr/>
        </p:nvSpPr>
        <p:spPr>
          <a:xfrm>
            <a:off x="2126163" y="12213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GloVE 100d</a:t>
            </a:r>
            <a:endParaRPr sz="2400"/>
          </a:p>
        </p:txBody>
      </p:sp>
      <p:sp>
        <p:nvSpPr>
          <p:cNvPr id="327" name="Google Shape;327;p51"/>
          <p:cNvSpPr/>
          <p:nvPr/>
        </p:nvSpPr>
        <p:spPr>
          <a:xfrm>
            <a:off x="7859525" y="3796600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328" name="Google Shape;328;p51"/>
          <p:cNvSpPr/>
          <p:nvPr/>
        </p:nvSpPr>
        <p:spPr>
          <a:xfrm>
            <a:off x="15709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/>
          <p:nvPr/>
        </p:nvSpPr>
        <p:spPr>
          <a:xfrm>
            <a:off x="3828275" y="1324800"/>
            <a:ext cx="11244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Featurized Input Sequence</a:t>
            </a:r>
            <a:endParaRPr/>
          </a:p>
        </p:txBody>
      </p:sp>
      <p:sp>
        <p:nvSpPr>
          <p:cNvPr id="330" name="Google Shape;330;p51"/>
          <p:cNvSpPr/>
          <p:nvPr/>
        </p:nvSpPr>
        <p:spPr>
          <a:xfrm>
            <a:off x="2126275" y="3693100"/>
            <a:ext cx="982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 Pool</a:t>
            </a:r>
            <a:endParaRPr sz="2400"/>
          </a:p>
        </p:txBody>
      </p:sp>
      <p:sp>
        <p:nvSpPr>
          <p:cNvPr id="331" name="Google Shape;331;p51"/>
          <p:cNvSpPr/>
          <p:nvPr/>
        </p:nvSpPr>
        <p:spPr>
          <a:xfrm>
            <a:off x="32730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1"/>
          <p:cNvSpPr/>
          <p:nvPr/>
        </p:nvSpPr>
        <p:spPr>
          <a:xfrm>
            <a:off x="1876306" y="2431700"/>
            <a:ext cx="1696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filter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Kernel=3, features=20</a:t>
            </a:r>
            <a:endParaRPr sz="1200"/>
          </a:p>
        </p:txBody>
      </p:sp>
      <p:sp>
        <p:nvSpPr>
          <p:cNvPr id="333" name="Google Shape;333;p51"/>
          <p:cNvSpPr/>
          <p:nvPr/>
        </p:nvSpPr>
        <p:spPr>
          <a:xfrm>
            <a:off x="3572806" y="2431700"/>
            <a:ext cx="1696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filter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Kernel=4, features=20</a:t>
            </a:r>
            <a:endParaRPr sz="1200"/>
          </a:p>
        </p:txBody>
      </p:sp>
      <p:sp>
        <p:nvSpPr>
          <p:cNvPr id="334" name="Google Shape;334;p51"/>
          <p:cNvSpPr/>
          <p:nvPr/>
        </p:nvSpPr>
        <p:spPr>
          <a:xfrm>
            <a:off x="5269306" y="2431700"/>
            <a:ext cx="1696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filter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Kernel=5, features=20</a:t>
            </a:r>
            <a:endParaRPr sz="1200"/>
          </a:p>
        </p:txBody>
      </p:sp>
      <p:sp>
        <p:nvSpPr>
          <p:cNvPr id="335" name="Google Shape;335;p51"/>
          <p:cNvSpPr/>
          <p:nvPr/>
        </p:nvSpPr>
        <p:spPr>
          <a:xfrm rot="5400000">
            <a:off x="4209575" y="2117850"/>
            <a:ext cx="361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1"/>
          <p:cNvSpPr/>
          <p:nvPr/>
        </p:nvSpPr>
        <p:spPr>
          <a:xfrm>
            <a:off x="297475" y="3796600"/>
            <a:ext cx="12873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Convolution Features</a:t>
            </a:r>
            <a:endParaRPr/>
          </a:p>
        </p:txBody>
      </p:sp>
      <p:sp>
        <p:nvSpPr>
          <p:cNvPr id="337" name="Google Shape;337;p51"/>
          <p:cNvSpPr/>
          <p:nvPr/>
        </p:nvSpPr>
        <p:spPr>
          <a:xfrm>
            <a:off x="7478075" y="3976600"/>
            <a:ext cx="3816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1"/>
          <p:cNvSpPr/>
          <p:nvPr/>
        </p:nvSpPr>
        <p:spPr>
          <a:xfrm>
            <a:off x="5415574" y="3673925"/>
            <a:ext cx="2062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Feedforward Net</a:t>
            </a:r>
            <a:endParaRPr sz="2400"/>
          </a:p>
        </p:txBody>
      </p:sp>
      <p:sp>
        <p:nvSpPr>
          <p:cNvPr id="339" name="Google Shape;339;p51"/>
          <p:cNvSpPr/>
          <p:nvPr/>
        </p:nvSpPr>
        <p:spPr>
          <a:xfrm>
            <a:off x="3663175" y="3796600"/>
            <a:ext cx="12873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Pooled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Features</a:t>
            </a:r>
            <a:endParaRPr b="1" u="sng"/>
          </a:p>
        </p:txBody>
      </p:sp>
      <p:sp>
        <p:nvSpPr>
          <p:cNvPr id="340" name="Google Shape;340;p51"/>
          <p:cNvSpPr/>
          <p:nvPr/>
        </p:nvSpPr>
        <p:spPr>
          <a:xfrm>
            <a:off x="4952675" y="4027600"/>
            <a:ext cx="4689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1"/>
          <p:cNvSpPr/>
          <p:nvPr/>
        </p:nvSpPr>
        <p:spPr>
          <a:xfrm>
            <a:off x="3108775" y="4027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1"/>
          <p:cNvSpPr/>
          <p:nvPr/>
        </p:nvSpPr>
        <p:spPr>
          <a:xfrm>
            <a:off x="1570975" y="4027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1"/>
          <p:cNvSpPr/>
          <p:nvPr/>
        </p:nvSpPr>
        <p:spPr>
          <a:xfrm flipH="1" rot="-5400000">
            <a:off x="767874" y="2688098"/>
            <a:ext cx="1063800" cy="1152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use a CNN.</a:t>
            </a:r>
            <a:endParaRPr/>
          </a:p>
        </p:txBody>
      </p:sp>
      <p:sp>
        <p:nvSpPr>
          <p:cNvPr id="349" name="Google Shape;349;p52"/>
          <p:cNvSpPr/>
          <p:nvPr/>
        </p:nvSpPr>
        <p:spPr>
          <a:xfrm>
            <a:off x="392275" y="1324800"/>
            <a:ext cx="11787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 Sequence</a:t>
            </a:r>
            <a:endParaRPr/>
          </a:p>
        </p:txBody>
      </p:sp>
      <p:sp>
        <p:nvSpPr>
          <p:cNvPr id="350" name="Google Shape;350;p52"/>
          <p:cNvSpPr/>
          <p:nvPr/>
        </p:nvSpPr>
        <p:spPr>
          <a:xfrm>
            <a:off x="2126163" y="12213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GloVE 100d</a:t>
            </a:r>
            <a:endParaRPr sz="2400"/>
          </a:p>
        </p:txBody>
      </p:sp>
      <p:sp>
        <p:nvSpPr>
          <p:cNvPr id="351" name="Google Shape;351;p52"/>
          <p:cNvSpPr/>
          <p:nvPr/>
        </p:nvSpPr>
        <p:spPr>
          <a:xfrm>
            <a:off x="7859525" y="3796600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352" name="Google Shape;352;p52"/>
          <p:cNvSpPr/>
          <p:nvPr/>
        </p:nvSpPr>
        <p:spPr>
          <a:xfrm>
            <a:off x="15709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2"/>
          <p:cNvSpPr/>
          <p:nvPr/>
        </p:nvSpPr>
        <p:spPr>
          <a:xfrm>
            <a:off x="3828275" y="1324800"/>
            <a:ext cx="11244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Featurized Input Sequence</a:t>
            </a:r>
            <a:endParaRPr/>
          </a:p>
        </p:txBody>
      </p:sp>
      <p:sp>
        <p:nvSpPr>
          <p:cNvPr id="354" name="Google Shape;354;p52"/>
          <p:cNvSpPr/>
          <p:nvPr/>
        </p:nvSpPr>
        <p:spPr>
          <a:xfrm>
            <a:off x="2126275" y="3693100"/>
            <a:ext cx="982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 Pool</a:t>
            </a:r>
            <a:endParaRPr sz="2400"/>
          </a:p>
        </p:txBody>
      </p:sp>
      <p:sp>
        <p:nvSpPr>
          <p:cNvPr id="355" name="Google Shape;355;p52"/>
          <p:cNvSpPr/>
          <p:nvPr/>
        </p:nvSpPr>
        <p:spPr>
          <a:xfrm>
            <a:off x="32730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2"/>
          <p:cNvSpPr/>
          <p:nvPr/>
        </p:nvSpPr>
        <p:spPr>
          <a:xfrm>
            <a:off x="1876306" y="2431700"/>
            <a:ext cx="1696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filter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Kernel=3, features=20</a:t>
            </a:r>
            <a:endParaRPr sz="1200"/>
          </a:p>
        </p:txBody>
      </p:sp>
      <p:sp>
        <p:nvSpPr>
          <p:cNvPr id="357" name="Google Shape;357;p52"/>
          <p:cNvSpPr/>
          <p:nvPr/>
        </p:nvSpPr>
        <p:spPr>
          <a:xfrm>
            <a:off x="3572806" y="2431700"/>
            <a:ext cx="1696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filter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Kernel=4, features=20</a:t>
            </a:r>
            <a:endParaRPr sz="1200"/>
          </a:p>
        </p:txBody>
      </p:sp>
      <p:sp>
        <p:nvSpPr>
          <p:cNvPr id="358" name="Google Shape;358;p52"/>
          <p:cNvSpPr/>
          <p:nvPr/>
        </p:nvSpPr>
        <p:spPr>
          <a:xfrm>
            <a:off x="5269306" y="2431700"/>
            <a:ext cx="1696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filter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Kernel=5, features=20</a:t>
            </a:r>
            <a:endParaRPr sz="1200"/>
          </a:p>
        </p:txBody>
      </p:sp>
      <p:sp>
        <p:nvSpPr>
          <p:cNvPr id="359" name="Google Shape;359;p52"/>
          <p:cNvSpPr/>
          <p:nvPr/>
        </p:nvSpPr>
        <p:spPr>
          <a:xfrm rot="5400000">
            <a:off x="4209575" y="2117850"/>
            <a:ext cx="361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2"/>
          <p:cNvSpPr/>
          <p:nvPr/>
        </p:nvSpPr>
        <p:spPr>
          <a:xfrm>
            <a:off x="297475" y="3796600"/>
            <a:ext cx="12873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Convolution Features</a:t>
            </a:r>
            <a:endParaRPr/>
          </a:p>
        </p:txBody>
      </p:sp>
      <p:sp>
        <p:nvSpPr>
          <p:cNvPr id="361" name="Google Shape;361;p52"/>
          <p:cNvSpPr/>
          <p:nvPr/>
        </p:nvSpPr>
        <p:spPr>
          <a:xfrm>
            <a:off x="7478075" y="3976600"/>
            <a:ext cx="3816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723325" y="2060800"/>
            <a:ext cx="435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4975175" y="1452025"/>
            <a:ext cx="14898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nx100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562975" y="4507900"/>
            <a:ext cx="7563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nx60</a:t>
            </a:r>
            <a:endParaRPr/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8230700" y="4507900"/>
            <a:ext cx="4689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6" name="Google Shape;366;p52"/>
          <p:cNvSpPr/>
          <p:nvPr/>
        </p:nvSpPr>
        <p:spPr>
          <a:xfrm>
            <a:off x="5415574" y="3673925"/>
            <a:ext cx="2062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Feedforward Net</a:t>
            </a:r>
            <a:endParaRPr sz="2400"/>
          </a:p>
        </p:txBody>
      </p:sp>
      <p:sp>
        <p:nvSpPr>
          <p:cNvPr id="367" name="Google Shape;367;p52"/>
          <p:cNvSpPr/>
          <p:nvPr/>
        </p:nvSpPr>
        <p:spPr>
          <a:xfrm>
            <a:off x="3663175" y="3796600"/>
            <a:ext cx="12873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Pooled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Features</a:t>
            </a:r>
            <a:endParaRPr b="1" u="sng"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3982200" y="4507900"/>
            <a:ext cx="7563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60</a:t>
            </a:r>
            <a:endParaRPr/>
          </a:p>
        </p:txBody>
      </p:sp>
      <p:sp>
        <p:nvSpPr>
          <p:cNvPr id="369" name="Google Shape;369;p52"/>
          <p:cNvSpPr/>
          <p:nvPr/>
        </p:nvSpPr>
        <p:spPr>
          <a:xfrm>
            <a:off x="4952675" y="4027600"/>
            <a:ext cx="4689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2"/>
          <p:cNvSpPr/>
          <p:nvPr/>
        </p:nvSpPr>
        <p:spPr>
          <a:xfrm>
            <a:off x="3108775" y="4027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2"/>
          <p:cNvSpPr/>
          <p:nvPr/>
        </p:nvSpPr>
        <p:spPr>
          <a:xfrm>
            <a:off x="1570975" y="4027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2"/>
          <p:cNvSpPr/>
          <p:nvPr/>
        </p:nvSpPr>
        <p:spPr>
          <a:xfrm flipH="1" rot="-5400000">
            <a:off x="767874" y="2688098"/>
            <a:ext cx="1063800" cy="1152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3: use an LSTM.</a:t>
            </a:r>
            <a:endParaRPr/>
          </a:p>
        </p:txBody>
      </p:sp>
      <p:sp>
        <p:nvSpPr>
          <p:cNvPr id="378" name="Google Shape;378;p53"/>
          <p:cNvSpPr/>
          <p:nvPr/>
        </p:nvSpPr>
        <p:spPr>
          <a:xfrm>
            <a:off x="392275" y="2391600"/>
            <a:ext cx="11787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 Sequence</a:t>
            </a:r>
            <a:endParaRPr/>
          </a:p>
        </p:txBody>
      </p:sp>
      <p:sp>
        <p:nvSpPr>
          <p:cNvPr id="379" name="Google Shape;379;p53"/>
          <p:cNvSpPr/>
          <p:nvPr/>
        </p:nvSpPr>
        <p:spPr>
          <a:xfrm>
            <a:off x="2126163" y="22881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GloVE 100d</a:t>
            </a:r>
            <a:endParaRPr sz="2400"/>
          </a:p>
        </p:txBody>
      </p:sp>
      <p:sp>
        <p:nvSpPr>
          <p:cNvPr id="380" name="Google Shape;380;p53"/>
          <p:cNvSpPr/>
          <p:nvPr/>
        </p:nvSpPr>
        <p:spPr>
          <a:xfrm>
            <a:off x="7209975" y="2442600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381" name="Google Shape;381;p53"/>
          <p:cNvSpPr/>
          <p:nvPr/>
        </p:nvSpPr>
        <p:spPr>
          <a:xfrm>
            <a:off x="1570975" y="2622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3"/>
          <p:cNvSpPr/>
          <p:nvPr/>
        </p:nvSpPr>
        <p:spPr>
          <a:xfrm>
            <a:off x="3828275" y="2391600"/>
            <a:ext cx="11244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Featurized Input Sequence</a:t>
            </a:r>
            <a:endParaRPr/>
          </a:p>
        </p:txBody>
      </p:sp>
      <p:sp>
        <p:nvSpPr>
          <p:cNvPr id="383" name="Google Shape;383;p53"/>
          <p:cNvSpPr/>
          <p:nvPr/>
        </p:nvSpPr>
        <p:spPr>
          <a:xfrm>
            <a:off x="5507863" y="22881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LSTM</a:t>
            </a:r>
            <a:endParaRPr sz="2400"/>
          </a:p>
        </p:txBody>
      </p:sp>
      <p:sp>
        <p:nvSpPr>
          <p:cNvPr id="384" name="Google Shape;384;p53"/>
          <p:cNvSpPr/>
          <p:nvPr/>
        </p:nvSpPr>
        <p:spPr>
          <a:xfrm>
            <a:off x="3273075" y="2622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3"/>
          <p:cNvSpPr/>
          <p:nvPr/>
        </p:nvSpPr>
        <p:spPr>
          <a:xfrm>
            <a:off x="4963875" y="2622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3"/>
          <p:cNvSpPr/>
          <p:nvPr/>
        </p:nvSpPr>
        <p:spPr>
          <a:xfrm>
            <a:off x="6654675" y="2622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3"/>
          <p:cNvSpPr txBox="1"/>
          <p:nvPr>
            <p:ph idx="1" type="body"/>
          </p:nvPr>
        </p:nvSpPr>
        <p:spPr>
          <a:xfrm>
            <a:off x="763825" y="3181200"/>
            <a:ext cx="435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3969275" y="3181200"/>
            <a:ext cx="842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nx100</a:t>
            </a:r>
            <a:endParaRPr/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7316475" y="3213475"/>
            <a:ext cx="842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hypotheses, encodings, and models.</a:t>
            </a:r>
            <a:endParaRPr/>
          </a:p>
        </p:txBody>
      </p:sp>
      <p:pic>
        <p:nvPicPr>
          <p:cNvPr id="395" name="Google Shape;3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25" y="1797375"/>
            <a:ext cx="8839198" cy="196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learning curves (smoothing = 0.95)</a:t>
            </a:r>
            <a:endParaRPr/>
          </a:p>
        </p:txBody>
      </p:sp>
      <p:pic>
        <p:nvPicPr>
          <p:cNvPr id="406" name="Google Shape;4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648" y="1344675"/>
            <a:ext cx="3653935" cy="3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96" y="1344675"/>
            <a:ext cx="3556275" cy="32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performance</a:t>
            </a:r>
            <a:endParaRPr/>
          </a:p>
        </p:txBody>
      </p:sp>
      <p:pic>
        <p:nvPicPr>
          <p:cNvPr id="413" name="Google Shape;4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50" y="1159175"/>
            <a:ext cx="5840600" cy="25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performance</a:t>
            </a:r>
            <a:endParaRPr/>
          </a:p>
        </p:txBody>
      </p:sp>
      <p:pic>
        <p:nvPicPr>
          <p:cNvPr id="419" name="Google Shape;41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50" y="1159175"/>
            <a:ext cx="5840600" cy="25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8"/>
          <p:cNvSpPr txBox="1"/>
          <p:nvPr>
            <p:ph idx="1" type="body"/>
          </p:nvPr>
        </p:nvSpPr>
        <p:spPr>
          <a:xfrm>
            <a:off x="311700" y="3737500"/>
            <a:ext cx="85206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performance is CNN-separate.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Concatenation is strictly worse than just the child.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Concatenated LSTM is truly awful. </a:t>
            </a:r>
            <a:endParaRPr/>
          </a:p>
        </p:txBody>
      </p:sp>
      <p:pic>
        <p:nvPicPr>
          <p:cNvPr id="421" name="Google Shape;42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295" y="3846200"/>
            <a:ext cx="2936661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Sanity-checking the models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Capitalization slightly increases Pr[sarcasm].</a:t>
            </a:r>
            <a:endParaRPr/>
          </a:p>
        </p:txBody>
      </p:sp>
      <p:pic>
        <p:nvPicPr>
          <p:cNvPr id="432" name="Google Shape;4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900" y="1576438"/>
            <a:ext cx="5100199" cy="19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punctuation</a:t>
            </a:r>
            <a:r>
              <a:rPr lang="en"/>
              <a:t> really increases Pr[sarcasm].</a:t>
            </a:r>
            <a:endParaRPr/>
          </a:p>
        </p:txBody>
      </p:sp>
      <p:pic>
        <p:nvPicPr>
          <p:cNvPr id="438" name="Google Shape;43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175" y="1550413"/>
            <a:ext cx="5165651" cy="20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really decreases </a:t>
            </a:r>
            <a:r>
              <a:rPr lang="en"/>
              <a:t>increases Pr[sarcasm].</a:t>
            </a:r>
            <a:endParaRPr/>
          </a:p>
        </p:txBody>
      </p:sp>
      <p:pic>
        <p:nvPicPr>
          <p:cNvPr id="444" name="Google Shape;44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888" y="1250375"/>
            <a:ext cx="5540225" cy="35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lone sentiment of the child is not a signal.  But the difference of the sentiments is a strong signal.</a:t>
            </a:r>
            <a:endParaRPr/>
          </a:p>
        </p:txBody>
      </p:sp>
      <p:pic>
        <p:nvPicPr>
          <p:cNvPr id="450" name="Google Shape;4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151" y="1889501"/>
            <a:ext cx="5211701" cy="2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0" y="992975"/>
            <a:ext cx="8766301" cy="315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takeaways</a:t>
            </a:r>
            <a:endParaRPr/>
          </a:p>
        </p:txBody>
      </p:sp>
      <p:sp>
        <p:nvSpPr>
          <p:cNvPr id="456" name="Google Shape;45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is hard.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Carefully pick an evaluation metric that won't bias your results poorly.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structured problems, data encoding is as important as choice of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data hypotheses to inform a choice of inductive bias.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may not be what you expect.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jump to conclusions that simple models will suck.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mean-pool logistic regression performed pretty much as well as the other models on the solo-child setup.  It outperformed the LSTM on the concatenated setup.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data hypotheses is really convincing.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0" y="992975"/>
            <a:ext cx="8766301" cy="315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/>
          <p:nvPr/>
        </p:nvSpPr>
        <p:spPr>
          <a:xfrm>
            <a:off x="6114375" y="2323600"/>
            <a:ext cx="15981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Parent</a:t>
            </a:r>
            <a:endParaRPr sz="2400"/>
          </a:p>
        </p:txBody>
      </p:sp>
      <p:sp>
        <p:nvSpPr>
          <p:cNvPr id="129" name="Google Shape;129;p29"/>
          <p:cNvSpPr/>
          <p:nvPr/>
        </p:nvSpPr>
        <p:spPr>
          <a:xfrm>
            <a:off x="7090375" y="3272350"/>
            <a:ext cx="15981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Child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</a:t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0150"/>
            <a:ext cx="8839202" cy="134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stats of the dataset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707579 training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303248 test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Artificially balanced: 50% labeled true; 50% labeled false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about the 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Sarcasm is hard and confuses Reddit.</a:t>
            </a:r>
            <a:endParaRPr/>
          </a:p>
        </p:txBody>
      </p:sp>
      <p:pic>
        <p:nvPicPr>
          <p:cNvPr id="152" name="Google Shape;1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00" y="1143300"/>
            <a:ext cx="712150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/>
          <p:nvPr/>
        </p:nvSpPr>
        <p:spPr>
          <a:xfrm>
            <a:off x="6746375" y="1810350"/>
            <a:ext cx="15981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Parent</a:t>
            </a:r>
            <a:endParaRPr sz="2400"/>
          </a:p>
        </p:txBody>
      </p:sp>
      <p:sp>
        <p:nvSpPr>
          <p:cNvPr id="154" name="Google Shape;154;p33"/>
          <p:cNvSpPr/>
          <p:nvPr/>
        </p:nvSpPr>
        <p:spPr>
          <a:xfrm>
            <a:off x="4993675" y="2546550"/>
            <a:ext cx="15981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Child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