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Average"/>
      <p:regular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swa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Oswald-regular.fntdata"/><Relationship Id="rId14" Type="http://schemas.openxmlformats.org/officeDocument/2006/relationships/slide" Target="slides/slide8.xml"/><Relationship Id="rId58" Type="http://schemas.openxmlformats.org/officeDocument/2006/relationships/font" Target="fonts/Averag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a40cc9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a40cc9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3adc8d2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3adc8d2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7b9ffb38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7b9ffb38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b9ffb38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b9ffb38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b9ffb38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b9ffb38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b9ffb38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b9ffb38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38a130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38a130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b9ffb38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b9ffb38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7b9ffb38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7b9ffb38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b9ffb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b9ffb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b9ffb3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7b9ffb3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c0fc10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c0fc10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7b9ffb3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7b9ffb3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7b9ffb3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7b9ffb3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7b9ffb38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7b9ffb38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b9ffb38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b9ffb3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7b9ffb38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7b9ffb3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7b9ffb38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7b9ffb38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7b9ffb3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7b9ffb3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b9ffb3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b9ffb3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7b9ffb38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7b9ffb38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b9ffb38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b9ffb38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a40cc9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a40cc9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7b9ffb38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7b9ffb38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7befc23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7befc23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7befc23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7befc23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7befc23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7befc23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7befc23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7befc23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7befc237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7befc237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7befc237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7befc23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7befc23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7befc23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b9ffb38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b9ffb38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7b9ffb38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7b9ffb38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3adc8d2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3adc8d2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7b9ffb38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7b9ffb38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7befc237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7befc237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7befc23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7befc23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7befc237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7befc237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7befc237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7befc237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7befc23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7befc23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7befc237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7befc237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7befc23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7befc23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7befc23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7befc23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7befc23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7befc23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3adc8d2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3adc8d2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7befc237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7befc237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7befc237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7befc237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3adc8d2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3adc8d2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3adc8d2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3adc8d2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c0fc104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c0fc10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c0fc104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c0fc104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6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4.png"/><Relationship Id="rId4" Type="http://schemas.openxmlformats.org/officeDocument/2006/relationships/image" Target="../media/image5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5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Relationship Id="rId4" Type="http://schemas.openxmlformats.org/officeDocument/2006/relationships/image" Target="../media/image5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56.png"/><Relationship Id="rId5" Type="http://schemas.openxmlformats.org/officeDocument/2006/relationships/image" Target="../media/image37.png"/><Relationship Id="rId6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4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3.png"/><Relationship Id="rId4" Type="http://schemas.openxmlformats.org/officeDocument/2006/relationships/image" Target="../media/image6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517" y="152400"/>
            <a:ext cx="40342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backpropagation bad?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Myopic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get stuck in flat places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practice, needs modifications like Adam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Lack of meaning/ modularity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perturbation</a:t>
            </a:r>
            <a:endParaRPr/>
          </a:p>
        </p:txBody>
      </p:sp>
      <p:pic>
        <p:nvPicPr>
          <p:cNvPr id="167" name="Google Shape;167;p35"/>
          <p:cNvPicPr preferRelativeResize="0"/>
          <p:nvPr/>
        </p:nvPicPr>
        <p:blipFill rotWithShape="1">
          <a:blip r:embed="rId3">
            <a:alphaModFix/>
          </a:blip>
          <a:srcRect b="0" l="5767" r="0" t="0"/>
          <a:stretch/>
        </p:blipFill>
        <p:spPr>
          <a:xfrm>
            <a:off x="5738225" y="0"/>
            <a:ext cx="34057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scaling problem</a:t>
            </a:r>
            <a:endParaRPr/>
          </a:p>
        </p:txBody>
      </p:sp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0425"/>
            <a:ext cx="56292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99650"/>
            <a:ext cx="33623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93650"/>
            <a:ext cx="21621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025" y="3616175"/>
            <a:ext cx="21336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Realistic BP is about as old as BP</a:t>
            </a:r>
            <a:endParaRPr/>
          </a:p>
        </p:txBody>
      </p: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829" y="1152475"/>
            <a:ext cx="3918550" cy="353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792875" y="4235325"/>
            <a:ext cx="3000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Boltzmann machines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Xie and Seung</a:t>
            </a:r>
            <a:endParaRPr/>
          </a:p>
        </p:txBody>
      </p:sp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946" y="0"/>
            <a:ext cx="41740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/>
        </p:nvSpPr>
        <p:spPr>
          <a:xfrm>
            <a:off x="311700" y="4461825"/>
            <a:ext cx="3000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variables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pic>
        <p:nvPicPr>
          <p:cNvPr id="196" name="Google Shape;1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375" y="1085150"/>
            <a:ext cx="47289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					Contrastive Hebbian</a:t>
            </a:r>
            <a:endParaRPr/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75" y="1132375"/>
            <a:ext cx="22669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475" y="1703875"/>
            <a:ext cx="18954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476" y="2170600"/>
            <a:ext cx="179426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477" y="2742100"/>
            <a:ext cx="1794275" cy="5054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0"/>
          <p:cNvSpPr txBox="1"/>
          <p:nvPr/>
        </p:nvSpPr>
        <p:spPr>
          <a:xfrm>
            <a:off x="311700" y="4367450"/>
            <a:ext cx="86352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we need two variables, weight symmetry, weak feedback weights,  exponentially growing learning rates </a:t>
            </a:r>
            <a:endParaRPr/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9640" y="1055575"/>
            <a:ext cx="368383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9640" y="2170600"/>
            <a:ext cx="368383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9648" y="1770288"/>
            <a:ext cx="2576475" cy="2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9643" y="2885300"/>
            <a:ext cx="32766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let’s get to Equilibrium propagation</a:t>
            </a:r>
            <a:endParaRPr/>
          </a:p>
        </p:txBody>
      </p: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Hopfield network</a:t>
            </a:r>
            <a:endParaRPr/>
          </a:p>
        </p:txBody>
      </p:sp>
      <p:pic>
        <p:nvPicPr>
          <p:cNvPr id="222" name="Google Shape;2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50" y="1158675"/>
            <a:ext cx="4642300" cy="9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16500"/>
            <a:ext cx="8839201" cy="141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Lyapunov function</a:t>
            </a:r>
            <a:endParaRPr/>
          </a:p>
        </p:txBody>
      </p:sp>
      <p:pic>
        <p:nvPicPr>
          <p:cNvPr id="229" name="Google Shape;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65250"/>
            <a:ext cx="50101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75" y="1284250"/>
            <a:ext cx="56578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0" y="2350950"/>
            <a:ext cx="14859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8800" y="2370000"/>
            <a:ext cx="22479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CIS 700-004: Lecture 13W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Neuroscience, Part II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4/10/19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Lyapunov function for the continuous Hopfield network</a:t>
            </a:r>
            <a:endParaRPr/>
          </a:p>
        </p:txBody>
      </p:sp>
      <p:pic>
        <p:nvPicPr>
          <p:cNvPr id="238" name="Google Shape;2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40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75" y="1017725"/>
            <a:ext cx="8578300" cy="32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5"/>
          <p:cNvSpPr txBox="1"/>
          <p:nvPr/>
        </p:nvSpPr>
        <p:spPr>
          <a:xfrm>
            <a:off x="6144000" y="4499575"/>
            <a:ext cx="3000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Scholarpedia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of equilibrium propagation</a:t>
            </a:r>
            <a:endParaRPr/>
          </a:p>
        </p:txBody>
      </p:sp>
      <p:pic>
        <p:nvPicPr>
          <p:cNvPr id="251" name="Google Shape;2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00" y="1160700"/>
            <a:ext cx="374769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571" y="1160700"/>
            <a:ext cx="331968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EP</a:t>
            </a:r>
            <a:endParaRPr/>
          </a:p>
        </p:txBody>
      </p:sp>
      <p:pic>
        <p:nvPicPr>
          <p:cNvPr id="258" name="Google Shape;2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3700"/>
            <a:ext cx="8839203" cy="122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Nudging</a:t>
            </a:r>
            <a:endParaRPr/>
          </a:p>
        </p:txBody>
      </p:sp>
      <p:pic>
        <p:nvPicPr>
          <p:cNvPr id="264" name="Google Shape;2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861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700" y="1170125"/>
            <a:ext cx="3826901" cy="11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dynamics</a:t>
            </a:r>
            <a:endParaRPr/>
          </a:p>
        </p:txBody>
      </p:sp>
      <p:pic>
        <p:nvPicPr>
          <p:cNvPr id="271" name="Google Shape;2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625" y="1557050"/>
            <a:ext cx="26098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850" y="3269475"/>
            <a:ext cx="64770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</a:t>
            </a:r>
            <a:endParaRPr/>
          </a:p>
        </p:txBody>
      </p:sp>
      <p:pic>
        <p:nvPicPr>
          <p:cNvPr id="278" name="Google Shape;2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7375"/>
            <a:ext cx="8839201" cy="119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components</a:t>
            </a:r>
            <a:endParaRPr/>
          </a:p>
        </p:txBody>
      </p:sp>
      <p:pic>
        <p:nvPicPr>
          <p:cNvPr id="284" name="Google Shape;2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4375"/>
            <a:ext cx="2717924" cy="8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33400"/>
            <a:ext cx="5605600" cy="1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946450"/>
            <a:ext cx="1697525" cy="7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6875" y="3946450"/>
            <a:ext cx="2362938" cy="7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update rule gives rise to SGD</a:t>
            </a:r>
            <a:endParaRPr/>
          </a:p>
        </p:txBody>
      </p:sp>
      <p:pic>
        <p:nvPicPr>
          <p:cNvPr id="293" name="Google Shape;29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75" y="1152477"/>
            <a:ext cx="5968775" cy="8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674" y="2414776"/>
            <a:ext cx="4171512" cy="8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2"/>
          <p:cNvSpPr txBox="1"/>
          <p:nvPr/>
        </p:nvSpPr>
        <p:spPr>
          <a:xfrm>
            <a:off x="755175" y="4376025"/>
            <a:ext cx="8154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to Xie: strong back-weights, weak clamping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timing dependent plasticity </a:t>
            </a:r>
            <a:endParaRPr/>
          </a:p>
        </p:txBody>
      </p:sp>
      <p:pic>
        <p:nvPicPr>
          <p:cNvPr id="301" name="Google Shape;3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75" y="1104075"/>
            <a:ext cx="363683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3"/>
          <p:cNvSpPr txBox="1"/>
          <p:nvPr/>
        </p:nvSpPr>
        <p:spPr>
          <a:xfrm>
            <a:off x="4700200" y="4357150"/>
            <a:ext cx="3000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Yang Dan and Mu-Ming Poo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the brain do something like backpropagation of error?</a:t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700" y="1374475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alignment</a:t>
            </a:r>
            <a:endParaRPr/>
          </a:p>
        </p:txBody>
      </p:sp>
      <p:pic>
        <p:nvPicPr>
          <p:cNvPr id="308" name="Google Shape;30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275" y="1170125"/>
            <a:ext cx="3633443" cy="14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4"/>
          <p:cNvSpPr txBox="1"/>
          <p:nvPr/>
        </p:nvSpPr>
        <p:spPr>
          <a:xfrm>
            <a:off x="755175" y="4376025"/>
            <a:ext cx="8154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Lillicrap Tweed ...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alignment</a:t>
            </a:r>
            <a:endParaRPr/>
          </a:p>
        </p:txBody>
      </p:sp>
      <p:pic>
        <p:nvPicPr>
          <p:cNvPr id="315" name="Google Shape;3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275" y="1170125"/>
            <a:ext cx="3633443" cy="14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275" y="2724150"/>
            <a:ext cx="3633450" cy="145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051" y="4409675"/>
            <a:ext cx="1300450" cy="2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on linear problems</a:t>
            </a:r>
            <a:endParaRPr/>
          </a:p>
        </p:txBody>
      </p:sp>
      <p:pic>
        <p:nvPicPr>
          <p:cNvPr id="323" name="Google Shape;32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50" y="1783575"/>
            <a:ext cx="299085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725" y="1759763"/>
            <a:ext cx="31908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</a:t>
            </a:r>
            <a:endParaRPr/>
          </a:p>
        </p:txBody>
      </p:sp>
      <p:pic>
        <p:nvPicPr>
          <p:cNvPr id="330" name="Google Shape;33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1547625"/>
            <a:ext cx="33147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Spiking MNIST</a:t>
            </a:r>
            <a:endParaRPr/>
          </a:p>
        </p:txBody>
      </p:sp>
      <p:pic>
        <p:nvPicPr>
          <p:cNvPr id="336" name="Google Shape;33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600" y="1179550"/>
            <a:ext cx="38195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8"/>
          <p:cNvSpPr txBox="1"/>
          <p:nvPr/>
        </p:nvSpPr>
        <p:spPr>
          <a:xfrm>
            <a:off x="755175" y="4376025"/>
            <a:ext cx="8154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Samadi, Lillicrap,  Tweed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coding</a:t>
            </a:r>
            <a:endParaRPr/>
          </a:p>
        </p:txBody>
      </p:sp>
      <p:pic>
        <p:nvPicPr>
          <p:cNvPr id="343" name="Google Shape;34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925" y="1113500"/>
            <a:ext cx="465772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9"/>
          <p:cNvSpPr txBox="1"/>
          <p:nvPr/>
        </p:nvSpPr>
        <p:spPr>
          <a:xfrm>
            <a:off x="0" y="4492200"/>
            <a:ext cx="9144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Senn and Bengio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learn</a:t>
            </a:r>
            <a:endParaRPr/>
          </a:p>
        </p:txBody>
      </p:sp>
      <p:sp>
        <p:nvSpPr>
          <p:cNvPr id="350" name="Google Shape;35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 broadcast the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Synthetic gradients</a:t>
            </a:r>
            <a:endParaRPr/>
          </a:p>
        </p:txBody>
      </p:sp>
      <p:sp>
        <p:nvSpPr>
          <p:cNvPr id="351" name="Google Shape;351;p60"/>
          <p:cNvSpPr txBox="1"/>
          <p:nvPr/>
        </p:nvSpPr>
        <p:spPr>
          <a:xfrm>
            <a:off x="0" y="4492200"/>
            <a:ext cx="9144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Jaderberg et al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52" name="Google Shape;35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799" y="1190450"/>
            <a:ext cx="5686401" cy="35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gradients</a:t>
            </a:r>
            <a:endParaRPr/>
          </a:p>
        </p:txBody>
      </p:sp>
      <p:pic>
        <p:nvPicPr>
          <p:cNvPr id="358" name="Google Shape;35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26625" cy="18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773" y="1170125"/>
            <a:ext cx="3670275" cy="31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PhD thesis: multiplexing spikes vs bursts</a:t>
            </a:r>
            <a:endParaRPr/>
          </a:p>
        </p:txBody>
      </p:sp>
      <p:pic>
        <p:nvPicPr>
          <p:cNvPr id="365" name="Google Shape;3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16764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1170125"/>
            <a:ext cx="235267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6275" y="1170125"/>
            <a:ext cx="240982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2"/>
          <p:cNvSpPr txBox="1"/>
          <p:nvPr/>
        </p:nvSpPr>
        <p:spPr>
          <a:xfrm>
            <a:off x="0" y="4492200"/>
            <a:ext cx="9144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Larkum ME, Kaiser KM, Sakmann B 1999, Tsodyks &amp; Markram 1997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pic>
        <p:nvPicPr>
          <p:cNvPr id="374" name="Google Shape;37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000" y="1227450"/>
            <a:ext cx="2673825" cy="26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3"/>
          <p:cNvSpPr txBox="1"/>
          <p:nvPr/>
        </p:nvSpPr>
        <p:spPr>
          <a:xfrm>
            <a:off x="0" y="4492200"/>
            <a:ext cx="9144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Kording and Konig 2001: supervised and unsupervised learning ...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learning algorithm?</a:t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150" y="2314575"/>
            <a:ext cx="12668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Xor function  (MNISTy  back then)</a:t>
            </a:r>
            <a:endParaRPr/>
          </a:p>
        </p:txBody>
      </p:sp>
      <p:pic>
        <p:nvPicPr>
          <p:cNvPr id="381" name="Google Shape;38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00" y="1830325"/>
            <a:ext cx="31051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proposals boil down to the multiplexing problem</a:t>
            </a:r>
            <a:endParaRPr/>
          </a:p>
        </p:txBody>
      </p:sp>
      <p:sp>
        <p:nvSpPr>
          <p:cNvPr id="387" name="Google Shape;38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Contrastive Hebbian:  Early vs late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Predictive Coding/ Senn: Up vs 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 PhD  thesis: Spikes vs Bursts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Learning to learn: however it got there last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to all but feedback alignment: weight symmetry problem</a:t>
            </a:r>
            <a:endParaRPr/>
          </a:p>
        </p:txBody>
      </p:sp>
      <p:pic>
        <p:nvPicPr>
          <p:cNvPr id="393" name="Google Shape;39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250" y="2347913"/>
            <a:ext cx="17145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discontinuity</a:t>
            </a:r>
            <a:endParaRPr/>
          </a:p>
        </p:txBody>
      </p:sp>
      <p:pic>
        <p:nvPicPr>
          <p:cNvPr id="399" name="Google Shape;39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00" y="1074350"/>
            <a:ext cx="310962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7"/>
          <p:cNvSpPr txBox="1"/>
          <p:nvPr/>
        </p:nvSpPr>
        <p:spPr>
          <a:xfrm>
            <a:off x="3699700" y="4492200"/>
            <a:ext cx="5444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Lawlor, Marinescu and Kording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Thistlewaite and Campbell</a:t>
            </a:r>
            <a:endParaRPr/>
          </a:p>
        </p:txBody>
      </p:sp>
      <p:pic>
        <p:nvPicPr>
          <p:cNvPr id="406" name="Google Shape;40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627" y="1096025"/>
            <a:ext cx="5685097" cy="40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Maimonides rule</a:t>
            </a:r>
            <a:endParaRPr/>
          </a:p>
        </p:txBody>
      </p:sp>
      <p:pic>
        <p:nvPicPr>
          <p:cNvPr id="412" name="Google Shape;41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97" y="1338872"/>
            <a:ext cx="3107425" cy="37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weights symmetrical</a:t>
            </a:r>
            <a:endParaRPr/>
          </a:p>
        </p:txBody>
      </p:sp>
      <p:pic>
        <p:nvPicPr>
          <p:cNvPr id="418" name="Google Shape;41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650" y="1179575"/>
            <a:ext cx="50614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70"/>
          <p:cNvSpPr txBox="1"/>
          <p:nvPr/>
        </p:nvSpPr>
        <p:spPr>
          <a:xfrm>
            <a:off x="5142175" y="737100"/>
            <a:ext cx="581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Downstream activity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causal estimator</a:t>
            </a:r>
            <a:endParaRPr/>
          </a:p>
        </p:txBody>
      </p:sp>
      <p:pic>
        <p:nvPicPr>
          <p:cNvPr id="425" name="Google Shape;42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244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Realistic learning rule</a:t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3461"/>
            <a:ext cx="9144000" cy="119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optimization/ RL</a:t>
            </a:r>
            <a:endParaRPr/>
          </a:p>
        </p:txBody>
      </p:sp>
      <p:pic>
        <p:nvPicPr>
          <p:cNvPr id="438" name="Google Shape;43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116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learning algorithm?</a:t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88" y="2000250"/>
            <a:ext cx="44672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learning-inspired neuroscience</a:t>
            </a:r>
            <a:endParaRPr/>
          </a:p>
        </p:txBody>
      </p:sp>
      <p:sp>
        <p:nvSpPr>
          <p:cNvPr id="444" name="Google Shape;444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Neuromodulators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Dopamine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Acetylcholine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Serotonin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Slice physiology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full session on causality</a:t>
            </a:r>
            <a:endParaRPr/>
          </a:p>
        </p:txBody>
      </p:sp>
      <p:sp>
        <p:nvSpPr>
          <p:cNvPr id="450" name="Google Shape;450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predict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Find out what works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backpropagation works</a:t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075" y="2998500"/>
            <a:ext cx="3739850" cy="13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50" y="1267675"/>
            <a:ext cx="3330700" cy="10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525" y="1267675"/>
            <a:ext cx="3217120" cy="10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5525" y="3493875"/>
            <a:ext cx="6191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backpropagation a good idea?</a:t>
            </a:r>
            <a:endParaRPr/>
          </a:p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backpropagation a good idea?</a:t>
            </a:r>
            <a:endParaRPr/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for small updates.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Cheap to compute.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Unlikely to find poor local minimum in high dim.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backpropagation bad?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