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y="5143500" cx="9144000"/>
  <p:notesSz cx="6858000" cy="9144000"/>
  <p:embeddedFontLst>
    <p:embeddedFont>
      <p:font typeface="Average"/>
      <p:regular r:id="rId47"/>
    </p:embeddedFont>
    <p:embeddedFont>
      <p:font typeface="Oswald"/>
      <p:regular r:id="rId48"/>
      <p:bold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Oswald-regular.fntdata"/><Relationship Id="rId47" Type="http://schemas.openxmlformats.org/officeDocument/2006/relationships/font" Target="fonts/Average-regular.fntdata"/><Relationship Id="rId49" Type="http://schemas.openxmlformats.org/officeDocument/2006/relationships/font" Target="fonts/Oswald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rxiv.org/pdf/1602.06561v2.pdf" TargetMode="Externa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rxiv.org/pdf/1602.06561v2.pdf" TargetMode="Externa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rxiv.org/pdf/1602.06561v2.pdf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7f02d11db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7f02d11db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7f02d11d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7f02d11d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7f02d11d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7f02d11d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7f02d11d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7f02d11d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7f02d11d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7f02d11d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7f02d11d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7f02d11d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7efc56b6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7efc56b6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7efc56b6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7efc56b6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7efc56b6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7efc56b6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7efc56b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7efc56b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7f02d11db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7f02d11d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4878ea3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4878ea3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Done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7f02d11d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7f02d11d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7efc56b6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7efc56b6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7f02d3cd9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7f02d3cd9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7efc56b6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57efc56b6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7f02d3cd9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7f02d3cd9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7f02d3cd9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57f02d3cd9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7f02d3cd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57f02d3cd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7f02d3cd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57f02d3cd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https://arxiv.org/pdf/1602.06561v2.pdf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7f02d3cd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7f02d3cd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https://arxiv.org/pdf/1602.06561v2.pdf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7f02d3cd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57f02d3cd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https://arxiv.org/pdf/1602.06561v2.pdf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7f02d3cd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7f02d3cd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7f02d3cd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57f02d3cd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7f02d3cd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57f02d3cd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7f02d3cd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7f02d3cd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7f02d11db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57f02d11db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57f02d11db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57f02d11db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7f02d11db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7f02d11db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57f02d11db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57f02d11db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7f02d11d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7f02d11d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7f02d11d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7f02d11d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57f02d11d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57f02d11d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7f02d3cd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7f02d3cd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57f02d11db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57f02d11d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7f02d3cd9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7f02d3cd9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7efc56b6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7efc56b6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7f02d11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7f02d11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7f02d11d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7f02d11d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7f02d11d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7f02d11d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56" name="Google Shape;56;p14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Google Shape;86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21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8" name="Google Shape;88;p21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aiforsocialgood.github.io/2018/acceptedpapers.htm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hyperlink" Target="https://www.seas.upenn.edu/~cis700dl/homeworks/HW3_Part1.pdf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538" y="152400"/>
            <a:ext cx="765891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OpenAI</a:t>
            </a:r>
            <a:endParaRPr/>
          </a:p>
        </p:txBody>
      </p:sp>
      <p:sp>
        <p:nvSpPr>
          <p:cNvPr id="163" name="Google Shape;163;p34"/>
          <p:cNvSpPr txBox="1"/>
          <p:nvPr>
            <p:ph idx="1" type="body"/>
          </p:nvPr>
        </p:nvSpPr>
        <p:spPr>
          <a:xfrm>
            <a:off x="311700" y="1152475"/>
            <a:ext cx="292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 on RL, safe AI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Led by: Ilya Sutskever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San Francisco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Goal: open-source AGI</a:t>
            </a:r>
            <a:endParaRPr/>
          </a:p>
        </p:txBody>
      </p:sp>
      <p:pic>
        <p:nvPicPr>
          <p:cNvPr id="164" name="Google Shape;16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723" y="1152475"/>
            <a:ext cx="2666550" cy="2666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MILA: Montreal Institute for Learning Algorithms</a:t>
            </a:r>
            <a:endParaRPr/>
          </a:p>
        </p:txBody>
      </p:sp>
      <p:sp>
        <p:nvSpPr>
          <p:cNvPr id="170" name="Google Shape;17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Very broad focus, some neuro inspiration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Led by: Yoshua Bengio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Montreal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500" y="1190075"/>
            <a:ext cx="3553825" cy="159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Stanford</a:t>
            </a:r>
            <a:endParaRPr/>
          </a:p>
        </p:txBody>
      </p:sp>
      <p:sp>
        <p:nvSpPr>
          <p:cNvPr id="177" name="Google Shape;17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6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 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Fei-Fei Li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Daphne Koller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Chris Manning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Percy Liang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Surya Ganguli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Chelsea Finn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etc.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UC Berkeley (=BAIR)</a:t>
            </a:r>
            <a:endParaRPr/>
          </a:p>
        </p:txBody>
      </p:sp>
      <p:sp>
        <p:nvSpPr>
          <p:cNvPr id="184" name="Google Shape;184;p37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Jordan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Jitendra Malik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Ben Recht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Pieter Abbeel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Dawn Song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Sergey Levine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Dan Klein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etc.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players</a:t>
            </a:r>
            <a:endParaRPr/>
          </a:p>
        </p:txBody>
      </p:sp>
      <p:sp>
        <p:nvSpPr>
          <p:cNvPr id="190" name="Google Shape;190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Microsoft Research - lots of different research, including some 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Element AI (associated with MILA) - essentially AI consultants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Baidu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Amazon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Nvidia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does deep learning innovation happen?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Conferences and journals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publication venues </a:t>
            </a:r>
            <a:endParaRPr/>
          </a:p>
        </p:txBody>
      </p:sp>
      <p:sp>
        <p:nvSpPr>
          <p:cNvPr id="201" name="Google Shape;201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ML: NeurIPS, ICML, ICLR, </a:t>
            </a:r>
            <a:r>
              <a:rPr lang="en"/>
              <a:t>JMLR (journal), COLT, </a:t>
            </a:r>
            <a:r>
              <a:rPr lang="en"/>
              <a:t>AISTATS, UAI, </a:t>
            </a:r>
            <a:r>
              <a:rPr lang="en"/>
              <a:t>AAAI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Computer vision: CVPR, ICCV, ECCV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NLP: ACL, EMNLP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Sometimes, big breakthroughs in Science, Nature, PNAS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Succeeding at conferences</a:t>
            </a:r>
            <a:endParaRPr/>
          </a:p>
        </p:txBody>
      </p:sp>
      <p:sp>
        <p:nvSpPr>
          <p:cNvPr id="207" name="Google Shape;207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Know who you want to talk with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lobby game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a proof of competency before approaching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small conferences is where the action happens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with DL culture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Homogeneity &amp; cliquiness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CIS 700-004: Lecture 14M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26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Deep Learning and Society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4/15/19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with DL research</a:t>
            </a:r>
            <a:endParaRPr/>
          </a:p>
        </p:txBody>
      </p:sp>
      <p:sp>
        <p:nvSpPr>
          <p:cNvPr id="223" name="Google Shape;223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Lipton &amp; Steinhardt (2018):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Explanations vs. speculations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Misattribution of empirical gains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Mathiness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Misuse of language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survey of deep learning applications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we have a data pipeline.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deep learning is part of this applied pipeline, it gets </a:t>
            </a:r>
            <a:r>
              <a:rPr b="1" lang="en"/>
              <a:t>used</a:t>
            </a:r>
            <a:r>
              <a:rPr lang="en"/>
              <a:t> at some point.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general, data science is used in 3 places.</a:t>
            </a:r>
            <a:endParaRPr/>
          </a:p>
        </p:txBody>
      </p:sp>
      <p:sp>
        <p:nvSpPr>
          <p:cNvPr id="239" name="Google Shape;239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model provides some business intelligence.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 marketing scientist uses a model to optimize advertising mix.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 data scientist helps a manager forecast sales to decide on inventory levels.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general, data science is used in 3 </a:t>
            </a:r>
            <a:r>
              <a:rPr lang="en"/>
              <a:t>places.</a:t>
            </a:r>
            <a:endParaRPr/>
          </a:p>
        </p:txBody>
      </p:sp>
      <p:sp>
        <p:nvSpPr>
          <p:cNvPr id="245" name="Google Shape;245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model provides some business intelligence.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 marketing scientist uses a model to optimize advertising mix.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 data scientist helps a manager forecast sales to decide on inventory levels.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The model helps you design the product / end.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 data scientist sends a heatmap of all video game deaths to a designer.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 software engineer uses a Mann-Whitney U test for A/B testing two UIs.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general, data science is used in 3 </a:t>
            </a:r>
            <a:r>
              <a:rPr lang="en"/>
              <a:t>places.</a:t>
            </a:r>
            <a:endParaRPr/>
          </a:p>
        </p:txBody>
      </p:sp>
      <p:sp>
        <p:nvSpPr>
          <p:cNvPr id="251" name="Google Shape;251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model provides some business intelligence.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 marketing scientist uses a model to optimize advertising mix.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 data scientist helps a manager forecast sales to decide on inventory levels.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The model helps you design the product / end.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 data scientist sends a heatmap of all video game deaths to a designer.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 software engineer uses a Mann-Whitney U test for A/B testing two UIs.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model is the product / end.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 Snapchat filter uses a convnet.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 videogame uses an AI agent as an enemy.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for business intelligence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for finance</a:t>
            </a:r>
            <a:endParaRPr/>
          </a:p>
        </p:txBody>
      </p:sp>
      <p:sp>
        <p:nvSpPr>
          <p:cNvPr id="262" name="Google Shape;262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Extracting alternative signals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Counting cars in parking lots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Evaluating sentiment of news headlines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Automating analysis of financial documents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Generalizing linear models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Smart indexing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Nonlinear factor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Anomaly detection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not to use deep learning in finance</a:t>
            </a:r>
            <a:endParaRPr/>
          </a:p>
        </p:txBody>
      </p:sp>
      <p:pic>
        <p:nvPicPr>
          <p:cNvPr id="268" name="Google Shape;268;p52"/>
          <p:cNvPicPr preferRelativeResize="0"/>
          <p:nvPr/>
        </p:nvPicPr>
        <p:blipFill rotWithShape="1">
          <a:blip r:embed="rId3">
            <a:alphaModFix/>
          </a:blip>
          <a:srcRect b="9035" l="5230" r="3644" t="11913"/>
          <a:stretch/>
        </p:blipFill>
        <p:spPr>
          <a:xfrm>
            <a:off x="311700" y="1489050"/>
            <a:ext cx="4090825" cy="291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489050"/>
            <a:ext cx="4186210" cy="291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not to use deep learning in finance</a:t>
            </a:r>
            <a:endParaRPr/>
          </a:p>
        </p:txBody>
      </p:sp>
      <p:pic>
        <p:nvPicPr>
          <p:cNvPr id="275" name="Google Shape;27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75575"/>
            <a:ext cx="8839200" cy="3053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3, part 1 is out</a:t>
            </a:r>
            <a:endParaRPr/>
          </a:p>
        </p:txBody>
      </p:sp>
      <p:sp>
        <p:nvSpPr>
          <p:cNvPr id="116" name="Google Shape;11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people express sarcasm?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for customer engagement</a:t>
            </a:r>
            <a:endParaRPr/>
          </a:p>
        </p:txBody>
      </p:sp>
      <p:sp>
        <p:nvSpPr>
          <p:cNvPr id="281" name="Google Shape;281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Sentiment analysis on satisfaction surveys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Predictive models on push advertisements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Chatbots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as a design tool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</a:t>
            </a:r>
            <a:r>
              <a:rPr lang="en"/>
              <a:t>as an end goal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for drug discovery</a:t>
            </a:r>
            <a:endParaRPr/>
          </a:p>
        </p:txBody>
      </p:sp>
      <p:pic>
        <p:nvPicPr>
          <p:cNvPr id="292" name="Google Shape;29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800725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0100" y="3151325"/>
            <a:ext cx="5128000" cy="174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636975"/>
            <a:ext cx="342900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05525" y="1170125"/>
            <a:ext cx="2729035" cy="69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DL for healthcare</a:t>
            </a:r>
            <a:endParaRPr/>
          </a:p>
        </p:txBody>
      </p:sp>
      <p:sp>
        <p:nvSpPr>
          <p:cNvPr id="301" name="Google Shape;301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 analytics - detect cancers, stroke, brain </a:t>
            </a:r>
            <a:r>
              <a:rPr lang="en"/>
              <a:t>hemorrhage, eye disease</a:t>
            </a:r>
            <a:r>
              <a:rPr lang="en"/>
              <a:t> , etc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GANs to train with privacy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NLP to get at stuff that matters in EHRs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 readmissions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Precision medicine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DL for genomics</a:t>
            </a:r>
            <a:endParaRPr/>
          </a:p>
        </p:txBody>
      </p:sp>
      <p:sp>
        <p:nvSpPr>
          <p:cNvPr id="307" name="Google Shape;307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 what binds what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Enhancers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Expression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Splicing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3D organization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Methylation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Phenotype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Pathogens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DL for physics</a:t>
            </a:r>
            <a:endParaRPr/>
          </a:p>
        </p:txBody>
      </p:sp>
      <p:sp>
        <p:nvSpPr>
          <p:cNvPr id="313" name="Google Shape;313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Detect galaxies and stars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Particles in high energy physics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Trigger initiation in LHC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 solar flares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RL for reactors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Detect gravitational waves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Predicting extreme weather events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DL for chemistry</a:t>
            </a:r>
            <a:endParaRPr/>
          </a:p>
        </p:txBody>
      </p:sp>
      <p:sp>
        <p:nvSpPr>
          <p:cNvPr id="319" name="Google Shape;319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spectrum calculation fast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Inverting spectrums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Optimal experiment 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Reactor control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Graph CNNs with molecules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DL for climate change</a:t>
            </a:r>
            <a:endParaRPr/>
          </a:p>
        </p:txBody>
      </p:sp>
      <p:sp>
        <p:nvSpPr>
          <p:cNvPr id="325" name="Google Shape;325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Power generation and grids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Transportation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Smart buildings and cities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Industrial optimization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Carbon capture and sequestration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Agriculture, forestry and other land use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Climate modeling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Extreme weather events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Disaster management and relief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Societal adaptation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Ecosystems and natural resources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presentation and management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Climate finance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for Social Good</a:t>
            </a:r>
            <a:endParaRPr/>
          </a:p>
        </p:txBody>
      </p:sp>
      <p:sp>
        <p:nvSpPr>
          <p:cNvPr id="331" name="Google Shape;331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Movement within the field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a LOT of applications of AI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https://aiforsocialgood.github.io/2018/acceptedpapers.htm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6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class, within the context of DL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3, part 1 is out</a:t>
            </a:r>
            <a:endParaRPr/>
          </a:p>
        </p:txBody>
      </p:sp>
      <p:sp>
        <p:nvSpPr>
          <p:cNvPr id="122" name="Google Shape;12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people express sarcasm?</a:t>
            </a:r>
            <a:endParaRPr/>
          </a:p>
        </p:txBody>
      </p:sp>
      <p:pic>
        <p:nvPicPr>
          <p:cNvPr id="123" name="Google Shape;12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613" y="1675025"/>
            <a:ext cx="7076776" cy="254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3, part 1 is out</a:t>
            </a:r>
            <a:endParaRPr/>
          </a:p>
        </p:txBody>
      </p:sp>
      <p:sp>
        <p:nvSpPr>
          <p:cNvPr id="129" name="Google Shape;12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people express sarcasm?</a:t>
            </a:r>
            <a:endParaRPr/>
          </a:p>
        </p:txBody>
      </p:sp>
      <p:pic>
        <p:nvPicPr>
          <p:cNvPr id="130" name="Google Shape;13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613" y="1675025"/>
            <a:ext cx="7076776" cy="254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9"/>
          <p:cNvSpPr txBox="1"/>
          <p:nvPr>
            <p:ph idx="1" type="body"/>
          </p:nvPr>
        </p:nvSpPr>
        <p:spPr>
          <a:xfrm>
            <a:off x="464100" y="4303525"/>
            <a:ext cx="85206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https://www.seas.upenn.edu/~cis700dl/homeworks/HW3_Part1.pdf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does deep learning innovation happen?</a:t>
            </a:r>
            <a:endParaRPr/>
          </a:p>
          <a:p>
            <a:pPr indent="-457200" lvl="0" marL="457200" rtl="0" algn="ctr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/>
              <a:t>Major players in DL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Brain</a:t>
            </a:r>
            <a:endParaRPr/>
          </a:p>
        </p:txBody>
      </p:sp>
      <p:sp>
        <p:nvSpPr>
          <p:cNvPr id="142" name="Google Shape;142;p31"/>
          <p:cNvSpPr txBox="1"/>
          <p:nvPr>
            <p:ph idx="1" type="body"/>
          </p:nvPr>
        </p:nvSpPr>
        <p:spPr>
          <a:xfrm>
            <a:off x="311700" y="1152475"/>
            <a:ext cx="295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Large, broad interests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Led by: Jeff Dean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Mostly Mountain View, CA, but also NYC, other Google offices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Publication-heavy, lots of parallel projects and collaborations</a:t>
            </a:r>
            <a:endParaRPr/>
          </a:p>
        </p:txBody>
      </p:sp>
      <p:pic>
        <p:nvPicPr>
          <p:cNvPr id="143" name="Google Shape;14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675" y="1363800"/>
            <a:ext cx="2068650" cy="206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DeepMind</a:t>
            </a:r>
            <a:endParaRPr/>
          </a:p>
        </p:txBody>
      </p:sp>
      <p:sp>
        <p:nvSpPr>
          <p:cNvPr id="149" name="Google Shape;149;p32"/>
          <p:cNvSpPr txBox="1"/>
          <p:nvPr>
            <p:ph idx="1" type="body"/>
          </p:nvPr>
        </p:nvSpPr>
        <p:spPr>
          <a:xfrm>
            <a:off x="311700" y="1076275"/>
            <a:ext cx="335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Mostly </a:t>
            </a:r>
            <a:r>
              <a:rPr lang="en"/>
              <a:t>RL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Led by: Demis Hassabis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Mostly London, also small offices in Montreal, Paris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Mission-driven: “solve AGI” (artificial general intelligence)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High-impact, coordinated projects with large teams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Many neuro folks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7063" y="1324425"/>
            <a:ext cx="2189875" cy="218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FAIR (Facebook AI Research)</a:t>
            </a:r>
            <a:endParaRPr/>
          </a:p>
        </p:txBody>
      </p:sp>
      <p:sp>
        <p:nvSpPr>
          <p:cNvPr id="156" name="Google Shape;156;p33"/>
          <p:cNvSpPr txBox="1"/>
          <p:nvPr>
            <p:ph idx="1" type="body"/>
          </p:nvPr>
        </p:nvSpPr>
        <p:spPr>
          <a:xfrm>
            <a:off x="311700" y="1152475"/>
            <a:ext cx="290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 on NLP and CV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Led by: Yann LeCun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Mostly New York, but also Menlo Park, other FB offices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Smaller group, high caliber researchers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Lots of freedom in research</a:t>
            </a:r>
            <a:endParaRPr/>
          </a:p>
        </p:txBody>
      </p:sp>
      <p:pic>
        <p:nvPicPr>
          <p:cNvPr id="157" name="Google Shape;15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0438" y="1500188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