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embeddedFontLst>
    <p:embeddedFont>
      <p:font typeface="Average"/>
      <p:regular r:id="rId54"/>
    </p:embeddedFont>
    <p:embeddedFont>
      <p:font typeface="Oswald"/>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Oswald-regular.fntdata"/><Relationship Id="rId10" Type="http://schemas.openxmlformats.org/officeDocument/2006/relationships/slide" Target="slides/slide6.xml"/><Relationship Id="rId54" Type="http://schemas.openxmlformats.org/officeDocument/2006/relationships/font" Target="fonts/Average-regular.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Oswald-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03c54692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03c54692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03c54692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03c54692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chemeClr val="accent3"/>
                </a:solidFill>
                <a:latin typeface="Average"/>
                <a:ea typeface="Average"/>
                <a:cs typeface="Average"/>
                <a:sym typeface="Average"/>
              </a:rPr>
              <a:t>https://github.com/pytorch/vision/blob/master/torchvision/models/resnet.py</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03c54692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03c54692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chemeClr val="accent3"/>
                </a:solidFill>
                <a:latin typeface="Average"/>
                <a:ea typeface="Average"/>
                <a:cs typeface="Average"/>
                <a:sym typeface="Average"/>
              </a:rPr>
              <a:t>https://github.com/pytorch/vision/blob/master/torchvision/models/resnet.py</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f2560158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4f2560158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f25601581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4f2560158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03c54692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03c54692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03c54692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03c54692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f2560158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f2560158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03c54692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03c54692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03c54692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03c54692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03c54692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03c54692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03c54692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03c54692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03c54692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03c54692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03c54692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03c54692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03c54692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03c54692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03c54692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03c54692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03c54692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03c54692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03c54692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03c54692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03c54692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03c54692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03c54692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03c54692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03c54692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03c54692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03c54692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03c54692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Done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03c5469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03c5469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03c54692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03c5469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03c5469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03c5469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03c54692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03c54692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03c54692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03c54692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03c54692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03c54692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03c546928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503c546928_0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03c54692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03c54692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Chinese, solved by 4-gram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03c54692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03c54692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Chinese, solved by 4-gram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03c54692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03c54692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03c546928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03c546928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03c546928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03c546928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03c546928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03c54692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03c54692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03c54692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03c54692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03c54692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03c546928_0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503c546928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03c546928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03c546928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http://www.wildml.com/2015/12/implementing-a-cnn-for-text-classification-in-tensorflow/</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03c54692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03c54692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03c546928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03c54692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03c54692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03c54692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f94f66207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4f94f66207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f94f6620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f94f6620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f94f66207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f94f66207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f94f6620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f94f6620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f25601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f25601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US" sz="1800">
                <a:solidFill>
                  <a:schemeClr val="accent3"/>
                </a:solidFill>
                <a:latin typeface="Average"/>
                <a:ea typeface="Average"/>
                <a:cs typeface="Average"/>
                <a:sym typeface="Average"/>
              </a:rPr>
              <a:t>https://github.com/pytorch/vision/blob/master/torchvision/models/resnet.py</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log.openai.com/better-language-models/" TargetMode="External"/><Relationship Id="rId4" Type="http://schemas.openxmlformats.org/officeDocument/2006/relationships/hyperlink" Target="https://www.wired.com/story/ai-text-generator-too-dangerous-to-make-publi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hyperlink" Target="https://spacy.io/usage/linguistic-features" TargetMode="External"/><Relationship Id="rId6" Type="http://schemas.openxmlformats.org/officeDocument/2006/relationships/hyperlink" Target="https://www.nltk.org/api/nltk.tokenize.html" TargetMode="External"/><Relationship Id="rId7" Type="http://schemas.openxmlformats.org/officeDocument/2006/relationships/hyperlink" Target="https://nlp.stanford.edu/software/tokenizer.s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hyperlink" Target="https://spacy.io/usage/linguistic-features" TargetMode="External"/><Relationship Id="rId6" Type="http://schemas.openxmlformats.org/officeDocument/2006/relationships/hyperlink" Target="https://www.nltk.org/api/nltk.tokenize.html" TargetMode="External"/><Relationship Id="rId7" Type="http://schemas.openxmlformats.org/officeDocument/2006/relationships/hyperlink" Target="https://nlp.stanford.edu/software/tokenizer.s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spacy.io/usage/linguistic-features" TargetMode="External"/><Relationship Id="rId4" Type="http://schemas.openxmlformats.org/officeDocument/2006/relationships/hyperlink" Target="https://www.nltk.org/api/nltk.tokenize.html" TargetMode="External"/><Relationship Id="rId5" Type="http://schemas.openxmlformats.org/officeDocument/2006/relationships/hyperlink" Target="https://nlp.stanford.edu/software/tokenizer.shtml" TargetMode="External"/><Relationship Id="rId6"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spacy.io/usage/linguistic-features" TargetMode="External"/><Relationship Id="rId4" Type="http://schemas.openxmlformats.org/officeDocument/2006/relationships/hyperlink" Target="https://www.nltk.org/api/nltk.tokenize.html" TargetMode="External"/><Relationship Id="rId5" Type="http://schemas.openxmlformats.org/officeDocument/2006/relationships/hyperlink" Target="https://nlp.stanford.edu/software/tokenizer.shtml" TargetMode="External"/><Relationship Id="rId6"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hyperlink" Target="https://nlp.stanford.edu/software/tagger.shtml" TargetMode="External"/><Relationship Id="rId6" Type="http://schemas.openxmlformats.org/officeDocument/2006/relationships/hyperlink" Target="https://www.nltk.org/book/ch05.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hyperlink" Target="https://nlp.stanford.edu/software/tagger.shtml" TargetMode="External"/><Relationship Id="rId6" Type="http://schemas.openxmlformats.org/officeDocument/2006/relationships/hyperlink" Target="https://www.nltk.org/book/ch05.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spacy.io/" TargetMode="Externa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spacy.io/" TargetMode="Externa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hyperlink" Target="https://cloud.google.com/natural-language/docs/sentiment-tutorial" TargetMode="External"/><Relationship Id="rId6" Type="http://schemas.openxmlformats.org/officeDocument/2006/relationships/hyperlink" Target="http://www.nltk.org/howto/sentiment.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arxiv.org/abs/1511.08308" TargetMode="Externa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1.pn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Some recent news</a:t>
            </a:r>
            <a:endParaRPr/>
          </a:p>
        </p:txBody>
      </p:sp>
      <p:sp>
        <p:nvSpPr>
          <p:cNvPr id="60" name="Google Shape;60;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i="1" lang="en-US" sz="1200">
                <a:solidFill>
                  <a:srgbClr val="FF9900"/>
                </a:solidFill>
                <a:highlight>
                  <a:srgbClr val="404452"/>
                </a:highlight>
                <a:latin typeface="Arial"/>
                <a:ea typeface="Arial"/>
                <a:cs typeface="Arial"/>
                <a:sym typeface="Arial"/>
              </a:rPr>
              <a:t>In a shocking finding, scientist discovered a herd of unicorns living in a remote, previously unexplored valley, in the Andes Mountains. Even more surprising to the researchers was the fact that the unicorns spoke perfect English.</a:t>
            </a:r>
            <a:endParaRPr i="1" sz="1200">
              <a:solidFill>
                <a:srgbClr val="FF9900"/>
              </a:solidFill>
              <a:highlight>
                <a:srgbClr val="404452"/>
              </a:highlight>
              <a:latin typeface="Arial"/>
              <a:ea typeface="Arial"/>
              <a:cs typeface="Arial"/>
              <a:sym typeface="Arial"/>
            </a:endParaRPr>
          </a:p>
          <a:p>
            <a:pPr indent="0" lvl="0" marL="0" rtl="0" algn="l">
              <a:lnSpc>
                <a:spcPct val="150000"/>
              </a:lnSpc>
              <a:spcBef>
                <a:spcPts val="2400"/>
              </a:spcBef>
              <a:spcAft>
                <a:spcPts val="0"/>
              </a:spcAft>
              <a:buClr>
                <a:srgbClr val="000000"/>
              </a:buClr>
              <a:buSzPts val="1100"/>
              <a:buFont typeface="Arial"/>
              <a:buNone/>
            </a:pPr>
            <a:r>
              <a:rPr lang="en-US" sz="1200">
                <a:solidFill>
                  <a:srgbClr val="FFFFFF"/>
                </a:solidFill>
                <a:latin typeface="Arial"/>
                <a:ea typeface="Arial"/>
                <a:cs typeface="Arial"/>
                <a:sym typeface="Arial"/>
              </a:rPr>
              <a:t>The scientist named the population, after their distinctive horn, Ovid’s Unicorn. These four-horned, silver-white unicorns were previously unknown to science.  Now, after almost two centuries, the mystery of what sparked this odd phenomenon is finally solved.  Dr. Jorge Pérez, an evolutionary biologist from the University of La Paz, and several companions, were exploring the Andes Mountains when they found a small valley, with no other animals or humans. Pérez noticed that the valley had what appeared to be a natural fountain, surrounded by two peaks of rock and silver snow.  Pérez and the others then ventured further into the valley. “By the time we reached the top of one peak, the water looked blue, with some crystals on top,” said Pérez.  Pérez and his friends were astonished to see the unicorn herd. These creatures could be seen from the air without having to move too much to see them – they were so close they could touch their horns.  While examining these bizarre creatures the scientists discovered that the creatures also spoke some fairly regular English. Pérez stated, “We can see, for example, that they have a common ‘language,’ something like a dialect or dialectic.”</a:t>
            </a:r>
            <a:endParaRPr sz="1200">
              <a:solidFill>
                <a:srgbClr val="FFFFFF"/>
              </a:solidFill>
              <a:latin typeface="Arial"/>
              <a:ea typeface="Arial"/>
              <a:cs typeface="Arial"/>
              <a:sym typeface="Arial"/>
            </a:endParaRPr>
          </a:p>
          <a:p>
            <a:pPr indent="0" lvl="0" marL="0" rtl="0" algn="l">
              <a:lnSpc>
                <a:spcPct val="150000"/>
              </a:lnSpc>
              <a:spcBef>
                <a:spcPts val="3500"/>
              </a:spcBef>
              <a:spcAft>
                <a:spcPts val="0"/>
              </a:spcAft>
              <a:buClr>
                <a:srgbClr val="000000"/>
              </a:buClr>
              <a:buSzPts val="1100"/>
              <a:buFont typeface="Arial"/>
              <a:buNone/>
            </a:pPr>
            <a:r>
              <a:rPr lang="en-US" sz="1200">
                <a:solidFill>
                  <a:srgbClr val="FFFFFF"/>
                </a:solidFill>
                <a:latin typeface="Arial"/>
                <a:ea typeface="Arial"/>
                <a:cs typeface="Arial"/>
                <a:sym typeface="Arial"/>
              </a:rPr>
              <a:t>Dr. Pérez believes that the unicorns may have originated in Argentina, where the animals were believed to be descendants of a lost race of people who lived there before the arrival of humans in those parts of South America.</a:t>
            </a:r>
            <a:endParaRPr sz="1200">
              <a:solidFill>
                <a:srgbClr val="FFFFFF"/>
              </a:solidFill>
              <a:latin typeface="Arial"/>
              <a:ea typeface="Arial"/>
              <a:cs typeface="Arial"/>
              <a:sym typeface="Arial"/>
            </a:endParaRPr>
          </a:p>
          <a:p>
            <a:pPr indent="0" lvl="0" marL="0" rtl="0" algn="l">
              <a:lnSpc>
                <a:spcPct val="150000"/>
              </a:lnSpc>
              <a:spcBef>
                <a:spcPts val="3500"/>
              </a:spcBef>
              <a:spcAft>
                <a:spcPts val="0"/>
              </a:spcAft>
              <a:buClr>
                <a:srgbClr val="000000"/>
              </a:buClr>
              <a:buSzPts val="1100"/>
              <a:buFont typeface="Arial"/>
              <a:buNone/>
            </a:pPr>
            <a:r>
              <a:rPr lang="en-US" sz="1200">
                <a:solidFill>
                  <a:srgbClr val="FFFFFF"/>
                </a:solidFill>
                <a:latin typeface="Arial"/>
                <a:ea typeface="Arial"/>
                <a:cs typeface="Arial"/>
                <a:sym typeface="Arial"/>
              </a:rPr>
              <a:t>While their origins are still unclear, some believe that perhaps the creatures were created when a human and a unicorn met each other in a time before human civilization. According to Pérez, “In South America, such incidents seem to be quite common.”</a:t>
            </a:r>
            <a:endParaRPr sz="1200">
              <a:solidFill>
                <a:srgbClr val="FFFFFF"/>
              </a:solidFill>
              <a:latin typeface="Arial"/>
              <a:ea typeface="Arial"/>
              <a:cs typeface="Arial"/>
              <a:sym typeface="Arial"/>
            </a:endParaRPr>
          </a:p>
          <a:p>
            <a:pPr indent="0" lvl="0" marL="0" rtl="0" algn="l">
              <a:lnSpc>
                <a:spcPct val="150000"/>
              </a:lnSpc>
              <a:spcBef>
                <a:spcPts val="3500"/>
              </a:spcBef>
              <a:spcAft>
                <a:spcPts val="0"/>
              </a:spcAft>
              <a:buClr>
                <a:srgbClr val="000000"/>
              </a:buClr>
              <a:buSzPts val="1100"/>
              <a:buFont typeface="Arial"/>
              <a:buNone/>
            </a:pPr>
            <a:r>
              <a:rPr lang="en-US" sz="1200">
                <a:solidFill>
                  <a:srgbClr val="FFFFFF"/>
                </a:solidFill>
                <a:latin typeface="Arial"/>
                <a:ea typeface="Arial"/>
                <a:cs typeface="Arial"/>
                <a:sym typeface="Arial"/>
              </a:rPr>
              <a:t>However, Pérez also pointed out that it is likely that the only way of knowing for sure if unicorns are indeed the descendants of a lost alien race is through DNA. “But they seem to be able to communicate in English quite well, which I believe is a sign of evolution, or at least a change in social organization,” said the scientist.</a:t>
            </a:r>
            <a:endParaRPr sz="1200">
              <a:solidFill>
                <a:srgbClr val="FFFFFF"/>
              </a:solidFill>
              <a:latin typeface="Arial"/>
              <a:ea typeface="Arial"/>
              <a:cs typeface="Arial"/>
              <a:sym typeface="Arial"/>
            </a:endParaRPr>
          </a:p>
          <a:p>
            <a:pPr indent="0" lvl="0" marL="0" rtl="0" algn="l">
              <a:spcBef>
                <a:spcPts val="3500"/>
              </a:spcBef>
              <a:spcAft>
                <a:spcPts val="0"/>
              </a:spcAft>
              <a:buNone/>
            </a:pPr>
            <a:r>
              <a:t/>
            </a:r>
            <a:endParaRPr sz="12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ResNets in PyTorch: a layer</a:t>
            </a:r>
            <a:endParaRPr/>
          </a:p>
        </p:txBody>
      </p:sp>
      <p:pic>
        <p:nvPicPr>
          <p:cNvPr id="119" name="Google Shape;119;p22"/>
          <p:cNvPicPr preferRelativeResize="0"/>
          <p:nvPr/>
        </p:nvPicPr>
        <p:blipFill>
          <a:blip r:embed="rId3">
            <a:alphaModFix/>
          </a:blip>
          <a:stretch>
            <a:fillRect/>
          </a:stretch>
        </p:blipFill>
        <p:spPr>
          <a:xfrm>
            <a:off x="1845850" y="1154725"/>
            <a:ext cx="5452300" cy="362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ResNets in PyTorch: the network</a:t>
            </a:r>
            <a:endParaRPr/>
          </a:p>
        </p:txBody>
      </p:sp>
      <p:pic>
        <p:nvPicPr>
          <p:cNvPr id="125" name="Google Shape;125;p23"/>
          <p:cNvPicPr preferRelativeResize="0"/>
          <p:nvPr/>
        </p:nvPicPr>
        <p:blipFill>
          <a:blip r:embed="rId3">
            <a:alphaModFix/>
          </a:blip>
          <a:stretch>
            <a:fillRect/>
          </a:stretch>
        </p:blipFill>
        <p:spPr>
          <a:xfrm>
            <a:off x="853122" y="1347800"/>
            <a:ext cx="4763174" cy="2886124"/>
          </a:xfrm>
          <a:prstGeom prst="rect">
            <a:avLst/>
          </a:prstGeom>
          <a:noFill/>
          <a:ln>
            <a:noFill/>
          </a:ln>
        </p:spPr>
      </p:pic>
      <p:pic>
        <p:nvPicPr>
          <p:cNvPr id="126" name="Google Shape;126;p23"/>
          <p:cNvPicPr preferRelativeResize="0"/>
          <p:nvPr/>
        </p:nvPicPr>
        <p:blipFill>
          <a:blip r:embed="rId4">
            <a:alphaModFix/>
          </a:blip>
          <a:stretch>
            <a:fillRect/>
          </a:stretch>
        </p:blipFill>
        <p:spPr>
          <a:xfrm>
            <a:off x="6149948" y="1359725"/>
            <a:ext cx="1865375" cy="286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Natural language processing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Vector semantics:</a:t>
            </a:r>
            <a:endParaRPr/>
          </a:p>
          <a:p>
            <a:pPr indent="0" lvl="0" marL="0" rtl="0" algn="ctr">
              <a:lnSpc>
                <a:spcPct val="100000"/>
              </a:lnSpc>
              <a:spcBef>
                <a:spcPts val="0"/>
              </a:spcBef>
              <a:spcAft>
                <a:spcPts val="0"/>
              </a:spcAft>
              <a:buSzPts val="3600"/>
              <a:buNone/>
            </a:pPr>
            <a:r>
              <a:rPr lang="en-US"/>
              <a:t>how can we encode words as vectors?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Attempt #1: do what we normally do with categorical data.</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Encode each word as a one-hot vector.</a:t>
            </a:r>
            <a:endParaRPr/>
          </a:p>
          <a:p>
            <a:pPr indent="-342900" lvl="0" marL="457200" rtl="0" algn="l">
              <a:spcBef>
                <a:spcPts val="0"/>
              </a:spcBef>
              <a:spcAft>
                <a:spcPts val="0"/>
              </a:spcAft>
              <a:buSzPts val="1800"/>
              <a:buChar char="●"/>
            </a:pPr>
            <a:r>
              <a:rPr lang="en-US"/>
              <a:t>How good is this embedding?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Attempt #1: do what we normally do with categorical data.</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Encode each word as a one-hot vector.</a:t>
            </a:r>
            <a:endParaRPr/>
          </a:p>
          <a:p>
            <a:pPr indent="-342900" lvl="0" marL="457200" rtl="0" algn="l">
              <a:spcBef>
                <a:spcPts val="0"/>
              </a:spcBef>
              <a:spcAft>
                <a:spcPts val="0"/>
              </a:spcAft>
              <a:buSzPts val="1800"/>
              <a:buChar char="●"/>
            </a:pPr>
            <a:r>
              <a:rPr lang="en-US"/>
              <a:t>How good is this embedding?  </a:t>
            </a:r>
            <a:r>
              <a:rPr lang="en-US">
                <a:solidFill>
                  <a:srgbClr val="FF0000"/>
                </a:solidFill>
              </a:rPr>
              <a:t>Terrible!</a:t>
            </a:r>
            <a:endParaRPr/>
          </a:p>
          <a:p>
            <a:pPr indent="-317500" lvl="1" marL="914400" rtl="0" algn="l">
              <a:spcBef>
                <a:spcPts val="0"/>
              </a:spcBef>
              <a:spcAft>
                <a:spcPts val="0"/>
              </a:spcAft>
              <a:buSzPts val="1400"/>
              <a:buChar char="○"/>
            </a:pPr>
            <a:r>
              <a:rPr lang="en-US"/>
              <a:t>Extremely high dimensional (there are over 200K words in the English language)</a:t>
            </a:r>
            <a:endParaRPr/>
          </a:p>
          <a:p>
            <a:pPr indent="-317500" lvl="1" marL="914400" rtl="0" algn="l">
              <a:spcBef>
                <a:spcPts val="0"/>
              </a:spcBef>
              <a:spcAft>
                <a:spcPts val="0"/>
              </a:spcAft>
              <a:buSzPts val="1400"/>
              <a:buChar char="○"/>
            </a:pPr>
            <a:r>
              <a:rPr lang="en-US"/>
              <a:t>Extremely sparse</a:t>
            </a:r>
            <a:endParaRPr/>
          </a:p>
          <a:p>
            <a:pPr indent="-317500" lvl="1" marL="914400" rtl="0" algn="l">
              <a:spcBef>
                <a:spcPts val="0"/>
              </a:spcBef>
              <a:spcAft>
                <a:spcPts val="0"/>
              </a:spcAft>
              <a:buSzPts val="1400"/>
              <a:buChar char="○"/>
            </a:pPr>
            <a:r>
              <a:rPr lang="en-US"/>
              <a:t>No semantic meaning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Wishlist: what can we hope for in a vector representation?</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Discuss.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Wishlist: what can we hope for in a vector representation?</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Words with same </a:t>
            </a:r>
            <a:r>
              <a:rPr b="1" lang="en-US"/>
              <a:t>lemma</a:t>
            </a:r>
            <a:r>
              <a:rPr lang="en-US"/>
              <a:t> (also known as </a:t>
            </a:r>
            <a:r>
              <a:rPr b="1" lang="en-US"/>
              <a:t>citation form</a:t>
            </a:r>
            <a:r>
              <a:rPr lang="en-US"/>
              <a:t>) have similar representations.</a:t>
            </a:r>
            <a:endParaRPr/>
          </a:p>
          <a:p>
            <a:pPr indent="-317500" lvl="1" marL="914400" rtl="0" algn="l">
              <a:spcBef>
                <a:spcPts val="0"/>
              </a:spcBef>
              <a:spcAft>
                <a:spcPts val="0"/>
              </a:spcAft>
              <a:buSzPts val="1400"/>
              <a:buChar char="○"/>
            </a:pPr>
            <a:r>
              <a:rPr lang="en-US"/>
              <a:t>e.g. "sing", "sang", "sung" are all </a:t>
            </a:r>
            <a:r>
              <a:rPr b="1" lang="en-US"/>
              <a:t>wordforms </a:t>
            </a:r>
            <a:r>
              <a:rPr lang="en-US"/>
              <a:t>of the </a:t>
            </a:r>
            <a:r>
              <a:rPr b="1" lang="en-US"/>
              <a:t>lemma "</a:t>
            </a:r>
            <a:r>
              <a:rPr lang="en-US"/>
              <a:t>sing"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Wishlist: what can we hope for in a vector representation?</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Words with same </a:t>
            </a:r>
            <a:r>
              <a:rPr b="1" lang="en-US"/>
              <a:t>lemma</a:t>
            </a:r>
            <a:r>
              <a:rPr lang="en-US"/>
              <a:t> (also known as </a:t>
            </a:r>
            <a:r>
              <a:rPr b="1" lang="en-US"/>
              <a:t>citation form</a:t>
            </a:r>
            <a:r>
              <a:rPr lang="en-US"/>
              <a:t>) have similar representations.</a:t>
            </a:r>
            <a:endParaRPr/>
          </a:p>
          <a:p>
            <a:pPr indent="-317500" lvl="1" marL="914400" rtl="0" algn="l">
              <a:spcBef>
                <a:spcPts val="0"/>
              </a:spcBef>
              <a:spcAft>
                <a:spcPts val="0"/>
              </a:spcAft>
              <a:buSzPts val="1400"/>
              <a:buChar char="○"/>
            </a:pPr>
            <a:r>
              <a:rPr lang="en-US"/>
              <a:t>e.g. "sing", "sang", "sung" are all </a:t>
            </a:r>
            <a:r>
              <a:rPr b="1" lang="en-US"/>
              <a:t>wordforms </a:t>
            </a:r>
            <a:r>
              <a:rPr lang="en-US"/>
              <a:t>of the </a:t>
            </a:r>
            <a:r>
              <a:rPr b="1" lang="en-US"/>
              <a:t>lemma "</a:t>
            </a:r>
            <a:r>
              <a:rPr lang="en-US"/>
              <a:t>sing"</a:t>
            </a:r>
            <a:endParaRPr/>
          </a:p>
          <a:p>
            <a:pPr indent="-342900" lvl="0" marL="457200" rtl="0" algn="l">
              <a:spcBef>
                <a:spcPts val="0"/>
              </a:spcBef>
              <a:spcAft>
                <a:spcPts val="0"/>
              </a:spcAft>
              <a:buSzPts val="1800"/>
              <a:buChar char="●"/>
            </a:pPr>
            <a:r>
              <a:rPr lang="en-US"/>
              <a:t>Homonyms (e.g. mouse the creature and mouse the cursor control device have different representations.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Wishlist: what can we hope for in a vector representation?</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Words with same </a:t>
            </a:r>
            <a:r>
              <a:rPr b="1" lang="en-US"/>
              <a:t>lemma</a:t>
            </a:r>
            <a:r>
              <a:rPr lang="en-US"/>
              <a:t> (also known as </a:t>
            </a:r>
            <a:r>
              <a:rPr b="1" lang="en-US"/>
              <a:t>citation form</a:t>
            </a:r>
            <a:r>
              <a:rPr lang="en-US"/>
              <a:t>) have similar representations.</a:t>
            </a:r>
            <a:endParaRPr/>
          </a:p>
          <a:p>
            <a:pPr indent="-317500" lvl="1" marL="914400" rtl="0" algn="l">
              <a:spcBef>
                <a:spcPts val="0"/>
              </a:spcBef>
              <a:spcAft>
                <a:spcPts val="0"/>
              </a:spcAft>
              <a:buSzPts val="1400"/>
              <a:buChar char="○"/>
            </a:pPr>
            <a:r>
              <a:rPr lang="en-US"/>
              <a:t>e.g. "sing", "sang", "sung" are all </a:t>
            </a:r>
            <a:r>
              <a:rPr b="1" lang="en-US"/>
              <a:t>wordforms </a:t>
            </a:r>
            <a:r>
              <a:rPr lang="en-US"/>
              <a:t>of the </a:t>
            </a:r>
            <a:r>
              <a:rPr b="1" lang="en-US"/>
              <a:t>lemma "</a:t>
            </a:r>
            <a:r>
              <a:rPr lang="en-US"/>
              <a:t>sing"</a:t>
            </a:r>
            <a:endParaRPr/>
          </a:p>
          <a:p>
            <a:pPr indent="-342900" lvl="0" marL="457200" rtl="0" algn="l">
              <a:spcBef>
                <a:spcPts val="0"/>
              </a:spcBef>
              <a:spcAft>
                <a:spcPts val="0"/>
              </a:spcAft>
              <a:buSzPts val="1800"/>
              <a:buChar char="●"/>
            </a:pPr>
            <a:r>
              <a:rPr lang="en-US"/>
              <a:t>Homonyms (e.g. mouse the creature and mouse the cursor control device have different representations.</a:t>
            </a:r>
            <a:endParaRPr/>
          </a:p>
          <a:p>
            <a:pPr indent="-342900" lvl="0" marL="457200" rtl="0" algn="l">
              <a:spcBef>
                <a:spcPts val="0"/>
              </a:spcBef>
              <a:spcAft>
                <a:spcPts val="0"/>
              </a:spcAft>
              <a:buSzPts val="1800"/>
              <a:buChar char="●"/>
            </a:pPr>
            <a:r>
              <a:rPr lang="en-US"/>
              <a:t>Synonyms (e.g. lucky, auspicious) have the same representations.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OpenAI's GPT-2</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3"/>
              </a:rPr>
              <a:t>https://blog.openai.com/better-language-models/</a:t>
            </a:r>
            <a:endParaRPr/>
          </a:p>
          <a:p>
            <a:pPr indent="0" lvl="0" marL="0" rtl="0" algn="l">
              <a:spcBef>
                <a:spcPts val="0"/>
              </a:spcBef>
              <a:spcAft>
                <a:spcPts val="0"/>
              </a:spcAft>
              <a:buNone/>
            </a:pPr>
            <a:r>
              <a:rPr lang="en-US" u="sng">
                <a:solidFill>
                  <a:schemeClr val="hlink"/>
                </a:solidFill>
                <a:hlinkClick r:id="rId4"/>
              </a:rPr>
              <a:t>https://www.wired.com/story/ai-text-generator-too-dangerous-to-make-public/</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Wishlist: what can we hope for in a vector representation?</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Words with same </a:t>
            </a:r>
            <a:r>
              <a:rPr b="1" lang="en-US"/>
              <a:t>lemma</a:t>
            </a:r>
            <a:r>
              <a:rPr lang="en-US"/>
              <a:t> (also known as </a:t>
            </a:r>
            <a:r>
              <a:rPr b="1" lang="en-US"/>
              <a:t>citation form</a:t>
            </a:r>
            <a:r>
              <a:rPr lang="en-US"/>
              <a:t>) have similar representations.</a:t>
            </a:r>
            <a:endParaRPr/>
          </a:p>
          <a:p>
            <a:pPr indent="-317500" lvl="1" marL="914400" rtl="0" algn="l">
              <a:spcBef>
                <a:spcPts val="0"/>
              </a:spcBef>
              <a:spcAft>
                <a:spcPts val="0"/>
              </a:spcAft>
              <a:buSzPts val="1400"/>
              <a:buChar char="○"/>
            </a:pPr>
            <a:r>
              <a:rPr lang="en-US"/>
              <a:t>e.g. "sing", "sang", "sung" are all </a:t>
            </a:r>
            <a:r>
              <a:rPr b="1" lang="en-US"/>
              <a:t>wordforms </a:t>
            </a:r>
            <a:r>
              <a:rPr lang="en-US"/>
              <a:t>of the </a:t>
            </a:r>
            <a:r>
              <a:rPr b="1" lang="en-US"/>
              <a:t>lemma "</a:t>
            </a:r>
            <a:r>
              <a:rPr lang="en-US"/>
              <a:t>sing"</a:t>
            </a:r>
            <a:endParaRPr/>
          </a:p>
          <a:p>
            <a:pPr indent="-342900" lvl="0" marL="457200" rtl="0" algn="l">
              <a:spcBef>
                <a:spcPts val="0"/>
              </a:spcBef>
              <a:spcAft>
                <a:spcPts val="0"/>
              </a:spcAft>
              <a:buSzPts val="1800"/>
              <a:buChar char="●"/>
            </a:pPr>
            <a:r>
              <a:rPr lang="en-US"/>
              <a:t>Homonyms (e.g. mouse the creature and mouse the cursor control device have different representations.</a:t>
            </a:r>
            <a:endParaRPr/>
          </a:p>
          <a:p>
            <a:pPr indent="-342900" lvl="0" marL="457200" rtl="0" algn="l">
              <a:spcBef>
                <a:spcPts val="0"/>
              </a:spcBef>
              <a:spcAft>
                <a:spcPts val="0"/>
              </a:spcAft>
              <a:buSzPts val="1800"/>
              <a:buChar char="●"/>
            </a:pPr>
            <a:r>
              <a:rPr lang="en-US"/>
              <a:t>Synonyms (e.g. lucky, auspicious) have the same representations.</a:t>
            </a:r>
            <a:endParaRPr/>
          </a:p>
          <a:p>
            <a:pPr indent="-342900" lvl="0" marL="457200" rtl="0" algn="l">
              <a:spcBef>
                <a:spcPts val="0"/>
              </a:spcBef>
              <a:spcAft>
                <a:spcPts val="0"/>
              </a:spcAft>
              <a:buSzPts val="1800"/>
              <a:buChar char="●"/>
            </a:pPr>
            <a:r>
              <a:rPr lang="en-US"/>
              <a:t>Antonyms (e.g. good, bad) have different representations.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Wishlist: what can we hope for in a vector representation?</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Words with same </a:t>
            </a:r>
            <a:r>
              <a:rPr b="1" lang="en-US"/>
              <a:t>lemma</a:t>
            </a:r>
            <a:r>
              <a:rPr lang="en-US"/>
              <a:t> (also known as </a:t>
            </a:r>
            <a:r>
              <a:rPr b="1" lang="en-US"/>
              <a:t>citation form</a:t>
            </a:r>
            <a:r>
              <a:rPr lang="en-US"/>
              <a:t>) have similar representations.</a:t>
            </a:r>
            <a:endParaRPr/>
          </a:p>
          <a:p>
            <a:pPr indent="-317500" lvl="1" marL="914400" rtl="0" algn="l">
              <a:spcBef>
                <a:spcPts val="0"/>
              </a:spcBef>
              <a:spcAft>
                <a:spcPts val="0"/>
              </a:spcAft>
              <a:buSzPts val="1400"/>
              <a:buChar char="○"/>
            </a:pPr>
            <a:r>
              <a:rPr lang="en-US"/>
              <a:t>e.g. "sing", "sang", "sung" are all </a:t>
            </a:r>
            <a:r>
              <a:rPr b="1" lang="en-US"/>
              <a:t>wordforms </a:t>
            </a:r>
            <a:r>
              <a:rPr lang="en-US"/>
              <a:t>of the </a:t>
            </a:r>
            <a:r>
              <a:rPr b="1" lang="en-US"/>
              <a:t>lemma "</a:t>
            </a:r>
            <a:r>
              <a:rPr lang="en-US"/>
              <a:t>sing"</a:t>
            </a:r>
            <a:endParaRPr/>
          </a:p>
          <a:p>
            <a:pPr indent="-342900" lvl="0" marL="457200" rtl="0" algn="l">
              <a:spcBef>
                <a:spcPts val="0"/>
              </a:spcBef>
              <a:spcAft>
                <a:spcPts val="0"/>
              </a:spcAft>
              <a:buSzPts val="1800"/>
              <a:buChar char="●"/>
            </a:pPr>
            <a:r>
              <a:rPr lang="en-US"/>
              <a:t>Homonyms (e.g. mouse the creature and mouse the cursor control device have different representations.</a:t>
            </a:r>
            <a:endParaRPr/>
          </a:p>
          <a:p>
            <a:pPr indent="-342900" lvl="0" marL="457200" rtl="0" algn="l">
              <a:spcBef>
                <a:spcPts val="0"/>
              </a:spcBef>
              <a:spcAft>
                <a:spcPts val="0"/>
              </a:spcAft>
              <a:buSzPts val="1800"/>
              <a:buChar char="●"/>
            </a:pPr>
            <a:r>
              <a:rPr lang="en-US"/>
              <a:t>Synonyms (e.g. lucky, auspicious) have the same representations.</a:t>
            </a:r>
            <a:endParaRPr/>
          </a:p>
          <a:p>
            <a:pPr indent="-342900" lvl="0" marL="457200" rtl="0" algn="l">
              <a:spcBef>
                <a:spcPts val="0"/>
              </a:spcBef>
              <a:spcAft>
                <a:spcPts val="0"/>
              </a:spcAft>
              <a:buSzPts val="1800"/>
              <a:buChar char="●"/>
            </a:pPr>
            <a:r>
              <a:rPr lang="en-US"/>
              <a:t>Antonyms (e.g. good, bad) have different representations.</a:t>
            </a:r>
            <a:endParaRPr/>
          </a:p>
          <a:p>
            <a:pPr indent="-342900" lvl="0" marL="457200" rtl="0" algn="l">
              <a:spcBef>
                <a:spcPts val="0"/>
              </a:spcBef>
              <a:spcAft>
                <a:spcPts val="0"/>
              </a:spcAft>
              <a:buSzPts val="1800"/>
              <a:buChar char="●"/>
            </a:pPr>
            <a:r>
              <a:rPr lang="en-US"/>
              <a:t>Related words (e.g. coffee and cup) have similar representations.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Wishlist: what can we hope for in a vector representation?</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Words with same </a:t>
            </a:r>
            <a:r>
              <a:rPr b="1" lang="en-US"/>
              <a:t>lemma</a:t>
            </a:r>
            <a:r>
              <a:rPr lang="en-US"/>
              <a:t> (also known as </a:t>
            </a:r>
            <a:r>
              <a:rPr b="1" lang="en-US"/>
              <a:t>citation form</a:t>
            </a:r>
            <a:r>
              <a:rPr lang="en-US"/>
              <a:t>) have similar representations.</a:t>
            </a:r>
            <a:endParaRPr/>
          </a:p>
          <a:p>
            <a:pPr indent="-317500" lvl="1" marL="914400" rtl="0" algn="l">
              <a:spcBef>
                <a:spcPts val="0"/>
              </a:spcBef>
              <a:spcAft>
                <a:spcPts val="0"/>
              </a:spcAft>
              <a:buSzPts val="1400"/>
              <a:buChar char="○"/>
            </a:pPr>
            <a:r>
              <a:rPr lang="en-US"/>
              <a:t>e.g. "sing", "sang", "sung" are all </a:t>
            </a:r>
            <a:r>
              <a:rPr b="1" lang="en-US"/>
              <a:t>wordforms </a:t>
            </a:r>
            <a:r>
              <a:rPr lang="en-US"/>
              <a:t>of the </a:t>
            </a:r>
            <a:r>
              <a:rPr b="1" lang="en-US"/>
              <a:t>lemma "</a:t>
            </a:r>
            <a:r>
              <a:rPr lang="en-US"/>
              <a:t>sing"</a:t>
            </a:r>
            <a:endParaRPr/>
          </a:p>
          <a:p>
            <a:pPr indent="-342900" lvl="0" marL="457200" rtl="0" algn="l">
              <a:spcBef>
                <a:spcPts val="0"/>
              </a:spcBef>
              <a:spcAft>
                <a:spcPts val="0"/>
              </a:spcAft>
              <a:buSzPts val="1800"/>
              <a:buChar char="●"/>
            </a:pPr>
            <a:r>
              <a:rPr lang="en-US"/>
              <a:t>Homonyms (e.g. mouse the creature and mouse the cursor control device have different representations.</a:t>
            </a:r>
            <a:endParaRPr/>
          </a:p>
          <a:p>
            <a:pPr indent="-342900" lvl="0" marL="457200" rtl="0" algn="l">
              <a:spcBef>
                <a:spcPts val="0"/>
              </a:spcBef>
              <a:spcAft>
                <a:spcPts val="0"/>
              </a:spcAft>
              <a:buSzPts val="1800"/>
              <a:buChar char="●"/>
            </a:pPr>
            <a:r>
              <a:rPr lang="en-US"/>
              <a:t>Synonyms (e.g. lucky, auspicious) have the same representations.</a:t>
            </a:r>
            <a:endParaRPr/>
          </a:p>
          <a:p>
            <a:pPr indent="-342900" lvl="0" marL="457200" rtl="0" algn="l">
              <a:spcBef>
                <a:spcPts val="0"/>
              </a:spcBef>
              <a:spcAft>
                <a:spcPts val="0"/>
              </a:spcAft>
              <a:buSzPts val="1800"/>
              <a:buChar char="●"/>
            </a:pPr>
            <a:r>
              <a:rPr lang="en-US"/>
              <a:t>Antonyms (e.g. good, bad) have different representations.</a:t>
            </a:r>
            <a:endParaRPr/>
          </a:p>
          <a:p>
            <a:pPr indent="-342900" lvl="0" marL="457200" rtl="0" algn="l">
              <a:spcBef>
                <a:spcPts val="0"/>
              </a:spcBef>
              <a:spcAft>
                <a:spcPts val="0"/>
              </a:spcAft>
              <a:buSzPts val="1800"/>
              <a:buChar char="●"/>
            </a:pPr>
            <a:r>
              <a:rPr lang="en-US"/>
              <a:t>Related words (e.g. coffee and cup) have similar representations.</a:t>
            </a:r>
            <a:endParaRPr/>
          </a:p>
          <a:p>
            <a:pPr indent="-342900" lvl="0" marL="457200" rtl="0" algn="l">
              <a:spcBef>
                <a:spcPts val="0"/>
              </a:spcBef>
              <a:spcAft>
                <a:spcPts val="0"/>
              </a:spcAft>
              <a:buSzPts val="1800"/>
              <a:buChar char="●"/>
            </a:pPr>
            <a:r>
              <a:rPr lang="en-US"/>
              <a:t>Hyponyms / hypernyms (e.g. animal and dog) have similar representations.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a field of study called lexical semantics.</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adopt a prior from lexical semantics for NLP:</a:t>
            </a:r>
            <a:endParaRPr/>
          </a:p>
          <a:p>
            <a:pPr indent="-342900" lvl="0" marL="457200" rtl="0" algn="l">
              <a:spcBef>
                <a:spcPts val="0"/>
              </a:spcBef>
              <a:spcAft>
                <a:spcPts val="0"/>
              </a:spcAft>
              <a:buSzPts val="1800"/>
              <a:buChar char="●"/>
            </a:pPr>
            <a:r>
              <a:rPr lang="en-US"/>
              <a:t>The language-game prior</a:t>
            </a:r>
            <a:endParaRPr/>
          </a:p>
          <a:p>
            <a:pPr indent="-317500" lvl="1" marL="914400" rtl="0" algn="l">
              <a:spcBef>
                <a:spcPts val="0"/>
              </a:spcBef>
              <a:spcAft>
                <a:spcPts val="0"/>
              </a:spcAft>
              <a:buSzPts val="1400"/>
              <a:buChar char="○"/>
            </a:pPr>
            <a:r>
              <a:rPr lang="en-US"/>
              <a:t>The meaning of a word is its usage. (Wittgenstein, 1953)</a:t>
            </a:r>
            <a:endParaRPr/>
          </a:p>
          <a:p>
            <a:pPr indent="-342900" lvl="0" marL="457200" rtl="0" algn="l">
              <a:spcBef>
                <a:spcPts val="0"/>
              </a:spcBef>
              <a:spcAft>
                <a:spcPts val="0"/>
              </a:spcAft>
              <a:buSzPts val="1800"/>
              <a:buChar char="●"/>
            </a:pPr>
            <a:r>
              <a:rPr lang="en-US" sz="1800"/>
              <a:t>Distributional hypothesis</a:t>
            </a:r>
            <a:endParaRPr sz="1800"/>
          </a:p>
          <a:p>
            <a:pPr indent="-317500" lvl="1" marL="914400" rtl="0" algn="l">
              <a:spcBef>
                <a:spcPts val="0"/>
              </a:spcBef>
              <a:spcAft>
                <a:spcPts val="0"/>
              </a:spcAft>
              <a:buSzPts val="1400"/>
              <a:buChar char="○"/>
            </a:pPr>
            <a:r>
              <a:rPr lang="en-US"/>
              <a:t>"a word is characterized by the company it keeps." (Firth, 1957)</a:t>
            </a:r>
            <a:endParaRPr/>
          </a:p>
          <a:p>
            <a:pPr indent="-342900" lvl="0" marL="457200" rtl="0" algn="l">
              <a:spcBef>
                <a:spcPts val="0"/>
              </a:spcBef>
              <a:spcAft>
                <a:spcPts val="0"/>
              </a:spcAft>
              <a:buSzPts val="1800"/>
              <a:buChar char="●"/>
            </a:pPr>
            <a:r>
              <a:rPr lang="en-US"/>
              <a:t>The principle of contrast</a:t>
            </a:r>
            <a:endParaRPr/>
          </a:p>
          <a:p>
            <a:pPr indent="-317500" lvl="1" marL="914400" rtl="0" algn="l">
              <a:spcBef>
                <a:spcPts val="0"/>
              </a:spcBef>
              <a:spcAft>
                <a:spcPts val="0"/>
              </a:spcAft>
              <a:buSzPts val="1400"/>
              <a:buChar char="○"/>
            </a:pPr>
            <a:r>
              <a:rPr lang="en-US"/>
              <a:t>A difference in usage denotes a difference in meaning (Clark, 1987)</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We'd like to use word usage (context) in order to inform a good featurization.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Attempt #2: td-idf</a:t>
            </a:r>
            <a:endParaRPr/>
          </a:p>
        </p:txBody>
      </p:sp>
      <p:sp>
        <p:nvSpPr>
          <p:cNvPr id="207" name="Google Shape;207;p37"/>
          <p:cNvSpPr txBox="1"/>
          <p:nvPr>
            <p:ph idx="1" type="body"/>
          </p:nvPr>
        </p:nvSpPr>
        <p:spPr>
          <a:xfrm>
            <a:off x="311700" y="1152475"/>
            <a:ext cx="4218600" cy="122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US"/>
              <a:t>Construct a term-document matrix.</a:t>
            </a:r>
            <a:endParaRPr/>
          </a:p>
          <a:p>
            <a:pPr indent="-342900" lvl="0" marL="457200" rtl="0" algn="l">
              <a:spcBef>
                <a:spcPts val="0"/>
              </a:spcBef>
              <a:spcAft>
                <a:spcPts val="0"/>
              </a:spcAft>
              <a:buSzPts val="1800"/>
              <a:buAutoNum type="arabicPeriod"/>
            </a:pPr>
            <a:r>
              <a:rPr lang="en-US"/>
              <a:t>Convert word counts to td-idf scores.</a:t>
            </a:r>
            <a:endParaRPr/>
          </a:p>
          <a:p>
            <a:pPr indent="-342900" lvl="0" marL="457200" rtl="0" algn="l">
              <a:spcBef>
                <a:spcPts val="0"/>
              </a:spcBef>
              <a:spcAft>
                <a:spcPts val="0"/>
              </a:spcAft>
              <a:buSzPts val="1800"/>
              <a:buAutoNum type="arabicPeriod"/>
            </a:pPr>
            <a:r>
              <a:rPr lang="en-US"/>
              <a:t>Take rows as word feature vectors.</a:t>
            </a:r>
            <a:endParaRPr/>
          </a:p>
        </p:txBody>
      </p:sp>
      <p:pic>
        <p:nvPicPr>
          <p:cNvPr id="208" name="Google Shape;208;p37"/>
          <p:cNvPicPr preferRelativeResize="0"/>
          <p:nvPr/>
        </p:nvPicPr>
        <p:blipFill>
          <a:blip r:embed="rId3">
            <a:alphaModFix/>
          </a:blip>
          <a:stretch>
            <a:fillRect/>
          </a:stretch>
        </p:blipFill>
        <p:spPr>
          <a:xfrm>
            <a:off x="4682700" y="1170125"/>
            <a:ext cx="4308900" cy="1118480"/>
          </a:xfrm>
          <a:prstGeom prst="rect">
            <a:avLst/>
          </a:prstGeom>
          <a:noFill/>
          <a:ln>
            <a:noFill/>
          </a:ln>
        </p:spPr>
      </p:pic>
      <p:sp>
        <p:nvSpPr>
          <p:cNvPr id="209" name="Google Shape;209;p37"/>
          <p:cNvSpPr txBox="1"/>
          <p:nvPr/>
        </p:nvSpPr>
        <p:spPr>
          <a:xfrm>
            <a:off x="4673925" y="2308850"/>
            <a:ext cx="4314900" cy="30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accent3"/>
                </a:solidFill>
                <a:latin typeface="Average"/>
                <a:ea typeface="Average"/>
                <a:cs typeface="Average"/>
                <a:sym typeface="Average"/>
              </a:rPr>
              <a:t>A</a:t>
            </a:r>
            <a:r>
              <a:rPr lang="en-US" sz="1200">
                <a:solidFill>
                  <a:schemeClr val="accent3"/>
                </a:solidFill>
                <a:latin typeface="Average"/>
                <a:ea typeface="Average"/>
                <a:cs typeface="Average"/>
                <a:sym typeface="Average"/>
              </a:rPr>
              <a:t> term-document matrix.</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p:txBody>
      </p:sp>
      <p:pic>
        <p:nvPicPr>
          <p:cNvPr id="210" name="Google Shape;210;p37"/>
          <p:cNvPicPr preferRelativeResize="0"/>
          <p:nvPr/>
        </p:nvPicPr>
        <p:blipFill>
          <a:blip r:embed="rId4">
            <a:alphaModFix/>
          </a:blip>
          <a:stretch>
            <a:fillRect/>
          </a:stretch>
        </p:blipFill>
        <p:spPr>
          <a:xfrm>
            <a:off x="311700" y="3925550"/>
            <a:ext cx="3892625" cy="839575"/>
          </a:xfrm>
          <a:prstGeom prst="rect">
            <a:avLst/>
          </a:prstGeom>
          <a:noFill/>
          <a:ln>
            <a:noFill/>
          </a:ln>
        </p:spPr>
      </p:pic>
      <p:pic>
        <p:nvPicPr>
          <p:cNvPr id="211" name="Google Shape;211;p37"/>
          <p:cNvPicPr preferRelativeResize="0"/>
          <p:nvPr/>
        </p:nvPicPr>
        <p:blipFill>
          <a:blip r:embed="rId5">
            <a:alphaModFix/>
          </a:blip>
          <a:stretch>
            <a:fillRect/>
          </a:stretch>
        </p:blipFill>
        <p:spPr>
          <a:xfrm>
            <a:off x="311700" y="3117212"/>
            <a:ext cx="1972040" cy="808350"/>
          </a:xfrm>
          <a:prstGeom prst="rect">
            <a:avLst/>
          </a:prstGeom>
          <a:noFill/>
          <a:ln>
            <a:noFill/>
          </a:ln>
        </p:spPr>
      </p:pic>
      <p:pic>
        <p:nvPicPr>
          <p:cNvPr id="212" name="Google Shape;212;p37"/>
          <p:cNvPicPr preferRelativeResize="0"/>
          <p:nvPr/>
        </p:nvPicPr>
        <p:blipFill>
          <a:blip r:embed="rId6">
            <a:alphaModFix/>
          </a:blip>
          <a:stretch>
            <a:fillRect/>
          </a:stretch>
        </p:blipFill>
        <p:spPr>
          <a:xfrm>
            <a:off x="311700" y="2418717"/>
            <a:ext cx="4152101" cy="698483"/>
          </a:xfrm>
          <a:prstGeom prst="rect">
            <a:avLst/>
          </a:prstGeom>
          <a:noFill/>
          <a:ln>
            <a:noFill/>
          </a:ln>
        </p:spPr>
      </p:pic>
      <p:pic>
        <p:nvPicPr>
          <p:cNvPr id="213" name="Google Shape;213;p37"/>
          <p:cNvPicPr preferRelativeResize="0"/>
          <p:nvPr/>
        </p:nvPicPr>
        <p:blipFill>
          <a:blip r:embed="rId7">
            <a:alphaModFix/>
          </a:blip>
          <a:stretch>
            <a:fillRect/>
          </a:stretch>
        </p:blipFill>
        <p:spPr>
          <a:xfrm>
            <a:off x="4643676" y="2956025"/>
            <a:ext cx="4375399" cy="1505212"/>
          </a:xfrm>
          <a:prstGeom prst="rect">
            <a:avLst/>
          </a:prstGeom>
          <a:noFill/>
          <a:ln>
            <a:noFill/>
          </a:ln>
        </p:spPr>
      </p:pic>
      <p:sp>
        <p:nvSpPr>
          <p:cNvPr id="214" name="Google Shape;214;p37"/>
          <p:cNvSpPr txBox="1"/>
          <p:nvPr/>
        </p:nvSpPr>
        <p:spPr>
          <a:xfrm>
            <a:off x="4616200" y="4461225"/>
            <a:ext cx="4314900" cy="30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accent3"/>
                </a:solidFill>
                <a:latin typeface="Average"/>
                <a:ea typeface="Average"/>
                <a:cs typeface="Average"/>
                <a:sym typeface="Average"/>
              </a:rPr>
              <a:t>A tf-idf matrix.</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p:txBody>
      </p:sp>
      <p:sp>
        <p:nvSpPr>
          <p:cNvPr id="215" name="Google Shape;215;p37"/>
          <p:cNvSpPr/>
          <p:nvPr/>
        </p:nvSpPr>
        <p:spPr>
          <a:xfrm>
            <a:off x="6607575" y="2557450"/>
            <a:ext cx="193500" cy="27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How does td-idf perform?</a:t>
            </a:r>
            <a:endParaRPr/>
          </a:p>
        </p:txBody>
      </p:sp>
      <p:sp>
        <p:nvSpPr>
          <p:cNvPr id="221" name="Google Shape;22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solidFill>
                  <a:srgbClr val="FF0000"/>
                </a:solidFill>
              </a:rPr>
              <a:t>Terrible!</a:t>
            </a:r>
            <a:endParaRPr/>
          </a:p>
          <a:p>
            <a:pPr indent="-317500" lvl="1" marL="914400" rtl="0" algn="l">
              <a:spcBef>
                <a:spcPts val="0"/>
              </a:spcBef>
              <a:spcAft>
                <a:spcPts val="0"/>
              </a:spcAft>
              <a:buSzPts val="1400"/>
              <a:buChar char="○"/>
            </a:pPr>
            <a:r>
              <a:rPr lang="en-US"/>
              <a:t>Even more high-dimensional (there are 29 million Wikipedia pages).</a:t>
            </a:r>
            <a:endParaRPr/>
          </a:p>
          <a:p>
            <a:pPr indent="-317500" lvl="1" marL="914400" rtl="0" algn="l">
              <a:spcBef>
                <a:spcPts val="0"/>
              </a:spcBef>
              <a:spcAft>
                <a:spcPts val="0"/>
              </a:spcAft>
              <a:buSzPts val="1400"/>
              <a:buChar char="○"/>
            </a:pPr>
            <a:r>
              <a:rPr lang="en-US"/>
              <a:t>Assumes that documents are homogeneous throughout.</a:t>
            </a:r>
            <a:endParaRPr/>
          </a:p>
          <a:p>
            <a:pPr indent="-317500" lvl="1" marL="914400" rtl="0" algn="l">
              <a:spcBef>
                <a:spcPts val="0"/>
              </a:spcBef>
              <a:spcAft>
                <a:spcPts val="0"/>
              </a:spcAft>
              <a:buSzPts val="1400"/>
              <a:buChar char="○"/>
            </a:pPr>
            <a:r>
              <a:rPr lang="en-US"/>
              <a:t>Ignores syntax.</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Attempt #3: word2vec</a:t>
            </a:r>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Problem setting: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Prior: if two words (t, c) are similar, then they are likely to appear near each other.</a:t>
            </a:r>
            <a:endParaRPr/>
          </a:p>
          <a:p>
            <a:pPr indent="0" lvl="0" marL="0" rtl="0" algn="l">
              <a:spcBef>
                <a:spcPts val="0"/>
              </a:spcBef>
              <a:spcAft>
                <a:spcPts val="0"/>
              </a:spcAft>
              <a:buNone/>
            </a:pPr>
            <a:r>
              <a:rPr lang="en-US"/>
              <a:t>Similarity is the dot product:</a:t>
            </a:r>
            <a:endParaRPr/>
          </a:p>
          <a:p>
            <a:pPr indent="0" lvl="0" marL="0" rtl="0" algn="l">
              <a:spcBef>
                <a:spcPts val="0"/>
              </a:spcBef>
              <a:spcAft>
                <a:spcPts val="0"/>
              </a:spcAft>
              <a:buNone/>
            </a:pPr>
            <a:r>
              <a:rPr lang="en-US"/>
              <a:t>Likelihoods are denoted by: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The objective function: </a:t>
            </a:r>
            <a:endParaRPr/>
          </a:p>
        </p:txBody>
      </p:sp>
      <p:pic>
        <p:nvPicPr>
          <p:cNvPr id="228" name="Google Shape;228;p39"/>
          <p:cNvPicPr preferRelativeResize="0"/>
          <p:nvPr/>
        </p:nvPicPr>
        <p:blipFill>
          <a:blip r:embed="rId3">
            <a:alphaModFix/>
          </a:blip>
          <a:stretch>
            <a:fillRect/>
          </a:stretch>
        </p:blipFill>
        <p:spPr>
          <a:xfrm>
            <a:off x="3445125" y="2196500"/>
            <a:ext cx="1685325" cy="338850"/>
          </a:xfrm>
          <a:prstGeom prst="rect">
            <a:avLst/>
          </a:prstGeom>
          <a:noFill/>
          <a:ln>
            <a:noFill/>
          </a:ln>
        </p:spPr>
      </p:pic>
      <p:pic>
        <p:nvPicPr>
          <p:cNvPr id="229" name="Google Shape;229;p39"/>
          <p:cNvPicPr preferRelativeResize="0"/>
          <p:nvPr/>
        </p:nvPicPr>
        <p:blipFill>
          <a:blip r:embed="rId4">
            <a:alphaModFix/>
          </a:blip>
          <a:stretch>
            <a:fillRect/>
          </a:stretch>
        </p:blipFill>
        <p:spPr>
          <a:xfrm>
            <a:off x="2153613" y="1152463"/>
            <a:ext cx="5610225" cy="600075"/>
          </a:xfrm>
          <a:prstGeom prst="rect">
            <a:avLst/>
          </a:prstGeom>
          <a:noFill/>
          <a:ln>
            <a:noFill/>
          </a:ln>
        </p:spPr>
      </p:pic>
      <p:pic>
        <p:nvPicPr>
          <p:cNvPr id="230" name="Google Shape;230;p39"/>
          <p:cNvPicPr preferRelativeResize="0"/>
          <p:nvPr/>
        </p:nvPicPr>
        <p:blipFill>
          <a:blip r:embed="rId5">
            <a:alphaModFix/>
          </a:blip>
          <a:stretch>
            <a:fillRect/>
          </a:stretch>
        </p:blipFill>
        <p:spPr>
          <a:xfrm>
            <a:off x="3445125" y="2606238"/>
            <a:ext cx="2057400" cy="638175"/>
          </a:xfrm>
          <a:prstGeom prst="rect">
            <a:avLst/>
          </a:prstGeom>
          <a:noFill/>
          <a:ln>
            <a:noFill/>
          </a:ln>
        </p:spPr>
      </p:pic>
      <p:pic>
        <p:nvPicPr>
          <p:cNvPr id="231" name="Google Shape;231;p39"/>
          <p:cNvPicPr preferRelativeResize="0"/>
          <p:nvPr/>
        </p:nvPicPr>
        <p:blipFill>
          <a:blip r:embed="rId6">
            <a:alphaModFix/>
          </a:blip>
          <a:stretch>
            <a:fillRect/>
          </a:stretch>
        </p:blipFill>
        <p:spPr>
          <a:xfrm>
            <a:off x="5502513" y="2606250"/>
            <a:ext cx="2276475" cy="895350"/>
          </a:xfrm>
          <a:prstGeom prst="rect">
            <a:avLst/>
          </a:prstGeom>
          <a:noFill/>
          <a:ln>
            <a:noFill/>
          </a:ln>
        </p:spPr>
      </p:pic>
      <p:pic>
        <p:nvPicPr>
          <p:cNvPr id="232" name="Google Shape;232;p39"/>
          <p:cNvPicPr preferRelativeResize="0"/>
          <p:nvPr/>
        </p:nvPicPr>
        <p:blipFill>
          <a:blip r:embed="rId7">
            <a:alphaModFix/>
          </a:blip>
          <a:stretch>
            <a:fillRect/>
          </a:stretch>
        </p:blipFill>
        <p:spPr>
          <a:xfrm>
            <a:off x="2840145" y="3476572"/>
            <a:ext cx="2612130" cy="1501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40"/>
          <p:cNvPicPr preferRelativeResize="0"/>
          <p:nvPr/>
        </p:nvPicPr>
        <p:blipFill>
          <a:blip r:embed="rId3">
            <a:alphaModFix/>
          </a:blip>
          <a:stretch>
            <a:fillRect/>
          </a:stretch>
        </p:blipFill>
        <p:spPr>
          <a:xfrm>
            <a:off x="1276350" y="714375"/>
            <a:ext cx="6591300" cy="3714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Other word embeddings</a:t>
            </a:r>
            <a:endParaRPr/>
          </a:p>
        </p:txBody>
      </p:sp>
      <p:sp>
        <p:nvSpPr>
          <p:cNvPr id="243" name="Google Shape;24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GloVe (Global Vectors)</a:t>
            </a:r>
            <a:endParaRPr/>
          </a:p>
          <a:p>
            <a:pPr indent="-317500" lvl="1" marL="914400" rtl="0" algn="l">
              <a:spcBef>
                <a:spcPts val="0"/>
              </a:spcBef>
              <a:spcAft>
                <a:spcPts val="0"/>
              </a:spcAft>
              <a:buSzPts val="1400"/>
              <a:buChar char="○"/>
            </a:pPr>
            <a:r>
              <a:rPr lang="en-US"/>
              <a:t>Pennington et al., 2014</a:t>
            </a:r>
            <a:endParaRPr/>
          </a:p>
          <a:p>
            <a:pPr indent="-342900" lvl="0" marL="457200" rtl="0" algn="l">
              <a:spcBef>
                <a:spcPts val="0"/>
              </a:spcBef>
              <a:spcAft>
                <a:spcPts val="0"/>
              </a:spcAft>
              <a:buSzPts val="1800"/>
              <a:buChar char="●"/>
            </a:pPr>
            <a:r>
              <a:rPr lang="en-US"/>
              <a:t>fasttext</a:t>
            </a:r>
            <a:endParaRPr/>
          </a:p>
          <a:p>
            <a:pPr indent="-317500" lvl="1" marL="914400" rtl="0" algn="l">
              <a:spcBef>
                <a:spcPts val="0"/>
              </a:spcBef>
              <a:spcAft>
                <a:spcPts val="0"/>
              </a:spcAft>
              <a:buSzPts val="1400"/>
              <a:buChar char="○"/>
            </a:pPr>
            <a:r>
              <a:rPr lang="en-US"/>
              <a:t>Bojanowski et al., 2017</a:t>
            </a:r>
            <a:endParaRPr/>
          </a:p>
          <a:p>
            <a:pPr indent="-342900" lvl="0" marL="457200" rtl="0" algn="l">
              <a:spcBef>
                <a:spcPts val="0"/>
              </a:spcBef>
              <a:spcAft>
                <a:spcPts val="0"/>
              </a:spcAft>
              <a:buSzPts val="1800"/>
              <a:buChar char="●"/>
            </a:pPr>
            <a:r>
              <a:rPr lang="en-US"/>
              <a:t>Elmo</a:t>
            </a:r>
            <a:endParaRPr/>
          </a:p>
          <a:p>
            <a:pPr indent="-317500" lvl="1" marL="914400" rtl="0" algn="l">
              <a:spcBef>
                <a:spcPts val="0"/>
              </a:spcBef>
              <a:spcAft>
                <a:spcPts val="0"/>
              </a:spcAft>
              <a:buSzPts val="1400"/>
              <a:buChar char="○"/>
            </a:pPr>
            <a:r>
              <a:rPr lang="en-US"/>
              <a:t>Peters, 2018</a:t>
            </a:r>
            <a:endParaRPr/>
          </a:p>
          <a:p>
            <a:pPr indent="-342900" lvl="0" marL="457200" rtl="0" algn="l">
              <a:spcBef>
                <a:spcPts val="0"/>
              </a:spcBef>
              <a:spcAft>
                <a:spcPts val="0"/>
              </a:spcAft>
              <a:buSzPts val="1800"/>
              <a:buChar char="●"/>
            </a:pPr>
            <a:r>
              <a:rPr lang="en-US"/>
              <a:t>BERT</a:t>
            </a:r>
            <a:endParaRPr/>
          </a:p>
          <a:p>
            <a:pPr indent="-317500" lvl="1" marL="914400" rtl="0" algn="l">
              <a:spcBef>
                <a:spcPts val="0"/>
              </a:spcBef>
              <a:spcAft>
                <a:spcPts val="0"/>
              </a:spcAft>
              <a:buSzPts val="1400"/>
              <a:buChar char="○"/>
            </a:pPr>
            <a:r>
              <a:rPr lang="en-US"/>
              <a:t>Devlin et al., 2018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b="1" lang="en-US">
                <a:latin typeface="Times New Roman"/>
                <a:ea typeface="Times New Roman"/>
                <a:cs typeface="Times New Roman"/>
                <a:sym typeface="Times New Roman"/>
              </a:rPr>
              <a:t>CIS 700-004: Lecture 6M</a:t>
            </a:r>
            <a:endParaRPr b="1">
              <a:latin typeface="Times New Roman"/>
              <a:ea typeface="Times New Roman"/>
              <a:cs typeface="Times New Roman"/>
              <a:sym typeface="Times New Roman"/>
            </a:endParaRPr>
          </a:p>
        </p:txBody>
      </p:sp>
      <p:sp>
        <p:nvSpPr>
          <p:cNvPr id="72" name="Google Shape;72;p1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US">
                <a:latin typeface="Times New Roman"/>
                <a:ea typeface="Times New Roman"/>
                <a:cs typeface="Times New Roman"/>
                <a:sym typeface="Times New Roman"/>
              </a:rPr>
              <a:t>Vector semantics and CNNs for NLP</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rPr lang="en-US">
                <a:latin typeface="Times New Roman"/>
                <a:ea typeface="Times New Roman"/>
                <a:cs typeface="Times New Roman"/>
                <a:sym typeface="Times New Roman"/>
              </a:rPr>
              <a:t>2/18/19</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Natural language is variable-length.  How do we encode natural language data for models?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are 4 canonical ways to deal with variable length.</a:t>
            </a:r>
            <a:endParaRPr/>
          </a:p>
        </p:txBody>
      </p:sp>
      <p:sp>
        <p:nvSpPr>
          <p:cNvPr id="254" name="Google Shape;25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US"/>
              <a:t>Truncation: chop off the tail.</a:t>
            </a:r>
            <a:endParaRPr/>
          </a:p>
          <a:p>
            <a:pPr indent="-342900" lvl="0" marL="457200" rtl="0" algn="l">
              <a:spcBef>
                <a:spcPts val="0"/>
              </a:spcBef>
              <a:spcAft>
                <a:spcPts val="0"/>
              </a:spcAft>
              <a:buSzPts val="1800"/>
              <a:buAutoNum type="arabicPeriod"/>
            </a:pPr>
            <a:r>
              <a:rPr lang="en-US"/>
              <a:t>Bagging: turn the vector into a count-dict.</a:t>
            </a:r>
            <a:endParaRPr/>
          </a:p>
          <a:p>
            <a:pPr indent="-342900" lvl="0" marL="457200" rtl="0" algn="l">
              <a:spcBef>
                <a:spcPts val="0"/>
              </a:spcBef>
              <a:spcAft>
                <a:spcPts val="0"/>
              </a:spcAft>
              <a:buSzPts val="1800"/>
              <a:buAutoNum type="arabicPeriod"/>
            </a:pPr>
            <a:r>
              <a:rPr lang="en-US"/>
              <a:t>Convolution: convolute over a fixed-length filter and aggregate the results.</a:t>
            </a:r>
            <a:endParaRPr/>
          </a:p>
          <a:p>
            <a:pPr indent="-342900" lvl="0" marL="457200" rtl="0" algn="l">
              <a:spcBef>
                <a:spcPts val="0"/>
              </a:spcBef>
              <a:spcAft>
                <a:spcPts val="0"/>
              </a:spcAft>
              <a:buSzPts val="1800"/>
              <a:buAutoNum type="arabicPeriod"/>
            </a:pPr>
            <a:r>
              <a:rPr lang="en-US"/>
              <a:t>Recurrence: make your forward pass variable-length.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Each of the 4 methods has its own prior.</a:t>
            </a:r>
            <a:endParaRPr/>
          </a:p>
        </p:txBody>
      </p:sp>
      <p:sp>
        <p:nvSpPr>
          <p:cNvPr id="260" name="Google Shape;26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US"/>
              <a:t>Truncation: chop off the tail.</a:t>
            </a:r>
            <a:endParaRPr/>
          </a:p>
          <a:p>
            <a:pPr indent="-317500" lvl="1" marL="914400" rtl="0" algn="l">
              <a:spcBef>
                <a:spcPts val="0"/>
              </a:spcBef>
              <a:spcAft>
                <a:spcPts val="0"/>
              </a:spcAft>
              <a:buSzPts val="1400"/>
              <a:buAutoNum type="alphaLcPeriod"/>
            </a:pPr>
            <a:r>
              <a:rPr lang="en-US"/>
              <a:t>Use when you have a ranking of the most important features (similar to PCA).</a:t>
            </a:r>
            <a:endParaRPr/>
          </a:p>
          <a:p>
            <a:pPr indent="-317500" lvl="1" marL="914400" rtl="0" algn="l">
              <a:spcBef>
                <a:spcPts val="0"/>
              </a:spcBef>
              <a:spcAft>
                <a:spcPts val="0"/>
              </a:spcAft>
              <a:buSzPts val="1400"/>
              <a:buAutoNum type="alphaLcPeriod"/>
            </a:pPr>
            <a:r>
              <a:rPr lang="en-US"/>
              <a:t>Ex: for each person in a group, we have a variable-length ranked list of their favorite books.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Each of the 4 methods has its own prior.</a:t>
            </a:r>
            <a:endParaRPr/>
          </a:p>
        </p:txBody>
      </p:sp>
      <p:sp>
        <p:nvSpPr>
          <p:cNvPr id="266" name="Google Shape;26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US"/>
              <a:t>Truncation: chop off the tail.</a:t>
            </a:r>
            <a:endParaRPr/>
          </a:p>
          <a:p>
            <a:pPr indent="-317500" lvl="1" marL="914400" rtl="0" algn="l">
              <a:spcBef>
                <a:spcPts val="0"/>
              </a:spcBef>
              <a:spcAft>
                <a:spcPts val="0"/>
              </a:spcAft>
              <a:buSzPts val="1400"/>
              <a:buAutoNum type="alphaLcPeriod"/>
            </a:pPr>
            <a:r>
              <a:rPr lang="en-US"/>
              <a:t>Use when you have a ranking of the most important features (similar to PCA).</a:t>
            </a:r>
            <a:endParaRPr/>
          </a:p>
          <a:p>
            <a:pPr indent="-317500" lvl="1" marL="914400" rtl="0" algn="l">
              <a:spcBef>
                <a:spcPts val="0"/>
              </a:spcBef>
              <a:spcAft>
                <a:spcPts val="0"/>
              </a:spcAft>
              <a:buSzPts val="1400"/>
              <a:buAutoNum type="alphaLcPeriod"/>
            </a:pPr>
            <a:r>
              <a:rPr lang="en-US"/>
              <a:t>Ex: for each person in a group, we have a variable-length ranked list of their favorite books.</a:t>
            </a:r>
            <a:endParaRPr/>
          </a:p>
          <a:p>
            <a:pPr indent="-342900" lvl="0" marL="457200" rtl="0" algn="l">
              <a:spcBef>
                <a:spcPts val="0"/>
              </a:spcBef>
              <a:spcAft>
                <a:spcPts val="0"/>
              </a:spcAft>
              <a:buSzPts val="1800"/>
              <a:buAutoNum type="arabicPeriod"/>
            </a:pPr>
            <a:r>
              <a:rPr lang="en-US"/>
              <a:t>Bagging: turn the vector into a count-dict.</a:t>
            </a:r>
            <a:endParaRPr/>
          </a:p>
          <a:p>
            <a:pPr indent="-317500" lvl="1" marL="914400" rtl="0" algn="l">
              <a:spcBef>
                <a:spcPts val="0"/>
              </a:spcBef>
              <a:spcAft>
                <a:spcPts val="0"/>
              </a:spcAft>
              <a:buSzPts val="1400"/>
              <a:buAutoNum type="alphaLcPeriod"/>
            </a:pPr>
            <a:r>
              <a:rPr lang="en-US"/>
              <a:t>Use when your prior is that syntax (i.e. ordering) does not matter.</a:t>
            </a:r>
            <a:endParaRPr/>
          </a:p>
          <a:p>
            <a:pPr indent="-317500" lvl="1" marL="914400" rtl="0" algn="l">
              <a:spcBef>
                <a:spcPts val="0"/>
              </a:spcBef>
              <a:spcAft>
                <a:spcPts val="0"/>
              </a:spcAft>
              <a:buSzPts val="1400"/>
              <a:buAutoNum type="alphaLcPeriod"/>
            </a:pPr>
            <a:r>
              <a:rPr lang="en-US"/>
              <a:t>Ex: for each baseball player in a game, we have a sequence of strikes / hits.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Each of the 4 methods has its own prior.</a:t>
            </a:r>
            <a:endParaRPr/>
          </a:p>
        </p:txBody>
      </p:sp>
      <p:sp>
        <p:nvSpPr>
          <p:cNvPr id="272" name="Google Shape;27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US"/>
              <a:t>Truncation: chop off the tail.</a:t>
            </a:r>
            <a:endParaRPr/>
          </a:p>
          <a:p>
            <a:pPr indent="-317500" lvl="1" marL="914400" rtl="0" algn="l">
              <a:spcBef>
                <a:spcPts val="0"/>
              </a:spcBef>
              <a:spcAft>
                <a:spcPts val="0"/>
              </a:spcAft>
              <a:buSzPts val="1400"/>
              <a:buAutoNum type="alphaLcPeriod"/>
            </a:pPr>
            <a:r>
              <a:rPr lang="en-US"/>
              <a:t>Use when you have a ranking of the most important features (similar to PCA).</a:t>
            </a:r>
            <a:endParaRPr/>
          </a:p>
          <a:p>
            <a:pPr indent="-317500" lvl="1" marL="914400" rtl="0" algn="l">
              <a:spcBef>
                <a:spcPts val="0"/>
              </a:spcBef>
              <a:spcAft>
                <a:spcPts val="0"/>
              </a:spcAft>
              <a:buSzPts val="1400"/>
              <a:buAutoNum type="alphaLcPeriod"/>
            </a:pPr>
            <a:r>
              <a:rPr lang="en-US"/>
              <a:t>Ex: for each person in a group, we have a variable-length ranked list of their favorite books.</a:t>
            </a:r>
            <a:endParaRPr/>
          </a:p>
          <a:p>
            <a:pPr indent="-342900" lvl="0" marL="457200" rtl="0" algn="l">
              <a:spcBef>
                <a:spcPts val="0"/>
              </a:spcBef>
              <a:spcAft>
                <a:spcPts val="0"/>
              </a:spcAft>
              <a:buSzPts val="1800"/>
              <a:buAutoNum type="arabicPeriod"/>
            </a:pPr>
            <a:r>
              <a:rPr lang="en-US"/>
              <a:t>Bagging: turn the vector into a count-dict.</a:t>
            </a:r>
            <a:endParaRPr/>
          </a:p>
          <a:p>
            <a:pPr indent="-317500" lvl="1" marL="914400" rtl="0" algn="l">
              <a:spcBef>
                <a:spcPts val="0"/>
              </a:spcBef>
              <a:spcAft>
                <a:spcPts val="0"/>
              </a:spcAft>
              <a:buSzPts val="1400"/>
              <a:buAutoNum type="alphaLcPeriod"/>
            </a:pPr>
            <a:r>
              <a:rPr lang="en-US"/>
              <a:t>Use when your prior is that syntax (i.e. ordering) does not matter.</a:t>
            </a:r>
            <a:endParaRPr/>
          </a:p>
          <a:p>
            <a:pPr indent="-317500" lvl="1" marL="914400" rtl="0" algn="l">
              <a:spcBef>
                <a:spcPts val="0"/>
              </a:spcBef>
              <a:spcAft>
                <a:spcPts val="0"/>
              </a:spcAft>
              <a:buSzPts val="1400"/>
              <a:buAutoNum type="alphaLcPeriod"/>
            </a:pPr>
            <a:r>
              <a:rPr lang="en-US"/>
              <a:t>Ex: for each baseball player in a game, we have a sequence of strikes / hits. </a:t>
            </a:r>
            <a:endParaRPr/>
          </a:p>
          <a:p>
            <a:pPr indent="-342900" lvl="0" marL="457200" rtl="0" algn="l">
              <a:spcBef>
                <a:spcPts val="0"/>
              </a:spcBef>
              <a:spcAft>
                <a:spcPts val="0"/>
              </a:spcAft>
              <a:buSzPts val="1800"/>
              <a:buAutoNum type="arabicPeriod"/>
            </a:pPr>
            <a:r>
              <a:rPr lang="en-US"/>
              <a:t>Convolution: convolute over a fixed-length filter and aggregate the results.</a:t>
            </a:r>
            <a:endParaRPr/>
          </a:p>
          <a:p>
            <a:pPr indent="-317500" lvl="1" marL="914400" rtl="0" algn="l">
              <a:spcBef>
                <a:spcPts val="0"/>
              </a:spcBef>
              <a:spcAft>
                <a:spcPts val="0"/>
              </a:spcAft>
              <a:buSzPts val="1400"/>
              <a:buAutoNum type="alphaLcPeriod"/>
            </a:pPr>
            <a:r>
              <a:rPr lang="en-US"/>
              <a:t>Use when your prior is that only short-term syntax matters.</a:t>
            </a:r>
            <a:endParaRPr/>
          </a:p>
          <a:p>
            <a:pPr indent="-317500" lvl="1" marL="914400" rtl="0" algn="l">
              <a:spcBef>
                <a:spcPts val="0"/>
              </a:spcBef>
              <a:spcAft>
                <a:spcPts val="0"/>
              </a:spcAft>
              <a:buSzPts val="1400"/>
              <a:buAutoNum type="alphaLcPeriod"/>
            </a:pPr>
            <a:r>
              <a:rPr lang="en-US"/>
              <a:t>Ex: </a:t>
            </a:r>
            <a:r>
              <a:rPr i="1" lang="en-US"/>
              <a:t>n</a:t>
            </a:r>
            <a:r>
              <a:rPr lang="en-US"/>
              <a:t>-gram models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Each of the 4 methods has its own prior.</a:t>
            </a:r>
            <a:endParaRPr/>
          </a:p>
        </p:txBody>
      </p:sp>
      <p:sp>
        <p:nvSpPr>
          <p:cNvPr id="278" name="Google Shape;27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US"/>
              <a:t>Truncation: chop off the tail.</a:t>
            </a:r>
            <a:endParaRPr/>
          </a:p>
          <a:p>
            <a:pPr indent="-317500" lvl="1" marL="914400" rtl="0" algn="l">
              <a:spcBef>
                <a:spcPts val="0"/>
              </a:spcBef>
              <a:spcAft>
                <a:spcPts val="0"/>
              </a:spcAft>
              <a:buSzPts val="1400"/>
              <a:buAutoNum type="alphaLcPeriod"/>
            </a:pPr>
            <a:r>
              <a:rPr lang="en-US"/>
              <a:t>Use when you have a ranking of the most important features (similar to PCA).</a:t>
            </a:r>
            <a:endParaRPr/>
          </a:p>
          <a:p>
            <a:pPr indent="-317500" lvl="1" marL="914400" rtl="0" algn="l">
              <a:spcBef>
                <a:spcPts val="0"/>
              </a:spcBef>
              <a:spcAft>
                <a:spcPts val="0"/>
              </a:spcAft>
              <a:buSzPts val="1400"/>
              <a:buAutoNum type="alphaLcPeriod"/>
            </a:pPr>
            <a:r>
              <a:rPr lang="en-US"/>
              <a:t>Ex: for each person in a group, we have a variable-length ranked list of their favorite books.</a:t>
            </a:r>
            <a:endParaRPr/>
          </a:p>
          <a:p>
            <a:pPr indent="-342900" lvl="0" marL="457200" rtl="0" algn="l">
              <a:spcBef>
                <a:spcPts val="0"/>
              </a:spcBef>
              <a:spcAft>
                <a:spcPts val="0"/>
              </a:spcAft>
              <a:buSzPts val="1800"/>
              <a:buAutoNum type="arabicPeriod"/>
            </a:pPr>
            <a:r>
              <a:rPr lang="en-US"/>
              <a:t>Bagging: turn the vector into a count-dict.</a:t>
            </a:r>
            <a:endParaRPr/>
          </a:p>
          <a:p>
            <a:pPr indent="-317500" lvl="1" marL="914400" rtl="0" algn="l">
              <a:spcBef>
                <a:spcPts val="0"/>
              </a:spcBef>
              <a:spcAft>
                <a:spcPts val="0"/>
              </a:spcAft>
              <a:buSzPts val="1400"/>
              <a:buAutoNum type="alphaLcPeriod"/>
            </a:pPr>
            <a:r>
              <a:rPr lang="en-US"/>
              <a:t>Use when your prior is that syntax (i.e. ordering) does not matter.</a:t>
            </a:r>
            <a:endParaRPr/>
          </a:p>
          <a:p>
            <a:pPr indent="-317500" lvl="1" marL="914400" rtl="0" algn="l">
              <a:spcBef>
                <a:spcPts val="0"/>
              </a:spcBef>
              <a:spcAft>
                <a:spcPts val="0"/>
              </a:spcAft>
              <a:buSzPts val="1400"/>
              <a:buAutoNum type="alphaLcPeriod"/>
            </a:pPr>
            <a:r>
              <a:rPr lang="en-US"/>
              <a:t>Ex: for each baseball player in a game, we have a sequence of strikes / hits. </a:t>
            </a:r>
            <a:endParaRPr/>
          </a:p>
          <a:p>
            <a:pPr indent="-342900" lvl="0" marL="457200" rtl="0" algn="l">
              <a:spcBef>
                <a:spcPts val="0"/>
              </a:spcBef>
              <a:spcAft>
                <a:spcPts val="0"/>
              </a:spcAft>
              <a:buSzPts val="1800"/>
              <a:buAutoNum type="arabicPeriod"/>
            </a:pPr>
            <a:r>
              <a:rPr lang="en-US"/>
              <a:t>Convolution: convolute over a fixed-length filter and aggregate the results.</a:t>
            </a:r>
            <a:endParaRPr/>
          </a:p>
          <a:p>
            <a:pPr indent="-317500" lvl="1" marL="914400" rtl="0" algn="l">
              <a:spcBef>
                <a:spcPts val="0"/>
              </a:spcBef>
              <a:spcAft>
                <a:spcPts val="0"/>
              </a:spcAft>
              <a:buSzPts val="1400"/>
              <a:buAutoNum type="alphaLcPeriod"/>
            </a:pPr>
            <a:r>
              <a:rPr lang="en-US"/>
              <a:t>Use when your prior is that only short-term syntax matters.</a:t>
            </a:r>
            <a:endParaRPr/>
          </a:p>
          <a:p>
            <a:pPr indent="-317500" lvl="1" marL="914400" rtl="0" algn="l">
              <a:spcBef>
                <a:spcPts val="0"/>
              </a:spcBef>
              <a:spcAft>
                <a:spcPts val="0"/>
              </a:spcAft>
              <a:buSzPts val="1400"/>
              <a:buAutoNum type="alphaLcPeriod"/>
            </a:pPr>
            <a:r>
              <a:rPr lang="en-US"/>
              <a:t>Ex: </a:t>
            </a:r>
            <a:r>
              <a:rPr i="1" lang="en-US"/>
              <a:t>n</a:t>
            </a:r>
            <a:r>
              <a:rPr lang="en-US"/>
              <a:t>-gram models</a:t>
            </a:r>
            <a:endParaRPr/>
          </a:p>
          <a:p>
            <a:pPr indent="-342900" lvl="0" marL="457200" rtl="0" algn="l">
              <a:spcBef>
                <a:spcPts val="0"/>
              </a:spcBef>
              <a:spcAft>
                <a:spcPts val="0"/>
              </a:spcAft>
              <a:buSzPts val="1800"/>
              <a:buAutoNum type="arabicPeriod"/>
            </a:pPr>
            <a:r>
              <a:rPr lang="en-US"/>
              <a:t>Recurrence: make your forward pass variable-length.</a:t>
            </a:r>
            <a:endParaRPr/>
          </a:p>
          <a:p>
            <a:pPr indent="-317500" lvl="1" marL="914400" rtl="0" algn="l">
              <a:spcBef>
                <a:spcPts val="0"/>
              </a:spcBef>
              <a:spcAft>
                <a:spcPts val="0"/>
              </a:spcAft>
              <a:buSzPts val="1400"/>
              <a:buAutoNum type="alphaLcPeriod"/>
            </a:pPr>
            <a:r>
              <a:rPr lang="en-US"/>
              <a:t>Use when your prior is that both short-term and long-term ordering matters.</a:t>
            </a:r>
            <a:endParaRPr/>
          </a:p>
          <a:p>
            <a:pPr indent="-317500" lvl="1" marL="914400" rtl="0" algn="l">
              <a:spcBef>
                <a:spcPts val="0"/>
              </a:spcBef>
              <a:spcAft>
                <a:spcPts val="0"/>
              </a:spcAft>
              <a:buSzPts val="1400"/>
              <a:buAutoNum type="alphaLcPeriod"/>
            </a:pPr>
            <a:r>
              <a:rPr lang="en-US"/>
              <a:t>Ex: most general-purpose NLP architectures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Syntactical NLP problems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Tokenization</a:t>
            </a:r>
            <a:endParaRPr/>
          </a:p>
        </p:txBody>
      </p:sp>
      <p:pic>
        <p:nvPicPr>
          <p:cNvPr id="289" name="Google Shape;289;p49"/>
          <p:cNvPicPr preferRelativeResize="0"/>
          <p:nvPr/>
        </p:nvPicPr>
        <p:blipFill>
          <a:blip r:embed="rId3">
            <a:alphaModFix/>
          </a:blip>
          <a:stretch>
            <a:fillRect/>
          </a:stretch>
        </p:blipFill>
        <p:spPr>
          <a:xfrm>
            <a:off x="5897175" y="1074375"/>
            <a:ext cx="2876100" cy="2157075"/>
          </a:xfrm>
          <a:prstGeom prst="rect">
            <a:avLst/>
          </a:prstGeom>
          <a:noFill/>
          <a:ln>
            <a:noFill/>
          </a:ln>
        </p:spPr>
      </p:pic>
      <p:pic>
        <p:nvPicPr>
          <p:cNvPr id="290" name="Google Shape;290;p49"/>
          <p:cNvPicPr preferRelativeResize="0"/>
          <p:nvPr/>
        </p:nvPicPr>
        <p:blipFill>
          <a:blip r:embed="rId4">
            <a:alphaModFix/>
          </a:blip>
          <a:stretch>
            <a:fillRect/>
          </a:stretch>
        </p:blipFill>
        <p:spPr>
          <a:xfrm>
            <a:off x="377975" y="1115598"/>
            <a:ext cx="5496799" cy="2017725"/>
          </a:xfrm>
          <a:prstGeom prst="rect">
            <a:avLst/>
          </a:prstGeom>
          <a:noFill/>
          <a:ln>
            <a:noFill/>
          </a:ln>
        </p:spPr>
      </p:pic>
      <p:sp>
        <p:nvSpPr>
          <p:cNvPr id="291" name="Google Shape;291;p49"/>
          <p:cNvSpPr txBox="1"/>
          <p:nvPr/>
        </p:nvSpPr>
        <p:spPr>
          <a:xfrm>
            <a:off x="377975" y="3398250"/>
            <a:ext cx="6342300" cy="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u="sng">
                <a:solidFill>
                  <a:schemeClr val="hlink"/>
                </a:solidFill>
                <a:latin typeface="Average"/>
                <a:ea typeface="Average"/>
                <a:cs typeface="Average"/>
                <a:sym typeface="Average"/>
                <a:hlinkClick r:id="rId5"/>
              </a:rPr>
              <a:t>https://spacy.io/usage/linguistic-features</a:t>
            </a:r>
            <a:br>
              <a:rPr lang="en-US">
                <a:solidFill>
                  <a:schemeClr val="accent3"/>
                </a:solidFill>
                <a:latin typeface="Average"/>
                <a:ea typeface="Average"/>
                <a:cs typeface="Average"/>
                <a:sym typeface="Average"/>
              </a:rPr>
            </a:br>
            <a:r>
              <a:rPr lang="en-US" u="sng">
                <a:solidFill>
                  <a:schemeClr val="hlink"/>
                </a:solidFill>
                <a:latin typeface="Average"/>
                <a:ea typeface="Average"/>
                <a:cs typeface="Average"/>
                <a:sym typeface="Average"/>
                <a:hlinkClick r:id="rId6"/>
              </a:rPr>
              <a:t>https://www.nltk.org/api/nltk.tokenize.html</a:t>
            </a:r>
            <a:br>
              <a:rPr lang="en-US">
                <a:solidFill>
                  <a:schemeClr val="accent3"/>
                </a:solidFill>
                <a:latin typeface="Average"/>
                <a:ea typeface="Average"/>
                <a:cs typeface="Average"/>
                <a:sym typeface="Average"/>
              </a:rPr>
            </a:br>
            <a:r>
              <a:rPr lang="en-US" u="sng">
                <a:solidFill>
                  <a:schemeClr val="hlink"/>
                </a:solidFill>
                <a:latin typeface="Average"/>
                <a:ea typeface="Average"/>
                <a:cs typeface="Average"/>
                <a:sym typeface="Average"/>
                <a:hlinkClick r:id="rId7"/>
              </a:rPr>
              <a:t>https://nlp.stanford.edu/software/tokenizer.shtml</a:t>
            </a:r>
            <a:br>
              <a:rPr lang="en-US">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Tokenization (solved by convolution)</a:t>
            </a:r>
            <a:endParaRPr/>
          </a:p>
        </p:txBody>
      </p:sp>
      <p:pic>
        <p:nvPicPr>
          <p:cNvPr id="297" name="Google Shape;297;p50"/>
          <p:cNvPicPr preferRelativeResize="0"/>
          <p:nvPr/>
        </p:nvPicPr>
        <p:blipFill>
          <a:blip r:embed="rId3">
            <a:alphaModFix/>
          </a:blip>
          <a:stretch>
            <a:fillRect/>
          </a:stretch>
        </p:blipFill>
        <p:spPr>
          <a:xfrm>
            <a:off x="5897175" y="1074375"/>
            <a:ext cx="2876100" cy="2157075"/>
          </a:xfrm>
          <a:prstGeom prst="rect">
            <a:avLst/>
          </a:prstGeom>
          <a:noFill/>
          <a:ln>
            <a:noFill/>
          </a:ln>
        </p:spPr>
      </p:pic>
      <p:pic>
        <p:nvPicPr>
          <p:cNvPr id="298" name="Google Shape;298;p50"/>
          <p:cNvPicPr preferRelativeResize="0"/>
          <p:nvPr/>
        </p:nvPicPr>
        <p:blipFill>
          <a:blip r:embed="rId4">
            <a:alphaModFix/>
          </a:blip>
          <a:stretch>
            <a:fillRect/>
          </a:stretch>
        </p:blipFill>
        <p:spPr>
          <a:xfrm>
            <a:off x="377975" y="1115598"/>
            <a:ext cx="5496799" cy="2017725"/>
          </a:xfrm>
          <a:prstGeom prst="rect">
            <a:avLst/>
          </a:prstGeom>
          <a:noFill/>
          <a:ln>
            <a:noFill/>
          </a:ln>
        </p:spPr>
      </p:pic>
      <p:sp>
        <p:nvSpPr>
          <p:cNvPr id="299" name="Google Shape;299;p50"/>
          <p:cNvSpPr txBox="1"/>
          <p:nvPr/>
        </p:nvSpPr>
        <p:spPr>
          <a:xfrm>
            <a:off x="377975" y="3398250"/>
            <a:ext cx="6342300" cy="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u="sng">
                <a:solidFill>
                  <a:schemeClr val="hlink"/>
                </a:solidFill>
                <a:latin typeface="Average"/>
                <a:ea typeface="Average"/>
                <a:cs typeface="Average"/>
                <a:sym typeface="Average"/>
                <a:hlinkClick r:id="rId5"/>
              </a:rPr>
              <a:t>https://spacy.io/usage/linguistic-features</a:t>
            </a:r>
            <a:br>
              <a:rPr lang="en-US">
                <a:solidFill>
                  <a:schemeClr val="accent3"/>
                </a:solidFill>
                <a:latin typeface="Average"/>
                <a:ea typeface="Average"/>
                <a:cs typeface="Average"/>
                <a:sym typeface="Average"/>
              </a:rPr>
            </a:br>
            <a:r>
              <a:rPr lang="en-US" u="sng">
                <a:solidFill>
                  <a:schemeClr val="hlink"/>
                </a:solidFill>
                <a:latin typeface="Average"/>
                <a:ea typeface="Average"/>
                <a:cs typeface="Average"/>
                <a:sym typeface="Average"/>
                <a:hlinkClick r:id="rId6"/>
              </a:rPr>
              <a:t>https://www.nltk.org/api/nltk.tokenize.html</a:t>
            </a:r>
            <a:br>
              <a:rPr lang="en-US">
                <a:solidFill>
                  <a:schemeClr val="accent3"/>
                </a:solidFill>
                <a:latin typeface="Average"/>
                <a:ea typeface="Average"/>
                <a:cs typeface="Average"/>
                <a:sym typeface="Average"/>
              </a:rPr>
            </a:br>
            <a:r>
              <a:rPr lang="en-US" u="sng">
                <a:solidFill>
                  <a:schemeClr val="hlink"/>
                </a:solidFill>
                <a:latin typeface="Average"/>
                <a:ea typeface="Average"/>
                <a:cs typeface="Average"/>
                <a:sym typeface="Average"/>
                <a:hlinkClick r:id="rId7"/>
              </a:rPr>
              <a:t>https://nlp.stanford.edu/software/tokenizer.shtml</a:t>
            </a:r>
            <a:br>
              <a:rPr lang="en-US">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Lemmatization</a:t>
            </a:r>
            <a:endParaRPr/>
          </a:p>
        </p:txBody>
      </p:sp>
      <p:sp>
        <p:nvSpPr>
          <p:cNvPr id="305" name="Google Shape;305;p51"/>
          <p:cNvSpPr txBox="1"/>
          <p:nvPr/>
        </p:nvSpPr>
        <p:spPr>
          <a:xfrm>
            <a:off x="377975" y="3398250"/>
            <a:ext cx="6342300" cy="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u="sng">
                <a:solidFill>
                  <a:schemeClr val="hlink"/>
                </a:solidFill>
                <a:latin typeface="Average"/>
                <a:ea typeface="Average"/>
                <a:cs typeface="Average"/>
                <a:sym typeface="Average"/>
                <a:hlinkClick r:id="rId3"/>
              </a:rPr>
              <a:t>https://spacy.io/usage/linguistic-features</a:t>
            </a:r>
            <a:br>
              <a:rPr lang="en-US">
                <a:solidFill>
                  <a:schemeClr val="accent3"/>
                </a:solidFill>
                <a:latin typeface="Average"/>
                <a:ea typeface="Average"/>
                <a:cs typeface="Average"/>
                <a:sym typeface="Average"/>
              </a:rPr>
            </a:br>
            <a:r>
              <a:rPr lang="en-US" u="sng">
                <a:solidFill>
                  <a:schemeClr val="hlink"/>
                </a:solidFill>
                <a:latin typeface="Average"/>
                <a:ea typeface="Average"/>
                <a:cs typeface="Average"/>
                <a:sym typeface="Average"/>
                <a:hlinkClick r:id="rId4"/>
              </a:rPr>
              <a:t>https://www.nltk.org/api/nltk.tokenize.html</a:t>
            </a:r>
            <a:br>
              <a:rPr lang="en-US">
                <a:solidFill>
                  <a:schemeClr val="accent3"/>
                </a:solidFill>
                <a:latin typeface="Average"/>
                <a:ea typeface="Average"/>
                <a:cs typeface="Average"/>
                <a:sym typeface="Average"/>
              </a:rPr>
            </a:br>
            <a:r>
              <a:rPr lang="en-US" u="sng">
                <a:solidFill>
                  <a:schemeClr val="hlink"/>
                </a:solidFill>
                <a:latin typeface="Average"/>
                <a:ea typeface="Average"/>
                <a:cs typeface="Average"/>
                <a:sym typeface="Average"/>
                <a:hlinkClick r:id="rId5"/>
              </a:rPr>
              <a:t>https://nlp.stanford.edu/software/tokenizer.shtml</a:t>
            </a:r>
            <a:br>
              <a:rPr lang="en-US">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p:txBody>
      </p:sp>
      <p:pic>
        <p:nvPicPr>
          <p:cNvPr id="306" name="Google Shape;306;p51"/>
          <p:cNvPicPr preferRelativeResize="0"/>
          <p:nvPr/>
        </p:nvPicPr>
        <p:blipFill>
          <a:blip r:embed="rId6">
            <a:alphaModFix/>
          </a:blip>
          <a:stretch>
            <a:fillRect/>
          </a:stretch>
        </p:blipFill>
        <p:spPr>
          <a:xfrm>
            <a:off x="377975" y="1252975"/>
            <a:ext cx="2878339" cy="207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latin typeface="Average"/>
                <a:ea typeface="Average"/>
                <a:cs typeface="Average"/>
                <a:sym typeface="Average"/>
              </a:rPr>
              <a:t>Today's Agenda</a:t>
            </a:r>
            <a:endParaRPr>
              <a:latin typeface="Average"/>
              <a:ea typeface="Average"/>
              <a:cs typeface="Average"/>
              <a:sym typeface="Average"/>
            </a:endParaRPr>
          </a:p>
        </p:txBody>
      </p:sp>
      <p:sp>
        <p:nvSpPr>
          <p:cNvPr id="78" name="Google Shape;7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ResNet implementation</a:t>
            </a:r>
            <a:endParaRPr/>
          </a:p>
          <a:p>
            <a:pPr indent="-342900" lvl="0" marL="457200" rtl="0" algn="l">
              <a:lnSpc>
                <a:spcPct val="115000"/>
              </a:lnSpc>
              <a:spcBef>
                <a:spcPts val="0"/>
              </a:spcBef>
              <a:spcAft>
                <a:spcPts val="0"/>
              </a:spcAft>
              <a:buSzPts val="1800"/>
              <a:buChar char="●"/>
            </a:pPr>
            <a:r>
              <a:rPr lang="en-US"/>
              <a:t>Intro to NLP</a:t>
            </a:r>
            <a:endParaRPr/>
          </a:p>
          <a:p>
            <a:pPr indent="-317500" lvl="1" marL="914400" rtl="0" algn="l">
              <a:lnSpc>
                <a:spcPct val="115000"/>
              </a:lnSpc>
              <a:spcBef>
                <a:spcPts val="0"/>
              </a:spcBef>
              <a:spcAft>
                <a:spcPts val="0"/>
              </a:spcAft>
              <a:buSzPts val="1400"/>
              <a:buChar char="○"/>
            </a:pPr>
            <a:r>
              <a:rPr lang="en-US"/>
              <a:t>In the news: GPT-2</a:t>
            </a:r>
            <a:endParaRPr/>
          </a:p>
          <a:p>
            <a:pPr indent="-317500" lvl="1" marL="914400" rtl="0" algn="l">
              <a:lnSpc>
                <a:spcPct val="115000"/>
              </a:lnSpc>
              <a:spcBef>
                <a:spcPts val="0"/>
              </a:spcBef>
              <a:spcAft>
                <a:spcPts val="0"/>
              </a:spcAft>
              <a:buSzPts val="1400"/>
              <a:buChar char="○"/>
            </a:pPr>
            <a:r>
              <a:rPr lang="en-US"/>
              <a:t>Question 1: how can we featurize language?</a:t>
            </a:r>
            <a:endParaRPr/>
          </a:p>
          <a:p>
            <a:pPr indent="-317500" lvl="2" marL="1371600" rtl="0" algn="l">
              <a:lnSpc>
                <a:spcPct val="115000"/>
              </a:lnSpc>
              <a:spcBef>
                <a:spcPts val="0"/>
              </a:spcBef>
              <a:spcAft>
                <a:spcPts val="0"/>
              </a:spcAft>
              <a:buSzPts val="1400"/>
              <a:buChar char="■"/>
            </a:pPr>
            <a:r>
              <a:rPr lang="en-US"/>
              <a:t>Lexical semantics</a:t>
            </a:r>
            <a:endParaRPr/>
          </a:p>
          <a:p>
            <a:pPr indent="-317500" lvl="2" marL="1371600" rtl="0" algn="l">
              <a:lnSpc>
                <a:spcPct val="115000"/>
              </a:lnSpc>
              <a:spcBef>
                <a:spcPts val="0"/>
              </a:spcBef>
              <a:spcAft>
                <a:spcPts val="0"/>
              </a:spcAft>
              <a:buSzPts val="1400"/>
              <a:buChar char="■"/>
            </a:pPr>
            <a:r>
              <a:rPr lang="en-US"/>
              <a:t>td-idf, word2vec, Elmo</a:t>
            </a:r>
            <a:endParaRPr/>
          </a:p>
          <a:p>
            <a:pPr indent="-317500" lvl="1" marL="914400" rtl="0" algn="l">
              <a:lnSpc>
                <a:spcPct val="115000"/>
              </a:lnSpc>
              <a:spcBef>
                <a:spcPts val="0"/>
              </a:spcBef>
              <a:spcAft>
                <a:spcPts val="0"/>
              </a:spcAft>
              <a:buSzPts val="1400"/>
              <a:buChar char="○"/>
            </a:pPr>
            <a:r>
              <a:rPr lang="en-US"/>
              <a:t>Question 2: how can we deal with variable-length data?</a:t>
            </a:r>
            <a:endParaRPr/>
          </a:p>
          <a:p>
            <a:pPr indent="-317500" lvl="1" marL="914400" rtl="0" algn="l">
              <a:lnSpc>
                <a:spcPct val="115000"/>
              </a:lnSpc>
              <a:spcBef>
                <a:spcPts val="0"/>
              </a:spcBef>
              <a:spcAft>
                <a:spcPts val="0"/>
              </a:spcAft>
              <a:buSzPts val="1400"/>
              <a:buChar char="○"/>
            </a:pPr>
            <a:r>
              <a:rPr lang="en-US"/>
              <a:t>Question 3: what NLP problems can we solve?</a:t>
            </a:r>
            <a:endParaRPr/>
          </a:p>
          <a:p>
            <a:pPr indent="-317500" lvl="2" marL="1371600" rtl="0" algn="l">
              <a:lnSpc>
                <a:spcPct val="115000"/>
              </a:lnSpc>
              <a:spcBef>
                <a:spcPts val="0"/>
              </a:spcBef>
              <a:spcAft>
                <a:spcPts val="0"/>
              </a:spcAft>
              <a:buSzPts val="1400"/>
              <a:buChar char="■"/>
            </a:pPr>
            <a:r>
              <a:rPr lang="en-US"/>
              <a:t>Some convolutional (non-recurrent) solutions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Lemmatization </a:t>
            </a:r>
            <a:r>
              <a:rPr lang="en-US"/>
              <a:t>(solved by rules, not ML)</a:t>
            </a:r>
            <a:endParaRPr/>
          </a:p>
          <a:p>
            <a:pPr indent="0" lvl="0" marL="0" rtl="0" algn="l">
              <a:spcBef>
                <a:spcPts val="0"/>
              </a:spcBef>
              <a:spcAft>
                <a:spcPts val="0"/>
              </a:spcAft>
              <a:buNone/>
            </a:pPr>
            <a:r>
              <a:t/>
            </a:r>
            <a:endParaRPr/>
          </a:p>
        </p:txBody>
      </p:sp>
      <p:sp>
        <p:nvSpPr>
          <p:cNvPr id="312" name="Google Shape;312;p52"/>
          <p:cNvSpPr txBox="1"/>
          <p:nvPr/>
        </p:nvSpPr>
        <p:spPr>
          <a:xfrm>
            <a:off x="377975" y="3398250"/>
            <a:ext cx="6342300" cy="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u="sng">
                <a:solidFill>
                  <a:schemeClr val="hlink"/>
                </a:solidFill>
                <a:latin typeface="Average"/>
                <a:ea typeface="Average"/>
                <a:cs typeface="Average"/>
                <a:sym typeface="Average"/>
                <a:hlinkClick r:id="rId3"/>
              </a:rPr>
              <a:t>https://spacy.io/usage/linguistic-features</a:t>
            </a:r>
            <a:br>
              <a:rPr lang="en-US">
                <a:solidFill>
                  <a:schemeClr val="accent3"/>
                </a:solidFill>
                <a:latin typeface="Average"/>
                <a:ea typeface="Average"/>
                <a:cs typeface="Average"/>
                <a:sym typeface="Average"/>
              </a:rPr>
            </a:br>
            <a:r>
              <a:rPr lang="en-US" u="sng">
                <a:solidFill>
                  <a:schemeClr val="hlink"/>
                </a:solidFill>
                <a:latin typeface="Average"/>
                <a:ea typeface="Average"/>
                <a:cs typeface="Average"/>
                <a:sym typeface="Average"/>
                <a:hlinkClick r:id="rId4"/>
              </a:rPr>
              <a:t>https://www.nltk.org/api/nltk.tokenize.html</a:t>
            </a:r>
            <a:br>
              <a:rPr lang="en-US">
                <a:solidFill>
                  <a:schemeClr val="accent3"/>
                </a:solidFill>
                <a:latin typeface="Average"/>
                <a:ea typeface="Average"/>
                <a:cs typeface="Average"/>
                <a:sym typeface="Average"/>
              </a:rPr>
            </a:br>
            <a:r>
              <a:rPr lang="en-US" u="sng">
                <a:solidFill>
                  <a:schemeClr val="hlink"/>
                </a:solidFill>
                <a:latin typeface="Average"/>
                <a:ea typeface="Average"/>
                <a:cs typeface="Average"/>
                <a:sym typeface="Average"/>
                <a:hlinkClick r:id="rId5"/>
              </a:rPr>
              <a:t>https://nlp.stanford.edu/software/tokenizer.shtml</a:t>
            </a:r>
            <a:br>
              <a:rPr lang="en-US">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p:txBody>
      </p:sp>
      <p:pic>
        <p:nvPicPr>
          <p:cNvPr id="313" name="Google Shape;313;p52"/>
          <p:cNvPicPr preferRelativeResize="0"/>
          <p:nvPr/>
        </p:nvPicPr>
        <p:blipFill>
          <a:blip r:embed="rId6">
            <a:alphaModFix/>
          </a:blip>
          <a:stretch>
            <a:fillRect/>
          </a:stretch>
        </p:blipFill>
        <p:spPr>
          <a:xfrm>
            <a:off x="377975" y="1252975"/>
            <a:ext cx="2878339" cy="2075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POS tagging</a:t>
            </a:r>
            <a:endParaRPr/>
          </a:p>
        </p:txBody>
      </p:sp>
      <p:pic>
        <p:nvPicPr>
          <p:cNvPr id="319" name="Google Shape;319;p53"/>
          <p:cNvPicPr preferRelativeResize="0"/>
          <p:nvPr/>
        </p:nvPicPr>
        <p:blipFill>
          <a:blip r:embed="rId3">
            <a:alphaModFix/>
          </a:blip>
          <a:stretch>
            <a:fillRect/>
          </a:stretch>
        </p:blipFill>
        <p:spPr>
          <a:xfrm>
            <a:off x="311700" y="1181175"/>
            <a:ext cx="5068475" cy="2873024"/>
          </a:xfrm>
          <a:prstGeom prst="rect">
            <a:avLst/>
          </a:prstGeom>
          <a:noFill/>
          <a:ln>
            <a:noFill/>
          </a:ln>
        </p:spPr>
      </p:pic>
      <p:pic>
        <p:nvPicPr>
          <p:cNvPr id="320" name="Google Shape;320;p53"/>
          <p:cNvPicPr preferRelativeResize="0"/>
          <p:nvPr/>
        </p:nvPicPr>
        <p:blipFill>
          <a:blip r:embed="rId4">
            <a:alphaModFix/>
          </a:blip>
          <a:stretch>
            <a:fillRect/>
          </a:stretch>
        </p:blipFill>
        <p:spPr>
          <a:xfrm>
            <a:off x="5532575" y="1170125"/>
            <a:ext cx="2809875" cy="1362075"/>
          </a:xfrm>
          <a:prstGeom prst="rect">
            <a:avLst/>
          </a:prstGeom>
          <a:noFill/>
          <a:ln>
            <a:noFill/>
          </a:ln>
        </p:spPr>
      </p:pic>
      <p:sp>
        <p:nvSpPr>
          <p:cNvPr id="321" name="Google Shape;321;p53"/>
          <p:cNvSpPr txBox="1"/>
          <p:nvPr/>
        </p:nvSpPr>
        <p:spPr>
          <a:xfrm>
            <a:off x="311700" y="3882950"/>
            <a:ext cx="6342300" cy="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u="sng">
                <a:solidFill>
                  <a:schemeClr val="hlink"/>
                </a:solidFill>
                <a:latin typeface="Average"/>
                <a:ea typeface="Average"/>
                <a:cs typeface="Average"/>
                <a:sym typeface="Average"/>
                <a:hlinkClick r:id="rId5"/>
              </a:rPr>
              <a:t>https://nlp.stanford.edu/software/tagger.shtml</a:t>
            </a:r>
            <a:br>
              <a:rPr lang="en-US">
                <a:solidFill>
                  <a:schemeClr val="accent3"/>
                </a:solidFill>
                <a:latin typeface="Average"/>
                <a:ea typeface="Average"/>
                <a:cs typeface="Average"/>
                <a:sym typeface="Average"/>
              </a:rPr>
            </a:br>
            <a:r>
              <a:rPr lang="en-US" u="sng">
                <a:solidFill>
                  <a:schemeClr val="hlink"/>
                </a:solidFill>
                <a:latin typeface="Average"/>
                <a:ea typeface="Average"/>
                <a:cs typeface="Average"/>
                <a:sym typeface="Average"/>
                <a:hlinkClick r:id="rId6"/>
              </a:rPr>
              <a:t>https://www.nltk.org/book/ch05.html</a:t>
            </a:r>
            <a:br>
              <a:rPr lang="en-US">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POS tagging (solved by convolution or recurrence)</a:t>
            </a:r>
            <a:endParaRPr/>
          </a:p>
        </p:txBody>
      </p:sp>
      <p:pic>
        <p:nvPicPr>
          <p:cNvPr id="327" name="Google Shape;327;p54"/>
          <p:cNvPicPr preferRelativeResize="0"/>
          <p:nvPr/>
        </p:nvPicPr>
        <p:blipFill>
          <a:blip r:embed="rId3">
            <a:alphaModFix/>
          </a:blip>
          <a:stretch>
            <a:fillRect/>
          </a:stretch>
        </p:blipFill>
        <p:spPr>
          <a:xfrm>
            <a:off x="311700" y="1181175"/>
            <a:ext cx="5068475" cy="2873024"/>
          </a:xfrm>
          <a:prstGeom prst="rect">
            <a:avLst/>
          </a:prstGeom>
          <a:noFill/>
          <a:ln>
            <a:noFill/>
          </a:ln>
        </p:spPr>
      </p:pic>
      <p:pic>
        <p:nvPicPr>
          <p:cNvPr id="328" name="Google Shape;328;p54"/>
          <p:cNvPicPr preferRelativeResize="0"/>
          <p:nvPr/>
        </p:nvPicPr>
        <p:blipFill>
          <a:blip r:embed="rId4">
            <a:alphaModFix/>
          </a:blip>
          <a:stretch>
            <a:fillRect/>
          </a:stretch>
        </p:blipFill>
        <p:spPr>
          <a:xfrm>
            <a:off x="5532575" y="1170125"/>
            <a:ext cx="2809875" cy="1362075"/>
          </a:xfrm>
          <a:prstGeom prst="rect">
            <a:avLst/>
          </a:prstGeom>
          <a:noFill/>
          <a:ln>
            <a:noFill/>
          </a:ln>
        </p:spPr>
      </p:pic>
      <p:sp>
        <p:nvSpPr>
          <p:cNvPr id="329" name="Google Shape;329;p54"/>
          <p:cNvSpPr txBox="1"/>
          <p:nvPr/>
        </p:nvSpPr>
        <p:spPr>
          <a:xfrm>
            <a:off x="311700" y="3882950"/>
            <a:ext cx="6342300" cy="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u="sng">
                <a:solidFill>
                  <a:schemeClr val="hlink"/>
                </a:solidFill>
                <a:latin typeface="Average"/>
                <a:ea typeface="Average"/>
                <a:cs typeface="Average"/>
                <a:sym typeface="Average"/>
                <a:hlinkClick r:id="rId5"/>
              </a:rPr>
              <a:t>https://nlp.stanford.edu/software/tagger.shtml</a:t>
            </a:r>
            <a:br>
              <a:rPr lang="en-US">
                <a:solidFill>
                  <a:schemeClr val="accent3"/>
                </a:solidFill>
                <a:latin typeface="Average"/>
                <a:ea typeface="Average"/>
                <a:cs typeface="Average"/>
                <a:sym typeface="Average"/>
              </a:rPr>
            </a:br>
            <a:r>
              <a:rPr lang="en-US" u="sng">
                <a:solidFill>
                  <a:schemeClr val="hlink"/>
                </a:solidFill>
                <a:latin typeface="Average"/>
                <a:ea typeface="Average"/>
                <a:cs typeface="Average"/>
                <a:sym typeface="Average"/>
                <a:hlinkClick r:id="rId6"/>
              </a:rPr>
              <a:t>https://www.nltk.org/book/ch05.html</a:t>
            </a:r>
            <a:br>
              <a:rPr lang="en-US">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Parsing</a:t>
            </a:r>
            <a:endParaRPr/>
          </a:p>
        </p:txBody>
      </p:sp>
      <p:sp>
        <p:nvSpPr>
          <p:cNvPr id="335" name="Google Shape;335;p55"/>
          <p:cNvSpPr txBox="1"/>
          <p:nvPr/>
        </p:nvSpPr>
        <p:spPr>
          <a:xfrm>
            <a:off x="6905925" y="2120575"/>
            <a:ext cx="1961100" cy="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u="sng">
                <a:solidFill>
                  <a:schemeClr val="hlink"/>
                </a:solidFill>
                <a:latin typeface="Average"/>
                <a:ea typeface="Average"/>
                <a:cs typeface="Average"/>
                <a:sym typeface="Average"/>
                <a:hlinkClick r:id="rId3"/>
              </a:rPr>
              <a:t>https://spacy.io/</a:t>
            </a:r>
            <a:br>
              <a:rPr lang="en-US">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p:txBody>
      </p:sp>
      <p:pic>
        <p:nvPicPr>
          <p:cNvPr id="336" name="Google Shape;336;p55"/>
          <p:cNvPicPr preferRelativeResize="0"/>
          <p:nvPr/>
        </p:nvPicPr>
        <p:blipFill>
          <a:blip r:embed="rId4">
            <a:alphaModFix/>
          </a:blip>
          <a:stretch>
            <a:fillRect/>
          </a:stretch>
        </p:blipFill>
        <p:spPr>
          <a:xfrm>
            <a:off x="152400" y="1170125"/>
            <a:ext cx="5902700" cy="35026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Parsing (solved by recurrence)</a:t>
            </a:r>
            <a:endParaRPr/>
          </a:p>
        </p:txBody>
      </p:sp>
      <p:sp>
        <p:nvSpPr>
          <p:cNvPr id="342" name="Google Shape;342;p56"/>
          <p:cNvSpPr txBox="1"/>
          <p:nvPr/>
        </p:nvSpPr>
        <p:spPr>
          <a:xfrm>
            <a:off x="6905925" y="2120575"/>
            <a:ext cx="1961100" cy="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u="sng">
                <a:solidFill>
                  <a:schemeClr val="hlink"/>
                </a:solidFill>
                <a:latin typeface="Average"/>
                <a:ea typeface="Average"/>
                <a:cs typeface="Average"/>
                <a:sym typeface="Average"/>
                <a:hlinkClick r:id="rId3"/>
              </a:rPr>
              <a:t>https://spacy.io/</a:t>
            </a:r>
            <a:br>
              <a:rPr lang="en-US">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p:txBody>
      </p:sp>
      <p:pic>
        <p:nvPicPr>
          <p:cNvPr id="343" name="Google Shape;343;p56"/>
          <p:cNvPicPr preferRelativeResize="0"/>
          <p:nvPr/>
        </p:nvPicPr>
        <p:blipFill>
          <a:blip r:embed="rId4">
            <a:alphaModFix/>
          </a:blip>
          <a:stretch>
            <a:fillRect/>
          </a:stretch>
        </p:blipFill>
        <p:spPr>
          <a:xfrm>
            <a:off x="152400" y="1170125"/>
            <a:ext cx="5902700" cy="35026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Semantic </a:t>
            </a:r>
            <a:r>
              <a:rPr lang="en-US"/>
              <a:t>NLP problems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Sentiment analysis (solved by convolution or recurrence)</a:t>
            </a:r>
            <a:endParaRPr/>
          </a:p>
        </p:txBody>
      </p:sp>
      <p:pic>
        <p:nvPicPr>
          <p:cNvPr id="354" name="Google Shape;354;p58"/>
          <p:cNvPicPr preferRelativeResize="0"/>
          <p:nvPr/>
        </p:nvPicPr>
        <p:blipFill>
          <a:blip r:embed="rId3">
            <a:alphaModFix/>
          </a:blip>
          <a:stretch>
            <a:fillRect/>
          </a:stretch>
        </p:blipFill>
        <p:spPr>
          <a:xfrm>
            <a:off x="445175" y="1222500"/>
            <a:ext cx="4804425" cy="2571775"/>
          </a:xfrm>
          <a:prstGeom prst="rect">
            <a:avLst/>
          </a:prstGeom>
          <a:noFill/>
          <a:ln>
            <a:noFill/>
          </a:ln>
        </p:spPr>
      </p:pic>
      <p:pic>
        <p:nvPicPr>
          <p:cNvPr id="355" name="Google Shape;355;p58"/>
          <p:cNvPicPr preferRelativeResize="0"/>
          <p:nvPr/>
        </p:nvPicPr>
        <p:blipFill>
          <a:blip r:embed="rId4">
            <a:alphaModFix/>
          </a:blip>
          <a:stretch>
            <a:fillRect/>
          </a:stretch>
        </p:blipFill>
        <p:spPr>
          <a:xfrm>
            <a:off x="5716900" y="1667350"/>
            <a:ext cx="2843750" cy="1682087"/>
          </a:xfrm>
          <a:prstGeom prst="rect">
            <a:avLst/>
          </a:prstGeom>
          <a:noFill/>
          <a:ln>
            <a:noFill/>
          </a:ln>
        </p:spPr>
      </p:pic>
      <p:sp>
        <p:nvSpPr>
          <p:cNvPr id="356" name="Google Shape;356;p58"/>
          <p:cNvSpPr txBox="1"/>
          <p:nvPr/>
        </p:nvSpPr>
        <p:spPr>
          <a:xfrm>
            <a:off x="419900" y="4072275"/>
            <a:ext cx="6342300" cy="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u="sng">
                <a:solidFill>
                  <a:schemeClr val="hlink"/>
                </a:solidFill>
                <a:latin typeface="Average"/>
                <a:ea typeface="Average"/>
                <a:cs typeface="Average"/>
                <a:sym typeface="Average"/>
                <a:hlinkClick r:id="rId5"/>
              </a:rPr>
              <a:t>https://cloud.google.com/natural-language/docs/sentiment-tutorial</a:t>
            </a:r>
            <a:br>
              <a:rPr lang="en-US">
                <a:solidFill>
                  <a:schemeClr val="accent3"/>
                </a:solidFill>
                <a:latin typeface="Average"/>
                <a:ea typeface="Average"/>
                <a:cs typeface="Average"/>
                <a:sym typeface="Average"/>
              </a:rPr>
            </a:br>
            <a:r>
              <a:rPr lang="en-US" u="sng">
                <a:solidFill>
                  <a:schemeClr val="hlink"/>
                </a:solidFill>
                <a:latin typeface="Average"/>
                <a:ea typeface="Average"/>
                <a:cs typeface="Average"/>
                <a:sym typeface="Average"/>
                <a:hlinkClick r:id="rId6"/>
              </a:rPr>
              <a:t>http://www.nltk.org/howto/sentiment.html</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600"/>
              <a:t>Named entity recognition (solved by convolution and recurrence)</a:t>
            </a:r>
            <a:endParaRPr sz="2600"/>
          </a:p>
        </p:txBody>
      </p:sp>
      <p:sp>
        <p:nvSpPr>
          <p:cNvPr id="362" name="Google Shape;362;p59"/>
          <p:cNvSpPr txBox="1"/>
          <p:nvPr/>
        </p:nvSpPr>
        <p:spPr>
          <a:xfrm>
            <a:off x="419900" y="4072275"/>
            <a:ext cx="6342300" cy="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u="sng">
                <a:solidFill>
                  <a:schemeClr val="hlink"/>
                </a:solidFill>
                <a:latin typeface="Average"/>
                <a:ea typeface="Average"/>
                <a:cs typeface="Average"/>
                <a:sym typeface="Average"/>
                <a:hlinkClick r:id="rId3"/>
              </a:rPr>
              <a:t>https://arxiv.org/abs/1511.08308</a:t>
            </a:r>
            <a:br>
              <a:rPr lang="en-US">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accent3"/>
              </a:solidFill>
              <a:latin typeface="Average"/>
              <a:ea typeface="Average"/>
              <a:cs typeface="Average"/>
              <a:sym typeface="Average"/>
            </a:endParaRPr>
          </a:p>
        </p:txBody>
      </p:sp>
      <p:pic>
        <p:nvPicPr>
          <p:cNvPr id="363" name="Google Shape;363;p59"/>
          <p:cNvPicPr preferRelativeResize="0"/>
          <p:nvPr/>
        </p:nvPicPr>
        <p:blipFill>
          <a:blip r:embed="rId4">
            <a:alphaModFix/>
          </a:blip>
          <a:stretch>
            <a:fillRect/>
          </a:stretch>
        </p:blipFill>
        <p:spPr>
          <a:xfrm>
            <a:off x="419900" y="1196875"/>
            <a:ext cx="6601176" cy="2749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are entire classes of variable-length problems that can only be solved by recurrence.</a:t>
            </a:r>
            <a:endParaRPr/>
          </a:p>
        </p:txBody>
      </p:sp>
      <p:sp>
        <p:nvSpPr>
          <p:cNvPr id="369" name="Google Shape;369;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Anything requiring long-range patterns</a:t>
            </a:r>
            <a:endParaRPr/>
          </a:p>
          <a:p>
            <a:pPr indent="-317500" lvl="1" marL="914400" rtl="0" algn="l">
              <a:spcBef>
                <a:spcPts val="0"/>
              </a:spcBef>
              <a:spcAft>
                <a:spcPts val="0"/>
              </a:spcAft>
              <a:buSzPts val="1400"/>
              <a:buChar char="○"/>
            </a:pPr>
            <a:r>
              <a:rPr lang="en-US"/>
              <a:t>Question detection</a:t>
            </a:r>
            <a:endParaRPr/>
          </a:p>
          <a:p>
            <a:pPr indent="-317500" lvl="1" marL="914400" rtl="0" algn="l">
              <a:spcBef>
                <a:spcPts val="0"/>
              </a:spcBef>
              <a:spcAft>
                <a:spcPts val="0"/>
              </a:spcAft>
              <a:buSzPts val="1400"/>
              <a:buChar char="○"/>
            </a:pPr>
            <a:r>
              <a:rPr lang="en-US"/>
              <a:t>Natural language context understanding</a:t>
            </a:r>
            <a:endParaRPr/>
          </a:p>
          <a:p>
            <a:pPr indent="-317500" lvl="1" marL="914400" rtl="0" algn="l">
              <a:spcBef>
                <a:spcPts val="0"/>
              </a:spcBef>
              <a:spcAft>
                <a:spcPts val="0"/>
              </a:spcAft>
              <a:buSzPts val="1400"/>
              <a:buChar char="○"/>
            </a:pPr>
            <a:r>
              <a:rPr lang="en-US"/>
              <a:t>Entity disambiguation</a:t>
            </a:r>
            <a:endParaRPr/>
          </a:p>
          <a:p>
            <a:pPr indent="-317500" lvl="1" marL="914400" rtl="0" algn="l">
              <a:spcBef>
                <a:spcPts val="0"/>
              </a:spcBef>
              <a:spcAft>
                <a:spcPts val="0"/>
              </a:spcAft>
              <a:buSzPts val="1400"/>
              <a:buChar char="○"/>
            </a:pPr>
            <a:r>
              <a:rPr lang="en-US"/>
              <a:t>Sentence embedding</a:t>
            </a:r>
            <a:endParaRPr/>
          </a:p>
          <a:p>
            <a:pPr indent="-342900" lvl="0" marL="457200" rtl="0" algn="l">
              <a:spcBef>
                <a:spcPts val="0"/>
              </a:spcBef>
              <a:spcAft>
                <a:spcPts val="0"/>
              </a:spcAft>
              <a:buSzPts val="1800"/>
              <a:buChar char="●"/>
            </a:pPr>
            <a:r>
              <a:rPr lang="en-US"/>
              <a:t>Anything generative</a:t>
            </a:r>
            <a:endParaRPr/>
          </a:p>
          <a:p>
            <a:pPr indent="-317500" lvl="1" marL="914400" rtl="0" algn="l">
              <a:spcBef>
                <a:spcPts val="0"/>
              </a:spcBef>
              <a:spcAft>
                <a:spcPts val="0"/>
              </a:spcAft>
              <a:buSzPts val="1400"/>
              <a:buChar char="○"/>
            </a:pPr>
            <a:r>
              <a:rPr lang="en-US"/>
              <a:t>Machine translation</a:t>
            </a:r>
            <a:endParaRPr/>
          </a:p>
          <a:p>
            <a:pPr indent="-317500" lvl="1" marL="914400" rtl="0" algn="l">
              <a:spcBef>
                <a:spcPts val="0"/>
              </a:spcBef>
              <a:spcAft>
                <a:spcPts val="0"/>
              </a:spcAft>
              <a:buSzPts val="1400"/>
              <a:buChar char="○"/>
            </a:pPr>
            <a:r>
              <a:rPr lang="en-US"/>
              <a:t>Natural language generation</a:t>
            </a:r>
            <a:endParaRPr/>
          </a:p>
          <a:p>
            <a:pPr indent="-317500" lvl="1" marL="914400" rtl="0" algn="l">
              <a:spcBef>
                <a:spcPts val="0"/>
              </a:spcBef>
              <a:spcAft>
                <a:spcPts val="0"/>
              </a:spcAft>
              <a:buSzPts val="1400"/>
              <a:buChar char="○"/>
            </a:pPr>
            <a:r>
              <a:rPr lang="en-US"/>
              <a:t>Question answering</a:t>
            </a:r>
            <a:endParaRPr/>
          </a:p>
          <a:p>
            <a:pPr indent="-317500" lvl="1" marL="914400" rtl="0" algn="l">
              <a:spcBef>
                <a:spcPts val="0"/>
              </a:spcBef>
              <a:spcAft>
                <a:spcPts val="0"/>
              </a:spcAft>
              <a:buSzPts val="1400"/>
              <a:buChar char="○"/>
            </a:pPr>
            <a:r>
              <a:rPr lang="en-US"/>
              <a:t>Skip-thoughts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Looking forward</a:t>
            </a:r>
            <a:endParaRPr/>
          </a:p>
        </p:txBody>
      </p:sp>
      <p:sp>
        <p:nvSpPr>
          <p:cNvPr id="375" name="Google Shape;375;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Computer vision is wrapping up in 2 lectures.</a:t>
            </a:r>
            <a:endParaRPr/>
          </a:p>
          <a:p>
            <a:pPr indent="-317500" lvl="1" marL="914400" rtl="0" algn="l">
              <a:spcBef>
                <a:spcPts val="0"/>
              </a:spcBef>
              <a:spcAft>
                <a:spcPts val="0"/>
              </a:spcAft>
              <a:buSzPts val="1400"/>
              <a:buChar char="○"/>
            </a:pPr>
            <a:r>
              <a:rPr lang="en-US"/>
              <a:t>Autoencoders on Wednesday, February 20th</a:t>
            </a:r>
            <a:endParaRPr/>
          </a:p>
          <a:p>
            <a:pPr indent="-317500" lvl="1" marL="914400" rtl="0" algn="l">
              <a:spcBef>
                <a:spcPts val="0"/>
              </a:spcBef>
              <a:spcAft>
                <a:spcPts val="0"/>
              </a:spcAft>
              <a:buSzPts val="1400"/>
              <a:buChar char="○"/>
            </a:pPr>
            <a:r>
              <a:rPr lang="en-US"/>
              <a:t>GANs on Monday, February 25th (guest lecture by Sadat Shaik)</a:t>
            </a:r>
            <a:endParaRPr/>
          </a:p>
          <a:p>
            <a:pPr indent="-342900" lvl="0" marL="457200" rtl="0" algn="l">
              <a:spcBef>
                <a:spcPts val="0"/>
              </a:spcBef>
              <a:spcAft>
                <a:spcPts val="0"/>
              </a:spcAft>
              <a:buSzPts val="1800"/>
              <a:buChar char="●"/>
            </a:pPr>
            <a:r>
              <a:rPr lang="en-US"/>
              <a:t>HW1 due on Friday</a:t>
            </a:r>
            <a:endParaRPr/>
          </a:p>
          <a:p>
            <a:pPr indent="-342900" lvl="0" marL="457200" rtl="0" algn="l">
              <a:spcBef>
                <a:spcPts val="0"/>
              </a:spcBef>
              <a:spcAft>
                <a:spcPts val="0"/>
              </a:spcAft>
              <a:buSzPts val="1800"/>
              <a:buChar char="●"/>
            </a:pPr>
            <a:r>
              <a:rPr lang="en-US"/>
              <a:t>NLP continuing next Wednesday, February 27th.</a:t>
            </a:r>
            <a:endParaRPr/>
          </a:p>
          <a:p>
            <a:pPr indent="-317500" lvl="1" marL="914400" rtl="0" algn="l">
              <a:spcBef>
                <a:spcPts val="0"/>
              </a:spcBef>
              <a:spcAft>
                <a:spcPts val="0"/>
              </a:spcAft>
              <a:buSzPts val="1400"/>
              <a:buChar char="○"/>
            </a:pPr>
            <a:r>
              <a:rPr lang="en-US"/>
              <a:t>LSTMs</a:t>
            </a:r>
            <a:endParaRPr/>
          </a:p>
          <a:p>
            <a:pPr indent="-317500" lvl="2" marL="1371600" rtl="0" algn="l">
              <a:spcBef>
                <a:spcPts val="0"/>
              </a:spcBef>
              <a:spcAft>
                <a:spcPts val="0"/>
              </a:spcAft>
              <a:buSzPts val="1400"/>
              <a:buChar char="■"/>
            </a:pPr>
            <a:r>
              <a:rPr lang="en-US"/>
              <a:t>Discriminative</a:t>
            </a:r>
            <a:endParaRPr/>
          </a:p>
          <a:p>
            <a:pPr indent="-317500" lvl="2" marL="1371600" rtl="0" algn="l">
              <a:spcBef>
                <a:spcPts val="0"/>
              </a:spcBef>
              <a:spcAft>
                <a:spcPts val="0"/>
              </a:spcAft>
              <a:buSzPts val="1400"/>
              <a:buChar char="■"/>
            </a:pPr>
            <a:r>
              <a:rPr lang="en-US"/>
              <a:t>Generative</a:t>
            </a:r>
            <a:endParaRPr/>
          </a:p>
          <a:p>
            <a:pPr indent="-317500" lvl="2" marL="1371600" rtl="0" algn="l">
              <a:spcBef>
                <a:spcPts val="0"/>
              </a:spcBef>
              <a:spcAft>
                <a:spcPts val="0"/>
              </a:spcAft>
              <a:buSzPts val="1400"/>
              <a:buChar char="■"/>
            </a:pPr>
            <a:r>
              <a:rPr lang="en-US"/>
              <a:t>Both (seq2seq)</a:t>
            </a:r>
            <a:endParaRPr/>
          </a:p>
          <a:p>
            <a:pPr indent="-317500" lvl="1" marL="914400" rtl="0" algn="l">
              <a:spcBef>
                <a:spcPts val="0"/>
              </a:spcBef>
              <a:spcAft>
                <a:spcPts val="0"/>
              </a:spcAft>
              <a:buSzPts val="1400"/>
              <a:buChar char="○"/>
            </a:pPr>
            <a:r>
              <a:rPr lang="en-US"/>
              <a:t>Attention</a:t>
            </a:r>
            <a:endParaRPr/>
          </a:p>
          <a:p>
            <a:pPr indent="-317500" lvl="1" marL="914400" rtl="0" algn="l">
              <a:spcBef>
                <a:spcPts val="0"/>
              </a:spcBef>
              <a:spcAft>
                <a:spcPts val="0"/>
              </a:spcAft>
              <a:buSzPts val="1400"/>
              <a:buChar char="○"/>
            </a:pPr>
            <a:r>
              <a:rPr lang="en-US"/>
              <a:t>Transformers</a:t>
            </a:r>
            <a:endParaRPr/>
          </a:p>
          <a:p>
            <a:pPr indent="-317500" lvl="2" marL="1371600" rtl="0" algn="l">
              <a:spcBef>
                <a:spcPts val="0"/>
              </a:spcBef>
              <a:spcAft>
                <a:spcPts val="0"/>
              </a:spcAft>
              <a:buSzPts val="1400"/>
              <a:buChar char="■"/>
            </a:pPr>
            <a:r>
              <a:rPr lang="en-US"/>
              <a:t>Elmo</a:t>
            </a:r>
            <a:endParaRPr/>
          </a:p>
          <a:p>
            <a:pPr indent="-317500" lvl="2" marL="1371600" rtl="0" algn="l">
              <a:spcBef>
                <a:spcPts val="0"/>
              </a:spcBef>
              <a:spcAft>
                <a:spcPts val="0"/>
              </a:spcAft>
              <a:buSzPts val="1400"/>
              <a:buChar char="■"/>
            </a:pPr>
            <a:r>
              <a:rPr lang="en-US"/>
              <a:t>Bert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ResNets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ResNets</a:t>
            </a:r>
            <a:endParaRPr/>
          </a:p>
        </p:txBody>
      </p:sp>
      <p:sp>
        <p:nvSpPr>
          <p:cNvPr id="89" name="Google Shape;89;p18"/>
          <p:cNvSpPr txBox="1"/>
          <p:nvPr>
            <p:ph idx="1" type="body"/>
          </p:nvPr>
        </p:nvSpPr>
        <p:spPr>
          <a:xfrm>
            <a:off x="311700" y="1152475"/>
            <a:ext cx="515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Residual networks (ResNets): </a:t>
            </a:r>
            <a:r>
              <a:rPr i="1" lang="en-US"/>
              <a:t>skip connections</a:t>
            </a:r>
            <a:r>
              <a:rPr lang="en-US"/>
              <a:t> between non-consecutive layers</a:t>
            </a:r>
            <a:endParaRPr/>
          </a:p>
        </p:txBody>
      </p:sp>
      <p:pic>
        <p:nvPicPr>
          <p:cNvPr id="90" name="Google Shape;90;p18"/>
          <p:cNvPicPr preferRelativeResize="0"/>
          <p:nvPr/>
        </p:nvPicPr>
        <p:blipFill>
          <a:blip r:embed="rId3">
            <a:alphaModFix/>
          </a:blip>
          <a:stretch>
            <a:fillRect/>
          </a:stretch>
        </p:blipFill>
        <p:spPr>
          <a:xfrm>
            <a:off x="558325" y="2247325"/>
            <a:ext cx="4064325" cy="2115675"/>
          </a:xfrm>
          <a:prstGeom prst="rect">
            <a:avLst/>
          </a:prstGeom>
          <a:noFill/>
          <a:ln>
            <a:noFill/>
          </a:ln>
        </p:spPr>
      </p:pic>
      <p:pic>
        <p:nvPicPr>
          <p:cNvPr id="91" name="Google Shape;91;p18"/>
          <p:cNvPicPr preferRelativeResize="0"/>
          <p:nvPr/>
        </p:nvPicPr>
        <p:blipFill>
          <a:blip r:embed="rId4">
            <a:alphaModFix/>
          </a:blip>
          <a:stretch>
            <a:fillRect/>
          </a:stretch>
        </p:blipFill>
        <p:spPr>
          <a:xfrm>
            <a:off x="5839499" y="364700"/>
            <a:ext cx="2011124" cy="441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Results</a:t>
            </a:r>
            <a:endParaRPr/>
          </a:p>
        </p:txBody>
      </p:sp>
      <p:pic>
        <p:nvPicPr>
          <p:cNvPr id="97" name="Google Shape;97;p19"/>
          <p:cNvPicPr preferRelativeResize="0"/>
          <p:nvPr/>
        </p:nvPicPr>
        <p:blipFill>
          <a:blip r:embed="rId3">
            <a:alphaModFix/>
          </a:blip>
          <a:stretch>
            <a:fillRect/>
          </a:stretch>
        </p:blipFill>
        <p:spPr>
          <a:xfrm>
            <a:off x="2895550" y="346125"/>
            <a:ext cx="5936751" cy="1185400"/>
          </a:xfrm>
          <a:prstGeom prst="rect">
            <a:avLst/>
          </a:prstGeom>
          <a:noFill/>
          <a:ln>
            <a:noFill/>
          </a:ln>
        </p:spPr>
      </p:pic>
      <p:pic>
        <p:nvPicPr>
          <p:cNvPr id="98" name="Google Shape;98;p19"/>
          <p:cNvPicPr preferRelativeResize="0"/>
          <p:nvPr/>
        </p:nvPicPr>
        <p:blipFill>
          <a:blip r:embed="rId4">
            <a:alphaModFix/>
          </a:blip>
          <a:stretch>
            <a:fillRect/>
          </a:stretch>
        </p:blipFill>
        <p:spPr>
          <a:xfrm>
            <a:off x="4135150" y="1691650"/>
            <a:ext cx="4746952" cy="3174524"/>
          </a:xfrm>
          <a:prstGeom prst="rect">
            <a:avLst/>
          </a:prstGeom>
          <a:noFill/>
          <a:ln>
            <a:noFill/>
          </a:ln>
        </p:spPr>
      </p:pic>
      <p:pic>
        <p:nvPicPr>
          <p:cNvPr id="99" name="Google Shape;99;p19"/>
          <p:cNvPicPr preferRelativeResize="0"/>
          <p:nvPr/>
        </p:nvPicPr>
        <p:blipFill>
          <a:blip r:embed="rId5">
            <a:alphaModFix/>
          </a:blip>
          <a:stretch>
            <a:fillRect/>
          </a:stretch>
        </p:blipFill>
        <p:spPr>
          <a:xfrm>
            <a:off x="152400" y="2071525"/>
            <a:ext cx="3830350" cy="24147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Loss landscapes</a:t>
            </a:r>
            <a:endParaRPr/>
          </a:p>
        </p:txBody>
      </p:sp>
      <p:sp>
        <p:nvSpPr>
          <p:cNvPr id="105" name="Google Shape;105;p20"/>
          <p:cNvSpPr txBox="1"/>
          <p:nvPr/>
        </p:nvSpPr>
        <p:spPr>
          <a:xfrm>
            <a:off x="5812925" y="4561200"/>
            <a:ext cx="3236700" cy="42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800">
                <a:solidFill>
                  <a:srgbClr val="CACACA"/>
                </a:solidFill>
                <a:latin typeface="Times New Roman"/>
                <a:ea typeface="Times New Roman"/>
                <a:cs typeface="Times New Roman"/>
                <a:sym typeface="Times New Roman"/>
              </a:rPr>
              <a:t>Li et al. (2018)</a:t>
            </a:r>
            <a:endParaRPr sz="1800">
              <a:solidFill>
                <a:srgbClr val="CACACA"/>
              </a:solidFill>
              <a:latin typeface="Times New Roman"/>
              <a:ea typeface="Times New Roman"/>
              <a:cs typeface="Times New Roman"/>
              <a:sym typeface="Times New Roman"/>
            </a:endParaRPr>
          </a:p>
          <a:p>
            <a:pPr indent="0" lvl="0" marL="0" rtl="0" algn="ctr">
              <a:lnSpc>
                <a:spcPct val="115000"/>
              </a:lnSpc>
              <a:spcBef>
                <a:spcPts val="1600"/>
              </a:spcBef>
              <a:spcAft>
                <a:spcPts val="1600"/>
              </a:spcAft>
              <a:buNone/>
            </a:pPr>
            <a:r>
              <a:t/>
            </a:r>
            <a:endParaRPr sz="1800">
              <a:solidFill>
                <a:srgbClr val="CACACA"/>
              </a:solidFill>
              <a:latin typeface="Times New Roman"/>
              <a:ea typeface="Times New Roman"/>
              <a:cs typeface="Times New Roman"/>
              <a:sym typeface="Times New Roman"/>
            </a:endParaRPr>
          </a:p>
        </p:txBody>
      </p:sp>
      <p:pic>
        <p:nvPicPr>
          <p:cNvPr id="106" name="Google Shape;106;p20"/>
          <p:cNvPicPr preferRelativeResize="0"/>
          <p:nvPr/>
        </p:nvPicPr>
        <p:blipFill rotWithShape="1">
          <a:blip r:embed="rId3">
            <a:alphaModFix/>
          </a:blip>
          <a:srcRect b="22189" l="0" r="0" t="26375"/>
          <a:stretch/>
        </p:blipFill>
        <p:spPr>
          <a:xfrm>
            <a:off x="1324975" y="1144850"/>
            <a:ext cx="6494049" cy="3340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ResNets in PyTorch: a block</a:t>
            </a:r>
            <a:endParaRPr/>
          </a:p>
        </p:txBody>
      </p:sp>
      <p:pic>
        <p:nvPicPr>
          <p:cNvPr id="112" name="Google Shape;112;p21"/>
          <p:cNvPicPr preferRelativeResize="0"/>
          <p:nvPr/>
        </p:nvPicPr>
        <p:blipFill>
          <a:blip r:embed="rId3">
            <a:alphaModFix/>
          </a:blip>
          <a:stretch>
            <a:fillRect/>
          </a:stretch>
        </p:blipFill>
        <p:spPr>
          <a:xfrm>
            <a:off x="152400" y="1170125"/>
            <a:ext cx="4985599" cy="2723750"/>
          </a:xfrm>
          <a:prstGeom prst="rect">
            <a:avLst/>
          </a:prstGeom>
          <a:noFill/>
          <a:ln>
            <a:noFill/>
          </a:ln>
        </p:spPr>
      </p:pic>
      <p:pic>
        <p:nvPicPr>
          <p:cNvPr id="113" name="Google Shape;113;p21"/>
          <p:cNvPicPr preferRelativeResize="0"/>
          <p:nvPr/>
        </p:nvPicPr>
        <p:blipFill>
          <a:blip r:embed="rId4">
            <a:alphaModFix/>
          </a:blip>
          <a:stretch>
            <a:fillRect/>
          </a:stretch>
        </p:blipFill>
        <p:spPr>
          <a:xfrm>
            <a:off x="5663450" y="1170126"/>
            <a:ext cx="2491050" cy="328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