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9" r:id="rId26"/>
    <p:sldId id="279" r:id="rId27"/>
    <p:sldId id="280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5143500" type="screen16x9"/>
  <p:notesSz cx="6858000" cy="9144000"/>
  <p:embeddedFontLst>
    <p:embeddedFont>
      <p:font typeface="Average" panose="020B0604020202020204" charset="0"/>
      <p:regular r:id="rId47"/>
    </p:embeddedFont>
    <p:embeddedFont>
      <p:font typeface="Cambria Math" panose="02040503050406030204" pitchFamily="18" charset="0"/>
      <p:regular r:id="rId48"/>
    </p:embeddedFont>
    <p:embeddedFont>
      <p:font typeface="Oswald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r.hit.edu.cn/~jguo/docs/notes/bptt.pdf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d81c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d81c0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7b2a90e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7b2a90e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7b2a90e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7b2a90e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7b2a90e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7b2a90e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7b2a90e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7b2a90e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7b2a90e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7b2a90e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1a72a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1a72a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1a72a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1a72ad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1a72ad5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1a72ad5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d1a72ad5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d1a72ad5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d1a72ad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d1a72ad5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fee30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fee30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d1a72ad5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d1a72ad5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7b2a90e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7b2a90e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7b2a90e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7b2a90e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https://medium.com/explore-artificial-intelligence/an-introduction-to-recurrent-neural-networks-72c97bf0912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7b2a90e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7b2a90e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https://medium.com/explore-artificial-intelligence/an-introduction-to-recurrent-neural-networks-72c97bf0912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55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27b2a90e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27b2a90e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Space-time comparison with CNNs.  Weight sharing.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27b2a90ee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27b2a90ee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Space-time comparison with CNNs.  Weight sharing.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7b2a90e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7b2a90e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https://medium.com/explore-artificial-intelligence/an-introduction-to-recurrent-neural-networks-72c97bf0912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4299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7b2a90e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27b2a90e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7b2a90ee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7b2a90ee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27b2a90ee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27b2a90ee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9b510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9b5108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7b2a90e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27b2a90e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27b2a90e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27b2a90e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http://ir.hit.edu.cn/~jguo/docs/notes/bptt.pdf</a:t>
            </a:r>
            <a:r>
              <a:rPr lang="en"/>
              <a:t>, see Goodfellow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27b2a90ee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27b2a90ee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http://ai.dinfo.unifi.it/paolo//ps/tnn-94-gradient.pdf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27b2a90e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27b2a90e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http://ai.dinfo.unifi.it/paolo//ps/tnn-94-gradient.pdf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27b2a90e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27b2a90e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http://ai.dinfo.unifi.it/paolo//ps/tnn-94-gradient.pdf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27b2a90e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27b2a90e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27b2a90e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27b2a90e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27b2a90e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27b2a90e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7b2a90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7b2a90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27b2a90ee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27b2a90ee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b2a90e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b2a90e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27b2a90e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27b2a90e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27b2a90ee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27b2a90ee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27b2a90e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27b2a90e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7b2a9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7b2a9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7b2a90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7b2a90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7b2a90e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7b2a90e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7b2a90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7b2a90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7b2a90e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7b2a90e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CIS 700-004: Lecture 9M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RNNs and LSTMs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03/11/19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4 methods has its own prior.</a:t>
            </a:r>
            <a:endParaRPr/>
          </a:p>
        </p:txBody>
      </p:sp>
      <p:sp>
        <p:nvSpPr>
          <p:cNvPr id="207" name="Google Shape;20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Truncation: chop off the tail.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 have a ranking of the most important features (similar to PCA).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person in a group, we have a variable-length ranked list of their favorite books.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4 methods has its own prior.</a:t>
            </a:r>
            <a:endParaRPr/>
          </a:p>
        </p:txBody>
      </p:sp>
      <p:sp>
        <p:nvSpPr>
          <p:cNvPr id="213" name="Google Shape;21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Truncation: chop off the tail.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 have a ranking of the most important features (similar to PCA).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person in a group, we have a variable-length ranked list of their favorite books.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Bagging: turn the vector into a count-dict.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your prior is that syntax (i.e. ordering) does not matter.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baseball player in a game, we have a sequence of strikes / hits.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4 methods has its own prior.</a:t>
            </a:r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Truncation: chop off the tail.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 have a ranking of the most important features (similar to PCA).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person in a group, we have a variable-length ranked list of their favorite books.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Bagging: turn the vector into a count-dict.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your prior is that syntax (i.e. ordering) does not matter.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baseball player in a game, we have a sequence of strikes / hits.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Convolution: convolute over a fixed-length filter and aggregate the results.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your prior is that only short-term syntax matters.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</a:t>
            </a:r>
            <a:r>
              <a:rPr lang="en" i="1"/>
              <a:t>n</a:t>
            </a:r>
            <a:r>
              <a:rPr lang="en"/>
              <a:t>-gram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4 methods has its own prior.</a:t>
            </a:r>
            <a:endParaRPr/>
          </a:p>
        </p:txBody>
      </p:sp>
      <p:sp>
        <p:nvSpPr>
          <p:cNvPr id="225" name="Google Shape;22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Truncation: chop off the tail.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 have a ranking of the most important features (similar to PCA).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person in a group, we have a variable-length ranked list of their favorite books.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Bagging: turn the vector into a count-dict.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your prior is that syntax (i.e. ordering) does not matter.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for each baseball player in a game, we have a sequence of strikes / hits.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Convolution: convolute over a fixed-length filter and aggregate the results.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when your prior is that only short-term syntax matters.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</a:t>
            </a:r>
            <a:r>
              <a:rPr lang="en" i="1"/>
              <a:t>n</a:t>
            </a:r>
            <a:r>
              <a:rPr lang="en"/>
              <a:t>-gram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Recurrence: make your forward pass variable-length.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">
                <a:solidFill>
                  <a:srgbClr val="FF0000"/>
                </a:solidFill>
              </a:rPr>
              <a:t>Use when your prior is that both short-term and long-term ordering matters.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">
                <a:solidFill>
                  <a:srgbClr val="FF0000"/>
                </a:solidFill>
              </a:rPr>
              <a:t>Ex: most general-purpose NLP architectures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Neuroscience: The ubiquity of memory across timescales</a:t>
            </a:r>
            <a:endParaRPr/>
          </a:p>
        </p:txBody>
      </p:sp>
      <p:pic>
        <p:nvPicPr>
          <p:cNvPr id="236" name="Google Shape;2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" y="1170125"/>
            <a:ext cx="2554974" cy="21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1"/>
          <p:cNvSpPr txBox="1"/>
          <p:nvPr/>
        </p:nvSpPr>
        <p:spPr>
          <a:xfrm>
            <a:off x="-201737" y="3287375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PPF: Zhang et al 2015</a:t>
            </a:r>
            <a:endParaRPr/>
          </a:p>
        </p:txBody>
      </p:sp>
      <p:pic>
        <p:nvPicPr>
          <p:cNvPr id="238" name="Google Shape;2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671" y="1170125"/>
            <a:ext cx="1371576" cy="211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1"/>
          <p:cNvSpPr txBox="1"/>
          <p:nvPr/>
        </p:nvSpPr>
        <p:spPr>
          <a:xfrm>
            <a:off x="2950669" y="3290850"/>
            <a:ext cx="1517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Ca2+ spikes: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Larkum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51"/>
          <p:cNvSpPr/>
          <p:nvPr/>
        </p:nvSpPr>
        <p:spPr>
          <a:xfrm>
            <a:off x="4945875" y="1952800"/>
            <a:ext cx="6858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51"/>
          <p:cNvCxnSpPr>
            <a:endCxn id="240" idx="4"/>
          </p:cNvCxnSpPr>
          <p:nvPr/>
        </p:nvCxnSpPr>
        <p:spPr>
          <a:xfrm flipH="1">
            <a:off x="5288775" y="2238100"/>
            <a:ext cx="363600" cy="287400"/>
          </a:xfrm>
          <a:prstGeom prst="curvedConnector4">
            <a:avLst>
              <a:gd name="adj1" fmla="val 2847"/>
              <a:gd name="adj2" fmla="val 182855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51"/>
          <p:cNvSpPr txBox="1"/>
          <p:nvPr/>
        </p:nvSpPr>
        <p:spPr>
          <a:xfrm>
            <a:off x="4817569" y="3226150"/>
            <a:ext cx="1517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Recurrent activity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3" name="Google Shape;243;p51" descr="Image result for neural plasticit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750" y="1240650"/>
            <a:ext cx="2893250" cy="18310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1"/>
          <p:cNvSpPr txBox="1"/>
          <p:nvPr/>
        </p:nvSpPr>
        <p:spPr>
          <a:xfrm>
            <a:off x="6954644" y="3303963"/>
            <a:ext cx="1517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Plasticity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memory</a:t>
            </a:r>
            <a:endParaRPr/>
          </a:p>
        </p:txBody>
      </p:sp>
      <p:sp>
        <p:nvSpPr>
          <p:cNvPr id="250" name="Google Shape;25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Pencil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Automobile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memory</a:t>
            </a:r>
            <a:endParaRPr/>
          </a:p>
        </p:txBody>
      </p:sp>
      <p:sp>
        <p:nvSpPr>
          <p:cNvPr id="256" name="Google Shape;25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Mediocre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Nociception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memory</a:t>
            </a:r>
            <a:endParaRPr/>
          </a:p>
        </p:txBody>
      </p:sp>
      <p:sp>
        <p:nvSpPr>
          <p:cNvPr id="262" name="Google Shape;26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Overeager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Chimney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multitude of memory elements</a:t>
            </a:r>
            <a:endParaRPr/>
          </a:p>
        </p:txBody>
      </p:sp>
      <p:sp>
        <p:nvSpPr>
          <p:cNvPr id="268" name="Google Shape;26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Episodic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Declarative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Agenda</a:t>
            </a:r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NLP and variable-length problems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RNNs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Backpropagation through time (BPTT)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Forget gates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BiLSTMs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Hippocampus</a:t>
            </a:r>
            <a:endParaRPr/>
          </a:p>
        </p:txBody>
      </p:sp>
      <p:pic>
        <p:nvPicPr>
          <p:cNvPr id="274" name="Google Shape;2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00" y="1242850"/>
            <a:ext cx="56002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have persistence over time.  How can we capture this with an architecture?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Google Shape;285;p58"/>
              <p:cNvSpPr/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85" name="Google Shape;285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Google Shape;286;p58"/>
              <p:cNvSpPr/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6" name="Google Shape;286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Google Shape;287;p58"/>
              <p:cNvSpPr/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7" name="Google Shape;287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Google Shape;288;p58"/>
          <p:cNvSpPr txBox="1"/>
          <p:nvPr/>
        </p:nvSpPr>
        <p:spPr>
          <a:xfrm>
            <a:off x="757531" y="3020355"/>
            <a:ext cx="363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</a:pPr>
            <a:r>
              <a:rPr lang="en" sz="1800" b="0" i="0" u="none" strike="noStrike" cap="none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Google Shape;289;p58"/>
              <p:cNvSpPr/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Feedforward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Neural Net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𝐹</m:t>
                      </m:r>
                    </m:oMath>
                  </m:oMathPara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89" name="Google Shape;289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Google Shape;290;p58"/>
              <p:cNvSpPr/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90" name="Google Shape;290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14DA06-396E-4E2F-B26A-3EE143198D06}"/>
              </a:ext>
            </a:extLst>
          </p:cNvPr>
          <p:cNvCxnSpPr>
            <a:stCxn id="285" idx="3"/>
            <a:endCxn id="289" idx="1"/>
          </p:cNvCxnSpPr>
          <p:nvPr/>
        </p:nvCxnSpPr>
        <p:spPr>
          <a:xfrm>
            <a:off x="1265875" y="1809600"/>
            <a:ext cx="469407" cy="114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42167-120E-4BBA-AE92-EE62F7B2AB0B}"/>
              </a:ext>
            </a:extLst>
          </p:cNvPr>
          <p:cNvCxnSpPr>
            <a:stCxn id="286" idx="3"/>
            <a:endCxn id="289" idx="1"/>
          </p:cNvCxnSpPr>
          <p:nvPr/>
        </p:nvCxnSpPr>
        <p:spPr>
          <a:xfrm>
            <a:off x="1265875" y="2519575"/>
            <a:ext cx="469407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DD591-77B5-4816-9524-F0FD11AD0CDC}"/>
              </a:ext>
            </a:extLst>
          </p:cNvPr>
          <p:cNvCxnSpPr>
            <a:stCxn id="287" idx="3"/>
            <a:endCxn id="289" idx="1"/>
          </p:cNvCxnSpPr>
          <p:nvPr/>
        </p:nvCxnSpPr>
        <p:spPr>
          <a:xfrm flipV="1">
            <a:off x="1265875" y="2953450"/>
            <a:ext cx="469407" cy="106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18640-6695-4804-8E89-0A2447A216F8}"/>
              </a:ext>
            </a:extLst>
          </p:cNvPr>
          <p:cNvCxnSpPr>
            <a:stCxn id="289" idx="3"/>
            <a:endCxn id="290" idx="1"/>
          </p:cNvCxnSpPr>
          <p:nvPr/>
        </p:nvCxnSpPr>
        <p:spPr>
          <a:xfrm>
            <a:off x="2967200" y="2953450"/>
            <a:ext cx="4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itle 262">
            <a:extLst>
              <a:ext uri="{FF2B5EF4-FFF2-40B4-BE49-F238E27FC236}">
                <a16:creationId xmlns:a16="http://schemas.microsoft.com/office/drawing/2014/main" id="{126E5FFD-E716-4959-B6CC-E98627F1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feedforward nets is too restrictive.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We'd like to have a notion of time and maintain state.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Google Shape;285;p58"/>
              <p:cNvSpPr/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85" name="Google Shape;285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Google Shape;286;p58"/>
              <p:cNvSpPr/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6" name="Google Shape;286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Google Shape;287;p58"/>
              <p:cNvSpPr/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7" name="Google Shape;287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Google Shape;288;p58"/>
          <p:cNvSpPr txBox="1"/>
          <p:nvPr/>
        </p:nvSpPr>
        <p:spPr>
          <a:xfrm>
            <a:off x="757531" y="3020355"/>
            <a:ext cx="363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</a:pPr>
            <a:r>
              <a:rPr lang="en" sz="1800" b="0" i="0" u="none" strike="noStrike" cap="none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Google Shape;289;p58"/>
              <p:cNvSpPr/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Feedforward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Neural Net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𝐹</m:t>
                      </m:r>
                    </m:oMath>
                  </m:oMathPara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89" name="Google Shape;289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Google Shape;290;p58"/>
              <p:cNvSpPr/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90" name="Google Shape;290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14DA06-396E-4E2F-B26A-3EE143198D06}"/>
              </a:ext>
            </a:extLst>
          </p:cNvPr>
          <p:cNvCxnSpPr>
            <a:stCxn id="285" idx="3"/>
            <a:endCxn id="289" idx="1"/>
          </p:cNvCxnSpPr>
          <p:nvPr/>
        </p:nvCxnSpPr>
        <p:spPr>
          <a:xfrm>
            <a:off x="1265875" y="1809600"/>
            <a:ext cx="469407" cy="114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42167-120E-4BBA-AE92-EE62F7B2AB0B}"/>
              </a:ext>
            </a:extLst>
          </p:cNvPr>
          <p:cNvCxnSpPr>
            <a:stCxn id="286" idx="3"/>
            <a:endCxn id="289" idx="1"/>
          </p:cNvCxnSpPr>
          <p:nvPr/>
        </p:nvCxnSpPr>
        <p:spPr>
          <a:xfrm>
            <a:off x="1265875" y="2519575"/>
            <a:ext cx="469407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DD591-77B5-4816-9524-F0FD11AD0CDC}"/>
              </a:ext>
            </a:extLst>
          </p:cNvPr>
          <p:cNvCxnSpPr>
            <a:stCxn id="287" idx="3"/>
            <a:endCxn id="289" idx="1"/>
          </p:cNvCxnSpPr>
          <p:nvPr/>
        </p:nvCxnSpPr>
        <p:spPr>
          <a:xfrm flipV="1">
            <a:off x="1265875" y="2953450"/>
            <a:ext cx="469407" cy="106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18640-6695-4804-8E89-0A2447A216F8}"/>
              </a:ext>
            </a:extLst>
          </p:cNvPr>
          <p:cNvCxnSpPr>
            <a:stCxn id="289" idx="3"/>
            <a:endCxn id="290" idx="1"/>
          </p:cNvCxnSpPr>
          <p:nvPr/>
        </p:nvCxnSpPr>
        <p:spPr>
          <a:xfrm>
            <a:off x="2967200" y="2953450"/>
            <a:ext cx="4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oogle Shape;305;p59">
            <a:extLst>
              <a:ext uri="{FF2B5EF4-FFF2-40B4-BE49-F238E27FC236}">
                <a16:creationId xmlns:a16="http://schemas.microsoft.com/office/drawing/2014/main" id="{F40591E3-29CA-4E10-9963-0775BAA3BDCA}"/>
              </a:ext>
            </a:extLst>
          </p:cNvPr>
          <p:cNvCxnSpPr/>
          <p:nvPr/>
        </p:nvCxnSpPr>
        <p:spPr>
          <a:xfrm>
            <a:off x="4434875" y="1305775"/>
            <a:ext cx="24000" cy="33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285;p58">
                <a:extLst>
                  <a:ext uri="{FF2B5EF4-FFF2-40B4-BE49-F238E27FC236}">
                    <a16:creationId xmlns:a16="http://schemas.microsoft.com/office/drawing/2014/main" id="{9139FE39-4063-4C1B-9861-3C42EA1BB959}"/>
                  </a:ext>
                </a:extLst>
              </p:cNvPr>
              <p:cNvSpPr/>
              <p:nvPr/>
            </p:nvSpPr>
            <p:spPr>
              <a:xfrm>
                <a:off x="4904282" y="1586700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2" name="Google Shape;285;p58">
                <a:extLst>
                  <a:ext uri="{FF2B5EF4-FFF2-40B4-BE49-F238E27FC236}">
                    <a16:creationId xmlns:a16="http://schemas.microsoft.com/office/drawing/2014/main" id="{9139FE39-4063-4C1B-9861-3C42EA1BB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82" y="1586700"/>
                <a:ext cx="652800" cy="44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Google Shape;289;p58">
                <a:extLst>
                  <a:ext uri="{FF2B5EF4-FFF2-40B4-BE49-F238E27FC236}">
                    <a16:creationId xmlns:a16="http://schemas.microsoft.com/office/drawing/2014/main" id="{E9BE7BBF-29F9-40CC-897C-14D0A1E916AF}"/>
                  </a:ext>
                </a:extLst>
              </p:cNvPr>
              <p:cNvSpPr/>
              <p:nvPr/>
            </p:nvSpPr>
            <p:spPr>
              <a:xfrm>
                <a:off x="6047509" y="1510069"/>
                <a:ext cx="1110959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Function</a:t>
                </a:r>
                <a14:m>
                  <m:oMath xmlns:m="http://schemas.openxmlformats.org/officeDocument/2006/math">
                    <m:r>
                      <a:rPr lang="en-US" sz="14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  <m:sSub>
                      <m:sSubPr>
                        <m:ctrl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G</m:t>
                        </m:r>
                      </m:e>
                      <m:sub>
                        <m: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4" name="Google Shape;289;p58">
                <a:extLst>
                  <a:ext uri="{FF2B5EF4-FFF2-40B4-BE49-F238E27FC236}">
                    <a16:creationId xmlns:a16="http://schemas.microsoft.com/office/drawing/2014/main" id="{E9BE7BBF-29F9-40CC-897C-14D0A1E91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9" y="1510069"/>
                <a:ext cx="1110959" cy="599061"/>
              </a:xfrm>
              <a:prstGeom prst="rect">
                <a:avLst/>
              </a:prstGeom>
              <a:blipFill>
                <a:blip r:embed="rId8"/>
                <a:stretch>
                  <a:fillRect l="-1087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285;p58">
                <a:extLst>
                  <a:ext uri="{FF2B5EF4-FFF2-40B4-BE49-F238E27FC236}">
                    <a16:creationId xmlns:a16="http://schemas.microsoft.com/office/drawing/2014/main" id="{9B673945-EF20-40DE-A544-C54B40E042BB}"/>
                  </a:ext>
                </a:extLst>
              </p:cNvPr>
              <p:cNvSpPr/>
              <p:nvPr/>
            </p:nvSpPr>
            <p:spPr>
              <a:xfrm>
                <a:off x="7648895" y="1586699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5" name="Google Shape;285;p58">
                <a:extLst>
                  <a:ext uri="{FF2B5EF4-FFF2-40B4-BE49-F238E27FC236}">
                    <a16:creationId xmlns:a16="http://schemas.microsoft.com/office/drawing/2014/main" id="{9B673945-EF20-40DE-A544-C54B40E04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1586699"/>
                <a:ext cx="652800" cy="44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Google Shape;285;p58">
                <a:extLst>
                  <a:ext uri="{FF2B5EF4-FFF2-40B4-BE49-F238E27FC236}">
                    <a16:creationId xmlns:a16="http://schemas.microsoft.com/office/drawing/2014/main" id="{DA4B8E1B-B255-4212-930E-2CA1238D4CE7}"/>
                  </a:ext>
                </a:extLst>
              </p:cNvPr>
              <p:cNvSpPr/>
              <p:nvPr/>
            </p:nvSpPr>
            <p:spPr>
              <a:xfrm>
                <a:off x="4904282" y="2608098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6" name="Google Shape;285;p58">
                <a:extLst>
                  <a:ext uri="{FF2B5EF4-FFF2-40B4-BE49-F238E27FC236}">
                    <a16:creationId xmlns:a16="http://schemas.microsoft.com/office/drawing/2014/main" id="{DA4B8E1B-B255-4212-930E-2CA1238D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82" y="2608098"/>
                <a:ext cx="652800" cy="44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289;p58">
                <a:extLst>
                  <a:ext uri="{FF2B5EF4-FFF2-40B4-BE49-F238E27FC236}">
                    <a16:creationId xmlns:a16="http://schemas.microsoft.com/office/drawing/2014/main" id="{468E7256-D70E-4E95-AFEC-08284119D227}"/>
                  </a:ext>
                </a:extLst>
              </p:cNvPr>
              <p:cNvSpPr/>
              <p:nvPr/>
            </p:nvSpPr>
            <p:spPr>
              <a:xfrm>
                <a:off x="6047509" y="2531467"/>
                <a:ext cx="1110959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Function</a:t>
                </a:r>
                <a14:m>
                  <m:oMath xmlns:m="http://schemas.openxmlformats.org/officeDocument/2006/math">
                    <m:r>
                      <a:rPr lang="en-US" sz="14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  <m:sSub>
                      <m:sSubPr>
                        <m:ctrl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G</m:t>
                        </m:r>
                      </m:e>
                      <m:sub>
                        <m: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7" name="Google Shape;289;p58">
                <a:extLst>
                  <a:ext uri="{FF2B5EF4-FFF2-40B4-BE49-F238E27FC236}">
                    <a16:creationId xmlns:a16="http://schemas.microsoft.com/office/drawing/2014/main" id="{468E7256-D70E-4E95-AFEC-08284119D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9" y="2531467"/>
                <a:ext cx="1110959" cy="599061"/>
              </a:xfrm>
              <a:prstGeom prst="rect">
                <a:avLst/>
              </a:prstGeom>
              <a:blipFill>
                <a:blip r:embed="rId10"/>
                <a:stretch>
                  <a:fillRect l="-1087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Google Shape;285;p58">
                <a:extLst>
                  <a:ext uri="{FF2B5EF4-FFF2-40B4-BE49-F238E27FC236}">
                    <a16:creationId xmlns:a16="http://schemas.microsoft.com/office/drawing/2014/main" id="{5E946FE3-257E-4238-B75A-E9209BB4F3F3}"/>
                  </a:ext>
                </a:extLst>
              </p:cNvPr>
              <p:cNvSpPr/>
              <p:nvPr/>
            </p:nvSpPr>
            <p:spPr>
              <a:xfrm>
                <a:off x="7648895" y="2601473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8" name="Google Shape;285;p58">
                <a:extLst>
                  <a:ext uri="{FF2B5EF4-FFF2-40B4-BE49-F238E27FC236}">
                    <a16:creationId xmlns:a16="http://schemas.microsoft.com/office/drawing/2014/main" id="{5E946FE3-257E-4238-B75A-E9209BB4F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2601473"/>
                <a:ext cx="652800" cy="445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8;p58">
            <a:extLst>
              <a:ext uri="{FF2B5EF4-FFF2-40B4-BE49-F238E27FC236}">
                <a16:creationId xmlns:a16="http://schemas.microsoft.com/office/drawing/2014/main" id="{4117364C-512A-455A-A1F2-99961F39B0AF}"/>
              </a:ext>
            </a:extLst>
          </p:cNvPr>
          <p:cNvSpPr txBox="1"/>
          <p:nvPr/>
        </p:nvSpPr>
        <p:spPr>
          <a:xfrm>
            <a:off x="6421038" y="3300350"/>
            <a:ext cx="363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</a:pPr>
            <a:r>
              <a:rPr lang="en" sz="1800" b="0" i="0" u="none" strike="noStrike" cap="none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285;p58">
                <a:extLst>
                  <a:ext uri="{FF2B5EF4-FFF2-40B4-BE49-F238E27FC236}">
                    <a16:creationId xmlns:a16="http://schemas.microsoft.com/office/drawing/2014/main" id="{959BA49D-FA26-416A-95CA-7D86309D7CA0}"/>
                  </a:ext>
                </a:extLst>
              </p:cNvPr>
              <p:cNvSpPr/>
              <p:nvPr/>
            </p:nvSpPr>
            <p:spPr>
              <a:xfrm>
                <a:off x="4883387" y="3941598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0" name="Google Shape;285;p58">
                <a:extLst>
                  <a:ext uri="{FF2B5EF4-FFF2-40B4-BE49-F238E27FC236}">
                    <a16:creationId xmlns:a16="http://schemas.microsoft.com/office/drawing/2014/main" id="{959BA49D-FA26-416A-95CA-7D86309D7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87" y="3941598"/>
                <a:ext cx="652800" cy="44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Google Shape;289;p58">
                <a:extLst>
                  <a:ext uri="{FF2B5EF4-FFF2-40B4-BE49-F238E27FC236}">
                    <a16:creationId xmlns:a16="http://schemas.microsoft.com/office/drawing/2014/main" id="{AEE9A422-578F-4C12-91BD-D78F376ABF2A}"/>
                  </a:ext>
                </a:extLst>
              </p:cNvPr>
              <p:cNvSpPr/>
              <p:nvPr/>
            </p:nvSpPr>
            <p:spPr>
              <a:xfrm>
                <a:off x="6047508" y="3864967"/>
                <a:ext cx="1163783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Function</a:t>
                </a:r>
                <a14:m>
                  <m:oMath xmlns:m="http://schemas.openxmlformats.org/officeDocument/2006/math">
                    <m:r>
                      <a:rPr lang="en-US" sz="14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  <m:sSub>
                      <m:sSubPr>
                        <m:ctrl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m</m:t>
                        </m:r>
                      </m:sub>
                    </m:sSub>
                  </m:oMath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31" name="Google Shape;289;p58">
                <a:extLst>
                  <a:ext uri="{FF2B5EF4-FFF2-40B4-BE49-F238E27FC236}">
                    <a16:creationId xmlns:a16="http://schemas.microsoft.com/office/drawing/2014/main" id="{AEE9A422-578F-4C12-91BD-D78F376AB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8" y="3864967"/>
                <a:ext cx="1163783" cy="599061"/>
              </a:xfrm>
              <a:prstGeom prst="rect">
                <a:avLst/>
              </a:prstGeom>
              <a:blipFill>
                <a:blip r:embed="rId13"/>
                <a:stretch>
                  <a:fillRect l="-1036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285;p58">
                <a:extLst>
                  <a:ext uri="{FF2B5EF4-FFF2-40B4-BE49-F238E27FC236}">
                    <a16:creationId xmlns:a16="http://schemas.microsoft.com/office/drawing/2014/main" id="{5089646A-B102-46A6-8FF5-19F428DA11F2}"/>
                  </a:ext>
                </a:extLst>
              </p:cNvPr>
              <p:cNvSpPr/>
              <p:nvPr/>
            </p:nvSpPr>
            <p:spPr>
              <a:xfrm>
                <a:off x="7648895" y="3945041"/>
                <a:ext cx="652800" cy="445800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2" name="Google Shape;285;p58">
                <a:extLst>
                  <a:ext uri="{FF2B5EF4-FFF2-40B4-BE49-F238E27FC236}">
                    <a16:creationId xmlns:a16="http://schemas.microsoft.com/office/drawing/2014/main" id="{5089646A-B102-46A6-8FF5-19F428DA1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3945041"/>
                <a:ext cx="652800" cy="44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D417D-24DA-46D6-A26B-89ECB428F310}"/>
              </a:ext>
            </a:extLst>
          </p:cNvPr>
          <p:cNvCxnSpPr>
            <a:endCxn id="24" idx="1"/>
          </p:cNvCxnSpPr>
          <p:nvPr/>
        </p:nvCxnSpPr>
        <p:spPr>
          <a:xfrm>
            <a:off x="5611091" y="1809599"/>
            <a:ext cx="436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53141-4D78-4245-989F-F3E52569279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158468" y="1809599"/>
            <a:ext cx="490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621F4-5B65-46BB-9092-4BCD632BAE9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5557082" y="2830998"/>
            <a:ext cx="49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CBE6B-A22B-4B74-B896-943540BD1B4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6602989" y="2032499"/>
            <a:ext cx="1372306" cy="49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A928B5-5CB8-4700-95B6-533304AC01F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158468" y="2824373"/>
            <a:ext cx="490427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8F250CCB-1DE4-4C46-B23C-FCEFF32ECFA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36187" y="4164498"/>
            <a:ext cx="51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AF806F5-C8F3-4EEE-A64D-BCAF5C8D276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211291" y="4164498"/>
            <a:ext cx="437604" cy="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5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 can't learn a new function for each timestep!  How do we simplify our architecture?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 can't learn a new function for each timestep!  How do we simplify our architecture?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The way we think doesn't change from moment to moment.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We share weights across time.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Google Shape;285;p58"/>
              <p:cNvSpPr/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85" name="Google Shape;285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1586700"/>
                <a:ext cx="652800" cy="44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Google Shape;286;p58"/>
              <p:cNvSpPr/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6" name="Google Shape;286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2296675"/>
                <a:ext cx="652800" cy="44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Google Shape;287;p58"/>
              <p:cNvSpPr/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87" name="Google Shape;287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" y="3794425"/>
                <a:ext cx="652800" cy="44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Google Shape;288;p58"/>
          <p:cNvSpPr txBox="1"/>
          <p:nvPr/>
        </p:nvSpPr>
        <p:spPr>
          <a:xfrm>
            <a:off x="757531" y="3020355"/>
            <a:ext cx="363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</a:pPr>
            <a:r>
              <a:rPr lang="en" sz="1800" b="0" i="0" u="none" strike="noStrike" cap="none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Google Shape;289;p58"/>
              <p:cNvSpPr/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dirty="0"/>
                  <a:t>Feedforward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Neural Net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𝐹</m:t>
                      </m:r>
                    </m:oMath>
                  </m:oMathPara>
                </a14:m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89" name="Google Shape;289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82" y="2475400"/>
                <a:ext cx="1231918" cy="956100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Google Shape;290;p58"/>
              <p:cNvSpPr/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90" name="Google Shape;290;p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7" y="2730550"/>
                <a:ext cx="652800" cy="44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14DA06-396E-4E2F-B26A-3EE143198D06}"/>
              </a:ext>
            </a:extLst>
          </p:cNvPr>
          <p:cNvCxnSpPr>
            <a:stCxn id="285" idx="3"/>
            <a:endCxn id="289" idx="1"/>
          </p:cNvCxnSpPr>
          <p:nvPr/>
        </p:nvCxnSpPr>
        <p:spPr>
          <a:xfrm>
            <a:off x="1265875" y="1809600"/>
            <a:ext cx="469407" cy="114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42167-120E-4BBA-AE92-EE62F7B2AB0B}"/>
              </a:ext>
            </a:extLst>
          </p:cNvPr>
          <p:cNvCxnSpPr>
            <a:stCxn id="286" idx="3"/>
            <a:endCxn id="289" idx="1"/>
          </p:cNvCxnSpPr>
          <p:nvPr/>
        </p:nvCxnSpPr>
        <p:spPr>
          <a:xfrm>
            <a:off x="1265875" y="2519575"/>
            <a:ext cx="469407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DD591-77B5-4816-9524-F0FD11AD0CDC}"/>
              </a:ext>
            </a:extLst>
          </p:cNvPr>
          <p:cNvCxnSpPr>
            <a:stCxn id="287" idx="3"/>
            <a:endCxn id="289" idx="1"/>
          </p:cNvCxnSpPr>
          <p:nvPr/>
        </p:nvCxnSpPr>
        <p:spPr>
          <a:xfrm flipV="1">
            <a:off x="1265875" y="2953450"/>
            <a:ext cx="469407" cy="106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18640-6695-4804-8E89-0A2447A216F8}"/>
              </a:ext>
            </a:extLst>
          </p:cNvPr>
          <p:cNvCxnSpPr>
            <a:stCxn id="289" idx="3"/>
            <a:endCxn id="290" idx="1"/>
          </p:cNvCxnSpPr>
          <p:nvPr/>
        </p:nvCxnSpPr>
        <p:spPr>
          <a:xfrm>
            <a:off x="2967200" y="2953450"/>
            <a:ext cx="4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oogle Shape;305;p59">
            <a:extLst>
              <a:ext uri="{FF2B5EF4-FFF2-40B4-BE49-F238E27FC236}">
                <a16:creationId xmlns:a16="http://schemas.microsoft.com/office/drawing/2014/main" id="{F40591E3-29CA-4E10-9963-0775BAA3BDCA}"/>
              </a:ext>
            </a:extLst>
          </p:cNvPr>
          <p:cNvCxnSpPr/>
          <p:nvPr/>
        </p:nvCxnSpPr>
        <p:spPr>
          <a:xfrm>
            <a:off x="4434875" y="1305775"/>
            <a:ext cx="24000" cy="33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285;p58">
                <a:extLst>
                  <a:ext uri="{FF2B5EF4-FFF2-40B4-BE49-F238E27FC236}">
                    <a16:creationId xmlns:a16="http://schemas.microsoft.com/office/drawing/2014/main" id="{9139FE39-4063-4C1B-9861-3C42EA1BB959}"/>
                  </a:ext>
                </a:extLst>
              </p:cNvPr>
              <p:cNvSpPr/>
              <p:nvPr/>
            </p:nvSpPr>
            <p:spPr>
              <a:xfrm>
                <a:off x="4904282" y="1586700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2" name="Google Shape;285;p58">
                <a:extLst>
                  <a:ext uri="{FF2B5EF4-FFF2-40B4-BE49-F238E27FC236}">
                    <a16:creationId xmlns:a16="http://schemas.microsoft.com/office/drawing/2014/main" id="{9139FE39-4063-4C1B-9861-3C42EA1BB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82" y="1586700"/>
                <a:ext cx="652800" cy="44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Google Shape;289;p58">
                <a:extLst>
                  <a:ext uri="{FF2B5EF4-FFF2-40B4-BE49-F238E27FC236}">
                    <a16:creationId xmlns:a16="http://schemas.microsoft.com/office/drawing/2014/main" id="{E9BE7BBF-29F9-40CC-897C-14D0A1E916AF}"/>
                  </a:ext>
                </a:extLst>
              </p:cNvPr>
              <p:cNvSpPr/>
              <p:nvPr/>
            </p:nvSpPr>
            <p:spPr>
              <a:xfrm>
                <a:off x="6047509" y="1510069"/>
                <a:ext cx="1110959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Google Shape;289;p58">
                <a:extLst>
                  <a:ext uri="{FF2B5EF4-FFF2-40B4-BE49-F238E27FC236}">
                    <a16:creationId xmlns:a16="http://schemas.microsoft.com/office/drawing/2014/main" id="{E9BE7BBF-29F9-40CC-897C-14D0A1E91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9" y="1510069"/>
                <a:ext cx="1110959" cy="5990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285;p58">
                <a:extLst>
                  <a:ext uri="{FF2B5EF4-FFF2-40B4-BE49-F238E27FC236}">
                    <a16:creationId xmlns:a16="http://schemas.microsoft.com/office/drawing/2014/main" id="{9B673945-EF20-40DE-A544-C54B40E042BB}"/>
                  </a:ext>
                </a:extLst>
              </p:cNvPr>
              <p:cNvSpPr/>
              <p:nvPr/>
            </p:nvSpPr>
            <p:spPr>
              <a:xfrm>
                <a:off x="7648895" y="1586699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5" name="Google Shape;285;p58">
                <a:extLst>
                  <a:ext uri="{FF2B5EF4-FFF2-40B4-BE49-F238E27FC236}">
                    <a16:creationId xmlns:a16="http://schemas.microsoft.com/office/drawing/2014/main" id="{9B673945-EF20-40DE-A544-C54B40E04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1586699"/>
                <a:ext cx="652800" cy="44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Google Shape;285;p58">
                <a:extLst>
                  <a:ext uri="{FF2B5EF4-FFF2-40B4-BE49-F238E27FC236}">
                    <a16:creationId xmlns:a16="http://schemas.microsoft.com/office/drawing/2014/main" id="{DA4B8E1B-B255-4212-930E-2CA1238D4CE7}"/>
                  </a:ext>
                </a:extLst>
              </p:cNvPr>
              <p:cNvSpPr/>
              <p:nvPr/>
            </p:nvSpPr>
            <p:spPr>
              <a:xfrm>
                <a:off x="4904282" y="2608098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6" name="Google Shape;285;p58">
                <a:extLst>
                  <a:ext uri="{FF2B5EF4-FFF2-40B4-BE49-F238E27FC236}">
                    <a16:creationId xmlns:a16="http://schemas.microsoft.com/office/drawing/2014/main" id="{DA4B8E1B-B255-4212-930E-2CA1238D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82" y="2608098"/>
                <a:ext cx="652800" cy="44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289;p58">
                <a:extLst>
                  <a:ext uri="{FF2B5EF4-FFF2-40B4-BE49-F238E27FC236}">
                    <a16:creationId xmlns:a16="http://schemas.microsoft.com/office/drawing/2014/main" id="{468E7256-D70E-4E95-AFEC-08284119D227}"/>
                  </a:ext>
                </a:extLst>
              </p:cNvPr>
              <p:cNvSpPr/>
              <p:nvPr/>
            </p:nvSpPr>
            <p:spPr>
              <a:xfrm>
                <a:off x="6047509" y="2531467"/>
                <a:ext cx="1110959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Google Shape;289;p58">
                <a:extLst>
                  <a:ext uri="{FF2B5EF4-FFF2-40B4-BE49-F238E27FC236}">
                    <a16:creationId xmlns:a16="http://schemas.microsoft.com/office/drawing/2014/main" id="{468E7256-D70E-4E95-AFEC-08284119D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9" y="2531467"/>
                <a:ext cx="1110959" cy="599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Google Shape;285;p58">
                <a:extLst>
                  <a:ext uri="{FF2B5EF4-FFF2-40B4-BE49-F238E27FC236}">
                    <a16:creationId xmlns:a16="http://schemas.microsoft.com/office/drawing/2014/main" id="{5E946FE3-257E-4238-B75A-E9209BB4F3F3}"/>
                  </a:ext>
                </a:extLst>
              </p:cNvPr>
              <p:cNvSpPr/>
              <p:nvPr/>
            </p:nvSpPr>
            <p:spPr>
              <a:xfrm>
                <a:off x="7648895" y="2601473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8" name="Google Shape;285;p58">
                <a:extLst>
                  <a:ext uri="{FF2B5EF4-FFF2-40B4-BE49-F238E27FC236}">
                    <a16:creationId xmlns:a16="http://schemas.microsoft.com/office/drawing/2014/main" id="{5E946FE3-257E-4238-B75A-E9209BB4F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2601473"/>
                <a:ext cx="652800" cy="445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8;p58">
            <a:extLst>
              <a:ext uri="{FF2B5EF4-FFF2-40B4-BE49-F238E27FC236}">
                <a16:creationId xmlns:a16="http://schemas.microsoft.com/office/drawing/2014/main" id="{4117364C-512A-455A-A1F2-99961F39B0AF}"/>
              </a:ext>
            </a:extLst>
          </p:cNvPr>
          <p:cNvSpPr txBox="1"/>
          <p:nvPr/>
        </p:nvSpPr>
        <p:spPr>
          <a:xfrm>
            <a:off x="6421038" y="3300350"/>
            <a:ext cx="363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</a:pPr>
            <a:r>
              <a:rPr lang="en" sz="1800" b="0" i="0" u="none" strike="noStrike" cap="none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285;p58">
                <a:extLst>
                  <a:ext uri="{FF2B5EF4-FFF2-40B4-BE49-F238E27FC236}">
                    <a16:creationId xmlns:a16="http://schemas.microsoft.com/office/drawing/2014/main" id="{959BA49D-FA26-416A-95CA-7D86309D7CA0}"/>
                  </a:ext>
                </a:extLst>
              </p:cNvPr>
              <p:cNvSpPr/>
              <p:nvPr/>
            </p:nvSpPr>
            <p:spPr>
              <a:xfrm>
                <a:off x="4883387" y="3941598"/>
                <a:ext cx="652800" cy="44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0" name="Google Shape;285;p58">
                <a:extLst>
                  <a:ext uri="{FF2B5EF4-FFF2-40B4-BE49-F238E27FC236}">
                    <a16:creationId xmlns:a16="http://schemas.microsoft.com/office/drawing/2014/main" id="{959BA49D-FA26-416A-95CA-7D86309D7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87" y="3941598"/>
                <a:ext cx="652800" cy="44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Google Shape;289;p58">
                <a:extLst>
                  <a:ext uri="{FF2B5EF4-FFF2-40B4-BE49-F238E27FC236}">
                    <a16:creationId xmlns:a16="http://schemas.microsoft.com/office/drawing/2014/main" id="{AEE9A422-578F-4C12-91BD-D78F376ABF2A}"/>
                  </a:ext>
                </a:extLst>
              </p:cNvPr>
              <p:cNvSpPr/>
              <p:nvPr/>
            </p:nvSpPr>
            <p:spPr>
              <a:xfrm>
                <a:off x="6047508" y="3864967"/>
                <a:ext cx="1163783" cy="59906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Google Shape;289;p58">
                <a:extLst>
                  <a:ext uri="{FF2B5EF4-FFF2-40B4-BE49-F238E27FC236}">
                    <a16:creationId xmlns:a16="http://schemas.microsoft.com/office/drawing/2014/main" id="{AEE9A422-578F-4C12-91BD-D78F376AB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8" y="3864967"/>
                <a:ext cx="1163783" cy="5990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285;p58">
                <a:extLst>
                  <a:ext uri="{FF2B5EF4-FFF2-40B4-BE49-F238E27FC236}">
                    <a16:creationId xmlns:a16="http://schemas.microsoft.com/office/drawing/2014/main" id="{5089646A-B102-46A6-8FF5-19F428DA11F2}"/>
                  </a:ext>
                </a:extLst>
              </p:cNvPr>
              <p:cNvSpPr/>
              <p:nvPr/>
            </p:nvSpPr>
            <p:spPr>
              <a:xfrm>
                <a:off x="7648895" y="3945041"/>
                <a:ext cx="652800" cy="445800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2" name="Google Shape;285;p58">
                <a:extLst>
                  <a:ext uri="{FF2B5EF4-FFF2-40B4-BE49-F238E27FC236}">
                    <a16:creationId xmlns:a16="http://schemas.microsoft.com/office/drawing/2014/main" id="{5089646A-B102-46A6-8FF5-19F428DA1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95" y="3945041"/>
                <a:ext cx="652800" cy="44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D417D-24DA-46D6-A26B-89ECB428F310}"/>
              </a:ext>
            </a:extLst>
          </p:cNvPr>
          <p:cNvCxnSpPr>
            <a:endCxn id="24" idx="1"/>
          </p:cNvCxnSpPr>
          <p:nvPr/>
        </p:nvCxnSpPr>
        <p:spPr>
          <a:xfrm>
            <a:off x="5611091" y="1809599"/>
            <a:ext cx="436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53141-4D78-4245-989F-F3E52569279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158468" y="1809599"/>
            <a:ext cx="490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621F4-5B65-46BB-9092-4BCD632BAE9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5557082" y="2830998"/>
            <a:ext cx="49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CBE6B-A22B-4B74-B896-943540BD1B4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6602989" y="2032499"/>
            <a:ext cx="1372306" cy="49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A928B5-5CB8-4700-95B6-533304AC01F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158468" y="2824373"/>
            <a:ext cx="490427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8F250CCB-1DE4-4C46-B23C-FCEFF32ECFA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36187" y="4164498"/>
            <a:ext cx="51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AF806F5-C8F3-4EEE-A64D-BCAF5C8D276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211291" y="4164498"/>
            <a:ext cx="437604" cy="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6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345" name="Google Shape;345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Prior: the function modifying the state of a thought is invariant to temporal shifts.</a:t>
            </a:r>
            <a:endParaRPr/>
          </a:p>
        </p:txBody>
      </p:sp>
      <p:pic>
        <p:nvPicPr>
          <p:cNvPr id="346" name="Google Shape;3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00" y="2333525"/>
            <a:ext cx="7992800" cy="2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typically have 3 weight tensors (</a:t>
            </a:r>
            <a:r>
              <a:rPr lang="en" i="1"/>
              <a:t>U, W, V</a:t>
            </a:r>
            <a:r>
              <a:rPr lang="en"/>
              <a:t>) and 2 biases.</a:t>
            </a:r>
            <a:endParaRPr/>
          </a:p>
        </p:txBody>
      </p:sp>
      <p:pic>
        <p:nvPicPr>
          <p:cNvPr id="352" name="Google Shape;352;p64"/>
          <p:cNvPicPr preferRelativeResize="0"/>
          <p:nvPr/>
        </p:nvPicPr>
        <p:blipFill rotWithShape="1">
          <a:blip r:embed="rId3">
            <a:alphaModFix/>
          </a:blip>
          <a:srcRect r="40126"/>
          <a:stretch/>
        </p:blipFill>
        <p:spPr>
          <a:xfrm>
            <a:off x="2604375" y="1949117"/>
            <a:ext cx="4418001" cy="20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75" y="1231025"/>
            <a:ext cx="1111650" cy="34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exact unrolled architecture depends on the learning problem.</a:t>
            </a:r>
            <a:endParaRPr sz="2600" i="1"/>
          </a:p>
        </p:txBody>
      </p:sp>
      <p:pic>
        <p:nvPicPr>
          <p:cNvPr id="359" name="Google Shape;3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600" y="1232700"/>
            <a:ext cx="3484699" cy="252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25" y="1232700"/>
            <a:ext cx="3254281" cy="25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5"/>
          <p:cNvSpPr txBox="1">
            <a:spLocks noGrp="1"/>
          </p:cNvSpPr>
          <p:nvPr>
            <p:ph type="body" idx="1"/>
          </p:nvPr>
        </p:nvSpPr>
        <p:spPr>
          <a:xfrm>
            <a:off x="987213" y="3868450"/>
            <a:ext cx="2643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Variable-length input, single output at the end.</a:t>
            </a:r>
            <a:endParaRPr/>
          </a:p>
        </p:txBody>
      </p:sp>
      <p:sp>
        <p:nvSpPr>
          <p:cNvPr id="362" name="Google Shape;362;p65"/>
          <p:cNvSpPr txBox="1">
            <a:spLocks noGrp="1"/>
          </p:cNvSpPr>
          <p:nvPr>
            <p:ph type="body" idx="1"/>
          </p:nvPr>
        </p:nvSpPr>
        <p:spPr>
          <a:xfrm>
            <a:off x="5913650" y="3868450"/>
            <a:ext cx="2352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Variable-length input, simultaneous outputs.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forcing helps learn complex patterns concurrently.</a:t>
            </a:r>
            <a:endParaRPr/>
          </a:p>
        </p:txBody>
      </p:sp>
      <p:pic>
        <p:nvPicPr>
          <p:cNvPr id="368" name="Google Shape;3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50" y="1161975"/>
            <a:ext cx="37666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through time (BPTT)</a:t>
            </a:r>
            <a:endParaRPr/>
          </a:p>
        </p:txBody>
      </p:sp>
      <p:pic>
        <p:nvPicPr>
          <p:cNvPr id="374" name="Google Shape;3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00" y="1170125"/>
            <a:ext cx="471160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awful at learning long-term patterns.</a:t>
            </a:r>
            <a:endParaRPr/>
          </a:p>
        </p:txBody>
      </p:sp>
      <p:pic>
        <p:nvPicPr>
          <p:cNvPr id="380" name="Google Shape;3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50" y="1387398"/>
            <a:ext cx="7058625" cy="2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awful at learning long-term patterns.</a:t>
            </a:r>
            <a:endParaRPr/>
          </a:p>
        </p:txBody>
      </p:sp>
      <p:pic>
        <p:nvPicPr>
          <p:cNvPr id="386" name="Google Shape;3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50" y="1387398"/>
            <a:ext cx="7058625" cy="25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9"/>
          <p:cNvSpPr txBox="1">
            <a:spLocks noGrp="1"/>
          </p:cNvSpPr>
          <p:nvPr>
            <p:ph type="body" idx="1"/>
          </p:nvPr>
        </p:nvSpPr>
        <p:spPr>
          <a:xfrm>
            <a:off x="2597663" y="3952350"/>
            <a:ext cx="3793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gradients will do unkind things.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awful at learning long-term patterns.</a:t>
            </a:r>
            <a:endParaRPr/>
          </a:p>
        </p:txBody>
      </p:sp>
      <p:pic>
        <p:nvPicPr>
          <p:cNvPr id="393" name="Google Shape;39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79" y="1275137"/>
            <a:ext cx="3204401" cy="32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6" y="2518196"/>
            <a:ext cx="4014450" cy="7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forget gate</a:t>
            </a:r>
            <a:endParaRPr/>
          </a:p>
        </p:txBody>
      </p:sp>
      <p:pic>
        <p:nvPicPr>
          <p:cNvPr id="405" name="Google Shape;4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32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an LSTM</a:t>
            </a:r>
            <a:endParaRPr/>
          </a:p>
        </p:txBody>
      </p:sp>
      <p:sp>
        <p:nvSpPr>
          <p:cNvPr id="411" name="Google Shape;41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 LSTM that remembers the last nonzero element in a stream of numbers.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biLSTMs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a biLSTM</a:t>
            </a:r>
            <a:endParaRPr/>
          </a:p>
        </p:txBody>
      </p:sp>
      <p:pic>
        <p:nvPicPr>
          <p:cNvPr id="422" name="Google Shape;4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75" y="1137400"/>
            <a:ext cx="26058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414338"/>
            <a:ext cx="65627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implementation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433" name="Google Shape;43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900" y="1138275"/>
            <a:ext cx="5798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biLSTM</a:t>
            </a:r>
            <a:endParaRPr/>
          </a:p>
        </p:txBody>
      </p:sp>
      <p:pic>
        <p:nvPicPr>
          <p:cNvPr id="439" name="Google Shape;43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88" y="1090500"/>
            <a:ext cx="65648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is bad.  What is an ideal representation of words?</a:t>
            </a:r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same </a:t>
            </a:r>
            <a:r>
              <a:rPr lang="en" b="1"/>
              <a:t>lemma</a:t>
            </a:r>
            <a:r>
              <a:rPr lang="en"/>
              <a:t> (also known as </a:t>
            </a:r>
            <a:r>
              <a:rPr lang="en" b="1"/>
              <a:t>citation form</a:t>
            </a:r>
            <a:r>
              <a:rPr lang="en"/>
              <a:t>) have similar representations.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"sing", "sang", "sung" are all </a:t>
            </a:r>
            <a:r>
              <a:rPr lang="en" b="1"/>
              <a:t>wordforms </a:t>
            </a:r>
            <a:r>
              <a:rPr lang="en"/>
              <a:t>of the </a:t>
            </a:r>
            <a:r>
              <a:rPr lang="en" b="1"/>
              <a:t>lemma "</a:t>
            </a:r>
            <a:r>
              <a:rPr lang="en"/>
              <a:t>sing"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Homonyms (e.g. mouse the creature and mouse the cursor control device have different representations.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Synonyms (e.g. lucky, auspicious) have the same representations.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Antonyms (e.g. good, bad) have different representations.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words (e.g. coffee and cup) have similar representations.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Hyponyms / hypernyms (e.g. animal and dog) have similar representations.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field of study called lexical semantics.</a:t>
            </a:r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adopt a prior from lexical semantics for NLP: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language-game prior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meaning of a word is its usage. (Wittgenstein, 1953)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Distributional hypothesis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"a word is characterized by the company it keeps." (Firth, 1957)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principle of contrast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difference in usage denotes a difference in meaning (Clark, 1987)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featurize words into vectors with word2vec.</a:t>
            </a:r>
            <a:endParaRPr/>
          </a:p>
        </p:txBody>
      </p:sp>
      <p:pic>
        <p:nvPicPr>
          <p:cNvPr id="194" name="Google Shape;1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000" y="1480875"/>
            <a:ext cx="4007800" cy="21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0" y="1480875"/>
            <a:ext cx="3878660" cy="21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canonical ways to deal with variable length.</a:t>
            </a:r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Truncation: chop off the tail.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Bagging: turn the vector into a count-dict.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Convolution: convolute over a fixed-length filter and aggregate the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Recurrence: make your forward pass variable-length.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On-screen Show (16:9)</PresentationFormat>
  <Paragraphs>192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Average</vt:lpstr>
      <vt:lpstr>Arial</vt:lpstr>
      <vt:lpstr>Times New Roman</vt:lpstr>
      <vt:lpstr>Cambria Math</vt:lpstr>
      <vt:lpstr>Oswald</vt:lpstr>
      <vt:lpstr>Simple Light</vt:lpstr>
      <vt:lpstr>Slate</vt:lpstr>
      <vt:lpstr>Slate</vt:lpstr>
      <vt:lpstr>CIS 700-004: Lecture 9M</vt:lpstr>
      <vt:lpstr>Today's Agenda</vt:lpstr>
      <vt:lpstr>Project overview</vt:lpstr>
      <vt:lpstr>PowerPoint Presentation</vt:lpstr>
      <vt:lpstr>NLP review</vt:lpstr>
      <vt:lpstr>Text is bad.  What is an ideal representation of words?</vt:lpstr>
      <vt:lpstr>This is a field of study called lexical semantics.</vt:lpstr>
      <vt:lpstr>We featurize words into vectors with word2vec.</vt:lpstr>
      <vt:lpstr>There are 4 canonical ways to deal with variable length.</vt:lpstr>
      <vt:lpstr>Each of the 4 methods has its own prior.</vt:lpstr>
      <vt:lpstr>Each of the 4 methods has its own prior.</vt:lpstr>
      <vt:lpstr>Each of the 4 methods has its own prior.</vt:lpstr>
      <vt:lpstr>Each of the 4 methods has its own prior.</vt:lpstr>
      <vt:lpstr>RNNs</vt:lpstr>
      <vt:lpstr>Neuroscience: The ubiquity of memory across timescales</vt:lpstr>
      <vt:lpstr>Working memory</vt:lpstr>
      <vt:lpstr>Working memory</vt:lpstr>
      <vt:lpstr>Working memory</vt:lpstr>
      <vt:lpstr>A multitude of memory elements</vt:lpstr>
      <vt:lpstr>Hippocampus</vt:lpstr>
      <vt:lpstr>Thoughts have persistence over time.  How can we capture this with an architecture?</vt:lpstr>
      <vt:lpstr>The API for feedforward nets is too restrictive.</vt:lpstr>
      <vt:lpstr>We'd like to have a notion of time and maintain state.</vt:lpstr>
      <vt:lpstr>We can't learn a new function for each timestep!  How do we simplify our architecture? </vt:lpstr>
      <vt:lpstr>We can't learn a new function for each timestep!  How do we simplify our architecture? The way we think doesn't change from moment to moment.</vt:lpstr>
      <vt:lpstr>We share weights across time.</vt:lpstr>
      <vt:lpstr>Recurrent neural networks (RNNs)</vt:lpstr>
      <vt:lpstr>RNNs typically have 3 weight tensors (U, W, V) and 2 biases.</vt:lpstr>
      <vt:lpstr>The exact unrolled architecture depends on the learning problem.</vt:lpstr>
      <vt:lpstr>Teacher forcing helps learn complex patterns concurrently.</vt:lpstr>
      <vt:lpstr>Backpropagation through time (BPTT)</vt:lpstr>
      <vt:lpstr>RNNs are awful at learning long-term patterns.</vt:lpstr>
      <vt:lpstr>RNNs are awful at learning long-term patterns.</vt:lpstr>
      <vt:lpstr>RNNs are awful at learning long-term patterns.</vt:lpstr>
      <vt:lpstr>LSTMs</vt:lpstr>
      <vt:lpstr>Anatomy of a forget gate</vt:lpstr>
      <vt:lpstr>Example of an LSTM</vt:lpstr>
      <vt:lpstr>biLSTMs</vt:lpstr>
      <vt:lpstr>Architecture of a biLSTM</vt:lpstr>
      <vt:lpstr>PyTorch implementation</vt:lpstr>
      <vt:lpstr>LSTM</vt:lpstr>
      <vt:lpstr>biLSTM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700-004: Lecture 9M</dc:title>
  <dc:creator>Jeffrey Cheng</dc:creator>
  <cp:lastModifiedBy>Jeffrey Cheng</cp:lastModifiedBy>
  <cp:revision>2</cp:revision>
  <dcterms:modified xsi:type="dcterms:W3CDTF">2019-03-11T20:29:08Z</dcterms:modified>
</cp:coreProperties>
</file>