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2"/>
  </p:notesMasterIdLst>
  <p:handoutMasterIdLst>
    <p:handoutMasterId r:id="rId33"/>
  </p:handoutMasterIdLst>
  <p:sldIdLst>
    <p:sldId id="256" r:id="rId2"/>
    <p:sldId id="314" r:id="rId3"/>
    <p:sldId id="258" r:id="rId4"/>
    <p:sldId id="393" r:id="rId5"/>
    <p:sldId id="315" r:id="rId6"/>
    <p:sldId id="316" r:id="rId7"/>
    <p:sldId id="425" r:id="rId8"/>
    <p:sldId id="426" r:id="rId9"/>
    <p:sldId id="427" r:id="rId10"/>
    <p:sldId id="428" r:id="rId11"/>
    <p:sldId id="438" r:id="rId12"/>
    <p:sldId id="439" r:id="rId13"/>
    <p:sldId id="478" r:id="rId14"/>
    <p:sldId id="479" r:id="rId15"/>
    <p:sldId id="441" r:id="rId16"/>
    <p:sldId id="491" r:id="rId17"/>
    <p:sldId id="480" r:id="rId18"/>
    <p:sldId id="488" r:id="rId19"/>
    <p:sldId id="489" r:id="rId20"/>
    <p:sldId id="490" r:id="rId21"/>
    <p:sldId id="481" r:id="rId22"/>
    <p:sldId id="492" r:id="rId23"/>
    <p:sldId id="494" r:id="rId24"/>
    <p:sldId id="495" r:id="rId25"/>
    <p:sldId id="496" r:id="rId26"/>
    <p:sldId id="497" r:id="rId27"/>
    <p:sldId id="498" r:id="rId28"/>
    <p:sldId id="473" r:id="rId29"/>
    <p:sldId id="477" r:id="rId30"/>
    <p:sldId id="269" r:id="rId31"/>
  </p:sldIdLst>
  <p:sldSz cx="16459200" cy="9144000"/>
  <p:notesSz cx="9309100" cy="70532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2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55" d="100"/>
          <a:sy n="55" d="100"/>
        </p:scale>
        <p:origin x="402" y="72"/>
      </p:cViewPr>
      <p:guideLst>
        <p:guide orient="horz" pos="2880"/>
        <p:guide pos="5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3888"/>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5273003" y="1"/>
            <a:ext cx="4033943" cy="353888"/>
          </a:xfrm>
          <a:prstGeom prst="rect">
            <a:avLst/>
          </a:prstGeom>
        </p:spPr>
        <p:txBody>
          <a:bodyPr vert="horz" lIns="93497" tIns="46749" rIns="93497" bIns="46749" rtlCol="0"/>
          <a:lstStyle>
            <a:lvl1pPr algn="r">
              <a:defRPr sz="1200"/>
            </a:lvl1pPr>
          </a:lstStyle>
          <a:p>
            <a:fld id="{500952D2-0DAE-4006-92C1-8F9D1CAF2212}" type="datetimeFigureOut">
              <a:rPr lang="en-US" smtClean="0"/>
              <a:t>12/10/2018</a:t>
            </a:fld>
            <a:endParaRPr lang="en-US"/>
          </a:p>
        </p:txBody>
      </p:sp>
      <p:sp>
        <p:nvSpPr>
          <p:cNvPr id="4" name="Footer Placeholder 3"/>
          <p:cNvSpPr>
            <a:spLocks noGrp="1"/>
          </p:cNvSpPr>
          <p:nvPr>
            <p:ph type="ftr" sz="quarter" idx="2"/>
          </p:nvPr>
        </p:nvSpPr>
        <p:spPr>
          <a:xfrm>
            <a:off x="0" y="6699376"/>
            <a:ext cx="4033943" cy="353887"/>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99376"/>
            <a:ext cx="4033943" cy="353887"/>
          </a:xfrm>
          <a:prstGeom prst="rect">
            <a:avLst/>
          </a:prstGeom>
        </p:spPr>
        <p:txBody>
          <a:bodyPr vert="horz" lIns="93497" tIns="46749" rIns="93497" bIns="46749" rtlCol="0" anchor="b"/>
          <a:lstStyle>
            <a:lvl1pPr algn="r">
              <a:defRPr sz="1200"/>
            </a:lvl1pPr>
          </a:lstStyle>
          <a:p>
            <a:fld id="{28F37DA1-A254-4371-96B6-CA307FFEBA01}" type="slidenum">
              <a:rPr lang="en-US" smtClean="0"/>
              <a:t>‹#›</a:t>
            </a:fld>
            <a:endParaRPr lang="en-US"/>
          </a:p>
        </p:txBody>
      </p:sp>
    </p:spTree>
    <p:extLst>
      <p:ext uri="{BB962C8B-B14F-4D97-AF65-F5344CB8AC3E}">
        <p14:creationId xmlns:p14="http://schemas.microsoft.com/office/powerpoint/2010/main" val="1559386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33943" cy="353888"/>
          </a:xfrm>
          <a:prstGeom prst="rect">
            <a:avLst/>
          </a:prstGeom>
        </p:spPr>
        <p:txBody>
          <a:bodyPr vert="horz" lIns="93497" tIns="46749" rIns="93497" bIns="46749" rtlCol="0"/>
          <a:lstStyle>
            <a:lvl1pPr algn="l">
              <a:defRPr sz="1200"/>
            </a:lvl1pPr>
          </a:lstStyle>
          <a:p>
            <a:endParaRPr lang="en-US" dirty="0"/>
          </a:p>
        </p:txBody>
      </p:sp>
      <p:sp>
        <p:nvSpPr>
          <p:cNvPr id="3" name="Date Placeholder 2"/>
          <p:cNvSpPr>
            <a:spLocks noGrp="1"/>
          </p:cNvSpPr>
          <p:nvPr>
            <p:ph type="dt" idx="1"/>
          </p:nvPr>
        </p:nvSpPr>
        <p:spPr>
          <a:xfrm>
            <a:off x="5273003" y="1"/>
            <a:ext cx="4033943" cy="353888"/>
          </a:xfrm>
          <a:prstGeom prst="rect">
            <a:avLst/>
          </a:prstGeom>
        </p:spPr>
        <p:txBody>
          <a:bodyPr vert="horz" lIns="93497" tIns="46749" rIns="93497" bIns="46749" rtlCol="0"/>
          <a:lstStyle>
            <a:lvl1pPr algn="r">
              <a:defRPr sz="1200"/>
            </a:lvl1pPr>
          </a:lstStyle>
          <a:p>
            <a:fld id="{58E5CA3B-9A0A-4BFC-898C-27A1E2DE8DFF}"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2511425" y="881063"/>
            <a:ext cx="4286250" cy="2381250"/>
          </a:xfrm>
          <a:prstGeom prst="rect">
            <a:avLst/>
          </a:prstGeom>
          <a:noFill/>
          <a:ln w="12700">
            <a:solidFill>
              <a:prstClr val="black"/>
            </a:solidFill>
          </a:ln>
        </p:spPr>
        <p:txBody>
          <a:bodyPr vert="horz" lIns="93497" tIns="46749" rIns="93497" bIns="46749" rtlCol="0" anchor="ctr"/>
          <a:lstStyle/>
          <a:p>
            <a:endParaRPr lang="en-US" dirty="0"/>
          </a:p>
        </p:txBody>
      </p:sp>
      <p:sp>
        <p:nvSpPr>
          <p:cNvPr id="5" name="Notes Placeholder 4"/>
          <p:cNvSpPr>
            <a:spLocks noGrp="1"/>
          </p:cNvSpPr>
          <p:nvPr>
            <p:ph type="body" sz="quarter" idx="3"/>
          </p:nvPr>
        </p:nvSpPr>
        <p:spPr>
          <a:xfrm>
            <a:off x="930910" y="3394382"/>
            <a:ext cx="7447280" cy="2777223"/>
          </a:xfrm>
          <a:prstGeom prst="rect">
            <a:avLst/>
          </a:prstGeom>
        </p:spPr>
        <p:txBody>
          <a:bodyPr vert="horz" lIns="93497" tIns="46749" rIns="93497" bIns="4674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99376"/>
            <a:ext cx="4033943" cy="353887"/>
          </a:xfrm>
          <a:prstGeom prst="rect">
            <a:avLst/>
          </a:prstGeom>
        </p:spPr>
        <p:txBody>
          <a:bodyPr vert="horz" lIns="93497" tIns="46749" rIns="93497" bIns="4674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73003" y="6699376"/>
            <a:ext cx="4033943" cy="353887"/>
          </a:xfrm>
          <a:prstGeom prst="rect">
            <a:avLst/>
          </a:prstGeom>
        </p:spPr>
        <p:txBody>
          <a:bodyPr vert="horz" lIns="93497" tIns="46749" rIns="93497" bIns="46749" rtlCol="0" anchor="b"/>
          <a:lstStyle>
            <a:lvl1pPr algn="r">
              <a:defRPr sz="1200"/>
            </a:lvl1pPr>
          </a:lstStyle>
          <a:p>
            <a:fld id="{5D596386-9022-4F29-AABB-F206FFFB8A5D}" type="slidenum">
              <a:rPr lang="en-US" smtClean="0"/>
              <a:pPr/>
              <a:t>‹#›</a:t>
            </a:fld>
            <a:endParaRPr lang="en-US" dirty="0"/>
          </a:p>
        </p:txBody>
      </p:sp>
    </p:spTree>
    <p:extLst>
      <p:ext uri="{BB962C8B-B14F-4D97-AF65-F5344CB8AC3E}">
        <p14:creationId xmlns:p14="http://schemas.microsoft.com/office/powerpoint/2010/main" val="3496570987"/>
      </p:ext>
    </p:extLst>
  </p:cSld>
  <p:clrMap bg1="lt1" tx1="dk1" bg2="lt2" tx2="dk2" accent1="accent1" accent2="accent2" accent3="accent3" accent4="accent4" accent5="accent5" accent6="accent6" hlink="hlink" folHlink="folHlink"/>
  <p:notesStyle>
    <a:lvl1pPr marL="0" algn="l" defTabSz="1228876" rtl="0" eaLnBrk="1" latinLnBrk="0" hangingPunct="1">
      <a:defRPr sz="1613" kern="1200">
        <a:solidFill>
          <a:schemeClr val="tx1"/>
        </a:solidFill>
        <a:latin typeface="+mn-lt"/>
        <a:ea typeface="+mn-ea"/>
        <a:cs typeface="+mn-cs"/>
      </a:defRPr>
    </a:lvl1pPr>
    <a:lvl2pPr marL="614438" algn="l" defTabSz="1228876" rtl="0" eaLnBrk="1" latinLnBrk="0" hangingPunct="1">
      <a:defRPr sz="1613" kern="1200">
        <a:solidFill>
          <a:schemeClr val="tx1"/>
        </a:solidFill>
        <a:latin typeface="+mn-lt"/>
        <a:ea typeface="+mn-ea"/>
        <a:cs typeface="+mn-cs"/>
      </a:defRPr>
    </a:lvl2pPr>
    <a:lvl3pPr marL="1228876" algn="l" defTabSz="1228876" rtl="0" eaLnBrk="1" latinLnBrk="0" hangingPunct="1">
      <a:defRPr sz="1613" kern="1200">
        <a:solidFill>
          <a:schemeClr val="tx1"/>
        </a:solidFill>
        <a:latin typeface="+mn-lt"/>
        <a:ea typeface="+mn-ea"/>
        <a:cs typeface="+mn-cs"/>
      </a:defRPr>
    </a:lvl3pPr>
    <a:lvl4pPr marL="1843312" algn="l" defTabSz="1228876" rtl="0" eaLnBrk="1" latinLnBrk="0" hangingPunct="1">
      <a:defRPr sz="1613" kern="1200">
        <a:solidFill>
          <a:schemeClr val="tx1"/>
        </a:solidFill>
        <a:latin typeface="+mn-lt"/>
        <a:ea typeface="+mn-ea"/>
        <a:cs typeface="+mn-cs"/>
      </a:defRPr>
    </a:lvl4pPr>
    <a:lvl5pPr marL="2457750" algn="l" defTabSz="1228876" rtl="0" eaLnBrk="1" latinLnBrk="0" hangingPunct="1">
      <a:defRPr sz="1613" kern="1200">
        <a:solidFill>
          <a:schemeClr val="tx1"/>
        </a:solidFill>
        <a:latin typeface="+mn-lt"/>
        <a:ea typeface="+mn-ea"/>
        <a:cs typeface="+mn-cs"/>
      </a:defRPr>
    </a:lvl5pPr>
    <a:lvl6pPr marL="3072188" algn="l" defTabSz="1228876" rtl="0" eaLnBrk="1" latinLnBrk="0" hangingPunct="1">
      <a:defRPr sz="1613" kern="1200">
        <a:solidFill>
          <a:schemeClr val="tx1"/>
        </a:solidFill>
        <a:latin typeface="+mn-lt"/>
        <a:ea typeface="+mn-ea"/>
        <a:cs typeface="+mn-cs"/>
      </a:defRPr>
    </a:lvl6pPr>
    <a:lvl7pPr marL="3686626" algn="l" defTabSz="1228876" rtl="0" eaLnBrk="1" latinLnBrk="0" hangingPunct="1">
      <a:defRPr sz="1613" kern="1200">
        <a:solidFill>
          <a:schemeClr val="tx1"/>
        </a:solidFill>
        <a:latin typeface="+mn-lt"/>
        <a:ea typeface="+mn-ea"/>
        <a:cs typeface="+mn-cs"/>
      </a:defRPr>
    </a:lvl7pPr>
    <a:lvl8pPr marL="4301062" algn="l" defTabSz="1228876" rtl="0" eaLnBrk="1" latinLnBrk="0" hangingPunct="1">
      <a:defRPr sz="1613" kern="1200">
        <a:solidFill>
          <a:schemeClr val="tx1"/>
        </a:solidFill>
        <a:latin typeface="+mn-lt"/>
        <a:ea typeface="+mn-ea"/>
        <a:cs typeface="+mn-cs"/>
      </a:defRPr>
    </a:lvl8pPr>
    <a:lvl9pPr marL="4915500" algn="l" defTabSz="1228876"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a:t>
            </a:fld>
            <a:endParaRPr lang="en-US" dirty="0"/>
          </a:p>
        </p:txBody>
      </p:sp>
    </p:spTree>
    <p:extLst>
      <p:ext uri="{BB962C8B-B14F-4D97-AF65-F5344CB8AC3E}">
        <p14:creationId xmlns:p14="http://schemas.microsoft.com/office/powerpoint/2010/main" val="298768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10</a:t>
            </a:fld>
            <a:endParaRPr lang="en-US" dirty="0"/>
          </a:p>
        </p:txBody>
      </p:sp>
    </p:spTree>
    <p:extLst>
      <p:ext uri="{BB962C8B-B14F-4D97-AF65-F5344CB8AC3E}">
        <p14:creationId xmlns:p14="http://schemas.microsoft.com/office/powerpoint/2010/main" val="3931652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11</a:t>
            </a:fld>
            <a:endParaRPr lang="en-US" dirty="0"/>
          </a:p>
        </p:txBody>
      </p:sp>
    </p:spTree>
    <p:extLst>
      <p:ext uri="{BB962C8B-B14F-4D97-AF65-F5344CB8AC3E}">
        <p14:creationId xmlns:p14="http://schemas.microsoft.com/office/powerpoint/2010/main" val="214267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12</a:t>
            </a:fld>
            <a:endParaRPr lang="en-US" dirty="0"/>
          </a:p>
        </p:txBody>
      </p:sp>
    </p:spTree>
    <p:extLst>
      <p:ext uri="{BB962C8B-B14F-4D97-AF65-F5344CB8AC3E}">
        <p14:creationId xmlns:p14="http://schemas.microsoft.com/office/powerpoint/2010/main" val="259612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13</a:t>
            </a:fld>
            <a:endParaRPr lang="en-US" dirty="0"/>
          </a:p>
        </p:txBody>
      </p:sp>
    </p:spTree>
    <p:extLst>
      <p:ext uri="{BB962C8B-B14F-4D97-AF65-F5344CB8AC3E}">
        <p14:creationId xmlns:p14="http://schemas.microsoft.com/office/powerpoint/2010/main" val="2838215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596386-9022-4F29-AABB-F206FFFB8A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85024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15</a:t>
            </a:fld>
            <a:endParaRPr lang="en-US" dirty="0"/>
          </a:p>
        </p:txBody>
      </p:sp>
    </p:spTree>
    <p:extLst>
      <p:ext uri="{BB962C8B-B14F-4D97-AF65-F5344CB8AC3E}">
        <p14:creationId xmlns:p14="http://schemas.microsoft.com/office/powerpoint/2010/main" val="273543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16</a:t>
            </a:fld>
            <a:endParaRPr lang="en-US" dirty="0"/>
          </a:p>
        </p:txBody>
      </p:sp>
    </p:spTree>
    <p:extLst>
      <p:ext uri="{BB962C8B-B14F-4D97-AF65-F5344CB8AC3E}">
        <p14:creationId xmlns:p14="http://schemas.microsoft.com/office/powerpoint/2010/main" val="3035301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596386-9022-4F29-AABB-F206FFFB8A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24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18</a:t>
            </a:fld>
            <a:endParaRPr lang="en-US" dirty="0"/>
          </a:p>
        </p:txBody>
      </p:sp>
    </p:spTree>
    <p:extLst>
      <p:ext uri="{BB962C8B-B14F-4D97-AF65-F5344CB8AC3E}">
        <p14:creationId xmlns:p14="http://schemas.microsoft.com/office/powerpoint/2010/main" val="3198667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19</a:t>
            </a:fld>
            <a:endParaRPr lang="en-US" dirty="0"/>
          </a:p>
        </p:txBody>
      </p:sp>
    </p:spTree>
    <p:extLst>
      <p:ext uri="{BB962C8B-B14F-4D97-AF65-F5344CB8AC3E}">
        <p14:creationId xmlns:p14="http://schemas.microsoft.com/office/powerpoint/2010/main" val="295733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a:t>
            </a:fld>
            <a:endParaRPr lang="en-US" dirty="0"/>
          </a:p>
        </p:txBody>
      </p:sp>
    </p:spTree>
    <p:extLst>
      <p:ext uri="{BB962C8B-B14F-4D97-AF65-F5344CB8AC3E}">
        <p14:creationId xmlns:p14="http://schemas.microsoft.com/office/powerpoint/2010/main" val="3830143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20</a:t>
            </a:fld>
            <a:endParaRPr lang="en-US" dirty="0"/>
          </a:p>
        </p:txBody>
      </p:sp>
    </p:spTree>
    <p:extLst>
      <p:ext uri="{BB962C8B-B14F-4D97-AF65-F5344CB8AC3E}">
        <p14:creationId xmlns:p14="http://schemas.microsoft.com/office/powerpoint/2010/main" val="997206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21</a:t>
            </a:fld>
            <a:endParaRPr lang="en-US" dirty="0"/>
          </a:p>
        </p:txBody>
      </p:sp>
    </p:spTree>
    <p:extLst>
      <p:ext uri="{BB962C8B-B14F-4D97-AF65-F5344CB8AC3E}">
        <p14:creationId xmlns:p14="http://schemas.microsoft.com/office/powerpoint/2010/main" val="4279202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22</a:t>
            </a:fld>
            <a:endParaRPr lang="en-US" dirty="0"/>
          </a:p>
        </p:txBody>
      </p:sp>
    </p:spTree>
    <p:extLst>
      <p:ext uri="{BB962C8B-B14F-4D97-AF65-F5344CB8AC3E}">
        <p14:creationId xmlns:p14="http://schemas.microsoft.com/office/powerpoint/2010/main" val="380293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23</a:t>
            </a:fld>
            <a:endParaRPr lang="en-US" dirty="0"/>
          </a:p>
        </p:txBody>
      </p:sp>
    </p:spTree>
    <p:extLst>
      <p:ext uri="{BB962C8B-B14F-4D97-AF65-F5344CB8AC3E}">
        <p14:creationId xmlns:p14="http://schemas.microsoft.com/office/powerpoint/2010/main" val="2629297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24</a:t>
            </a:fld>
            <a:endParaRPr lang="en-US" dirty="0"/>
          </a:p>
        </p:txBody>
      </p:sp>
    </p:spTree>
    <p:extLst>
      <p:ext uri="{BB962C8B-B14F-4D97-AF65-F5344CB8AC3E}">
        <p14:creationId xmlns:p14="http://schemas.microsoft.com/office/powerpoint/2010/main" val="494592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25</a:t>
            </a:fld>
            <a:endParaRPr lang="en-US" dirty="0"/>
          </a:p>
        </p:txBody>
      </p:sp>
    </p:spTree>
    <p:extLst>
      <p:ext uri="{BB962C8B-B14F-4D97-AF65-F5344CB8AC3E}">
        <p14:creationId xmlns:p14="http://schemas.microsoft.com/office/powerpoint/2010/main" val="2001540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26</a:t>
            </a:fld>
            <a:endParaRPr lang="en-US" dirty="0"/>
          </a:p>
        </p:txBody>
      </p:sp>
    </p:spTree>
    <p:extLst>
      <p:ext uri="{BB962C8B-B14F-4D97-AF65-F5344CB8AC3E}">
        <p14:creationId xmlns:p14="http://schemas.microsoft.com/office/powerpoint/2010/main" val="81123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27</a:t>
            </a:fld>
            <a:endParaRPr lang="en-US" dirty="0"/>
          </a:p>
        </p:txBody>
      </p:sp>
    </p:spTree>
    <p:extLst>
      <p:ext uri="{BB962C8B-B14F-4D97-AF65-F5344CB8AC3E}">
        <p14:creationId xmlns:p14="http://schemas.microsoft.com/office/powerpoint/2010/main" val="1497156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28</a:t>
            </a:fld>
            <a:endParaRPr lang="en-US" dirty="0"/>
          </a:p>
        </p:txBody>
      </p:sp>
    </p:spTree>
    <p:extLst>
      <p:ext uri="{BB962C8B-B14F-4D97-AF65-F5344CB8AC3E}">
        <p14:creationId xmlns:p14="http://schemas.microsoft.com/office/powerpoint/2010/main" val="601708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29</a:t>
            </a:fld>
            <a:endParaRPr lang="en-US" dirty="0"/>
          </a:p>
        </p:txBody>
      </p:sp>
    </p:spTree>
    <p:extLst>
      <p:ext uri="{BB962C8B-B14F-4D97-AF65-F5344CB8AC3E}">
        <p14:creationId xmlns:p14="http://schemas.microsoft.com/office/powerpoint/2010/main" val="179666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3</a:t>
            </a:fld>
            <a:endParaRPr lang="en-US" dirty="0"/>
          </a:p>
        </p:txBody>
      </p:sp>
    </p:spTree>
    <p:extLst>
      <p:ext uri="{BB962C8B-B14F-4D97-AF65-F5344CB8AC3E}">
        <p14:creationId xmlns:p14="http://schemas.microsoft.com/office/powerpoint/2010/main" val="10715717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30</a:t>
            </a:fld>
            <a:endParaRPr lang="en-US" dirty="0"/>
          </a:p>
        </p:txBody>
      </p:sp>
    </p:spTree>
    <p:extLst>
      <p:ext uri="{BB962C8B-B14F-4D97-AF65-F5344CB8AC3E}">
        <p14:creationId xmlns:p14="http://schemas.microsoft.com/office/powerpoint/2010/main" val="283721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4</a:t>
            </a:fld>
            <a:endParaRPr lang="en-US" dirty="0"/>
          </a:p>
        </p:txBody>
      </p:sp>
    </p:spTree>
    <p:extLst>
      <p:ext uri="{BB962C8B-B14F-4D97-AF65-F5344CB8AC3E}">
        <p14:creationId xmlns:p14="http://schemas.microsoft.com/office/powerpoint/2010/main" val="20385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5</a:t>
            </a:fld>
            <a:endParaRPr lang="en-US" dirty="0"/>
          </a:p>
        </p:txBody>
      </p:sp>
    </p:spTree>
    <p:extLst>
      <p:ext uri="{BB962C8B-B14F-4D97-AF65-F5344CB8AC3E}">
        <p14:creationId xmlns:p14="http://schemas.microsoft.com/office/powerpoint/2010/main" val="2494639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6</a:t>
            </a:fld>
            <a:endParaRPr lang="en-US" dirty="0"/>
          </a:p>
        </p:txBody>
      </p:sp>
    </p:spTree>
    <p:extLst>
      <p:ext uri="{BB962C8B-B14F-4D97-AF65-F5344CB8AC3E}">
        <p14:creationId xmlns:p14="http://schemas.microsoft.com/office/powerpoint/2010/main" val="422840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7</a:t>
            </a:fld>
            <a:endParaRPr lang="en-US" dirty="0"/>
          </a:p>
        </p:txBody>
      </p:sp>
    </p:spTree>
    <p:extLst>
      <p:ext uri="{BB962C8B-B14F-4D97-AF65-F5344CB8AC3E}">
        <p14:creationId xmlns:p14="http://schemas.microsoft.com/office/powerpoint/2010/main" val="400889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8</a:t>
            </a:fld>
            <a:endParaRPr lang="en-US" dirty="0"/>
          </a:p>
        </p:txBody>
      </p:sp>
    </p:spTree>
    <p:extLst>
      <p:ext uri="{BB962C8B-B14F-4D97-AF65-F5344CB8AC3E}">
        <p14:creationId xmlns:p14="http://schemas.microsoft.com/office/powerpoint/2010/main" val="1292730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881063"/>
            <a:ext cx="4286250" cy="23812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596386-9022-4F29-AABB-F206FFFB8A5D}" type="slidenum">
              <a:rPr lang="en-US" smtClean="0"/>
              <a:pPr/>
              <a:t>9</a:t>
            </a:fld>
            <a:endParaRPr lang="en-US" dirty="0"/>
          </a:p>
        </p:txBody>
      </p:sp>
    </p:spTree>
    <p:extLst>
      <p:ext uri="{BB962C8B-B14F-4D97-AF65-F5344CB8AC3E}">
        <p14:creationId xmlns:p14="http://schemas.microsoft.com/office/powerpoint/2010/main" val="142531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95438" y="3352801"/>
            <a:ext cx="12035789" cy="3017041"/>
          </a:xfrm>
        </p:spPr>
        <p:txBody>
          <a:bodyPr anchor="b">
            <a:normAutofit/>
          </a:bodyPr>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3495438" y="6369839"/>
            <a:ext cx="12035789" cy="1501711"/>
          </a:xfrm>
        </p:spPr>
        <p:txBody>
          <a:bodyPr anchor="t"/>
          <a:lstStyle>
            <a:lvl1pPr marL="0" indent="0" algn="l">
              <a:buNone/>
              <a:defRPr>
                <a:solidFill>
                  <a:schemeClr val="tx1">
                    <a:lumMod val="65000"/>
                    <a:lumOff val="3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38B40-24D7-4951-B20C-63CECA484635}"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7" name="Freeform 6"/>
          <p:cNvSpPr/>
          <p:nvPr/>
        </p:nvSpPr>
        <p:spPr bwMode="auto">
          <a:xfrm>
            <a:off x="0" y="5765081"/>
            <a:ext cx="2355280" cy="103811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17947" y="6039388"/>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92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495437" y="812800"/>
            <a:ext cx="12035789" cy="4156053"/>
          </a:xfrm>
        </p:spPr>
        <p:txBody>
          <a:bodyPr anchor="ctr">
            <a:normAutofit/>
          </a:bodyPr>
          <a:lstStyle>
            <a:lvl1pPr algn="l">
              <a:defRPr sz="6400" b="0" cap="none"/>
            </a:lvl1pPr>
          </a:lstStyle>
          <a:p>
            <a:r>
              <a:rPr lang="en-US"/>
              <a:t>Click to edit Master title style</a:t>
            </a:r>
            <a:endParaRPr lang="en-US" dirty="0"/>
          </a:p>
        </p:txBody>
      </p:sp>
      <p:sp>
        <p:nvSpPr>
          <p:cNvPr id="3" name="Text Placeholder 2"/>
          <p:cNvSpPr>
            <a:spLocks noGrp="1"/>
          </p:cNvSpPr>
          <p:nvPr>
            <p:ph type="body" idx="1"/>
          </p:nvPr>
        </p:nvSpPr>
        <p:spPr>
          <a:xfrm>
            <a:off x="3495437" y="5805395"/>
            <a:ext cx="12035789" cy="2074485"/>
          </a:xfrm>
        </p:spPr>
        <p:txBody>
          <a:bodyPr anchor="ctr">
            <a:normAutofit/>
          </a:bodyPr>
          <a:lstStyle>
            <a:lvl1pPr marL="0" indent="0" algn="l">
              <a:buNone/>
              <a:defRPr sz="2400">
                <a:solidFill>
                  <a:schemeClr val="tx1">
                    <a:lumMod val="65000"/>
                    <a:lumOff val="3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7141C3-B14F-4D12-BADB-33C82B2E3799}"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42375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17947" y="4325520"/>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81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7431" y="812800"/>
            <a:ext cx="11331800" cy="3860800"/>
          </a:xfrm>
        </p:spPr>
        <p:txBody>
          <a:bodyPr anchor="ctr">
            <a:normAutofit/>
          </a:bodyPr>
          <a:lstStyle>
            <a:lvl1pPr algn="l">
              <a:defRPr sz="64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421266" y="4673600"/>
            <a:ext cx="10174348" cy="5080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sp>
        <p:nvSpPr>
          <p:cNvPr id="3" name="Text Placeholder 2"/>
          <p:cNvSpPr>
            <a:spLocks noGrp="1"/>
          </p:cNvSpPr>
          <p:nvPr>
            <p:ph type="body" idx="1"/>
          </p:nvPr>
        </p:nvSpPr>
        <p:spPr>
          <a:xfrm>
            <a:off x="3495437" y="5805395"/>
            <a:ext cx="12035789" cy="2074485"/>
          </a:xfrm>
        </p:spPr>
        <p:txBody>
          <a:bodyPr anchor="ctr">
            <a:normAutofit/>
          </a:bodyPr>
          <a:lstStyle>
            <a:lvl1pPr marL="0" indent="0" algn="l">
              <a:buNone/>
              <a:defRPr sz="2400">
                <a:solidFill>
                  <a:schemeClr val="tx1">
                    <a:lumMod val="65000"/>
                    <a:lumOff val="3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5D661-A019-4FD5-8960-6BAC41B02E85}"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1" name="Freeform 11"/>
          <p:cNvSpPr/>
          <p:nvPr/>
        </p:nvSpPr>
        <p:spPr bwMode="auto">
          <a:xfrm flipV="1">
            <a:off x="-5654" y="42375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17947" y="4325520"/>
            <a:ext cx="1052685" cy="486833"/>
          </a:xfrm>
        </p:spPr>
        <p:txBody>
          <a:bodyPr/>
          <a:lstStyle/>
          <a:p>
            <a:fld id="{D57F1E4F-1CFF-5643-939E-217C01CDF565}" type="slidenum">
              <a:rPr lang="en-US" smtClean="0"/>
              <a:pPr/>
              <a:t>‹#›</a:t>
            </a:fld>
            <a:endParaRPr lang="en-US" dirty="0"/>
          </a:p>
        </p:txBody>
      </p:sp>
      <p:sp>
        <p:nvSpPr>
          <p:cNvPr id="14" name="TextBox 13"/>
          <p:cNvSpPr txBox="1"/>
          <p:nvPr/>
        </p:nvSpPr>
        <p:spPr>
          <a:xfrm>
            <a:off x="3331330" y="864007"/>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
        <p:nvSpPr>
          <p:cNvPr id="15" name="TextBox 14"/>
          <p:cNvSpPr txBox="1"/>
          <p:nvPr/>
        </p:nvSpPr>
        <p:spPr>
          <a:xfrm>
            <a:off x="15005050" y="3873742"/>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743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495438" y="3251201"/>
            <a:ext cx="12035790" cy="3633127"/>
          </a:xfrm>
        </p:spPr>
        <p:txBody>
          <a:bodyPr anchor="b">
            <a:normAutofit/>
          </a:bodyPr>
          <a:lstStyle>
            <a:lvl1pPr algn="l">
              <a:defRPr sz="6400" b="0"/>
            </a:lvl1pPr>
          </a:lstStyle>
          <a:p>
            <a:r>
              <a:rPr lang="en-US"/>
              <a:t>Click to edit Master title style</a:t>
            </a:r>
            <a:endParaRPr lang="en-US" dirty="0"/>
          </a:p>
        </p:txBody>
      </p:sp>
      <p:sp>
        <p:nvSpPr>
          <p:cNvPr id="4" name="Text Placeholder 3"/>
          <p:cNvSpPr>
            <a:spLocks noGrp="1"/>
          </p:cNvSpPr>
          <p:nvPr>
            <p:ph type="body" sz="half" idx="2"/>
          </p:nvPr>
        </p:nvSpPr>
        <p:spPr>
          <a:xfrm>
            <a:off x="3495438" y="6908800"/>
            <a:ext cx="12035790"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F1247AF-4970-4888-AF0E-F36CC9731FD4}" type="datetime1">
              <a:rPr lang="en-US" smtClean="0"/>
              <a:pPr/>
              <a:t>12/10/2018</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39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847431" y="812800"/>
            <a:ext cx="11331800" cy="3860800"/>
          </a:xfrm>
        </p:spPr>
        <p:txBody>
          <a:bodyPr anchor="ctr">
            <a:normAutofit/>
          </a:bodyPr>
          <a:lstStyle>
            <a:lvl1pPr algn="l">
              <a:defRPr sz="64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495436" y="5791200"/>
            <a:ext cx="12035790" cy="1117600"/>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sp>
        <p:nvSpPr>
          <p:cNvPr id="4" name="Text Placeholder 3"/>
          <p:cNvSpPr>
            <a:spLocks noGrp="1"/>
          </p:cNvSpPr>
          <p:nvPr>
            <p:ph type="body" sz="half" idx="2"/>
          </p:nvPr>
        </p:nvSpPr>
        <p:spPr>
          <a:xfrm>
            <a:off x="3495438" y="6908800"/>
            <a:ext cx="12035790"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97EBB18-73B7-4993-B401-9BC070E96161}" type="datetime1">
              <a:rPr lang="en-US" smtClean="0"/>
              <a:pPr/>
              <a:t>12/10/2018</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1"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
        <p:nvSpPr>
          <p:cNvPr id="17" name="TextBox 16"/>
          <p:cNvSpPr txBox="1"/>
          <p:nvPr/>
        </p:nvSpPr>
        <p:spPr>
          <a:xfrm>
            <a:off x="3331330" y="864007"/>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
        <p:nvSpPr>
          <p:cNvPr id="18" name="TextBox 17"/>
          <p:cNvSpPr txBox="1"/>
          <p:nvPr/>
        </p:nvSpPr>
        <p:spPr>
          <a:xfrm>
            <a:off x="15005050" y="3873742"/>
            <a:ext cx="822960" cy="779701"/>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3577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495437" y="836543"/>
            <a:ext cx="12035789" cy="3840027"/>
          </a:xfrm>
        </p:spPr>
        <p:txBody>
          <a:bodyPr anchor="ctr">
            <a:normAutofit/>
          </a:bodyPr>
          <a:lstStyle>
            <a:lvl1pPr algn="l">
              <a:defRPr sz="6400" b="0"/>
            </a:lvl1pPr>
          </a:lstStyle>
          <a:p>
            <a:r>
              <a:rPr lang="en-US"/>
              <a:t>Click to edit Master title style</a:t>
            </a:r>
            <a:endParaRPr lang="en-US" dirty="0"/>
          </a:p>
        </p:txBody>
      </p:sp>
      <p:sp>
        <p:nvSpPr>
          <p:cNvPr id="21" name="Text Placeholder 9"/>
          <p:cNvSpPr>
            <a:spLocks noGrp="1"/>
          </p:cNvSpPr>
          <p:nvPr>
            <p:ph type="body" sz="quarter" idx="13"/>
          </p:nvPr>
        </p:nvSpPr>
        <p:spPr>
          <a:xfrm>
            <a:off x="3495436" y="5791200"/>
            <a:ext cx="12035790" cy="1117600"/>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sp>
        <p:nvSpPr>
          <p:cNvPr id="4" name="Text Placeholder 3"/>
          <p:cNvSpPr>
            <a:spLocks noGrp="1"/>
          </p:cNvSpPr>
          <p:nvPr>
            <p:ph type="body" sz="half" idx="2"/>
          </p:nvPr>
        </p:nvSpPr>
        <p:spPr>
          <a:xfrm>
            <a:off x="3495438" y="6908800"/>
            <a:ext cx="12035790" cy="97282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DF1BECE-B45A-4CEE-9DEC-7913F06088C7}" type="datetime1">
              <a:rPr lang="en-US" smtClean="0"/>
              <a:pPr/>
              <a:t>12/10/2018</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67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204F2-B196-4C95-BFBD-27DC6FC8FCF4}"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8"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5581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47997" y="836541"/>
            <a:ext cx="2980261" cy="704508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495436" y="836541"/>
            <a:ext cx="8743950" cy="70450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AD3E1-431A-43C4-82F0-95B3778A16BF}"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8"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53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0450" y="832147"/>
            <a:ext cx="12030777" cy="1707853"/>
          </a:xfrm>
        </p:spPr>
        <p:txBody>
          <a:bodyPr/>
          <a:lstStyle/>
          <a:p>
            <a:r>
              <a:rPr lang="en-US"/>
              <a:t>Click to edit Master title style</a:t>
            </a:r>
            <a:endParaRPr lang="en-US" dirty="0"/>
          </a:p>
        </p:txBody>
      </p:sp>
      <p:sp>
        <p:nvSpPr>
          <p:cNvPr id="3" name="Content Placeholder 2"/>
          <p:cNvSpPr>
            <a:spLocks noGrp="1"/>
          </p:cNvSpPr>
          <p:nvPr>
            <p:ph idx="1"/>
          </p:nvPr>
        </p:nvSpPr>
        <p:spPr>
          <a:xfrm>
            <a:off x="3495436" y="2844800"/>
            <a:ext cx="12035790" cy="5036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91161-3F93-48A7-B616-37CCB934D8E7}"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8"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795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5437" y="2745000"/>
            <a:ext cx="12035789" cy="1958400"/>
          </a:xfrm>
        </p:spPr>
        <p:txBody>
          <a:bodyPr anchor="b"/>
          <a:lstStyle>
            <a:lvl1pPr algn="l">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3495437" y="4706839"/>
            <a:ext cx="12035789" cy="1147200"/>
          </a:xfrm>
        </p:spPr>
        <p:txBody>
          <a:bodyPr anchor="t"/>
          <a:lstStyle>
            <a:lvl1pPr marL="0" indent="0" algn="l">
              <a:buNone/>
              <a:defRPr sz="2667">
                <a:solidFill>
                  <a:schemeClr val="tx1">
                    <a:lumMod val="65000"/>
                    <a:lumOff val="3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F87FB-B1EF-4E43-8680-17E56AA8E5A7}" type="datetime1">
              <a:rPr lang="en-US" smtClean="0"/>
              <a:pPr/>
              <a:t>12/10/2018</a:t>
            </a:fld>
            <a:endParaRPr lang="en-US" dirty="0"/>
          </a:p>
        </p:txBody>
      </p:sp>
      <p:sp>
        <p:nvSpPr>
          <p:cNvPr id="5" name="Footer Placeholder 4"/>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42375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17947" y="4325520"/>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828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495436" y="2844800"/>
            <a:ext cx="5823716" cy="50368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07509" y="2834963"/>
            <a:ext cx="5823716" cy="503682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54F7ED-6102-4FBB-92CF-896443012843}" type="datetime1">
              <a:rPr lang="en-US" smtClean="0"/>
              <a:pPr/>
              <a:t>12/10/2018</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0"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17947" y="105037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78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968154" y="2630271"/>
            <a:ext cx="5390188"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3495437" y="3398621"/>
            <a:ext cx="5862906" cy="447208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33950" y="2625967"/>
            <a:ext cx="5398651" cy="76834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9675392" y="3394317"/>
            <a:ext cx="5857210" cy="447208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A7C5D-BE91-4A48-9E3D-A57B850FFA2E}" type="datetime1">
              <a:rPr lang="en-US" smtClean="0"/>
              <a:pPr/>
              <a:t>12/10/2018</a:t>
            </a:fld>
            <a:endParaRPr lang="en-US" dirty="0"/>
          </a:p>
        </p:txBody>
      </p:sp>
      <p:sp>
        <p:nvSpPr>
          <p:cNvPr id="8" name="Footer Placeholder 7"/>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12"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17947" y="105037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66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459DA-2F63-4105-8EBB-211C72FADBBB}" type="datetime1">
              <a:rPr lang="en-US" smtClean="0"/>
              <a:pPr/>
              <a:t>12/10/2018</a:t>
            </a:fld>
            <a:endParaRPr lang="en-US" dirty="0"/>
          </a:p>
        </p:txBody>
      </p:sp>
      <p:sp>
        <p:nvSpPr>
          <p:cNvPr id="4" name="Footer Placeholder 3"/>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7"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15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94C1E-F39F-4C57-B9CF-ED559AF3972D}" type="datetime1">
              <a:rPr lang="en-US" smtClean="0"/>
              <a:pPr/>
              <a:t>12/10/2018</a:t>
            </a:fld>
            <a:endParaRPr lang="en-US" dirty="0"/>
          </a:p>
        </p:txBody>
      </p:sp>
      <p:sp>
        <p:nvSpPr>
          <p:cNvPr id="3" name="Footer Placeholder 2"/>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6"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81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5437" y="594784"/>
            <a:ext cx="4732019" cy="1301749"/>
          </a:xfrm>
        </p:spPr>
        <p:txBody>
          <a:bodyPr anchor="b"/>
          <a:lstStyle>
            <a:lvl1pPr algn="l">
              <a:defRPr sz="2667" b="0"/>
            </a:lvl1pPr>
          </a:lstStyle>
          <a:p>
            <a:r>
              <a:rPr lang="en-US"/>
              <a:t>Click to edit Master title style</a:t>
            </a:r>
            <a:endParaRPr lang="en-US" dirty="0"/>
          </a:p>
        </p:txBody>
      </p:sp>
      <p:sp>
        <p:nvSpPr>
          <p:cNvPr id="3" name="Content Placeholder 2"/>
          <p:cNvSpPr>
            <a:spLocks noGrp="1"/>
          </p:cNvSpPr>
          <p:nvPr>
            <p:ph idx="1"/>
          </p:nvPr>
        </p:nvSpPr>
        <p:spPr>
          <a:xfrm>
            <a:off x="8536066" y="594785"/>
            <a:ext cx="6995160" cy="7219951"/>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95437" y="2131484"/>
            <a:ext cx="4732019" cy="5683248"/>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3386BEFA-8F77-47B0-8ACB-1E7B7515C41F}" type="datetime1">
              <a:rPr lang="en-US" smtClean="0"/>
              <a:pPr/>
              <a:t>12/10/2018</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952501"/>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4654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5438" y="6400800"/>
            <a:ext cx="12035790" cy="75565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5436" y="846620"/>
            <a:ext cx="12035790" cy="5139960"/>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3495438" y="7156451"/>
            <a:ext cx="12035790" cy="658283"/>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935407C9-0A22-48B0-BCCC-BF85F09C5778}" type="datetime1">
              <a:rPr lang="en-US" smtClean="0"/>
              <a:pPr/>
              <a:t>12/10/2018</a:t>
            </a:fld>
            <a:endParaRPr lang="en-US" dirty="0"/>
          </a:p>
        </p:txBody>
      </p:sp>
      <p:sp>
        <p:nvSpPr>
          <p:cNvPr id="6" name="Footer Placeholder 5"/>
          <p:cNvSpPr>
            <a:spLocks noGrp="1"/>
          </p:cNvSpPr>
          <p:nvPr>
            <p:ph type="ftr" sz="quarter" idx="11"/>
          </p:nvPr>
        </p:nvSpPr>
        <p:spPr/>
        <p:txBody>
          <a:bodyPr/>
          <a:lstStyle/>
          <a:p>
            <a:r>
              <a:rPr lang="en-US"/>
              <a:t>COMPLETION DESIGN OF HIGH PRESSURE HIGH TEMPERATURE WELL WITH FOCUS ON CASE STUDY OF TUBING FAILURE</a:t>
            </a:r>
            <a:endParaRPr lang="en-US" dirty="0"/>
          </a:p>
        </p:txBody>
      </p:sp>
      <p:sp>
        <p:nvSpPr>
          <p:cNvPr id="9" name="Freeform 11"/>
          <p:cNvSpPr/>
          <p:nvPr/>
        </p:nvSpPr>
        <p:spPr bwMode="auto">
          <a:xfrm flipV="1">
            <a:off x="-5654" y="6548967"/>
            <a:ext cx="2144511" cy="67639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17947" y="6644117"/>
            <a:ext cx="1052685" cy="486833"/>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80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04800"/>
            <a:ext cx="3849547" cy="885150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6748" y="-1048"/>
            <a:ext cx="3181510" cy="913871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46888" cy="9144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500448" y="832147"/>
            <a:ext cx="12030777" cy="1707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495436" y="2844800"/>
            <a:ext cx="12035790" cy="5181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88177" y="8173916"/>
            <a:ext cx="1547482" cy="493861"/>
          </a:xfrm>
          <a:prstGeom prst="rect">
            <a:avLst/>
          </a:prstGeom>
        </p:spPr>
        <p:txBody>
          <a:bodyPr vert="horz" lIns="91440" tIns="45720" rIns="91440" bIns="45720" rtlCol="0" anchor="ctr"/>
          <a:lstStyle>
            <a:lvl1pPr algn="r">
              <a:defRPr sz="1200">
                <a:solidFill>
                  <a:schemeClr val="tx1">
                    <a:tint val="75000"/>
                  </a:schemeClr>
                </a:solidFill>
              </a:defRPr>
            </a:lvl1pPr>
          </a:lstStyle>
          <a:p>
            <a:fld id="{B757B26D-4213-42CD-BCAF-843F9682E441}" type="datetime1">
              <a:rPr lang="en-US" smtClean="0"/>
              <a:pPr/>
              <a:t>12/10/2018</a:t>
            </a:fld>
            <a:endParaRPr lang="en-US" dirty="0"/>
          </a:p>
        </p:txBody>
      </p:sp>
      <p:sp>
        <p:nvSpPr>
          <p:cNvPr id="5" name="Footer Placeholder 4"/>
          <p:cNvSpPr>
            <a:spLocks noGrp="1"/>
          </p:cNvSpPr>
          <p:nvPr>
            <p:ph type="ftr" sz="quarter" idx="3"/>
          </p:nvPr>
        </p:nvSpPr>
        <p:spPr>
          <a:xfrm>
            <a:off x="3495437" y="8181078"/>
            <a:ext cx="10286999" cy="48683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COMPLETION DESIGN OF HIGH PRESSURE HIGH TEMPERATURE WELL WITH FOCUS ON CASE STUDY OF TUBING FAILURE</a:t>
            </a:r>
            <a:endParaRPr lang="en-US" dirty="0"/>
          </a:p>
        </p:txBody>
      </p:sp>
      <p:sp>
        <p:nvSpPr>
          <p:cNvPr id="6" name="Slide Number Placeholder 5"/>
          <p:cNvSpPr>
            <a:spLocks noGrp="1"/>
          </p:cNvSpPr>
          <p:nvPr>
            <p:ph type="sldNum" sz="quarter" idx="4"/>
          </p:nvPr>
        </p:nvSpPr>
        <p:spPr bwMode="gray">
          <a:xfrm>
            <a:off x="717947" y="1050377"/>
            <a:ext cx="1052685" cy="486833"/>
          </a:xfrm>
          <a:prstGeom prst="rect">
            <a:avLst/>
          </a:prstGeom>
        </p:spPr>
        <p:txBody>
          <a:bodyPr vert="horz" lIns="91440" tIns="45720" rIns="91440" bIns="45720" rtlCol="0" anchor="ctr"/>
          <a:lstStyle>
            <a:lvl1pPr algn="r">
              <a:defRPr sz="2667">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29768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dt="0"/>
  <p:txStyles>
    <p:titleStyle>
      <a:lvl1pPr algn="l" defTabSz="609585"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5243"/>
            <a:ext cx="4581144" cy="1283208"/>
          </a:xfrm>
          <a:prstGeom prst="rect">
            <a:avLst/>
          </a:prstGeom>
        </p:spPr>
      </p:pic>
      <p:sp>
        <p:nvSpPr>
          <p:cNvPr id="2" name="Title 1"/>
          <p:cNvSpPr>
            <a:spLocks noGrp="1"/>
          </p:cNvSpPr>
          <p:nvPr>
            <p:ph type="ctrTitle"/>
          </p:nvPr>
        </p:nvSpPr>
        <p:spPr>
          <a:xfrm>
            <a:off x="2326824" y="749021"/>
            <a:ext cx="11887199" cy="3017041"/>
          </a:xfrm>
        </p:spPr>
        <p:txBody>
          <a:bodyPr>
            <a:noAutofit/>
          </a:bodyPr>
          <a:lstStyle/>
          <a:p>
            <a:pPr algn="ctr"/>
            <a:r>
              <a:rPr lang="en-US" sz="5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 for each County in the United States.</a:t>
            </a:r>
            <a:endParaRPr lang="en-US" sz="5400" dirty="0">
              <a:latin typeface="Arial" panose="020B0604020202020204" pitchFamily="34" charset="0"/>
              <a:cs typeface="Arial" panose="020B0604020202020204" pitchFamily="34" charset="0"/>
            </a:endParaRPr>
          </a:p>
        </p:txBody>
      </p:sp>
      <p:sp>
        <p:nvSpPr>
          <p:cNvPr id="7" name="object 4"/>
          <p:cNvSpPr txBox="1"/>
          <p:nvPr/>
        </p:nvSpPr>
        <p:spPr>
          <a:xfrm>
            <a:off x="5497571" y="6327050"/>
            <a:ext cx="4898573" cy="1695724"/>
          </a:xfrm>
          <a:prstGeom prst="rect">
            <a:avLst/>
          </a:prstGeom>
        </p:spPr>
        <p:txBody>
          <a:bodyPr vert="horz" wrap="square" lIns="0" tIns="0" rIns="0" bIns="0" rtlCol="0">
            <a:noAutofit/>
          </a:bodyPr>
          <a:lstStyle/>
          <a:p>
            <a:r>
              <a:rPr lang="en-US" sz="2400" dirty="0">
                <a:solidFill>
                  <a:schemeClr val="tx1">
                    <a:lumMod val="75000"/>
                  </a:schemeClr>
                </a:solidFill>
                <a:latin typeface="Arial" panose="020B0604020202020204" pitchFamily="34" charset="0"/>
                <a:cs typeface="Arial" panose="020B0604020202020204" pitchFamily="34" charset="0"/>
              </a:rPr>
              <a:t>Supervisor: </a:t>
            </a:r>
          </a:p>
          <a:p>
            <a:r>
              <a:rPr lang="en-US" sz="2400" dirty="0">
                <a:solidFill>
                  <a:schemeClr val="tx1">
                    <a:lumMod val="75000"/>
                  </a:schemeClr>
                </a:solidFill>
                <a:latin typeface="Arial" panose="020B0604020202020204" pitchFamily="34" charset="0"/>
                <a:cs typeface="Arial" panose="020B0604020202020204" pitchFamily="34" charset="0"/>
              </a:rPr>
              <a:t>Dr. Sean </a:t>
            </a:r>
            <a:r>
              <a:rPr lang="en-US" sz="2400" dirty="0" err="1">
                <a:solidFill>
                  <a:schemeClr val="tx1">
                    <a:lumMod val="75000"/>
                  </a:schemeClr>
                </a:solidFill>
                <a:latin typeface="Arial" panose="020B0604020202020204" pitchFamily="34" charset="0"/>
                <a:cs typeface="Arial" panose="020B0604020202020204" pitchFamily="34" charset="0"/>
              </a:rPr>
              <a:t>Mondesire</a:t>
            </a:r>
            <a:endParaRPr lang="en-US" sz="2400" dirty="0">
              <a:solidFill>
                <a:schemeClr val="tx1">
                  <a:lumMod val="75000"/>
                </a:schemeClr>
              </a:solidFill>
              <a:latin typeface="Arial" panose="020B0604020202020204" pitchFamily="34" charset="0"/>
              <a:cs typeface="Arial" panose="020B0604020202020204" pitchFamily="34" charset="0"/>
            </a:endParaRPr>
          </a:p>
          <a:p>
            <a:r>
              <a:rPr lang="en-US" sz="2400" dirty="0">
                <a:solidFill>
                  <a:schemeClr val="tx1">
                    <a:lumMod val="75000"/>
                  </a:schemeClr>
                </a:solidFill>
                <a:latin typeface="Arial" panose="020B0604020202020204" pitchFamily="34" charset="0"/>
                <a:cs typeface="Arial" panose="020B0604020202020204" pitchFamily="34" charset="0"/>
              </a:rPr>
              <a:t>Assistant Professor</a:t>
            </a:r>
          </a:p>
          <a:p>
            <a:r>
              <a:rPr lang="en-US" sz="2400" dirty="0">
                <a:solidFill>
                  <a:schemeClr val="tx1">
                    <a:lumMod val="75000"/>
                  </a:schemeClr>
                </a:solidFill>
                <a:latin typeface="Arial" panose="020B0604020202020204" pitchFamily="34" charset="0"/>
                <a:cs typeface="Arial" panose="020B0604020202020204" pitchFamily="34" charset="0"/>
              </a:rPr>
              <a:t>Program Director  </a:t>
            </a:r>
          </a:p>
          <a:p>
            <a:r>
              <a:rPr lang="en-US" sz="2400" dirty="0">
                <a:solidFill>
                  <a:schemeClr val="tx1">
                    <a:lumMod val="75000"/>
                  </a:schemeClr>
                </a:solidFill>
                <a:latin typeface="Arial" panose="020B0604020202020204" pitchFamily="34" charset="0"/>
                <a:cs typeface="Arial" panose="020B0604020202020204" pitchFamily="34" charset="0"/>
              </a:rPr>
              <a:t>Computer Science </a:t>
            </a:r>
          </a:p>
          <a:p>
            <a:r>
              <a:rPr lang="en-US" sz="2400" dirty="0">
                <a:solidFill>
                  <a:schemeClr val="tx1">
                    <a:lumMod val="75000"/>
                  </a:schemeClr>
                </a:solidFill>
                <a:latin typeface="Arial" panose="020B0604020202020204" pitchFamily="34" charset="0"/>
                <a:cs typeface="Arial" panose="020B0604020202020204" pitchFamily="34" charset="0"/>
              </a:rPr>
              <a:t>St. Thomas University.</a:t>
            </a:r>
          </a:p>
          <a:p>
            <a:endParaRPr lang="en-US" sz="2400"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528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endParaRPr lang="en-US" sz="4000"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
        <p:nvSpPr>
          <p:cNvPr id="10" name="Content Placeholder 2">
            <a:extLst>
              <a:ext uri="{FF2B5EF4-FFF2-40B4-BE49-F238E27FC236}">
                <a16:creationId xmlns:a16="http://schemas.microsoft.com/office/drawing/2014/main" id="{FCD69AF4-438D-4A58-BEAC-881BEB32BAE4}"/>
              </a:ext>
            </a:extLst>
          </p:cNvPr>
          <p:cNvSpPr>
            <a:spLocks noGrp="1"/>
          </p:cNvSpPr>
          <p:nvPr>
            <p:ph idx="1"/>
          </p:nvPr>
        </p:nvSpPr>
        <p:spPr>
          <a:xfrm>
            <a:off x="3152437" y="1354248"/>
            <a:ext cx="12726899" cy="6630025"/>
          </a:xfrm>
        </p:spPr>
        <p:txBody>
          <a:bodyPr numCol="1">
            <a:noAutofit/>
          </a:bodyPr>
          <a:lstStyle/>
          <a:p>
            <a:pPr lvl="0"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endParaRPr lang="en"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The outcome of this analysis are natural groupings of similar counties in a transformed feature space. The cluster that a county belongs to can be leveraged to plan an election campaign, for example, to understand how to reach a group of similar counties by highlighting messages that resonate with that group. More generally, this technique can be applied by businesses in customer or user segmentation to create targeted marketing campaigns.</a:t>
            </a:r>
          </a:p>
        </p:txBody>
      </p:sp>
    </p:spTree>
    <p:extLst>
      <p:ext uri="{BB962C8B-B14F-4D97-AF65-F5344CB8AC3E}">
        <p14:creationId xmlns:p14="http://schemas.microsoft.com/office/powerpoint/2010/main" val="429208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VARIABLE DESCRIPTION</a:t>
            </a: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Variable Description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CA70D68A-0E2C-4915-8D6E-9CD58621A87D}"/>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290124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INDEPENDENT VARIABLES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328E55-7CE8-4283-B090-C426AA29AEAC}"/>
              </a:ext>
            </a:extLst>
          </p:cNvPr>
          <p:cNvSpPr txBox="1">
            <a:spLocks/>
          </p:cNvSpPr>
          <p:nvPr/>
        </p:nvSpPr>
        <p:spPr>
          <a:xfrm>
            <a:off x="3152438" y="1447917"/>
            <a:ext cx="12726899" cy="6248166"/>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pPr marL="457189" lvl="2" indent="-457189"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Total Population </a:t>
            </a:r>
          </a:p>
          <a:p>
            <a:pPr marL="514350" lvl="2"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Men</a:t>
            </a:r>
          </a:p>
          <a:p>
            <a:pPr marL="514350" lvl="2"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Women </a:t>
            </a:r>
          </a:p>
          <a:p>
            <a:pPr marL="457189" lvl="2" indent="-457189"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Citizenship</a:t>
            </a:r>
          </a:p>
          <a:p>
            <a:pPr marL="457189" lvl="2" indent="-457189"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Employment</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Private worker </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Public worker</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Self Employed</a:t>
            </a:r>
          </a:p>
          <a:p>
            <a:pPr marL="514350" indent="-514350" algn="just">
              <a:lnSpc>
                <a:spcPct val="150000"/>
              </a:lnSpc>
              <a:buFont typeface="+mj-lt"/>
              <a:buAutoNum type="arabicPeriod"/>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Unemployed</a:t>
            </a:r>
          </a:p>
        </p:txBody>
      </p:sp>
      <p:sp>
        <p:nvSpPr>
          <p:cNvPr id="6" name="Rectangle 5">
            <a:extLst>
              <a:ext uri="{FF2B5EF4-FFF2-40B4-BE49-F238E27FC236}">
                <a16:creationId xmlns:a16="http://schemas.microsoft.com/office/drawing/2014/main" id="{0EF2D87E-FD9C-49BA-B962-3EA6605C46F1}"/>
              </a:ext>
            </a:extLst>
          </p:cNvPr>
          <p:cNvSpPr/>
          <p:nvPr/>
        </p:nvSpPr>
        <p:spPr>
          <a:xfrm>
            <a:off x="10234250" y="1537210"/>
            <a:ext cx="5507003" cy="5537093"/>
          </a:xfrm>
          <a:prstGeom prst="rect">
            <a:avLst/>
          </a:prstGeom>
        </p:spPr>
        <p:txBody>
          <a:bodyPr wrap="square">
            <a:spAutoFit/>
          </a:bodyPr>
          <a:lstStyle/>
          <a:p>
            <a:pPr marL="457189" lvl="2" indent="-457189" algn="just" defTabSz="609585">
              <a:lnSpc>
                <a:spcPct val="150000"/>
              </a:lnSpc>
              <a:spcBef>
                <a:spcPts val="1333"/>
              </a:spcBef>
              <a:buClr>
                <a:schemeClr val="accent1"/>
              </a:buClr>
              <a:buFont typeface="Wingdings 3" charset="2"/>
              <a:buChar char=""/>
            </a:pPr>
            <a:r>
              <a:rPr lang="en-US" sz="2800" dirty="0">
                <a:latin typeface="Arial" panose="020B0604020202020204" pitchFamily="34" charset="0"/>
                <a:ea typeface="Verdana" panose="020B0604030504040204" pitchFamily="34" charset="0"/>
                <a:cs typeface="Arial" panose="020B0604020202020204" pitchFamily="34" charset="0"/>
              </a:rPr>
              <a:t>Race</a:t>
            </a:r>
          </a:p>
          <a:p>
            <a:pPr marL="514350" lvl="2" indent="-514350" algn="just" defTabSz="609585">
              <a:lnSpc>
                <a:spcPct val="150000"/>
              </a:lnSpc>
              <a:spcBef>
                <a:spcPts val="1333"/>
              </a:spcBef>
              <a:buClr>
                <a:schemeClr val="accent1"/>
              </a:buClr>
              <a:buFont typeface="+mj-lt"/>
              <a:buAutoNum type="arabicPeriod"/>
            </a:pPr>
            <a:r>
              <a:rPr lang="en-US" sz="2800" dirty="0">
                <a:latin typeface="Arial" panose="020B0604020202020204" pitchFamily="34" charset="0"/>
                <a:ea typeface="Verdana" panose="020B0604030504040204" pitchFamily="34" charset="0"/>
                <a:cs typeface="Arial" panose="020B0604020202020204" pitchFamily="34" charset="0"/>
              </a:rPr>
              <a:t>White</a:t>
            </a:r>
          </a:p>
          <a:p>
            <a:pPr marL="514350" lvl="2" indent="-514350" algn="just" defTabSz="609585">
              <a:lnSpc>
                <a:spcPct val="150000"/>
              </a:lnSpc>
              <a:spcBef>
                <a:spcPts val="1333"/>
              </a:spcBef>
              <a:buClr>
                <a:schemeClr val="accent1"/>
              </a:buClr>
              <a:buFont typeface="+mj-lt"/>
              <a:buAutoNum type="arabicPeriod"/>
            </a:pPr>
            <a:r>
              <a:rPr lang="en-US" sz="2800" dirty="0">
                <a:latin typeface="Arial" panose="020B0604020202020204" pitchFamily="34" charset="0"/>
                <a:ea typeface="Verdana" panose="020B0604030504040204" pitchFamily="34" charset="0"/>
                <a:cs typeface="Arial" panose="020B0604020202020204" pitchFamily="34" charset="0"/>
              </a:rPr>
              <a:t>Hispanic</a:t>
            </a:r>
          </a:p>
          <a:p>
            <a:pPr marL="514350" lvl="2" indent="-514350" algn="just" defTabSz="609585">
              <a:lnSpc>
                <a:spcPct val="150000"/>
              </a:lnSpc>
              <a:spcBef>
                <a:spcPts val="1333"/>
              </a:spcBef>
              <a:buClr>
                <a:schemeClr val="accent1"/>
              </a:buClr>
              <a:buFont typeface="+mj-lt"/>
              <a:buAutoNum type="arabicPeriod"/>
            </a:pPr>
            <a:r>
              <a:rPr lang="en-US" sz="2800" dirty="0">
                <a:latin typeface="Arial" panose="020B0604020202020204" pitchFamily="34" charset="0"/>
                <a:ea typeface="Verdana" panose="020B0604030504040204" pitchFamily="34" charset="0"/>
                <a:cs typeface="Arial" panose="020B0604020202020204" pitchFamily="34" charset="0"/>
              </a:rPr>
              <a:t>Black</a:t>
            </a:r>
          </a:p>
          <a:p>
            <a:pPr marL="514350" lvl="2" indent="-514350" algn="just" defTabSz="609585">
              <a:lnSpc>
                <a:spcPct val="150000"/>
              </a:lnSpc>
              <a:spcBef>
                <a:spcPts val="1333"/>
              </a:spcBef>
              <a:buClr>
                <a:schemeClr val="accent1"/>
              </a:buClr>
              <a:buFont typeface="+mj-lt"/>
              <a:buAutoNum type="arabicPeriod"/>
            </a:pPr>
            <a:r>
              <a:rPr lang="en-US" sz="2800" dirty="0">
                <a:latin typeface="Arial" panose="020B0604020202020204" pitchFamily="34" charset="0"/>
                <a:ea typeface="Verdana" panose="020B0604030504040204" pitchFamily="34" charset="0"/>
                <a:cs typeface="Arial" panose="020B0604020202020204" pitchFamily="34" charset="0"/>
              </a:rPr>
              <a:t>Asian</a:t>
            </a:r>
          </a:p>
          <a:p>
            <a:pPr marL="514350" lvl="2" indent="-514350" algn="just" defTabSz="609585">
              <a:lnSpc>
                <a:spcPct val="150000"/>
              </a:lnSpc>
              <a:spcBef>
                <a:spcPts val="1333"/>
              </a:spcBef>
              <a:buClr>
                <a:schemeClr val="accent1"/>
              </a:buClr>
              <a:buFont typeface="+mj-lt"/>
              <a:buAutoNum type="arabicPeriod"/>
            </a:pPr>
            <a:r>
              <a:rPr lang="en-US" sz="2800" dirty="0">
                <a:latin typeface="Arial" panose="020B0604020202020204" pitchFamily="34" charset="0"/>
                <a:ea typeface="Verdana" panose="020B0604030504040204" pitchFamily="34" charset="0"/>
                <a:cs typeface="Arial" panose="020B0604020202020204" pitchFamily="34" charset="0"/>
              </a:rPr>
              <a:t>Pacific</a:t>
            </a:r>
          </a:p>
          <a:p>
            <a:pPr marL="514350" lvl="2" indent="-514350" algn="just" defTabSz="609585">
              <a:lnSpc>
                <a:spcPct val="150000"/>
              </a:lnSpc>
              <a:spcBef>
                <a:spcPts val="1333"/>
              </a:spcBef>
              <a:buClr>
                <a:schemeClr val="accent1"/>
              </a:buClr>
              <a:buFont typeface="+mj-lt"/>
              <a:buAutoNum type="arabicPeriod"/>
            </a:pPr>
            <a:r>
              <a:rPr lang="en-US" sz="2800" dirty="0">
                <a:latin typeface="Arial" panose="020B0604020202020204" pitchFamily="34" charset="0"/>
                <a:ea typeface="Verdana" panose="020B0604030504040204" pitchFamily="34" charset="0"/>
                <a:cs typeface="Arial" panose="020B0604020202020204" pitchFamily="34" charset="0"/>
              </a:rPr>
              <a:t>Native</a:t>
            </a:r>
          </a:p>
        </p:txBody>
      </p:sp>
      <p:sp>
        <p:nvSpPr>
          <p:cNvPr id="10" name="Footer Placeholder 3">
            <a:extLst>
              <a:ext uri="{FF2B5EF4-FFF2-40B4-BE49-F238E27FC236}">
                <a16:creationId xmlns:a16="http://schemas.microsoft.com/office/drawing/2014/main" id="{28457CFA-818A-49B5-9B93-D7FB69102396}"/>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28793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DEPENDENT VARIABLES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328E55-7CE8-4283-B090-C426AA29AEAC}"/>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pPr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County</a:t>
            </a:r>
          </a:p>
          <a:p>
            <a:pPr marL="0" indent="0" algn="just">
              <a:lnSpc>
                <a:spcPct val="150000"/>
              </a:lnSpc>
              <a:buNone/>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a:t>
            </a:r>
          </a:p>
        </p:txBody>
      </p:sp>
      <p:sp>
        <p:nvSpPr>
          <p:cNvPr id="8" name="Footer Placeholder 3">
            <a:extLst>
              <a:ext uri="{FF2B5EF4-FFF2-40B4-BE49-F238E27FC236}">
                <a16:creationId xmlns:a16="http://schemas.microsoft.com/office/drawing/2014/main" id="{F03DB492-9B02-4029-90CD-BBC965BD12F3}"/>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147125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a:t>
            </a: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PHASE – I : ACQUIRING AND CLEANING DATA</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667" b="0" i="0" u="none" strike="noStrike" kern="1200" cap="none" spc="0" normalizeH="0" baseline="0" noProof="0" smtClean="0">
                <a:ln>
                  <a:noFill/>
                </a:ln>
                <a:solidFill>
                  <a:srgbClr val="FEFFFF"/>
                </a:solidFill>
                <a:effectLst/>
                <a:uLnTx/>
                <a:uFillTx/>
                <a:latin typeface="Century Gothic"/>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2667" b="0" i="0" u="none" strike="noStrike" kern="1200" cap="none" spc="0" normalizeH="0" baseline="0" noProof="0" dirty="0">
              <a:ln>
                <a:noFill/>
              </a:ln>
              <a:solidFill>
                <a:srgbClr val="FEFFFF"/>
              </a:solidFill>
              <a:effectLst/>
              <a:uLnTx/>
              <a:uFillTx/>
              <a:latin typeface="Century Gothic"/>
              <a:ea typeface="+mn-ea"/>
              <a:cs typeface="+mn-cs"/>
            </a:endParaRPr>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2AA5C4B2-C1AF-4D6E-9EBC-119AF363F9BC}"/>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289546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 : ACQUIRING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DBDF6416-BE48-425D-8B17-9DD99D425DC7}"/>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4E24029D-9A67-476E-AD19-562D6CFC2D39}"/>
              </a:ext>
            </a:extLst>
          </p:cNvPr>
          <p:cNvPicPr>
            <a:picLocks noChangeAspect="1"/>
          </p:cNvPicPr>
          <p:nvPr/>
        </p:nvPicPr>
        <p:blipFill>
          <a:blip r:embed="rId3"/>
          <a:stretch>
            <a:fillRect/>
          </a:stretch>
        </p:blipFill>
        <p:spPr>
          <a:xfrm>
            <a:off x="3138487" y="3352800"/>
            <a:ext cx="10182225" cy="2438400"/>
          </a:xfrm>
          <a:prstGeom prst="rect">
            <a:avLst/>
          </a:prstGeom>
        </p:spPr>
      </p:pic>
    </p:spTree>
    <p:extLst>
      <p:ext uri="{BB962C8B-B14F-4D97-AF65-F5344CB8AC3E}">
        <p14:creationId xmlns:p14="http://schemas.microsoft.com/office/powerpoint/2010/main" val="283753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 : TIDYING PROCEDURE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Tidying Procedure</a:t>
            </a:r>
          </a:p>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“State” &amp; “Census ID” were deleted, since state-county is the main focus. For which we assigned “State-County” as the index.</a:t>
            </a:r>
          </a:p>
        </p:txBody>
      </p:sp>
      <p:sp>
        <p:nvSpPr>
          <p:cNvPr id="10" name="Footer Placeholder 3">
            <a:extLst>
              <a:ext uri="{FF2B5EF4-FFF2-40B4-BE49-F238E27FC236}">
                <a16:creationId xmlns:a16="http://schemas.microsoft.com/office/drawing/2014/main" id="{DBDF6416-BE48-425D-8B17-9DD99D425DC7}"/>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A7178043-E67A-4145-B9CD-9065549A9820}"/>
              </a:ext>
            </a:extLst>
          </p:cNvPr>
          <p:cNvPicPr>
            <a:picLocks noChangeAspect="1"/>
          </p:cNvPicPr>
          <p:nvPr/>
        </p:nvPicPr>
        <p:blipFill>
          <a:blip r:embed="rId3"/>
          <a:stretch>
            <a:fillRect/>
          </a:stretch>
        </p:blipFill>
        <p:spPr>
          <a:xfrm>
            <a:off x="3897674" y="4058748"/>
            <a:ext cx="10391775" cy="3171825"/>
          </a:xfrm>
          <a:prstGeom prst="rect">
            <a:avLst/>
          </a:prstGeom>
        </p:spPr>
      </p:pic>
    </p:spTree>
    <p:extLst>
      <p:ext uri="{BB962C8B-B14F-4D97-AF65-F5344CB8AC3E}">
        <p14:creationId xmlns:p14="http://schemas.microsoft.com/office/powerpoint/2010/main" val="80021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a:t>
            </a: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PHASE – II :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2667" b="0" i="0" u="none" strike="noStrike" kern="1200" cap="none" spc="0" normalizeH="0" baseline="0" noProof="0" smtClean="0">
                <a:ln>
                  <a:noFill/>
                </a:ln>
                <a:solidFill>
                  <a:srgbClr val="FEFFFF"/>
                </a:solidFill>
                <a:effectLst/>
                <a:uLnTx/>
                <a:uFillTx/>
                <a:latin typeface="Century Gothic"/>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2667" b="0" i="0" u="none" strike="noStrike" kern="1200" cap="none" spc="0" normalizeH="0" baseline="0" noProof="0" dirty="0">
              <a:ln>
                <a:noFill/>
              </a:ln>
              <a:solidFill>
                <a:srgbClr val="FEFFFF"/>
              </a:solidFill>
              <a:effectLst/>
              <a:uLnTx/>
              <a:uFillTx/>
              <a:latin typeface="Century Gothic"/>
              <a:ea typeface="+mn-ea"/>
              <a:cs typeface="+mn-cs"/>
            </a:endParaRPr>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A0BC35FC-CCE2-4065-84AF-581FAE979EE3}"/>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186590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VISUALIZING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B8DE4696-73C5-427E-8BBC-65459A279CC1}"/>
              </a:ext>
            </a:extLst>
          </p:cNvPr>
          <p:cNvPicPr>
            <a:picLocks noChangeAspect="1"/>
          </p:cNvPicPr>
          <p:nvPr/>
        </p:nvPicPr>
        <p:blipFill>
          <a:blip r:embed="rId3"/>
          <a:stretch>
            <a:fillRect/>
          </a:stretch>
        </p:blipFill>
        <p:spPr>
          <a:xfrm>
            <a:off x="3152438" y="1537210"/>
            <a:ext cx="11987757" cy="6692388"/>
          </a:xfrm>
          <a:prstGeom prst="rect">
            <a:avLst/>
          </a:prstGeom>
        </p:spPr>
      </p:pic>
    </p:spTree>
    <p:extLst>
      <p:ext uri="{BB962C8B-B14F-4D97-AF65-F5344CB8AC3E}">
        <p14:creationId xmlns:p14="http://schemas.microsoft.com/office/powerpoint/2010/main" val="366869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VISUALIZING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4" name="Picture 3">
            <a:extLst>
              <a:ext uri="{FF2B5EF4-FFF2-40B4-BE49-F238E27FC236}">
                <a16:creationId xmlns:a16="http://schemas.microsoft.com/office/drawing/2014/main" id="{66DF3763-3456-45D5-B623-C99298BB13B2}"/>
              </a:ext>
            </a:extLst>
          </p:cNvPr>
          <p:cNvPicPr>
            <a:picLocks noChangeAspect="1"/>
          </p:cNvPicPr>
          <p:nvPr/>
        </p:nvPicPr>
        <p:blipFill>
          <a:blip r:embed="rId3"/>
          <a:stretch>
            <a:fillRect/>
          </a:stretch>
        </p:blipFill>
        <p:spPr>
          <a:xfrm>
            <a:off x="3152438" y="1537211"/>
            <a:ext cx="12040669" cy="6692382"/>
          </a:xfrm>
          <a:prstGeom prst="rect">
            <a:avLst/>
          </a:prstGeom>
        </p:spPr>
      </p:pic>
    </p:spTree>
    <p:extLst>
      <p:ext uri="{BB962C8B-B14F-4D97-AF65-F5344CB8AC3E}">
        <p14:creationId xmlns:p14="http://schemas.microsoft.com/office/powerpoint/2010/main" val="226990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cs typeface="Arial" panose="020B0604020202020204" pitchFamily="34" charset="0"/>
              </a:rPr>
              <a:t>GROUP MEMBERS</a:t>
            </a:r>
          </a:p>
        </p:txBody>
      </p:sp>
      <p:sp>
        <p:nvSpPr>
          <p:cNvPr id="3" name="Content Placeholder 2"/>
          <p:cNvSpPr>
            <a:spLocks noGrp="1"/>
          </p:cNvSpPr>
          <p:nvPr>
            <p:ph idx="1"/>
          </p:nvPr>
        </p:nvSpPr>
        <p:spPr>
          <a:xfrm>
            <a:off x="3152437" y="1354248"/>
            <a:ext cx="12726899" cy="6630025"/>
          </a:xfrm>
        </p:spPr>
        <p:txBody>
          <a:bodyPr numCol="1">
            <a:noAutofit/>
          </a:bodyPr>
          <a:lstStyle/>
          <a:p>
            <a:pPr>
              <a:lnSpc>
                <a:spcPct val="200000"/>
              </a:lnSpc>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Camilo Alejandro Riviere</a:t>
            </a:r>
          </a:p>
          <a:p>
            <a:pPr>
              <a:lnSpc>
                <a:spcPct val="200000"/>
              </a:lnSpc>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Syed Shaheryar Qadir</a:t>
            </a:r>
          </a:p>
          <a:p>
            <a:pPr>
              <a:lnSpc>
                <a:spcPct val="200000"/>
              </a:lnSpc>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Juan Ruiz</a:t>
            </a: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 for Miami Dade County</a:t>
            </a:r>
            <a:endParaRPr lang="en-US" sz="1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04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VISUALIZING THE DATA</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05A8EA52-BE0E-4219-94D8-EB4810F8C293}"/>
              </a:ext>
            </a:extLst>
          </p:cNvPr>
          <p:cNvPicPr>
            <a:picLocks noChangeAspect="1"/>
          </p:cNvPicPr>
          <p:nvPr/>
        </p:nvPicPr>
        <p:blipFill>
          <a:blip r:embed="rId3"/>
          <a:stretch>
            <a:fillRect/>
          </a:stretch>
        </p:blipFill>
        <p:spPr>
          <a:xfrm>
            <a:off x="3152438" y="1537209"/>
            <a:ext cx="11108685" cy="6692389"/>
          </a:xfrm>
          <a:prstGeom prst="rect">
            <a:avLst/>
          </a:prstGeom>
        </p:spPr>
      </p:pic>
    </p:spTree>
    <p:extLst>
      <p:ext uri="{BB962C8B-B14F-4D97-AF65-F5344CB8AC3E}">
        <p14:creationId xmlns:p14="http://schemas.microsoft.com/office/powerpoint/2010/main" val="172461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DATA SCALING</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In order to standardize the scaling of the numerical columns to use any distance based analytical methods so that we can compare the relative distances between different feature columns. We used </a:t>
            </a:r>
            <a:r>
              <a:rPr lang="en-US" sz="2800" dirty="0" err="1">
                <a:solidFill>
                  <a:schemeClr val="tx1"/>
                </a:solidFill>
                <a:latin typeface="Arial" panose="020B0604020202020204" pitchFamily="34" charset="0"/>
                <a:ea typeface="Verdana" panose="020B0604030504040204" pitchFamily="34" charset="0"/>
                <a:cs typeface="Arial" panose="020B0604020202020204" pitchFamily="34" charset="0"/>
              </a:rPr>
              <a:t>minmaxscaler</a:t>
            </a: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 to transform the numerical columns so that they also fall between 0 and 1..</a:t>
            </a: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8861EC5E-A953-46E4-98F7-436D524E87D2}"/>
              </a:ext>
            </a:extLst>
          </p:cNvPr>
          <p:cNvPicPr>
            <a:picLocks noChangeAspect="1"/>
          </p:cNvPicPr>
          <p:nvPr/>
        </p:nvPicPr>
        <p:blipFill>
          <a:blip r:embed="rId3"/>
          <a:stretch>
            <a:fillRect/>
          </a:stretch>
        </p:blipFill>
        <p:spPr>
          <a:xfrm>
            <a:off x="3850049" y="4052521"/>
            <a:ext cx="10487025" cy="3219450"/>
          </a:xfrm>
          <a:prstGeom prst="rect">
            <a:avLst/>
          </a:prstGeom>
        </p:spPr>
      </p:pic>
    </p:spTree>
    <p:extLst>
      <p:ext uri="{BB962C8B-B14F-4D97-AF65-F5344CB8AC3E}">
        <p14:creationId xmlns:p14="http://schemas.microsoft.com/office/powerpoint/2010/main" val="68147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PCA MODEL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777CD058-B7D1-412F-9CA1-0482B2F8261E}"/>
              </a:ext>
            </a:extLst>
          </p:cNvPr>
          <p:cNvPicPr>
            <a:picLocks noChangeAspect="1"/>
          </p:cNvPicPr>
          <p:nvPr/>
        </p:nvPicPr>
        <p:blipFill>
          <a:blip r:embed="rId3"/>
          <a:stretch>
            <a:fillRect/>
          </a:stretch>
        </p:blipFill>
        <p:spPr>
          <a:xfrm>
            <a:off x="3304837" y="1537210"/>
            <a:ext cx="11729850" cy="6630025"/>
          </a:xfrm>
          <a:prstGeom prst="rect">
            <a:avLst/>
          </a:prstGeom>
        </p:spPr>
      </p:pic>
    </p:spTree>
    <p:extLst>
      <p:ext uri="{BB962C8B-B14F-4D97-AF65-F5344CB8AC3E}">
        <p14:creationId xmlns:p14="http://schemas.microsoft.com/office/powerpoint/2010/main" val="2137150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PCA MODEL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4" name="Picture 3">
            <a:extLst>
              <a:ext uri="{FF2B5EF4-FFF2-40B4-BE49-F238E27FC236}">
                <a16:creationId xmlns:a16="http://schemas.microsoft.com/office/drawing/2014/main" id="{0B5BC028-9F72-4B2A-974C-BA212C433334}"/>
              </a:ext>
            </a:extLst>
          </p:cNvPr>
          <p:cNvPicPr>
            <a:picLocks noChangeAspect="1"/>
          </p:cNvPicPr>
          <p:nvPr/>
        </p:nvPicPr>
        <p:blipFill>
          <a:blip r:embed="rId3"/>
          <a:stretch>
            <a:fillRect/>
          </a:stretch>
        </p:blipFill>
        <p:spPr>
          <a:xfrm>
            <a:off x="3141136" y="1377812"/>
            <a:ext cx="12122310" cy="6758851"/>
          </a:xfrm>
          <a:prstGeom prst="rect">
            <a:avLst/>
          </a:prstGeom>
        </p:spPr>
      </p:pic>
    </p:spTree>
    <p:extLst>
      <p:ext uri="{BB962C8B-B14F-4D97-AF65-F5344CB8AC3E}">
        <p14:creationId xmlns:p14="http://schemas.microsoft.com/office/powerpoint/2010/main" val="2280656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POPULATION SEGMENTATION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B43BAAFC-B03E-4E4B-A18E-71E81C11D7D0}"/>
              </a:ext>
            </a:extLst>
          </p:cNvPr>
          <p:cNvPicPr>
            <a:picLocks noChangeAspect="1"/>
          </p:cNvPicPr>
          <p:nvPr/>
        </p:nvPicPr>
        <p:blipFill>
          <a:blip r:embed="rId3"/>
          <a:stretch>
            <a:fillRect/>
          </a:stretch>
        </p:blipFill>
        <p:spPr>
          <a:xfrm>
            <a:off x="3152438" y="1755440"/>
            <a:ext cx="11882249" cy="6381223"/>
          </a:xfrm>
          <a:prstGeom prst="rect">
            <a:avLst/>
          </a:prstGeom>
        </p:spPr>
      </p:pic>
      <p:sp>
        <p:nvSpPr>
          <p:cNvPr id="6" name="TextBox 5">
            <a:extLst>
              <a:ext uri="{FF2B5EF4-FFF2-40B4-BE49-F238E27FC236}">
                <a16:creationId xmlns:a16="http://schemas.microsoft.com/office/drawing/2014/main" id="{5B0A40F1-89C4-4866-8E3B-2025FFF10B60}"/>
              </a:ext>
            </a:extLst>
          </p:cNvPr>
          <p:cNvSpPr txBox="1"/>
          <p:nvPr/>
        </p:nvSpPr>
        <p:spPr>
          <a:xfrm>
            <a:off x="4941278" y="1179213"/>
            <a:ext cx="8359858" cy="523220"/>
          </a:xfrm>
          <a:prstGeom prst="rect">
            <a:avLst/>
          </a:prstGeom>
          <a:noFill/>
        </p:spPr>
        <p:txBody>
          <a:bodyPr wrap="square" rtlCol="0">
            <a:spAutoFit/>
          </a:bodyPr>
          <a:lstStyle/>
          <a:p>
            <a:pPr algn="ctr"/>
            <a:r>
              <a:rPr lang="en-US" sz="2800" dirty="0">
                <a:latin typeface="Arial" panose="020B0604020202020204" pitchFamily="34" charset="0"/>
                <a:ea typeface="Verdana" panose="020B0604030504040204" pitchFamily="34" charset="0"/>
                <a:cs typeface="Arial" panose="020B0604020202020204" pitchFamily="34" charset="0"/>
              </a:rPr>
              <a:t>(Done on Training Set)</a:t>
            </a:r>
          </a:p>
        </p:txBody>
      </p:sp>
    </p:spTree>
    <p:extLst>
      <p:ext uri="{BB962C8B-B14F-4D97-AF65-F5344CB8AC3E}">
        <p14:creationId xmlns:p14="http://schemas.microsoft.com/office/powerpoint/2010/main" val="1250570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K-MEANS CENTROIDS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4" name="Picture 3">
            <a:extLst>
              <a:ext uri="{FF2B5EF4-FFF2-40B4-BE49-F238E27FC236}">
                <a16:creationId xmlns:a16="http://schemas.microsoft.com/office/drawing/2014/main" id="{EF699331-4874-4557-A607-FBBF833189C7}"/>
              </a:ext>
            </a:extLst>
          </p:cNvPr>
          <p:cNvPicPr>
            <a:picLocks noChangeAspect="1"/>
          </p:cNvPicPr>
          <p:nvPr/>
        </p:nvPicPr>
        <p:blipFill>
          <a:blip r:embed="rId3"/>
          <a:stretch>
            <a:fillRect/>
          </a:stretch>
        </p:blipFill>
        <p:spPr>
          <a:xfrm>
            <a:off x="3141136" y="1537210"/>
            <a:ext cx="11893551" cy="6630024"/>
          </a:xfrm>
          <a:prstGeom prst="rect">
            <a:avLst/>
          </a:prstGeom>
        </p:spPr>
      </p:pic>
    </p:spTree>
    <p:extLst>
      <p:ext uri="{BB962C8B-B14F-4D97-AF65-F5344CB8AC3E}">
        <p14:creationId xmlns:p14="http://schemas.microsoft.com/office/powerpoint/2010/main" val="389244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HEATMAP OF CENTROIDS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3" name="Picture 2">
            <a:extLst>
              <a:ext uri="{FF2B5EF4-FFF2-40B4-BE49-F238E27FC236}">
                <a16:creationId xmlns:a16="http://schemas.microsoft.com/office/drawing/2014/main" id="{A7BB3B33-9375-4BE2-B4A9-3D5C30B8FA54}"/>
              </a:ext>
            </a:extLst>
          </p:cNvPr>
          <p:cNvPicPr>
            <a:picLocks noChangeAspect="1"/>
          </p:cNvPicPr>
          <p:nvPr/>
        </p:nvPicPr>
        <p:blipFill>
          <a:blip r:embed="rId3"/>
          <a:stretch>
            <a:fillRect/>
          </a:stretch>
        </p:blipFill>
        <p:spPr>
          <a:xfrm>
            <a:off x="3138487" y="1755439"/>
            <a:ext cx="12540429" cy="6630019"/>
          </a:xfrm>
          <a:prstGeom prst="rect">
            <a:avLst/>
          </a:prstGeom>
        </p:spPr>
      </p:pic>
    </p:spTree>
    <p:extLst>
      <p:ext uri="{BB962C8B-B14F-4D97-AF65-F5344CB8AC3E}">
        <p14:creationId xmlns:p14="http://schemas.microsoft.com/office/powerpoint/2010/main" val="1786906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pPr lvl="1"/>
            <a:r>
              <a:rPr lang="en-US" sz="4000" b="1" kern="1200" dirty="0">
                <a:solidFill>
                  <a:schemeClr val="tx1"/>
                </a:solidFill>
                <a:latin typeface="Arial" panose="020B0604020202020204" pitchFamily="34" charset="0"/>
                <a:ea typeface="Verdana" panose="020B0604030504040204" pitchFamily="34" charset="0"/>
                <a:cs typeface="Arial" panose="020B0604020202020204" pitchFamily="34" charset="0"/>
              </a:rPr>
              <a:t>PHASE – II : LABELING THE CLUSTERS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4F0B64C-7DA3-4901-8BAA-D34779BFE026}"/>
              </a:ext>
            </a:extLst>
          </p:cNvPr>
          <p:cNvSpPr txBox="1">
            <a:spLocks/>
          </p:cNvSpPr>
          <p:nvPr/>
        </p:nvSpPr>
        <p:spPr>
          <a:xfrm>
            <a:off x="3304837" y="1506648"/>
            <a:ext cx="12726899" cy="6630025"/>
          </a:xfrm>
          <a:prstGeom prst="rect">
            <a:avLst/>
          </a:prstGeom>
        </p:spPr>
        <p:txBody>
          <a:bodyPr vert="horz" lIns="91440" tIns="45720" rIns="91440" bIns="45720" numCol="1" rtlCol="0">
            <a:noAutofit/>
          </a:bodyPr>
          <a:lstStyle>
            <a:lvl1pPr marL="457189" indent="-457189" algn="l" defTabSz="609585" rtl="0" eaLnBrk="1" latinLnBrk="0" hangingPunct="1">
              <a:spcBef>
                <a:spcPts val="1333"/>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9pPr>
          </a:lstStyle>
          <a:p>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8" name="Footer Placeholder 3">
            <a:extLst>
              <a:ext uri="{FF2B5EF4-FFF2-40B4-BE49-F238E27FC236}">
                <a16:creationId xmlns:a16="http://schemas.microsoft.com/office/drawing/2014/main" id="{223989A0-0919-439A-B828-59A2853B2BF5}"/>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pic>
        <p:nvPicPr>
          <p:cNvPr id="4" name="Picture 3">
            <a:extLst>
              <a:ext uri="{FF2B5EF4-FFF2-40B4-BE49-F238E27FC236}">
                <a16:creationId xmlns:a16="http://schemas.microsoft.com/office/drawing/2014/main" id="{866CB1D7-229E-42FC-9460-5434C95F3253}"/>
              </a:ext>
            </a:extLst>
          </p:cNvPr>
          <p:cNvPicPr>
            <a:picLocks noChangeAspect="1"/>
          </p:cNvPicPr>
          <p:nvPr/>
        </p:nvPicPr>
        <p:blipFill>
          <a:blip r:embed="rId3"/>
          <a:stretch>
            <a:fillRect/>
          </a:stretch>
        </p:blipFill>
        <p:spPr>
          <a:xfrm>
            <a:off x="3304837" y="1506648"/>
            <a:ext cx="11958609" cy="6758122"/>
          </a:xfrm>
          <a:prstGeom prst="rect">
            <a:avLst/>
          </a:prstGeom>
        </p:spPr>
      </p:pic>
    </p:spTree>
    <p:extLst>
      <p:ext uri="{BB962C8B-B14F-4D97-AF65-F5344CB8AC3E}">
        <p14:creationId xmlns:p14="http://schemas.microsoft.com/office/powerpoint/2010/main" val="2293714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PHASE – I &amp; II</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CONCLUSION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7DC50A6E-1FB0-40B5-932E-1322C07E2F3F}"/>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123959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REFERENCES</a:t>
            </a:r>
            <a:endParaRPr lang="en-US" sz="4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34035" y="1293793"/>
            <a:ext cx="12726899" cy="6630025"/>
          </a:xfrm>
        </p:spPr>
        <p:txBody>
          <a:bodyPr numCol="1">
            <a:noAutofit/>
          </a:bodyPr>
          <a:lstStyle/>
          <a:p>
            <a:pPr fontAlgn="base"/>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https://factfinder.census.gov/faces/nav/jsf/pages/index.xhtml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4E1864A2-F008-4912-B8BA-489DC1AD20E1}"/>
              </a:ext>
            </a:extLst>
          </p:cNvPr>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43514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CONTENTS</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Problem Statement</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Project Objective</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Purpose and Motivation</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Variable Description</a:t>
            </a:r>
          </a:p>
          <a:p>
            <a:pPr lvl="1">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Phase – I : Acquiring and Cleaning Data</a:t>
            </a:r>
          </a:p>
          <a:p>
            <a:pPr marL="2230438" lvl="1" indent="-379413">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Acquiring Data</a:t>
            </a:r>
          </a:p>
          <a:p>
            <a:pPr marL="2230438" lvl="1" indent="-379413">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Tidying Procedure</a:t>
            </a:r>
          </a:p>
          <a:p>
            <a:pPr marL="2230438" lvl="1" indent="-379413">
              <a:buFont typeface="Courier New" panose="02070309020205020404" pitchFamily="49" charset="0"/>
              <a:buChar char="o"/>
            </a:pPr>
            <a:endParaRPr lang="en-US" sz="2800"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1059328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03AFA0-5433-473B-B3D4-BE2DC802C61D}"/>
              </a:ext>
            </a:extLst>
          </p:cNvPr>
          <p:cNvPicPr>
            <a:picLocks noChangeAspect="1"/>
          </p:cNvPicPr>
          <p:nvPr/>
        </p:nvPicPr>
        <p:blipFill>
          <a:blip r:embed="rId3"/>
          <a:stretch>
            <a:fillRect/>
          </a:stretch>
        </p:blipFill>
        <p:spPr>
          <a:xfrm>
            <a:off x="4349159" y="2822296"/>
            <a:ext cx="7760881" cy="3499407"/>
          </a:xfrm>
          <a:prstGeom prst="rect">
            <a:avLst/>
          </a:prstGeom>
        </p:spPr>
      </p:pic>
    </p:spTree>
    <p:extLst>
      <p:ext uri="{BB962C8B-B14F-4D97-AF65-F5344CB8AC3E}">
        <p14:creationId xmlns:p14="http://schemas.microsoft.com/office/powerpoint/2010/main" val="423290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CONTENTS</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marL="981075" lvl="2" indent="-401638">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Phase – II : Modeling</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Visualizing the Data</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Data Scaling</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PCA Model</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Population Segmentation</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K-Means Centroids</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Heatmap of Centroids</a:t>
            </a:r>
          </a:p>
          <a:p>
            <a:pPr marL="2341563" lvl="2" indent="-457200">
              <a:buFont typeface="Courier New" panose="02070309020205020404" pitchFamily="49" charset="0"/>
              <a:buChar char="o"/>
            </a:pPr>
            <a:r>
              <a:rPr lang="en-US" sz="2800" dirty="0">
                <a:solidFill>
                  <a:schemeClr val="tx1"/>
                </a:solidFill>
                <a:latin typeface="Arial" panose="020B0604020202020204" pitchFamily="34" charset="0"/>
                <a:cs typeface="Arial" panose="020B0604020202020204" pitchFamily="34" charset="0"/>
              </a:rPr>
              <a:t>Labeling the Centroids</a:t>
            </a:r>
          </a:p>
          <a:p>
            <a:pPr marL="981075" lvl="2" indent="-401638">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Conclusion</a:t>
            </a:r>
          </a:p>
          <a:p>
            <a:pPr marL="981075" lvl="2" indent="-401638">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References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22950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133190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lvl="0"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Problem Statement</a:t>
            </a:r>
            <a:endParaRPr lang="en"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How can clustering be applied to better understand the voters for each county?</a:t>
            </a:r>
          </a:p>
          <a:p>
            <a:pPr marL="0" indent="0">
              <a:buNone/>
            </a:pPr>
            <a:endParaRPr lang="en-US" sz="2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89568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OBJECTIVES</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255188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a:t>
            </a:r>
            <a:endParaRPr lang="en-US"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152437" y="1354248"/>
            <a:ext cx="12726899" cy="6630025"/>
          </a:xfrm>
        </p:spPr>
        <p:txBody>
          <a:bodyPr numCol="1">
            <a:noAutofit/>
          </a:bodyPr>
          <a:lstStyle/>
          <a:p>
            <a:pPr lvl="0"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Project Objective</a:t>
            </a:r>
            <a:endParaRPr lang="en" sz="2800" dirty="0">
              <a:solidFill>
                <a:schemeClr val="tx1"/>
              </a:solidFill>
              <a:latin typeface="Arial" panose="020B0604020202020204" pitchFamily="34" charset="0"/>
              <a:ea typeface="Verdana" panose="020B0604030504040204" pitchFamily="34" charset="0"/>
              <a:cs typeface="Arial" panose="020B0604020202020204" pitchFamily="34" charset="0"/>
            </a:endParaRPr>
          </a:p>
          <a:p>
            <a:pPr algn="just">
              <a:lnSpc>
                <a:spcPct val="150000"/>
              </a:lnSpc>
            </a:pPr>
            <a:r>
              <a:rPr lang="en-US" sz="2800" dirty="0">
                <a:solidFill>
                  <a:schemeClr val="tx1"/>
                </a:solidFill>
                <a:latin typeface="Arial" panose="020B0604020202020204" pitchFamily="34" charset="0"/>
                <a:ea typeface="Verdana" panose="020B0604030504040204" pitchFamily="34" charset="0"/>
                <a:cs typeface="Arial" panose="020B0604020202020204" pitchFamily="34" charset="0"/>
              </a:rPr>
              <a:t>The goal is to gain a better understanding of the voters in the United States. This project explores how we can apply unsupervised clustering to better integrate science into the task of identifying the voters which are more likely to vote for either Republican or Democrat.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6579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438" y="345314"/>
            <a:ext cx="11882249" cy="705063"/>
          </a:xfrm>
        </p:spPr>
        <p:txBody>
          <a:bodyPr>
            <a:normAutofit/>
          </a:bodyPr>
          <a:lstStyle/>
          <a:p>
            <a:r>
              <a:rPr lang="en-US" sz="4000" b="1"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4043564"/>
            <a:ext cx="16459200" cy="713678"/>
          </a:xfrm>
        </p:spPr>
        <p:txBody>
          <a:bodyPr numCol="1">
            <a:noAutofit/>
          </a:bodyPr>
          <a:lstStyle/>
          <a:p>
            <a:pPr lvl="0" algn="ctr"/>
            <a:r>
              <a:rPr lang="en-US" sz="3600" b="1" dirty="0">
                <a:solidFill>
                  <a:schemeClr val="tx1"/>
                </a:solidFill>
                <a:latin typeface="Arial" panose="020B0604020202020204" pitchFamily="34" charset="0"/>
                <a:ea typeface="Verdana" panose="020B0604030504040204" pitchFamily="34" charset="0"/>
                <a:cs typeface="Arial" panose="020B0604020202020204" pitchFamily="34" charset="0"/>
              </a:rPr>
              <a:t>PURPOSE AND MOTIVATION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cxnSp>
        <p:nvCxnSpPr>
          <p:cNvPr id="7" name="Straight Connector 6"/>
          <p:cNvCxnSpPr/>
          <p:nvPr/>
        </p:nvCxnSpPr>
        <p:spPr>
          <a:xfrm>
            <a:off x="3152438" y="1050377"/>
            <a:ext cx="1272689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ooter Placeholder 3"/>
          <p:cNvSpPr>
            <a:spLocks noGrp="1"/>
          </p:cNvSpPr>
          <p:nvPr>
            <p:ph type="ftr" sz="quarter" idx="11"/>
          </p:nvPr>
        </p:nvSpPr>
        <p:spPr>
          <a:xfrm>
            <a:off x="3141136" y="8464109"/>
            <a:ext cx="10159999" cy="486833"/>
          </a:xfrm>
        </p:spPr>
        <p:txBody>
          <a:bodyPr/>
          <a:lstStyle/>
          <a:p>
            <a:pPr algn="ctr"/>
            <a:r>
              <a:rPr lang="en-US" sz="1400" dirty="0">
                <a:effectLst>
                  <a:outerShdw blurRad="38100" dist="38100" dir="2700000" algn="tl">
                    <a:srgbClr val="000000">
                      <a:alpha val="43137"/>
                    </a:srgbClr>
                  </a:outerShdw>
                </a:effectLst>
                <a:latin typeface="Arial" panose="020B0604020202020204" pitchFamily="34" charset="0"/>
                <a:ea typeface="Verdana" panose="020B0604030504040204" pitchFamily="34" charset="0"/>
                <a:cs typeface="Arial" panose="020B0604020202020204" pitchFamily="34" charset="0"/>
              </a:rPr>
              <a:t>Census population segmentation</a:t>
            </a:r>
            <a:endParaRPr lang="en-US" sz="1400" dirty="0"/>
          </a:p>
        </p:txBody>
      </p:sp>
    </p:spTree>
    <p:extLst>
      <p:ext uri="{BB962C8B-B14F-4D97-AF65-F5344CB8AC3E}">
        <p14:creationId xmlns:p14="http://schemas.microsoft.com/office/powerpoint/2010/main" val="25402651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2162</TotalTime>
  <Words>634</Words>
  <Application>Microsoft Office PowerPoint</Application>
  <PresentationFormat>Custom</PresentationFormat>
  <Paragraphs>177</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Gothic</vt:lpstr>
      <vt:lpstr>Courier New</vt:lpstr>
      <vt:lpstr>Wingdings 3</vt:lpstr>
      <vt:lpstr>Wisp</vt:lpstr>
      <vt:lpstr>Census Population Segmentation for each County in the United States.</vt:lpstr>
      <vt:lpstr>GROUP MEMBERS</vt:lpstr>
      <vt:lpstr>CONTENTS</vt:lpstr>
      <vt:lpstr>CONTENTS</vt:lpstr>
      <vt:lpstr>PROBLEM STATEMENT</vt:lpstr>
      <vt:lpstr>PROBLEM STATEMENT</vt:lpstr>
      <vt:lpstr>PROJECT OBJECTIVES</vt:lpstr>
      <vt:lpstr>PROJECT OBJECTIVE</vt:lpstr>
      <vt:lpstr>PURPOSE AND MOTIVATION</vt:lpstr>
      <vt:lpstr>PURPOSE AND MOTIVATION</vt:lpstr>
      <vt:lpstr>VARIABLE DESCRIPTION</vt:lpstr>
      <vt:lpstr>INDEPENDENT VARIABLES</vt:lpstr>
      <vt:lpstr>DEPENDENT VARIABLES</vt:lpstr>
      <vt:lpstr>PHASE – I</vt:lpstr>
      <vt:lpstr>PHASE – I : ACQUIRING DATA</vt:lpstr>
      <vt:lpstr>PHASE – I : TIDYING PROCEDURE</vt:lpstr>
      <vt:lpstr>PHASE – II</vt:lpstr>
      <vt:lpstr>PHASE – II : VISUALIZING THE DATA</vt:lpstr>
      <vt:lpstr>PHASE – II : VISUALIZING THE DATA</vt:lpstr>
      <vt:lpstr>PHASE – II : VISUALIZING THE DATA</vt:lpstr>
      <vt:lpstr>PHASE – II : DATA SCALING</vt:lpstr>
      <vt:lpstr>PHASE – II : PCA MODEL</vt:lpstr>
      <vt:lpstr>PHASE – II : PCA MODEL</vt:lpstr>
      <vt:lpstr>PHASE – II : POPULATION SEGMENTATION </vt:lpstr>
      <vt:lpstr>PHASE – II : K-MEANS CENTROIDS</vt:lpstr>
      <vt:lpstr>PHASE – II : HEATMAP OF CENTROIDS</vt:lpstr>
      <vt:lpstr>PHASE – II : LABELING THE CLUSTERS</vt:lpstr>
      <vt:lpstr>PHASE – I &amp; II</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Sameem</dc:creator>
  <cp:lastModifiedBy>Syed Shaheryar Qadir</cp:lastModifiedBy>
  <cp:revision>180</cp:revision>
  <cp:lastPrinted>2016-07-25T14:58:09Z</cp:lastPrinted>
  <dcterms:created xsi:type="dcterms:W3CDTF">2016-04-01T13:56:29Z</dcterms:created>
  <dcterms:modified xsi:type="dcterms:W3CDTF">2018-12-11T02:26:28Z</dcterms:modified>
</cp:coreProperties>
</file>