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8"/>
  </p:notesMasterIdLst>
  <p:handoutMasterIdLst>
    <p:handoutMasterId r:id="rId109"/>
  </p:handoutMasterIdLst>
  <p:sldIdLst>
    <p:sldId id="259" r:id="rId2"/>
    <p:sldId id="387" r:id="rId3"/>
    <p:sldId id="288" r:id="rId4"/>
    <p:sldId id="354" r:id="rId5"/>
    <p:sldId id="362" r:id="rId6"/>
    <p:sldId id="363" r:id="rId7"/>
    <p:sldId id="357" r:id="rId8"/>
    <p:sldId id="358" r:id="rId9"/>
    <p:sldId id="359" r:id="rId10"/>
    <p:sldId id="360" r:id="rId11"/>
    <p:sldId id="361" r:id="rId12"/>
    <p:sldId id="302" r:id="rId13"/>
    <p:sldId id="303" r:id="rId14"/>
    <p:sldId id="304" r:id="rId15"/>
    <p:sldId id="305" r:id="rId16"/>
    <p:sldId id="306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260" r:id="rId60"/>
    <p:sldId id="278" r:id="rId61"/>
    <p:sldId id="284" r:id="rId62"/>
    <p:sldId id="285" r:id="rId63"/>
    <p:sldId id="261" r:id="rId64"/>
    <p:sldId id="262" r:id="rId65"/>
    <p:sldId id="263" r:id="rId66"/>
    <p:sldId id="264" r:id="rId67"/>
    <p:sldId id="265" r:id="rId68"/>
    <p:sldId id="266" r:id="rId69"/>
    <p:sldId id="267" r:id="rId70"/>
    <p:sldId id="286" r:id="rId71"/>
    <p:sldId id="275" r:id="rId72"/>
    <p:sldId id="276" r:id="rId73"/>
    <p:sldId id="277" r:id="rId74"/>
    <p:sldId id="279" r:id="rId75"/>
    <p:sldId id="281" r:id="rId76"/>
    <p:sldId id="282" r:id="rId77"/>
    <p:sldId id="283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404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413" r:id="rId104"/>
    <p:sldId id="414" r:id="rId105"/>
    <p:sldId id="415" r:id="rId106"/>
    <p:sldId id="364" r:id="rId10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4BE"/>
    <a:srgbClr val="CCCCE6"/>
    <a:srgbClr val="008000"/>
    <a:srgbClr val="FF9933"/>
    <a:srgbClr val="D60093"/>
    <a:srgbClr val="FFFF99"/>
    <a:srgbClr val="D9D9D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5258" autoAdjust="0"/>
  </p:normalViewPr>
  <p:slideViewPr>
    <p:cSldViewPr>
      <p:cViewPr>
        <p:scale>
          <a:sx n="60" d="100"/>
          <a:sy n="60" d="100"/>
        </p:scale>
        <p:origin x="-164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DD5FFF2-2453-41A0-9247-84C27F6A5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6EA7C51-73E1-4AAE-AF1A-0AE22DC1E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5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81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86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87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88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89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</a:t>
            </a:r>
            <a:r>
              <a:rPr lang="en-US" dirty="0" smtClean="0"/>
              <a:t>n </a:t>
            </a:r>
            <a:r>
              <a:rPr lang="en-US" dirty="0" smtClean="0"/>
              <a:t>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90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91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92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93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94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97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99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4E02-7B5A-42D9-92B9-8D041BE7C05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Work complexity: 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log2 </a:t>
            </a:r>
            <a:r>
              <a:rPr lang="en-US" i="1" smtClean="0"/>
              <a:t>n</a:t>
            </a:r>
            <a:r>
              <a:rPr lang="en-US" smtClean="0"/>
              <a:t>)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D1869-E395-4801-B560-3F45CA750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E8631-32D8-4A55-A34C-0060828A0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BE53-5BF0-40D3-9702-16F51BEA5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3F615-E82D-4158-B7FC-AE38D907A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4B9E-5F0D-4CFA-86C8-78C011168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296D9-AE5B-4145-A2B0-E5F9A1C5F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2AAFF-CB3D-4596-A3F9-E52E7FCE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7A057-2EE4-4FDA-80C3-6BD74E659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D2EAC-C67E-48AE-B141-CD2A62D56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AB49A-400D-40E4-8C20-6B82C4A88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4099-2C80-46CD-AE40-BEFC435D4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6827B61-7274-4F4E-9E64-31251E5EB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Parallel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</a:t>
            </a:r>
            <a:r>
              <a:rPr lang="en-US" dirty="0" smtClean="0"/>
              <a:t>Fall </a:t>
            </a:r>
            <a:r>
              <a:rPr lang="en-US" dirty="0" smtClean="0"/>
              <a:t>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230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230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9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2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2313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4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2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6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74"/>
          <p:cNvCxnSpPr>
            <a:cxnSpLocks noChangeShapeType="1"/>
            <a:stCxn id="12292" idx="2"/>
            <a:endCxn id="1229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AutoShape 74"/>
          <p:cNvCxnSpPr>
            <a:cxnSpLocks noChangeShapeType="1"/>
            <a:stCxn id="12295" idx="2"/>
            <a:endCxn id="1230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74"/>
          <p:cNvCxnSpPr>
            <a:cxnSpLocks noChangeShapeType="1"/>
            <a:stCxn id="12293" idx="2"/>
            <a:endCxn id="1230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AutoShape 74"/>
          <p:cNvCxnSpPr>
            <a:cxnSpLocks noChangeShapeType="1"/>
            <a:stCxn id="12298" idx="2"/>
            <a:endCxn id="1230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40"/>
          <p:cNvCxnSpPr>
            <a:cxnSpLocks noChangeShapeType="1"/>
            <a:stCxn id="12299" idx="2"/>
            <a:endCxn id="12307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74"/>
          <p:cNvCxnSpPr>
            <a:cxnSpLocks noChangeShapeType="1"/>
            <a:stCxn id="12302" idx="2"/>
            <a:endCxn id="12307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AutoShape 40"/>
          <p:cNvCxnSpPr>
            <a:cxnSpLocks noChangeShapeType="1"/>
            <a:stCxn id="12304" idx="2"/>
            <a:endCxn id="12312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4" name="AutoShape 74"/>
          <p:cNvCxnSpPr>
            <a:cxnSpLocks noChangeShapeType="1"/>
            <a:stCxn id="12305" idx="2"/>
            <a:endCxn id="12312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5" name="AutoShape 74"/>
          <p:cNvCxnSpPr>
            <a:cxnSpLocks noChangeShapeType="1"/>
            <a:stCxn id="12312" idx="2"/>
            <a:endCxn id="12315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stCxn id="12307" idx="2"/>
            <a:endCxn id="12315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7811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4622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26169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101148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19935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115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</a:t>
            </a:r>
            <a:r>
              <a:rPr lang="en-US" dirty="0" smtClean="0"/>
              <a:t>reduction, scan, and sort </a:t>
            </a:r>
            <a:r>
              <a:rPr lang="en-US" dirty="0" smtClean="0"/>
              <a:t>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2555875" y="4267200"/>
            <a:ext cx="4032250" cy="2265363"/>
            <a:chOff x="1998663" y="2895600"/>
            <a:chExt cx="5140643" cy="2889310"/>
          </a:xfrm>
        </p:grpSpPr>
        <p:sp>
          <p:nvSpPr>
            <p:cNvPr id="13317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49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0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2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74"/>
            <p:cNvCxnSpPr>
              <a:cxnSpLocks noChangeShapeType="1"/>
              <a:stCxn id="13318" idx="2"/>
              <a:endCxn id="13325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74"/>
            <p:cNvCxnSpPr>
              <a:cxnSpLocks noChangeShapeType="1"/>
              <a:stCxn id="13319" idx="2"/>
              <a:endCxn id="13330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40"/>
            <p:cNvCxnSpPr>
              <a:cxnSpLocks noChangeShapeType="1"/>
              <a:stCxn id="13325" idx="2"/>
              <a:endCxn id="13333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8" idx="2"/>
              <a:endCxn id="13333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40"/>
            <p:cNvCxnSpPr>
              <a:cxnSpLocks noChangeShapeType="1"/>
              <a:stCxn id="13330" idx="2"/>
              <a:endCxn id="13338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74"/>
            <p:cNvCxnSpPr>
              <a:cxnSpLocks noChangeShapeType="1"/>
              <a:stCxn id="13331" idx="2"/>
              <a:endCxn id="13338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8" idx="2"/>
              <a:endCxn id="13341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Scan</a:t>
            </a:r>
            <a:r>
              <a:rPr lang="en-US" smtClean="0"/>
              <a:t>:  all-prefix-sums operation on an array of data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:  Element </a:t>
            </a:r>
            <a:r>
              <a:rPr lang="en-US" i="1" smtClean="0"/>
              <a:t>j</a:t>
            </a:r>
            <a:r>
              <a:rPr lang="en-US" smtClean="0"/>
              <a:t> of the result does not include element </a:t>
            </a:r>
            <a:r>
              <a:rPr lang="en-US" i="1" smtClean="0"/>
              <a:t>j</a:t>
            </a:r>
            <a:r>
              <a:rPr lang="en-US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Inclusive Scan </a:t>
            </a:r>
            <a:r>
              <a:rPr lang="en-US" smtClean="0"/>
              <a:t>(</a:t>
            </a:r>
            <a:r>
              <a:rPr lang="en-US" i="1" smtClean="0">
                <a:solidFill>
                  <a:srgbClr val="CC3300"/>
                </a:solidFill>
              </a:rPr>
              <a:t>Prescan</a:t>
            </a:r>
            <a:r>
              <a:rPr lang="en-US" smtClean="0"/>
              <a:t>):  All elements including </a:t>
            </a:r>
            <a:r>
              <a:rPr lang="en-US" i="1" smtClean="0"/>
              <a:t>j</a:t>
            </a:r>
            <a:r>
              <a:rPr lang="en-US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smtClean="0"/>
              <a:t>Design a parallel algorithm for exclusive scan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z="2600" smtClean="0"/>
              <a:t>Consider:</a:t>
            </a:r>
          </a:p>
          <a:p>
            <a:pPr lvl="1" eaLnBrk="1" hangingPunct="1"/>
            <a:r>
              <a:rPr lang="en-US" sz="2400" smtClean="0"/>
              <a:t>Total number of additions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Sequential Scan</a:t>
            </a:r>
            <a:r>
              <a:rPr lang="en-US" smtClean="0"/>
              <a:t>:  single thread, trivial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/>
              <a:t> adds for an array of length 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Work complexity</a:t>
            </a:r>
            <a:r>
              <a:rPr lang="en-US" smtClean="0"/>
              <a:t>:  O(n)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How many adds will our parallel version have?</a:t>
            </a:r>
            <a:endParaRPr lang="en-US" i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</a:t>
            </a:r>
            <a:r>
              <a:rPr lang="en-US" dirty="0" smtClean="0"/>
              <a:t>1 </a:t>
            </a:r>
            <a:r>
              <a:rPr lang="en-US" dirty="0" smtClean="0"/>
              <a:t>due </a:t>
            </a:r>
            <a:r>
              <a:rPr lang="en-US" dirty="0" smtClean="0"/>
              <a:t>Sunday 09/30</a:t>
            </a:r>
          </a:p>
          <a:p>
            <a:pPr lvl="1" eaLnBrk="1" hangingPunct="1">
              <a:defRPr/>
            </a:pPr>
            <a:r>
              <a:rPr lang="en-US" dirty="0" smtClean="0"/>
              <a:t>Email </a:t>
            </a:r>
            <a:r>
              <a:rPr lang="en-US" dirty="0" smtClean="0"/>
              <a:t>grade to </a:t>
            </a:r>
            <a:r>
              <a:rPr lang="en-US" dirty="0" smtClean="0"/>
              <a:t>Karl</a:t>
            </a:r>
          </a:p>
          <a:p>
            <a:pPr lvl="1" eaLnBrk="1" hangingPunct="1">
              <a:defRPr/>
            </a:pPr>
            <a:r>
              <a:rPr lang="en-US" dirty="0" smtClean="0"/>
              <a:t>Include blog link in README.md</a:t>
            </a:r>
          </a:p>
          <a:p>
            <a:pPr lvl="1" eaLnBrk="1" hangingPunct="1">
              <a:defRPr/>
            </a:pPr>
            <a:r>
              <a:rPr lang="en-US" dirty="0" smtClean="0"/>
              <a:t>Be ready to present on Wednesday, 10/01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</a:t>
            </a:r>
            <a:r>
              <a:rPr lang="en-US" dirty="0" smtClean="0"/>
              <a:t>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</a:p>
          <a:p>
            <a:pPr lvl="1" eaLnBrk="1" hangingPunct="1"/>
            <a:r>
              <a:rPr lang="en-US" smtClean="0"/>
              <a:t>What is naive about this algorithm?</a:t>
            </a:r>
          </a:p>
          <a:p>
            <a:pPr lvl="2" eaLnBrk="1" hangingPunct="1"/>
            <a:r>
              <a:rPr lang="en-US" sz="2200" smtClean="0"/>
              <a:t>What was the work complexity for sequential scan?</a:t>
            </a:r>
          </a:p>
          <a:p>
            <a:pPr lvl="2" eaLnBrk="1" hangingPunct="1"/>
            <a:r>
              <a:rPr lang="en-US" sz="2200" smtClean="0"/>
              <a:t>What is the work complexity for this?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</a:t>
            </a:r>
            <a:r>
              <a:rPr lang="en-US" dirty="0" smtClean="0"/>
              <a:t>sparse </a:t>
            </a:r>
            <a:r>
              <a:rPr lang="en-US" dirty="0" smtClean="0"/>
              <a:t>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Reduction</a:t>
            </a:r>
            <a:r>
              <a:rPr lang="en-US" smtClean="0"/>
              <a:t>:  An operation that computes a single result from a set of data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Minimum/maximum value</a:t>
            </a:r>
          </a:p>
          <a:p>
            <a:pPr lvl="1" eaLnBrk="1" hangingPunct="1"/>
            <a:r>
              <a:rPr lang="en-US" smtClean="0"/>
              <a:t>Average, sum, product, etc.</a:t>
            </a:r>
          </a:p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Parallel Reduction</a:t>
            </a:r>
            <a:r>
              <a:rPr lang="en-US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</a:t>
            </a:r>
            <a:r>
              <a:rPr lang="en-US" dirty="0" smtClean="0"/>
              <a:t>environment reflections and </a:t>
            </a:r>
            <a:r>
              <a:rPr lang="en-US" dirty="0" smtClean="0"/>
              <a:t>refractions</a:t>
            </a:r>
            <a:endParaRPr lang="en-US" dirty="0" smtClean="0"/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2624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5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4" idx="2"/>
            <a:endCxn id="10251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7" idx="2"/>
            <a:endCxn id="10254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50" idx="2"/>
            <a:endCxn id="10257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</p:spTree>
    <p:extLst>
      <p:ext uri="{BB962C8B-B14F-4D97-AF65-F5344CB8AC3E}">
        <p14:creationId xmlns:p14="http://schemas.microsoft.com/office/powerpoint/2010/main" val="19369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</p:spTree>
    <p:extLst>
      <p:ext uri="{BB962C8B-B14F-4D97-AF65-F5344CB8AC3E}">
        <p14:creationId xmlns:p14="http://schemas.microsoft.com/office/powerpoint/2010/main" val="26590601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835119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0111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675623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50649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</p:spTree>
    <p:extLst>
      <p:ext uri="{BB962C8B-B14F-4D97-AF65-F5344CB8AC3E}">
        <p14:creationId xmlns:p14="http://schemas.microsoft.com/office/powerpoint/2010/main" val="27761200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311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807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002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8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AutoShape 74"/>
          <p:cNvCxnSpPr>
            <a:cxnSpLocks noChangeShapeType="1"/>
            <a:stCxn id="11268" idx="2"/>
            <a:endCxn id="11275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AutoShape 74"/>
          <p:cNvCxnSpPr>
            <a:cxnSpLocks noChangeShapeType="1"/>
            <a:stCxn id="11271" idx="2"/>
            <a:endCxn id="11278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  <a:stCxn id="11269" idx="2"/>
            <a:endCxn id="11280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74"/>
          <p:cNvCxnSpPr>
            <a:cxnSpLocks noChangeShapeType="1"/>
            <a:stCxn id="11274" idx="2"/>
            <a:endCxn id="11281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0"/>
          <p:cNvCxnSpPr>
            <a:cxnSpLocks noChangeShapeType="1"/>
            <a:stCxn id="11275" idx="2"/>
            <a:endCxn id="11283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11278" idx="2"/>
            <a:endCxn id="11283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  <a:stCxn id="11280" idx="2"/>
            <a:endCxn id="11288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stCxn id="11281" idx="2"/>
            <a:endCxn id="11288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5484071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</p:spTree>
    <p:extLst>
      <p:ext uri="{BB962C8B-B14F-4D97-AF65-F5344CB8AC3E}">
        <p14:creationId xmlns:p14="http://schemas.microsoft.com/office/powerpoint/2010/main" val="22699869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</p:spTree>
    <p:extLst>
      <p:ext uri="{BB962C8B-B14F-4D97-AF65-F5344CB8AC3E}">
        <p14:creationId xmlns:p14="http://schemas.microsoft.com/office/powerpoint/2010/main" val="41665395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45875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</p:spTree>
    <p:extLst>
      <p:ext uri="{BB962C8B-B14F-4D97-AF65-F5344CB8AC3E}">
        <p14:creationId xmlns:p14="http://schemas.microsoft.com/office/powerpoint/2010/main" val="3499509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1779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3970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802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6533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94457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20927</TotalTime>
  <Words>5871</Words>
  <Application>Microsoft Office PowerPoint</Application>
  <PresentationFormat>On-screen Show (4:3)</PresentationFormat>
  <Paragraphs>2575</Paragraphs>
  <Slides>106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Pixel</vt:lpstr>
      <vt:lpstr>Parallel Algorithms</vt:lpstr>
      <vt:lpstr>Announcements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408</cp:revision>
  <cp:lastPrinted>2012-02-01T13:04:28Z</cp:lastPrinted>
  <dcterms:created xsi:type="dcterms:W3CDTF">2011-01-14T02:17:40Z</dcterms:created>
  <dcterms:modified xsi:type="dcterms:W3CDTF">2012-09-26T16:33:35Z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