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256" r:id="rId2"/>
    <p:sldId id="258" r:id="rId3"/>
    <p:sldId id="260" r:id="rId4"/>
    <p:sldId id="264" r:id="rId5"/>
    <p:sldId id="262" r:id="rId6"/>
    <p:sldId id="263" r:id="rId7"/>
    <p:sldId id="266" r:id="rId8"/>
    <p:sldId id="267" r:id="rId9"/>
    <p:sldId id="265" r:id="rId10"/>
    <p:sldId id="261" r:id="rId11"/>
    <p:sldId id="279" r:id="rId12"/>
    <p:sldId id="286" r:id="rId13"/>
    <p:sldId id="270" r:id="rId14"/>
    <p:sldId id="271" r:id="rId15"/>
    <p:sldId id="282" r:id="rId16"/>
    <p:sldId id="272" r:id="rId17"/>
    <p:sldId id="287" r:id="rId18"/>
    <p:sldId id="273" r:id="rId19"/>
    <p:sldId id="274" r:id="rId20"/>
    <p:sldId id="307" r:id="rId21"/>
    <p:sldId id="276" r:id="rId22"/>
    <p:sldId id="284" r:id="rId23"/>
    <p:sldId id="306" r:id="rId24"/>
    <p:sldId id="283" r:id="rId25"/>
    <p:sldId id="285" r:id="rId26"/>
    <p:sldId id="280" r:id="rId27"/>
    <p:sldId id="289" r:id="rId28"/>
    <p:sldId id="299" r:id="rId29"/>
    <p:sldId id="300" r:id="rId30"/>
    <p:sldId id="302" r:id="rId31"/>
    <p:sldId id="301" r:id="rId32"/>
    <p:sldId id="303" r:id="rId33"/>
    <p:sldId id="304" r:id="rId34"/>
    <p:sldId id="305" r:id="rId35"/>
    <p:sldId id="268" r:id="rId36"/>
    <p:sldId id="269" r:id="rId37"/>
    <p:sldId id="292" r:id="rId38"/>
    <p:sldId id="294" r:id="rId39"/>
    <p:sldId id="296" r:id="rId40"/>
    <p:sldId id="297" r:id="rId41"/>
    <p:sldId id="298" r:id="rId42"/>
    <p:sldId id="293" r:id="rId43"/>
    <p:sldId id="259" r:id="rId4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9D9D9"/>
    <a:srgbClr val="9966FF"/>
    <a:srgbClr val="74D21E"/>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81" autoAdjust="0"/>
  </p:normalViewPr>
  <p:slideViewPr>
    <p:cSldViewPr>
      <p:cViewPr>
        <p:scale>
          <a:sx n="66" d="100"/>
          <a:sy n="66" d="100"/>
        </p:scale>
        <p:origin x="-1506" y="-48"/>
      </p:cViewPr>
      <p:guideLst>
        <p:guide orient="horz" pos="2160"/>
        <p:guide pos="2880"/>
      </p:guideLst>
    </p:cSldViewPr>
  </p:slideViewPr>
  <p:notesTextViewPr>
    <p:cViewPr>
      <p:scale>
        <a:sx n="100" d="100"/>
        <a:sy n="100" d="100"/>
      </p:scale>
      <p:origin x="0" y="16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156675" name="Rectangle 3"/>
          <p:cNvSpPr>
            <a:spLocks noGrp="1" noChangeArrowheads="1"/>
          </p:cNvSpPr>
          <p:nvPr>
            <p:ph type="dt" sz="quarter"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156676" name="Rectangle 4"/>
          <p:cNvSpPr>
            <a:spLocks noGrp="1" noChangeArrowheads="1"/>
          </p:cNvSpPr>
          <p:nvPr>
            <p:ph type="ftr" sz="quarter" idx="2"/>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156677" name="Rectangle 5"/>
          <p:cNvSpPr>
            <a:spLocks noGrp="1" noChangeArrowheads="1"/>
          </p:cNvSpPr>
          <p:nvPr>
            <p:ph type="sldNum" sz="quarter" idx="3"/>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DB80038-FE67-4BF6-9EE1-1C332167268E}" type="slidenum">
              <a:rPr lang="en-US"/>
              <a:pPr>
                <a:defRPr/>
              </a:pPr>
              <a:t>‹#›</a:t>
            </a:fld>
            <a:endParaRPr lang="en-US"/>
          </a:p>
        </p:txBody>
      </p:sp>
    </p:spTree>
    <p:extLst>
      <p:ext uri="{BB962C8B-B14F-4D97-AF65-F5344CB8AC3E}">
        <p14:creationId xmlns:p14="http://schemas.microsoft.com/office/powerpoint/2010/main" val="368328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88067" name="Rectangle 3"/>
          <p:cNvSpPr>
            <a:spLocks noGrp="1" noChangeArrowheads="1"/>
          </p:cNvSpPr>
          <p:nvPr>
            <p:ph type="dt" idx="1"/>
          </p:nvPr>
        </p:nvSpPr>
        <p:spPr bwMode="auto">
          <a:xfrm>
            <a:off x="5438180" y="0"/>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60538" y="3474963"/>
            <a:ext cx="768012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88071" name="Rectangle 7"/>
          <p:cNvSpPr>
            <a:spLocks noGrp="1" noChangeArrowheads="1"/>
          </p:cNvSpPr>
          <p:nvPr>
            <p:ph type="sldNum" sz="quarter" idx="5"/>
          </p:nvPr>
        </p:nvSpPr>
        <p:spPr bwMode="auto">
          <a:xfrm>
            <a:off x="5438180" y="6948715"/>
            <a:ext cx="4160937" cy="3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4BDF356-1CF7-4830-A1DD-92487C04A17A}" type="slidenum">
              <a:rPr lang="en-US"/>
              <a:pPr>
                <a:defRPr/>
              </a:pPr>
              <a:t>‹#›</a:t>
            </a:fld>
            <a:endParaRPr lang="en-US"/>
          </a:p>
        </p:txBody>
      </p:sp>
    </p:spTree>
    <p:extLst>
      <p:ext uri="{BB962C8B-B14F-4D97-AF65-F5344CB8AC3E}">
        <p14:creationId xmlns:p14="http://schemas.microsoft.com/office/powerpoint/2010/main" val="97665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eveloper.amd.com/media/gpu_assets/ToyShop-Eurographics_AnimationFestival.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esium.agi.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pupathtracer.blogspo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894AC-76ED-4D6B-8BDF-811C45FC0683}"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smtClean="0"/>
              <a:t>Even though the lectures are recorded, come to class for the same reason that you shouldn’t work from home.  Will you ever be promoted?  Are you surrounding yourself by the best people you can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pPr eaLnBrk="1" hangingPunct="1"/>
            <a:r>
              <a:rPr lang="en-US" smtClean="0"/>
              <a:t>The game industry is now larger than the movie industry.  The demand for realistic graphics has driven innovation.</a:t>
            </a:r>
          </a:p>
        </p:txBody>
      </p:sp>
      <p:sp>
        <p:nvSpPr>
          <p:cNvPr id="5120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04136E0-5B31-4FFF-A5CC-3E939D52C59F}"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Focus GPU memory model and threading.</a:t>
            </a:r>
          </a:p>
          <a:p>
            <a:pPr marL="171450" indent="-171450" eaLnBrk="1" hangingPunct="1">
              <a:buFont typeface="Arial" pitchFamily="34" charset="0"/>
              <a:buChar char="•"/>
              <a:defRPr/>
            </a:pPr>
            <a:r>
              <a:rPr lang="en-US" dirty="0" smtClean="0"/>
              <a:t>Differences, and now similarities, between GPU and CPU.</a:t>
            </a:r>
          </a:p>
          <a:p>
            <a:pPr eaLnBrk="1" hangingPunct="1">
              <a:buFont typeface="Arial" pitchFamily="34" charset="0"/>
              <a:buNone/>
              <a:defRPr/>
            </a:pPr>
            <a:endParaRPr lang="en-US" dirty="0" smtClean="0"/>
          </a:p>
        </p:txBody>
      </p:sp>
      <p:sp>
        <p:nvSpPr>
          <p:cNvPr id="5222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B900909-D356-4E88-9558-314D1A84882A}"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pPr marL="171450" indent="-171450" eaLnBrk="1" hangingPunct="1">
              <a:buFontTx/>
              <a:buChar char="•"/>
            </a:pPr>
            <a:r>
              <a:rPr lang="en-US" dirty="0" smtClean="0"/>
              <a:t>Knowing GPU architecture is key to programming with CUDA.</a:t>
            </a:r>
          </a:p>
          <a:p>
            <a:pPr marL="628650" lvl="1" indent="-171450" eaLnBrk="1" hangingPunct="1">
              <a:buFontTx/>
              <a:buChar char="•"/>
            </a:pPr>
            <a:r>
              <a:rPr lang="en-US" dirty="0" smtClean="0"/>
              <a:t>Compute</a:t>
            </a:r>
            <a:r>
              <a:rPr lang="en-US" baseline="0" dirty="0" smtClean="0"/>
              <a:t> examples: i</a:t>
            </a:r>
            <a:r>
              <a:rPr lang="en-US" dirty="0" smtClean="0"/>
              <a:t>mage processing, computer vision, financial analysis, collision detection, path planning, etc.</a:t>
            </a:r>
          </a:p>
        </p:txBody>
      </p:sp>
      <p:sp>
        <p:nvSpPr>
          <p:cNvPr id="5325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3099D11-FF54-4F46-AE2A-FD7C9B7C0796}"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pPr marL="171450" indent="-171450" eaLnBrk="1" hangingPunct="1">
              <a:buFontTx/>
              <a:buChar char="•"/>
            </a:pPr>
            <a:r>
              <a:rPr lang="en-US" smtClean="0"/>
              <a:t>Parallel reduction, scan (prefix sums), sorting, and more.</a:t>
            </a:r>
          </a:p>
        </p:txBody>
      </p:sp>
      <p:sp>
        <p:nvSpPr>
          <p:cNvPr id="5427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7778ED3-FCB0-4EB0-AA0C-065BD38FE8CB}"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pPr marL="171450" indent="-171450" eaLnBrk="1" hangingPunct="1">
              <a:buFontTx/>
              <a:buChar char="•"/>
            </a:pPr>
            <a:r>
              <a:rPr lang="en-US" smtClean="0"/>
              <a:t>History of rasterization pipeline.</a:t>
            </a:r>
          </a:p>
          <a:p>
            <a:pPr marL="171450" indent="-171450" eaLnBrk="1" hangingPunct="1">
              <a:buFontTx/>
              <a:buChar char="•"/>
            </a:pPr>
            <a:r>
              <a:rPr lang="en-US" smtClean="0"/>
              <a:t>What the current generation pipeline looks like.  Where is it going?</a:t>
            </a:r>
          </a:p>
        </p:txBody>
      </p:sp>
      <p:sp>
        <p:nvSpPr>
          <p:cNvPr id="5530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EDE3D29-9C4B-4068-A928-C08C5F8DBF2E}" type="slidenum">
              <a:rPr lang="en-US"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350ADDB-DECA-48B8-A0C1-536680F1B0F6}" type="slidenum">
              <a:rPr lang="en-US"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rPr>
              <a:t>http://</a:t>
            </a:r>
            <a:r>
              <a:rPr lang="en-US" sz="1200" b="0" i="0" kern="1200" dirty="0" smtClean="0">
                <a:solidFill>
                  <a:schemeClr val="tx1"/>
                </a:solidFill>
                <a:effectLst/>
                <a:latin typeface="Arial" charset="0"/>
                <a:ea typeface="+mn-ea"/>
                <a:cs typeface="+mn-cs"/>
              </a:rPr>
              <a:t>www.shader.org/webglcamp/slides/s2_4.pdf</a:t>
            </a:r>
          </a:p>
          <a:p>
            <a:pPr eaLnBrk="1" hangingPunct="1"/>
            <a:endParaRPr lang="en-US" sz="1200" b="0" i="0" kern="1200" dirty="0" smtClean="0">
              <a:solidFill>
                <a:schemeClr val="tx1"/>
              </a:solidFill>
              <a:effectLst/>
              <a:latin typeface="Arial" charset="0"/>
              <a:ea typeface="+mn-ea"/>
              <a:cs typeface="+mn-cs"/>
            </a:endParaRPr>
          </a:p>
          <a:p>
            <a:pPr eaLnBrk="1" hangingPunct="1"/>
            <a:r>
              <a:rPr lang="en-US" sz="1200" b="0" i="0" kern="1200" dirty="0" smtClean="0">
                <a:solidFill>
                  <a:schemeClr val="tx1"/>
                </a:solidFill>
                <a:effectLst/>
                <a:latin typeface="Arial" charset="0"/>
                <a:ea typeface="+mn-ea"/>
                <a:cs typeface="+mn-cs"/>
              </a:rPr>
              <a:t>“huge number of dynamic lights and shadows, high quality animated skinned characters, particle systems with multiple stages, 2D GUIs and animations mapped onto 3D objects, and a great variety of materials and shading effects.”</a:t>
            </a:r>
          </a:p>
          <a:p>
            <a:pPr eaLnBrk="1" hangingPunct="1"/>
            <a:endParaRPr lang="en-US" sz="1200" b="0" i="0" kern="1200" dirty="0" smtClean="0">
              <a:solidFill>
                <a:schemeClr val="tx1"/>
              </a:solidFill>
              <a:effectLst/>
              <a:latin typeface="Arial" charset="0"/>
              <a:ea typeface="+mn-ea"/>
              <a:cs typeface="+mn-cs"/>
            </a:endParaRPr>
          </a:p>
          <a:p>
            <a:pPr eaLnBrk="1" hangingPunct="1"/>
            <a:r>
              <a:rPr lang="en-US" sz="1200" b="0" i="0" kern="1200" smtClean="0">
                <a:solidFill>
                  <a:schemeClr val="tx1"/>
                </a:solidFill>
                <a:effectLst/>
                <a:latin typeface="Arial" charset="0"/>
                <a:ea typeface="+mn-ea"/>
                <a:cs typeface="+mn-cs"/>
              </a:rPr>
              <a:t>“portal-based scene manager.”</a:t>
            </a:r>
            <a:endParaRPr lang="en-US" dirty="0" smtClean="0"/>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36FA5FD-1EC1-4378-AA0A-947873F26026}" type="slidenum">
              <a:rPr lang="en-US" smtClean="0"/>
              <a:pPr/>
              <a:t>21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r>
              <a:rPr lang="en-US" sz="1200" b="0" i="0" kern="1200" dirty="0" smtClean="0">
                <a:solidFill>
                  <a:schemeClr val="tx1"/>
                </a:solidFill>
                <a:effectLst/>
                <a:latin typeface="Arial" charset="0"/>
                <a:ea typeface="+mn-ea"/>
                <a:cs typeface="+mn-cs"/>
                <a:hlinkClick r:id="rId3"/>
              </a:rPr>
              <a:t>http://</a:t>
            </a:r>
            <a:r>
              <a:rPr lang="en-US" sz="1200" b="0" i="0" kern="1200" dirty="0" smtClean="0">
                <a:solidFill>
                  <a:schemeClr val="tx1"/>
                </a:solidFill>
                <a:effectLst/>
                <a:latin typeface="Arial" charset="0"/>
                <a:ea typeface="+mn-ea"/>
                <a:cs typeface="+mn-cs"/>
                <a:hlinkClick r:id="rId3"/>
              </a:rPr>
              <a:t>developer.amd.com/media/gpu_assets/ToyShop-Eurographics_AnimationFestival.pdf</a:t>
            </a:r>
            <a:endParaRPr lang="en-US" sz="1200" b="0" i="0" kern="1200" dirty="0" smtClean="0">
              <a:solidFill>
                <a:schemeClr val="tx1"/>
              </a:solidFill>
              <a:effectLst/>
              <a:latin typeface="Arial" charset="0"/>
              <a:ea typeface="+mn-ea"/>
              <a:cs typeface="+mn-cs"/>
            </a:endParaRPr>
          </a:p>
          <a:p>
            <a:pPr eaLnBrk="1" hangingPunct="1"/>
            <a:endParaRPr lang="en-US" sz="1200" b="0" i="0" kern="1200" dirty="0" smtClean="0">
              <a:solidFill>
                <a:schemeClr val="tx1"/>
              </a:solidFill>
              <a:effectLst/>
              <a:latin typeface="Arial" charset="0"/>
              <a:ea typeface="+mn-ea"/>
              <a:cs typeface="+mn-cs"/>
            </a:endParaRPr>
          </a:p>
          <a:p>
            <a:pPr marL="171450" indent="-171450" eaLnBrk="1" hangingPunct="1">
              <a:buFont typeface="Arial" charset="0"/>
              <a:buChar char="•"/>
            </a:pPr>
            <a:r>
              <a:rPr lang="en-US" sz="1200" b="0" i="0" kern="1200" dirty="0" smtClean="0">
                <a:solidFill>
                  <a:schemeClr val="tx1"/>
                </a:solidFill>
                <a:effectLst/>
                <a:latin typeface="Arial" charset="0"/>
                <a:ea typeface="+mn-ea"/>
                <a:cs typeface="+mn-cs"/>
              </a:rPr>
              <a:t>From 2006</a:t>
            </a:r>
            <a:r>
              <a:rPr lang="en-US" sz="1200" b="0" i="0" kern="1200" baseline="0" dirty="0" smtClean="0">
                <a:solidFill>
                  <a:schemeClr val="tx1"/>
                </a:solidFill>
                <a:effectLst/>
                <a:latin typeface="Arial" charset="0"/>
                <a:ea typeface="+mn-ea"/>
                <a:cs typeface="+mn-cs"/>
              </a:rPr>
              <a:t> (pre unified shader architecture, wow) – Radeon X1800 at 26-29 fps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Parallax Occlusion Mapping – self-shadows, perspective-correct:  bricks, wood letters, sidewalks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28 MB vertex/index.  156 MB for (compressed) textures.  54 MB for </a:t>
            </a:r>
            <a:r>
              <a:rPr lang="en-US" sz="1200" b="0" i="0" kern="1200" baseline="0" dirty="0" err="1" smtClean="0">
                <a:solidFill>
                  <a:schemeClr val="tx1"/>
                </a:solidFill>
                <a:effectLst/>
                <a:latin typeface="Arial" charset="0"/>
                <a:ea typeface="+mn-ea"/>
                <a:cs typeface="+mn-cs"/>
              </a:rPr>
              <a:t>framebuffers</a:t>
            </a:r>
            <a:r>
              <a:rPr lang="en-US" sz="1200" b="0" i="0" kern="1200" baseline="0" dirty="0" smtClean="0">
                <a:solidFill>
                  <a:schemeClr val="tx1"/>
                </a:solidFill>
                <a:effectLst/>
                <a:latin typeface="Arial" charset="0"/>
                <a:ea typeface="+mn-ea"/>
                <a:cs typeface="+mn-cs"/>
              </a:rPr>
              <a:t>.  Total 240 MB.</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500 different shaders.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250 draw calls for 200-500K polygons and 0-22K particles</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Post-processing effects for glow, blurry reflections, and rain</a:t>
            </a:r>
          </a:p>
          <a:p>
            <a:pPr marL="171450" indent="-171450" eaLnBrk="1" hangingPunct="1">
              <a:buFont typeface="Arial" charset="0"/>
              <a:buChar char="•"/>
            </a:pPr>
            <a:r>
              <a:rPr lang="en-US" sz="1200" b="0" i="0" kern="1200" baseline="0" dirty="0" smtClean="0">
                <a:solidFill>
                  <a:schemeClr val="tx1"/>
                </a:solidFill>
                <a:effectLst/>
                <a:latin typeface="Arial" charset="0"/>
                <a:ea typeface="+mn-ea"/>
                <a:cs typeface="+mn-cs"/>
              </a:rPr>
              <a:t>Water simulation on GPU using Euler integration (only SM 2.0!)</a:t>
            </a: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marL="171450" indent="-171450" eaLnBrk="1" hangingPunct="1">
              <a:buFont typeface="Arial" charset="0"/>
              <a:buChar char="•"/>
            </a:pPr>
            <a:endParaRPr lang="en-US" sz="1200" b="0" i="0" kern="1200" baseline="0" dirty="0" smtClean="0">
              <a:solidFill>
                <a:schemeClr val="tx1"/>
              </a:solidFill>
              <a:effectLst/>
              <a:latin typeface="Arial" charset="0"/>
              <a:ea typeface="+mn-ea"/>
              <a:cs typeface="+mn-cs"/>
            </a:endParaRPr>
          </a:p>
          <a:p>
            <a:pPr eaLnBrk="1" hangingPunct="1"/>
            <a:endParaRPr lang="en-US" sz="1200" b="0" i="0" kern="1200" dirty="0" smtClean="0">
              <a:solidFill>
                <a:schemeClr val="tx1"/>
              </a:solidFill>
              <a:effectLst/>
              <a:latin typeface="Arial" charset="0"/>
              <a:ea typeface="+mn-ea"/>
              <a:cs typeface="+mn-cs"/>
            </a:endParaRPr>
          </a:p>
        </p:txBody>
      </p:sp>
      <p:sp>
        <p:nvSpPr>
          <p:cNvPr id="5939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83F73BF-E99E-4C12-8D53-9E43F8E44596}" type="slidenum">
              <a:rPr lang="en-US" smtClean="0"/>
              <a:pPr/>
              <a:t>22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http://developer.amd.com/Resources/documentation/samples/demos/pages/AMDRadeonHD7900SeriesGraphicsReal-TimeDemos.aspx</a:t>
            </a:r>
          </a:p>
          <a:p>
            <a:endParaRPr lang="en-US" dirty="0" smtClean="0"/>
          </a:p>
          <a:p>
            <a:r>
              <a:rPr lang="en-US" dirty="0" smtClean="0"/>
              <a:t>Also </a:t>
            </a:r>
            <a:r>
              <a:rPr lang="en-US" dirty="0" smtClean="0"/>
              <a:t>see - http://</a:t>
            </a:r>
            <a:r>
              <a:rPr lang="en-US" dirty="0" smtClean="0"/>
              <a:t>www.youtube.com/watch?v=s2y7e3Zm1xc</a:t>
            </a:r>
          </a:p>
          <a:p>
            <a:endParaRPr lang="en-US" dirty="0" smtClean="0"/>
          </a:p>
          <a:p>
            <a:pPr marL="171450" indent="-171450">
              <a:buFont typeface="Arial" charset="0"/>
              <a:buChar char="•"/>
            </a:pPr>
            <a:r>
              <a:rPr lang="en-US" dirty="0" smtClean="0"/>
              <a:t>Complex</a:t>
            </a:r>
            <a:r>
              <a:rPr lang="en-US" baseline="0" dirty="0" smtClean="0"/>
              <a:t> materials AND many lights AND many light models.</a:t>
            </a:r>
          </a:p>
          <a:p>
            <a:pPr marL="171450" indent="-171450">
              <a:buFont typeface="Arial" charset="0"/>
              <a:buChar char="•"/>
            </a:pPr>
            <a:r>
              <a:rPr lang="en-US" baseline="0" dirty="0" smtClean="0"/>
              <a:t>Use compute to cull lights per tile.  Forward shade per tile only with affecting lights.</a:t>
            </a:r>
          </a:p>
          <a:p>
            <a:pPr marL="171450" indent="-171450">
              <a:buFont typeface="Arial" charset="0"/>
              <a:buChar char="•"/>
            </a:pPr>
            <a:r>
              <a:rPr lang="en-US" sz="1200" kern="1200" dirty="0" smtClean="0">
                <a:solidFill>
                  <a:schemeClr val="tx1"/>
                </a:solidFill>
                <a:effectLst/>
                <a:latin typeface="Arial" charset="0"/>
                <a:ea typeface="+mn-ea"/>
                <a:cs typeface="+mn-cs"/>
              </a:rPr>
              <a:t>One bounce global illumination effects by spawning virtual point light sources where light strikes a surface.</a:t>
            </a:r>
          </a:p>
          <a:p>
            <a:pPr marL="171450" indent="-171450">
              <a:buFont typeface="Arial" charset="0"/>
              <a:buChar char="•"/>
            </a:pPr>
            <a:r>
              <a:rPr lang="en-US" sz="1200" kern="1200" dirty="0" smtClean="0">
                <a:solidFill>
                  <a:schemeClr val="tx1"/>
                </a:solidFill>
                <a:effectLst/>
                <a:latin typeface="Arial" charset="0"/>
                <a:ea typeface="+mn-ea"/>
                <a:cs typeface="+mn-cs"/>
              </a:rPr>
              <a:t>Multiple BRDF equations, realistic use of index of refraction, absorption based on wavelength for metals, etc.</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23</a:t>
            </a:fld>
            <a:endParaRPr lang="en-US"/>
          </a:p>
        </p:txBody>
      </p:sp>
    </p:spTree>
    <p:extLst>
      <p:ext uri="{BB962C8B-B14F-4D97-AF65-F5344CB8AC3E}">
        <p14:creationId xmlns:p14="http://schemas.microsoft.com/office/powerpoint/2010/main" val="133070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5C6397D-761B-4A17-879A-15D8807F7B56}" type="slidenum">
              <a:rPr lang="en-US" smtClean="0"/>
              <a:pPr/>
              <a:t>3</a:t>
            </a:fld>
            <a:endParaRPr lang="en-US" smtClean="0"/>
          </a:p>
        </p:txBody>
      </p:sp>
      <p:sp>
        <p:nvSpPr>
          <p:cNvPr id="44035"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eaLnBrk="1" hangingPunct="1">
              <a:defRPr/>
            </a:pPr>
            <a:r>
              <a:rPr lang="en-US" dirty="0" smtClean="0"/>
              <a:t>Cesium demo - </a:t>
            </a:r>
            <a:r>
              <a:rPr lang="en-US" dirty="0" smtClean="0">
                <a:hlinkClick r:id="rId3"/>
              </a:rPr>
              <a:t>http://cesium.agi.com/</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pPr eaLnBrk="1" hangingPunct="1"/>
            <a:r>
              <a:rPr lang="fr-FR" smtClean="0"/>
              <a:t>Smoke - fluid simulation</a:t>
            </a:r>
          </a:p>
          <a:p>
            <a:pPr eaLnBrk="1" hangingPunct="1"/>
            <a:r>
              <a:rPr lang="fr-FR" smtClean="0"/>
              <a:t>Compute particles - bridge 1,000,000 particles</a:t>
            </a:r>
          </a:p>
          <a:p>
            <a:pPr eaLnBrk="1" hangingPunct="1"/>
            <a:r>
              <a:rPr lang="fr-FR" smtClean="0"/>
              <a:t>Terrain - Tessellation shader</a:t>
            </a:r>
            <a:endParaRPr lang="en-US" smtClean="0"/>
          </a:p>
        </p:txBody>
      </p:sp>
      <p:sp>
        <p:nvSpPr>
          <p:cNvPr id="6042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2AEA3CA-E9B3-4F1D-8C65-CD01D16024E4}" type="slidenum">
              <a:rPr lang="en-US" smtClean="0"/>
              <a:pPr/>
              <a:t>24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eaLnBrk="1" hangingPunct="1"/>
            <a:r>
              <a:rPr lang="en-US" dirty="0" smtClean="0"/>
              <a:t>And hopefully console architectures too…</a:t>
            </a:r>
          </a:p>
        </p:txBody>
      </p:sp>
      <p:sp>
        <p:nvSpPr>
          <p:cNvPr id="6144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C21BDCF-F0E3-467F-890D-795493EAA4A7}" type="slidenum">
              <a:rPr lang="en-US" smtClean="0"/>
              <a:pPr/>
              <a:t>25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pPr eaLnBrk="1" hangingPunct="1"/>
            <a:r>
              <a:rPr lang="en-US" smtClean="0"/>
              <a:t>GPUs are about doing data-parallel problems quickly!</a:t>
            </a:r>
          </a:p>
          <a:p>
            <a:pPr eaLnBrk="1" hangingPunct="1"/>
            <a:endParaRPr lang="en-US" smtClean="0"/>
          </a:p>
          <a:p>
            <a:pPr eaLnBrk="1" hangingPunct="1"/>
            <a:r>
              <a:rPr lang="en-US" smtClean="0"/>
              <a:t>Walk clock performance.  Not theoretical.</a:t>
            </a:r>
          </a:p>
          <a:p>
            <a:pPr eaLnBrk="1" hangingPunct="1"/>
            <a:endParaRPr lang="en-US" smtClean="0"/>
          </a:p>
        </p:txBody>
      </p:sp>
      <p:sp>
        <p:nvSpPr>
          <p:cNvPr id="6246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24255DA-FD64-4938-A252-63E2CDBFC83C}" type="slidenum">
              <a:rPr lang="en-US" smtClean="0"/>
              <a:pPr/>
              <a:t>26</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pPr eaLnBrk="1" hangingPunct="1"/>
            <a:r>
              <a:rPr lang="en-US" dirty="0" smtClean="0"/>
              <a:t>Quest for knowledge vs. question for grades.</a:t>
            </a:r>
          </a:p>
          <a:p>
            <a:pPr eaLnBrk="1" hangingPunct="1"/>
            <a:endParaRPr lang="en-US" dirty="0" smtClean="0"/>
          </a:p>
          <a:p>
            <a:pPr eaLnBrk="1" hangingPunct="1"/>
            <a:r>
              <a:rPr lang="en-US" dirty="0" smtClean="0"/>
              <a:t>Some outstanding students don’t have great grades.  Most students will great grades do well outside of school.</a:t>
            </a:r>
          </a:p>
          <a:p>
            <a:pPr eaLnBrk="1" hangingPunct="1"/>
            <a:endParaRPr lang="en-US" dirty="0" smtClean="0"/>
          </a:p>
          <a:p>
            <a:pPr eaLnBrk="1" hangingPunct="1"/>
            <a:r>
              <a:rPr lang="en-US" dirty="0" smtClean="0"/>
              <a:t>This is a pragmatic course about creating outstanding GPU/graphics developers.  I don’t care if you can pass a test.  No midterm.  Mostly no written homework</a:t>
            </a:r>
          </a:p>
        </p:txBody>
      </p:sp>
      <p:sp>
        <p:nvSpPr>
          <p:cNvPr id="6451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A988D7F-E5FF-4E53-8812-561ABDDB5156}" type="slidenum">
              <a:rPr lang="en-US" smtClean="0"/>
              <a:pPr/>
              <a:t>27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charset="0"/>
                <a:ea typeface="+mn-ea"/>
                <a:cs typeface="+mn-cs"/>
              </a:rPr>
              <a:t>Rebrand homework as</a:t>
            </a:r>
            <a:r>
              <a:rPr lang="en-US" sz="1200" b="0" i="0" u="none" strike="noStrike" kern="1200" baseline="0" dirty="0" smtClean="0">
                <a:solidFill>
                  <a:schemeClr val="tx1"/>
                </a:solidFill>
                <a:effectLst/>
                <a:latin typeface="Arial" charset="0"/>
                <a:ea typeface="+mn-ea"/>
                <a:cs typeface="+mn-cs"/>
              </a:rPr>
              <a:t> </a:t>
            </a:r>
            <a:r>
              <a:rPr lang="en-US" sz="1200" b="0" i="0" u="none" strike="noStrike" kern="1200" dirty="0" smtClean="0">
                <a:solidFill>
                  <a:schemeClr val="tx1"/>
                </a:solidFill>
                <a:effectLst/>
                <a:latin typeface="Arial" charset="0"/>
                <a:ea typeface="+mn-ea"/>
                <a:cs typeface="+mn-cs"/>
              </a:rPr>
              <a:t>projects.  Change culture.  No one wants to do homework.</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28</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student presentations with in-class demos:</a:t>
            </a:r>
            <a:r>
              <a:rPr lang="en-US" baseline="0" dirty="0" smtClean="0"/>
              <a:t> live or video, not sure yet.</a:t>
            </a:r>
          </a:p>
          <a:p>
            <a:endParaRPr lang="en-US" baseline="0" dirty="0" smtClean="0"/>
          </a:p>
          <a:p>
            <a:r>
              <a:rPr lang="en-US" baseline="0" dirty="0" smtClean="0"/>
              <a:t>Blog is for practicing writing and building your portfolio.  Post as often as you want.</a:t>
            </a:r>
          </a:p>
          <a:p>
            <a:endParaRPr lang="en-US" baseline="0" dirty="0" smtClean="0"/>
          </a:p>
          <a:p>
            <a:r>
              <a:rPr lang="en-US" baseline="0" dirty="0" smtClean="0"/>
              <a:t>Everyone needs to learn how to talk in front of a group and sell themselves.  The demo will be the class following the due date.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29</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for intensity.</a:t>
            </a:r>
          </a:p>
          <a:p>
            <a:endParaRPr lang="en-US" baseline="0" dirty="0" smtClean="0"/>
          </a:p>
          <a:p>
            <a:r>
              <a:rPr lang="en-US" baseline="0" dirty="0" smtClean="0"/>
              <a:t>Most likely topic with be ray marching distance functions.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30</a:t>
            </a:fld>
            <a:endParaRPr lang="en-US"/>
          </a:p>
        </p:txBody>
      </p:sp>
    </p:spTree>
    <p:extLst>
      <p:ext uri="{BB962C8B-B14F-4D97-AF65-F5344CB8AC3E}">
        <p14:creationId xmlns:p14="http://schemas.microsoft.com/office/powerpoint/2010/main" val="1688730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31</a:t>
            </a:fld>
            <a:endParaRPr lang="en-US"/>
          </a:p>
        </p:txBody>
      </p:sp>
    </p:spTree>
    <p:extLst>
      <p:ext uri="{BB962C8B-B14F-4D97-AF65-F5344CB8AC3E}">
        <p14:creationId xmlns:p14="http://schemas.microsoft.com/office/powerpoint/2010/main" val="397954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self-awareness.  We focus on feedback,</a:t>
            </a:r>
            <a:r>
              <a:rPr lang="en-US" baseline="0" dirty="0" smtClean="0"/>
              <a:t> not grades.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32</a:t>
            </a:fld>
            <a:endParaRPr lang="en-US"/>
          </a:p>
        </p:txBody>
      </p:sp>
    </p:spTree>
    <p:extLst>
      <p:ext uri="{BB962C8B-B14F-4D97-AF65-F5344CB8AC3E}">
        <p14:creationId xmlns:p14="http://schemas.microsoft.com/office/powerpoint/2010/main" val="74349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eaLnBrk="1" hangingPunct="1"/>
            <a:r>
              <a:rPr lang="en-US" dirty="0" smtClean="0"/>
              <a:t>What can we learn from boxing?</a:t>
            </a:r>
          </a:p>
          <a:p>
            <a:pPr eaLnBrk="1" hangingPunct="1"/>
            <a:endParaRPr lang="en-US" dirty="0" smtClean="0"/>
          </a:p>
          <a:p>
            <a:pPr eaLnBrk="1" hangingPunct="1"/>
            <a:r>
              <a:rPr lang="en-US" dirty="0" smtClean="0"/>
              <a:t>Not to scale; ignore integrating to see the area of the region under the curve.</a:t>
            </a:r>
          </a:p>
          <a:p>
            <a:pPr eaLnBrk="1" hangingPunct="1"/>
            <a:endParaRPr lang="en-US" dirty="0" smtClean="0"/>
          </a:p>
          <a:p>
            <a:pPr eaLnBrk="1" hangingPunct="1"/>
            <a:r>
              <a:rPr lang="en-US" dirty="0" smtClean="0"/>
              <a:t>Actually, we can learn a lot more from boxing:  continuous feedback, intensity, etc.</a:t>
            </a:r>
          </a:p>
          <a:p>
            <a:pPr eaLnBrk="1" hangingPunct="1"/>
            <a:endParaRPr lang="en-US" dirty="0" smtClean="0"/>
          </a:p>
          <a:p>
            <a:pPr eaLnBrk="1" hangingPunct="1"/>
            <a:r>
              <a:rPr lang="en-US" dirty="0" smtClean="0"/>
              <a:t>Avoid burning out or making mistakes at the very end.  Avoid unforeseen problems.  “Early and often.”</a:t>
            </a:r>
          </a:p>
          <a:p>
            <a:pPr eaLnBrk="1" hangingPunct="1"/>
            <a:endParaRPr lang="en-US" dirty="0" smtClean="0"/>
          </a:p>
          <a:p>
            <a:pPr eaLnBrk="1" hangingPunct="1"/>
            <a:r>
              <a:rPr lang="en-US" dirty="0" smtClean="0"/>
              <a:t>I suggest to move the peek even sooner.  Hit it hard right away.  Line up your effort with office hours, so you can get help early and late.</a:t>
            </a:r>
          </a:p>
        </p:txBody>
      </p:sp>
      <p:sp>
        <p:nvSpPr>
          <p:cNvPr id="66564"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78DC305-1EC3-49DE-8DC4-0CA3612C8D99}" type="slidenum">
              <a:rPr lang="en-US" smtClean="0"/>
              <a:pPr/>
              <a:t>35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057745-1439-4347-950C-46867F43EFD9}" type="slidenum">
              <a:rPr lang="en-US" smtClean="0"/>
              <a:pPr/>
              <a:t>4</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defRPr/>
            </a:pPr>
            <a:r>
              <a:rPr lang="en-US" dirty="0" smtClean="0"/>
              <a:t>I am not:</a:t>
            </a:r>
          </a:p>
          <a:p>
            <a:pPr marL="171450" indent="-171450" eaLnBrk="1" hangingPunct="1">
              <a:buFont typeface="Arial" pitchFamily="34" charset="0"/>
              <a:buChar char="•"/>
              <a:defRPr/>
            </a:pPr>
            <a:r>
              <a:rPr lang="en-US" dirty="0" smtClean="0"/>
              <a:t>Professor Cozzi.</a:t>
            </a:r>
          </a:p>
          <a:p>
            <a:pPr marL="171450" indent="-171450" eaLnBrk="1" hangingPunct="1">
              <a:buFont typeface="Arial" pitchFamily="34" charset="0"/>
              <a:buChar char="•"/>
              <a:defRPr/>
            </a:pPr>
            <a:r>
              <a:rPr lang="en-US" dirty="0" smtClean="0"/>
              <a:t>Dr. Cozzi.</a:t>
            </a:r>
          </a:p>
          <a:p>
            <a:pPr marL="171450" indent="-171450" eaLnBrk="1" hangingPunct="1">
              <a:buFont typeface="Arial" pitchFamily="34" charset="0"/>
              <a:buChar char="•"/>
              <a:defRPr/>
            </a:pPr>
            <a:r>
              <a:rPr lang="en-US" dirty="0" smtClean="0"/>
              <a:t>Mr. Cozzi.</a:t>
            </a:r>
          </a:p>
          <a:p>
            <a:pPr marL="171450" indent="-171450" eaLnBrk="1" hangingPunct="1">
              <a:buFont typeface="Arial" pitchFamily="34" charset="0"/>
              <a:buChar char="•"/>
              <a:defRPr/>
            </a:pPr>
            <a:r>
              <a:rPr lang="en-US" dirty="0" smtClean="0"/>
              <a:t>Sir.</a:t>
            </a:r>
          </a:p>
          <a:p>
            <a:pPr eaLnBrk="1" hangingPunct="1">
              <a:defRPr/>
            </a:pPr>
            <a:endParaRPr lang="en-US" dirty="0" smtClean="0"/>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for a depth-of-view project, it is OK to use a third-party library to load models, but it is not OK to use a depth-of-view fragment shader found in google.</a:t>
            </a:r>
          </a:p>
          <a:p>
            <a:endParaRPr lang="en-US" dirty="0" smtClean="0"/>
          </a:p>
          <a:p>
            <a:r>
              <a:rPr lang="en-US" dirty="0" smtClean="0"/>
              <a:t>Copying from another student is not OK.  If two students</a:t>
            </a:r>
            <a:r>
              <a:rPr lang="en-US" baseline="0" dirty="0" smtClean="0"/>
              <a:t> have the same exact code, and it is wrong…</a:t>
            </a:r>
          </a:p>
          <a:p>
            <a:endParaRPr lang="en-US" dirty="0" smtClean="0"/>
          </a:p>
          <a:p>
            <a:r>
              <a:rPr lang="en-US" dirty="0" smtClean="0"/>
              <a:t>Be ready to explain</a:t>
            </a:r>
            <a:r>
              <a:rPr lang="en-US" baseline="0" dirty="0" smtClean="0"/>
              <a:t> any part of your code.</a:t>
            </a:r>
          </a:p>
          <a:p>
            <a:endParaRPr lang="en-US" baseline="0" dirty="0" smtClean="0"/>
          </a:p>
          <a:p>
            <a:r>
              <a:rPr lang="en-US" baseline="0" dirty="0" smtClean="0"/>
              <a:t>Violating academic integrity is bad for you, your peers, and your university.  It literally steals time away from making the course better for everyone.</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36</a:t>
            </a:fld>
            <a:endParaRPr lang="en-US"/>
          </a:p>
        </p:txBody>
      </p:sp>
    </p:spTree>
    <p:extLst>
      <p:ext uri="{BB962C8B-B14F-4D97-AF65-F5344CB8AC3E}">
        <p14:creationId xmlns:p14="http://schemas.microsoft.com/office/powerpoint/2010/main" val="3042210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pPr eaLnBrk="1" hangingPunct="1"/>
            <a:r>
              <a:rPr lang="en-US" smtClean="0"/>
              <a:t>FLOPS are not a perfect measurement because of memory access, instruction mix, branches, etc.  Peak FLOPS are idealistic, but not often reached in practice.</a:t>
            </a:r>
          </a:p>
        </p:txBody>
      </p:sp>
      <p:sp>
        <p:nvSpPr>
          <p:cNvPr id="6758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ACFE1C5-5D39-4CE3-A45E-9C523C3687CC}" type="slidenum">
              <a:rPr lang="en-US" smtClean="0"/>
              <a:pPr/>
              <a:t>39</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pPr eaLnBrk="1" hangingPunct="1"/>
            <a:r>
              <a:rPr lang="en-US" dirty="0" smtClean="0"/>
              <a:t>Moore’s Law – the number of transistors on a chip will double about every two year </a:t>
            </a:r>
          </a:p>
          <a:p>
            <a:pPr eaLnBrk="1" hangingPunct="1"/>
            <a:endParaRPr lang="en-US" dirty="0" smtClean="0"/>
          </a:p>
          <a:p>
            <a:pPr eaLnBrk="1" hangingPunct="1"/>
            <a:r>
              <a:rPr lang="en-US" dirty="0" smtClean="0"/>
              <a:t>High FLOP per watt</a:t>
            </a:r>
          </a:p>
          <a:p>
            <a:pPr eaLnBrk="1" hangingPunct="1"/>
            <a:r>
              <a:rPr lang="en-US" dirty="0" smtClean="0"/>
              <a:t>High FLOP per dollar</a:t>
            </a:r>
          </a:p>
          <a:p>
            <a:pPr eaLnBrk="1" hangingPunct="1"/>
            <a:r>
              <a:rPr lang="en-US" dirty="0" smtClean="0"/>
              <a:t>High FLOP per mm</a:t>
            </a:r>
          </a:p>
        </p:txBody>
      </p:sp>
      <p:sp>
        <p:nvSpPr>
          <p:cNvPr id="6861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020A6A7-49DA-4B84-B778-712164C674EF}" type="slidenum">
              <a:rPr lang="en-US" smtClean="0"/>
              <a:pPr/>
              <a:t>40</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B66B039-039E-4CA7-8BFF-71D7DEB161E7}" type="slidenum">
              <a:rPr lang="en-US" smtClean="0"/>
              <a:pPr/>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9DC71DF-95A4-44D7-B199-72F04545EB64}" type="slidenum">
              <a:rPr lang="en-US" smtClean="0"/>
              <a:pPr/>
              <a:t>5</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dirty="0" smtClean="0"/>
              <a:t>Last semester’s project - </a:t>
            </a:r>
            <a:r>
              <a:rPr lang="en-US" dirty="0" smtClean="0">
                <a:hlinkClick r:id="rId3"/>
              </a:rPr>
              <a:t>http://gpupathtracer.blogspot.com/</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eaLnBrk="1" hangingPunct="1">
              <a:buFont typeface="Arial" pitchFamily="34" charset="0"/>
              <a:buChar char="•"/>
              <a:defRPr/>
            </a:pPr>
            <a:r>
              <a:rPr lang="en-US" dirty="0" smtClean="0"/>
              <a:t>Jon:  System Design Engineer, NVIDIA (Android performance)</a:t>
            </a:r>
          </a:p>
          <a:p>
            <a:pPr marL="171450" indent="-171450" eaLnBrk="1" hangingPunct="1">
              <a:buFont typeface="Arial" pitchFamily="34" charset="0"/>
              <a:buChar char="•"/>
              <a:defRPr/>
            </a:pPr>
            <a:r>
              <a:rPr lang="en-US" dirty="0" smtClean="0"/>
              <a:t>Krishnan:  Character Simulations TD, Blue Sky Studios</a:t>
            </a:r>
          </a:p>
          <a:p>
            <a:pPr marL="171450" indent="-171450" eaLnBrk="1" hangingPunct="1">
              <a:buFont typeface="Arial" pitchFamily="34" charset="0"/>
              <a:buChar char="•"/>
              <a:defRPr/>
            </a:pPr>
            <a:r>
              <a:rPr lang="en-US" dirty="0" smtClean="0"/>
              <a:t>Varun:  NVIDIA (video bios)</a:t>
            </a:r>
          </a:p>
          <a:p>
            <a:pPr marL="171450" indent="-171450" eaLnBrk="1" hangingPunct="1">
              <a:buFont typeface="Arial" pitchFamily="34" charset="0"/>
              <a:buChar char="•"/>
              <a:defRPr/>
            </a:pPr>
            <a:r>
              <a:rPr lang="en-US" dirty="0" smtClean="0"/>
              <a:t>Sean:  AMD (internship</a:t>
            </a:r>
            <a:r>
              <a:rPr lang="en-US" baseline="0" dirty="0" smtClean="0"/>
              <a:t> working on shadows)</a:t>
            </a:r>
          </a:p>
          <a:p>
            <a:pPr marL="171450" indent="-171450" eaLnBrk="1" hangingPunct="1">
              <a:buFont typeface="Arial" pitchFamily="34" charset="0"/>
              <a:buChar char="•"/>
              <a:defRPr/>
            </a:pPr>
            <a:r>
              <a:rPr lang="en-US" baseline="0" dirty="0" smtClean="0"/>
              <a:t>Ian:  AGI (internship working on materials)</a:t>
            </a:r>
            <a:endParaRPr lang="en-US" dirty="0" smtClean="0"/>
          </a:p>
          <a:p>
            <a:pPr eaLnBrk="1" hangingPunct="1">
              <a:defRPr/>
            </a:pPr>
            <a:endParaRPr lang="en-US" dirty="0" smtClean="0"/>
          </a:p>
          <a:p>
            <a:pPr eaLnBrk="1" hangingPunct="1">
              <a:defRPr/>
            </a:pPr>
            <a:r>
              <a:rPr lang="en-US" dirty="0" smtClean="0"/>
              <a:t>Students whose futures were significantly influenced, e.g., jobs, etc., by CIS 565.  Not based on grades.</a:t>
            </a:r>
          </a:p>
          <a:p>
            <a:pPr eaLnBrk="1" hangingPunct="1">
              <a:defRPr/>
            </a:pPr>
            <a:endParaRPr lang="en-US" dirty="0" smtClean="0"/>
          </a:p>
          <a:p>
            <a:pPr eaLnBrk="1" hangingPunct="1">
              <a:defRPr/>
            </a:pPr>
            <a:r>
              <a:rPr lang="en-US" dirty="0" smtClean="0"/>
              <a:t>Many more students that either I didn’t teach or have not heard from.  (I didn’t teach Jon, but he was a TA)</a:t>
            </a:r>
          </a:p>
        </p:txBody>
      </p:sp>
      <p:sp>
        <p:nvSpPr>
          <p:cNvPr id="47108"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F23BBE0-0A83-414F-B668-DDAAACA13D2C}"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pPr eaLnBrk="1" hangingPunct="1"/>
            <a:r>
              <a:rPr lang="en-US" dirty="0" smtClean="0"/>
              <a:t>I don’t officially check prerequisites; the</a:t>
            </a:r>
            <a:r>
              <a:rPr lang="en-US" baseline="0" dirty="0" smtClean="0"/>
              <a:t> first few projects will.</a:t>
            </a:r>
            <a:endParaRPr lang="en-US" dirty="0" smtClean="0"/>
          </a:p>
        </p:txBody>
      </p:sp>
      <p:sp>
        <p:nvSpPr>
          <p:cNvPr id="49156"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51D9173-69A6-4E86-A874-F54A643C9525}"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 to ask publically</a:t>
            </a:r>
            <a:r>
              <a:rPr lang="en-US" baseline="0" dirty="0" smtClean="0"/>
              <a:t> for the benefit of the entire class.</a:t>
            </a:r>
          </a:p>
          <a:p>
            <a:endParaRPr lang="en-US" baseline="0" dirty="0" smtClean="0"/>
          </a:p>
          <a:p>
            <a:r>
              <a:rPr lang="en-US" baseline="0" dirty="0" smtClean="0"/>
              <a:t>You’ll be involved in many communities throughout your career, let’s start now.</a:t>
            </a:r>
          </a:p>
          <a:p>
            <a:endParaRPr lang="en-US" baseline="0" dirty="0" smtClean="0"/>
          </a:p>
          <a:p>
            <a:r>
              <a:rPr lang="en-US" baseline="0" dirty="0" smtClean="0"/>
              <a:t>Previously used a Google Group.  We’ll see how this goes…</a:t>
            </a:r>
            <a:endParaRPr lang="en-US" dirty="0"/>
          </a:p>
        </p:txBody>
      </p:sp>
      <p:sp>
        <p:nvSpPr>
          <p:cNvPr id="4" name="Slide Number Placeholder 3"/>
          <p:cNvSpPr>
            <a:spLocks noGrp="1"/>
          </p:cNvSpPr>
          <p:nvPr>
            <p:ph type="sldNum" sz="quarter" idx="10"/>
          </p:nvPr>
        </p:nvSpPr>
        <p:spPr/>
        <p:txBody>
          <a:bodyPr/>
          <a:lstStyle/>
          <a:p>
            <a:pPr>
              <a:defRPr/>
            </a:pPr>
            <a:fld id="{F4BDF356-1CF7-4830-A1DD-92487C04A17A}" type="slidenum">
              <a:rPr lang="en-US" smtClean="0"/>
              <a:pPr>
                <a:defRPr/>
              </a:pPr>
              <a:t>9</a:t>
            </a:fld>
            <a:endParaRPr lang="en-US"/>
          </a:p>
        </p:txBody>
      </p:sp>
    </p:spTree>
    <p:extLst>
      <p:ext uri="{BB962C8B-B14F-4D97-AF65-F5344CB8AC3E}">
        <p14:creationId xmlns:p14="http://schemas.microsoft.com/office/powerpoint/2010/main" val="2479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eaLnBrk="1" hangingPunct="1"/>
            <a:r>
              <a:rPr lang="en-US" smtClean="0"/>
              <a:t>Everyone needs to learn how to use source control.  Learn best practices now while in school.  Also better for collaboration and backups.</a:t>
            </a:r>
          </a:p>
        </p:txBody>
      </p:sp>
      <p:sp>
        <p:nvSpPr>
          <p:cNvPr id="48132"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9532A3F-2C09-48C9-9AD3-615225308D5E}"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eaLnBrk="1" hangingPunct="1"/>
            <a:r>
              <a:rPr lang="en-US" dirty="0" smtClean="0"/>
              <a:t>See the dates on these books?  This course is bleeding-edge!</a:t>
            </a:r>
          </a:p>
          <a:p>
            <a:pPr eaLnBrk="1" hangingPunct="1"/>
            <a:endParaRPr lang="en-US" dirty="0" smtClean="0"/>
          </a:p>
          <a:p>
            <a:pPr eaLnBrk="1" hangingPunct="1"/>
            <a:r>
              <a:rPr lang="en-US" dirty="0" smtClean="0"/>
              <a:t>If</a:t>
            </a:r>
            <a:r>
              <a:rPr lang="en-US" baseline="0" dirty="0" smtClean="0"/>
              <a:t> you get only one book, get Real-Time Rendering.</a:t>
            </a:r>
          </a:p>
          <a:p>
            <a:pPr eaLnBrk="1" hangingPunct="1"/>
            <a:endParaRPr lang="en-US" baseline="0" dirty="0" smtClean="0"/>
          </a:p>
          <a:p>
            <a:pPr eaLnBrk="1" hangingPunct="1"/>
            <a:r>
              <a:rPr lang="en-US" baseline="0" dirty="0" smtClean="0"/>
              <a:t>The best people I know read a lot.</a:t>
            </a:r>
            <a:endParaRPr lang="en-US" dirty="0" smtClean="0"/>
          </a:p>
        </p:txBody>
      </p:sp>
      <p:sp>
        <p:nvSpPr>
          <p:cNvPr id="50180" name="Slide Number Placeholder 3"/>
          <p:cNvSpPr>
            <a:spLocks noGrp="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EAED39E-D778-4C75-9CDF-7AE6FC47C5BA}"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20"/>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21"/>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22"/>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23"/>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24"/>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25"/>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4" name="Rectangle 26"/>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5" name="Rectangle 27"/>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6" name="Rectangle 28"/>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7" name="Rectangle 29"/>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4"/>
          <p:cNvSpPr>
            <a:spLocks noGrp="1" noChangeArrowheads="1"/>
          </p:cNvSpPr>
          <p:nvPr>
            <p:ph type="ftr" sz="quarter" idx="11"/>
          </p:nvPr>
        </p:nvSpPr>
        <p:spPr/>
        <p:txBody>
          <a:bodyPr/>
          <a:lstStyle>
            <a:lvl1pPr>
              <a:defRPr/>
            </a:lvl1pPr>
          </a:lstStyle>
          <a:p>
            <a:pPr>
              <a:defRPr/>
            </a:pPr>
            <a:endParaRPr lang="en-US"/>
          </a:p>
        </p:txBody>
      </p:sp>
      <p:sp>
        <p:nvSpPr>
          <p:cNvPr id="20" name="Rectangle 5"/>
          <p:cNvSpPr>
            <a:spLocks noGrp="1" noChangeArrowheads="1"/>
          </p:cNvSpPr>
          <p:nvPr>
            <p:ph type="sldNum" sz="quarter" idx="12"/>
          </p:nvPr>
        </p:nvSpPr>
        <p:spPr/>
        <p:txBody>
          <a:bodyPr/>
          <a:lstStyle>
            <a:lvl1pPr>
              <a:defRPr/>
            </a:lvl1pPr>
          </a:lstStyle>
          <a:p>
            <a:pPr>
              <a:defRPr/>
            </a:pPr>
            <a:fld id="{C8E54861-778E-42F3-AD2A-EB44076E1E59}" type="slidenum">
              <a:rPr lang="en-US"/>
              <a:pPr>
                <a:defRPr/>
              </a:pPr>
              <a:t>‹#›</a:t>
            </a:fld>
            <a:endParaRPr lang="en-US"/>
          </a:p>
        </p:txBody>
      </p:sp>
    </p:spTree>
    <p:extLst>
      <p:ext uri="{BB962C8B-B14F-4D97-AF65-F5344CB8AC3E}">
        <p14:creationId xmlns:p14="http://schemas.microsoft.com/office/powerpoint/2010/main" val="35845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58C159F-1E55-41A6-8339-F6DFBBA39174}"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954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905BD4E-B466-4610-BC18-B41E938D8A1B}"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895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C2C293C-5088-4E30-A67C-4AADAF5FA849}"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45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D94C7B8-8CC4-4889-AD8F-317EDBE8A857}"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229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DF61E347-8CA3-4084-BF2E-118BFDD01F1A}"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2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p>
        </p:txBody>
      </p:sp>
      <p:sp>
        <p:nvSpPr>
          <p:cNvPr id="8" name="Rectangle 4"/>
          <p:cNvSpPr>
            <a:spLocks noGrp="1" noChangeArrowheads="1"/>
          </p:cNvSpPr>
          <p:nvPr>
            <p:ph type="sldNum" sz="quarter" idx="11"/>
          </p:nvPr>
        </p:nvSpPr>
        <p:spPr>
          <a:ln/>
        </p:spPr>
        <p:txBody>
          <a:bodyPr/>
          <a:lstStyle>
            <a:lvl1pPr>
              <a:defRPr/>
            </a:lvl1pPr>
          </a:lstStyle>
          <a:p>
            <a:pPr>
              <a:defRPr/>
            </a:pPr>
            <a:fld id="{E4794ADF-22CF-4A16-93CD-B60F28D4CA97}" type="slidenum">
              <a:rPr lang="en-US"/>
              <a:pPr>
                <a:defRPr/>
              </a:pPr>
              <a:t>‹#›</a:t>
            </a:fld>
            <a:endParaRPr lang="en-US"/>
          </a:p>
        </p:txBody>
      </p:sp>
      <p:sp>
        <p:nvSpPr>
          <p:cNvPr id="9"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0152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p>
        </p:txBody>
      </p:sp>
      <p:sp>
        <p:nvSpPr>
          <p:cNvPr id="4" name="Rectangle 4"/>
          <p:cNvSpPr>
            <a:spLocks noGrp="1" noChangeArrowheads="1"/>
          </p:cNvSpPr>
          <p:nvPr>
            <p:ph type="sldNum" sz="quarter" idx="11"/>
          </p:nvPr>
        </p:nvSpPr>
        <p:spPr>
          <a:ln/>
        </p:spPr>
        <p:txBody>
          <a:bodyPr/>
          <a:lstStyle>
            <a:lvl1pPr>
              <a:defRPr/>
            </a:lvl1pPr>
          </a:lstStyle>
          <a:p>
            <a:pPr>
              <a:defRPr/>
            </a:pPr>
            <a:fld id="{B2A59A2D-9DFD-4CF1-88DF-0D2AE9D78E91}" type="slidenum">
              <a:rPr lang="en-US"/>
              <a:pPr>
                <a:defRPr/>
              </a:pPr>
              <a:t>‹#›</a:t>
            </a:fld>
            <a:endParaRPr lang="en-US"/>
          </a:p>
        </p:txBody>
      </p:sp>
      <p:sp>
        <p:nvSpPr>
          <p:cNvPr id="5"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8474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5BB21DA8-9326-4960-A0CA-F2493A568D0E}" type="slidenum">
              <a:rPr lang="en-US"/>
              <a:pPr>
                <a:defRPr/>
              </a:pPr>
              <a:t>‹#›</a:t>
            </a:fld>
            <a:endParaRPr lang="en-US"/>
          </a:p>
        </p:txBody>
      </p:sp>
      <p:sp>
        <p:nvSpPr>
          <p:cNvPr id="4"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296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6F908B7E-49EA-403A-A56A-CF5E7479FE60}"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244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88DC33A9-C666-4D8E-AA4A-ACE84B2F7504}"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507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A07FFE8-3058-4AB1-8B4F-2F8A07FDDDC4}" type="slidenum">
              <a:rPr lang="en-US"/>
              <a:pPr>
                <a:defRPr/>
              </a:pPr>
              <a:t>‹#›</a:t>
            </a:fld>
            <a:endParaRPr lang="en-US"/>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CIS565-Fall-2012" TargetMode="External"/><Relationship Id="rId4" Type="http://schemas.openxmlformats.org/officeDocument/2006/relationships/hyperlink" Target="https://github.com/signup/fre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jpeg"/><Relationship Id="rId4" Type="http://schemas.openxmlformats.org/officeDocument/2006/relationships/hyperlink" Target="http://courses.engr.illinois.edu/ece498/al/Syllabu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gs7.blogspot.com/2011/09/amd-radeon-hd-6990-worlds-fastest.html" TargetMode="External"/><Relationship Id="rId5" Type="http://schemas.openxmlformats.org/officeDocument/2006/relationships/hyperlink" Target="http://www.ngohq.com/news/18784-nvidia-launches-geforce-gtx-580-a.html" TargetMode="Externa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dtT3pTh_q-8"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inoytutorial.com/techtorial/geforce-gtx-580-vs-amd-radeon-hd-6870-review-and-comparison-conclusion/"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AJg_BmY9-8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LtxvpS5AYHQ"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youtube.com/watch?v=zYweEn6DFcU"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nvidia.com/object/GTX_400_games_demos.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hyperlink" Target="http://www.seas.upenn.edu/~pcozzi/" TargetMode="Externa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penn.edu/academicinteg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ozone3d.net/gpu_caps_viewer/" TargetMode="External"/><Relationship Id="rId2" Type="http://schemas.openxmlformats.org/officeDocument/2006/relationships/hyperlink" Target="http://www.nvidia.com/Download/index.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pjcozzi+cis565@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roteneer.com/blog/?p=263"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github.com/CIS565-Fall-2012" TargetMode="External"/><Relationship Id="rId5" Type="http://schemas.openxmlformats.org/officeDocument/2006/relationships/hyperlink" Target="https://github.com/edu" TargetMode="External"/><Relationship Id="rId4" Type="http://schemas.openxmlformats.org/officeDocument/2006/relationships/hyperlink" Target="https://github.com/signup/fre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yiningkarlli.com/" TargetMode="External"/><Relationship Id="rId4" Type="http://schemas.openxmlformats.org/officeDocument/2006/relationships/hyperlink" Target="mailto:yiningli@seas.upenn.ed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as.upenn.edu/~cis56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azza.com/upenn/fall2012/cis56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600" smtClean="0"/>
              <a:t>GPU Programming and Architecture:  Course Overview</a:t>
            </a:r>
          </a:p>
        </p:txBody>
      </p:sp>
      <p:sp>
        <p:nvSpPr>
          <p:cNvPr id="3075" name="Rectangle 3"/>
          <p:cNvSpPr>
            <a:spLocks noGrp="1" noChangeArrowheads="1"/>
          </p:cNvSpPr>
          <p:nvPr>
            <p:ph type="subTitle" idx="1"/>
          </p:nvPr>
        </p:nvSpPr>
        <p:spPr/>
        <p:txBody>
          <a:bodyPr/>
          <a:lstStyle/>
          <a:p>
            <a:pPr eaLnBrk="1" hangingPunct="1">
              <a:lnSpc>
                <a:spcPct val="90000"/>
              </a:lnSpc>
            </a:pPr>
            <a:r>
              <a:rPr lang="en-US" dirty="0" smtClean="0"/>
              <a:t>Patrick Cozzi</a:t>
            </a:r>
          </a:p>
          <a:p>
            <a:pPr eaLnBrk="1" hangingPunct="1">
              <a:lnSpc>
                <a:spcPct val="90000"/>
              </a:lnSpc>
            </a:pPr>
            <a:r>
              <a:rPr lang="en-US" dirty="0" smtClean="0"/>
              <a:t>University of Pennsylvania</a:t>
            </a:r>
          </a:p>
          <a:p>
            <a:pPr eaLnBrk="1" hangingPunct="1">
              <a:lnSpc>
                <a:spcPct val="90000"/>
              </a:lnSpc>
            </a:pPr>
            <a:r>
              <a:rPr lang="en-US" dirty="0" smtClean="0"/>
              <a:t>CIS 565 - Fall 2012</a:t>
            </a:r>
          </a:p>
        </p:txBody>
      </p:sp>
      <p:pic>
        <p:nvPicPr>
          <p:cNvPr id="1026" name="Picture 2" descr="Student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6096000" cy="114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https://encrypted-tbn0.google.com/images?q=tbn:ANd9GcTxdxYh3b-7YfsDo6GZn6McfizR2BSyU9Ti8pNBclRkDAAu-1Pw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4476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p:txBody>
          <a:bodyPr/>
          <a:lstStyle/>
          <a:p>
            <a:pPr eaLnBrk="1" hangingPunct="1"/>
            <a:r>
              <a:rPr lang="en-US" smtClean="0"/>
              <a:t>GitHub</a:t>
            </a:r>
          </a:p>
        </p:txBody>
      </p:sp>
      <p:sp>
        <p:nvSpPr>
          <p:cNvPr id="3" name="Content Placeholder 2"/>
          <p:cNvSpPr>
            <a:spLocks noGrp="1"/>
          </p:cNvSpPr>
          <p:nvPr>
            <p:ph idx="1"/>
          </p:nvPr>
        </p:nvSpPr>
        <p:spPr>
          <a:xfrm>
            <a:off x="457200" y="1981200"/>
            <a:ext cx="7086600" cy="3886200"/>
          </a:xfrm>
        </p:spPr>
        <p:txBody>
          <a:bodyPr/>
          <a:lstStyle/>
          <a:p>
            <a:pPr eaLnBrk="1" hangingPunct="1">
              <a:defRPr/>
            </a:pPr>
            <a:r>
              <a:rPr lang="en-US" dirty="0" smtClean="0"/>
              <a:t>Used for course materials, projects, and the final project</a:t>
            </a:r>
          </a:p>
          <a:p>
            <a:pPr eaLnBrk="1" hangingPunct="1">
              <a:defRPr/>
            </a:pPr>
            <a:r>
              <a:rPr lang="en-US" dirty="0" smtClean="0"/>
              <a:t>Create an account:</a:t>
            </a:r>
          </a:p>
          <a:p>
            <a:pPr lvl="1" eaLnBrk="1" hangingPunct="1">
              <a:defRPr/>
            </a:pPr>
            <a:r>
              <a:rPr lang="en-US" dirty="0" smtClean="0">
                <a:hlinkClick r:id="rId4"/>
              </a:rPr>
              <a:t>https://github.com/signup/free</a:t>
            </a:r>
            <a:endParaRPr lang="en-US" dirty="0" smtClean="0"/>
          </a:p>
          <a:p>
            <a:pPr eaLnBrk="1" hangingPunct="1">
              <a:defRPr/>
            </a:pPr>
            <a:r>
              <a:rPr lang="en-US" dirty="0" smtClean="0"/>
              <a:t>Join our GitHub organization:</a:t>
            </a:r>
          </a:p>
          <a:p>
            <a:pPr lvl="1" eaLnBrk="1" hangingPunct="1">
              <a:defRPr/>
            </a:pPr>
            <a:r>
              <a:rPr lang="en-US" dirty="0" smtClean="0">
                <a:ea typeface="+mn-ea"/>
                <a:cs typeface="+mn-cs"/>
                <a:hlinkClick r:id="rId5"/>
              </a:rPr>
              <a:t>https://github.com/CIS565-Fall-2012</a:t>
            </a:r>
            <a:endParaRPr lang="en-US" dirty="0" smtClean="0">
              <a:ea typeface="+mn-ea"/>
              <a:cs typeface="+mn-cs"/>
            </a:endParaRPr>
          </a:p>
          <a:p>
            <a:pPr lvl="1" eaLnBrk="1" hangingPunct="1">
              <a:defRPr/>
            </a:pPr>
            <a:endParaRPr lang="en-US" dirty="0" smtClean="0">
              <a:ea typeface="+mn-ea"/>
              <a:cs typeface="+mn-cs"/>
            </a:endParaRPr>
          </a:p>
          <a:p>
            <a:pPr eaLnBrk="1" hangingPunct="1">
              <a:defRPr/>
            </a:pPr>
            <a:r>
              <a:rPr lang="en-US" dirty="0" smtClean="0"/>
              <a:t>Who is new to source control?</a:t>
            </a:r>
          </a:p>
          <a:p>
            <a:pPr lvl="1"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Recommended Books</a:t>
            </a:r>
          </a:p>
        </p:txBody>
      </p:sp>
      <p:grpSp>
        <p:nvGrpSpPr>
          <p:cNvPr id="4" name="Group 3"/>
          <p:cNvGrpSpPr/>
          <p:nvPr/>
        </p:nvGrpSpPr>
        <p:grpSpPr>
          <a:xfrm>
            <a:off x="769621" y="4837766"/>
            <a:ext cx="7764779" cy="1639234"/>
            <a:chOff x="1150621" y="1911626"/>
            <a:chExt cx="7764779" cy="1639234"/>
          </a:xfrm>
        </p:grpSpPr>
        <p:pic>
          <p:nvPicPr>
            <p:cNvPr id="13315" name="Picture 12" descr="Programming Massively Parallel Pro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1" y="1911626"/>
              <a:ext cx="982979" cy="14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2133600" y="1981200"/>
              <a:ext cx="6781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Programming Massively Parallel Processors</a:t>
              </a:r>
            </a:p>
            <a:p>
              <a:endParaRPr lang="de-DE" dirty="0"/>
            </a:p>
            <a:p>
              <a:r>
                <a:rPr lang="de-DE" sz="1400" dirty="0"/>
                <a:t>2010, David Kirk and Wen-mei Hwu</a:t>
              </a:r>
            </a:p>
            <a:p>
              <a:endParaRPr lang="de-DE" sz="1400" dirty="0"/>
            </a:p>
            <a:p>
              <a:r>
                <a:rPr lang="de-DE" sz="1400" dirty="0"/>
                <a:t>Old draft:  </a:t>
              </a:r>
              <a:r>
                <a:rPr lang="en-US" sz="1400" dirty="0">
                  <a:hlinkClick r:id="rId4"/>
                </a:rPr>
                <a:t>http://courses.engr.illinois.edu/ece498/al/Syllabus.html</a:t>
              </a:r>
              <a:endParaRPr lang="en-US" sz="1400" dirty="0"/>
            </a:p>
            <a:p>
              <a:endParaRPr lang="en-US" dirty="0"/>
            </a:p>
          </p:txBody>
        </p:sp>
      </p:grpSp>
      <p:grpSp>
        <p:nvGrpSpPr>
          <p:cNvPr id="3" name="Group 2"/>
          <p:cNvGrpSpPr/>
          <p:nvPr/>
        </p:nvGrpSpPr>
        <p:grpSpPr>
          <a:xfrm>
            <a:off x="769621" y="3355538"/>
            <a:ext cx="7764779" cy="1292662"/>
            <a:chOff x="1241335" y="5105400"/>
            <a:chExt cx="7764779" cy="1292662"/>
          </a:xfrm>
        </p:grpSpPr>
        <p:sp>
          <p:nvSpPr>
            <p:cNvPr id="13318" name="Rectangle 6"/>
            <p:cNvSpPr>
              <a:spLocks noChangeArrowheads="1"/>
            </p:cNvSpPr>
            <p:nvPr/>
          </p:nvSpPr>
          <p:spPr bwMode="auto">
            <a:xfrm>
              <a:off x="2224314" y="5105400"/>
              <a:ext cx="6781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OpenGL Insights</a:t>
              </a:r>
            </a:p>
            <a:p>
              <a:endParaRPr lang="de-DE" dirty="0"/>
            </a:p>
            <a:p>
              <a:r>
                <a:rPr lang="en-US" sz="1400" dirty="0"/>
                <a:t>2012, Patrick Cozzi and Christophe </a:t>
              </a:r>
              <a:r>
                <a:rPr lang="en-US" sz="1400" dirty="0" err="1"/>
                <a:t>Riccio</a:t>
              </a:r>
              <a:r>
                <a:rPr lang="en-US" sz="1400" dirty="0"/>
                <a:t>, Editors</a:t>
              </a:r>
            </a:p>
            <a:p>
              <a:endParaRPr lang="de-DE" sz="1400" dirty="0"/>
            </a:p>
            <a:p>
              <a:r>
                <a:rPr lang="en-US" sz="1400" dirty="0" smtClean="0"/>
                <a:t>Readings </a:t>
              </a:r>
              <a:r>
                <a:rPr lang="en-US" sz="1400" dirty="0"/>
                <a:t>handed out in class</a:t>
              </a:r>
            </a:p>
          </p:txBody>
        </p:sp>
        <p:pic>
          <p:nvPicPr>
            <p:cNvPr id="7" name="Picture 2" descr="http://ws.assoc-amazon.com/widgets/q?_encoding=UTF8&amp;Format=_SL160_&amp;ASIN=1439893764&amp;MarketPlace=US&amp;ID=AsinImage&amp;WS=1&amp;tag=virtua06a-20&amp;ServiceVersion=200708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335" y="5105400"/>
              <a:ext cx="982979"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769621" y="1769020"/>
            <a:ext cx="7634514" cy="1287219"/>
            <a:chOff x="3033486" y="3750162"/>
            <a:chExt cx="7634514" cy="1287219"/>
          </a:xfrm>
        </p:grpSpPr>
        <p:sp>
          <p:nvSpPr>
            <p:cNvPr id="8" name="Rectangle 6"/>
            <p:cNvSpPr>
              <a:spLocks noChangeArrowheads="1"/>
            </p:cNvSpPr>
            <p:nvPr/>
          </p:nvSpPr>
          <p:spPr bwMode="auto">
            <a:xfrm>
              <a:off x="3886200" y="3801852"/>
              <a:ext cx="6781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smtClean="0"/>
                <a:t>Real-Time Rendering</a:t>
              </a:r>
              <a:endParaRPr lang="en-US" b="1" dirty="0"/>
            </a:p>
            <a:p>
              <a:endParaRPr lang="de-DE" dirty="0"/>
            </a:p>
            <a:p>
              <a:r>
                <a:rPr lang="en-US" sz="1400" dirty="0" smtClean="0"/>
                <a:t>2008, </a:t>
              </a:r>
              <a:r>
                <a:rPr lang="en-US" sz="1400" dirty="0"/>
                <a:t>Tomas </a:t>
              </a:r>
              <a:r>
                <a:rPr lang="en-US" sz="1400" dirty="0" err="1"/>
                <a:t>Akenine-Möller</a:t>
              </a:r>
              <a:r>
                <a:rPr lang="en-US" sz="1400" dirty="0"/>
                <a:t>, Eric Haines, and </a:t>
              </a:r>
              <a:r>
                <a:rPr lang="en-US" sz="1400" dirty="0" err="1"/>
                <a:t>Naty</a:t>
              </a:r>
              <a:r>
                <a:rPr lang="en-US" sz="1400" dirty="0"/>
                <a:t> Hoffman</a:t>
              </a:r>
            </a:p>
          </p:txBody>
        </p:sp>
        <p:pic>
          <p:nvPicPr>
            <p:cNvPr id="6146" name="Picture 2" descr="3rd ed. cover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486" y="3750162"/>
              <a:ext cx="852714" cy="128721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Course Contents</a:t>
            </a:r>
          </a:p>
        </p:txBody>
      </p:sp>
      <p:sp>
        <p:nvSpPr>
          <p:cNvPr id="14339" name="Content Placeholder 2"/>
          <p:cNvSpPr>
            <a:spLocks noGrp="1"/>
          </p:cNvSpPr>
          <p:nvPr>
            <p:ph idx="1"/>
          </p:nvPr>
        </p:nvSpPr>
        <p:spPr/>
        <p:txBody>
          <a:bodyPr/>
          <a:lstStyle/>
          <a:p>
            <a:pPr eaLnBrk="1" hangingPunct="1"/>
            <a:r>
              <a:rPr lang="en-US" i="1" smtClean="0">
                <a:solidFill>
                  <a:srgbClr val="FFC000"/>
                </a:solidFill>
              </a:rPr>
              <a:t>GPU</a:t>
            </a:r>
            <a:r>
              <a:rPr lang="en-US" smtClean="0"/>
              <a:t> – </a:t>
            </a:r>
            <a:r>
              <a:rPr lang="en-US" i="1" smtClean="0">
                <a:solidFill>
                  <a:srgbClr val="FFC000"/>
                </a:solidFill>
              </a:rPr>
              <a:t>G</a:t>
            </a:r>
            <a:r>
              <a:rPr lang="en-US" smtClean="0"/>
              <a:t>raphics </a:t>
            </a:r>
            <a:r>
              <a:rPr lang="en-US" i="1" smtClean="0">
                <a:solidFill>
                  <a:srgbClr val="FFC000"/>
                </a:solidFill>
              </a:rPr>
              <a:t>P</a:t>
            </a:r>
            <a:r>
              <a:rPr lang="en-US" smtClean="0"/>
              <a:t>rocessing </a:t>
            </a:r>
            <a:r>
              <a:rPr lang="en-US" i="1" smtClean="0">
                <a:solidFill>
                  <a:srgbClr val="FFC000"/>
                </a:solidFill>
              </a:rPr>
              <a:t>U</a:t>
            </a:r>
            <a:r>
              <a:rPr lang="en-US" smtClean="0"/>
              <a:t>nit</a:t>
            </a:r>
          </a:p>
          <a:p>
            <a:pPr eaLnBrk="1" hangingPunct="1"/>
            <a:r>
              <a:rPr lang="en-US" smtClean="0"/>
              <a:t>Is it still just for graphics?</a:t>
            </a:r>
          </a:p>
        </p:txBody>
      </p:sp>
      <p:grpSp>
        <p:nvGrpSpPr>
          <p:cNvPr id="14340" name="Group 3"/>
          <p:cNvGrpSpPr>
            <a:grpSpLocks/>
          </p:cNvGrpSpPr>
          <p:nvPr/>
        </p:nvGrpSpPr>
        <p:grpSpPr bwMode="auto">
          <a:xfrm>
            <a:off x="1466850" y="3962400"/>
            <a:ext cx="6210300" cy="1962150"/>
            <a:chOff x="685800" y="3962400"/>
            <a:chExt cx="6210300" cy="1962150"/>
          </a:xfrm>
        </p:grpSpPr>
        <p:pic>
          <p:nvPicPr>
            <p:cNvPr id="14342" name="Picture 2" descr="https://encrypted-tbn3.google.com/images?q=tbn:ANd9GcRe-txEJgETFDbGqRMkrAOGXtdY07IF_qRFCz-phC2BN7mH40k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62400"/>
              <a:ext cx="27813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4" descr="https://encrypted-tbn1.google.com/images?q=tbn:ANd9GcR9GCjcNKMeMKXAJyogDJxXBbNIqd20QzEadL0Cy-UyaIk7S78Y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62400"/>
              <a:ext cx="23241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1" name="Text Box 6"/>
          <p:cNvSpPr txBox="1">
            <a:spLocks noChangeArrowheads="1"/>
          </p:cNvSpPr>
          <p:nvPr/>
        </p:nvSpPr>
        <p:spPr bwMode="auto">
          <a:xfrm>
            <a:off x="0" y="6627813"/>
            <a:ext cx="9144000"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900"/>
              <a:t>Images from </a:t>
            </a:r>
            <a:r>
              <a:rPr lang="en-US" sz="900">
                <a:hlinkClick r:id="rId5"/>
              </a:rPr>
              <a:t>http://www.ngohq.com/news/18784-nvidia-launches-geforce-gtx-580-a.html</a:t>
            </a:r>
            <a:r>
              <a:rPr lang="en-US" sz="900"/>
              <a:t> and </a:t>
            </a:r>
            <a:r>
              <a:rPr lang="en-US" sz="900">
                <a:hlinkClick r:id="rId6"/>
              </a:rPr>
              <a:t>http://gs7.blogspot.com/2011/09/amd-radeon-hd-6990-worlds-fastest.html</a:t>
            </a:r>
            <a:endParaRPr lang="en-US" sz="9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Course Contents</a:t>
            </a:r>
          </a:p>
        </p:txBody>
      </p:sp>
      <p:sp>
        <p:nvSpPr>
          <p:cNvPr id="1536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5364" name="Content Placeholder 2"/>
          <p:cNvSpPr>
            <a:spLocks noGrp="1"/>
          </p:cNvSpPr>
          <p:nvPr>
            <p:ph idx="1"/>
          </p:nvPr>
        </p:nvSpPr>
        <p:spPr>
          <a:xfrm>
            <a:off x="457200" y="1981200"/>
            <a:ext cx="8229600" cy="533400"/>
          </a:xfrm>
        </p:spPr>
        <p:txBody>
          <a:bodyPr/>
          <a:lstStyle/>
          <a:p>
            <a:pPr eaLnBrk="1" hangingPunct="1"/>
            <a:r>
              <a:rPr lang="en-US" dirty="0" smtClean="0"/>
              <a:t>Start with GPU architecture</a:t>
            </a:r>
          </a:p>
        </p:txBody>
      </p:sp>
      <p:sp>
        <p:nvSpPr>
          <p:cNvPr id="1536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Course Contents</a:t>
            </a:r>
          </a:p>
        </p:txBody>
      </p:sp>
      <p:sp>
        <p:nvSpPr>
          <p:cNvPr id="16387"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6388"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6389" name="Content Placeholder 2"/>
          <p:cNvSpPr>
            <a:spLocks noGrp="1"/>
          </p:cNvSpPr>
          <p:nvPr>
            <p:ph idx="1"/>
          </p:nvPr>
        </p:nvSpPr>
        <p:spPr>
          <a:xfrm>
            <a:off x="457200" y="1981200"/>
            <a:ext cx="8229600" cy="533400"/>
          </a:xfrm>
        </p:spPr>
        <p:txBody>
          <a:bodyPr/>
          <a:lstStyle/>
          <a:p>
            <a:pPr eaLnBrk="1" hangingPunct="1"/>
            <a:r>
              <a:rPr lang="en-US" i="1" smtClean="0">
                <a:solidFill>
                  <a:srgbClr val="FFC000"/>
                </a:solidFill>
              </a:rPr>
              <a:t>CUDA</a:t>
            </a:r>
            <a:r>
              <a:rPr lang="en-US" smtClean="0"/>
              <a:t> programming model for </a:t>
            </a:r>
            <a:r>
              <a:rPr lang="en-US" i="1" smtClean="0">
                <a:solidFill>
                  <a:srgbClr val="FFC000"/>
                </a:solidFill>
              </a:rPr>
              <a:t>GPU Compute</a:t>
            </a:r>
          </a:p>
        </p:txBody>
      </p:sp>
      <p:sp>
        <p:nvSpPr>
          <p:cNvPr id="16390"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16391" name="Picture 11" descr="a_nvidia_cud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009900"/>
            <a:ext cx="13620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Course Contents</a:t>
            </a:r>
          </a:p>
        </p:txBody>
      </p:sp>
      <p:sp>
        <p:nvSpPr>
          <p:cNvPr id="17411" name="Content Placeholder 2"/>
          <p:cNvSpPr>
            <a:spLocks noGrp="1"/>
          </p:cNvSpPr>
          <p:nvPr>
            <p:ph idx="1"/>
          </p:nvPr>
        </p:nvSpPr>
        <p:spPr/>
        <p:txBody>
          <a:bodyPr/>
          <a:lstStyle/>
          <a:p>
            <a:pPr eaLnBrk="1" hangingPunct="1"/>
            <a:r>
              <a:rPr lang="en-US" smtClean="0"/>
              <a:t>GPU Compute example: conjunction analysis</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3124200"/>
            <a:ext cx="43688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3"/>
          <p:cNvSpPr txBox="1">
            <a:spLocks noChangeArrowheads="1"/>
          </p:cNvSpPr>
          <p:nvPr/>
        </p:nvSpPr>
        <p:spPr bwMode="auto">
          <a:xfrm>
            <a:off x="2071688" y="5943600"/>
            <a:ext cx="5000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3"/>
              </a:rPr>
              <a:t>http://www.youtube.com/watch?v=dtT3pTh_q-8</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Course Contents</a:t>
            </a:r>
          </a:p>
        </p:txBody>
      </p:sp>
      <p:sp>
        <p:nvSpPr>
          <p:cNvPr id="18435"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18436"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18437"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18438" name="Content Placeholder 2"/>
          <p:cNvSpPr>
            <a:spLocks noGrp="1"/>
          </p:cNvSpPr>
          <p:nvPr>
            <p:ph idx="1"/>
          </p:nvPr>
        </p:nvSpPr>
        <p:spPr>
          <a:xfrm>
            <a:off x="457200" y="1981200"/>
            <a:ext cx="8229600" cy="533400"/>
          </a:xfrm>
        </p:spPr>
        <p:txBody>
          <a:bodyPr/>
          <a:lstStyle/>
          <a:p>
            <a:pPr eaLnBrk="1" hangingPunct="1"/>
            <a:r>
              <a:rPr lang="en-US" smtClean="0"/>
              <a:t>Parallel algorithms that form building blocks</a:t>
            </a:r>
          </a:p>
        </p:txBody>
      </p:sp>
      <p:sp>
        <p:nvSpPr>
          <p:cNvPr id="18439"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Course Contents</a:t>
            </a:r>
          </a:p>
        </p:txBody>
      </p:sp>
      <p:sp>
        <p:nvSpPr>
          <p:cNvPr id="19459" name="Content Placeholder 2"/>
          <p:cNvSpPr>
            <a:spLocks noGrp="1"/>
          </p:cNvSpPr>
          <p:nvPr>
            <p:ph idx="1"/>
          </p:nvPr>
        </p:nvSpPr>
        <p:spPr/>
        <p:txBody>
          <a:bodyPr/>
          <a:lstStyle/>
          <a:p>
            <a:pPr eaLnBrk="1" hangingPunct="1"/>
            <a:r>
              <a:rPr lang="en-US" smtClean="0"/>
              <a:t>Parallel Algorithms example:  </a:t>
            </a:r>
            <a:r>
              <a:rPr lang="en-US" i="1" smtClean="0">
                <a:solidFill>
                  <a:srgbClr val="FFC000"/>
                </a:solidFill>
              </a:rPr>
              <a:t>Scan</a:t>
            </a:r>
          </a:p>
          <a:p>
            <a:pPr lvl="1" eaLnBrk="1" hangingPunct="1"/>
            <a:r>
              <a:rPr lang="en-US" smtClean="0"/>
              <a:t>Given:</a:t>
            </a:r>
          </a:p>
          <a:p>
            <a:pPr lvl="1" eaLnBrk="1" hangingPunct="1"/>
            <a:endParaRPr lang="en-US" smtClean="0"/>
          </a:p>
          <a:p>
            <a:pPr lvl="1" eaLnBrk="1" hangingPunct="1"/>
            <a:endParaRPr lang="en-US" i="1" smtClean="0">
              <a:solidFill>
                <a:srgbClr val="FFC000"/>
              </a:solidFill>
            </a:endParaRPr>
          </a:p>
          <a:p>
            <a:pPr lvl="1" eaLnBrk="1" hangingPunct="1"/>
            <a:r>
              <a:rPr lang="en-US" smtClean="0"/>
              <a:t>Compute:</a:t>
            </a:r>
          </a:p>
          <a:p>
            <a:pPr lvl="1" eaLnBrk="1" hangingPunct="1"/>
            <a:endParaRPr lang="en-US" i="1" smtClean="0">
              <a:solidFill>
                <a:srgbClr val="FFC000"/>
              </a:solidFill>
            </a:endParaRPr>
          </a:p>
          <a:p>
            <a:pPr lvl="1" eaLnBrk="1" hangingPunct="1"/>
            <a:endParaRPr lang="en-US" i="1" smtClean="0">
              <a:solidFill>
                <a:srgbClr val="FFC000"/>
              </a:solidFill>
            </a:endParaRPr>
          </a:p>
          <a:p>
            <a:pPr lvl="1" eaLnBrk="1" hangingPunct="1"/>
            <a:r>
              <a:rPr lang="en-US" smtClean="0"/>
              <a:t>In parallel!</a:t>
            </a:r>
            <a:endParaRPr lang="en-US" i="1" smtClean="0">
              <a:solidFill>
                <a:srgbClr val="FFC000"/>
              </a:solidFill>
            </a:endParaRPr>
          </a:p>
        </p:txBody>
      </p:sp>
      <p:sp>
        <p:nvSpPr>
          <p:cNvPr id="19460" name="Text Box 4"/>
          <p:cNvSpPr txBox="1">
            <a:spLocks noChangeArrowheads="1"/>
          </p:cNvSpPr>
          <p:nvPr/>
        </p:nvSpPr>
        <p:spPr bwMode="auto">
          <a:xfrm>
            <a:off x="142240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1" name="Text Box 5"/>
          <p:cNvSpPr txBox="1">
            <a:spLocks noChangeArrowheads="1"/>
          </p:cNvSpPr>
          <p:nvPr/>
        </p:nvSpPr>
        <p:spPr bwMode="auto">
          <a:xfrm>
            <a:off x="2085975"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2" name="Text Box 6"/>
          <p:cNvSpPr txBox="1">
            <a:spLocks noChangeArrowheads="1"/>
          </p:cNvSpPr>
          <p:nvPr/>
        </p:nvSpPr>
        <p:spPr bwMode="auto">
          <a:xfrm>
            <a:off x="4741863"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1</a:t>
            </a:r>
          </a:p>
        </p:txBody>
      </p:sp>
      <p:sp>
        <p:nvSpPr>
          <p:cNvPr id="19463" name="Text Box 7"/>
          <p:cNvSpPr txBox="1">
            <a:spLocks noChangeArrowheads="1"/>
          </p:cNvSpPr>
          <p:nvPr/>
        </p:nvSpPr>
        <p:spPr bwMode="auto">
          <a:xfrm>
            <a:off x="2749550"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7</a:t>
            </a:r>
          </a:p>
        </p:txBody>
      </p:sp>
      <p:sp>
        <p:nvSpPr>
          <p:cNvPr id="19464" name="Text Box 8"/>
          <p:cNvSpPr txBox="1">
            <a:spLocks noChangeArrowheads="1"/>
          </p:cNvSpPr>
          <p:nvPr/>
        </p:nvSpPr>
        <p:spPr bwMode="auto">
          <a:xfrm>
            <a:off x="3413125"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5" name="Text Box 9"/>
          <p:cNvSpPr txBox="1">
            <a:spLocks noChangeArrowheads="1"/>
          </p:cNvSpPr>
          <p:nvPr/>
        </p:nvSpPr>
        <p:spPr bwMode="auto">
          <a:xfrm>
            <a:off x="4078288"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66" name="Text Box 10"/>
          <p:cNvSpPr txBox="1">
            <a:spLocks noChangeArrowheads="1"/>
          </p:cNvSpPr>
          <p:nvPr/>
        </p:nvSpPr>
        <p:spPr bwMode="auto">
          <a:xfrm>
            <a:off x="5405438" y="34036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6</a:t>
            </a:r>
          </a:p>
        </p:txBody>
      </p:sp>
      <p:sp>
        <p:nvSpPr>
          <p:cNvPr id="19467" name="Text Box 11"/>
          <p:cNvSpPr txBox="1">
            <a:spLocks noChangeArrowheads="1"/>
          </p:cNvSpPr>
          <p:nvPr/>
        </p:nvSpPr>
        <p:spPr bwMode="auto">
          <a:xfrm>
            <a:off x="6070600" y="34036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68" name="Text Box 12"/>
          <p:cNvSpPr txBox="1">
            <a:spLocks noChangeArrowheads="1"/>
          </p:cNvSpPr>
          <p:nvPr/>
        </p:nvSpPr>
        <p:spPr bwMode="auto">
          <a:xfrm>
            <a:off x="142240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0</a:t>
            </a:r>
          </a:p>
        </p:txBody>
      </p:sp>
      <p:sp>
        <p:nvSpPr>
          <p:cNvPr id="19469" name="Text Box 13"/>
          <p:cNvSpPr txBox="1">
            <a:spLocks noChangeArrowheads="1"/>
          </p:cNvSpPr>
          <p:nvPr/>
        </p:nvSpPr>
        <p:spPr bwMode="auto">
          <a:xfrm>
            <a:off x="2085975" y="4876800"/>
            <a:ext cx="498475" cy="40640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3</a:t>
            </a:r>
          </a:p>
        </p:txBody>
      </p:sp>
      <p:sp>
        <p:nvSpPr>
          <p:cNvPr id="19470" name="Text Box 14"/>
          <p:cNvSpPr txBox="1">
            <a:spLocks noChangeArrowheads="1"/>
          </p:cNvSpPr>
          <p:nvPr/>
        </p:nvSpPr>
        <p:spPr bwMode="auto">
          <a:xfrm>
            <a:off x="4741863"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15</a:t>
            </a:r>
          </a:p>
        </p:txBody>
      </p:sp>
      <p:sp>
        <p:nvSpPr>
          <p:cNvPr id="19471" name="Text Box 15"/>
          <p:cNvSpPr txBox="1">
            <a:spLocks noChangeArrowheads="1"/>
          </p:cNvSpPr>
          <p:nvPr/>
        </p:nvSpPr>
        <p:spPr bwMode="auto">
          <a:xfrm>
            <a:off x="2749550" y="4876800"/>
            <a:ext cx="498475" cy="40640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 4</a:t>
            </a:r>
          </a:p>
        </p:txBody>
      </p:sp>
      <p:sp>
        <p:nvSpPr>
          <p:cNvPr id="19472" name="Text Box 16"/>
          <p:cNvSpPr txBox="1">
            <a:spLocks noChangeArrowheads="1"/>
          </p:cNvSpPr>
          <p:nvPr/>
        </p:nvSpPr>
        <p:spPr bwMode="auto">
          <a:xfrm>
            <a:off x="3413125"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3" name="Text Box 17"/>
          <p:cNvSpPr txBox="1">
            <a:spLocks noChangeArrowheads="1"/>
          </p:cNvSpPr>
          <p:nvPr/>
        </p:nvSpPr>
        <p:spPr bwMode="auto">
          <a:xfrm>
            <a:off x="4078288"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11</a:t>
            </a:r>
          </a:p>
        </p:txBody>
      </p:sp>
      <p:sp>
        <p:nvSpPr>
          <p:cNvPr id="19474" name="Text Box 18"/>
          <p:cNvSpPr txBox="1">
            <a:spLocks noChangeArrowheads="1"/>
          </p:cNvSpPr>
          <p:nvPr/>
        </p:nvSpPr>
        <p:spPr bwMode="auto">
          <a:xfrm>
            <a:off x="5405438" y="4876800"/>
            <a:ext cx="492125" cy="400050"/>
          </a:xfrm>
          <a:prstGeom prst="rect">
            <a:avLst/>
          </a:prstGeom>
          <a:solidFill>
            <a:srgbClr val="E7F4BE"/>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16</a:t>
            </a:r>
          </a:p>
        </p:txBody>
      </p:sp>
      <p:sp>
        <p:nvSpPr>
          <p:cNvPr id="19475" name="Text Box 19"/>
          <p:cNvSpPr txBox="1">
            <a:spLocks noChangeArrowheads="1"/>
          </p:cNvSpPr>
          <p:nvPr/>
        </p:nvSpPr>
        <p:spPr bwMode="auto">
          <a:xfrm>
            <a:off x="6070600" y="4876800"/>
            <a:ext cx="492125" cy="400050"/>
          </a:xfrm>
          <a:prstGeom prst="rect">
            <a:avLst/>
          </a:prstGeom>
          <a:solidFill>
            <a:schemeClr val="folHlink"/>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Courier New" pitchFamily="49" charset="0"/>
              </a:rPr>
              <a:t>22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Course Contents</a:t>
            </a:r>
          </a:p>
        </p:txBody>
      </p:sp>
      <p:sp>
        <p:nvSpPr>
          <p:cNvPr id="20483"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0484"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0485"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0486"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0487" name="Content Placeholder 2"/>
          <p:cNvSpPr>
            <a:spLocks noGrp="1"/>
          </p:cNvSpPr>
          <p:nvPr>
            <p:ph idx="1"/>
          </p:nvPr>
        </p:nvSpPr>
        <p:spPr>
          <a:xfrm>
            <a:off x="457200" y="1981200"/>
            <a:ext cx="8229600" cy="533400"/>
          </a:xfrm>
        </p:spPr>
        <p:txBody>
          <a:bodyPr/>
          <a:lstStyle/>
          <a:p>
            <a:pPr eaLnBrk="1" hangingPunct="1"/>
            <a:r>
              <a:rPr lang="en-US" smtClean="0"/>
              <a:t>Historical and modern graphics pipeline</a:t>
            </a:r>
          </a:p>
        </p:txBody>
      </p:sp>
      <p:sp>
        <p:nvSpPr>
          <p:cNvPr id="2048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Course Contents</a:t>
            </a:r>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1508"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1509"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1510"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1511"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1512" name="Content Placeholder 2"/>
          <p:cNvSpPr>
            <a:spLocks noGrp="1"/>
          </p:cNvSpPr>
          <p:nvPr>
            <p:ph idx="1"/>
          </p:nvPr>
        </p:nvSpPr>
        <p:spPr>
          <a:xfrm>
            <a:off x="457200" y="1981200"/>
            <a:ext cx="8229600" cy="533400"/>
          </a:xfrm>
        </p:spPr>
        <p:txBody>
          <a:bodyPr/>
          <a:lstStyle/>
          <a:p>
            <a:pPr eaLnBrk="1" hangingPunct="1"/>
            <a:r>
              <a:rPr lang="en-US" dirty="0" smtClean="0"/>
              <a:t>WebGL</a:t>
            </a:r>
          </a:p>
        </p:txBody>
      </p:sp>
      <p:sp>
        <p:nvSpPr>
          <p:cNvPr id="21513"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pic>
        <p:nvPicPr>
          <p:cNvPr id="21514" name="Picture 6" descr="opengl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1447800"/>
            <a:ext cx="2095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2" descr="https://encrypted-tbn1.google.com/images?q=tbn:ANd9GcRDTI_7tWE7YGfnPhhNUbKg77Xrw8oiEcZNpSM5UWTLLbG6J7LE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00" y="2543175"/>
            <a:ext cx="18637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nvidia geforce gtx 580 vs amd radeon hd 6870 GeForce GTX 580 VS AMD Radeon HD 6870: Review and Comparison    Conclu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41148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p:txBody>
          <a:bodyPr/>
          <a:lstStyle/>
          <a:p>
            <a:pPr eaLnBrk="1" hangingPunct="1"/>
            <a:r>
              <a:rPr lang="en-US" smtClean="0"/>
              <a:t>Lectures</a:t>
            </a:r>
          </a:p>
        </p:txBody>
      </p:sp>
      <p:sp>
        <p:nvSpPr>
          <p:cNvPr id="4100" name="Content Placeholder 1"/>
          <p:cNvSpPr>
            <a:spLocks noGrp="1"/>
          </p:cNvSpPr>
          <p:nvPr>
            <p:ph idx="1"/>
          </p:nvPr>
        </p:nvSpPr>
        <p:spPr/>
        <p:txBody>
          <a:bodyPr/>
          <a:lstStyle/>
          <a:p>
            <a:pPr eaLnBrk="1" hangingPunct="1"/>
            <a:r>
              <a:rPr lang="en-US" dirty="0" smtClean="0"/>
              <a:t>Monday and Wednesday</a:t>
            </a:r>
          </a:p>
          <a:p>
            <a:pPr eaLnBrk="1" hangingPunct="1"/>
            <a:r>
              <a:rPr lang="en-US" dirty="0" smtClean="0"/>
              <a:t>6-7:30pm</a:t>
            </a:r>
          </a:p>
          <a:p>
            <a:pPr eaLnBrk="1" hangingPunct="1"/>
            <a:r>
              <a:rPr lang="en-US" dirty="0" smtClean="0"/>
              <a:t>Moore 212</a:t>
            </a:r>
          </a:p>
          <a:p>
            <a:pPr eaLnBrk="1" hangingPunct="1"/>
            <a:endParaRPr lang="en-US" dirty="0" smtClean="0"/>
          </a:p>
          <a:p>
            <a:pPr eaLnBrk="1" hangingPunct="1"/>
            <a:r>
              <a:rPr lang="en-US" dirty="0" smtClean="0"/>
              <a:t>Lectures are recorded</a:t>
            </a:r>
          </a:p>
          <a:p>
            <a:pPr eaLnBrk="1" hangingPunct="1"/>
            <a:r>
              <a:rPr lang="en-US" dirty="0" smtClean="0"/>
              <a:t>Attendance is required for guest lectures</a:t>
            </a:r>
          </a:p>
        </p:txBody>
      </p:sp>
      <p:sp>
        <p:nvSpPr>
          <p:cNvPr id="4101"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Image from </a:t>
            </a:r>
            <a:r>
              <a:rPr lang="en-US" sz="1200">
                <a:hlinkClick r:id="rId4"/>
              </a:rPr>
              <a:t>http://pinoytutorial.com/techtorial/geforce-gtx-580-vs-amd-radeon-hd-6870-review-and-comparison-conclusion/</a:t>
            </a:r>
            <a:endParaRPr 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err="1"/>
              <a:t>Turbulenz</a:t>
            </a:r>
            <a:endParaRPr lang="en-US" dirty="0" smtClean="0"/>
          </a:p>
        </p:txBody>
      </p:sp>
      <p:sp>
        <p:nvSpPr>
          <p:cNvPr id="24580" name="TextBox 3"/>
          <p:cNvSpPr txBox="1">
            <a:spLocks noChangeArrowheads="1"/>
          </p:cNvSpPr>
          <p:nvPr/>
        </p:nvSpPr>
        <p:spPr bwMode="auto">
          <a:xfrm>
            <a:off x="1997129" y="6096000"/>
            <a:ext cx="51668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a:t>
            </a:r>
            <a:r>
              <a:rPr lang="en-US" dirty="0" smtClean="0">
                <a:hlinkClick r:id="rId3"/>
              </a:rPr>
              <a:t>www.youtube.com/watch?v=AJg_BmY9-8o</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2771775"/>
            <a:ext cx="59721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733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Course Contents</a:t>
            </a:r>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3557"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3558"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3559"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3560"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3561" name="Content Placeholder 2"/>
          <p:cNvSpPr>
            <a:spLocks noGrp="1"/>
          </p:cNvSpPr>
          <p:nvPr>
            <p:ph idx="1"/>
          </p:nvPr>
        </p:nvSpPr>
        <p:spPr>
          <a:xfrm>
            <a:off x="457200" y="1981200"/>
            <a:ext cx="8229600" cy="533400"/>
          </a:xfrm>
        </p:spPr>
        <p:txBody>
          <a:bodyPr/>
          <a:lstStyle/>
          <a:p>
            <a:pPr eaLnBrk="1" hangingPunct="1"/>
            <a:r>
              <a:rPr lang="en-US" smtClean="0"/>
              <a:t>Real-Time Rendering</a:t>
            </a:r>
          </a:p>
        </p:txBody>
      </p:sp>
      <p:sp>
        <p:nvSpPr>
          <p:cNvPr id="23562"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AMD Toyshop Demo</a:t>
            </a:r>
          </a:p>
        </p:txBody>
      </p:sp>
      <p:sp>
        <p:nvSpPr>
          <p:cNvPr id="24580" name="TextBox 3"/>
          <p:cNvSpPr txBox="1">
            <a:spLocks noChangeArrowheads="1"/>
          </p:cNvSpPr>
          <p:nvPr/>
        </p:nvSpPr>
        <p:spPr bwMode="auto">
          <a:xfrm>
            <a:off x="1997129" y="6096000"/>
            <a:ext cx="5149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3"/>
              </a:rPr>
              <a:t>http://www.youtube.com/watch?v=LtxvpS5AYHQ</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2628900"/>
            <a:ext cx="60388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Leo Demo</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2686050"/>
            <a:ext cx="60102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3"/>
          <p:cNvSpPr txBox="1">
            <a:spLocks noChangeArrowheads="1"/>
          </p:cNvSpPr>
          <p:nvPr/>
        </p:nvSpPr>
        <p:spPr bwMode="auto">
          <a:xfrm>
            <a:off x="1997129" y="6096000"/>
            <a:ext cx="52438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4"/>
              </a:rPr>
              <a:t>http://www.youtube.com/watch?v=zYweEn6DFcU</a:t>
            </a:r>
            <a:endParaRPr lang="en-US" dirty="0"/>
          </a:p>
        </p:txBody>
      </p:sp>
    </p:spTree>
    <p:extLst>
      <p:ext uri="{BB962C8B-B14F-4D97-AF65-F5344CB8AC3E}">
        <p14:creationId xmlns:p14="http://schemas.microsoft.com/office/powerpoint/2010/main" val="351440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GPU Compute + </a:t>
            </a:r>
            <a:r>
              <a:rPr lang="en-US" dirty="0" smtClean="0"/>
              <a:t>Rendering</a:t>
            </a:r>
            <a:endParaRPr lang="en-US" dirty="0"/>
          </a:p>
        </p:txBody>
      </p:sp>
      <p:sp>
        <p:nvSpPr>
          <p:cNvPr id="25603" name="Content Placeholder 2"/>
          <p:cNvSpPr>
            <a:spLocks noGrp="1"/>
          </p:cNvSpPr>
          <p:nvPr>
            <p:ph idx="1"/>
          </p:nvPr>
        </p:nvSpPr>
        <p:spPr/>
        <p:txBody>
          <a:bodyPr/>
          <a:lstStyle/>
          <a:p>
            <a:pPr eaLnBrk="1" hangingPunct="1"/>
            <a:endParaRPr lang="en-US" dirty="0" smtClean="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67000"/>
            <a:ext cx="6019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3"/>
          <p:cNvSpPr txBox="1">
            <a:spLocks noChangeArrowheads="1"/>
          </p:cNvSpPr>
          <p:nvPr/>
        </p:nvSpPr>
        <p:spPr bwMode="auto">
          <a:xfrm>
            <a:off x="1427163" y="6096000"/>
            <a:ext cx="628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hlinkClick r:id="rId4"/>
              </a:rPr>
              <a:t>http://www.nvidia.com/object/GTX_400_games_demos.html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Course Contents</a:t>
            </a:r>
          </a:p>
        </p:txBody>
      </p:sp>
      <p:sp>
        <p:nvSpPr>
          <p:cNvPr id="26627" name="TextBox 12"/>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7" name="TextBox 6"/>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10" name="TextBox 9"/>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6630" name="TextBox 10"/>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6631" name="TextBox 5"/>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6632" name="TextBox 4"/>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6633" name="TextBox 3"/>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6634" name="Content Placeholder 2"/>
          <p:cNvSpPr>
            <a:spLocks noGrp="1"/>
          </p:cNvSpPr>
          <p:nvPr>
            <p:ph idx="1"/>
          </p:nvPr>
        </p:nvSpPr>
        <p:spPr>
          <a:xfrm>
            <a:off x="457200" y="1981200"/>
            <a:ext cx="8229600" cy="533400"/>
          </a:xfrm>
        </p:spPr>
        <p:txBody>
          <a:bodyPr/>
          <a:lstStyle/>
          <a:p>
            <a:pPr eaLnBrk="1" hangingPunct="1"/>
            <a:r>
              <a:rPr lang="en-US" dirty="0" smtClean="0"/>
              <a:t>Mobile</a:t>
            </a:r>
          </a:p>
        </p:txBody>
      </p:sp>
      <p:sp>
        <p:nvSpPr>
          <p:cNvPr id="26635"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Not to scale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Course Contents</a:t>
            </a:r>
          </a:p>
        </p:txBody>
      </p:sp>
      <p:sp>
        <p:nvSpPr>
          <p:cNvPr id="27651" name="TextBox 3"/>
          <p:cNvSpPr txBox="1">
            <a:spLocks noChangeArrowheads="1"/>
          </p:cNvSpPr>
          <p:nvPr/>
        </p:nvSpPr>
        <p:spPr bwMode="auto">
          <a:xfrm>
            <a:off x="4786313" y="3143250"/>
            <a:ext cx="2338387" cy="2678113"/>
          </a:xfrm>
          <a:prstGeom prst="rect">
            <a:avLst/>
          </a:prstGeom>
          <a:solidFill>
            <a:srgbClr val="9966FF"/>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Mobile</a:t>
            </a:r>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
        <p:nvSpPr>
          <p:cNvPr id="5" name="TextBox 4"/>
          <p:cNvSpPr txBox="1"/>
          <p:nvPr/>
        </p:nvSpPr>
        <p:spPr>
          <a:xfrm>
            <a:off x="4762500" y="3759200"/>
            <a:ext cx="2209800" cy="1816100"/>
          </a:xfrm>
          <a:prstGeom prst="rect">
            <a:avLst/>
          </a:prstGeom>
          <a:solidFill>
            <a:schemeClr val="accent6">
              <a:lumMod val="60000"/>
              <a:lumOff val="40000"/>
            </a:schemeClr>
          </a:solidFill>
          <a:ln>
            <a:solidFill>
              <a:schemeClr val="tx1"/>
            </a:solidFill>
          </a:ln>
        </p:spPr>
        <p:txBody>
          <a:bodyPr>
            <a:spAutoFit/>
          </a:bodyPr>
          <a:lstStyle/>
          <a:p>
            <a:pPr algn="ctr">
              <a:defRPr/>
            </a:pPr>
            <a:r>
              <a:rPr lang="en-US" sz="1600" dirty="0"/>
              <a:t>Real-Time Rendering</a:t>
            </a:r>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6" name="TextBox 5"/>
          <p:cNvSpPr txBox="1"/>
          <p:nvPr/>
        </p:nvSpPr>
        <p:spPr>
          <a:xfrm>
            <a:off x="4762500" y="4343400"/>
            <a:ext cx="2057400" cy="1323975"/>
          </a:xfrm>
          <a:prstGeom prst="rect">
            <a:avLst/>
          </a:prstGeom>
          <a:solidFill>
            <a:schemeClr val="tx1">
              <a:lumMod val="50000"/>
              <a:lumOff val="50000"/>
            </a:schemeClr>
          </a:solidFill>
          <a:ln>
            <a:solidFill>
              <a:schemeClr val="tx1"/>
            </a:solidFill>
          </a:ln>
        </p:spPr>
        <p:txBody>
          <a:bodyPr>
            <a:spAutoFit/>
          </a:bodyPr>
          <a:lstStyle/>
          <a:p>
            <a:pPr algn="ctr">
              <a:defRPr/>
            </a:pPr>
            <a:r>
              <a:rPr lang="en-US" sz="1600" dirty="0"/>
              <a:t>OpenGL / WebGL</a:t>
            </a:r>
          </a:p>
          <a:p>
            <a:pPr algn="ctr">
              <a:defRPr/>
            </a:pPr>
            <a:endParaRPr lang="en-US" sz="1600" dirty="0"/>
          </a:p>
          <a:p>
            <a:pPr algn="ctr">
              <a:defRPr/>
            </a:pPr>
            <a:endParaRPr lang="en-US" sz="1600" dirty="0"/>
          </a:p>
          <a:p>
            <a:pPr algn="ctr">
              <a:defRPr/>
            </a:pPr>
            <a:endParaRPr lang="en-US" sz="1600" dirty="0"/>
          </a:p>
          <a:p>
            <a:pPr algn="ctr">
              <a:defRPr/>
            </a:pPr>
            <a:endParaRPr lang="en-US" sz="1600" dirty="0"/>
          </a:p>
        </p:txBody>
      </p:sp>
      <p:sp>
        <p:nvSpPr>
          <p:cNvPr id="27654" name="TextBox 6"/>
          <p:cNvSpPr txBox="1">
            <a:spLocks noChangeArrowheads="1"/>
          </p:cNvSpPr>
          <p:nvPr/>
        </p:nvSpPr>
        <p:spPr bwMode="auto">
          <a:xfrm>
            <a:off x="4756150" y="5029200"/>
            <a:ext cx="1911350" cy="584200"/>
          </a:xfrm>
          <a:prstGeom prst="rect">
            <a:avLst/>
          </a:prstGeom>
          <a:solidFill>
            <a:srgbClr val="FF330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Graphics Pipeline</a:t>
            </a:r>
          </a:p>
          <a:p>
            <a:pPr algn="ctr"/>
            <a:endParaRPr lang="en-US" sz="1600"/>
          </a:p>
        </p:txBody>
      </p:sp>
      <p:sp>
        <p:nvSpPr>
          <p:cNvPr id="27655" name="TextBox 7"/>
          <p:cNvSpPr txBox="1">
            <a:spLocks noChangeArrowheads="1"/>
          </p:cNvSpPr>
          <p:nvPr/>
        </p:nvSpPr>
        <p:spPr bwMode="auto">
          <a:xfrm>
            <a:off x="2019300" y="3905250"/>
            <a:ext cx="2736850" cy="1938338"/>
          </a:xfrm>
          <a:prstGeom prst="rect">
            <a:avLst/>
          </a:prstGeom>
          <a:solidFill>
            <a:srgbClr val="FFC000"/>
          </a:solidFill>
          <a:ln w="9525">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Parallel Algorithms</a:t>
            </a:r>
          </a:p>
          <a:p>
            <a:pPr algn="ctr"/>
            <a:endParaRPr lang="en-US" sz="2400"/>
          </a:p>
          <a:p>
            <a:pPr algn="ctr"/>
            <a:endParaRPr lang="en-US" sz="2400"/>
          </a:p>
          <a:p>
            <a:pPr algn="ctr"/>
            <a:r>
              <a:rPr lang="en-US" sz="2400"/>
              <a:t/>
            </a:r>
            <a:br>
              <a:rPr lang="en-US" sz="2400"/>
            </a:br>
            <a:endParaRPr lang="en-US" sz="2400"/>
          </a:p>
        </p:txBody>
      </p:sp>
      <p:sp>
        <p:nvSpPr>
          <p:cNvPr id="27656" name="TextBox 8"/>
          <p:cNvSpPr txBox="1">
            <a:spLocks noChangeArrowheads="1"/>
          </p:cNvSpPr>
          <p:nvPr/>
        </p:nvSpPr>
        <p:spPr bwMode="auto">
          <a:xfrm>
            <a:off x="2019300" y="4419600"/>
            <a:ext cx="2133600" cy="1200150"/>
          </a:xfrm>
          <a:prstGeom prst="rect">
            <a:avLst/>
          </a:prstGeom>
          <a:solidFill>
            <a:srgbClr val="00B0F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CUDA</a:t>
            </a:r>
          </a:p>
          <a:p>
            <a:pPr algn="ctr"/>
            <a:endParaRPr lang="en-US" sz="2400"/>
          </a:p>
          <a:p>
            <a:pPr algn="ctr"/>
            <a:endParaRPr lang="en-US" sz="2400"/>
          </a:p>
        </p:txBody>
      </p:sp>
      <p:sp>
        <p:nvSpPr>
          <p:cNvPr id="27657" name="TextBox 9"/>
          <p:cNvSpPr txBox="1">
            <a:spLocks noChangeArrowheads="1"/>
          </p:cNvSpPr>
          <p:nvPr/>
        </p:nvSpPr>
        <p:spPr bwMode="auto">
          <a:xfrm>
            <a:off x="2019300" y="5557838"/>
            <a:ext cx="5105400" cy="461962"/>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GPU Architecture</a:t>
            </a:r>
          </a:p>
        </p:txBody>
      </p:sp>
      <p:sp>
        <p:nvSpPr>
          <p:cNvPr id="27658" name="Text Box 6"/>
          <p:cNvSpPr txBox="1">
            <a:spLocks noChangeArrowheads="1"/>
          </p:cNvSpPr>
          <p:nvPr/>
        </p:nvSpPr>
        <p:spPr bwMode="auto">
          <a:xfrm>
            <a:off x="0" y="622935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i="1"/>
              <a:t>To scale!</a:t>
            </a:r>
          </a:p>
        </p:txBody>
      </p:sp>
      <p:sp>
        <p:nvSpPr>
          <p:cNvPr id="27659" name="TextBox 11"/>
          <p:cNvSpPr txBox="1">
            <a:spLocks noChangeArrowheads="1"/>
          </p:cNvSpPr>
          <p:nvPr/>
        </p:nvSpPr>
        <p:spPr bwMode="auto">
          <a:xfrm>
            <a:off x="1768475" y="2233613"/>
            <a:ext cx="5699125" cy="3786187"/>
          </a:xfrm>
          <a:prstGeom prst="rect">
            <a:avLst/>
          </a:prstGeom>
          <a:solidFill>
            <a:srgbClr val="FFFF00">
              <a:alpha val="30196"/>
            </a:srgbClr>
          </a:solidFill>
          <a:ln w="9525">
            <a:solidFill>
              <a:schemeClr val="tx1"/>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t>Performance!</a:t>
            </a:r>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endParaRPr lang="en-US" sz="2400"/>
          </a:p>
          <a:p>
            <a:pPr algn="ctr"/>
            <a:r>
              <a:rPr lang="en-US" sz="2400"/>
              <a:t/>
            </a:r>
            <a:br>
              <a:rPr lang="en-US" sz="2400"/>
            </a:b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Grading</a:t>
            </a:r>
          </a:p>
        </p:txBody>
      </p:sp>
      <p:sp>
        <p:nvSpPr>
          <p:cNvPr id="29699" name="Content Placeholder 2"/>
          <p:cNvSpPr>
            <a:spLocks noGrp="1"/>
          </p:cNvSpPr>
          <p:nvPr>
            <p:ph idx="1"/>
          </p:nvPr>
        </p:nvSpPr>
        <p:spPr/>
        <p:txBody>
          <a:bodyPr/>
          <a:lstStyle/>
          <a:p>
            <a:pPr eaLnBrk="1" hangingPunct="1"/>
            <a:r>
              <a:rPr lang="en-US" dirty="0" smtClean="0"/>
              <a:t>Projects 		60%</a:t>
            </a:r>
          </a:p>
          <a:p>
            <a:pPr eaLnBrk="1" hangingPunct="1"/>
            <a:r>
              <a:rPr lang="en-US" dirty="0" smtClean="0"/>
              <a:t>Final Project 		40%</a:t>
            </a:r>
          </a:p>
          <a:p>
            <a:pPr eaLnBrk="1" hangingPunct="1"/>
            <a:r>
              <a:rPr lang="en-US" dirty="0" smtClean="0"/>
              <a:t>Final			  0%</a:t>
            </a:r>
          </a:p>
          <a:p>
            <a:pPr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Intense.  Usually one week.</a:t>
            </a:r>
          </a:p>
          <a:p>
            <a:r>
              <a:rPr lang="en-US" dirty="0" smtClean="0"/>
              <a:t>Significantly more work than previous semesters.</a:t>
            </a:r>
            <a:endParaRPr lang="en-US" dirty="0"/>
          </a:p>
        </p:txBody>
      </p:sp>
    </p:spTree>
    <p:extLst>
      <p:ext uri="{BB962C8B-B14F-4D97-AF65-F5344CB8AC3E}">
        <p14:creationId xmlns:p14="http://schemas.microsoft.com/office/powerpoint/2010/main" val="185928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Each project has</a:t>
            </a:r>
          </a:p>
          <a:p>
            <a:pPr lvl="1"/>
            <a:r>
              <a:rPr lang="en-US" dirty="0" smtClean="0"/>
              <a:t>Coding</a:t>
            </a:r>
          </a:p>
          <a:p>
            <a:pPr lvl="2"/>
            <a:r>
              <a:rPr lang="en-US" dirty="0" smtClean="0"/>
              <a:t>Pick </a:t>
            </a:r>
            <a:r>
              <a:rPr lang="en-US" i="1" dirty="0">
                <a:solidFill>
                  <a:srgbClr val="FFC000"/>
                </a:solidFill>
              </a:rPr>
              <a:t>x</a:t>
            </a:r>
            <a:r>
              <a:rPr lang="en-US" dirty="0"/>
              <a:t> of </a:t>
            </a:r>
            <a:r>
              <a:rPr lang="en-US" i="1" dirty="0" smtClean="0">
                <a:solidFill>
                  <a:srgbClr val="FFC000"/>
                </a:solidFill>
              </a:rPr>
              <a:t>n</a:t>
            </a:r>
            <a:r>
              <a:rPr lang="en-US" dirty="0" smtClean="0"/>
              <a:t>, </a:t>
            </a:r>
            <a:r>
              <a:rPr lang="en-US" dirty="0"/>
              <a:t>e.g., 3 of 5, plus open-ended </a:t>
            </a:r>
            <a:r>
              <a:rPr lang="en-US" dirty="0" smtClean="0"/>
              <a:t>parts</a:t>
            </a:r>
          </a:p>
          <a:p>
            <a:pPr lvl="1"/>
            <a:r>
              <a:rPr lang="en-US" dirty="0" smtClean="0"/>
              <a:t>Written performance analysis</a:t>
            </a:r>
          </a:p>
          <a:p>
            <a:pPr lvl="1"/>
            <a:r>
              <a:rPr lang="en-US" dirty="0" smtClean="0"/>
              <a:t>A blog post </a:t>
            </a:r>
            <a:r>
              <a:rPr lang="en-US" dirty="0"/>
              <a:t>with </a:t>
            </a:r>
            <a:r>
              <a:rPr lang="en-US" dirty="0" smtClean="0"/>
              <a:t>screenshots and a </a:t>
            </a:r>
            <a:r>
              <a:rPr lang="en-US" dirty="0"/>
              <a:t>video/demo</a:t>
            </a:r>
            <a:endParaRPr lang="en-US" dirty="0" smtClean="0"/>
          </a:p>
          <a:p>
            <a:pPr lvl="1"/>
            <a:r>
              <a:rPr lang="en-US" dirty="0" smtClean="0"/>
              <a:t>Random in-class demos.  Show, don’t tell.</a:t>
            </a:r>
            <a:endParaRPr lang="en-US" dirty="0"/>
          </a:p>
        </p:txBody>
      </p:sp>
    </p:spTree>
    <p:extLst>
      <p:ext uri="{BB962C8B-B14F-4D97-AF65-F5344CB8AC3E}">
        <p14:creationId xmlns:p14="http://schemas.microsoft.com/office/powerpoint/2010/main" val="204946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s.assoc-amazon.com/widgets/q?_encoding=UTF8&amp;Format=_SL160_&amp;ASIN=1439893764&amp;MarketPlace=US&amp;ID=AsinImage&amp;WS=1&amp;tag=virtua06a-20&amp;ServiceVersion=20070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5194559"/>
            <a:ext cx="804862" cy="998279"/>
          </a:xfrm>
          <a:prstGeom prst="rect">
            <a:avLst/>
          </a:prstGeom>
          <a:noFill/>
          <a:extLst>
            <a:ext uri="{909E8E84-426E-40DD-AFC4-6F175D3DCCD1}">
              <a14:hiddenFill xmlns:a14="http://schemas.microsoft.com/office/drawing/2010/main">
                <a:solidFill>
                  <a:srgbClr val="FFFFFF"/>
                </a:solidFill>
              </a14:hiddenFill>
            </a:ext>
          </a:extLst>
        </p:spPr>
      </p:pic>
      <p:sp>
        <p:nvSpPr>
          <p:cNvPr id="5122"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Patrick Cozzi</a:t>
            </a:r>
          </a:p>
          <a:p>
            <a:pPr marL="0" indent="0" eaLnBrk="1" hangingPunct="1">
              <a:buFont typeface="Wingdings" pitchFamily="2" charset="2"/>
              <a:buNone/>
              <a:defRPr/>
            </a:pPr>
            <a:endParaRPr lang="en-US" dirty="0" smtClean="0"/>
          </a:p>
        </p:txBody>
      </p:sp>
      <p:sp>
        <p:nvSpPr>
          <p:cNvPr id="5124" name="Text Box 6"/>
          <p:cNvSpPr txBox="1">
            <a:spLocks noChangeArrowheads="1"/>
          </p:cNvSpPr>
          <p:nvPr/>
        </p:nvSpPr>
        <p:spPr bwMode="auto">
          <a:xfrm>
            <a:off x="0" y="6553200"/>
            <a:ext cx="91440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a:t>If you are curious, see </a:t>
            </a:r>
            <a:r>
              <a:rPr lang="en-US" sz="1200">
                <a:hlinkClick r:id="rId4"/>
              </a:rPr>
              <a:t>http://www.seas.upenn.edu/~pcozzi/</a:t>
            </a:r>
            <a:endParaRPr lang="en-US" sz="1200"/>
          </a:p>
        </p:txBody>
      </p:sp>
      <p:pic>
        <p:nvPicPr>
          <p:cNvPr id="5125" name="Picture 2" descr="http://img.hotbooksale.com/books/9781568817118/1/3D-Engine-Design-for-Virtual-Glob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1313" y="5143500"/>
            <a:ext cx="85407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278438"/>
            <a:ext cx="1098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6" descr="http://www.wikicollegiate.org/images/1/1c/Penn_Cres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2971800"/>
            <a:ext cx="80168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3114675"/>
            <a:ext cx="88423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175125"/>
            <a:ext cx="10128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7350" y="4108450"/>
            <a:ext cx="6794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4988" y="4206875"/>
            <a:ext cx="1547812"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One or two projects will be replaced with four-hour </a:t>
            </a:r>
            <a:r>
              <a:rPr lang="en-US" dirty="0" err="1" smtClean="0"/>
              <a:t>hackathons</a:t>
            </a:r>
            <a:endParaRPr lang="en-US" dirty="0" smtClean="0"/>
          </a:p>
          <a:p>
            <a:r>
              <a:rPr lang="en-US" dirty="0" smtClean="0"/>
              <a:t>Class will be canceled that day</a:t>
            </a:r>
            <a:endParaRPr lang="en-US" dirty="0"/>
          </a:p>
        </p:txBody>
      </p:sp>
    </p:spTree>
    <p:extLst>
      <p:ext uri="{BB962C8B-B14F-4D97-AF65-F5344CB8AC3E}">
        <p14:creationId xmlns:p14="http://schemas.microsoft.com/office/powerpoint/2010/main" val="5044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a:xfrm>
            <a:off x="457200" y="1981200"/>
            <a:ext cx="8534400" cy="3886200"/>
          </a:xfrm>
        </p:spPr>
        <p:txBody>
          <a:bodyPr/>
          <a:lstStyle/>
          <a:p>
            <a:r>
              <a:rPr lang="en-US" dirty="0" smtClean="0"/>
              <a:t>Due anytime on the due date</a:t>
            </a:r>
          </a:p>
          <a:p>
            <a:r>
              <a:rPr lang="en-US" dirty="0" smtClean="0"/>
              <a:t>Submitted using GitHub</a:t>
            </a:r>
          </a:p>
          <a:p>
            <a:r>
              <a:rPr lang="en-US" dirty="0" smtClean="0"/>
              <a:t>Late Policy</a:t>
            </a:r>
          </a:p>
          <a:p>
            <a:pPr lvl="1"/>
            <a:r>
              <a:rPr lang="en-US" dirty="0" smtClean="0"/>
              <a:t>1 second to 1 week late:  50% deduction</a:t>
            </a:r>
            <a:endParaRPr lang="en-US" dirty="0"/>
          </a:p>
        </p:txBody>
      </p:sp>
    </p:spTree>
    <p:extLst>
      <p:ext uri="{BB962C8B-B14F-4D97-AF65-F5344CB8AC3E}">
        <p14:creationId xmlns:p14="http://schemas.microsoft.com/office/powerpoint/2010/main" val="1560220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Grade yourself.  Seriously</a:t>
            </a:r>
          </a:p>
          <a:p>
            <a:r>
              <a:rPr lang="en-US" dirty="0" smtClean="0"/>
              <a:t>We reserve 30% of the grade as a sanity check</a:t>
            </a:r>
            <a:endParaRPr lang="en-US" dirty="0"/>
          </a:p>
        </p:txBody>
      </p:sp>
    </p:spTree>
    <p:extLst>
      <p:ext uri="{BB962C8B-B14F-4D97-AF65-F5344CB8AC3E}">
        <p14:creationId xmlns:p14="http://schemas.microsoft.com/office/powerpoint/2010/main" val="298500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Can be done as open source</a:t>
            </a:r>
          </a:p>
          <a:p>
            <a:pPr lvl="1"/>
            <a:r>
              <a:rPr lang="en-US" dirty="0" smtClean="0"/>
              <a:t>Build your code portfolio</a:t>
            </a:r>
          </a:p>
          <a:p>
            <a:r>
              <a:rPr lang="en-US" dirty="0" smtClean="0"/>
              <a:t>Want to use private repos?  Get a free </a:t>
            </a:r>
            <a:r>
              <a:rPr lang="en-US" dirty="0" err="1" smtClean="0"/>
              <a:t>edu</a:t>
            </a:r>
            <a:r>
              <a:rPr lang="en-US" dirty="0" smtClean="0"/>
              <a:t> account</a:t>
            </a:r>
          </a:p>
          <a:p>
            <a:pPr lvl="1"/>
            <a:r>
              <a:rPr lang="en-US" dirty="0">
                <a:hlinkClick r:id="rId2"/>
              </a:rPr>
              <a:t>https://</a:t>
            </a:r>
            <a:r>
              <a:rPr lang="en-US" dirty="0" smtClean="0">
                <a:hlinkClick r:id="rId2"/>
              </a:rPr>
              <a:t>github.com/edu</a:t>
            </a:r>
            <a:endParaRPr lang="en-US" dirty="0"/>
          </a:p>
          <a:p>
            <a:endParaRPr lang="en-US" dirty="0" smtClean="0"/>
          </a:p>
          <a:p>
            <a:pPr lvl="1"/>
            <a:endParaRPr lang="en-US" dirty="0"/>
          </a:p>
        </p:txBody>
      </p:sp>
    </p:spTree>
    <p:extLst>
      <p:ext uri="{BB962C8B-B14F-4D97-AF65-F5344CB8AC3E}">
        <p14:creationId xmlns:p14="http://schemas.microsoft.com/office/powerpoint/2010/main" val="4285493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Interviews…</a:t>
            </a:r>
            <a:endParaRPr lang="en-US" dirty="0"/>
          </a:p>
        </p:txBody>
      </p:sp>
      <p:sp>
        <p:nvSpPr>
          <p:cNvPr id="3" name="Content Placeholder 2"/>
          <p:cNvSpPr>
            <a:spLocks noGrp="1"/>
          </p:cNvSpPr>
          <p:nvPr>
            <p:ph idx="1"/>
          </p:nvPr>
        </p:nvSpPr>
        <p:spPr/>
        <p:txBody>
          <a:bodyPr/>
          <a:lstStyle/>
          <a:p>
            <a:pPr marL="457200" lvl="1" indent="0">
              <a:buNone/>
            </a:pPr>
            <a:r>
              <a:rPr lang="en-US" sz="6600" dirty="0" smtClean="0"/>
              <a:t>“Send me your code and then we’ll talk”</a:t>
            </a:r>
          </a:p>
          <a:p>
            <a:pPr marL="457200" lvl="1" indent="0">
              <a:buNone/>
            </a:pPr>
            <a:r>
              <a:rPr lang="en-US" dirty="0" smtClean="0"/>
              <a:t>- Christophe </a:t>
            </a:r>
            <a:r>
              <a:rPr lang="en-US" dirty="0" err="1" smtClean="0"/>
              <a:t>Riccio</a:t>
            </a:r>
            <a:endParaRPr lang="en-US" dirty="0" smtClean="0"/>
          </a:p>
          <a:p>
            <a:pPr lvl="1"/>
            <a:endParaRPr lang="en-US" dirty="0"/>
          </a:p>
        </p:txBody>
      </p:sp>
      <p:pic>
        <p:nvPicPr>
          <p:cNvPr id="7170" name="Picture 2" descr="G-Truc Cre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029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2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Intensity</a:t>
            </a:r>
          </a:p>
        </p:txBody>
      </p:sp>
      <p:grpSp>
        <p:nvGrpSpPr>
          <p:cNvPr id="32771" name="Group 21"/>
          <p:cNvGrpSpPr>
            <a:grpSpLocks/>
          </p:cNvGrpSpPr>
          <p:nvPr/>
        </p:nvGrpSpPr>
        <p:grpSpPr bwMode="auto">
          <a:xfrm>
            <a:off x="149225" y="1905000"/>
            <a:ext cx="4346575" cy="3948113"/>
            <a:chOff x="149165" y="2452971"/>
            <a:chExt cx="4346635" cy="3947829"/>
          </a:xfrm>
        </p:grpSpPr>
        <p:grpSp>
          <p:nvGrpSpPr>
            <p:cNvPr id="32788" name="Group 8"/>
            <p:cNvGrpSpPr>
              <a:grpSpLocks/>
            </p:cNvGrpSpPr>
            <p:nvPr/>
          </p:nvGrpSpPr>
          <p:grpSpPr bwMode="auto">
            <a:xfrm>
              <a:off x="453965" y="2939534"/>
              <a:ext cx="3276600" cy="3276600"/>
              <a:chOff x="914400" y="2209800"/>
              <a:chExt cx="3276600" cy="3276600"/>
            </a:xfrm>
          </p:grpSpPr>
          <p:cxnSp>
            <p:nvCxnSpPr>
              <p:cNvPr id="32791" name="Straight Arrow Connector 6"/>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Straight Arrow Connector 7"/>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9" name="TextBox 9"/>
            <p:cNvSpPr txBox="1">
              <a:spLocks noChangeArrowheads="1"/>
            </p:cNvSpPr>
            <p:nvPr/>
          </p:nvSpPr>
          <p:spPr bwMode="auto">
            <a:xfrm>
              <a:off x="3806765" y="6031468"/>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90" name="TextBox 10"/>
            <p:cNvSpPr txBox="1">
              <a:spLocks noChangeArrowheads="1"/>
            </p:cNvSpPr>
            <p:nvPr/>
          </p:nvSpPr>
          <p:spPr bwMode="auto">
            <a:xfrm flipH="1">
              <a:off x="149165" y="2452971"/>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grpSp>
        <p:nvGrpSpPr>
          <p:cNvPr id="32772" name="Group 22"/>
          <p:cNvGrpSpPr>
            <a:grpSpLocks/>
          </p:cNvGrpSpPr>
          <p:nvPr/>
        </p:nvGrpSpPr>
        <p:grpSpPr bwMode="auto">
          <a:xfrm>
            <a:off x="4733925" y="1905000"/>
            <a:ext cx="4346575" cy="3948113"/>
            <a:chOff x="4733497" y="2426677"/>
            <a:chExt cx="4346635" cy="3947829"/>
          </a:xfrm>
        </p:grpSpPr>
        <p:grpSp>
          <p:nvGrpSpPr>
            <p:cNvPr id="32783" name="Group 16"/>
            <p:cNvGrpSpPr>
              <a:grpSpLocks/>
            </p:cNvGrpSpPr>
            <p:nvPr/>
          </p:nvGrpSpPr>
          <p:grpSpPr bwMode="auto">
            <a:xfrm>
              <a:off x="5038297" y="2913240"/>
              <a:ext cx="3276600" cy="3276600"/>
              <a:chOff x="914400" y="2209800"/>
              <a:chExt cx="3276600" cy="3276600"/>
            </a:xfrm>
          </p:grpSpPr>
          <p:cxnSp>
            <p:nvCxnSpPr>
              <p:cNvPr id="32786" name="Straight Arrow Connector 17"/>
              <p:cNvCxnSpPr>
                <a:cxnSpLocks noChangeShapeType="1"/>
              </p:cNvCxnSpPr>
              <p:nvPr/>
            </p:nvCxnSpPr>
            <p:spPr bwMode="auto">
              <a:xfrm>
                <a:off x="914400" y="54864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7" name="Straight Arrow Connector 18"/>
              <p:cNvCxnSpPr>
                <a:cxnSpLocks noChangeShapeType="1"/>
              </p:cNvCxnSpPr>
              <p:nvPr/>
            </p:nvCxnSpPr>
            <p:spPr bwMode="auto">
              <a:xfrm rot="-5400000">
                <a:off x="-703385" y="3848100"/>
                <a:ext cx="32766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784" name="TextBox 19"/>
            <p:cNvSpPr txBox="1">
              <a:spLocks noChangeArrowheads="1"/>
            </p:cNvSpPr>
            <p:nvPr/>
          </p:nvSpPr>
          <p:spPr bwMode="auto">
            <a:xfrm>
              <a:off x="8391097" y="6005174"/>
              <a:ext cx="689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Time</a:t>
              </a:r>
            </a:p>
          </p:txBody>
        </p:sp>
        <p:sp>
          <p:nvSpPr>
            <p:cNvPr id="32785" name="TextBox 20"/>
            <p:cNvSpPr txBox="1">
              <a:spLocks noChangeArrowheads="1"/>
            </p:cNvSpPr>
            <p:nvPr/>
          </p:nvSpPr>
          <p:spPr bwMode="auto">
            <a:xfrm flipH="1">
              <a:off x="4733497" y="2426677"/>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Effort</a:t>
              </a:r>
            </a:p>
          </p:txBody>
        </p:sp>
      </p:grpSp>
      <p:cxnSp>
        <p:nvCxnSpPr>
          <p:cNvPr id="32773" name="Straight Connector 26"/>
          <p:cNvCxnSpPr>
            <a:cxnSpLocks noChangeShapeType="1"/>
          </p:cNvCxnSpPr>
          <p:nvPr/>
        </p:nvCxnSpPr>
        <p:spPr bwMode="auto">
          <a:xfrm>
            <a:off x="454025" y="5667375"/>
            <a:ext cx="1831975"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4" name="Straight Connector 29"/>
          <p:cNvCxnSpPr>
            <a:cxnSpLocks noChangeShapeType="1"/>
          </p:cNvCxnSpPr>
          <p:nvPr/>
        </p:nvCxnSpPr>
        <p:spPr bwMode="auto">
          <a:xfrm>
            <a:off x="2319338" y="2819400"/>
            <a:ext cx="1185862" cy="0"/>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Connector 30"/>
          <p:cNvCxnSpPr>
            <a:cxnSpLocks noChangeShapeType="1"/>
          </p:cNvCxnSpPr>
          <p:nvPr/>
        </p:nvCxnSpPr>
        <p:spPr bwMode="auto">
          <a:xfrm>
            <a:off x="2319338" y="2819400"/>
            <a:ext cx="0" cy="2847975"/>
          </a:xfrm>
          <a:prstGeom prst="line">
            <a:avLst/>
          </a:prstGeom>
          <a:noFill/>
          <a:ln w="381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6" name="TextBox 34"/>
          <p:cNvSpPr txBox="1">
            <a:spLocks noChangeArrowheads="1"/>
          </p:cNvSpPr>
          <p:nvPr/>
        </p:nvSpPr>
        <p:spPr bwMode="auto">
          <a:xfrm>
            <a:off x="2308225" y="60960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Due date</a:t>
            </a:r>
          </a:p>
        </p:txBody>
      </p:sp>
      <p:cxnSp>
        <p:nvCxnSpPr>
          <p:cNvPr id="32777" name="Straight Arrow Connector 36"/>
          <p:cNvCxnSpPr>
            <a:cxnSpLocks noChangeShapeType="1"/>
          </p:cNvCxnSpPr>
          <p:nvPr/>
        </p:nvCxnSpPr>
        <p:spPr bwMode="auto">
          <a:xfrm flipV="1">
            <a:off x="2868613" y="5853113"/>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8" name="TextBox 38"/>
          <p:cNvSpPr txBox="1">
            <a:spLocks noChangeArrowheads="1"/>
          </p:cNvSpPr>
          <p:nvPr/>
        </p:nvSpPr>
        <p:spPr bwMode="auto">
          <a:xfrm>
            <a:off x="6967538" y="6110288"/>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Fight night</a:t>
            </a:r>
          </a:p>
        </p:txBody>
      </p:sp>
      <p:cxnSp>
        <p:nvCxnSpPr>
          <p:cNvPr id="32779" name="Straight Arrow Connector 39"/>
          <p:cNvCxnSpPr>
            <a:cxnSpLocks noChangeShapeType="1"/>
          </p:cNvCxnSpPr>
          <p:nvPr/>
        </p:nvCxnSpPr>
        <p:spPr bwMode="auto">
          <a:xfrm flipV="1">
            <a:off x="7593013" y="5867400"/>
            <a:ext cx="0" cy="2413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0" name="Freeform 45"/>
          <p:cNvSpPr>
            <a:spLocks/>
          </p:cNvSpPr>
          <p:nvPr/>
        </p:nvSpPr>
        <p:spPr bwMode="auto">
          <a:xfrm>
            <a:off x="5053013" y="3009900"/>
            <a:ext cx="2484437" cy="2663825"/>
          </a:xfrm>
          <a:custGeom>
            <a:avLst/>
            <a:gdLst>
              <a:gd name="T0" fmla="*/ 0 w 2485292"/>
              <a:gd name="T1" fmla="*/ 2663825 h 2664043"/>
              <a:gd name="T2" fmla="*/ 1593791 w 2485292"/>
              <a:gd name="T3" fmla="*/ 237347 h 2664043"/>
              <a:gd name="T4" fmla="*/ 2484437 w 2485292"/>
              <a:gd name="T5" fmla="*/ 225625 h 2664043"/>
              <a:gd name="T6" fmla="*/ 0 60000 65536"/>
              <a:gd name="T7" fmla="*/ 0 60000 65536"/>
              <a:gd name="T8" fmla="*/ 0 60000 65536"/>
            </a:gdLst>
            <a:ahLst/>
            <a:cxnLst>
              <a:cxn ang="T6">
                <a:pos x="T0" y="T1"/>
              </a:cxn>
              <a:cxn ang="T7">
                <a:pos x="T2" y="T3"/>
              </a:cxn>
              <a:cxn ang="T8">
                <a:pos x="T4" y="T5"/>
              </a:cxn>
            </a:cxnLst>
            <a:rect l="0" t="0" r="r" b="b"/>
            <a:pathLst>
              <a:path w="2485292" h="2664043">
                <a:moveTo>
                  <a:pt x="0" y="2664043"/>
                </a:moveTo>
                <a:cubicBezTo>
                  <a:pt x="590062" y="1653904"/>
                  <a:pt x="1180124" y="643766"/>
                  <a:pt x="1594339" y="237366"/>
                </a:cubicBezTo>
                <a:cubicBezTo>
                  <a:pt x="2008554" y="-169034"/>
                  <a:pt x="2246923" y="28304"/>
                  <a:pt x="2485292" y="225643"/>
                </a:cubicBezTo>
              </a:path>
            </a:pathLst>
          </a:cu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TextBox 46"/>
          <p:cNvSpPr txBox="1">
            <a:spLocks noChangeArrowheads="1"/>
          </p:cNvSpPr>
          <p:nvPr/>
        </p:nvSpPr>
        <p:spPr bwMode="auto">
          <a:xfrm>
            <a:off x="149225" y="5803900"/>
            <a:ext cx="979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Student</a:t>
            </a:r>
          </a:p>
        </p:txBody>
      </p:sp>
      <p:sp>
        <p:nvSpPr>
          <p:cNvPr id="32782" name="TextBox 47"/>
          <p:cNvSpPr txBox="1">
            <a:spLocks noChangeArrowheads="1"/>
          </p:cNvSpPr>
          <p:nvPr/>
        </p:nvSpPr>
        <p:spPr bwMode="auto">
          <a:xfrm>
            <a:off x="4752975" y="5803900"/>
            <a:ext cx="118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Pro boxer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 Academic Integrity</a:t>
            </a:r>
          </a:p>
        </p:txBody>
      </p:sp>
      <p:sp>
        <p:nvSpPr>
          <p:cNvPr id="33795" name="Content Placeholder 2"/>
          <p:cNvSpPr>
            <a:spLocks noGrp="1"/>
          </p:cNvSpPr>
          <p:nvPr>
            <p:ph idx="1"/>
          </p:nvPr>
        </p:nvSpPr>
        <p:spPr/>
        <p:txBody>
          <a:bodyPr/>
          <a:lstStyle/>
          <a:p>
            <a:pPr eaLnBrk="1" hangingPunct="1"/>
            <a:r>
              <a:rPr lang="en-US" dirty="0" smtClean="0">
                <a:hlinkClick r:id="rId3"/>
              </a:rPr>
              <a:t>http://www.upenn.edu/academicintegrity/</a:t>
            </a:r>
            <a:endParaRPr lang="en-US" dirty="0" smtClean="0"/>
          </a:p>
          <a:p>
            <a:pPr eaLnBrk="1" hangingPunct="1"/>
            <a:endParaRPr lang="en-US" dirty="0"/>
          </a:p>
          <a:p>
            <a:pPr eaLnBrk="1" hangingPunct="1"/>
            <a:r>
              <a:rPr lang="en-US" dirty="0"/>
              <a:t>An academic integrity violation will result in the student receiving an F in this </a:t>
            </a:r>
            <a:r>
              <a:rPr lang="en-US" dirty="0" smtClean="0"/>
              <a:t>course</a:t>
            </a:r>
          </a:p>
          <a:p>
            <a:pPr eaLnBrk="1" hangingPunct="1"/>
            <a:endParaRPr lang="en-US" dirty="0"/>
          </a:p>
          <a:p>
            <a:pPr eaLnBrk="1" hangingPunct="1"/>
            <a:r>
              <a:rPr lang="en-US" dirty="0" smtClean="0"/>
              <a:t>Get approval for all code you didn’t write yourself with the TA in advance</a:t>
            </a:r>
          </a:p>
          <a:p>
            <a:pPr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Most projects require an </a:t>
            </a:r>
            <a:r>
              <a:rPr lang="en-US" i="1" dirty="0" smtClean="0">
                <a:solidFill>
                  <a:srgbClr val="FFC000"/>
                </a:solidFill>
              </a:rPr>
              <a:t>NVIDIA GeForce 8</a:t>
            </a:r>
            <a:r>
              <a:rPr lang="en-US" dirty="0" smtClean="0"/>
              <a:t> series or higher</a:t>
            </a:r>
          </a:p>
          <a:p>
            <a:pPr eaLnBrk="1" hangingPunct="1">
              <a:defRPr/>
            </a:pPr>
            <a:r>
              <a:rPr lang="en-US" dirty="0" smtClean="0"/>
              <a:t>Update your drivers:  </a:t>
            </a:r>
          </a:p>
          <a:p>
            <a:pPr lvl="1" eaLnBrk="1" hangingPunct="1">
              <a:defRPr/>
            </a:pPr>
            <a:r>
              <a:rPr lang="en-US" dirty="0" smtClean="0">
                <a:hlinkClick r:id="rId2"/>
              </a:rPr>
              <a:t>http://www.nvidia.com/Download/index.aspx</a:t>
            </a:r>
            <a:endParaRPr lang="en-US" dirty="0" smtClean="0"/>
          </a:p>
          <a:p>
            <a:pPr eaLnBrk="1" hangingPunct="1">
              <a:defRPr/>
            </a:pPr>
            <a:endParaRPr lang="en-US" dirty="0" smtClean="0"/>
          </a:p>
          <a:p>
            <a:pPr eaLnBrk="1" hangingPunct="1">
              <a:defRPr/>
            </a:pPr>
            <a:r>
              <a:rPr lang="en-US" dirty="0" smtClean="0"/>
              <a:t>What GPU do I have?</a:t>
            </a:r>
          </a:p>
          <a:p>
            <a:pPr eaLnBrk="1" hangingPunct="1">
              <a:defRPr/>
            </a:pPr>
            <a:r>
              <a:rPr lang="en-US" dirty="0" smtClean="0"/>
              <a:t>What OpenGL/OpenCL/CUDA version:</a:t>
            </a:r>
          </a:p>
          <a:p>
            <a:pPr lvl="1" eaLnBrk="1" hangingPunct="1">
              <a:defRPr/>
            </a:pPr>
            <a:r>
              <a:rPr lang="en-US" dirty="0" smtClean="0">
                <a:hlinkClick r:id="rId3"/>
              </a:rPr>
              <a:t>http://www.ozone3d.net/gpu_caps_viewer/</a:t>
            </a:r>
            <a:endParaRPr lang="en-US" dirty="0" smtClean="0"/>
          </a:p>
          <a:p>
            <a:pPr marL="0" indent="0" eaLnBrk="1" hangingPunct="1">
              <a:buFont typeface="Wingdings" pitchFamily="2" charset="2"/>
              <a:buNone/>
              <a:defRPr/>
            </a:pPr>
            <a:endParaRPr lang="en-US" dirty="0" smtClean="0"/>
          </a:p>
          <a:p>
            <a:pPr marL="0" indent="0" eaLnBrk="1" hangingPunct="1">
              <a:buFont typeface="Wingdings" pitchFamily="2" charset="2"/>
              <a:buNone/>
              <a:defRPr/>
            </a:pPr>
            <a:endParaRPr lang="en-US" i="1" dirty="0" smtClean="0">
              <a:solidFill>
                <a:srgbClr val="FFC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GPU Requirements</a:t>
            </a:r>
          </a:p>
        </p:txBody>
      </p:sp>
      <p:sp>
        <p:nvSpPr>
          <p:cNvPr id="3" name="Content Placeholder 2"/>
          <p:cNvSpPr>
            <a:spLocks noGrp="1"/>
          </p:cNvSpPr>
          <p:nvPr>
            <p:ph idx="1"/>
          </p:nvPr>
        </p:nvSpPr>
        <p:spPr/>
        <p:txBody>
          <a:bodyPr/>
          <a:lstStyle/>
          <a:p>
            <a:pPr eaLnBrk="1" hangingPunct="1">
              <a:defRPr/>
            </a:pPr>
            <a:r>
              <a:rPr lang="en-US" dirty="0" smtClean="0"/>
              <a:t>Lab Resources</a:t>
            </a:r>
            <a:endParaRPr lang="en-US" i="1" dirty="0" smtClean="0">
              <a:solidFill>
                <a:srgbClr val="FFC000"/>
              </a:solidFill>
            </a:endParaRPr>
          </a:p>
          <a:p>
            <a:pPr lvl="1" eaLnBrk="1" hangingPunct="1">
              <a:defRPr/>
            </a:pPr>
            <a:r>
              <a:rPr lang="en-US" i="1" dirty="0" smtClean="0">
                <a:solidFill>
                  <a:srgbClr val="FFC000"/>
                </a:solidFill>
                <a:ea typeface="+mn-ea"/>
                <a:cs typeface="+mn-cs"/>
              </a:rPr>
              <a:t>Moore 100b</a:t>
            </a:r>
            <a:r>
              <a:rPr lang="en-US" dirty="0" smtClean="0">
                <a:ea typeface="+mn-ea"/>
                <a:cs typeface="+mn-cs"/>
              </a:rPr>
              <a:t> - NVIDIA GeForce 9800s</a:t>
            </a:r>
          </a:p>
          <a:p>
            <a:pPr lvl="1" eaLnBrk="1" hangingPunct="1">
              <a:defRPr/>
            </a:pPr>
            <a:r>
              <a:rPr lang="en-US" i="1" dirty="0" smtClean="0">
                <a:solidFill>
                  <a:srgbClr val="FFC000"/>
                </a:solidFill>
                <a:ea typeface="+mn-ea"/>
                <a:cs typeface="+mn-cs"/>
              </a:rPr>
              <a:t>SIG Lab</a:t>
            </a:r>
            <a:r>
              <a:rPr lang="en-US" dirty="0" smtClean="0">
                <a:ea typeface="+mn-ea"/>
                <a:cs typeface="+mn-cs"/>
              </a:rPr>
              <a:t> - Most systems have at least NVIDIA GeForce 8800s.  Two systems have a GeForce 480, three have Fermi </a:t>
            </a:r>
            <a:r>
              <a:rPr lang="en-US" dirty="0" err="1" smtClean="0">
                <a:ea typeface="+mn-ea"/>
                <a:cs typeface="+mn-cs"/>
              </a:rPr>
              <a:t>Quadros</a:t>
            </a:r>
            <a:r>
              <a:rPr lang="en-US" dirty="0" smtClean="0">
                <a:ea typeface="+mn-ea"/>
                <a:cs typeface="+mn-cs"/>
              </a:rPr>
              <a:t>, one has a Fermi Tesla, and one has an AMD card</a:t>
            </a:r>
          </a:p>
          <a:p>
            <a:pPr eaLnBrk="1" hangingPunct="1">
              <a:defRPr/>
            </a:pPr>
            <a:r>
              <a:rPr lang="en-US" dirty="0" smtClean="0"/>
              <a:t>Contact Karl</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CPU and GPU Trends</a:t>
            </a:r>
          </a:p>
        </p:txBody>
      </p:sp>
      <p:sp>
        <p:nvSpPr>
          <p:cNvPr id="36867" name="Content Placeholder 2"/>
          <p:cNvSpPr>
            <a:spLocks noGrp="1"/>
          </p:cNvSpPr>
          <p:nvPr>
            <p:ph idx="1"/>
          </p:nvPr>
        </p:nvSpPr>
        <p:spPr/>
        <p:txBody>
          <a:bodyPr/>
          <a:lstStyle/>
          <a:p>
            <a:pPr eaLnBrk="1" hangingPunct="1"/>
            <a:r>
              <a:rPr lang="en-US" i="1" smtClean="0">
                <a:solidFill>
                  <a:srgbClr val="FFC000"/>
                </a:solidFill>
              </a:rPr>
              <a:t>FLOPS</a:t>
            </a:r>
            <a:r>
              <a:rPr lang="en-US" smtClean="0"/>
              <a:t> – </a:t>
            </a:r>
            <a:r>
              <a:rPr lang="en-US" i="1" smtClean="0">
                <a:solidFill>
                  <a:srgbClr val="FFC000"/>
                </a:solidFill>
              </a:rPr>
              <a:t>FL</a:t>
            </a:r>
            <a:r>
              <a:rPr lang="en-US" smtClean="0"/>
              <a:t>oating-point </a:t>
            </a:r>
            <a:r>
              <a:rPr lang="en-US" i="1" smtClean="0">
                <a:solidFill>
                  <a:srgbClr val="FFC000"/>
                </a:solidFill>
              </a:rPr>
              <a:t>OP</a:t>
            </a:r>
            <a:r>
              <a:rPr lang="en-US" smtClean="0"/>
              <a:t>erations per </a:t>
            </a:r>
            <a:r>
              <a:rPr lang="en-US" i="1" smtClean="0">
                <a:solidFill>
                  <a:srgbClr val="FFC000"/>
                </a:solidFill>
              </a:rPr>
              <a:t>S</a:t>
            </a:r>
            <a:r>
              <a:rPr lang="en-US" smtClean="0"/>
              <a:t>econd</a:t>
            </a:r>
          </a:p>
          <a:p>
            <a:pPr eaLnBrk="1" hangingPunct="1"/>
            <a:r>
              <a:rPr lang="en-US" i="1" smtClean="0">
                <a:solidFill>
                  <a:srgbClr val="FFC000"/>
                </a:solidFill>
              </a:rPr>
              <a:t>GFLOPS</a:t>
            </a:r>
            <a:r>
              <a:rPr lang="en-US" smtClean="0"/>
              <a:t> - One billion (10</a:t>
            </a:r>
            <a:r>
              <a:rPr lang="en-US" baseline="30000" smtClean="0"/>
              <a:t>9</a:t>
            </a:r>
            <a:r>
              <a:rPr lang="en-US" smtClean="0"/>
              <a:t>) FLOPS</a:t>
            </a:r>
          </a:p>
          <a:p>
            <a:pPr eaLnBrk="1" hangingPunct="1"/>
            <a:r>
              <a:rPr lang="en-US" i="1" smtClean="0">
                <a:solidFill>
                  <a:srgbClr val="FFC000"/>
                </a:solidFill>
              </a:rPr>
              <a:t>TFLOPS</a:t>
            </a:r>
            <a:r>
              <a:rPr lang="en-US" smtClean="0"/>
              <a:t> – 1,000 GFLOPS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Instructor</a:t>
            </a:r>
          </a:p>
        </p:txBody>
      </p:sp>
      <p:sp>
        <p:nvSpPr>
          <p:cNvPr id="2" name="Content Placeholder 1"/>
          <p:cNvSpPr>
            <a:spLocks noGrp="1"/>
          </p:cNvSpPr>
          <p:nvPr>
            <p:ph idx="1"/>
          </p:nvPr>
        </p:nvSpPr>
        <p:spPr>
          <a:xfrm>
            <a:off x="457200" y="1981200"/>
            <a:ext cx="8229600" cy="609600"/>
          </a:xfrm>
        </p:spPr>
        <p:txBody>
          <a:bodyPr/>
          <a:lstStyle/>
          <a:p>
            <a:pPr eaLnBrk="1" hangingPunct="1">
              <a:defRPr/>
            </a:pPr>
            <a:r>
              <a:rPr lang="en-US" dirty="0" smtClean="0"/>
              <a:t>Email</a:t>
            </a:r>
          </a:p>
          <a:p>
            <a:pPr lvl="1" eaLnBrk="1" hangingPunct="1">
              <a:defRPr/>
            </a:pPr>
            <a:r>
              <a:rPr lang="en-US" dirty="0" smtClean="0">
                <a:hlinkClick r:id="rId3"/>
              </a:rPr>
              <a:t>pjcozzi+cis565@gmail.com</a:t>
            </a:r>
            <a:endParaRPr lang="en-US" dirty="0"/>
          </a:p>
          <a:p>
            <a:pPr eaLnBrk="1" hangingPunct="1">
              <a:defRPr/>
            </a:pPr>
            <a:r>
              <a:rPr lang="en-US" dirty="0" smtClean="0"/>
              <a:t>Office Hours</a:t>
            </a:r>
          </a:p>
          <a:p>
            <a:pPr lvl="1" eaLnBrk="1" hangingPunct="1">
              <a:defRPr/>
            </a:pPr>
            <a:r>
              <a:rPr lang="en-US" dirty="0" smtClean="0"/>
              <a:t>After class</a:t>
            </a:r>
          </a:p>
          <a:p>
            <a:pPr lvl="1" eaLnBrk="1" hangingPunct="1">
              <a:defRPr/>
            </a:pPr>
            <a:r>
              <a:rPr lang="en-US" dirty="0" smtClean="0"/>
              <a:t>Generally, I’m here as long as you’re here</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CPU and GPU Trends</a:t>
            </a:r>
          </a:p>
        </p:txBody>
      </p:sp>
      <p:sp>
        <p:nvSpPr>
          <p:cNvPr id="37891" name="Text Box 8"/>
          <p:cNvSpPr txBox="1">
            <a:spLocks noChangeArrowheads="1"/>
          </p:cNvSpPr>
          <p:nvPr/>
        </p:nvSpPr>
        <p:spPr bwMode="auto">
          <a:xfrm>
            <a:off x="2794000" y="6553200"/>
            <a:ext cx="64008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a:latin typeface="Trebuchet MS" pitchFamily="34" charset="0"/>
              </a:rPr>
              <a:t>Chart from:  </a:t>
            </a:r>
            <a:r>
              <a:rPr lang="en-US" sz="1400">
                <a:hlinkClick r:id="rId3"/>
              </a:rPr>
              <a:t>http://proteneer.com/blog/?p=263</a:t>
            </a:r>
            <a:r>
              <a:rPr lang="en-US" sz="1400">
                <a:latin typeface="Trebuchet MS" pitchFamily="34" charset="0"/>
              </a:rPr>
              <a:t> </a:t>
            </a:r>
          </a:p>
        </p:txBody>
      </p:sp>
      <p:pic>
        <p:nvPicPr>
          <p:cNvPr id="37892" name="Picture 2" descr="http://proteneer.com/blog/wp-content/uploads/2011/10/nvidi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752600"/>
            <a:ext cx="5857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CPU and GPU Trends</a:t>
            </a:r>
          </a:p>
        </p:txBody>
      </p:sp>
      <p:sp>
        <p:nvSpPr>
          <p:cNvPr id="3" name="Content Placeholder 2"/>
          <p:cNvSpPr>
            <a:spLocks noGrp="1"/>
          </p:cNvSpPr>
          <p:nvPr>
            <p:ph idx="1"/>
          </p:nvPr>
        </p:nvSpPr>
        <p:spPr>
          <a:xfrm>
            <a:off x="457200" y="1981200"/>
            <a:ext cx="8229600" cy="4572000"/>
          </a:xfrm>
        </p:spPr>
        <p:txBody>
          <a:bodyPr/>
          <a:lstStyle/>
          <a:p>
            <a:pPr eaLnBrk="1" hangingPunct="1">
              <a:defRPr/>
            </a:pPr>
            <a:r>
              <a:rPr lang="en-US" dirty="0" smtClean="0"/>
              <a:t>Compute</a:t>
            </a:r>
          </a:p>
          <a:p>
            <a:pPr lvl="1" eaLnBrk="1" hangingPunct="1">
              <a:defRPr/>
            </a:pPr>
            <a:r>
              <a:rPr lang="en-US" dirty="0" smtClean="0"/>
              <a:t>Intel Core i7 – 4 cores – 100 GFLOP</a:t>
            </a:r>
          </a:p>
          <a:p>
            <a:pPr lvl="1" eaLnBrk="1" hangingPunct="1">
              <a:defRPr/>
            </a:pPr>
            <a:r>
              <a:rPr lang="en-US" dirty="0" smtClean="0"/>
              <a:t>NVIDIA GTX280 – 240 cores – 1 TFLOP</a:t>
            </a:r>
          </a:p>
          <a:p>
            <a:pPr eaLnBrk="1" hangingPunct="1">
              <a:defRPr/>
            </a:pPr>
            <a:r>
              <a:rPr lang="en-US" dirty="0" smtClean="0"/>
              <a:t>Memory Bandwidth</a:t>
            </a:r>
          </a:p>
          <a:p>
            <a:pPr lvl="1" eaLnBrk="1" hangingPunct="1">
              <a:defRPr/>
            </a:pPr>
            <a:r>
              <a:rPr lang="en-US" dirty="0" smtClean="0"/>
              <a:t>System Memory – 60 GB/s</a:t>
            </a:r>
          </a:p>
          <a:p>
            <a:pPr lvl="1" eaLnBrk="1" hangingPunct="1">
              <a:defRPr/>
            </a:pPr>
            <a:r>
              <a:rPr lang="en-US" dirty="0" smtClean="0"/>
              <a:t>NVIDIA GT200 – 150 GB/s</a:t>
            </a:r>
          </a:p>
          <a:p>
            <a:pPr eaLnBrk="1" hangingPunct="1">
              <a:defRPr/>
            </a:pPr>
            <a:r>
              <a:rPr lang="en-US" dirty="0" smtClean="0"/>
              <a:t>Install Base</a:t>
            </a:r>
          </a:p>
          <a:p>
            <a:pPr lvl="1" eaLnBrk="1" hangingPunct="1">
              <a:defRPr/>
            </a:pPr>
            <a:r>
              <a:rPr lang="en-US" dirty="0" smtClean="0"/>
              <a:t>Over 200 million NVIDIA G80s shipped</a:t>
            </a:r>
          </a:p>
          <a:p>
            <a:pPr marL="0" indent="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Class Exercise</a:t>
            </a:r>
          </a:p>
        </p:txBody>
      </p:sp>
      <p:sp>
        <p:nvSpPr>
          <p:cNvPr id="39939" name="Content Placeholder 2"/>
          <p:cNvSpPr>
            <a:spLocks noGrp="1"/>
          </p:cNvSpPr>
          <p:nvPr>
            <p:ph idx="1"/>
          </p:nvPr>
        </p:nvSpPr>
        <p:spPr/>
        <p:txBody>
          <a:bodyPr/>
          <a:lstStyle/>
          <a:p>
            <a:pPr eaLnBrk="1" hangingPunct="1"/>
            <a:r>
              <a:rPr lang="en-US" dirty="0" smtClean="0"/>
              <a:t>Graphics Pipeline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Reminders</a:t>
            </a:r>
          </a:p>
        </p:txBody>
      </p:sp>
      <p:sp>
        <p:nvSpPr>
          <p:cNvPr id="2" name="Content Placeholder 1"/>
          <p:cNvSpPr>
            <a:spLocks noGrp="1"/>
          </p:cNvSpPr>
          <p:nvPr>
            <p:ph idx="1"/>
          </p:nvPr>
        </p:nvSpPr>
        <p:spPr>
          <a:xfrm>
            <a:off x="152400" y="1981200"/>
            <a:ext cx="8991600" cy="4648200"/>
          </a:xfrm>
        </p:spPr>
        <p:txBody>
          <a:bodyPr/>
          <a:lstStyle/>
          <a:p>
            <a:pPr eaLnBrk="1" hangingPunct="1">
              <a:defRPr/>
            </a:pPr>
            <a:r>
              <a:rPr lang="en-US" dirty="0" smtClean="0"/>
              <a:t>Piazza</a:t>
            </a:r>
          </a:p>
          <a:p>
            <a:pPr lvl="1" eaLnBrk="1" hangingPunct="1">
              <a:defRPr/>
            </a:pPr>
            <a:r>
              <a:rPr lang="en-US" sz="2400" dirty="0" smtClean="0"/>
              <a:t>Signup: </a:t>
            </a:r>
            <a:r>
              <a:rPr lang="en-US" sz="2400" dirty="0" smtClean="0">
                <a:hlinkClick r:id="rId3"/>
              </a:rPr>
              <a:t>https</a:t>
            </a:r>
            <a:r>
              <a:rPr lang="en-US" sz="2400" dirty="0">
                <a:hlinkClick r:id="rId3"/>
              </a:rPr>
              <a:t>://piazza.com/upenn/fall2012/cis565/</a:t>
            </a:r>
            <a:endParaRPr lang="en-US" sz="2400" dirty="0"/>
          </a:p>
          <a:p>
            <a:pPr marL="0" indent="0" eaLnBrk="1" hangingPunct="1">
              <a:buNone/>
              <a:defRPr/>
            </a:pPr>
            <a:endParaRPr lang="en-US" dirty="0" smtClean="0"/>
          </a:p>
          <a:p>
            <a:pPr eaLnBrk="1" hangingPunct="1">
              <a:defRPr/>
            </a:pPr>
            <a:r>
              <a:rPr lang="en-US" dirty="0" smtClean="0"/>
              <a:t>GitHub</a:t>
            </a:r>
          </a:p>
          <a:p>
            <a:pPr lvl="1" eaLnBrk="1" hangingPunct="1">
              <a:defRPr/>
            </a:pPr>
            <a:r>
              <a:rPr lang="en-US" sz="2400" dirty="0"/>
              <a:t>Create an </a:t>
            </a:r>
            <a:r>
              <a:rPr lang="en-US" sz="2400" dirty="0" smtClean="0"/>
              <a:t>account: </a:t>
            </a:r>
            <a:r>
              <a:rPr lang="en-US" sz="2400" dirty="0" smtClean="0">
                <a:hlinkClick r:id="rId4"/>
              </a:rPr>
              <a:t>https</a:t>
            </a:r>
            <a:r>
              <a:rPr lang="en-US" sz="2400" dirty="0">
                <a:hlinkClick r:id="rId4"/>
              </a:rPr>
              <a:t>://github.com/signup/free</a:t>
            </a:r>
            <a:endParaRPr lang="en-US" sz="2400" dirty="0"/>
          </a:p>
          <a:p>
            <a:pPr lvl="1" eaLnBrk="1" hangingPunct="1">
              <a:defRPr/>
            </a:pPr>
            <a:r>
              <a:rPr lang="en-US" sz="2400" dirty="0" smtClean="0"/>
              <a:t>Change it to an </a:t>
            </a:r>
            <a:r>
              <a:rPr lang="en-US" sz="2400" dirty="0" err="1" smtClean="0"/>
              <a:t>edu</a:t>
            </a:r>
            <a:r>
              <a:rPr lang="en-US" sz="2400" dirty="0"/>
              <a:t> account: </a:t>
            </a:r>
            <a:r>
              <a:rPr lang="en-US" sz="2400" dirty="0">
                <a:hlinkClick r:id="rId5"/>
              </a:rPr>
              <a:t>https://</a:t>
            </a:r>
            <a:r>
              <a:rPr lang="en-US" sz="2400" dirty="0" smtClean="0">
                <a:hlinkClick r:id="rId5"/>
              </a:rPr>
              <a:t>github.com/edu</a:t>
            </a:r>
            <a:endParaRPr lang="en-US" sz="2400" dirty="0" smtClean="0"/>
          </a:p>
          <a:p>
            <a:pPr lvl="1" eaLnBrk="1" hangingPunct="1">
              <a:defRPr/>
            </a:pPr>
            <a:r>
              <a:rPr lang="en-US" sz="2400" dirty="0" smtClean="0"/>
              <a:t>Join </a:t>
            </a:r>
            <a:r>
              <a:rPr lang="en-US" sz="2400" dirty="0"/>
              <a:t>our </a:t>
            </a:r>
            <a:r>
              <a:rPr lang="en-US" sz="2400" dirty="0" smtClean="0"/>
              <a:t>organization: </a:t>
            </a:r>
            <a:r>
              <a:rPr lang="en-US" sz="2400" dirty="0" smtClean="0">
                <a:hlinkClick r:id="rId6"/>
              </a:rPr>
              <a:t>https</a:t>
            </a:r>
            <a:r>
              <a:rPr lang="en-US" sz="2400" dirty="0">
                <a:hlinkClick r:id="rId6"/>
              </a:rPr>
              <a:t>://github.com/CIS565-Fall-2012</a:t>
            </a:r>
            <a:endParaRPr lang="en-US" sz="2400" dirty="0"/>
          </a:p>
          <a:p>
            <a:pPr marL="457200" lvl="1" indent="0" eaLnBrk="1" hangingPunct="1">
              <a:buNone/>
              <a:defRPr/>
            </a:pPr>
            <a:endParaRPr lang="en-US" dirty="0" smtClean="0"/>
          </a:p>
          <a:p>
            <a:pPr eaLnBrk="1" hangingPunct="1">
              <a:defRPr/>
            </a:pPr>
            <a:r>
              <a:rPr lang="en-US" dirty="0" smtClean="0"/>
              <a:t>No class Wednesday, 09/12</a:t>
            </a:r>
          </a:p>
          <a:p>
            <a:pPr marL="0" indent="0" eaLnBrk="1" hangingPunct="1">
              <a:buFont typeface="Wingdings" pitchFamily="2" charset="2"/>
              <a:buNone/>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vimeocdn.com/ps/376/777/3767779_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10" y="130065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title"/>
          </p:nvPr>
        </p:nvSpPr>
        <p:spPr/>
        <p:txBody>
          <a:bodyPr/>
          <a:lstStyle/>
          <a:p>
            <a:pPr eaLnBrk="1" hangingPunct="1"/>
            <a:r>
              <a:rPr lang="en-US" smtClean="0"/>
              <a:t>Teaching Assistant </a:t>
            </a:r>
          </a:p>
        </p:txBody>
      </p:sp>
      <p:sp>
        <p:nvSpPr>
          <p:cNvPr id="2" name="Content Placeholder 1"/>
          <p:cNvSpPr>
            <a:spLocks noGrp="1"/>
          </p:cNvSpPr>
          <p:nvPr>
            <p:ph idx="1"/>
          </p:nvPr>
        </p:nvSpPr>
        <p:spPr>
          <a:xfrm>
            <a:off x="457200" y="1981200"/>
            <a:ext cx="6324600" cy="609600"/>
          </a:xfrm>
        </p:spPr>
        <p:txBody>
          <a:bodyPr/>
          <a:lstStyle/>
          <a:p>
            <a:pPr eaLnBrk="1" hangingPunct="1">
              <a:defRPr/>
            </a:pPr>
            <a:r>
              <a:rPr lang="en-US" dirty="0" smtClean="0"/>
              <a:t>Karl Li: </a:t>
            </a:r>
            <a:r>
              <a:rPr lang="en-US" dirty="0" smtClean="0">
                <a:hlinkClick r:id="rId4"/>
              </a:rPr>
              <a:t>yiningli@seas.upenn.edu</a:t>
            </a:r>
            <a:endParaRPr lang="en-US" dirty="0" smtClean="0"/>
          </a:p>
          <a:p>
            <a:pPr eaLnBrk="1" hangingPunct="1">
              <a:defRPr/>
            </a:pPr>
            <a:r>
              <a:rPr lang="en-US" dirty="0" smtClean="0"/>
              <a:t>Office Hours</a:t>
            </a:r>
          </a:p>
          <a:p>
            <a:pPr lvl="1" eaLnBrk="1" hangingPunct="1">
              <a:defRPr/>
            </a:pPr>
            <a:r>
              <a:rPr lang="en-US" dirty="0" smtClean="0"/>
              <a:t>SIG Lab</a:t>
            </a:r>
          </a:p>
          <a:p>
            <a:pPr lvl="1" eaLnBrk="1" hangingPunct="1">
              <a:defRPr/>
            </a:pPr>
            <a:r>
              <a:rPr lang="en-US" dirty="0" smtClean="0"/>
              <a:t>Tuesday, TBA</a:t>
            </a:r>
          </a:p>
          <a:p>
            <a:pPr lvl="1" eaLnBrk="1" hangingPunct="1">
              <a:defRPr/>
            </a:pPr>
            <a:r>
              <a:rPr lang="en-US" dirty="0" smtClean="0"/>
              <a:t>Friday, TBA</a:t>
            </a:r>
          </a:p>
          <a:p>
            <a:pPr marL="0" indent="0" eaLnBrk="1" hangingPunct="1">
              <a:buFont typeface="Wingdings" pitchFamily="2" charset="2"/>
              <a:buNone/>
              <a:defRPr/>
            </a:pPr>
            <a:endParaRPr lang="en-US" dirty="0" smtClean="0"/>
          </a:p>
          <a:p>
            <a:pPr marL="0" indent="0" eaLnBrk="1" hangingPunct="1">
              <a:buNone/>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sp>
        <p:nvSpPr>
          <p:cNvPr id="7172" name="Text Box 6"/>
          <p:cNvSpPr txBox="1">
            <a:spLocks noChangeArrowheads="1"/>
          </p:cNvSpPr>
          <p:nvPr/>
        </p:nvSpPr>
        <p:spPr bwMode="auto">
          <a:xfrm>
            <a:off x="0" y="65532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1200" dirty="0"/>
              <a:t>If you are curious, see </a:t>
            </a:r>
            <a:r>
              <a:rPr lang="en-US" sz="1200" dirty="0">
                <a:hlinkClick r:id="rId5"/>
              </a:rPr>
              <a:t>http://www.yiningkarlli.com/</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CIS 565 Hall of Fame</a:t>
            </a:r>
          </a:p>
        </p:txBody>
      </p:sp>
      <p:sp>
        <p:nvSpPr>
          <p:cNvPr id="6" name="Content Placeholder 1"/>
          <p:cNvSpPr>
            <a:spLocks noGrp="1"/>
          </p:cNvSpPr>
          <p:nvPr>
            <p:ph idx="1"/>
          </p:nvPr>
        </p:nvSpPr>
        <p:spPr>
          <a:xfrm>
            <a:off x="457200" y="5943600"/>
            <a:ext cx="8229600" cy="609600"/>
          </a:xfrm>
        </p:spPr>
        <p:txBody>
          <a:bodyPr/>
          <a:lstStyle/>
          <a:p>
            <a:pPr eaLnBrk="1" hangingPunct="1">
              <a:defRPr/>
            </a:pPr>
            <a:r>
              <a:rPr lang="en-US" dirty="0" smtClean="0"/>
              <a:t>Are you next?</a:t>
            </a:r>
          </a:p>
          <a:p>
            <a:pPr eaLnBrk="1" hangingPunct="1">
              <a:defRPr/>
            </a:pP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grpSp>
        <p:nvGrpSpPr>
          <p:cNvPr id="3" name="Group 2"/>
          <p:cNvGrpSpPr/>
          <p:nvPr/>
        </p:nvGrpSpPr>
        <p:grpSpPr>
          <a:xfrm>
            <a:off x="1963243" y="2464049"/>
            <a:ext cx="2292615" cy="2113962"/>
            <a:chOff x="2220121" y="2264302"/>
            <a:chExt cx="2292615" cy="2113962"/>
          </a:xfrm>
        </p:grpSpPr>
        <p:sp>
          <p:nvSpPr>
            <p:cNvPr id="8199" name="Rectangle 8"/>
            <p:cNvSpPr>
              <a:spLocks noChangeArrowheads="1"/>
            </p:cNvSpPr>
            <p:nvPr/>
          </p:nvSpPr>
          <p:spPr bwMode="auto">
            <a:xfrm>
              <a:off x="2220121" y="3547267"/>
              <a:ext cx="22926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Krishnan</a:t>
              </a:r>
            </a:p>
            <a:p>
              <a:pPr algn="ctr"/>
              <a:r>
                <a:rPr lang="en-US" sz="2400" dirty="0"/>
                <a:t>Ramachandran</a:t>
              </a:r>
            </a:p>
          </p:txBody>
        </p:sp>
        <p:pic>
          <p:nvPicPr>
            <p:cNvPr id="8200" name="Picture 3" descr="http://m3.licdn.com/media/p/3/000/013/0e2/009cd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262" y="2264302"/>
              <a:ext cx="1233920"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152400" y="2444544"/>
            <a:ext cx="1581716" cy="2133467"/>
            <a:chOff x="946588" y="2263776"/>
            <a:chExt cx="1581716" cy="2133467"/>
          </a:xfrm>
        </p:grpSpPr>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263776"/>
              <a:ext cx="1036493" cy="123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1" name="Rectangle 9"/>
            <p:cNvSpPr>
              <a:spLocks noChangeArrowheads="1"/>
            </p:cNvSpPr>
            <p:nvPr/>
          </p:nvSpPr>
          <p:spPr bwMode="auto">
            <a:xfrm>
              <a:off x="946588" y="3566246"/>
              <a:ext cx="15817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Jon </a:t>
              </a:r>
            </a:p>
            <a:p>
              <a:pPr algn="ctr"/>
              <a:r>
                <a:rPr lang="en-US" sz="2400" dirty="0"/>
                <a:t>McCaffrey</a:t>
              </a:r>
            </a:p>
          </p:txBody>
        </p:sp>
      </p:grpSp>
      <p:grpSp>
        <p:nvGrpSpPr>
          <p:cNvPr id="4" name="Group 3"/>
          <p:cNvGrpSpPr/>
          <p:nvPr/>
        </p:nvGrpSpPr>
        <p:grpSpPr>
          <a:xfrm>
            <a:off x="4484985" y="2445070"/>
            <a:ext cx="1417376" cy="2132941"/>
            <a:chOff x="4325550" y="2264302"/>
            <a:chExt cx="1417376" cy="2132941"/>
          </a:xfrm>
        </p:grpSpPr>
        <p:pic>
          <p:nvPicPr>
            <p:cNvPr id="8198" name="Picture 2" descr="Varun Sampat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336" y="2264302"/>
              <a:ext cx="1119264" cy="123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Rectangle 10"/>
            <p:cNvSpPr>
              <a:spLocks noChangeArrowheads="1"/>
            </p:cNvSpPr>
            <p:nvPr/>
          </p:nvSpPr>
          <p:spPr bwMode="auto">
            <a:xfrm>
              <a:off x="4325550" y="3566246"/>
              <a:ext cx="1417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a:t>Varun</a:t>
              </a:r>
            </a:p>
            <a:p>
              <a:pPr algn="ctr"/>
              <a:r>
                <a:rPr lang="en-US" sz="2400" dirty="0"/>
                <a:t>Sampath</a:t>
              </a:r>
            </a:p>
          </p:txBody>
        </p:sp>
      </p:grpSp>
      <p:grpSp>
        <p:nvGrpSpPr>
          <p:cNvPr id="8" name="Group 7"/>
          <p:cNvGrpSpPr/>
          <p:nvPr/>
        </p:nvGrpSpPr>
        <p:grpSpPr>
          <a:xfrm>
            <a:off x="6131488" y="2362200"/>
            <a:ext cx="1299590" cy="2215811"/>
            <a:chOff x="6866803" y="2249411"/>
            <a:chExt cx="1299590" cy="2215811"/>
          </a:xfrm>
        </p:grpSpPr>
        <p:pic>
          <p:nvPicPr>
            <p:cNvPr id="4098" name="Picture 2" descr="https://encrypted-tbn2.google.com/images?q=tbn:ANd9GcRUijzDiM4oJkpjwfmyizXBoKeqUGPeUBAPc161nZBKD8cRro30b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6803" y="2249411"/>
              <a:ext cx="1299590" cy="12995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7064391"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Sean</a:t>
              </a:r>
            </a:p>
            <a:p>
              <a:pPr algn="ctr"/>
              <a:r>
                <a:rPr lang="en-US" sz="2400" dirty="0" smtClean="0"/>
                <a:t>Lilley</a:t>
              </a:r>
              <a:endParaRPr lang="en-US" sz="2400" dirty="0"/>
            </a:p>
          </p:txBody>
        </p:sp>
      </p:grpSp>
      <p:grpSp>
        <p:nvGrpSpPr>
          <p:cNvPr id="9" name="Group 8"/>
          <p:cNvGrpSpPr/>
          <p:nvPr/>
        </p:nvGrpSpPr>
        <p:grpSpPr>
          <a:xfrm>
            <a:off x="7660204" y="2394491"/>
            <a:ext cx="1316851" cy="2183520"/>
            <a:chOff x="8454392" y="2281702"/>
            <a:chExt cx="1316851" cy="2183520"/>
          </a:xfrm>
        </p:grpSpPr>
        <p:pic>
          <p:nvPicPr>
            <p:cNvPr id="4100" name="Picture 4" descr="https://encrypted-tbn0.google.com/images?q=tbn:ANd9GcSlRJlS6bkHR6F48COG2NKvwy3Tmx8VOM91ZvBhl6Yrm_8ub6q_S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392" y="2281702"/>
              <a:ext cx="1316851" cy="12894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p:cNvSpPr>
              <a:spLocks noChangeArrowheads="1"/>
            </p:cNvSpPr>
            <p:nvPr/>
          </p:nvSpPr>
          <p:spPr bwMode="auto">
            <a:xfrm>
              <a:off x="8660610" y="3634225"/>
              <a:ext cx="904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dirty="0" smtClean="0"/>
                <a:t>Ian</a:t>
              </a:r>
            </a:p>
            <a:p>
              <a:pPr algn="ctr"/>
              <a:r>
                <a:rPr lang="en-US" sz="2400" dirty="0" smtClean="0"/>
                <a:t>Lilley</a:t>
              </a:r>
              <a:endParaRPr lang="en-US" sz="24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Prerequisites</a:t>
            </a:r>
          </a:p>
        </p:txBody>
      </p:sp>
      <p:sp>
        <p:nvSpPr>
          <p:cNvPr id="12291" name="Content Placeholder 2"/>
          <p:cNvSpPr>
            <a:spLocks noGrp="1"/>
          </p:cNvSpPr>
          <p:nvPr>
            <p:ph idx="1"/>
          </p:nvPr>
        </p:nvSpPr>
        <p:spPr/>
        <p:txBody>
          <a:bodyPr/>
          <a:lstStyle/>
          <a:p>
            <a:pPr eaLnBrk="1" hangingPunct="1"/>
            <a:r>
              <a:rPr lang="en-US" dirty="0"/>
              <a:t>Passion for computer </a:t>
            </a:r>
            <a:r>
              <a:rPr lang="en-US" dirty="0" smtClean="0"/>
              <a:t>graphics</a:t>
            </a:r>
          </a:p>
          <a:p>
            <a:pPr eaLnBrk="1" hangingPunct="1"/>
            <a:r>
              <a:rPr lang="en-US" dirty="0" smtClean="0"/>
              <a:t>CIS 460/560. </a:t>
            </a:r>
            <a:r>
              <a:rPr lang="en-US" dirty="0"/>
              <a:t>Preferably received an </a:t>
            </a:r>
            <a:r>
              <a:rPr lang="en-US" dirty="0" smtClean="0"/>
              <a:t>A</a:t>
            </a:r>
          </a:p>
          <a:p>
            <a:pPr eaLnBrk="1" hangingPunct="1"/>
            <a:r>
              <a:rPr lang="en-US" dirty="0" smtClean="0"/>
              <a:t>Strong C or C++</a:t>
            </a:r>
          </a:p>
          <a:p>
            <a:pPr eaLnBrk="1" hangingPunct="1"/>
            <a:r>
              <a:rPr lang="en-US" dirty="0" smtClean="0"/>
              <a:t>Also useful: CIS </a:t>
            </a:r>
            <a:r>
              <a:rPr lang="en-US" dirty="0"/>
              <a:t>371 or CIS 501</a:t>
            </a:r>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Course Website</a:t>
            </a:r>
          </a:p>
        </p:txBody>
      </p:sp>
      <p:sp>
        <p:nvSpPr>
          <p:cNvPr id="9219" name="Content Placeholder 2"/>
          <p:cNvSpPr>
            <a:spLocks noGrp="1"/>
          </p:cNvSpPr>
          <p:nvPr>
            <p:ph idx="1"/>
          </p:nvPr>
        </p:nvSpPr>
        <p:spPr/>
        <p:txBody>
          <a:bodyPr/>
          <a:lstStyle/>
          <a:p>
            <a:pPr eaLnBrk="1" hangingPunct="1">
              <a:defRPr/>
            </a:pPr>
            <a:r>
              <a:rPr lang="en-US" sz="2800" dirty="0" smtClean="0">
                <a:hlinkClick r:id="rId2"/>
              </a:rPr>
              <a:t>http://www.seas.upenn.edu/~cis565/</a:t>
            </a:r>
            <a:endParaRPr lang="en-US" sz="2800" dirty="0" smtClean="0"/>
          </a:p>
          <a:p>
            <a:pPr marL="0" indent="0" eaLnBrk="1" hangingPunct="1">
              <a:buFont typeface="Wingdings" pitchFamily="2" charset="2"/>
              <a:buNone/>
              <a:defRPr/>
            </a:pPr>
            <a:endParaRPr lang="en-US" sz="2800" dirty="0" smtClean="0"/>
          </a:p>
          <a:p>
            <a:pPr eaLnBrk="1" hangingPunct="1">
              <a:defRPr/>
            </a:pPr>
            <a:r>
              <a:rPr lang="en-US" sz="2800" dirty="0" smtClean="0"/>
              <a:t>Schedule, reading, slides, audio, projects,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Piazza</a:t>
            </a:r>
          </a:p>
        </p:txBody>
      </p:sp>
      <p:sp>
        <p:nvSpPr>
          <p:cNvPr id="3" name="Content Placeholder 2"/>
          <p:cNvSpPr>
            <a:spLocks noGrp="1"/>
          </p:cNvSpPr>
          <p:nvPr>
            <p:ph idx="1"/>
          </p:nvPr>
        </p:nvSpPr>
        <p:spPr/>
        <p:txBody>
          <a:bodyPr/>
          <a:lstStyle/>
          <a:p>
            <a:pPr eaLnBrk="1" hangingPunct="1">
              <a:defRPr/>
            </a:pPr>
            <a:r>
              <a:rPr lang="en-US" dirty="0">
                <a:hlinkClick r:id="rId3"/>
              </a:rPr>
              <a:t>https://piazza.com/upenn/fall2012/cis565</a:t>
            </a:r>
            <a:r>
              <a:rPr lang="en-US" dirty="0" smtClean="0">
                <a:hlinkClick r:id="rId3"/>
              </a:rPr>
              <a:t>/</a:t>
            </a:r>
            <a:endParaRPr lang="en-US" dirty="0" smtClean="0"/>
          </a:p>
          <a:p>
            <a:pPr marL="400050" lvl="2" indent="0" eaLnBrk="1" hangingPunct="1">
              <a:buSzPct val="75000"/>
              <a:buNone/>
              <a:defRPr/>
            </a:pPr>
            <a:endParaRPr lang="en-US" dirty="0" smtClean="0"/>
          </a:p>
          <a:p>
            <a:pPr marL="400050" lvl="2" indent="0" eaLnBrk="1" hangingPunct="1">
              <a:buSzPct val="75000"/>
              <a:buFont typeface="Wingdings" pitchFamily="2" charset="2"/>
              <a:buNone/>
              <a:defRPr/>
            </a:pPr>
            <a:endParaRPr lang="en-US" dirty="0" smtClean="0"/>
          </a:p>
          <a:p>
            <a:pPr eaLnBrk="1" hangingPunct="1">
              <a:defRPr/>
            </a:pPr>
            <a:r>
              <a:rPr lang="en-US" dirty="0" smtClean="0"/>
              <a:t>Be active; let’s build a course community</a:t>
            </a:r>
          </a:p>
        </p:txBody>
      </p:sp>
      <p:pic>
        <p:nvPicPr>
          <p:cNvPr id="5122" name="Picture 2" descr="https://encrypted-tbn0.google.com/images?q=tbn:ANd9GcSXDnIn-Zs_7l1dWf1CxoIVXMqzzk84lhH6F5fNcQThqFR-X9C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291" y="625367"/>
            <a:ext cx="974834" cy="974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9222</TotalTime>
  <Words>1922</Words>
  <Application>Microsoft Office PowerPoint</Application>
  <PresentationFormat>On-screen Show (4:3)</PresentationFormat>
  <Paragraphs>460</Paragraphs>
  <Slides>43</Slides>
  <Notes>33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Pixel</vt:lpstr>
      <vt:lpstr>GPU Programming and Architecture:  Course Overview</vt:lpstr>
      <vt:lpstr>Lectures</vt:lpstr>
      <vt:lpstr>Instructor</vt:lpstr>
      <vt:lpstr>Instructor</vt:lpstr>
      <vt:lpstr>Teaching Assistant </vt:lpstr>
      <vt:lpstr>CIS 565 Hall of Fame</vt:lpstr>
      <vt:lpstr>Prerequisites</vt:lpstr>
      <vt:lpstr>Course Website</vt:lpstr>
      <vt:lpstr>Piazza</vt:lpstr>
      <vt:lpstr>GitHub</vt:lpstr>
      <vt:lpstr>Recommended Books</vt:lpstr>
      <vt:lpstr>Course Contents</vt:lpstr>
      <vt:lpstr>Course Contents</vt:lpstr>
      <vt:lpstr>Course Contents</vt:lpstr>
      <vt:lpstr>Course Contents</vt:lpstr>
      <vt:lpstr>Course Contents</vt:lpstr>
      <vt:lpstr>Course Contents</vt:lpstr>
      <vt:lpstr>Course Contents</vt:lpstr>
      <vt:lpstr>Course Contents</vt:lpstr>
      <vt:lpstr>Turbulenz</vt:lpstr>
      <vt:lpstr>Course Contents</vt:lpstr>
      <vt:lpstr>AMD Toyshop Demo</vt:lpstr>
      <vt:lpstr>AMD Leo Demo</vt:lpstr>
      <vt:lpstr>GPU Compute + Rendering</vt:lpstr>
      <vt:lpstr>Course Contents</vt:lpstr>
      <vt:lpstr>Course Contents</vt:lpstr>
      <vt:lpstr>Grading</vt:lpstr>
      <vt:lpstr>Projects</vt:lpstr>
      <vt:lpstr>Projects</vt:lpstr>
      <vt:lpstr>Projects</vt:lpstr>
      <vt:lpstr>Projects</vt:lpstr>
      <vt:lpstr>Projects</vt:lpstr>
      <vt:lpstr>Projects</vt:lpstr>
      <vt:lpstr>On Interviews…</vt:lpstr>
      <vt:lpstr>Intensity</vt:lpstr>
      <vt:lpstr> Academic Integrity</vt:lpstr>
      <vt:lpstr>GPU Requirements</vt:lpstr>
      <vt:lpstr>GPU Requirements</vt:lpstr>
      <vt:lpstr>CPU and GPU Trends</vt:lpstr>
      <vt:lpstr>CPU and GPU Trends</vt:lpstr>
      <vt:lpstr>CPU and GPU Trends</vt:lpstr>
      <vt:lpstr>Class Exercise</vt:lpstr>
      <vt:lpstr>Reminders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pjcozzi</cp:lastModifiedBy>
  <cp:revision>87</cp:revision>
  <cp:lastPrinted>2012-09-05T18:36:18Z</cp:lastPrinted>
  <dcterms:created xsi:type="dcterms:W3CDTF">2011-01-14T02:17:40Z</dcterms:created>
  <dcterms:modified xsi:type="dcterms:W3CDTF">2012-09-05T21:07:08Z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