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7"/>
  </p:notesMasterIdLst>
  <p:handoutMasterIdLst>
    <p:handoutMasterId r:id="rId68"/>
  </p:handoutMasterIdLst>
  <p:sldIdLst>
    <p:sldId id="421" r:id="rId2"/>
    <p:sldId id="423" r:id="rId3"/>
    <p:sldId id="375" r:id="rId4"/>
    <p:sldId id="361" r:id="rId5"/>
    <p:sldId id="380" r:id="rId6"/>
    <p:sldId id="383" r:id="rId7"/>
    <p:sldId id="420" r:id="rId8"/>
    <p:sldId id="385" r:id="rId9"/>
    <p:sldId id="400" r:id="rId10"/>
    <p:sldId id="401" r:id="rId11"/>
    <p:sldId id="387" r:id="rId12"/>
    <p:sldId id="388" r:id="rId13"/>
    <p:sldId id="425" r:id="rId14"/>
    <p:sldId id="413" r:id="rId15"/>
    <p:sldId id="360" r:id="rId16"/>
    <p:sldId id="384" r:id="rId17"/>
    <p:sldId id="426" r:id="rId18"/>
    <p:sldId id="427" r:id="rId19"/>
    <p:sldId id="428" r:id="rId20"/>
    <p:sldId id="429" r:id="rId21"/>
    <p:sldId id="430" r:id="rId22"/>
    <p:sldId id="368" r:id="rId23"/>
    <p:sldId id="432" r:id="rId24"/>
    <p:sldId id="405" r:id="rId25"/>
    <p:sldId id="407" r:id="rId26"/>
    <p:sldId id="408" r:id="rId27"/>
    <p:sldId id="409" r:id="rId28"/>
    <p:sldId id="410" r:id="rId29"/>
    <p:sldId id="462" r:id="rId30"/>
    <p:sldId id="463" r:id="rId31"/>
    <p:sldId id="464" r:id="rId32"/>
    <p:sldId id="465" r:id="rId33"/>
    <p:sldId id="466" r:id="rId34"/>
    <p:sldId id="467" r:id="rId35"/>
    <p:sldId id="412" r:id="rId36"/>
    <p:sldId id="403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2" r:id="rId57"/>
    <p:sldId id="454" r:id="rId58"/>
    <p:sldId id="455" r:id="rId59"/>
    <p:sldId id="456" r:id="rId60"/>
    <p:sldId id="457" r:id="rId61"/>
    <p:sldId id="458" r:id="rId62"/>
    <p:sldId id="459" r:id="rId63"/>
    <p:sldId id="460" r:id="rId64"/>
    <p:sldId id="461" r:id="rId65"/>
    <p:sldId id="404" r:id="rId6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81829" autoAdjust="0"/>
  </p:normalViewPr>
  <p:slideViewPr>
    <p:cSldViewPr>
      <p:cViewPr>
        <p:scale>
          <a:sx n="107" d="100"/>
          <a:sy n="107" d="100"/>
        </p:scale>
        <p:origin x="-18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FBA4859-73B5-488B-BB24-F58F6306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1F529FE-D620-46C3-85AB-7D3BFC9B5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3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jsbeautifier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mobile/touch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html5rocks.com/en/tutorials/device/orientation/" TargetMode="External"/><Relationship Id="rId4" Type="http://schemas.openxmlformats.org/officeDocument/2006/relationships/hyperlink" Target="http://diveintohtml5.org/geolocation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ANGLE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Implements GL ES API over D3D 9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Translates GLSL ES to HLSL</a:t>
            </a: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5AA497-4EFA-4DD2-843C-13B48B3F884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itchFamily="34" charset="0"/>
              <a:buChar char="•"/>
            </a:pPr>
            <a:r>
              <a:rPr lang="en-US" sz="1300" dirty="0">
                <a:cs typeface="Arial" charset="0"/>
              </a:rPr>
              <a:t>Calculates the positions and velocities of N particles and animates them</a:t>
            </a:r>
          </a:p>
          <a:p>
            <a:pPr marL="181240" indent="-181240">
              <a:buFont typeface="Arial" pitchFamily="34" charset="0"/>
              <a:buChar char="•"/>
            </a:pPr>
            <a:r>
              <a:rPr lang="en-US" sz="1300">
                <a:cs typeface="Arial" charset="0"/>
              </a:rPr>
              <a:t>For </a:t>
            </a:r>
            <a:r>
              <a:rPr lang="en-US" sz="1300" dirty="0">
                <a:cs typeface="Arial" charset="0"/>
              </a:rPr>
              <a:t>1024 particles, </a:t>
            </a:r>
            <a:r>
              <a:rPr lang="en-US" sz="1300" dirty="0" err="1">
                <a:cs typeface="Arial" charset="0"/>
              </a:rPr>
              <a:t>WebCL</a:t>
            </a:r>
            <a:r>
              <a:rPr lang="en-US" sz="1300" dirty="0">
                <a:cs typeface="Arial" charset="0"/>
              </a:rPr>
              <a:t> gets 20~40x faster simulation time on Mac</a:t>
            </a:r>
            <a:endParaRPr lang="en-US" sz="1300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F48D0-E2D1-4B99-8FB2-54EEF63723D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8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Each tab is in a separate process – security – one tab can’t crash other tabs.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D602D7-7080-42E8-9A0A-0AAD13F93684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 browsers also use a multi-process architecture in one form or another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6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Has to synchronize processes.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C10BE2-54E0-43DE-B547-91BA926BBFA6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F25E3B-D9AF-432C-B0D6-CF912FBC68C7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AFDF19-1D94-46CA-90EE-F246805DEE99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Long draw calls were also used in early GPGPU days.  These calls were killed by some operating systems (I think Windows Vista killed draw calls longer than two seconds).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198934-A5E4-4B95-B563-663D6060E6E5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All numbers are 64-bit IEEE floating-point.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799E24-22B6-411D-9226-EB8E29ED5A78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All numbers are 64-bit IEEE floating-point.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04B6F6-4856-44D3-B236-1710175579E8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Output is “1WebGLtrue”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833946-1DB5-4FBF-BFF2-E173FF290380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D2D0E5-209B-42D7-BC1F-8542667CDBC7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Try “webgl”, then “experimental-webgl”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FE2467-8FEA-4EDD-ACAE-59EDEA7B5A80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Anonymous functions are also in C#, etc.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561CD6-5C42-4ACB-BF9A-74702009A049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Anonymous functions are also in C#, etc.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73C57E-D21C-426B-A59A-1891A1E87EE1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FD6296-452F-4976-8816-9C56C33CB410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30868B-D193-4B7F-8713-BB51421716E6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cs typeface="Arial" charset="0"/>
              </a:rPr>
              <a:t>A 32x32 grid evenly spaced in the </a:t>
            </a:r>
            <a:r>
              <a:rPr lang="en-US" sz="1300" dirty="0" err="1">
                <a:cs typeface="Arial" charset="0"/>
              </a:rPr>
              <a:t>xy</a:t>
            </a:r>
            <a:r>
              <a:rPr lang="en-US" sz="1300" dirty="0">
                <a:cs typeface="Arial" charset="0"/>
              </a:rPr>
              <a:t> plane; each point's z component is determined by a 3D noise function given the </a:t>
            </a:r>
            <a:r>
              <a:rPr lang="en-US" sz="1300" dirty="0" err="1">
                <a:cs typeface="Arial" charset="0"/>
              </a:rPr>
              <a:t>xy</a:t>
            </a:r>
            <a:r>
              <a:rPr lang="en-US" sz="1300" dirty="0">
                <a:cs typeface="Arial" charset="0"/>
              </a:rPr>
              <a:t> position and the current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F48D0-E2D1-4B99-8FB2-54EEF63723D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4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Self-documenting code.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Also, you can pass arguments in any order.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3F2295-3B73-4F91-B7A6-0A9066E06E91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But there are no classes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336F56-FD47-4947-B416-32BF2B341457}" type="slidenum">
              <a:rPr lang="en-US" smtClean="0"/>
              <a:pPr/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Constructor functions start with a capital letter by convention.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F14AB9-EC4F-4A04-AA93-BC744EDE136E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Constructor functions start with a capital letter by convention.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38341E-909B-4627-96D4-E52C4B9D8CA2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Prototype functions can’t access closures in the constructor function.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9C4EC-2241-4739-9F56-DD3634FCC9D1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“Duck typing”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Kind of like C# templates.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807208-E096-4699-9ADF-79B590330788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“Duck typing”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Kind of like C# templates.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BE7E1E-7F91-4ACB-9F9A-F98904CAA3BD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Example </a:t>
            </a:r>
            <a:r>
              <a:rPr lang="en-US" dirty="0" smtClean="0"/>
              <a:t>minified </a:t>
            </a:r>
            <a:r>
              <a:rPr lang="en-US" dirty="0" err="1" smtClean="0"/>
              <a:t>javascript</a:t>
            </a:r>
            <a:r>
              <a:rPr lang="en-US" dirty="0" smtClean="0"/>
              <a:t>, and then beautifying it with </a:t>
            </a:r>
            <a:r>
              <a:rPr lang="en-US" dirty="0" smtClean="0">
                <a:hlinkClick r:id="rId3"/>
              </a:rPr>
              <a:t>http://jsbeautifier.org/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Shader source can be put into HTML script tags, into separate </a:t>
            </a:r>
            <a:r>
              <a:rPr lang="en-US" dirty="0" err="1" smtClean="0"/>
              <a:t>glsl</a:t>
            </a:r>
            <a:r>
              <a:rPr lang="en-US" dirty="0" smtClean="0"/>
              <a:t> files downloaded with </a:t>
            </a:r>
            <a:r>
              <a:rPr lang="en-US" dirty="0" err="1" smtClean="0"/>
              <a:t>XMLHttpRequest</a:t>
            </a:r>
            <a:r>
              <a:rPr lang="en-US" dirty="0" smtClean="0"/>
              <a:t>, or put into JavaScript literals as part of the build process.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130DA8-E3CC-4A08-BE24-18610DBB733B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F3C4E1-5B13-44E5-B8F3-FC132B77D075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Touch events:  </a:t>
            </a:r>
            <a:r>
              <a:rPr lang="en-US" smtClean="0">
                <a:hlinkClick r:id="rId3"/>
              </a:rPr>
              <a:t>http://www.html5rocks.com/en/mobile/touch.html</a:t>
            </a:r>
            <a:endParaRPr lang="en-US" smtClean="0"/>
          </a:p>
          <a:p>
            <a:r>
              <a:rPr lang="en-US" smtClean="0"/>
              <a:t>Geolocation:  </a:t>
            </a:r>
            <a:r>
              <a:rPr lang="en-US" smtClean="0">
                <a:hlinkClick r:id="rId4"/>
              </a:rPr>
              <a:t>http://diveintohtml5.org/geolocation.html</a:t>
            </a:r>
            <a:endParaRPr lang="en-US" smtClean="0"/>
          </a:p>
          <a:p>
            <a:r>
              <a:rPr lang="en-US" smtClean="0"/>
              <a:t>Orientation and motion:  </a:t>
            </a:r>
            <a:r>
              <a:rPr lang="en-US" smtClean="0">
                <a:hlinkClick r:id="rId5"/>
              </a:rPr>
              <a:t>http://www.html5rocks.com/en/tutorials/device/orientation/</a:t>
            </a: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C9E077-C18E-4AD1-82C7-A68C49882190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Drivers can be a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F48D0-E2D1-4B99-8FB2-54EEF63723D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Safari – Mac OSX only and needs a switch to turn it on.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97A62F-5F08-4EDA-91E9-ED076583DF36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66612">
              <a:defRPr/>
            </a:pPr>
            <a:r>
              <a:rPr lang="en-US" dirty="0" smtClean="0"/>
              <a:t>Chrome to get WebGL</a:t>
            </a:r>
            <a:r>
              <a:rPr lang="en-US" baseline="0" dirty="0" smtClean="0"/>
              <a:t> support soon</a:t>
            </a:r>
          </a:p>
          <a:p>
            <a:endParaRPr lang="en-US" dirty="0" smtClean="0"/>
          </a:p>
          <a:p>
            <a:r>
              <a:rPr lang="en-US" dirty="0" smtClean="0"/>
              <a:t>Firefox (Beta) rapidly getting better</a:t>
            </a:r>
            <a:endParaRPr lang="en-US" baseline="0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6FC382-15E4-4F6D-9658-48B7958A3339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F3505A-A1ED-4EC4-8ABE-212BFCC8B45A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5F24-E4B1-4144-BEBC-10B166997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68CC2-956E-45DE-9A63-8656C1861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B4DD-8C3E-4916-AFF6-635E59F8F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91E71-0304-44EC-9C02-17D54F455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FB66-E5B5-4331-834C-17A2D5D6A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1EFB-EC74-4F8D-B419-19CC87CAD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74962-38EE-4350-8470-D28BDA59A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322A-C5E6-49F5-87D8-45A3EDE1D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1E37-8EB0-459B-BBCD-BC5F7696B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1A505-4DDB-45AD-9EBD-2B31CCB3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4E7C-A96C-4E7F-9D31-F66EBF6CC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BB0AAF-5531-4F2F-B1A2-A630B0E71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aulirish.com/2011/requestanimationframe-for-smart-animat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rfQ8rKGTVl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appymaria.com/misc/TouchEventTest_v2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ebglstat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.jpeg"/><Relationship Id="rId4" Type="http://schemas.openxmlformats.org/officeDocument/2006/relationships/hyperlink" Target="https://github.com/AnalyticalGraphicsInc/cesium/wiki/Mobile-Detai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webglreport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angleprojec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F7YSQxz3j7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hronos.org/webcl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khronos.org/assets/uploads/developers/library/2010_siggraph_bof_webgl/WebGL-BOF-2-WebGL-in-Chrome_SIGGRAPH-Jul29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khronos.org/assets/uploads/developers/library/2010_siggraph_bof_webgl/WebGL-BOF-2-WebGL-in-Chrome_SIGGRAPH-Jul2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assets/uploads/developers/library/2010_siggraph_bof_webgl/WebGL-BOF-2-WebGL-in-Chrome_SIGGRAPH-Jul29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assets/uploads/developers/library/2010_siggraph_bof_webgl/WebGL-BOF-2-WebGL-in-Chrome_SIGGRAPH-Jul29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esources.esri.com/help/9.3/arcgisserver/apis/javascript/arcgis/help/jshelp/ags_proxy.ht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webgl.com/blog/?p=389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esium.agi.com/" TargetMode="External"/><Relationship Id="rId2" Type="http://schemas.openxmlformats.org/officeDocument/2006/relationships/hyperlink" Target="https://github.com/mrdoob/three.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hronos.org/webgl/wiki/User_Contribution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webgl.com/" TargetMode="External"/><Relationship Id="rId2" Type="http://schemas.openxmlformats.org/officeDocument/2006/relationships/hyperlink" Target="http://www.webglcamp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assets/uploads/developers/library/2011-siggraph-mobile/Khronos-and-the-Mobile-Ecosystem_Aug-11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registry/webgl/specs/lates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lienlecomte.net/blog/2007/09/16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ingwebg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sz="4600" dirty="0" smtClean="0"/>
              <a:t>WebGL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CIS 565 - </a:t>
            </a:r>
            <a:r>
              <a:rPr lang="en-US" sz="2800" dirty="0" smtClean="0"/>
              <a:t>Fall </a:t>
            </a:r>
            <a:r>
              <a:rPr lang="en-US" sz="2800" dirty="0" smtClean="0"/>
              <a:t>2012</a:t>
            </a:r>
            <a:endParaRPr lang="en-US" sz="2800" dirty="0"/>
          </a:p>
        </p:txBody>
      </p:sp>
      <p:pic>
        <p:nvPicPr>
          <p:cNvPr id="5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969000"/>
            <a:ext cx="11271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blogsdna.com/wp-content/uploads/2010/11/FirefoxLogo-main_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5969000"/>
            <a:ext cx="890587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http://media.opera.com/media/images/icon/Opera_512x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38" y="5969000"/>
            <a:ext cx="855662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https://devimages.apple.com.edgekey.net/programs/safari/images/safari-logo-l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5935663"/>
            <a:ext cx="8350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Web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945188"/>
            <a:ext cx="195897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Student Project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1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Create an animation loop: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9718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tick(){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 GL calls to draw scene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window</a:t>
            </a:r>
            <a:r>
              <a:rPr lang="en-US" sz="2800" kern="0" dirty="0" err="1">
                <a:latin typeface="Courier New" charset="0"/>
              </a:rPr>
              <a:t>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requestAnimationFrame</a:t>
            </a:r>
            <a:r>
              <a:rPr lang="en-US" sz="2800" kern="0" dirty="0">
                <a:latin typeface="Courier New" charset="0"/>
              </a:rPr>
              <a:t>(tick);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})();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You want this to work cross-browser.  See </a:t>
            </a:r>
            <a:r>
              <a:rPr lang="en-US" sz="1400">
                <a:hlinkClick r:id="rId2"/>
              </a:rPr>
              <a:t>http://paulirish.com/2011/requestanimationframe-for-smart-animating/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Performance can be very good.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can be very good.  Why?</a:t>
            </a:r>
          </a:p>
          <a:p>
            <a:pPr lvl="1"/>
            <a:r>
              <a:rPr lang="en-US" dirty="0" smtClean="0"/>
              <a:t>The GPU is still doing the rendering</a:t>
            </a:r>
          </a:p>
          <a:p>
            <a:pPr lvl="1"/>
            <a:r>
              <a:rPr lang="en-US" dirty="0" smtClean="0"/>
              <a:t>Batch!</a:t>
            </a:r>
          </a:p>
          <a:p>
            <a:pPr lvl="2"/>
            <a:r>
              <a:rPr lang="en-US" dirty="0" smtClean="0"/>
              <a:t>Draw multiple objects with one draw call</a:t>
            </a:r>
          </a:p>
          <a:p>
            <a:pPr lvl="2"/>
            <a:r>
              <a:rPr lang="en-US" dirty="0" smtClean="0"/>
              <a:t>Sort by texture</a:t>
            </a:r>
          </a:p>
          <a:p>
            <a:pPr lvl="2"/>
            <a:r>
              <a:rPr lang="en-US" dirty="0" smtClean="0"/>
              <a:t>Push work into </a:t>
            </a:r>
            <a:r>
              <a:rPr lang="en-US" dirty="0" smtClean="0"/>
              <a:t>shaders</a:t>
            </a:r>
          </a:p>
          <a:p>
            <a:pPr lvl="2"/>
            <a:r>
              <a:rPr lang="en-US" dirty="0" smtClean="0"/>
              <a:t>Push work into web workers</a:t>
            </a:r>
            <a:endParaRPr lang="en-US" dirty="0" smtClean="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2"/>
              </a:rPr>
              <a:t>http://www.youtube.com/watch?v=rfQ8rKGTVlg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06" y="3305175"/>
            <a:ext cx="3611394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WebGL Performance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Image from </a:t>
            </a:r>
            <a:r>
              <a:rPr lang="en-US" sz="1400" u="sng" dirty="0">
                <a:solidFill>
                  <a:schemeClr val="bg1"/>
                </a:solidFill>
              </a:rPr>
              <a:t>http://openglinsights.com/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42587"/>
              </p:ext>
            </p:extLst>
          </p:nvPr>
        </p:nvGraphicFramePr>
        <p:xfrm>
          <a:off x="339247" y="1828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64x64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58.82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27.77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111.11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454.54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35163"/>
              </p:ext>
            </p:extLst>
          </p:nvPr>
        </p:nvGraphicFramePr>
        <p:xfrm>
          <a:off x="339247" y="4765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64x64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37.03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22.72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41.66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57533" y="33528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CPU-intensive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135" y="6260068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GPU-intensive (256 draws per frame)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and other APIs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Take advantage of other web APIs:</a:t>
            </a:r>
          </a:p>
          <a:p>
            <a:pPr lvl="1"/>
            <a:r>
              <a:rPr lang="en-US" smtClean="0"/>
              <a:t>HTML5 &lt;video&gt;</a:t>
            </a:r>
          </a:p>
          <a:p>
            <a:pPr lvl="1"/>
            <a:r>
              <a:rPr lang="en-US" smtClean="0"/>
              <a:t>2D &lt;canvas&gt;</a:t>
            </a:r>
          </a:p>
          <a:p>
            <a:pPr lvl="1"/>
            <a:r>
              <a:rPr lang="en-US" smtClean="0"/>
              <a:t>CSS transforms</a:t>
            </a:r>
          </a:p>
          <a:p>
            <a:pPr lvl="1"/>
            <a:r>
              <a:rPr lang="en-US" smtClean="0"/>
              <a:t>Composite UI elements</a:t>
            </a:r>
          </a:p>
          <a:p>
            <a:pPr lvl="1"/>
            <a:r>
              <a:rPr lang="en-US" smtClean="0"/>
              <a:t>Web workers</a:t>
            </a:r>
          </a:p>
          <a:p>
            <a:pPr lvl="1"/>
            <a:r>
              <a:rPr lang="en-US" smtClean="0"/>
              <a:t>Typed Arrays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HTML5 on Mobile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971800"/>
          </a:xfrm>
        </p:spPr>
        <p:txBody>
          <a:bodyPr/>
          <a:lstStyle/>
          <a:p>
            <a:r>
              <a:rPr lang="en-US" dirty="0" smtClean="0"/>
              <a:t>Touch events</a:t>
            </a:r>
          </a:p>
          <a:p>
            <a:pPr lvl="1"/>
            <a:r>
              <a:rPr lang="en-US" dirty="0" smtClean="0"/>
              <a:t>Test with </a:t>
            </a:r>
            <a:r>
              <a:rPr lang="en-US" sz="1600" dirty="0" smtClean="0">
                <a:hlinkClick r:id="rId3"/>
              </a:rPr>
              <a:t>http://www.snappymaria.com/misc/TouchEventTest_v2.html</a:t>
            </a:r>
            <a:endParaRPr lang="en-US" sz="1600" dirty="0" smtClean="0"/>
          </a:p>
          <a:p>
            <a:r>
              <a:rPr lang="en-US" dirty="0" smtClean="0"/>
              <a:t>Geolocation</a:t>
            </a:r>
          </a:p>
          <a:p>
            <a:r>
              <a:rPr lang="en-US" dirty="0" smtClean="0"/>
              <a:t>Device orientation and motion</a:t>
            </a: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457200" y="5562600"/>
            <a:ext cx="655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The future of HTML5 and WebGL on mobile is </a:t>
            </a:r>
            <a:r>
              <a:rPr lang="en-US" sz="3200" i="1">
                <a:solidFill>
                  <a:srgbClr val="FFC000"/>
                </a:solidFill>
              </a:rPr>
              <a:t>very promising</a:t>
            </a:r>
            <a:r>
              <a:rPr lang="en-US" sz="3200"/>
              <a:t/>
            </a:r>
            <a:br>
              <a:rPr lang="en-US" sz="3200"/>
            </a:br>
            <a:endParaRPr lang="en-US"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WebGL support is good, and it is getting better…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WebGL Stats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/>
              <a:t>In </a:t>
            </a:r>
            <a:r>
              <a:rPr lang="en-US" sz="3200" dirty="0" smtClean="0"/>
              <a:t>October, 2012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5943600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dirty="0">
                <a:hlinkClick r:id="rId3"/>
              </a:rPr>
              <a:t>http://webglstats.com/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828925"/>
            <a:ext cx="58864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Desktop WebGL Support</a:t>
            </a:r>
          </a:p>
        </p:txBody>
      </p:sp>
      <p:sp>
        <p:nvSpPr>
          <p:cNvPr id="24579" name="AutoShape 2" descr="data:image/jpg;base64,/9j/4AAQSkZJRgABAQAAAQABAAD/2wCEAAkGBhISEBUUEhQVFRUUFhQWFBQWFhUUFBQVFBQVFxQVFhUXHCYeFxklGRQUHy8gIycpLCwsFR4xNTAqNSYrLCkBCQoKDgwOGg8PGiwlHyQqLSwqLCwsLCwsLCosLCkpLCwsKiwsLCwsLCksLCwsLCwsLCksLCwsLCwsLCksLCwsKf/AABEIAMQBAgMBIgACEQEDEQH/xAAcAAEAAQUBAQAAAAAAAAAAAAAABAEDBQYHAgj/xABDEAABAgMDCAcECAUEAwAAAAABAAIDBBEFITEGEkFRYXGBkQcTIjKhscFCUnLRM2KCkqKy4fAUI0NT8RXC0uIkY3P/xAAbAQEAAgMBAQAAAAAAAAAAAAAABAUCAwYBB//EAC8RAAICAQIEBQMCBwAAAAAAAAABAgMRBCEFEjFBEyJRYXEyQqGR0RQVIzOBsfD/2gAMAwEAAhEDEQA/AO4oiIAiIgCIiAIiIAiK3FihoJJAAxJNAN5KAuKlVqVr9I0vCqIdYrtlzB9o48Fqk/l5NRcHCG3UwU8TeVplfCJMr0Vs98Y+TqkaZa0Vc4NGskDzWOjZUSrcYrTuq7yXIY1qVNXvLjtJJ5lWTa7BgFoepfZEyPDfVnWn5byo9px3MPqqDLmV1v8Aurkv+t6h4qn+t7lj/ESNv8tj7nYIeWUof6hG9rh6KdL23AidyKw7M4A8iuKC2RpHkvbbTaV6tTLujCXDV2bO6By9VXF5PKGLD+jiubxqOWC2OzekmI2gjMDxpc3su30w8ltjqIvqRZ6CyPTc6KixVk5Sy8x9G8Z3uHsv5HHgspVSE090QZRcXhoqiIvTEIiIAiIgCIiAIiIAiIgCIiAIiIAiIgCKhK1628pA0iHDN5xd7o0kLGU1FbmMpKKyzNTE9Dh997WVwznNb5lcXy3ynixpqKwxD1UN5a0V7FBpoO8dPFanlBbUWZjue9xpU5oxo3QP3tWSmLNL4TJgOJIaxzmHA5o7VKfDVR7m8IteEYnY3NdtiXJ2e9wqeyDQ1N7qbtHFY+329U5oa8kkEkGl2q4KTaGVIzaQgQ4+072a6hpK117y4kkkk3km8k71GUTqKaJt80tvYqZl2tU652teaKtFlsTPCRXrXaynWu1qlEovR4R6692tVE24LxRUovMI88JEllouCkQ7YOlY6ipRecqMHQmZ2Da14INCNIuIW7ZOdJ74dGTFYjMM8fSN/wCfG/auWK4IpXscxeYsh3aGFqxJH05Z1pwo8MPhOD2nAg+B1HYpa+bsnsrJiTiZ8J3xMNSx41EeuIXcsk8r4M/CzoZo5tOshE9ph9W6ipkLOb5OZ1mgnp/N1j6/uZ9ERbSuCIiAIiIAiIgCIiAIiIAiIgCoSqrWsrMoRBYWNPadqxvwG8+A4LGUlFZZjOSgssj5T5TUJhQiKnE6hp4LXpeUJbnONx14urdU6heaBQpKHnxKOvPefvGDdy2Ews5pbrFPBV3M7HzMreZ2vmZyGx7JESehwH4GLmuGxtS4cgQt/wAqJdsMOoAGmG6gFwGa0ig4LX7QgGXtWBGIoHxGk/F3HjxrxW15VSXXwHNHeHabvapc1z1l/wANtUbIt9OjOS0Si9Fv+FmbCyafMHOPYhjF2k7G/PBRcn0SycKo80nsYiDLue4NY0uJ0AEnks/JZERnXxC2GNXedyF3ithmp2Us9lD2ScGN7UV+07NpuWrT+X0w8nqWthN0EjPfzN3IL1RlLoUl/EpfbsvVmwQMhIOl0R26jR4D1V4ZDS/uxPvH5LnsxaMeIaxI8R297qcBWg4Kz1j/AO4/7x+a2eDIrXxHL/uP8nQJjIOD7LntO2jvAgFYedyKjsqWFsQahc7kfmsJJ5QTcLuR3091zs9v3X1HkthsnpFvDZllP/ZDF32mfI8Fg65Ik1a6z7ZZNbiwHNJDgQRiCKHkvFF06Yk4E3DB7L2nuvabxuOIOxaTbmTr5c17zCbn+jhoKxyXGn1kLfLLZmHovNFcK80XpOcCimWNbEWVjNjQXZrm8nDS1w0gqIQqUXqeDTOlSTTWx9IZLZRw52XbFZccHtxLHgXtPoVmVwDo7yrMnM0dXqotGvGo+y4bRhxXeoEcOaHNNQQCCMCCpddilt3OE4ho3pbcL6X0/wC9i6iItpXhERAEREAREQBERAERUKAiWraAgwnPN9Lmj3nHujn6rlU7aBiRHRHHOoSGn3nnF270AWx9IFsHO6tp7tBve8ejT+JaZMGlGDBgv2uPeKgameXgrdVZl49DI2HGAiXnEEVOvFZ+JaLWXYnUFqMMqbBcokZtbEWuxpYJ+UNlsm4BzTmvBzm33teMD6f4Viy7VMWH27ojOzEbqcNO4i8b1eguUK2JNzT/ABEEVe0fzGD+pD03e8MQplNu+GWGnuw8MxsXJPrJovwhHtOGku0t441VzKfKpsqBCggdbQUF2bCGi7XqCmPtQiCYsJpiVbVjRfUkXcjjuK5qWPdEJiHtkkuJxBrfX97Fn4OZnUT17lUpWPONkirYT4ryXVe915JNd5JOjaVkJWz2VoSYh0hpzYbd7zjwoNqSksX9htQ0kXYF51uOrZoWxytkQ2DtGuab9WdjQD1xV3ToNsy2OWv4lzyfd/gx8CUYMA37LM78RXqPJmlxPEU9VmmtrgKBXf4JTHpacYwRI6q5POfwaVNwHt7zAdob6hRBLZ/daa6jUiuwreY0ksRNytFrjw+EtuYys4hZDzKO5grMtWNJxCWVpdnw3Vo7eNe3HeulWdPwpuBnC9rhRzTQlp0tO1aHNQw8APx9lxxGw62+Sh2Va0aSiuLACDc+G6tDTC8Xg6iFTa7QypkdHw3icdVHEniSMjlDYZl4l1Sx3cPm07QsUs7aOXUKPCLIku8aQWxAc06CKtCwf8VAPtPG9gPk70VfhrqdtpdbFwxY9zzRUoroDD3YrDvJYfxgDxQwHY0NNYvHMXLwnRsrn9LRaouydF2UxiQ+pebwKs3i5zed/FccoszkxaboEUPB7jmu+zUNf4OB+yvG3FqS7FbxbSq3Tt91ufRqKNIzYiQ2vGDhVSVYxkpLKOAawERFkAiIgCIiAIiIArUxGDWuccGgk7gKq6sNlVM5kq/61G8MT4ArxvCyeN4WTmU9N9ZMlzvYDnu+J3aPmBwWKa6pJ1mvNXIcWsKK/TEcBXeaqPDcqqe5R2PJNhlTILlAhuUmE5aGalszKQXLNWPDq4nGg8StfgvWy2COyTrPkP1W+reRMp3kaLCeIE/Hlh3M4uhD3a0cW+fJanbEZr5qIW4VpvIADjzBWZtyZItKM/3DGd9yG6niAtVkDUVOJJ4q50+81knWzbpbNtsNgZDdEONCBwx8aKRIQ6mpxN53lRGxKQGjWB81Ps11wXT4xHJzsPqwZyUl1k2SFyhSL1m4UwM1QZyeSwilgws1K0WCn4K2WeiBa/PuxW6ps1WJYMNCl+sDmaQKtOzSD4LFfw7HOzYhLXNurUcAa6sFmJB3/kN2kg8Wn9FhrfNHk68fArRrnvyPusnugW6kuzw/gykvkJEiwzEgkvzTRzQAXtrgaVvG7UsVN5OxGXOFDqc0tPit66IJs50Rmw/hII/Mea6JPgEAOAcDW5wBHiuPv13gRk5LOGdNGOWsHznFstw9nkVH6gtNxLTyK7pOZKykTGCGnXDJZ4YeC1y0ujkH6KKD9WI2n4m/JaaeL6S3ZvD9zenfDo2c3gzUWtCGxPiF/wB4UNeKmQJ2Xac52fDq14LC3PzqtLaNcKaxiOam2hkvGl3AvY5rQe93mHc8XLXbYF43nxofRWDjCUeaL/Ql1cTvS5JdzvHRXbXXSjATfmiu9tA70W9Lh/Q1aeac0nCJTg+7zK7eF5pJbSh6P8dSrujiWSqIimGkIiIAiIgCIiALTekubzZYDXnHyaPzrclzvpVi9lrdTQeb6f7Vrt+lmq54gzR33S7NrieVf0VljldmhSBC58xX1UVjlXSRSz6k6G5SIZUKG5SYblpaMGZCC9bRk/E/lnY7zA+RWoQ3rYsm497m6wDyu9Qs6XiRI08vMaBlNCzZ2aGtsem2rM70K1aSf2NzvMf45roPSDJdXNMjU7MQAO3tGa4cWkLn8GH1cV8N14BIO0aD5FWtUuXcsoJODiZ9serBw8BRT5CYotehRM00/Z2rIQo2pdXRZG2Bzl8JVWZNulppT2zy1GBPkKULTXkqWbo6iLRm5ibWFtCaVmNaCx8aPXFbIVY3ZqtuztEuS8Sj87UCeJBHqsFa81nE7/K5TZudDW0Cwdc53jyVJrrVOeV8FxoaXCG503ofYetiH6rv9i6bO6OPotM6JbMLJZ8Uj6Q0G4Xn05LcJw30XDcVmlXP3ZfVLdEcq25e3FW3FcgiaWohx246Qd40rTsp8g4EyKw6QYmwfy3b2+zvHJbfEKhxnfv/AArPS321P+mzCSTNByJseYlY0QRWZuog1Bzb6g6rhzXfIT6tB1gHmFzWMdfzB3FdBsl1YEI/Ub+ULquG3ytsm5LsiJqFsiYiIrsiBERAEREAREQBc66VmXNOuH+SI3/muirSek2VzoLD/wDVn3mZw8YYWuxeVmq5Zgzm0way0M6rvMeihscpUF2dKn6p9a+TlBY5QZIp7Oz9iZDepMNygw3KQxy1NGomscshZs51cRrtGnccViWPUhr1q6PITaeUbblFZImpdzB3u9DP1gLuBFRxXHrUk3Y0IiQuzEacSwXA01t7p2ALrOT9qVHVuN47u0auCg5W5KGMeugXRhi27t/9qXbVYVWZ3LWqz7l/k5XDjh4F9CMD6FX4UwRjcqzllEuPVjNeD2oJuvGJZX8uhY0zL2mhF4xBBqOCsKb5VvMTZbRC5GcZNhXP4kLAf6gdQVRaBVpHibxuiufC99mZx80FCmLQ1LHmcJVi8nSVpv18rFhG6jh6rfMy5GjkrJZP2M+YjMhMFXPIG4aSdlKlWLPs18R7WMaXvcaNa0VNdg9V3DITIlslDz4lHR3gZ5GDBjmN44nTTnTX3cq9y2hE2CzpFsCCyGzusaBvpiePqo8R9SSpE1F0DiohXC8U1CnJVx7dfksKo43ZRytPKuOKsRCquKN5ZiOUKM68b68gVKiuUGK+/h5n9Cp1K3MWWIztH7quiWM2kvC+Bvi2q5w6pIAXTpSDmQ2t91rRyAC6jg8fqZE1L6F5ERX5DCIiAIiIAiIgCwGWktnSjz/bLX8Gnt/gLln1amIAe1zXYOBadxFD5rxrKweSWVg4HZrc18WEfrDkSPUclj6EEg6LuSyltyroE0a4tOa7aWnNJ4ijuIUS1YdHZwwd5/4ooDRSzjt8FpjlfY9RGuV1rlraNJMY9X2RFCY9XmOWto8J0KLS8HBbRZNuh/ZeaO0HQ75Fae16vNesYtxexnCxweUbXbmTECaFXDNiaIjcfte95rSbVyPjsNIjWRYf9wmhA33ELOSuUj4XZPbpoNxH2vRYq2rfc7tRHXey0YcB6qwpbluWtGZ+ZbGvzGS8KlQ9zRto4AcQsNGkoYNA5xppoBXbitzydyVmLTdnfRSzT2oh00xDB7bvALrNmZNy0vCEOFCbmjS5oc9x0uc4ipK2WWqBM6nztK2WXkBjHxHHANBcTwaKrcrD6K5uKQYoEuzTnXvpsYPUhdna0NFwAGoXBeHTAChW61RW+EZqGTEZOZIy8k2kJtXm50V173bK+yNgWTjTFMMfJW4swTsUcrmtZxPOVX+v7EqFXqCV4JXolW3Fc/u2STy8qPEcrj3KNEcpEEC1FeoL3YnX5YDy8VemH6NflpKjkVOz90VhVHYxJNjy2fHhjW4chefJdHC1DI+UzojolLmig3u/TzW3hddw2rkqz6kC+WZFURFZGgIiIAiIgCIiAKhVUQHNelOxTnNjtFzuy/Y4C48QKfZC0aGOshFhxbh6fJd2tezWx4L4bsHC46iLweBXErQs98CK4OFC0kOH7xGniolscPJAvrw+b1MGDQ0KutcpFoy1e23j81BY9aSvksMlterrHqI1699aAKlYNGJNbEVBMF3duHvaTu2bVEhVfebm6B7207NioYsSLEEGXa58R1wzRU8NW83BSK6UvNIsdPpfumep20Ww7he7QPmtmyU6OXxiJifqGXFkHBz9Iz/cbdhidmnP5IdHsOUpFmKRZjEDFkI7K9531jw1ra3vqb1A1vEo1+SvqW8K89SjQGgNaA1rRRrWigaNQAwVC5UJXklcxZfNvLZKUUC5eCUJXglQrLGzYkCVRVXglRm8mYcVZe5enOVh71sjE9PL3qJGiK5EeoT35x2aNu3cptUMmLPBNTtPkhFLhf6lXKUxxWUyZszrYue4dll+wu0DhirjTUOckl3NU5YWTZrDkOqgtace874jisiqAKq62EVGKiiuby8hERZHgREQBERAEREAREQArUMuMmutZ10Mdtg7QHtMHqPJbeqELGUVJYZjKKksM4K6Fm/CfD9FjJuUoajDyXTcsck80mNBHZN72D2SfaH1dmhaPGl1ClFxZW21NGADlEnZg1poFOJWXmJThsUGakM5hc3vN74+rocN2BXsMZ3NNaSmsmYsCUdNxGQ4eLsdTQBVxOwDzXVLByegSLS2CKvd9JFde9x1bBsHib1yro2tpkvOjrCGtitMLONwa5xBaSdAqKcV2J11x0Ku4vqbKsRj0fc6KlKe5UuXklec5ULlycrCYkei5eS5eSVRR5WGSQJVCUK8krV1MsAuVtzkLlZc5Zxieh71HjRQBUqkxGoOVScBtOxWDCNb7yNJ0bgpldXc8bLbyXbtWveq0pvVw3fNW4cJ0RwawVccArKqp7I1tiVlXRogYzE4nUNJK3+QkmwoYY3AeJ0kqLYtjtgMpi8953oNiya6nR6bwo5fVkC2zmeF0CIinGoIiIAiIgCIiAIiIAiIgCIiAo5tVouVGRRFYsuLsXQxo2s17uS3tUIWMoqS3MZRUupw2LA0EKDElCHZzTeNf7vFF2C3skYUerm0ZE94YO+IeovWgWtYMWA6kRtNThe07iosq3EhTpxuaLalmUq9goPab7pOr6p8MFuuQmXmcGy0y6jhRsGK43EYCHEJ06A47jrUAwqfvXjXYsFalgYvgjfD0jazWNmIWuyuF9brs6Gym11P2O1FUXNckcvHwgIUzV8MXNiC+JDpocDe9o5imnBdHhRA9oewhzTe1zSCCNhXFa3h92ml0zHs0XtVsZrKPRKoShadS85pVcq5ehuKOerDpoaL/hBd5L3GhEjy3i8eIXkgkY8NWsKTXRtlo8bLTojtVN59B81azjWmKvloVsu9fKvopldKezMWy2Wa+S8ud2Rs7PAXt8LuCo55OF+wY8llbNyce++J2G1Bp7RoDT4cd6sdNppT8sEa5zS3ZiZWSfGdmsFdZ0N3lbjZNjMgNuvce87Sdg1BSpWTZDbmsAaBoHqr66LS6ONO73ZDsscvgIiKcagiIgCIiAIiIAiIgCIiAIiIAiIgCIiAK3GgtcCHAEHEEVB4K4iA1W1MgYL74R6s6sWcsRwWqWhkdMwr8zPHvM7XhiOS6qqUWuVaZrlXFnBrSsVsQnOBY/3hcftN0+agyM3PyLqwX57Di3vsdT3mYg7RftX0BMSMOIKPY13xNDvNYyPkZKO/pU+Fzm+RWDqysPdGvwpLeLNCsnpOl4lGxwZd+s1dCrpvAzm8RxWzwJ+HEFYb2PGtjmu/KVNGQEoDXNdX4v0U+TyaloVM2G2o0kVKrLOE1z3jt/olV32x2lhmEc9WXO1X7luDpRhxa3kF6ZBaMABuAC1R4O095fgkfxHsajCkIr+6w7zcPFT5bJhxviOpsbeeZWxUVVMq4bVDd7muV0mRJOzIcLuNodeJPFS6IisYxUVhGpvIREWR4EREAREQBERAEREAREQBERAEREAREQBERAEREAREQBERAEREAREQBERAEREAREQBERAEREAREQBERAERE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AutoShape 4" descr="data:image/jpg;base64,/9j/4AAQSkZJRgABAQAAAQABAAD/2wCEAAkGBhISEBUUEhQVFRUUFhQWFBQWFhUUFBQVFBQVFxQVFhUXHCYeFxklGRQUHy8gIycpLCwsFR4xNTAqNSYrLCkBCQoKDgwOGg8PGiwlHyQqLSwqLCwsLCwsLCosLCkpLCwsKiwsLCwsLCksLCwsLCwsLCksLCwsLCwsLCksLCwsKf/AABEIAMQBAgMBIgACEQEDEQH/xAAcAAEAAQUBAQAAAAAAAAAAAAAABAEDBQYHAgj/xABDEAABAgMDCAcECAUEAwAAAAABAAIDBBEFITEGEkFRYXGBkQcTIjKhscFCUnLRM2KCkqKy4fAUI0NT8RXC0uIkY3P/xAAbAQEAAgMBAQAAAAAAAAAAAAAABAUCAwYBB//EAC8RAAICAQIEBQMCBwAAAAAAAAABAgMRBCEFEjFBEyJRYXEyQqGR0RQVIzOBsfD/2gAMAwEAAhEDEQA/AO4oiIAiIgCIiAIiIAiK3FihoJJAAxJNAN5KAuKlVqVr9I0vCqIdYrtlzB9o48Fqk/l5NRcHCG3UwU8TeVplfCJMr0Vs98Y+TqkaZa0Vc4NGskDzWOjZUSrcYrTuq7yXIY1qVNXvLjtJJ5lWTa7BgFoepfZEyPDfVnWn5byo9px3MPqqDLmV1v8Aurkv+t6h4qn+t7lj/ESNv8tj7nYIeWUof6hG9rh6KdL23AidyKw7M4A8iuKC2RpHkvbbTaV6tTLujCXDV2bO6By9VXF5PKGLD+jiubxqOWC2OzekmI2gjMDxpc3su30w8ltjqIvqRZ6CyPTc6KixVk5Sy8x9G8Z3uHsv5HHgspVSE090QZRcXhoqiIvTEIiIAiIgCIiAIiIAiIgCIiAIiIAiIgCKhK1628pA0iHDN5xd7o0kLGU1FbmMpKKyzNTE9Dh997WVwznNb5lcXy3ynixpqKwxD1UN5a0V7FBpoO8dPFanlBbUWZjue9xpU5oxo3QP3tWSmLNL4TJgOJIaxzmHA5o7VKfDVR7m8IteEYnY3NdtiXJ2e9wqeyDQ1N7qbtHFY+329U5oa8kkEkGl2q4KTaGVIzaQgQ4+072a6hpK117y4kkkk3km8k71GUTqKaJt80tvYqZl2tU652teaKtFlsTPCRXrXaynWu1qlEovR4R6692tVE24LxRUovMI88JEllouCkQ7YOlY6ipRecqMHQmZ2Da14INCNIuIW7ZOdJ74dGTFYjMM8fSN/wCfG/auWK4IpXscxeYsh3aGFqxJH05Z1pwo8MPhOD2nAg+B1HYpa+bsnsrJiTiZ8J3xMNSx41EeuIXcsk8r4M/CzoZo5tOshE9ph9W6ipkLOb5OZ1mgnp/N1j6/uZ9ERbSuCIiAIiIAiIgCIiAIiIAiIgCoSqrWsrMoRBYWNPadqxvwG8+A4LGUlFZZjOSgssj5T5TUJhQiKnE6hp4LXpeUJbnONx14urdU6heaBQpKHnxKOvPefvGDdy2Ews5pbrFPBV3M7HzMreZ2vmZyGx7JESehwH4GLmuGxtS4cgQt/wAqJdsMOoAGmG6gFwGa0ig4LX7QgGXtWBGIoHxGk/F3HjxrxW15VSXXwHNHeHabvapc1z1l/wANtUbIt9OjOS0Si9Fv+FmbCyafMHOPYhjF2k7G/PBRcn0SycKo80nsYiDLue4NY0uJ0AEnks/JZERnXxC2GNXedyF3ithmp2Us9lD2ScGN7UV+07NpuWrT+X0w8nqWthN0EjPfzN3IL1RlLoUl/EpfbsvVmwQMhIOl0R26jR4D1V4ZDS/uxPvH5LnsxaMeIaxI8R297qcBWg4Kz1j/AO4/7x+a2eDIrXxHL/uP8nQJjIOD7LntO2jvAgFYedyKjsqWFsQahc7kfmsJJ5QTcLuR3091zs9v3X1HkthsnpFvDZllP/ZDF32mfI8Fg65Ik1a6z7ZZNbiwHNJDgQRiCKHkvFF06Yk4E3DB7L2nuvabxuOIOxaTbmTr5c17zCbn+jhoKxyXGn1kLfLLZmHovNFcK80XpOcCimWNbEWVjNjQXZrm8nDS1w0gqIQqUXqeDTOlSTTWx9IZLZRw52XbFZccHtxLHgXtPoVmVwDo7yrMnM0dXqotGvGo+y4bRhxXeoEcOaHNNQQCCMCCpddilt3OE4ho3pbcL6X0/wC9i6iItpXhERAEREAREQBERAERUKAiWraAgwnPN9Lmj3nHujn6rlU7aBiRHRHHOoSGn3nnF270AWx9IFsHO6tp7tBve8ejT+JaZMGlGDBgv2uPeKgameXgrdVZl49DI2HGAiXnEEVOvFZ+JaLWXYnUFqMMqbBcokZtbEWuxpYJ+UNlsm4BzTmvBzm33teMD6f4Viy7VMWH27ojOzEbqcNO4i8b1eguUK2JNzT/ABEEVe0fzGD+pD03e8MQplNu+GWGnuw8MxsXJPrJovwhHtOGku0t441VzKfKpsqBCggdbQUF2bCGi7XqCmPtQiCYsJpiVbVjRfUkXcjjuK5qWPdEJiHtkkuJxBrfX97Fn4OZnUT17lUpWPONkirYT4ryXVe915JNd5JOjaVkJWz2VoSYh0hpzYbd7zjwoNqSksX9htQ0kXYF51uOrZoWxytkQ2DtGuab9WdjQD1xV3ToNsy2OWv4lzyfd/gx8CUYMA37LM78RXqPJmlxPEU9VmmtrgKBXf4JTHpacYwRI6q5POfwaVNwHt7zAdob6hRBLZ/daa6jUiuwreY0ksRNytFrjw+EtuYys4hZDzKO5grMtWNJxCWVpdnw3Vo7eNe3HeulWdPwpuBnC9rhRzTQlp0tO1aHNQw8APx9lxxGw62+Sh2Va0aSiuLACDc+G6tDTC8Xg6iFTa7QypkdHw3icdVHEniSMjlDYZl4l1Sx3cPm07QsUs7aOXUKPCLIku8aQWxAc06CKtCwf8VAPtPG9gPk70VfhrqdtpdbFwxY9zzRUoroDD3YrDvJYfxgDxQwHY0NNYvHMXLwnRsrn9LRaouydF2UxiQ+pebwKs3i5zed/FccoszkxaboEUPB7jmu+zUNf4OB+yvG3FqS7FbxbSq3Tt91ufRqKNIzYiQ2vGDhVSVYxkpLKOAawERFkAiIgCIiAIiIArUxGDWuccGgk7gKq6sNlVM5kq/61G8MT4ArxvCyeN4WTmU9N9ZMlzvYDnu+J3aPmBwWKa6pJ1mvNXIcWsKK/TEcBXeaqPDcqqe5R2PJNhlTILlAhuUmE5aGalszKQXLNWPDq4nGg8StfgvWy2COyTrPkP1W+reRMp3kaLCeIE/Hlh3M4uhD3a0cW+fJanbEZr5qIW4VpvIADjzBWZtyZItKM/3DGd9yG6niAtVkDUVOJJ4q50+81knWzbpbNtsNgZDdEONCBwx8aKRIQ6mpxN53lRGxKQGjWB81Ps11wXT4xHJzsPqwZyUl1k2SFyhSL1m4UwM1QZyeSwilgws1K0WCn4K2WeiBa/PuxW6ps1WJYMNCl+sDmaQKtOzSD4LFfw7HOzYhLXNurUcAa6sFmJB3/kN2kg8Wn9FhrfNHk68fArRrnvyPusnugW6kuzw/gykvkJEiwzEgkvzTRzQAXtrgaVvG7UsVN5OxGXOFDqc0tPit66IJs50Rmw/hII/Mea6JPgEAOAcDW5wBHiuPv13gRk5LOGdNGOWsHznFstw9nkVH6gtNxLTyK7pOZKykTGCGnXDJZ4YeC1y0ujkH6KKD9WI2n4m/JaaeL6S3ZvD9zenfDo2c3gzUWtCGxPiF/wB4UNeKmQJ2Xac52fDq14LC3PzqtLaNcKaxiOam2hkvGl3AvY5rQe93mHc8XLXbYF43nxofRWDjCUeaL/Ql1cTvS5JdzvHRXbXXSjATfmiu9tA70W9Lh/Q1aeac0nCJTg+7zK7eF5pJbSh6P8dSrujiWSqIimGkIiIAiIgCIiALTekubzZYDXnHyaPzrclzvpVi9lrdTQeb6f7Vrt+lmq54gzR33S7NrieVf0VljldmhSBC58xX1UVjlXSRSz6k6G5SIZUKG5SYblpaMGZCC9bRk/E/lnY7zA+RWoQ3rYsm497m6wDyu9Qs6XiRI08vMaBlNCzZ2aGtsem2rM70K1aSf2NzvMf45roPSDJdXNMjU7MQAO3tGa4cWkLn8GH1cV8N14BIO0aD5FWtUuXcsoJODiZ9serBw8BRT5CYotehRM00/Z2rIQo2pdXRZG2Bzl8JVWZNulppT2zy1GBPkKULTXkqWbo6iLRm5ibWFtCaVmNaCx8aPXFbIVY3ZqtuztEuS8Sj87UCeJBHqsFa81nE7/K5TZudDW0Cwdc53jyVJrrVOeV8FxoaXCG503ofYetiH6rv9i6bO6OPotM6JbMLJZ8Uj6Q0G4Xn05LcJw30XDcVmlXP3ZfVLdEcq25e3FW3FcgiaWohx246Qd40rTsp8g4EyKw6QYmwfy3b2+zvHJbfEKhxnfv/AArPS321P+mzCSTNByJseYlY0QRWZuog1Bzb6g6rhzXfIT6tB1gHmFzWMdfzB3FdBsl1YEI/Ub+ULquG3ytsm5LsiJqFsiYiIrsiBERAEREAREQBc66VmXNOuH+SI3/muirSek2VzoLD/wDVn3mZw8YYWuxeVmq5Zgzm0way0M6rvMeihscpUF2dKn6p9a+TlBY5QZIp7Oz9iZDepMNygw3KQxy1NGomscshZs51cRrtGnccViWPUhr1q6PITaeUbblFZImpdzB3u9DP1gLuBFRxXHrUk3Y0IiQuzEacSwXA01t7p2ALrOT9qVHVuN47u0auCg5W5KGMeugXRhi27t/9qXbVYVWZ3LWqz7l/k5XDjh4F9CMD6FX4UwRjcqzllEuPVjNeD2oJuvGJZX8uhY0zL2mhF4xBBqOCsKb5VvMTZbRC5GcZNhXP4kLAf6gdQVRaBVpHibxuiufC99mZx80FCmLQ1LHmcJVi8nSVpv18rFhG6jh6rfMy5GjkrJZP2M+YjMhMFXPIG4aSdlKlWLPs18R7WMaXvcaNa0VNdg9V3DITIlslDz4lHR3gZ5GDBjmN44nTTnTX3cq9y2hE2CzpFsCCyGzusaBvpiePqo8R9SSpE1F0DiohXC8U1CnJVx7dfksKo43ZRytPKuOKsRCquKN5ZiOUKM68b68gVKiuUGK+/h5n9Cp1K3MWWIztH7quiWM2kvC+Bvi2q5w6pIAXTpSDmQ2t91rRyAC6jg8fqZE1L6F5ERX5DCIiAIiIAiIgCwGWktnSjz/bLX8Gnt/gLln1amIAe1zXYOBadxFD5rxrKweSWVg4HZrc18WEfrDkSPUclj6EEg6LuSyltyroE0a4tOa7aWnNJ4ijuIUS1YdHZwwd5/4ooDRSzjt8FpjlfY9RGuV1rlraNJMY9X2RFCY9XmOWto8J0KLS8HBbRZNuh/ZeaO0HQ75Fae16vNesYtxexnCxweUbXbmTECaFXDNiaIjcfte95rSbVyPjsNIjWRYf9wmhA33ELOSuUj4XZPbpoNxH2vRYq2rfc7tRHXey0YcB6qwpbluWtGZ+ZbGvzGS8KlQ9zRto4AcQsNGkoYNA5xppoBXbitzydyVmLTdnfRSzT2oh00xDB7bvALrNmZNy0vCEOFCbmjS5oc9x0uc4ipK2WWqBM6nztK2WXkBjHxHHANBcTwaKrcrD6K5uKQYoEuzTnXvpsYPUhdna0NFwAGoXBeHTAChW61RW+EZqGTEZOZIy8k2kJtXm50V173bK+yNgWTjTFMMfJW4swTsUcrmtZxPOVX+v7EqFXqCV4JXolW3Fc/u2STy8qPEcrj3KNEcpEEC1FeoL3YnX5YDy8VemH6NflpKjkVOz90VhVHYxJNjy2fHhjW4chefJdHC1DI+UzojolLmig3u/TzW3hddw2rkqz6kC+WZFURFZGgIiIAiIgCIiAKhVUQHNelOxTnNjtFzuy/Y4C48QKfZC0aGOshFhxbh6fJd2tezWx4L4bsHC46iLweBXErQs98CK4OFC0kOH7xGniolscPJAvrw+b1MGDQ0KutcpFoy1e23j81BY9aSvksMlterrHqI1699aAKlYNGJNbEVBMF3duHvaTu2bVEhVfebm6B7207NioYsSLEEGXa58R1wzRU8NW83BSK6UvNIsdPpfumep20Ww7he7QPmtmyU6OXxiJifqGXFkHBz9Iz/cbdhidmnP5IdHsOUpFmKRZjEDFkI7K9531jw1ra3vqb1A1vEo1+SvqW8K89SjQGgNaA1rRRrWigaNQAwVC5UJXklcxZfNvLZKUUC5eCUJXglQrLGzYkCVRVXglRm8mYcVZe5enOVh71sjE9PL3qJGiK5EeoT35x2aNu3cptUMmLPBNTtPkhFLhf6lXKUxxWUyZszrYue4dll+wu0DhirjTUOckl3NU5YWTZrDkOqgtace874jisiqAKq62EVGKiiuby8hERZHgREQBERAEREAREQArUMuMmutZ10Mdtg7QHtMHqPJbeqELGUVJYZjKKksM4K6Fm/CfD9FjJuUoajDyXTcsck80mNBHZN72D2SfaH1dmhaPGl1ClFxZW21NGADlEnZg1poFOJWXmJThsUGakM5hc3vN74+rocN2BXsMZ3NNaSmsmYsCUdNxGQ4eLsdTQBVxOwDzXVLByegSLS2CKvd9JFde9x1bBsHib1yro2tpkvOjrCGtitMLONwa5xBaSdAqKcV2J11x0Ku4vqbKsRj0fc6KlKe5UuXklec5ULlycrCYkei5eS5eSVRR5WGSQJVCUK8krV1MsAuVtzkLlZc5Zxieh71HjRQBUqkxGoOVScBtOxWDCNb7yNJ0bgpldXc8bLbyXbtWveq0pvVw3fNW4cJ0RwawVccArKqp7I1tiVlXRogYzE4nUNJK3+QkmwoYY3AeJ0kqLYtjtgMpi8953oNiya6nR6bwo5fVkC2zmeF0CIinGoIiIAiIgCIiAIiIAiIgCIiAo5tVouVGRRFYsuLsXQxo2s17uS3tUIWMoqS3MZRUupw2LA0EKDElCHZzTeNf7vFF2C3skYUerm0ZE94YO+IeovWgWtYMWA6kRtNThe07iosq3EhTpxuaLalmUq9goPab7pOr6p8MFuuQmXmcGy0y6jhRsGK43EYCHEJ06A47jrUAwqfvXjXYsFalgYvgjfD0jazWNmIWuyuF9brs6Gym11P2O1FUXNckcvHwgIUzV8MXNiC+JDpocDe9o5imnBdHhRA9oewhzTe1zSCCNhXFa3h92ml0zHs0XtVsZrKPRKoShadS85pVcq5ehuKOerDpoaL/hBd5L3GhEjy3i8eIXkgkY8NWsKTXRtlo8bLTojtVN59B81azjWmKvloVsu9fKvopldKezMWy2Wa+S8ud2Rs7PAXt8LuCo55OF+wY8llbNyce++J2G1Bp7RoDT4cd6sdNppT8sEa5zS3ZiZWSfGdmsFdZ0N3lbjZNjMgNuvce87Sdg1BSpWTZDbmsAaBoHqr66LS6ONO73ZDsscvgIiKcagiIgCIiAIiIAiIgCIiAIiIAiIgCIiAK3GgtcCHAEHEEVB4K4iA1W1MgYL74R6s6sWcsRwWqWhkdMwr8zPHvM7XhiOS6qqUWuVaZrlXFnBrSsVsQnOBY/3hcftN0+agyM3PyLqwX57Di3vsdT3mYg7RftX0BMSMOIKPY13xNDvNYyPkZKO/pU+Fzm+RWDqysPdGvwpLeLNCsnpOl4lGxwZd+s1dCrpvAzm8RxWzwJ+HEFYb2PGtjmu/KVNGQEoDXNdX4v0U+TyaloVM2G2o0kVKrLOE1z3jt/olV32x2lhmEc9WXO1X7luDpRhxa3kF6ZBaMABuAC1R4O095fgkfxHsajCkIr+6w7zcPFT5bJhxviOpsbeeZWxUVVMq4bVDd7muV0mRJOzIcLuNodeJPFS6IisYxUVhGpvIREWR4EREAREQBERAEREAREQBERAEREAREQBERAEREAREQBERAEREAREQBERAEREAREQBERAEREAREQBERAERE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1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2971800"/>
            <a:ext cx="1127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AutoShape 8" descr="data:image/jpg;base64,/9j/4AAQSkZJRgABAQAAAQABAAD/2wCEAAkGBhQSERUUEhQVFRUVFxQVFBQWFRQVFRQUFBQVFxgUFBQXHCYeFxokGhcVHy8gIycpLCwsGB8xNTAqNSYrLCkBCQoKDgwOGg8PGiklHyQsKSkqLDQsLCwtLCwqKSwsLCwsLCwsLCwpLCwpLCwsLCwsLCksLCksLCwsLCwsLCwsLP/AABEIANwA5QMBIgACEQEDEQH/xAAcAAABBAMBAAAAAAAAAAAAAAAAAwQFBgECBwj/xABIEAABAwEEBwQGBwYEBQUAAAABAAIDEQQFEiEGMUFRYYGREyJxoQcyQlKxwRQjYnKC0fAzQ5KiwuEVJLLxU2Nzk9IWVIOjs//EABsBAAIDAQEBAAAAAAAAAAAAAAAFAwQGAgEH/8QANBEAAQMCBAIJBAEEAwAAAAAAAQACAwQRBRIhMUFREyIyYXGBkaGxBhTR8EIWI8HhFTPx/9oADAMBAAIRAxEAPwDuKEIQhCEIQhCEIQhCFq59Fz/Sb0uQxOdFY2/S5hk4tdhgjP25dTjwbXdULpjHPNmheOcGi5V/fIAKnIDMk6gN5VNvr0tWCAljHutMgy7OzN7Xq+oYP4uS5de14Wm3H/OzukaTlZ46xwA7Bgbm/gXVKk7r0UdTMCJvutAxdBk3nmmLKEDWU+SWyYg29ohf4Ulb/S1bZK/R7NDZ27HTvMr6b8EdADwJKhZL7vO0a7baDXZZ42xAeDmCqs1luWGPUwE+87vHzyHIJ9X9bOimDYmdlqrunndxt4KlWbRK0zOo99qdXMultL9W8gOB8lK2f0VwDOSMyHbileByAfXqVdbBBhbXa6h5bAnIUb53bNsF6A87vPquTTaCOie4Mje2hIBZM4ZVypSTdRafRbVBmy0W6Hj20pblvDqgrp9rsBcS5tM9mrUKZFR9CDuPRTCYO7QBUZ6VuzyqhZdOrziNW2qOYe7PC3/XFRyn7u9NTm5WyxuA2yWd4lbt/duo4bNpStquyOT12An3hk7+JtCq1euipGcTsX2HUB/C/IHmB4rwxQP3FlIypnadbFdY0f02sdtH+XnY922OpbIPGN1Hc6UU6CvKt4WWju80te0g1za9pGo11jxVk0d9LlssZDZXfS4R7MhpM0fZm9r8VeSqyUJGrDdMIqlr99F6HQq5opp5ZLwb9RJ3wKvhf3ZWeLdo4tqOKsQKoEEGxVpZQhC8QhCEIQhCEIQhCEIQhCEIQsEqNmvtrX4d2ROzFuW9823s2ZGhOQ57VTLxdijcGnvZFp+00gjqfmqFTViJ7W+vgrcNOZGl3ougRyVFQmF/aQQWOF01okDGNyqcy52xjGjNzjuCrTtPYbLYhPMTX1WRj15JKeo0b951DauQ3tfktun+kWogkV7KIfs4GnY0bXaquOZy4AOaenMxvwS6eZsLbu3U7pNplabyJacVnsh1QtNJZm753DUD7gyz20qo+x2P1Y42gbGtaAP9uJTVk6sdxlrG4j6zvJuwc/yToNbCyzQs5LNJUP6x05KWuq6GQipo5+127gyurx1nopDEo36eFj/ERWgqSdQAqegVR5PacrDLdlqlMSMSbQ2aZ/shg+0c/wCFtT8E1t9tZE7B2zZJB6zGNNGbw95OR+zQnfRVGVUL3ZGOue5Wn08rGZnNsFZLrfkczlSg3DPUnuJQl1y9zEcsVDy2fNPfpC9cNVEHCyfFyhrVPidU0rQDumoNNtU7+kqHvK00dUtoN+w8ajauohqvHPFku5yj7VaXN1Mjdwc35ggrR14BNpbxC6lgbILOC6imLDdpSNot9lfQWqxB1NTo3GoHAE1HgCkmaI3RajhimkhkOeAvIdya+tR4BLmzvk9WMkHaSAPMqMvjQd8zaOwRuBDmuOMlp/hGXNZ2pFPDcR1BYfG/sn0AllteO/ktLZ6HbRC4S2O1DE01Y7Njwd7ZI86+DVdNFdP7VDSG9Yi2mTbYwB0R/wCvg/ZffoBvprUVotY7VZ24JLSJx7PdIcKbC5zjjHiK8aZKxOtQOUjcLuII6VzCQHHKuJ2WQtkaONrFM/sWkbWP7wV3htbXgFpBB3EauCXXO4pnQmsZoPd2dFZrm0iEnddk7d808osRiqx1dDyVOelfDqdRzU8hYDllMlVQhCEIQhCEIQhC1JQhU7S+8PrA3cK8yfyB6qry25Z0wvD/ADcg3YR/I0/NRVjk7Rwa6MkbXAuZTjnkeSylWS+dx71rqSERwNJ5X9VAaWXQ+V4mixPcwUdEKuIFa442DOu+gz171C2SOR5wtilc73RFIT0AquqR2eKMZ1dqoHkOIp7uWSf/AOIkCpyB1VOvwGspzRYxJTx9G7W2yS12FxVL87bhc1iuC2f+1tH/AGnjyIqnckU8Y78MzANropABzIor++8aazyST78wgkHwANOSt/1C4btCX/0807OKqF1wmbvVozVXKrt4b+as9jY2MUYKb958TrKjfpJJJcak5k7ydacxzbzQbTuG9Z+txKWsfroOA/d06o8Lio2aanif3ZR2mWk8kQEFnqJXir3t1wxnIEbnuo6h2AV2hRej2jrqxl3quBcTnqB1Gu0mnUrbRqMzyvtDtcji4cG6mt5NDRyVwBWtw6nFPEABqd1jcTqjPKeQ2SoKYW6/o46iuJ49kHbUZF1CAdfRPQ5QTdHGMLnOL5G5lsbR3s95r3j03lMWBvFKySkbuvnFaS57sIeC0D1gK0DGnwPDbxSdutEzXGN73GvHJw3jeOCxdFySiVj3twtaanE4VNK0oBXOtNys5Pkp3Pa12gUdiQqzZ7slk2Fo95wplwB1qRtWjrHMAaSxwAGIVIcaa3MJ+B/JShcsVUbpCSu2tsud31ddosxDg8tBNBJG4gE66HaDSusUy2re6PSdbLMQHkTM2g911OQwnm2vFTWnNmkcyMsBc0OIc0CvedhDHED8Q58Vz68YXMc5jxhc00c06wdxVeaigqR/caL+/qm1LUyMFgV2jR/TWw2/ukNZJSpbTA8ccI1jiC4b6KxssjoxRjhJGf3clCKfZdqHwXl5ziHYmkgggggkEEbQRmCukaDelNzC2G1uqDk2U5Dwk2A/b1b96xWLYDPADNSm4G44/wC0/gqhJ1XG3x/pdakuVkrax1jPunMA7iNniCq/a7G+J1HAtOtrhqPEHb4KfgvClHNzB18eB4p1ay2VlCKtP6qNyyv3rWAPtleDwV5kj2HK/VpUfY9InGItqBIyhz1Opn/CQpy7L4EnA7jrB3HiqFfVldFVzcy0Ej7TNZB4gVPLinsNuwdhaGnuStbi+9qJ593qtjR4iJsj+eh8eB81Umpwy4HiPDkuiArKQsc+JgIS6eKghCEIQhaP2rdMr1t7YYnPdqaCeJ4DichzXhIAuV6ASbBcd0lidJeFoAJDQ5uIjjGwgDinlmpG3LXs25eKUtLjIXSvoC9xJp0A6DyCb4aipWOqJc7yRstjHcRtaeAAS0UuHvuzcfVrs4rVk5qXuzOzx/JIFyFDcrvKFs55JqdZWKIQvV6tUlbZKRSfceOrSEuQm1vFYn/dd5Cq8bo4L219CmujFrEYwHkd4VqbICqPZGqUZaSMqnqtXDjLGNyyA37llK36bkfIXQOFjwKs2NZxKuttjt56prYtI3fSXwuaRhwkHXUOrmDtGQTKmxGGpOVl7pJWYLUUjcz7W7lbMSMSSa/JZxJiky3JWC5aVWpcvbIWxcqnpHoU2XHJCcMrjiwuP1bial1MqtJOesiu6qtBKTLl6DZSseWm4VI0U0RBglNobQy/VtoRjY1jziO2hxtA8GnYUrF6OYmuq6V7wDXBha2vBxqcvAK3HLV+tqTc5dXJUxmeSTdYuO8nQv7J/quyjO7/AJZ+XTcrbY7Zsrkcx81R7ZCHD9VB3hS11XkXxhx9Zpo/7w2+BBB5ncvnv1JhDWO+4jGh38VqMKqunb0T9xt4KftjsQ46x4pKxXcH2GSJop2ZqzeBh2cq9AkZp1LaKmvag6jg/qWdoiWOtfROJ2ZYb8rfKc6EXl2kIB1jI+I1+as6oOi7uxtk8J2PJHg7P41V9C+jRPzsDuYWeeLOIWUIQpFyhUvTa2Y3NhGofWP+DQf5jyCuEr6AlcuvK2mR8rhre7owVAHSnmlmIy5IsvNMKCLPJm5JnaDVrQNTR1O0/JauGzYAOtM0vO3A0b6D+5TMvoKcalZo7rRt2WEICELtCEIXqELV7KgjeCOootkIQo64binn/ZRlw1Fxo1oI2YjkTwFVNW3Qy1x59ljH/LOMjxbkegU3cd9uYwMoMTcmk6i3cRvCi9IfSXJG4xQHtZhk6gAiiO55GbnD3ActpGpNIqZk9styUuqK+aE3OUAJn/g3Ys7W2u+jQg+3+1kPuRR5uLuXVRLpxarV2scXZRMY2KJp9csa5zsUmZ7xLnHX4knNIxXXLaJO2tUjpZDtccgPdYNTW8AB1zNgs1nDBQLR0WHNp+txWTxLFX1XV4ck5YaBMrVfsMb8D5AHZVFHECuYqQKDKidYlQNI7O6O0Pxe2S9pqM2uJpXcciOSdNbdIgLq/smDgC0hwOoggg8wqjpeHsnZK0kAtAY4EgtLScQ4a68aqFsN7PhD+zNC8AV1kUNagHKp3kFL37pCbQ2MYcOGpdtBcaCrdwoNXFdhtiuw1JWW/pWSiQve7MYgXEhzdoIrTV0V5sN5MmZjjNRWhrkQdzhsOYPNcxc5WzRFpjYS9zA2WhjaXNxOIxNLqa9gFOHFDgF2W6KzOcknOQ5yScVxZcgLLHjG0O1ONDzqK9aLaKyvsts7J+bJ2nA7e9jcYB44MR45eArd8aS9jM1mCpxR0ONta4mkgsFXCmVK0XVL2uxs1lik9qFzSDt+rfQHlTo529ZbHpHMdlJ6rmm48DofELRYUwABxGoOh8Rso6ywFzHnbGAT4YiD5UKmdGsg87y0dAT80novGDJIDmCyh6gJ1ZIOybg2gmp3mv5UXz+pJZEHt3KfzyXLovBRdud2d5sd/wASMV8WH8ir9C6oC51pVJhls8m5+E+Br8wFeLntgfGD4+RI+S22CzdLRsvvr7FJp2FrlIIQhOVXUTpHacEDyDmRQeLu781zwUwV3mg8BTPzV30uaTFwFXH8INPMg8lQbTIGhrdprQeFK/EdUgxMnOPBO8Nbdp8UWuXESeQ8Nia0Ti0DYk3DugpKnLdAtEIQul0hCEnPaGsFXuDRvJA6b0AX0CEoloolDu0os7fac77rD/VRbM03swIDu1H4Gnya4nyU7aeR2zSuJHhgudAp59lc5j2sJa5zHta5poWuc0tBB2EEgqo6KWJvZg02D4BXC576gnIEUrXOy7hqx/Jj6E8qqrXL3XyN1ASSgDgJHAfBaHBGuY5zHC2xWUxp7Xsa5p5qwNNFnGkMayHrULK2S+NVDTOxOxiYZtIDXfZcK0ruBB176q0F61fQgg5g5EHMEHYQuhovRouZl60L1Zry0ZhjxSOkcyMV7lAXYiO61jic89lK0VTL13dTgXW7nqQuCzwyPc2Y0rhLDiDakHNlTvBHHLJRJetWzYSCNYII25g1GXJeKUNXVJJFEX7dgnbtxtDsHfLG1cBm6gNaUB2bc6FRI03HZd5pM2eQAEZOx1a13VFOiTu++ZJXBrX4nvoZHBtIoYwalrG+081piO00Fda8uuWxuGqfXXd7oICx5GIuc402E0Az25DXTauzXQ8GEtOoueOTv9yuTyGpaN7mj+Jw/NdMu6ajPEuPn/ZYP6xe5vR5d9f8J9hjS+N57x/lK6Jx0kkrsaB/MfyTu9+7J94V5jI/JY0cbQzO3vp0Ff6lnSM+oeLh5A/JZqRgfS280yLs1T+8lVtMSTDUa2lrh/3Ix8/NWHRW1d4s90kKFtYx0acxt61+SX0IlJtE3CQjpQJx9PvPY5An1IXlewNYD+8V0NCAha1J1A6XO/y7uNB1K5VPasdseBqhja38T3Nc7yDRyXUdMD9UBsxN/NcX0ctPaS2h51vId/E55p8EjxEak8h8rR4Sz+05ys1s9bktGuyIPAjxW7zV/iG/6QtJBmkVtUyG1lqhCw5wAJOoAk+AFSugvVEX7fnY9xmchGs6mDYSNp4KqTSue7E4lxOsnM/2SspL3ue7W4knmUoyFNWBsQsFIGpu2FOtH7uDxjdmTn+vJPLui+tZ99vPvDJK2ez/AEaQxn1dcbtjmbOYGR8OKb4VIwyFp34LP4+x/RtLdtbp8+62HYE6s0Ib+viUk2RbiRabILrFm50TsSI7RNhIjtF7ZcZU6xrBkTbtEGRFkZVWtN5jjiGzC488VPgB1VYLlf7dYI5sPaCuA1A36qtI2g0GXBUC3WlrpHOawMBOTB7IpTkcq+JK8KssFwtC9JuctC9aF65upg1bOerL6PLv7a1luYBjeAR75wlo46jkoK7bu7YkB7GuGprsVXeGX63K9aFWX6PPC0Grg6R5OzF2TjlwGEKpWOc2ne9psQCb+CsQgGRrTxKc2WFzbbHC/WHB4I1OY0F4cOHd5HJdAjloANy10iuZjbU2WmeF+A7hIW4hyLcvvlNgCTTf8184xesdWPbn3aLHxvv5rTUNOyKM5dibq0XMaR194ud1OXkEjpJJWNv3v6XJSF2EADYAOiZX9LVjR9onoP7rNxTPMluBUcbbzB3eo2ysJxn3Y3Hm4YB/q8kr6O21fK4bZZDy7Q08k4ZH2djfIcu0c3+Bpr8nLHowh+oDjtFTzzW4wOPLmPcPdV6+TNtz+P8A1XxCELSpWq3prAX2dwGsggeJa4fNcR0Md9Y8b2A9HD816GvCAPYf1qXALFZuwvOSLc+Zg8M3t8g1LK+O7Se5aLBpLskj81ZHfrlksyvqa/qqRmtQ7Xs/awB/AjEQeYp58FtVZs9XQppZZSVqbVjxva8dWlKoQDZeqmRwpxHCntosWB5GzWPAraOFWnSq00JKzx0cDuIPQhTlqsrZG4Xio1jeDvadhUeyJSUL6jwpX+6gEhBzNOoUU8Yc2x1ChpbBLH6tZG8B3x4tGvl0SYtzdpodxyPQqwIOaf0+PSsFpG5u/ZZufA4nm8Zt7qEjnxeqC48ASnsF3Pd6xDfM/kPNPkLiox6Z4tGMvuV1DgkLNXnN7BK2bR+I+s55/GB8AnE+g2IVglLXe7Jm08MQAI6FMTTWeuSe3ZpGIc3PBjGvE4DD91ziOipxYjVZr5yff2Us+Gw5eq0KnXpeJssrorS18UjcwCKh42Ojc2ocDv6qiW62Ne4uazBUl1MWIZ7AKZZrq/pgv+xz2KPBIySYOBjwmrmgluKvCmIblxjGtdR1T547vFis3JA2M6JUvWheky9ABNeGvgrl14GqRuKMunZT2SHuO4NP6HNdC0dNbUzg2U//AFkf1KkaOWctxSHUQWjeTUE/BXzQWEvtDzuYGj70j2geTXKpiTujoZSeIPvopqZuadvcfjVdb0jgxQNdtZhPJwwn4g8lX7C3vV3fFW69Gh0Mg+w6nIEj4KpQOoP1rXy2sIOreK0FG4mMt71KNlTW0xmWVkbdvkDmTyAWomUxo7YsjM7W/wBXgz+9B0CqUlPnlXsjuhaXeii/SBN2dkwNy7pDR4gRt/8A08lLaEWXBA3wVX0+tHaTxQja5tRwZV5/mdGr7clnwRNHALe4Wy0bncz8aJNP/Ed1/VSCEITVV1hwXD/SbY/o14xzjJr8JJ+1EQHfyFnmu4qh+la4e3sjnNFXRHtG7yGg4hzaXcwFDMzMwhX8OmEU4J2Oh81z+8JMN4MHvRYfOQjzaFJBVK23hidZ5RrbFHXi6N7weuGvNWzEMOIHKgNeBGv5rLVMZbl9FrHtsAtkLCzVVgVGk54Q4fApmYiFILRzQdaCpGSEaJoGpje8Lw3tYiQ9muntMrmKajQ50I2lSxhohrV0x+R1125wIVesul7h+0YHcWnD5GoPUKQj0oiOx4/C0/ByiL9uJ0dZI2F7NbmtoXM3kN9pvhmM8qZqusv2Pc88h/5JsylbOM0Y9FSkqIojZ7rK+/8AqGLYHn8IH9S0dfpPqs/iPyH5qiu0mA9WMn7zvkB80MvCWYHvYW6i1mWzadZHNWI8HkedrKnJilO0aG6n720mpVrfrHivdGTGn7VNvAZ7yFRbfeMkzsUji47BsaNzW6gPBSF50ZHhGt27cN/j8lDp/Bh8dPoN0iqKySoOu3JYohZWFdAtsqiypWxsfC5tcxJTE2lRSuo8aVKYWSIOeGmue7WuiaLXL2jhNKO4M2NPtnY4j3R5ngop6iOmiMrztt3nkpYYHTPDGpO32L6NYQ54pJO+NrW0pgibWSlNhOFpPiArX6LbBSNsh/ePL/wRghvV2M81B6V2B9stkFnbUMYx0ksmxgkdSvFxDMhtJ8V0O54mxto0YWgBjBua0ZDyCxGL4m91Fkces85j3DgE2jpg17iNmjKO88VYrTP3Hfdd8CqnE0kho1mgHiaAealrVau47wp1yWNG7HikMmyMVFdWMjLoM+iylDEXus79HFWo/wCzG5xWtjsPbTOb+7a6jjvDcg3nTpVWsuAaTqAHkEzu+yCJgaM9pO1x2kpnpPeYhs7yTrBr90CrvLLmmUErdcvFUJXGZ4HBVCx1tN5Odsjy/E843eWAcl1OFlAAqD6NrtOEyvHeeS93i4kn405LoS3VPF0UTWclQldmeShCEKdRoTe2QY2kJwsUQhea9LblNktT488FS+P7jich901HIb1MaN2oSRGJ3sg04xuy8q9KK+elLRT6RBjYKyR1c3eR7TeY8wFx66raWPBacxmOO8Hhw4lJayD8ra0NR93T2PaburfYpyQWO9dhwu40yDuacgKHvGeuG0w69T2n3qeq7eHNFK/ZG1SlgtjZmB7NR1ja0+6eKSyRkdYbKVzbapValLOjySKhKjBWwWCsLJXt16sgqBvzQ6G0VcPq5PfaO64/bZt8Rn4qcBWaqaGofC7Mw2KiliZKMrxcLld6aPzWf9ozu1oJG95h/Fs8HAJGwPoTnlu4rrf68fFQ1u0Rs0prgMbveiODP7tC3yWppPqADSdvmPwkU2DkG8R8j+VRXsYQQWjPXlQ9QmdoskYHqu8W59QSrfPoC793OKfbZTzaT8E3Ggc//Fi8frP/AB+ac/8AK0LxfOB5H8KmaCcfxVFLabD0WY4y4gAEkmgAzJO4DauiWfQAfvZi7gxoH8zyfgp+7Ljhs/7KMNO1xzefxnMcqBLKnGKeP/qOY+nyrEWGSuPW0Cq2i+gpaRJaRTdDv/6vD7PXcruEIWWqaqSpdd58ByT2CnZA3K1PLK7qac6ZVO/JSLbRQUGxQsUtEp9KSWZmcqV7Mylw8vIaMySABvJ1BXGzWMQQBm0+sd7jrPy8AFG6OXP2YD3jvkavdr80/t9oq6m4eZXoe2Cme4bnQJLUydI8MbsFuHqiaZW42ieOzsNQSC6nuMd83gcmKy3veohic4mmRz90AVLuQ86Kv6CXU6aV1okFC890H2WAANbyFOdSp/pykdLJ0r9m/Kryno2X4nT8q+3BYBFE0U2D4KTWrG0FFst+lyEIQhCEIQhCStEAcCCuDekfRM2acysFI3mpp7Eh+AJ8/Fd+URpDcjLRE5j2ggggjeo5I87bK5RVbqWUPG3Edy8+3dbKgiuZFHD3hv658CtfpL7NLjZ6rtbTqO9p3bwf9ltpHcElinwmtKkxvprG4/aG0c9q2s8rZ2FjsnbuI9pu9IpGGN2o04rcMeyVuduoKtd1XoydtWHMes0+s3xG7jq+Wl7WrsRjLC5ntFtKsJ1EtPsnVWqojXvhkqCWuadYP6qCrXdOl7JBgtADSRQup9W4HKjh7PmPBV3U4BuNQoJICzrDUJ1Yr0jlyY6p90gh3Q6+Sehqql/6PGE9rEawkggg1wE6u8NY3O8Ac9e13aTvZQSDGN+p456nc+qjfS3F2FemLMMzFZyFhYsN5RTZMcCfdOTv4Tr5VRPDI3NrRINwOGQfJ3kVV6J2xUGo0K2atwxMor0jJpUtI1h4wkc9SetkRlLd0EELPYlZ7B25ZFoO5H0p3DovRZcaoFld7p8lh0BGsgcKgnoKrDpSdZK0RovdUJKaWmW34BE01MtvwW1luySQ1pQH2nZdBtUbnBo1Ugs0XcmzXE5DMnIbanhvVx0b0YLaSzetraz3TvdvPDZ46s3PdUcWY7zveOsfdGz9ZqwwSVSarrDbLH6pZV1ReMrNAnD58LSTs/VFEOtGtzjxJWt426poDk3XuJ29FVr+vt1RDDnI7VtwNP7x3H3Rz1Ch8p6eWrc2JqpsYGNL3JK9JnW20iBvqMIMu6rTVsfI5u40GxdPuS7BDGGgKA0I0VEEYJGZzJOsneVcAF9KpKVlLEI2cEqlkMjrrKEIVpRIQhCEIQhCEIWCFlCEKt6WaKR2uItc3ntBGog7CuDX7cEtjlwvrSvckGQNPg7gvThUDpHoxHaYy1zQa7/1rUMsQeO9MaHEH0jrbt4j8LzzNaxK3v5PGp2x43O3HcdSZVVn0o0GlsriWgvj3+00cQNY4hVhLTGWGy2tPURzszRm6fXdfEsNQx3dPrMcA5jgdeJhy+HitZHNJq1uEH2akgH7Nc6cDXxTRqcRqMqUsANwtwVKWPSGWPIPJG54xDqTXoVFIXJYDuuHNDt1ZzpLFKKTw1+03WPCtCOqwzsdcNoLPsyBzf5gMPUKttKVY5RGIBRdCB2VZRa5G68LxvbR46xn4rdl7Da3ofzCrzCnUb1XfE1RmPmp1tvB2HySrZqqIienkT1Ue0hQObZSdmY0agK79Z81KQSqGgkT+CRLZWkqrICVN2eRb2y9AxpANDtO7h4qFmvUNBoRlrcTQNG+pUK2eW1OwwA02ykGn/xg/wCo8gda9pMLkqX7aKnJkiGaQ+SdXjfri7soRieaUbrDa6nSfJu1WnQzQ7B9bLVz3d5zjmSTtTnRPQdkAxOFXHMk5kneSdZVzZGBkFuaOijpW2bvxKTVFS6Y93AIYygoFshCvKshCEIQhCEIQhCEIQhCEIQhCEIQmduu1kgIcAua6VeixriXxd12vIZE8Rt8l1ZYLarlzQ4WKlimfC7Mw2K8xXjo7PASHsNPebUjntCZsXpi33FHKM2hUu+fRbG8ktFDvGR8lTfS37JWggx02tM3zC48hXO3+jWZnq5jiPmFB2jRadmth+KrugkHBNI8UpX/AMreOiiFuCnD7qkGtp6H8lr9Cfu/1fkoyx3JWPuoD/MeoWWOTiNySZY3bvJx+SdRXe8+y7k0/OijMLzsCon1dON3j1Ssb08iesWa45naonH7xDR5V+KmrDoZaX7mD7Lan+J1fJR/YSv4WS+XEqduxumbJKDE4gD3iQB1KwLwc/uwsdId+bWdSKu5Dmrfd3ozbUOlJed7iXHlXUrbd+jcUQyaOitRYTGDeQ3+EpmxNzuwLLnt06ByzkOtBqNYYBRg/Dt8TUrod1aPRwgAAKUZGBqC2TZrWsFmiwStz3PN3G5WAFlCF0uUIQhCEIQhCEIQhCEIQhCEIQhCEIQhCEIQhCELFFlCELR0QOsJvJdrHa2hO0IQouTR2I+yOgSB0Uh90dFNoQhQzdFoR7I6JeO4Ih7I6KSQhCbR3ewamhLNiA2LdCEIAQhCEIQhCEIQhCEIQhCEIQhCEIQhCEL/2Q==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3" name="Picture 10" descr="http://www.blogsdna.com/wp-content/uploads/2010/11/FirefoxLogo-main_Fu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3976688"/>
            <a:ext cx="92075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2" descr="http://media.opera.com/media/images/icon/Opera_512x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5008563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14" descr="https://devimages.apple.com.edgekey.net/programs/safari/images/safari-logo-l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3400425"/>
            <a:ext cx="8366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6" descr="http://farm4.static.flickr.com/3338/4636775442_9087729996_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360863"/>
            <a:ext cx="957263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Rectangle 6"/>
          <p:cNvSpPr>
            <a:spLocks noChangeArrowheads="1"/>
          </p:cNvSpPr>
          <p:nvPr/>
        </p:nvSpPr>
        <p:spPr bwMode="auto">
          <a:xfrm>
            <a:off x="625475" y="5151438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/>
              <a:t>In </a:t>
            </a:r>
            <a:r>
              <a:rPr lang="en-US" sz="3200" dirty="0" smtClean="0"/>
              <a:t>October, 2012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4589" name="Rectangle 15"/>
          <p:cNvSpPr>
            <a:spLocks noChangeArrowheads="1"/>
          </p:cNvSpPr>
          <p:nvPr/>
        </p:nvSpPr>
        <p:spPr bwMode="auto">
          <a:xfrm>
            <a:off x="625475" y="4076700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Rectangle 16"/>
          <p:cNvSpPr>
            <a:spLocks noChangeArrowheads="1"/>
          </p:cNvSpPr>
          <p:nvPr/>
        </p:nvSpPr>
        <p:spPr bwMode="auto">
          <a:xfrm>
            <a:off x="625475" y="3057525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Smiley Face 17"/>
          <p:cNvSpPr>
            <a:spLocks noChangeArrowheads="1"/>
          </p:cNvSpPr>
          <p:nvPr/>
        </p:nvSpPr>
        <p:spPr bwMode="auto">
          <a:xfrm>
            <a:off x="701675" y="3067050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Smiley Face 18"/>
          <p:cNvSpPr>
            <a:spLocks noChangeArrowheads="1"/>
          </p:cNvSpPr>
          <p:nvPr/>
        </p:nvSpPr>
        <p:spPr bwMode="auto">
          <a:xfrm>
            <a:off x="701675" y="4086225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Smiley Face 19"/>
          <p:cNvSpPr>
            <a:spLocks noChangeArrowheads="1"/>
          </p:cNvSpPr>
          <p:nvPr/>
        </p:nvSpPr>
        <p:spPr bwMode="auto">
          <a:xfrm>
            <a:off x="701675" y="5170488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Rectangle 20"/>
          <p:cNvSpPr>
            <a:spLocks noChangeArrowheads="1"/>
          </p:cNvSpPr>
          <p:nvPr/>
        </p:nvSpPr>
        <p:spPr bwMode="auto">
          <a:xfrm>
            <a:off x="4533900" y="3517900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Rectangle 21"/>
          <p:cNvSpPr>
            <a:spLocks noChangeArrowheads="1"/>
          </p:cNvSpPr>
          <p:nvPr/>
        </p:nvSpPr>
        <p:spPr bwMode="auto">
          <a:xfrm>
            <a:off x="4533900" y="4479925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Multiply 22"/>
          <p:cNvSpPr/>
          <p:nvPr/>
        </p:nvSpPr>
        <p:spPr bwMode="auto">
          <a:xfrm>
            <a:off x="4419600" y="4371975"/>
            <a:ext cx="914400" cy="914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97" name="Smiley Face 23"/>
          <p:cNvSpPr>
            <a:spLocks noChangeArrowheads="1"/>
          </p:cNvSpPr>
          <p:nvPr/>
        </p:nvSpPr>
        <p:spPr bwMode="auto">
          <a:xfrm>
            <a:off x="4610100" y="3517900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TextBox 25"/>
          <p:cNvSpPr txBox="1">
            <a:spLocks noChangeArrowheads="1"/>
          </p:cNvSpPr>
          <p:nvPr/>
        </p:nvSpPr>
        <p:spPr bwMode="auto">
          <a:xfrm>
            <a:off x="6146800" y="4638675"/>
            <a:ext cx="298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- 3</a:t>
            </a:r>
            <a:r>
              <a:rPr lang="en-US" baseline="30000"/>
              <a:t>rd</a:t>
            </a:r>
            <a:r>
              <a:rPr lang="en-US"/>
              <a:t> Party Plugins available</a:t>
            </a:r>
          </a:p>
        </p:txBody>
      </p:sp>
      <p:sp>
        <p:nvSpPr>
          <p:cNvPr id="24600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>
                <a:solidFill>
                  <a:schemeClr val="bg1"/>
                </a:solidFill>
              </a:rPr>
              <a:t>See </a:t>
            </a:r>
            <a:r>
              <a:rPr lang="en-US" sz="1400" u="sng" dirty="0">
                <a:solidFill>
                  <a:schemeClr val="bg1"/>
                </a:solidFill>
              </a:rPr>
              <a:t>http://www.khronos.org/webgl/wiki/Getting_a_WebGL_Implementation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Smiley Face 19"/>
          <p:cNvSpPr>
            <a:spLocks noChangeArrowheads="1"/>
          </p:cNvSpPr>
          <p:nvPr/>
        </p:nvSpPr>
        <p:spPr bwMode="auto">
          <a:xfrm>
            <a:off x="4611144" y="3544386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WebGL Support</a:t>
            </a:r>
          </a:p>
        </p:txBody>
      </p:sp>
      <p:sp>
        <p:nvSpPr>
          <p:cNvPr id="30723" name="AutoShape 2" descr="data:image/jpg;base64,/9j/4AAQSkZJRgABAQAAAQABAAD/2wCEAAkGBhISEBUUEhQVFRUUFhQWFBQWFhUUFBQVFBQVFxQVFhUXHCYeFxklGRQUHy8gIycpLCwsFR4xNTAqNSYrLCkBCQoKDgwOGg8PGiwlHyQqLSwqLCwsLCwsLCosLCkpLCwsKiwsLCwsLCksLCwsLCwsLCksLCwsLCwsLCksLCwsKf/AABEIAMQBAgMBIgACEQEDEQH/xAAcAAEAAQUBAQAAAAAAAAAAAAAABAEDBQYHAgj/xABDEAABAgMDCAcECAUEAwAAAAABAAIDBBEFITEGEkFRYXGBkQcTIjKhscFCUnLRM2KCkqKy4fAUI0NT8RXC0uIkY3P/xAAbAQEAAgMBAQAAAAAAAAAAAAAABAUCAwYBB//EAC8RAAICAQIEBQMCBwAAAAAAAAABAgMRBCEFEjFBEyJRYXEyQqGR0RQVIzOBsfD/2gAMAwEAAhEDEQA/AO4oiIAiIgCIiAIiIAiK3FihoJJAAxJNAN5KAuKlVqVr9I0vCqIdYrtlzB9o48Fqk/l5NRcHCG3UwU8TeVplfCJMr0Vs98Y+TqkaZa0Vc4NGskDzWOjZUSrcYrTuq7yXIY1qVNXvLjtJJ5lWTa7BgFoepfZEyPDfVnWn5byo9px3MPqqDLmV1v8Aurkv+t6h4qn+t7lj/ESNv8tj7nYIeWUof6hG9rh6KdL23AidyKw7M4A8iuKC2RpHkvbbTaV6tTLujCXDV2bO6By9VXF5PKGLD+jiubxqOWC2OzekmI2gjMDxpc3su30w8ltjqIvqRZ6CyPTc6KixVk5Sy8x9G8Z3uHsv5HHgspVSE090QZRcXhoqiIvTEIiIAiIgCIiAIiIAiIgCIiAIiIAiIgCKhK1628pA0iHDN5xd7o0kLGU1FbmMpKKyzNTE9Dh997WVwznNb5lcXy3ynixpqKwxD1UN5a0V7FBpoO8dPFanlBbUWZjue9xpU5oxo3QP3tWSmLNL4TJgOJIaxzmHA5o7VKfDVR7m8IteEYnY3NdtiXJ2e9wqeyDQ1N7qbtHFY+329U5oa8kkEkGl2q4KTaGVIzaQgQ4+072a6hpK117y4kkkk3km8k71GUTqKaJt80tvYqZl2tU652teaKtFlsTPCRXrXaynWu1qlEovR4R6692tVE24LxRUovMI88JEllouCkQ7YOlY6ipRecqMHQmZ2Da14INCNIuIW7ZOdJ74dGTFYjMM8fSN/wCfG/auWK4IpXscxeYsh3aGFqxJH05Z1pwo8MPhOD2nAg+B1HYpa+bsnsrJiTiZ8J3xMNSx41EeuIXcsk8r4M/CzoZo5tOshE9ph9W6ipkLOb5OZ1mgnp/N1j6/uZ9ERbSuCIiAIiIAiIgCIiAIiIAiIgCoSqrWsrMoRBYWNPadqxvwG8+A4LGUlFZZjOSgssj5T5TUJhQiKnE6hp4LXpeUJbnONx14urdU6heaBQpKHnxKOvPefvGDdy2Ews5pbrFPBV3M7HzMreZ2vmZyGx7JESehwH4GLmuGxtS4cgQt/wAqJdsMOoAGmG6gFwGa0ig4LX7QgGXtWBGIoHxGk/F3HjxrxW15VSXXwHNHeHabvapc1z1l/wANtUbIt9OjOS0Si9Fv+FmbCyafMHOPYhjF2k7G/PBRcn0SycKo80nsYiDLue4NY0uJ0AEnks/JZERnXxC2GNXedyF3ithmp2Us9lD2ScGN7UV+07NpuWrT+X0w8nqWthN0EjPfzN3IL1RlLoUl/EpfbsvVmwQMhIOl0R26jR4D1V4ZDS/uxPvH5LnsxaMeIaxI8R297qcBWg4Kz1j/AO4/7x+a2eDIrXxHL/uP8nQJjIOD7LntO2jvAgFYedyKjsqWFsQahc7kfmsJJ5QTcLuR3091zs9v3X1HkthsnpFvDZllP/ZDF32mfI8Fg65Ik1a6z7ZZNbiwHNJDgQRiCKHkvFF06Yk4E3DB7L2nuvabxuOIOxaTbmTr5c17zCbn+jhoKxyXGn1kLfLLZmHovNFcK80XpOcCimWNbEWVjNjQXZrm8nDS1w0gqIQqUXqeDTOlSTTWx9IZLZRw52XbFZccHtxLHgXtPoVmVwDo7yrMnM0dXqotGvGo+y4bRhxXeoEcOaHNNQQCCMCCpddilt3OE4ho3pbcL6X0/wC9i6iItpXhERAEREAREQBERAERUKAiWraAgwnPN9Lmj3nHujn6rlU7aBiRHRHHOoSGn3nnF270AWx9IFsHO6tp7tBve8ejT+JaZMGlGDBgv2uPeKgameXgrdVZl49DI2HGAiXnEEVOvFZ+JaLWXYnUFqMMqbBcokZtbEWuxpYJ+UNlsm4BzTmvBzm33teMD6f4Viy7VMWH27ojOzEbqcNO4i8b1eguUK2JNzT/ABEEVe0fzGD+pD03e8MQplNu+GWGnuw8MxsXJPrJovwhHtOGku0t441VzKfKpsqBCggdbQUF2bCGi7XqCmPtQiCYsJpiVbVjRfUkXcjjuK5qWPdEJiHtkkuJxBrfX97Fn4OZnUT17lUpWPONkirYT4ryXVe915JNd5JOjaVkJWz2VoSYh0hpzYbd7zjwoNqSksX9htQ0kXYF51uOrZoWxytkQ2DtGuab9WdjQD1xV3ToNsy2OWv4lzyfd/gx8CUYMA37LM78RXqPJmlxPEU9VmmtrgKBXf4JTHpacYwRI6q5POfwaVNwHt7zAdob6hRBLZ/daa6jUiuwreY0ksRNytFrjw+EtuYys4hZDzKO5grMtWNJxCWVpdnw3Vo7eNe3HeulWdPwpuBnC9rhRzTQlp0tO1aHNQw8APx9lxxGw62+Sh2Va0aSiuLACDc+G6tDTC8Xg6iFTa7QypkdHw3icdVHEniSMjlDYZl4l1Sx3cPm07QsUs7aOXUKPCLIku8aQWxAc06CKtCwf8VAPtPG9gPk70VfhrqdtpdbFwxY9zzRUoroDD3YrDvJYfxgDxQwHY0NNYvHMXLwnRsrn9LRaouydF2UxiQ+pebwKs3i5zed/FccoszkxaboEUPB7jmu+zUNf4OB+yvG3FqS7FbxbSq3Tt91ufRqKNIzYiQ2vGDhVSVYxkpLKOAawERFkAiIgCIiAIiIArUxGDWuccGgk7gKq6sNlVM5kq/61G8MT4ArxvCyeN4WTmU9N9ZMlzvYDnu+J3aPmBwWKa6pJ1mvNXIcWsKK/TEcBXeaqPDcqqe5R2PJNhlTILlAhuUmE5aGalszKQXLNWPDq4nGg8StfgvWy2COyTrPkP1W+reRMp3kaLCeIE/Hlh3M4uhD3a0cW+fJanbEZr5qIW4VpvIADjzBWZtyZItKM/3DGd9yG6niAtVkDUVOJJ4q50+81knWzbpbNtsNgZDdEONCBwx8aKRIQ6mpxN53lRGxKQGjWB81Ps11wXT4xHJzsPqwZyUl1k2SFyhSL1m4UwM1QZyeSwilgws1K0WCn4K2WeiBa/PuxW6ps1WJYMNCl+sDmaQKtOzSD4LFfw7HOzYhLXNurUcAa6sFmJB3/kN2kg8Wn9FhrfNHk68fArRrnvyPusnugW6kuzw/gykvkJEiwzEgkvzTRzQAXtrgaVvG7UsVN5OxGXOFDqc0tPit66IJs50Rmw/hII/Mea6JPgEAOAcDW5wBHiuPv13gRk5LOGdNGOWsHznFstw9nkVH6gtNxLTyK7pOZKykTGCGnXDJZ4YeC1y0ujkH6KKD9WI2n4m/JaaeL6S3ZvD9zenfDo2c3gzUWtCGxPiF/wB4UNeKmQJ2Xac52fDq14LC3PzqtLaNcKaxiOam2hkvGl3AvY5rQe93mHc8XLXbYF43nxofRWDjCUeaL/Ql1cTvS5JdzvHRXbXXSjATfmiu9tA70W9Lh/Q1aeac0nCJTg+7zK7eF5pJbSh6P8dSrujiWSqIimGkIiIAiIgCIiALTekubzZYDXnHyaPzrclzvpVi9lrdTQeb6f7Vrt+lmq54gzR33S7NrieVf0VljldmhSBC58xX1UVjlXSRSz6k6G5SIZUKG5SYblpaMGZCC9bRk/E/lnY7zA+RWoQ3rYsm497m6wDyu9Qs6XiRI08vMaBlNCzZ2aGtsem2rM70K1aSf2NzvMf45roPSDJdXNMjU7MQAO3tGa4cWkLn8GH1cV8N14BIO0aD5FWtUuXcsoJODiZ9serBw8BRT5CYotehRM00/Z2rIQo2pdXRZG2Bzl8JVWZNulppT2zy1GBPkKULTXkqWbo6iLRm5ibWFtCaVmNaCx8aPXFbIVY3ZqtuztEuS8Sj87UCeJBHqsFa81nE7/K5TZudDW0Cwdc53jyVJrrVOeV8FxoaXCG503ofYetiH6rv9i6bO6OPotM6JbMLJZ8Uj6Q0G4Xn05LcJw30XDcVmlXP3ZfVLdEcq25e3FW3FcgiaWohx246Qd40rTsp8g4EyKw6QYmwfy3b2+zvHJbfEKhxnfv/AArPS321P+mzCSTNByJseYlY0QRWZuog1Bzb6g6rhzXfIT6tB1gHmFzWMdfzB3FdBsl1YEI/Ub+ULquG3ytsm5LsiJqFsiYiIrsiBERAEREAREQBc66VmXNOuH+SI3/muirSek2VzoLD/wDVn3mZw8YYWuxeVmq5Zgzm0way0M6rvMeihscpUF2dKn6p9a+TlBY5QZIp7Oz9iZDepMNygw3KQxy1NGomscshZs51cRrtGnccViWPUhr1q6PITaeUbblFZImpdzB3u9DP1gLuBFRxXHrUk3Y0IiQuzEacSwXA01t7p2ALrOT9qVHVuN47u0auCg5W5KGMeugXRhi27t/9qXbVYVWZ3LWqz7l/k5XDjh4F9CMD6FX4UwRjcqzllEuPVjNeD2oJuvGJZX8uhY0zL2mhF4xBBqOCsKb5VvMTZbRC5GcZNhXP4kLAf6gdQVRaBVpHibxuiufC99mZx80FCmLQ1LHmcJVi8nSVpv18rFhG6jh6rfMy5GjkrJZP2M+YjMhMFXPIG4aSdlKlWLPs18R7WMaXvcaNa0VNdg9V3DITIlslDz4lHR3gZ5GDBjmN44nTTnTX3cq9y2hE2CzpFsCCyGzusaBvpiePqo8R9SSpE1F0DiohXC8U1CnJVx7dfksKo43ZRytPKuOKsRCquKN5ZiOUKM68b68gVKiuUGK+/h5n9Cp1K3MWWIztH7quiWM2kvC+Bvi2q5w6pIAXTpSDmQ2t91rRyAC6jg8fqZE1L6F5ERX5DCIiAIiIAiIgCwGWktnSjz/bLX8Gnt/gLln1amIAe1zXYOBadxFD5rxrKweSWVg4HZrc18WEfrDkSPUclj6EEg6LuSyltyroE0a4tOa7aWnNJ4ijuIUS1YdHZwwd5/4ooDRSzjt8FpjlfY9RGuV1rlraNJMY9X2RFCY9XmOWto8J0KLS8HBbRZNuh/ZeaO0HQ75Fae16vNesYtxexnCxweUbXbmTECaFXDNiaIjcfte95rSbVyPjsNIjWRYf9wmhA33ELOSuUj4XZPbpoNxH2vRYq2rfc7tRHXey0YcB6qwpbluWtGZ+ZbGvzGS8KlQ9zRto4AcQsNGkoYNA5xppoBXbitzydyVmLTdnfRSzT2oh00xDB7bvALrNmZNy0vCEOFCbmjS5oc9x0uc4ipK2WWqBM6nztK2WXkBjHxHHANBcTwaKrcrD6K5uKQYoEuzTnXvpsYPUhdna0NFwAGoXBeHTAChW61RW+EZqGTEZOZIy8k2kJtXm50V173bK+yNgWTjTFMMfJW4swTsUcrmtZxPOVX+v7EqFXqCV4JXolW3Fc/u2STy8qPEcrj3KNEcpEEC1FeoL3YnX5YDy8VemH6NflpKjkVOz90VhVHYxJNjy2fHhjW4chefJdHC1DI+UzojolLmig3u/TzW3hddw2rkqz6kC+WZFURFZGgIiIAiIgCIiAKhVUQHNelOxTnNjtFzuy/Y4C48QKfZC0aGOshFhxbh6fJd2tezWx4L4bsHC46iLweBXErQs98CK4OFC0kOH7xGniolscPJAvrw+b1MGDQ0KutcpFoy1e23j81BY9aSvksMlterrHqI1699aAKlYNGJNbEVBMF3duHvaTu2bVEhVfebm6B7207NioYsSLEEGXa58R1wzRU8NW83BSK6UvNIsdPpfumep20Ww7he7QPmtmyU6OXxiJifqGXFkHBz9Iz/cbdhidmnP5IdHsOUpFmKRZjEDFkI7K9531jw1ra3vqb1A1vEo1+SvqW8K89SjQGgNaA1rRRrWigaNQAwVC5UJXklcxZfNvLZKUUC5eCUJXglQrLGzYkCVRVXglRm8mYcVZe5enOVh71sjE9PL3qJGiK5EeoT35x2aNu3cptUMmLPBNTtPkhFLhf6lXKUxxWUyZszrYue4dll+wu0DhirjTUOckl3NU5YWTZrDkOqgtace874jisiqAKq62EVGKiiuby8hERZHgREQBERAEREAREQArUMuMmutZ10Mdtg7QHtMHqPJbeqELGUVJYZjKKksM4K6Fm/CfD9FjJuUoajDyXTcsck80mNBHZN72D2SfaH1dmhaPGl1ClFxZW21NGADlEnZg1poFOJWXmJThsUGakM5hc3vN74+rocN2BXsMZ3NNaSmsmYsCUdNxGQ4eLsdTQBVxOwDzXVLByegSLS2CKvd9JFde9x1bBsHib1yro2tpkvOjrCGtitMLONwa5xBaSdAqKcV2J11x0Ku4vqbKsRj0fc6KlKe5UuXklec5ULlycrCYkei5eS5eSVRR5WGSQJVCUK8krV1MsAuVtzkLlZc5Zxieh71HjRQBUqkxGoOVScBtOxWDCNb7yNJ0bgpldXc8bLbyXbtWveq0pvVw3fNW4cJ0RwawVccArKqp7I1tiVlXRogYzE4nUNJK3+QkmwoYY3AeJ0kqLYtjtgMpi8953oNiya6nR6bwo5fVkC2zmeF0CIinGoIiIAiIgCIiAIiIAiIgCIiAo5tVouVGRRFYsuLsXQxo2s17uS3tUIWMoqS3MZRUupw2LA0EKDElCHZzTeNf7vFF2C3skYUerm0ZE94YO+IeovWgWtYMWA6kRtNThe07iosq3EhTpxuaLalmUq9goPab7pOr6p8MFuuQmXmcGy0y6jhRsGK43EYCHEJ06A47jrUAwqfvXjXYsFalgYvgjfD0jazWNmIWuyuF9brs6Gym11P2O1FUXNckcvHwgIUzV8MXNiC+JDpocDe9o5imnBdHhRA9oewhzTe1zSCCNhXFa3h92ml0zHs0XtVsZrKPRKoShadS85pVcq5ehuKOerDpoaL/hBd5L3GhEjy3i8eIXkgkY8NWsKTXRtlo8bLTojtVN59B81azjWmKvloVsu9fKvopldKezMWy2Wa+S8ud2Rs7PAXt8LuCo55OF+wY8llbNyce++J2G1Bp7RoDT4cd6sdNppT8sEa5zS3ZiZWSfGdmsFdZ0N3lbjZNjMgNuvce87Sdg1BSpWTZDbmsAaBoHqr66LS6ONO73ZDsscvgIiKcagiIgCIiAIiIAiIgCIiAIiIAiIgCIiAK3GgtcCHAEHEEVB4K4iA1W1MgYL74R6s6sWcsRwWqWhkdMwr8zPHvM7XhiOS6qqUWuVaZrlXFnBrSsVsQnOBY/3hcftN0+agyM3PyLqwX57Di3vsdT3mYg7RftX0BMSMOIKPY13xNDvNYyPkZKO/pU+Fzm+RWDqysPdGvwpLeLNCsnpOl4lGxwZd+s1dCrpvAzm8RxWzwJ+HEFYb2PGtjmu/KVNGQEoDXNdX4v0U+TyaloVM2G2o0kVKrLOE1z3jt/olV32x2lhmEc9WXO1X7luDpRhxa3kF6ZBaMABuAC1R4O095fgkfxHsajCkIr+6w7zcPFT5bJhxviOpsbeeZWxUVVMq4bVDd7muV0mRJOzIcLuNodeJPFS6IisYxUVhGpvIREWR4EREAREQBERAEREAREQBERAEREAREQBERAEREAREQBERAEREAREQBERAEREAREQBERAEREAREQBERAERE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AutoShape 4" descr="data:image/jpg;base64,/9j/4AAQSkZJRgABAQAAAQABAAD/2wCEAAkGBhISEBUUEhQVFRUUFhQWFBQWFhUUFBQVFBQVFxQVFhUXHCYeFxklGRQUHy8gIycpLCwsFR4xNTAqNSYrLCkBCQoKDgwOGg8PGiwlHyQqLSwqLCwsLCwsLCosLCkpLCwsKiwsLCwsLCksLCwsLCwsLCksLCwsLCwsLCksLCwsKf/AABEIAMQBAgMBIgACEQEDEQH/xAAcAAEAAQUBAQAAAAAAAAAAAAAABAEDBQYHAgj/xABDEAABAgMDCAcECAUEAwAAAAABAAIDBBEFITEGEkFRYXGBkQcTIjKhscFCUnLRM2KCkqKy4fAUI0NT8RXC0uIkY3P/xAAbAQEAAgMBAQAAAAAAAAAAAAAABAUCAwYBB//EAC8RAAICAQIEBQMCBwAAAAAAAAABAgMRBCEFEjFBEyJRYXEyQqGR0RQVIzOBsfD/2gAMAwEAAhEDEQA/AO4oiIAiIgCIiAIiIAiK3FihoJJAAxJNAN5KAuKlVqVr9I0vCqIdYrtlzB9o48Fqk/l5NRcHCG3UwU8TeVplfCJMr0Vs98Y+TqkaZa0Vc4NGskDzWOjZUSrcYrTuq7yXIY1qVNXvLjtJJ5lWTa7BgFoepfZEyPDfVnWn5byo9px3MPqqDLmV1v8Aurkv+t6h4qn+t7lj/ESNv8tj7nYIeWUof6hG9rh6KdL23AidyKw7M4A8iuKC2RpHkvbbTaV6tTLujCXDV2bO6By9VXF5PKGLD+jiubxqOWC2OzekmI2gjMDxpc3su30w8ltjqIvqRZ6CyPTc6KixVk5Sy8x9G8Z3uHsv5HHgspVSE090QZRcXhoqiIvTEIiIAiIgCIiAIiIAiIgCIiAIiIAiIgCKhK1628pA0iHDN5xd7o0kLGU1FbmMpKKyzNTE9Dh997WVwznNb5lcXy3ynixpqKwxD1UN5a0V7FBpoO8dPFanlBbUWZjue9xpU5oxo3QP3tWSmLNL4TJgOJIaxzmHA5o7VKfDVR7m8IteEYnY3NdtiXJ2e9wqeyDQ1N7qbtHFY+329U5oa8kkEkGl2q4KTaGVIzaQgQ4+072a6hpK117y4kkkk3km8k71GUTqKaJt80tvYqZl2tU652teaKtFlsTPCRXrXaynWu1qlEovR4R6692tVE24LxRUovMI88JEllouCkQ7YOlY6ipRecqMHQmZ2Da14INCNIuIW7ZOdJ74dGTFYjMM8fSN/wCfG/auWK4IpXscxeYsh3aGFqxJH05Z1pwo8MPhOD2nAg+B1HYpa+bsnsrJiTiZ8J3xMNSx41EeuIXcsk8r4M/CzoZo5tOshE9ph9W6ipkLOb5OZ1mgnp/N1j6/uZ9ERbSuCIiAIiIAiIgCIiAIiIAiIgCoSqrWsrMoRBYWNPadqxvwG8+A4LGUlFZZjOSgssj5T5TUJhQiKnE6hp4LXpeUJbnONx14urdU6heaBQpKHnxKOvPefvGDdy2Ews5pbrFPBV3M7HzMreZ2vmZyGx7JESehwH4GLmuGxtS4cgQt/wAqJdsMOoAGmG6gFwGa0ig4LX7QgGXtWBGIoHxGk/F3HjxrxW15VSXXwHNHeHabvapc1z1l/wANtUbIt9OjOS0Si9Fv+FmbCyafMHOPYhjF2k7G/PBRcn0SycKo80nsYiDLue4NY0uJ0AEnks/JZERnXxC2GNXedyF3ithmp2Us9lD2ScGN7UV+07NpuWrT+X0w8nqWthN0EjPfzN3IL1RlLoUl/EpfbsvVmwQMhIOl0R26jR4D1V4ZDS/uxPvH5LnsxaMeIaxI8R297qcBWg4Kz1j/AO4/7x+a2eDIrXxHL/uP8nQJjIOD7LntO2jvAgFYedyKjsqWFsQahc7kfmsJJ5QTcLuR3091zs9v3X1HkthsnpFvDZllP/ZDF32mfI8Fg65Ik1a6z7ZZNbiwHNJDgQRiCKHkvFF06Yk4E3DB7L2nuvabxuOIOxaTbmTr5c17zCbn+jhoKxyXGn1kLfLLZmHovNFcK80XpOcCimWNbEWVjNjQXZrm8nDS1w0gqIQqUXqeDTOlSTTWx9IZLZRw52XbFZccHtxLHgXtPoVmVwDo7yrMnM0dXqotGvGo+y4bRhxXeoEcOaHNNQQCCMCCpddilt3OE4ho3pbcL6X0/wC9i6iItpXhERAEREAREQBERAERUKAiWraAgwnPN9Lmj3nHujn6rlU7aBiRHRHHOoSGn3nnF270AWx9IFsHO6tp7tBve8ejT+JaZMGlGDBgv2uPeKgameXgrdVZl49DI2HGAiXnEEVOvFZ+JaLWXYnUFqMMqbBcokZtbEWuxpYJ+UNlsm4BzTmvBzm33teMD6f4Viy7VMWH27ojOzEbqcNO4i8b1eguUK2JNzT/ABEEVe0fzGD+pD03e8MQplNu+GWGnuw8MxsXJPrJovwhHtOGku0t441VzKfKpsqBCggdbQUF2bCGi7XqCmPtQiCYsJpiVbVjRfUkXcjjuK5qWPdEJiHtkkuJxBrfX97Fn4OZnUT17lUpWPONkirYT4ryXVe915JNd5JOjaVkJWz2VoSYh0hpzYbd7zjwoNqSksX9htQ0kXYF51uOrZoWxytkQ2DtGuab9WdjQD1xV3ToNsy2OWv4lzyfd/gx8CUYMA37LM78RXqPJmlxPEU9VmmtrgKBXf4JTHpacYwRI6q5POfwaVNwHt7zAdob6hRBLZ/daa6jUiuwreY0ksRNytFrjw+EtuYys4hZDzKO5grMtWNJxCWVpdnw3Vo7eNe3HeulWdPwpuBnC9rhRzTQlp0tO1aHNQw8APx9lxxGw62+Sh2Va0aSiuLACDc+G6tDTC8Xg6iFTa7QypkdHw3icdVHEniSMjlDYZl4l1Sx3cPm07QsUs7aOXUKPCLIku8aQWxAc06CKtCwf8VAPtPG9gPk70VfhrqdtpdbFwxY9zzRUoroDD3YrDvJYfxgDxQwHY0NNYvHMXLwnRsrn9LRaouydF2UxiQ+pebwKs3i5zed/FccoszkxaboEUPB7jmu+zUNf4OB+yvG3FqS7FbxbSq3Tt91ufRqKNIzYiQ2vGDhVSVYxkpLKOAawERFkAiIgCIiAIiIArUxGDWuccGgk7gKq6sNlVM5kq/61G8MT4ArxvCyeN4WTmU9N9ZMlzvYDnu+J3aPmBwWKa6pJ1mvNXIcWsKK/TEcBXeaqPDcqqe5R2PJNhlTILlAhuUmE5aGalszKQXLNWPDq4nGg8StfgvWy2COyTrPkP1W+reRMp3kaLCeIE/Hlh3M4uhD3a0cW+fJanbEZr5qIW4VpvIADjzBWZtyZItKM/3DGd9yG6niAtVkDUVOJJ4q50+81knWzbpbNtsNgZDdEONCBwx8aKRIQ6mpxN53lRGxKQGjWB81Ps11wXT4xHJzsPqwZyUl1k2SFyhSL1m4UwM1QZyeSwilgws1K0WCn4K2WeiBa/PuxW6ps1WJYMNCl+sDmaQKtOzSD4LFfw7HOzYhLXNurUcAa6sFmJB3/kN2kg8Wn9FhrfNHk68fArRrnvyPusnugW6kuzw/gykvkJEiwzEgkvzTRzQAXtrgaVvG7UsVN5OxGXOFDqc0tPit66IJs50Rmw/hII/Mea6JPgEAOAcDW5wBHiuPv13gRk5LOGdNGOWsHznFstw9nkVH6gtNxLTyK7pOZKykTGCGnXDJZ4YeC1y0ujkH6KKD9WI2n4m/JaaeL6S3ZvD9zenfDo2c3gzUWtCGxPiF/wB4UNeKmQJ2Xac52fDq14LC3PzqtLaNcKaxiOam2hkvGl3AvY5rQe93mHc8XLXbYF43nxofRWDjCUeaL/Ql1cTvS5JdzvHRXbXXSjATfmiu9tA70W9Lh/Q1aeac0nCJTg+7zK7eF5pJbSh6P8dSrujiWSqIimGkIiIAiIgCIiALTekubzZYDXnHyaPzrclzvpVi9lrdTQeb6f7Vrt+lmq54gzR33S7NrieVf0VljldmhSBC58xX1UVjlXSRSz6k6G5SIZUKG5SYblpaMGZCC9bRk/E/lnY7zA+RWoQ3rYsm497m6wDyu9Qs6XiRI08vMaBlNCzZ2aGtsem2rM70K1aSf2NzvMf45roPSDJdXNMjU7MQAO3tGa4cWkLn8GH1cV8N14BIO0aD5FWtUuXcsoJODiZ9serBw8BRT5CYotehRM00/Z2rIQo2pdXRZG2Bzl8JVWZNulppT2zy1GBPkKULTXkqWbo6iLRm5ibWFtCaVmNaCx8aPXFbIVY3ZqtuztEuS8Sj87UCeJBHqsFa81nE7/K5TZudDW0Cwdc53jyVJrrVOeV8FxoaXCG503ofYetiH6rv9i6bO6OPotM6JbMLJZ8Uj6Q0G4Xn05LcJw30XDcVmlXP3ZfVLdEcq25e3FW3FcgiaWohx246Qd40rTsp8g4EyKw6QYmwfy3b2+zvHJbfEKhxnfv/AArPS321P+mzCSTNByJseYlY0QRWZuog1Bzb6g6rhzXfIT6tB1gHmFzWMdfzB3FdBsl1YEI/Ub+ULquG3ytsm5LsiJqFsiYiIrsiBERAEREAREQBc66VmXNOuH+SI3/muirSek2VzoLD/wDVn3mZw8YYWuxeVmq5Zgzm0way0M6rvMeihscpUF2dKn6p9a+TlBY5QZIp7Oz9iZDepMNygw3KQxy1NGomscshZs51cRrtGnccViWPUhr1q6PITaeUbblFZImpdzB3u9DP1gLuBFRxXHrUk3Y0IiQuzEacSwXA01t7p2ALrOT9qVHVuN47u0auCg5W5KGMeugXRhi27t/9qXbVYVWZ3LWqz7l/k5XDjh4F9CMD6FX4UwRjcqzllEuPVjNeD2oJuvGJZX8uhY0zL2mhF4xBBqOCsKb5VvMTZbRC5GcZNhXP4kLAf6gdQVRaBVpHibxuiufC99mZx80FCmLQ1LHmcJVi8nSVpv18rFhG6jh6rfMy5GjkrJZP2M+YjMhMFXPIG4aSdlKlWLPs18R7WMaXvcaNa0VNdg9V3DITIlslDz4lHR3gZ5GDBjmN44nTTnTX3cq9y2hE2CzpFsCCyGzusaBvpiePqo8R9SSpE1F0DiohXC8U1CnJVx7dfksKo43ZRytPKuOKsRCquKN5ZiOUKM68b68gVKiuUGK+/h5n9Cp1K3MWWIztH7quiWM2kvC+Bvi2q5w6pIAXTpSDmQ2t91rRyAC6jg8fqZE1L6F5ERX5DCIiAIiIAiIgCwGWktnSjz/bLX8Gnt/gLln1amIAe1zXYOBadxFD5rxrKweSWVg4HZrc18WEfrDkSPUclj6EEg6LuSyltyroE0a4tOa7aWnNJ4ijuIUS1YdHZwwd5/4ooDRSzjt8FpjlfY9RGuV1rlraNJMY9X2RFCY9XmOWto8J0KLS8HBbRZNuh/ZeaO0HQ75Fae16vNesYtxexnCxweUbXbmTECaFXDNiaIjcfte95rSbVyPjsNIjWRYf9wmhA33ELOSuUj4XZPbpoNxH2vRYq2rfc7tRHXey0YcB6qwpbluWtGZ+ZbGvzGS8KlQ9zRto4AcQsNGkoYNA5xppoBXbitzydyVmLTdnfRSzT2oh00xDB7bvALrNmZNy0vCEOFCbmjS5oc9x0uc4ipK2WWqBM6nztK2WXkBjHxHHANBcTwaKrcrD6K5uKQYoEuzTnXvpsYPUhdna0NFwAGoXBeHTAChW61RW+EZqGTEZOZIy8k2kJtXm50V173bK+yNgWTjTFMMfJW4swTsUcrmtZxPOVX+v7EqFXqCV4JXolW3Fc/u2STy8qPEcrj3KNEcpEEC1FeoL3YnX5YDy8VemH6NflpKjkVOz90VhVHYxJNjy2fHhjW4chefJdHC1DI+UzojolLmig3u/TzW3hddw2rkqz6kC+WZFURFZGgIiIAiIgCIiAKhVUQHNelOxTnNjtFzuy/Y4C48QKfZC0aGOshFhxbh6fJd2tezWx4L4bsHC46iLweBXErQs98CK4OFC0kOH7xGniolscPJAvrw+b1MGDQ0KutcpFoy1e23j81BY9aSvksMlterrHqI1699aAKlYNGJNbEVBMF3duHvaTu2bVEhVfebm6B7207NioYsSLEEGXa58R1wzRU8NW83BSK6UvNIsdPpfumep20Ww7he7QPmtmyU6OXxiJifqGXFkHBz9Iz/cbdhidmnP5IdHsOUpFmKRZjEDFkI7K9531jw1ra3vqb1A1vEo1+SvqW8K89SjQGgNaA1rRRrWigaNQAwVC5UJXklcxZfNvLZKUUC5eCUJXglQrLGzYkCVRVXglRm8mYcVZe5enOVh71sjE9PL3qJGiK5EeoT35x2aNu3cptUMmLPBNTtPkhFLhf6lXKUxxWUyZszrYue4dll+wu0DhirjTUOckl3NU5YWTZrDkOqgtace874jisiqAKq62EVGKiiuby8hERZHgREQBERAEREAREQArUMuMmutZ10Mdtg7QHtMHqPJbeqELGUVJYZjKKksM4K6Fm/CfD9FjJuUoajDyXTcsck80mNBHZN72D2SfaH1dmhaPGl1ClFxZW21NGADlEnZg1poFOJWXmJThsUGakM5hc3vN74+rocN2BXsMZ3NNaSmsmYsCUdNxGQ4eLsdTQBVxOwDzXVLByegSLS2CKvd9JFde9x1bBsHib1yro2tpkvOjrCGtitMLONwa5xBaSdAqKcV2J11x0Ku4vqbKsRj0fc6KlKe5UuXklec5ULlycrCYkei5eS5eSVRR5WGSQJVCUK8krV1MsAuVtzkLlZc5Zxieh71HjRQBUqkxGoOVScBtOxWDCNb7yNJ0bgpldXc8bLbyXbtWveq0pvVw3fNW4cJ0RwawVccArKqp7I1tiVlXRogYzE4nUNJK3+QkmwoYY3AeJ0kqLYtjtgMpi8953oNiya6nR6bwo5fVkC2zmeF0CIinGoIiIAiIgCIiAIiIAiIgCIiAo5tVouVGRRFYsuLsXQxo2s17uS3tUIWMoqS3MZRUupw2LA0EKDElCHZzTeNf7vFF2C3skYUerm0ZE94YO+IeovWgWtYMWA6kRtNThe07iosq3EhTpxuaLalmUq9goPab7pOr6p8MFuuQmXmcGy0y6jhRsGK43EYCHEJ06A47jrUAwqfvXjXYsFalgYvgjfD0jazWNmIWuyuF9brs6Gym11P2O1FUXNckcvHwgIUzV8MXNiC+JDpocDe9o5imnBdHhRA9oewhzTe1zSCCNhXFa3h92ml0zHs0XtVsZrKPRKoShadS85pVcq5ehuKOerDpoaL/hBd5L3GhEjy3i8eIXkgkY8NWsKTXRtlo8bLTojtVN59B81azjWmKvloVsu9fKvopldKezMWy2Wa+S8ud2Rs7PAXt8LuCo55OF+wY8llbNyce++J2G1Bp7RoDT4cd6sdNppT8sEa5zS3ZiZWSfGdmsFdZ0N3lbjZNjMgNuvce87Sdg1BSpWTZDbmsAaBoHqr66LS6ONO73ZDsscvgIiKcagiIgCIiAIiIAiIgCIiAIiIAiIgCIiAK3GgtcCHAEHEEVB4K4iA1W1MgYL74R6s6sWcsRwWqWhkdMwr8zPHvM7XhiOS6qqUWuVaZrlXFnBrSsVsQnOBY/3hcftN0+agyM3PyLqwX57Di3vsdT3mYg7RftX0BMSMOIKPY13xNDvNYyPkZKO/pU+Fzm+RWDqysPdGvwpLeLNCsnpOl4lGxwZd+s1dCrpvAzm8RxWzwJ+HEFYb2PGtjmu/KVNGQEoDXNdX4v0U+TyaloVM2G2o0kVKrLOE1z3jt/olV32x2lhmEc9WXO1X7luDpRhxa3kF6ZBaMABuAC1R4O095fgkfxHsajCkIr+6w7zcPFT5bJhxviOpsbeeZWxUVVMq4bVDd7muV0mRJOzIcLuNodeJPFS6IisYxUVhGpvIREWR4EREAREQBERAEREAREQBERAEREAREQBERAEREAREQBERAEREAREQBERAEREAREQBERAEREAREQBERAERE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AutoShape 8" descr="data:image/jpg;base64,/9j/4AAQSkZJRgABAQAAAQABAAD/2wCEAAkGBhQSERUUEhQVFRUVFxQVFBQWFRQVFRQUFBQVFxgUFBQXHCYeFxokGhcVHy8gIycpLCwsGB8xNTAqNSYrLCkBCQoKDgwOGg8PGiklHyQsKSkqLDQsLCwtLCwqKSwsLCwsLCwsLCwpLCwpLCwsLCwsLCksLCksLCwsLCwsLCwsLP/AABEIANwA5QMBIgACEQEDEQH/xAAcAAABBAMBAAAAAAAAAAAAAAAAAwQFBgECBwj/xABIEAABAwEEBwQGBwYEBQUAAAABAAIDEQQFEiEGMUFRYYGREyJxoQcyQlKxwRQjYnKC0fAzQ5KiwuEVJLLxU2Nzk9IWVIOjs//EABsBAAIDAQEBAAAAAAAAAAAAAAAFAwQGAgEH/8QANBEAAQMCBAIJBAEEAwAAAAAAAQACAwQRBRIhMUFREyIyYXGBkaGxBhTR8EIWI8HhFTPx/9oADAMBAAIRAxEAPwDuKEIQhCEIQhCEIQhCFq59Fz/Sb0uQxOdFY2/S5hk4tdhgjP25dTjwbXdULpjHPNmheOcGi5V/fIAKnIDMk6gN5VNvr0tWCAljHutMgy7OzN7Xq+oYP4uS5de14Wm3H/OzukaTlZ46xwA7Bgbm/gXVKk7r0UdTMCJvutAxdBk3nmmLKEDWU+SWyYg29ohf4Ulb/S1bZK/R7NDZ27HTvMr6b8EdADwJKhZL7vO0a7baDXZZ42xAeDmCqs1luWGPUwE+87vHzyHIJ9X9bOimDYmdlqrunndxt4KlWbRK0zOo99qdXMultL9W8gOB8lK2f0VwDOSMyHbileByAfXqVdbBBhbXa6h5bAnIUb53bNsF6A87vPquTTaCOie4Mje2hIBZM4ZVypSTdRafRbVBmy0W6Hj20pblvDqgrp9rsBcS5tM9mrUKZFR9CDuPRTCYO7QBUZ6VuzyqhZdOrziNW2qOYe7PC3/XFRyn7u9NTm5WyxuA2yWd4lbt/duo4bNpStquyOT12An3hk7+JtCq1euipGcTsX2HUB/C/IHmB4rwxQP3FlIypnadbFdY0f02sdtH+XnY922OpbIPGN1Hc6UU6CvKt4WWju80te0g1za9pGo11jxVk0d9LlssZDZXfS4R7MhpM0fZm9r8VeSqyUJGrDdMIqlr99F6HQq5opp5ZLwb9RJ3wKvhf3ZWeLdo4tqOKsQKoEEGxVpZQhC8QhCEIQhCEIQhCEIQhCEIQsEqNmvtrX4d2ROzFuW9823s2ZGhOQ57VTLxdijcGnvZFp+00gjqfmqFTViJ7W+vgrcNOZGl3ougRyVFQmF/aQQWOF01okDGNyqcy52xjGjNzjuCrTtPYbLYhPMTX1WRj15JKeo0b951DauQ3tfktun+kWogkV7KIfs4GnY0bXaquOZy4AOaenMxvwS6eZsLbu3U7pNplabyJacVnsh1QtNJZm753DUD7gyz20qo+x2P1Y42gbGtaAP9uJTVk6sdxlrG4j6zvJuwc/yToNbCyzQs5LNJUP6x05KWuq6GQipo5+127gyurx1nopDEo36eFj/ERWgqSdQAqegVR5PacrDLdlqlMSMSbQ2aZ/shg+0c/wCFtT8E1t9tZE7B2zZJB6zGNNGbw95OR+zQnfRVGVUL3ZGOue5Wn08rGZnNsFZLrfkczlSg3DPUnuJQl1y9zEcsVDy2fNPfpC9cNVEHCyfFyhrVPidU0rQDumoNNtU7+kqHvK00dUtoN+w8ajauohqvHPFku5yj7VaXN1Mjdwc35ggrR14BNpbxC6lgbILOC6imLDdpSNot9lfQWqxB1NTo3GoHAE1HgCkmaI3RajhimkhkOeAvIdya+tR4BLmzvk9WMkHaSAPMqMvjQd8zaOwRuBDmuOMlp/hGXNZ2pFPDcR1BYfG/sn0AllteO/ktLZ6HbRC4S2O1DE01Y7Njwd7ZI86+DVdNFdP7VDSG9Yi2mTbYwB0R/wCvg/ZffoBvprUVotY7VZ24JLSJx7PdIcKbC5zjjHiK8aZKxOtQOUjcLuII6VzCQHHKuJ2WQtkaONrFM/sWkbWP7wV3htbXgFpBB3EauCXXO4pnQmsZoPd2dFZrm0iEnddk7d808osRiqx1dDyVOelfDqdRzU8hYDllMlVQhCEIQhCEIQhC1JQhU7S+8PrA3cK8yfyB6qry25Z0wvD/ADcg3YR/I0/NRVjk7Rwa6MkbXAuZTjnkeSylWS+dx71rqSERwNJ5X9VAaWXQ+V4mixPcwUdEKuIFa442DOu+gz171C2SOR5wtilc73RFIT0AquqR2eKMZ1dqoHkOIp7uWSf/AOIkCpyB1VOvwGspzRYxJTx9G7W2yS12FxVL87bhc1iuC2f+1tH/AGnjyIqnckU8Y78MzANropABzIor++8aazyST78wgkHwANOSt/1C4btCX/0807OKqF1wmbvVozVXKrt4b+as9jY2MUYKb958TrKjfpJJJcak5k7ydacxzbzQbTuG9Z+txKWsfroOA/d06o8Lio2aanif3ZR2mWk8kQEFnqJXir3t1wxnIEbnuo6h2AV2hRej2jrqxl3quBcTnqB1Gu0mnUrbRqMzyvtDtcji4cG6mt5NDRyVwBWtw6nFPEABqd1jcTqjPKeQ2SoKYW6/o46iuJ49kHbUZF1CAdfRPQ5QTdHGMLnOL5G5lsbR3s95r3j03lMWBvFKySkbuvnFaS57sIeC0D1gK0DGnwPDbxSdutEzXGN73GvHJw3jeOCxdFySiVj3twtaanE4VNK0oBXOtNys5Pkp3Pa12gUdiQqzZ7slk2Fo95wplwB1qRtWjrHMAaSxwAGIVIcaa3MJ+B/JShcsVUbpCSu2tsud31ddosxDg8tBNBJG4gE66HaDSusUy2re6PSdbLMQHkTM2g911OQwnm2vFTWnNmkcyMsBc0OIc0CvedhDHED8Q58Vz68YXMc5jxhc00c06wdxVeaigqR/caL+/qm1LUyMFgV2jR/TWw2/ukNZJSpbTA8ccI1jiC4b6KxssjoxRjhJGf3clCKfZdqHwXl5ziHYmkgggggkEEbQRmCukaDelNzC2G1uqDk2U5Dwk2A/b1b96xWLYDPADNSm4G44/wC0/gqhJ1XG3x/pdakuVkrax1jPunMA7iNniCq/a7G+J1HAtOtrhqPEHb4KfgvClHNzB18eB4p1ay2VlCKtP6qNyyv3rWAPtleDwV5kj2HK/VpUfY9InGItqBIyhz1Opn/CQpy7L4EnA7jrB3HiqFfVldFVzcy0Ej7TNZB4gVPLinsNuwdhaGnuStbi+9qJ593qtjR4iJsj+eh8eB81Umpwy4HiPDkuiArKQsc+JgIS6eKghCEIQhaP2rdMr1t7YYnPdqaCeJ4DichzXhIAuV6ASbBcd0lidJeFoAJDQ5uIjjGwgDinlmpG3LXs25eKUtLjIXSvoC9xJp0A6DyCb4aipWOqJc7yRstjHcRtaeAAS0UuHvuzcfVrs4rVk5qXuzOzx/JIFyFDcrvKFs55JqdZWKIQvV6tUlbZKRSfceOrSEuQm1vFYn/dd5Cq8bo4L219CmujFrEYwHkd4VqbICqPZGqUZaSMqnqtXDjLGNyyA37llK36bkfIXQOFjwKs2NZxKuttjt56prYtI3fSXwuaRhwkHXUOrmDtGQTKmxGGpOVl7pJWYLUUjcz7W7lbMSMSSa/JZxJiky3JWC5aVWpcvbIWxcqnpHoU2XHJCcMrjiwuP1bial1MqtJOesiu6qtBKTLl6DZSseWm4VI0U0RBglNobQy/VtoRjY1jziO2hxtA8GnYUrF6OYmuq6V7wDXBha2vBxqcvAK3HLV+tqTc5dXJUxmeSTdYuO8nQv7J/quyjO7/AJZ+XTcrbY7Zsrkcx81R7ZCHD9VB3hS11XkXxhx9Zpo/7w2+BBB5ncvnv1JhDWO+4jGh38VqMKqunb0T9xt4KftjsQ46x4pKxXcH2GSJop2ZqzeBh2cq9AkZp1LaKmvag6jg/qWdoiWOtfROJ2ZYb8rfKc6EXl2kIB1jI+I1+as6oOi7uxtk8J2PJHg7P41V9C+jRPzsDuYWeeLOIWUIQpFyhUvTa2Y3NhGofWP+DQf5jyCuEr6AlcuvK2mR8rhre7owVAHSnmlmIy5IsvNMKCLPJm5JnaDVrQNTR1O0/JauGzYAOtM0vO3A0b6D+5TMvoKcalZo7rRt2WEICELtCEIXqELV7KgjeCOootkIQo64binn/ZRlw1Fxo1oI2YjkTwFVNW3Qy1x59ljH/LOMjxbkegU3cd9uYwMoMTcmk6i3cRvCi9IfSXJG4xQHtZhk6gAiiO55GbnD3ActpGpNIqZk9styUuqK+aE3OUAJn/g3Ys7W2u+jQg+3+1kPuRR5uLuXVRLpxarV2scXZRMY2KJp9csa5zsUmZ7xLnHX4knNIxXXLaJO2tUjpZDtccgPdYNTW8AB1zNgs1nDBQLR0WHNp+txWTxLFX1XV4ck5YaBMrVfsMb8D5AHZVFHECuYqQKDKidYlQNI7O6O0Pxe2S9pqM2uJpXcciOSdNbdIgLq/smDgC0hwOoggg8wqjpeHsnZK0kAtAY4EgtLScQ4a68aqFsN7PhD+zNC8AV1kUNagHKp3kFL37pCbQ2MYcOGpdtBcaCrdwoNXFdhtiuw1JWW/pWSiQve7MYgXEhzdoIrTV0V5sN5MmZjjNRWhrkQdzhsOYPNcxc5WzRFpjYS9zA2WhjaXNxOIxNLqa9gFOHFDgF2W6KzOcknOQ5yScVxZcgLLHjG0O1ONDzqK9aLaKyvsts7J+bJ2nA7e9jcYB44MR45eArd8aS9jM1mCpxR0ONta4mkgsFXCmVK0XVL2uxs1lik9qFzSDt+rfQHlTo529ZbHpHMdlJ6rmm48DofELRYUwABxGoOh8Rso6ywFzHnbGAT4YiD5UKmdGsg87y0dAT80novGDJIDmCyh6gJ1ZIOybg2gmp3mv5UXz+pJZEHt3KfzyXLovBRdud2d5sd/wASMV8WH8ir9C6oC51pVJhls8m5+E+Br8wFeLntgfGD4+RI+S22CzdLRsvvr7FJp2FrlIIQhOVXUTpHacEDyDmRQeLu781zwUwV3mg8BTPzV30uaTFwFXH8INPMg8lQbTIGhrdprQeFK/EdUgxMnOPBO8Nbdp8UWuXESeQ8Nia0Ti0DYk3DugpKnLdAtEIQul0hCEnPaGsFXuDRvJA6b0AX0CEoloolDu0os7fac77rD/VRbM03swIDu1H4Gnya4nyU7aeR2zSuJHhgudAp59lc5j2sJa5zHta5poWuc0tBB2EEgqo6KWJvZg02D4BXC576gnIEUrXOy7hqx/Jj6E8qqrXL3XyN1ASSgDgJHAfBaHBGuY5zHC2xWUxp7Xsa5p5qwNNFnGkMayHrULK2S+NVDTOxOxiYZtIDXfZcK0ruBB176q0F61fQgg5g5EHMEHYQuhovRouZl60L1Zry0ZhjxSOkcyMV7lAXYiO61jic89lK0VTL13dTgXW7nqQuCzwyPc2Y0rhLDiDakHNlTvBHHLJRJetWzYSCNYII25g1GXJeKUNXVJJFEX7dgnbtxtDsHfLG1cBm6gNaUB2bc6FRI03HZd5pM2eQAEZOx1a13VFOiTu++ZJXBrX4nvoZHBtIoYwalrG+081piO00Fda8uuWxuGqfXXd7oICx5GIuc402E0Az25DXTauzXQ8GEtOoueOTv9yuTyGpaN7mj+Jw/NdMu6ajPEuPn/ZYP6xe5vR5d9f8J9hjS+N57x/lK6Jx0kkrsaB/MfyTu9+7J94V5jI/JY0cbQzO3vp0Ff6lnSM+oeLh5A/JZqRgfS280yLs1T+8lVtMSTDUa2lrh/3Ix8/NWHRW1d4s90kKFtYx0acxt61+SX0IlJtE3CQjpQJx9PvPY5An1IXlewNYD+8V0NCAha1J1A6XO/y7uNB1K5VPasdseBqhja38T3Nc7yDRyXUdMD9UBsxN/NcX0ctPaS2h51vId/E55p8EjxEak8h8rR4Sz+05ys1s9bktGuyIPAjxW7zV/iG/6QtJBmkVtUyG1lqhCw5wAJOoAk+AFSugvVEX7fnY9xmchGs6mDYSNp4KqTSue7E4lxOsnM/2SspL3ue7W4knmUoyFNWBsQsFIGpu2FOtH7uDxjdmTn+vJPLui+tZ99vPvDJK2ez/AEaQxn1dcbtjmbOYGR8OKb4VIwyFp34LP4+x/RtLdtbp8+62HYE6s0Ib+viUk2RbiRabILrFm50TsSI7RNhIjtF7ZcZU6xrBkTbtEGRFkZVWtN5jjiGzC488VPgB1VYLlf7dYI5sPaCuA1A36qtI2g0GXBUC3WlrpHOawMBOTB7IpTkcq+JK8KssFwtC9JuctC9aF65upg1bOerL6PLv7a1luYBjeAR75wlo46jkoK7bu7YkB7GuGprsVXeGX63K9aFWX6PPC0Grg6R5OzF2TjlwGEKpWOc2ne9psQCb+CsQgGRrTxKc2WFzbbHC/WHB4I1OY0F4cOHd5HJdAjloANy10iuZjbU2WmeF+A7hIW4hyLcvvlNgCTTf8184xesdWPbn3aLHxvv5rTUNOyKM5dibq0XMaR194ud1OXkEjpJJWNv3v6XJSF2EADYAOiZX9LVjR9onoP7rNxTPMluBUcbbzB3eo2ysJxn3Y3Hm4YB/q8kr6O21fK4bZZDy7Q08k4ZH2djfIcu0c3+Bpr8nLHowh+oDjtFTzzW4wOPLmPcPdV6+TNtz+P8A1XxCELSpWq3prAX2dwGsggeJa4fNcR0Md9Y8b2A9HD816GvCAPYf1qXALFZuwvOSLc+Zg8M3t8g1LK+O7Se5aLBpLskj81ZHfrlksyvqa/qqRmtQ7Xs/awB/AjEQeYp58FtVZs9XQppZZSVqbVjxva8dWlKoQDZeqmRwpxHCntosWB5GzWPAraOFWnSq00JKzx0cDuIPQhTlqsrZG4Xio1jeDvadhUeyJSUL6jwpX+6gEhBzNOoUU8Yc2x1ChpbBLH6tZG8B3x4tGvl0SYtzdpodxyPQqwIOaf0+PSsFpG5u/ZZufA4nm8Zt7qEjnxeqC48ASnsF3Pd6xDfM/kPNPkLiox6Z4tGMvuV1DgkLNXnN7BK2bR+I+s55/GB8AnE+g2IVglLXe7Jm08MQAI6FMTTWeuSe3ZpGIc3PBjGvE4DD91ziOipxYjVZr5yff2Us+Gw5eq0KnXpeJssrorS18UjcwCKh42Ojc2ocDv6qiW62Ne4uazBUl1MWIZ7AKZZrq/pgv+xz2KPBIySYOBjwmrmgluKvCmIblxjGtdR1T547vFis3JA2M6JUvWheky9ABNeGvgrl14GqRuKMunZT2SHuO4NP6HNdC0dNbUzg2U//AFkf1KkaOWctxSHUQWjeTUE/BXzQWEvtDzuYGj70j2geTXKpiTujoZSeIPvopqZuadvcfjVdb0jgxQNdtZhPJwwn4g8lX7C3vV3fFW69Gh0Mg+w6nIEj4KpQOoP1rXy2sIOreK0FG4mMt71KNlTW0xmWVkbdvkDmTyAWomUxo7YsjM7W/wBXgz+9B0CqUlPnlXsjuhaXeii/SBN2dkwNy7pDR4gRt/8A08lLaEWXBA3wVX0+tHaTxQja5tRwZV5/mdGr7clnwRNHALe4Wy0bncz8aJNP/Ed1/VSCEITVV1hwXD/SbY/o14xzjJr8JJ+1EQHfyFnmu4qh+la4e3sjnNFXRHtG7yGg4hzaXcwFDMzMwhX8OmEU4J2Oh81z+8JMN4MHvRYfOQjzaFJBVK23hidZ5RrbFHXi6N7weuGvNWzEMOIHKgNeBGv5rLVMZbl9FrHtsAtkLCzVVgVGk54Q4fApmYiFILRzQdaCpGSEaJoGpje8Lw3tYiQ9muntMrmKajQ50I2lSxhohrV0x+R1125wIVesul7h+0YHcWnD5GoPUKQj0oiOx4/C0/ByiL9uJ0dZI2F7NbmtoXM3kN9pvhmM8qZqusv2Pc88h/5JsylbOM0Y9FSkqIojZ7rK+/8AqGLYHn8IH9S0dfpPqs/iPyH5qiu0mA9WMn7zvkB80MvCWYHvYW6i1mWzadZHNWI8HkedrKnJilO0aG6n720mpVrfrHivdGTGn7VNvAZ7yFRbfeMkzsUji47BsaNzW6gPBSF50ZHhGt27cN/j8lDp/Bh8dPoN0iqKySoOu3JYohZWFdAtsqiypWxsfC5tcxJTE2lRSuo8aVKYWSIOeGmue7WuiaLXL2jhNKO4M2NPtnY4j3R5ngop6iOmiMrztt3nkpYYHTPDGpO32L6NYQ54pJO+NrW0pgibWSlNhOFpPiArX6LbBSNsh/ePL/wRghvV2M81B6V2B9stkFnbUMYx0ksmxgkdSvFxDMhtJ8V0O54mxto0YWgBjBua0ZDyCxGL4m91Fkces85j3DgE2jpg17iNmjKO88VYrTP3Hfdd8CqnE0kho1mgHiaAealrVau47wp1yWNG7HikMmyMVFdWMjLoM+iylDEXus79HFWo/wCzG5xWtjsPbTOb+7a6jjvDcg3nTpVWsuAaTqAHkEzu+yCJgaM9pO1x2kpnpPeYhs7yTrBr90CrvLLmmUErdcvFUJXGZ4HBVCx1tN5Odsjy/E843eWAcl1OFlAAqD6NrtOEyvHeeS93i4kn405LoS3VPF0UTWclQldmeShCEKdRoTe2QY2kJwsUQhea9LblNktT488FS+P7jich901HIb1MaN2oSRGJ3sg04xuy8q9KK+elLRT6RBjYKyR1c3eR7TeY8wFx66raWPBacxmOO8Hhw4lJayD8ra0NR93T2PaburfYpyQWO9dhwu40yDuacgKHvGeuG0w69T2n3qeq7eHNFK/ZG1SlgtjZmB7NR1ja0+6eKSyRkdYbKVzbapValLOjySKhKjBWwWCsLJXt16sgqBvzQ6G0VcPq5PfaO64/bZt8Rn4qcBWaqaGofC7Mw2KiliZKMrxcLld6aPzWf9ozu1oJG95h/Fs8HAJGwPoTnlu4rrf68fFQ1u0Rs0prgMbveiODP7tC3yWppPqADSdvmPwkU2DkG8R8j+VRXsYQQWjPXlQ9QmdoskYHqu8W59QSrfPoC793OKfbZTzaT8E3Ggc//Fi8frP/AB+ac/8AK0LxfOB5H8KmaCcfxVFLabD0WY4y4gAEkmgAzJO4DauiWfQAfvZi7gxoH8zyfgp+7Ljhs/7KMNO1xzefxnMcqBLKnGKeP/qOY+nyrEWGSuPW0Cq2i+gpaRJaRTdDv/6vD7PXcruEIWWqaqSpdd58ByT2CnZA3K1PLK7qac6ZVO/JSLbRQUGxQsUtEp9KSWZmcqV7Mylw8vIaMySABvJ1BXGzWMQQBm0+sd7jrPy8AFG6OXP2YD3jvkavdr80/t9oq6m4eZXoe2Cme4bnQJLUydI8MbsFuHqiaZW42ieOzsNQSC6nuMd83gcmKy3veohic4mmRz90AVLuQ86Kv6CXU6aV1okFC890H2WAANbyFOdSp/pykdLJ0r9m/Kryno2X4nT8q+3BYBFE0U2D4KTWrG0FFst+lyEIQhCEIQhCStEAcCCuDekfRM2acysFI3mpp7Eh+AJ8/Fd+URpDcjLRE5j2ggggjeo5I87bK5RVbqWUPG3Edy8+3dbKgiuZFHD3hv658CtfpL7NLjZ6rtbTqO9p3bwf9ltpHcElinwmtKkxvprG4/aG0c9q2s8rZ2FjsnbuI9pu9IpGGN2o04rcMeyVuduoKtd1XoydtWHMes0+s3xG7jq+Wl7WrsRjLC5ntFtKsJ1EtPsnVWqojXvhkqCWuadYP6qCrXdOl7JBgtADSRQup9W4HKjh7PmPBV3U4BuNQoJICzrDUJ1Yr0jlyY6p90gh3Q6+Sehqql/6PGE9rEawkggg1wE6u8NY3O8Ac9e13aTvZQSDGN+p456nc+qjfS3F2FemLMMzFZyFhYsN5RTZMcCfdOTv4Tr5VRPDI3NrRINwOGQfJ3kVV6J2xUGo0K2atwxMor0jJpUtI1h4wkc9SetkRlLd0EELPYlZ7B25ZFoO5H0p3DovRZcaoFld7p8lh0BGsgcKgnoKrDpSdZK0RovdUJKaWmW34BE01MtvwW1luySQ1pQH2nZdBtUbnBo1Ugs0XcmzXE5DMnIbanhvVx0b0YLaSzetraz3TvdvPDZ46s3PdUcWY7zveOsfdGz9ZqwwSVSarrDbLH6pZV1ReMrNAnD58LSTs/VFEOtGtzjxJWt426poDk3XuJ29FVr+vt1RDDnI7VtwNP7x3H3Rz1Ch8p6eWrc2JqpsYGNL3JK9JnW20iBvqMIMu6rTVsfI5u40GxdPuS7BDGGgKA0I0VEEYJGZzJOsneVcAF9KpKVlLEI2cEqlkMjrrKEIVpRIQhCEIQhCEIWCFlCEKt6WaKR2uItc3ntBGog7CuDX7cEtjlwvrSvckGQNPg7gvThUDpHoxHaYy1zQa7/1rUMsQeO9MaHEH0jrbt4j8LzzNaxK3v5PGp2x43O3HcdSZVVn0o0GlsriWgvj3+00cQNY4hVhLTGWGy2tPURzszRm6fXdfEsNQx3dPrMcA5jgdeJhy+HitZHNJq1uEH2akgH7Nc6cDXxTRqcRqMqUsANwtwVKWPSGWPIPJG54xDqTXoVFIXJYDuuHNDt1ZzpLFKKTw1+03WPCtCOqwzsdcNoLPsyBzf5gMPUKttKVY5RGIBRdCB2VZRa5G68LxvbR46xn4rdl7Da3ofzCrzCnUb1XfE1RmPmp1tvB2HySrZqqIienkT1Ue0hQObZSdmY0agK79Z81KQSqGgkT+CRLZWkqrICVN2eRb2y9AxpANDtO7h4qFmvUNBoRlrcTQNG+pUK2eW1OwwA02ykGn/xg/wCo8gda9pMLkqX7aKnJkiGaQ+SdXjfri7soRieaUbrDa6nSfJu1WnQzQ7B9bLVz3d5zjmSTtTnRPQdkAxOFXHMk5kneSdZVzZGBkFuaOijpW2bvxKTVFS6Y93AIYygoFshCvKshCEIQhCEIQhCEIQhCEIQhCEIQmduu1kgIcAua6VeixriXxd12vIZE8Rt8l1ZYLarlzQ4WKlimfC7Mw2K8xXjo7PASHsNPebUjntCZsXpi33FHKM2hUu+fRbG8ktFDvGR8lTfS37JWggx02tM3zC48hXO3+jWZnq5jiPmFB2jRadmth+KrugkHBNI8UpX/AMreOiiFuCnD7qkGtp6H8lr9Cfu/1fkoyx3JWPuoD/MeoWWOTiNySZY3bvJx+SdRXe8+y7k0/OijMLzsCon1dON3j1Ssb08iesWa45naonH7xDR5V+KmrDoZaX7mD7Lan+J1fJR/YSv4WS+XEqduxumbJKDE4gD3iQB1KwLwc/uwsdId+bWdSKu5Dmrfd3ozbUOlJed7iXHlXUrbd+jcUQyaOitRYTGDeQ3+EpmxNzuwLLnt06ByzkOtBqNYYBRg/Dt8TUrod1aPRwgAAKUZGBqC2TZrWsFmiwStz3PN3G5WAFlCF0uUIQhCEIQhCEIQhCEIQhCEIQhCEIQhCEIQhCELFFlCELR0QOsJvJdrHa2hO0IQouTR2I+yOgSB0Uh90dFNoQhQzdFoR7I6JeO4Ih7I6KSQhCbR3ewamhLNiA2LdCEIAQhCEIQhCEIQhCEIQhCEIQhCEIQhCEL/2Q==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534944" y="3525336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/>
              <a:t>In </a:t>
            </a:r>
            <a:r>
              <a:rPr lang="en-US" sz="3200" dirty="0" smtClean="0"/>
              <a:t>October, 2012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503444" y="3585661"/>
            <a:ext cx="228120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Stock Browser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dirty="0"/>
              <a:t>Demo at SIGGRAPH </a:t>
            </a:r>
            <a:r>
              <a:rPr lang="en-US" sz="1200" dirty="0" smtClean="0"/>
              <a:t>2011</a:t>
            </a:r>
            <a:endParaRPr lang="en-US" sz="1200" dirty="0"/>
          </a:p>
        </p:txBody>
      </p:sp>
      <p:pic>
        <p:nvPicPr>
          <p:cNvPr id="30733" name="Picture 6" descr="http://www.tvfoodmaps.com/images/android1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850" y="3429000"/>
            <a:ext cx="73342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34"/>
          <p:cNvSpPr txBox="1">
            <a:spLocks noChangeArrowheads="1"/>
          </p:cNvSpPr>
          <p:nvPr/>
        </p:nvSpPr>
        <p:spPr bwMode="auto">
          <a:xfrm>
            <a:off x="155575" y="5954713"/>
            <a:ext cx="8896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For Cesium, see our </a:t>
            </a:r>
            <a:r>
              <a:rPr lang="en-US" dirty="0" smtClean="0">
                <a:hlinkClick r:id="rId4"/>
              </a:rPr>
              <a:t>mobile page</a:t>
            </a:r>
            <a:endParaRPr lang="en-US" dirty="0"/>
          </a:p>
        </p:txBody>
      </p:sp>
      <p:pic>
        <p:nvPicPr>
          <p:cNvPr id="22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2971800"/>
            <a:ext cx="1127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0" descr="http://www.blogsdna.com/wp-content/uploads/2010/11/FirefoxLogo-main_Fu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3976688"/>
            <a:ext cx="92075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2" descr="http://media.opera.com/media/images/icon/Opera_512x5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5008563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25475" y="5151438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625475" y="4076700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625475" y="3057525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Smiley Face 18"/>
          <p:cNvSpPr>
            <a:spLocks noChangeArrowheads="1"/>
          </p:cNvSpPr>
          <p:nvPr/>
        </p:nvSpPr>
        <p:spPr bwMode="auto">
          <a:xfrm>
            <a:off x="701675" y="4086225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Smiley Face 19"/>
          <p:cNvSpPr>
            <a:spLocks noChangeArrowheads="1"/>
          </p:cNvSpPr>
          <p:nvPr/>
        </p:nvSpPr>
        <p:spPr bwMode="auto">
          <a:xfrm>
            <a:off x="701675" y="5170488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4533900" y="3517900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Smiley Face 19"/>
          <p:cNvSpPr>
            <a:spLocks noChangeArrowheads="1"/>
          </p:cNvSpPr>
          <p:nvPr/>
        </p:nvSpPr>
        <p:spPr bwMode="auto">
          <a:xfrm>
            <a:off x="701675" y="3057525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7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510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web has text, images, and video</a:t>
            </a:r>
          </a:p>
          <a:p>
            <a:pPr lvl="1"/>
            <a:r>
              <a:rPr lang="en-US" dirty="0" smtClean="0"/>
              <a:t>What is the next media-type?</a:t>
            </a:r>
          </a:p>
          <a:p>
            <a:r>
              <a:rPr lang="en-US" dirty="0" smtClean="0"/>
              <a:t>We want to support</a:t>
            </a:r>
          </a:p>
          <a:p>
            <a:pPr lvl="1"/>
            <a:r>
              <a:rPr lang="en-US" dirty="0" smtClean="0"/>
              <a:t>Windows, Linux, Mac</a:t>
            </a:r>
          </a:p>
          <a:p>
            <a:pPr lvl="1"/>
            <a:r>
              <a:rPr lang="en-US" dirty="0" smtClean="0"/>
              <a:t>Desktop and mobile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WebGL</a:t>
            </a:r>
            <a:endParaRPr lang="en-US" dirty="0" smtClean="0"/>
          </a:p>
        </p:txBody>
      </p:sp>
      <p:pic>
        <p:nvPicPr>
          <p:cNvPr id="6" name="Picture 2" descr="https://encrypted-tbn0.gstatic.com/images?q=tbn:ANd9GcTkssWNxmpZGF3CRZ9PBCjngL9Tr0bJv0F90BfPQi9fBckBSE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85" y="4193958"/>
            <a:ext cx="928415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1-news.softpedia-static.com/images/news2/The-Other-Windows-8-Demoed-Windows-Server-8-the-Next-Step-in-Private-Cloud-Computing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35" y="41783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t3.gstatic.com/images?q=tbn:ANd9GcSHSw0RvrwKVxJPUyh4vFMcWbBWTaSqHRVsl2HWARekF6kmuh1yUn8PmqY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5" y="4178300"/>
            <a:ext cx="8572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://www.tvfoodmaps.com/images/android1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97" y="5489575"/>
            <a:ext cx="731838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techmehigh.com/wp-content/uploads/2011/07/Apple-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97" y="5465762"/>
            <a:ext cx="7413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Mobile WebGL Support</a:t>
            </a:r>
          </a:p>
        </p:txBody>
      </p:sp>
      <p:sp>
        <p:nvSpPr>
          <p:cNvPr id="31747" name="AutoShape 2" descr="data:image/jpg;base64,/9j/4AAQSkZJRgABAQAAAQABAAD/2wCEAAkGBhISEBUUEhQVFRUUFhQWFBQWFhUUFBQVFBQVFxQVFhUXHCYeFxklGRQUHy8gIycpLCwsFR4xNTAqNSYrLCkBCQoKDgwOGg8PGiwlHyQqLSwqLCwsLCwsLCosLCkpLCwsKiwsLCwsLCksLCwsLCwsLCksLCwsLCwsLCksLCwsKf/AABEIAMQBAgMBIgACEQEDEQH/xAAcAAEAAQUBAQAAAAAAAAAAAAAABAEDBQYHAgj/xABDEAABAgMDCAcECAUEAwAAAAABAAIDBBEFITEGEkFRYXGBkQcTIjKhscFCUnLRM2KCkqKy4fAUI0NT8RXC0uIkY3P/xAAbAQEAAgMBAQAAAAAAAAAAAAAABAUCAwYBB//EAC8RAAICAQIEBQMCBwAAAAAAAAABAgMRBCEFEjFBEyJRYXEyQqGR0RQVIzOBsfD/2gAMAwEAAhEDEQA/AO4oiIAiIgCIiAIiIAiK3FihoJJAAxJNAN5KAuKlVqVr9I0vCqIdYrtlzB9o48Fqk/l5NRcHCG3UwU8TeVplfCJMr0Vs98Y+TqkaZa0Vc4NGskDzWOjZUSrcYrTuq7yXIY1qVNXvLjtJJ5lWTa7BgFoepfZEyPDfVnWn5byo9px3MPqqDLmV1v8Aurkv+t6h4qn+t7lj/ESNv8tj7nYIeWUof6hG9rh6KdL23AidyKw7M4A8iuKC2RpHkvbbTaV6tTLujCXDV2bO6By9VXF5PKGLD+jiubxqOWC2OzekmI2gjMDxpc3su30w8ltjqIvqRZ6CyPTc6KixVk5Sy8x9G8Z3uHsv5HHgspVSE090QZRcXhoqiIvTEIiIAiIgCIiAIiIAiIgCIiAIiIAiIgCKhK1628pA0iHDN5xd7o0kLGU1FbmMpKKyzNTE9Dh997WVwznNb5lcXy3ynixpqKwxD1UN5a0V7FBpoO8dPFanlBbUWZjue9xpU5oxo3QP3tWSmLNL4TJgOJIaxzmHA5o7VKfDVR7m8IteEYnY3NdtiXJ2e9wqeyDQ1N7qbtHFY+329U5oa8kkEkGl2q4KTaGVIzaQgQ4+072a6hpK117y4kkkk3km8k71GUTqKaJt80tvYqZl2tU652teaKtFlsTPCRXrXaynWu1qlEovR4R6692tVE24LxRUovMI88JEllouCkQ7YOlY6ipRecqMHQmZ2Da14INCNIuIW7ZOdJ74dGTFYjMM8fSN/wCfG/auWK4IpXscxeYsh3aGFqxJH05Z1pwo8MPhOD2nAg+B1HYpa+bsnsrJiTiZ8J3xMNSx41EeuIXcsk8r4M/CzoZo5tOshE9ph9W6ipkLOb5OZ1mgnp/N1j6/uZ9ERbSuCIiAIiIAiIgCIiAIiIAiIgCoSqrWsrMoRBYWNPadqxvwG8+A4LGUlFZZjOSgssj5T5TUJhQiKnE6hp4LXpeUJbnONx14urdU6heaBQpKHnxKOvPefvGDdy2Ews5pbrFPBV3M7HzMreZ2vmZyGx7JESehwH4GLmuGxtS4cgQt/wAqJdsMOoAGmG6gFwGa0ig4LX7QgGXtWBGIoHxGk/F3HjxrxW15VSXXwHNHeHabvapc1z1l/wANtUbIt9OjOS0Si9Fv+FmbCyafMHOPYhjF2k7G/PBRcn0SycKo80nsYiDLue4NY0uJ0AEnks/JZERnXxC2GNXedyF3ithmp2Us9lD2ScGN7UV+07NpuWrT+X0w8nqWthN0EjPfzN3IL1RlLoUl/EpfbsvVmwQMhIOl0R26jR4D1V4ZDS/uxPvH5LnsxaMeIaxI8R297qcBWg4Kz1j/AO4/7x+a2eDIrXxHL/uP8nQJjIOD7LntO2jvAgFYedyKjsqWFsQahc7kfmsJJ5QTcLuR3091zs9v3X1HkthsnpFvDZllP/ZDF32mfI8Fg65Ik1a6z7ZZNbiwHNJDgQRiCKHkvFF06Yk4E3DB7L2nuvabxuOIOxaTbmTr5c17zCbn+jhoKxyXGn1kLfLLZmHovNFcK80XpOcCimWNbEWVjNjQXZrm8nDS1w0gqIQqUXqeDTOlSTTWx9IZLZRw52XbFZccHtxLHgXtPoVmVwDo7yrMnM0dXqotGvGo+y4bRhxXeoEcOaHNNQQCCMCCpddilt3OE4ho3pbcL6X0/wC9i6iItpXhERAEREAREQBERAERUKAiWraAgwnPN9Lmj3nHujn6rlU7aBiRHRHHOoSGn3nnF270AWx9IFsHO6tp7tBve8ejT+JaZMGlGDBgv2uPeKgameXgrdVZl49DI2HGAiXnEEVOvFZ+JaLWXYnUFqMMqbBcokZtbEWuxpYJ+UNlsm4BzTmvBzm33teMD6f4Viy7VMWH27ojOzEbqcNO4i8b1eguUK2JNzT/ABEEVe0fzGD+pD03e8MQplNu+GWGnuw8MxsXJPrJovwhHtOGku0t441VzKfKpsqBCggdbQUF2bCGi7XqCmPtQiCYsJpiVbVjRfUkXcjjuK5qWPdEJiHtkkuJxBrfX97Fn4OZnUT17lUpWPONkirYT4ryXVe915JNd5JOjaVkJWz2VoSYh0hpzYbd7zjwoNqSksX9htQ0kXYF51uOrZoWxytkQ2DtGuab9WdjQD1xV3ToNsy2OWv4lzyfd/gx8CUYMA37LM78RXqPJmlxPEU9VmmtrgKBXf4JTHpacYwRI6q5POfwaVNwHt7zAdob6hRBLZ/daa6jUiuwreY0ksRNytFrjw+EtuYys4hZDzKO5grMtWNJxCWVpdnw3Vo7eNe3HeulWdPwpuBnC9rhRzTQlp0tO1aHNQw8APx9lxxGw62+Sh2Va0aSiuLACDc+G6tDTC8Xg6iFTa7QypkdHw3icdVHEniSMjlDYZl4l1Sx3cPm07QsUs7aOXUKPCLIku8aQWxAc06CKtCwf8VAPtPG9gPk70VfhrqdtpdbFwxY9zzRUoroDD3YrDvJYfxgDxQwHY0NNYvHMXLwnRsrn9LRaouydF2UxiQ+pebwKs3i5zed/FccoszkxaboEUPB7jmu+zUNf4OB+yvG3FqS7FbxbSq3Tt91ufRqKNIzYiQ2vGDhVSVYxkpLKOAawERFkAiIgCIiAIiIArUxGDWuccGgk7gKq6sNlVM5kq/61G8MT4ArxvCyeN4WTmU9N9ZMlzvYDnu+J3aPmBwWKa6pJ1mvNXIcWsKK/TEcBXeaqPDcqqe5R2PJNhlTILlAhuUmE5aGalszKQXLNWPDq4nGg8StfgvWy2COyTrPkP1W+reRMp3kaLCeIE/Hlh3M4uhD3a0cW+fJanbEZr5qIW4VpvIADjzBWZtyZItKM/3DGd9yG6niAtVkDUVOJJ4q50+81knWzbpbNtsNgZDdEONCBwx8aKRIQ6mpxN53lRGxKQGjWB81Ps11wXT4xHJzsPqwZyUl1k2SFyhSL1m4UwM1QZyeSwilgws1K0WCn4K2WeiBa/PuxW6ps1WJYMNCl+sDmaQKtOzSD4LFfw7HOzYhLXNurUcAa6sFmJB3/kN2kg8Wn9FhrfNHk68fArRrnvyPusnugW6kuzw/gykvkJEiwzEgkvzTRzQAXtrgaVvG7UsVN5OxGXOFDqc0tPit66IJs50Rmw/hII/Mea6JPgEAOAcDW5wBHiuPv13gRk5LOGdNGOWsHznFstw9nkVH6gtNxLTyK7pOZKykTGCGnXDJZ4YeC1y0ujkH6KKD9WI2n4m/JaaeL6S3ZvD9zenfDo2c3gzUWtCGxPiF/wB4UNeKmQJ2Xac52fDq14LC3PzqtLaNcKaxiOam2hkvGl3AvY5rQe93mHc8XLXbYF43nxofRWDjCUeaL/Ql1cTvS5JdzvHRXbXXSjATfmiu9tA70W9Lh/Q1aeac0nCJTg+7zK7eF5pJbSh6P8dSrujiWSqIimGkIiIAiIgCIiALTekubzZYDXnHyaPzrclzvpVi9lrdTQeb6f7Vrt+lmq54gzR33S7NrieVf0VljldmhSBC58xX1UVjlXSRSz6k6G5SIZUKG5SYblpaMGZCC9bRk/E/lnY7zA+RWoQ3rYsm497m6wDyu9Qs6XiRI08vMaBlNCzZ2aGtsem2rM70K1aSf2NzvMf45roPSDJdXNMjU7MQAO3tGa4cWkLn8GH1cV8N14BIO0aD5FWtUuXcsoJODiZ9serBw8BRT5CYotehRM00/Z2rIQo2pdXRZG2Bzl8JVWZNulppT2zy1GBPkKULTXkqWbo6iLRm5ibWFtCaVmNaCx8aPXFbIVY3ZqtuztEuS8Sj87UCeJBHqsFa81nE7/K5TZudDW0Cwdc53jyVJrrVOeV8FxoaXCG503ofYetiH6rv9i6bO6OPotM6JbMLJZ8Uj6Q0G4Xn05LcJw30XDcVmlXP3ZfVLdEcq25e3FW3FcgiaWohx246Qd40rTsp8g4EyKw6QYmwfy3b2+zvHJbfEKhxnfv/AArPS321P+mzCSTNByJseYlY0QRWZuog1Bzb6g6rhzXfIT6tB1gHmFzWMdfzB3FdBsl1YEI/Ub+ULquG3ytsm5LsiJqFsiYiIrsiBERAEREAREQBc66VmXNOuH+SI3/muirSek2VzoLD/wDVn3mZw8YYWuxeVmq5Zgzm0way0M6rvMeihscpUF2dKn6p9a+TlBY5QZIp7Oz9iZDepMNygw3KQxy1NGomscshZs51cRrtGnccViWPUhr1q6PITaeUbblFZImpdzB3u9DP1gLuBFRxXHrUk3Y0IiQuzEacSwXA01t7p2ALrOT9qVHVuN47u0auCg5W5KGMeugXRhi27t/9qXbVYVWZ3LWqz7l/k5XDjh4F9CMD6FX4UwRjcqzllEuPVjNeD2oJuvGJZX8uhY0zL2mhF4xBBqOCsKb5VvMTZbRC5GcZNhXP4kLAf6gdQVRaBVpHibxuiufC99mZx80FCmLQ1LHmcJVi8nSVpv18rFhG6jh6rfMy5GjkrJZP2M+YjMhMFXPIG4aSdlKlWLPs18R7WMaXvcaNa0VNdg9V3DITIlslDz4lHR3gZ5GDBjmN44nTTnTX3cq9y2hE2CzpFsCCyGzusaBvpiePqo8R9SSpE1F0DiohXC8U1CnJVx7dfksKo43ZRytPKuOKsRCquKN5ZiOUKM68b68gVKiuUGK+/h5n9Cp1K3MWWIztH7quiWM2kvC+Bvi2q5w6pIAXTpSDmQ2t91rRyAC6jg8fqZE1L6F5ERX5DCIiAIiIAiIgCwGWktnSjz/bLX8Gnt/gLln1amIAe1zXYOBadxFD5rxrKweSWVg4HZrc18WEfrDkSPUclj6EEg6LuSyltyroE0a4tOa7aWnNJ4ijuIUS1YdHZwwd5/4ooDRSzjt8FpjlfY9RGuV1rlraNJMY9X2RFCY9XmOWto8J0KLS8HBbRZNuh/ZeaO0HQ75Fae16vNesYtxexnCxweUbXbmTECaFXDNiaIjcfte95rSbVyPjsNIjWRYf9wmhA33ELOSuUj4XZPbpoNxH2vRYq2rfc7tRHXey0YcB6qwpbluWtGZ+ZbGvzGS8KlQ9zRto4AcQsNGkoYNA5xppoBXbitzydyVmLTdnfRSzT2oh00xDB7bvALrNmZNy0vCEOFCbmjS5oc9x0uc4ipK2WWqBM6nztK2WXkBjHxHHANBcTwaKrcrD6K5uKQYoEuzTnXvpsYPUhdna0NFwAGoXBeHTAChW61RW+EZqGTEZOZIy8k2kJtXm50V173bK+yNgWTjTFMMfJW4swTsUcrmtZxPOVX+v7EqFXqCV4JXolW3Fc/u2STy8qPEcrj3KNEcpEEC1FeoL3YnX5YDy8VemH6NflpKjkVOz90VhVHYxJNjy2fHhjW4chefJdHC1DI+UzojolLmig3u/TzW3hddw2rkqz6kC+WZFURFZGgIiIAiIgCIiAKhVUQHNelOxTnNjtFzuy/Y4C48QKfZC0aGOshFhxbh6fJd2tezWx4L4bsHC46iLweBXErQs98CK4OFC0kOH7xGniolscPJAvrw+b1MGDQ0KutcpFoy1e23j81BY9aSvksMlterrHqI1699aAKlYNGJNbEVBMF3duHvaTu2bVEhVfebm6B7207NioYsSLEEGXa58R1wzRU8NW83BSK6UvNIsdPpfumep20Ww7he7QPmtmyU6OXxiJifqGXFkHBz9Iz/cbdhidmnP5IdHsOUpFmKRZjEDFkI7K9531jw1ra3vqb1A1vEo1+SvqW8K89SjQGgNaA1rRRrWigaNQAwVC5UJXklcxZfNvLZKUUC5eCUJXglQrLGzYkCVRVXglRm8mYcVZe5enOVh71sjE9PL3qJGiK5EeoT35x2aNu3cptUMmLPBNTtPkhFLhf6lXKUxxWUyZszrYue4dll+wu0DhirjTUOckl3NU5YWTZrDkOqgtace874jisiqAKq62EVGKiiuby8hERZHgREQBERAEREAREQArUMuMmutZ10Mdtg7QHtMHqPJbeqELGUVJYZjKKksM4K6Fm/CfD9FjJuUoajDyXTcsck80mNBHZN72D2SfaH1dmhaPGl1ClFxZW21NGADlEnZg1poFOJWXmJThsUGakM5hc3vN74+rocN2BXsMZ3NNaSmsmYsCUdNxGQ4eLsdTQBVxOwDzXVLByegSLS2CKvd9JFde9x1bBsHib1yro2tpkvOjrCGtitMLONwa5xBaSdAqKcV2J11x0Ku4vqbKsRj0fc6KlKe5UuXklec5ULlycrCYkei5eS5eSVRR5WGSQJVCUK8krV1MsAuVtzkLlZc5Zxieh71HjRQBUqkxGoOVScBtOxWDCNb7yNJ0bgpldXc8bLbyXbtWveq0pvVw3fNW4cJ0RwawVccArKqp7I1tiVlXRogYzE4nUNJK3+QkmwoYY3AeJ0kqLYtjtgMpi8953oNiya6nR6bwo5fVkC2zmeF0CIinGoIiIAiIgCIiAIiIAiIgCIiAo5tVouVGRRFYsuLsXQxo2s17uS3tUIWMoqS3MZRUupw2LA0EKDElCHZzTeNf7vFF2C3skYUerm0ZE94YO+IeovWgWtYMWA6kRtNThe07iosq3EhTpxuaLalmUq9goPab7pOr6p8MFuuQmXmcGy0y6jhRsGK43EYCHEJ06A47jrUAwqfvXjXYsFalgYvgjfD0jazWNmIWuyuF9brs6Gym11P2O1FUXNckcvHwgIUzV8MXNiC+JDpocDe9o5imnBdHhRA9oewhzTe1zSCCNhXFa3h92ml0zHs0XtVsZrKPRKoShadS85pVcq5ehuKOerDpoaL/hBd5L3GhEjy3i8eIXkgkY8NWsKTXRtlo8bLTojtVN59B81azjWmKvloVsu9fKvopldKezMWy2Wa+S8ud2Rs7PAXt8LuCo55OF+wY8llbNyce++J2G1Bp7RoDT4cd6sdNppT8sEa5zS3ZiZWSfGdmsFdZ0N3lbjZNjMgNuvce87Sdg1BSpWTZDbmsAaBoHqr66LS6ONO73ZDsscvgIiKcagiIgCIiAIiIAiIgCIiAIiIAiIgCIiAK3GgtcCHAEHEEVB4K4iA1W1MgYL74R6s6sWcsRwWqWhkdMwr8zPHvM7XhiOS6qqUWuVaZrlXFnBrSsVsQnOBY/3hcftN0+agyM3PyLqwX57Di3vsdT3mYg7RftX0BMSMOIKPY13xNDvNYyPkZKO/pU+Fzm+RWDqysPdGvwpLeLNCsnpOl4lGxwZd+s1dCrpvAzm8RxWzwJ+HEFYb2PGtjmu/KVNGQEoDXNdX4v0U+TyaloVM2G2o0kVKrLOE1z3jt/olV32x2lhmEc9WXO1X7luDpRhxa3kF6ZBaMABuAC1R4O095fgkfxHsajCkIr+6w7zcPFT5bJhxviOpsbeeZWxUVVMq4bVDd7muV0mRJOzIcLuNodeJPFS6IisYxUVhGpvIREWR4EREAREQBERAEREAREQBERAEREAREQBERAEREAREQBERAEREAREQBERAEREAREQBERAEREAREQBERAERE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AutoShape 4" descr="data:image/jpg;base64,/9j/4AAQSkZJRgABAQAAAQABAAD/2wCEAAkGBhISEBUUEhQVFRUUFhQWFBQWFhUUFBQVFBQVFxQVFhUXHCYeFxklGRQUHy8gIycpLCwsFR4xNTAqNSYrLCkBCQoKDgwOGg8PGiwlHyQqLSwqLCwsLCwsLCosLCkpLCwsKiwsLCwsLCksLCwsLCwsLCksLCwsLCwsLCksLCwsKf/AABEIAMQBAgMBIgACEQEDEQH/xAAcAAEAAQUBAQAAAAAAAAAAAAAABAEDBQYHAgj/xABDEAABAgMDCAcECAUEAwAAAAABAAIDBBEFITEGEkFRYXGBkQcTIjKhscFCUnLRM2KCkqKy4fAUI0NT8RXC0uIkY3P/xAAbAQEAAgMBAQAAAAAAAAAAAAAABAUCAwYBB//EAC8RAAICAQIEBQMCBwAAAAAAAAABAgMRBCEFEjFBEyJRYXEyQqGR0RQVIzOBsfD/2gAMAwEAAhEDEQA/AO4oiIAiIgCIiAIiIAiK3FihoJJAAxJNAN5KAuKlVqVr9I0vCqIdYrtlzB9o48Fqk/l5NRcHCG3UwU8TeVplfCJMr0Vs98Y+TqkaZa0Vc4NGskDzWOjZUSrcYrTuq7yXIY1qVNXvLjtJJ5lWTa7BgFoepfZEyPDfVnWn5byo9px3MPqqDLmV1v8Aurkv+t6h4qn+t7lj/ESNv8tj7nYIeWUof6hG9rh6KdL23AidyKw7M4A8iuKC2RpHkvbbTaV6tTLujCXDV2bO6By9VXF5PKGLD+jiubxqOWC2OzekmI2gjMDxpc3su30w8ltjqIvqRZ6CyPTc6KixVk5Sy8x9G8Z3uHsv5HHgspVSE090QZRcXhoqiIvTEIiIAiIgCIiAIiIAiIgCIiAIiIAiIgCKhK1628pA0iHDN5xd7o0kLGU1FbmMpKKyzNTE9Dh997WVwznNb5lcXy3ynixpqKwxD1UN5a0V7FBpoO8dPFanlBbUWZjue9xpU5oxo3QP3tWSmLNL4TJgOJIaxzmHA5o7VKfDVR7m8IteEYnY3NdtiXJ2e9wqeyDQ1N7qbtHFY+329U5oa8kkEkGl2q4KTaGVIzaQgQ4+072a6hpK117y4kkkk3km8k71GUTqKaJt80tvYqZl2tU652teaKtFlsTPCRXrXaynWu1qlEovR4R6692tVE24LxRUovMI88JEllouCkQ7YOlY6ipRecqMHQmZ2Da14INCNIuIW7ZOdJ74dGTFYjMM8fSN/wCfG/auWK4IpXscxeYsh3aGFqxJH05Z1pwo8MPhOD2nAg+B1HYpa+bsnsrJiTiZ8J3xMNSx41EeuIXcsk8r4M/CzoZo5tOshE9ph9W6ipkLOb5OZ1mgnp/N1j6/uZ9ERbSuCIiAIiIAiIgCIiAIiIAiIgCoSqrWsrMoRBYWNPadqxvwG8+A4LGUlFZZjOSgssj5T5TUJhQiKnE6hp4LXpeUJbnONx14urdU6heaBQpKHnxKOvPefvGDdy2Ews5pbrFPBV3M7HzMreZ2vmZyGx7JESehwH4GLmuGxtS4cgQt/wAqJdsMOoAGmG6gFwGa0ig4LX7QgGXtWBGIoHxGk/F3HjxrxW15VSXXwHNHeHabvapc1z1l/wANtUbIt9OjOS0Si9Fv+FmbCyafMHOPYhjF2k7G/PBRcn0SycKo80nsYiDLue4NY0uJ0AEnks/JZERnXxC2GNXedyF3ithmp2Us9lD2ScGN7UV+07NpuWrT+X0w8nqWthN0EjPfzN3IL1RlLoUl/EpfbsvVmwQMhIOl0R26jR4D1V4ZDS/uxPvH5LnsxaMeIaxI8R297qcBWg4Kz1j/AO4/7x+a2eDIrXxHL/uP8nQJjIOD7LntO2jvAgFYedyKjsqWFsQahc7kfmsJJ5QTcLuR3091zs9v3X1HkthsnpFvDZllP/ZDF32mfI8Fg65Ik1a6z7ZZNbiwHNJDgQRiCKHkvFF06Yk4E3DB7L2nuvabxuOIOxaTbmTr5c17zCbn+jhoKxyXGn1kLfLLZmHovNFcK80XpOcCimWNbEWVjNjQXZrm8nDS1w0gqIQqUXqeDTOlSTTWx9IZLZRw52XbFZccHtxLHgXtPoVmVwDo7yrMnM0dXqotGvGo+y4bRhxXeoEcOaHNNQQCCMCCpddilt3OE4ho3pbcL6X0/wC9i6iItpXhERAEREAREQBERAERUKAiWraAgwnPN9Lmj3nHujn6rlU7aBiRHRHHOoSGn3nnF270AWx9IFsHO6tp7tBve8ejT+JaZMGlGDBgv2uPeKgameXgrdVZl49DI2HGAiXnEEVOvFZ+JaLWXYnUFqMMqbBcokZtbEWuxpYJ+UNlsm4BzTmvBzm33teMD6f4Viy7VMWH27ojOzEbqcNO4i8b1eguUK2JNzT/ABEEVe0fzGD+pD03e8MQplNu+GWGnuw8MxsXJPrJovwhHtOGku0t441VzKfKpsqBCggdbQUF2bCGi7XqCmPtQiCYsJpiVbVjRfUkXcjjuK5qWPdEJiHtkkuJxBrfX97Fn4OZnUT17lUpWPONkirYT4ryXVe915JNd5JOjaVkJWz2VoSYh0hpzYbd7zjwoNqSksX9htQ0kXYF51uOrZoWxytkQ2DtGuab9WdjQD1xV3ToNsy2OWv4lzyfd/gx8CUYMA37LM78RXqPJmlxPEU9VmmtrgKBXf4JTHpacYwRI6q5POfwaVNwHt7zAdob6hRBLZ/daa6jUiuwreY0ksRNytFrjw+EtuYys4hZDzKO5grMtWNJxCWVpdnw3Vo7eNe3HeulWdPwpuBnC9rhRzTQlp0tO1aHNQw8APx9lxxGw62+Sh2Va0aSiuLACDc+G6tDTC8Xg6iFTa7QypkdHw3icdVHEniSMjlDYZl4l1Sx3cPm07QsUs7aOXUKPCLIku8aQWxAc06CKtCwf8VAPtPG9gPk70VfhrqdtpdbFwxY9zzRUoroDD3YrDvJYfxgDxQwHY0NNYvHMXLwnRsrn9LRaouydF2UxiQ+pebwKs3i5zed/FccoszkxaboEUPB7jmu+zUNf4OB+yvG3FqS7FbxbSq3Tt91ufRqKNIzYiQ2vGDhVSVYxkpLKOAawERFkAiIgCIiAIiIArUxGDWuccGgk7gKq6sNlVM5kq/61G8MT4ArxvCyeN4WTmU9N9ZMlzvYDnu+J3aPmBwWKa6pJ1mvNXIcWsKK/TEcBXeaqPDcqqe5R2PJNhlTILlAhuUmE5aGalszKQXLNWPDq4nGg8StfgvWy2COyTrPkP1W+reRMp3kaLCeIE/Hlh3M4uhD3a0cW+fJanbEZr5qIW4VpvIADjzBWZtyZItKM/3DGd9yG6niAtVkDUVOJJ4q50+81knWzbpbNtsNgZDdEONCBwx8aKRIQ6mpxN53lRGxKQGjWB81Ps11wXT4xHJzsPqwZyUl1k2SFyhSL1m4UwM1QZyeSwilgws1K0WCn4K2WeiBa/PuxW6ps1WJYMNCl+sDmaQKtOzSD4LFfw7HOzYhLXNurUcAa6sFmJB3/kN2kg8Wn9FhrfNHk68fArRrnvyPusnugW6kuzw/gykvkJEiwzEgkvzTRzQAXtrgaVvG7UsVN5OxGXOFDqc0tPit66IJs50Rmw/hII/Mea6JPgEAOAcDW5wBHiuPv13gRk5LOGdNGOWsHznFstw9nkVH6gtNxLTyK7pOZKykTGCGnXDJZ4YeC1y0ujkH6KKD9WI2n4m/JaaeL6S3ZvD9zenfDo2c3gzUWtCGxPiF/wB4UNeKmQJ2Xac52fDq14LC3PzqtLaNcKaxiOam2hkvGl3AvY5rQe93mHc8XLXbYF43nxofRWDjCUeaL/Ql1cTvS5JdzvHRXbXXSjATfmiu9tA70W9Lh/Q1aeac0nCJTg+7zK7eF5pJbSh6P8dSrujiWSqIimGkIiIAiIgCIiALTekubzZYDXnHyaPzrclzvpVi9lrdTQeb6f7Vrt+lmq54gzR33S7NrieVf0VljldmhSBC58xX1UVjlXSRSz6k6G5SIZUKG5SYblpaMGZCC9bRk/E/lnY7zA+RWoQ3rYsm497m6wDyu9Qs6XiRI08vMaBlNCzZ2aGtsem2rM70K1aSf2NzvMf45roPSDJdXNMjU7MQAO3tGa4cWkLn8GH1cV8N14BIO0aD5FWtUuXcsoJODiZ9serBw8BRT5CYotehRM00/Z2rIQo2pdXRZG2Bzl8JVWZNulppT2zy1GBPkKULTXkqWbo6iLRm5ibWFtCaVmNaCx8aPXFbIVY3ZqtuztEuS8Sj87UCeJBHqsFa81nE7/K5TZudDW0Cwdc53jyVJrrVOeV8FxoaXCG503ofYetiH6rv9i6bO6OPotM6JbMLJZ8Uj6Q0G4Xn05LcJw30XDcVmlXP3ZfVLdEcq25e3FW3FcgiaWohx246Qd40rTsp8g4EyKw6QYmwfy3b2+zvHJbfEKhxnfv/AArPS321P+mzCSTNByJseYlY0QRWZuog1Bzb6g6rhzXfIT6tB1gHmFzWMdfzB3FdBsl1YEI/Ub+ULquG3ytsm5LsiJqFsiYiIrsiBERAEREAREQBc66VmXNOuH+SI3/muirSek2VzoLD/wDVn3mZw8YYWuxeVmq5Zgzm0way0M6rvMeihscpUF2dKn6p9a+TlBY5QZIp7Oz9iZDepMNygw3KQxy1NGomscshZs51cRrtGnccViWPUhr1q6PITaeUbblFZImpdzB3u9DP1gLuBFRxXHrUk3Y0IiQuzEacSwXA01t7p2ALrOT9qVHVuN47u0auCg5W5KGMeugXRhi27t/9qXbVYVWZ3LWqz7l/k5XDjh4F9CMD6FX4UwRjcqzllEuPVjNeD2oJuvGJZX8uhY0zL2mhF4xBBqOCsKb5VvMTZbRC5GcZNhXP4kLAf6gdQVRaBVpHibxuiufC99mZx80FCmLQ1LHmcJVi8nSVpv18rFhG6jh6rfMy5GjkrJZP2M+YjMhMFXPIG4aSdlKlWLPs18R7WMaXvcaNa0VNdg9V3DITIlslDz4lHR3gZ5GDBjmN44nTTnTX3cq9y2hE2CzpFsCCyGzusaBvpiePqo8R9SSpE1F0DiohXC8U1CnJVx7dfksKo43ZRytPKuOKsRCquKN5ZiOUKM68b68gVKiuUGK+/h5n9Cp1K3MWWIztH7quiWM2kvC+Bvi2q5w6pIAXTpSDmQ2t91rRyAC6jg8fqZE1L6F5ERX5DCIiAIiIAiIgCwGWktnSjz/bLX8Gnt/gLln1amIAe1zXYOBadxFD5rxrKweSWVg4HZrc18WEfrDkSPUclj6EEg6LuSyltyroE0a4tOa7aWnNJ4ijuIUS1YdHZwwd5/4ooDRSzjt8FpjlfY9RGuV1rlraNJMY9X2RFCY9XmOWto8J0KLS8HBbRZNuh/ZeaO0HQ75Fae16vNesYtxexnCxweUbXbmTECaFXDNiaIjcfte95rSbVyPjsNIjWRYf9wmhA33ELOSuUj4XZPbpoNxH2vRYq2rfc7tRHXey0YcB6qwpbluWtGZ+ZbGvzGS8KlQ9zRto4AcQsNGkoYNA5xppoBXbitzydyVmLTdnfRSzT2oh00xDB7bvALrNmZNy0vCEOFCbmjS5oc9x0uc4ipK2WWqBM6nztK2WXkBjHxHHANBcTwaKrcrD6K5uKQYoEuzTnXvpsYPUhdna0NFwAGoXBeHTAChW61RW+EZqGTEZOZIy8k2kJtXm50V173bK+yNgWTjTFMMfJW4swTsUcrmtZxPOVX+v7EqFXqCV4JXolW3Fc/u2STy8qPEcrj3KNEcpEEC1FeoL3YnX5YDy8VemH6NflpKjkVOz90VhVHYxJNjy2fHhjW4chefJdHC1DI+UzojolLmig3u/TzW3hddw2rkqz6kC+WZFURFZGgIiIAiIgCIiAKhVUQHNelOxTnNjtFzuy/Y4C48QKfZC0aGOshFhxbh6fJd2tezWx4L4bsHC46iLweBXErQs98CK4OFC0kOH7xGniolscPJAvrw+b1MGDQ0KutcpFoy1e23j81BY9aSvksMlterrHqI1699aAKlYNGJNbEVBMF3duHvaTu2bVEhVfebm6B7207NioYsSLEEGXa58R1wzRU8NW83BSK6UvNIsdPpfumep20Ww7he7QPmtmyU6OXxiJifqGXFkHBz9Iz/cbdhidmnP5IdHsOUpFmKRZjEDFkI7K9531jw1ra3vqb1A1vEo1+SvqW8K89SjQGgNaA1rRRrWigaNQAwVC5UJXklcxZfNvLZKUUC5eCUJXglQrLGzYkCVRVXglRm8mYcVZe5enOVh71sjE9PL3qJGiK5EeoT35x2aNu3cptUMmLPBNTtPkhFLhf6lXKUxxWUyZszrYue4dll+wu0DhirjTUOckl3NU5YWTZrDkOqgtace874jisiqAKq62EVGKiiuby8hERZHgREQBERAEREAREQArUMuMmutZ10Mdtg7QHtMHqPJbeqELGUVJYZjKKksM4K6Fm/CfD9FjJuUoajDyXTcsck80mNBHZN72D2SfaH1dmhaPGl1ClFxZW21NGADlEnZg1poFOJWXmJThsUGakM5hc3vN74+rocN2BXsMZ3NNaSmsmYsCUdNxGQ4eLsdTQBVxOwDzXVLByegSLS2CKvd9JFde9x1bBsHib1yro2tpkvOjrCGtitMLONwa5xBaSdAqKcV2J11x0Ku4vqbKsRj0fc6KlKe5UuXklec5ULlycrCYkei5eS5eSVRR5WGSQJVCUK8krV1MsAuVtzkLlZc5Zxieh71HjRQBUqkxGoOVScBtOxWDCNb7yNJ0bgpldXc8bLbyXbtWveq0pvVw3fNW4cJ0RwawVccArKqp7I1tiVlXRogYzE4nUNJK3+QkmwoYY3AeJ0kqLYtjtgMpi8953oNiya6nR6bwo5fVkC2zmeF0CIinGoIiIAiIgCIiAIiIAiIgCIiAo5tVouVGRRFYsuLsXQxo2s17uS3tUIWMoqS3MZRUupw2LA0EKDElCHZzTeNf7vFF2C3skYUerm0ZE94YO+IeovWgWtYMWA6kRtNThe07iosq3EhTpxuaLalmUq9goPab7pOr6p8MFuuQmXmcGy0y6jhRsGK43EYCHEJ06A47jrUAwqfvXjXYsFalgYvgjfD0jazWNmIWuyuF9brs6Gym11P2O1FUXNckcvHwgIUzV8MXNiC+JDpocDe9o5imnBdHhRA9oewhzTe1zSCCNhXFa3h92ml0zHs0XtVsZrKPRKoShadS85pVcq5ehuKOerDpoaL/hBd5L3GhEjy3i8eIXkgkY8NWsKTXRtlo8bLTojtVN59B81azjWmKvloVsu9fKvopldKezMWy2Wa+S8ud2Rs7PAXt8LuCo55OF+wY8llbNyce++J2G1Bp7RoDT4cd6sdNppT8sEa5zS3ZiZWSfGdmsFdZ0N3lbjZNjMgNuvce87Sdg1BSpWTZDbmsAaBoHqr66LS6ONO73ZDsscvgIiKcagiIgCIiAIiIAiIgCIiAIiIAiIgCIiAK3GgtcCHAEHEEVB4K4iA1W1MgYL74R6s6sWcsRwWqWhkdMwr8zPHvM7XhiOS6qqUWuVaZrlXFnBrSsVsQnOBY/3hcftN0+agyM3PyLqwX57Di3vsdT3mYg7RftX0BMSMOIKPY13xNDvNYyPkZKO/pU+Fzm+RWDqysPdGvwpLeLNCsnpOl4lGxwZd+s1dCrpvAzm8RxWzwJ+HEFYb2PGtjmu/KVNGQEoDXNdX4v0U+TyaloVM2G2o0kVKrLOE1z3jt/olV32x2lhmEc9WXO1X7luDpRhxa3kF6ZBaMABuAC1R4O095fgkfxHsajCkIr+6w7zcPFT5bJhxviOpsbeeZWxUVVMq4bVDd7muV0mRJOzIcLuNodeJPFS6IisYxUVhGpvIREWR4EREAREQBERAEREAREQBERAEREAREQBERAEREAREQBERAEREAREQBERAEREAREQBERAEREAREQBERAERE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AutoShape 8" descr="data:image/jpg;base64,/9j/4AAQSkZJRgABAQAAAQABAAD/2wCEAAkGBhQSERUUEhQVFRUVFxQVFBQWFRQVFRQUFBQVFxgUFBQXHCYeFxokGhcVHy8gIycpLCwsGB8xNTAqNSYrLCkBCQoKDgwOGg8PGiklHyQsKSkqLDQsLCwtLCwqKSwsLCwsLCwsLCwpLCwpLCwsLCwsLCksLCksLCwsLCwsLCwsLP/AABEIANwA5QMBIgACEQEDEQH/xAAcAAABBAMBAAAAAAAAAAAAAAAAAwQFBgECBwj/xABIEAABAwEEBwQGBwYEBQUAAAABAAIDEQQFEiEGMUFRYYGREyJxoQcyQlKxwRQjYnKC0fAzQ5KiwuEVJLLxU2Nzk9IWVIOjs//EABsBAAIDAQEBAAAAAAAAAAAAAAAFAwQGAgEH/8QANBEAAQMCBAIJBAEEAwAAAAAAAQACAwQRBRIhMUFREyIyYXGBkaGxBhTR8EIWI8HhFTPx/9oADAMBAAIRAxEAPwDuKEIQhCEIQhCEIQhCFq59Fz/Sb0uQxOdFY2/S5hk4tdhgjP25dTjwbXdULpjHPNmheOcGi5V/fIAKnIDMk6gN5VNvr0tWCAljHutMgy7OzN7Xq+oYP4uS5de14Wm3H/OzukaTlZ46xwA7Bgbm/gXVKk7r0UdTMCJvutAxdBk3nmmLKEDWU+SWyYg29ohf4Ulb/S1bZK/R7NDZ27HTvMr6b8EdADwJKhZL7vO0a7baDXZZ42xAeDmCqs1luWGPUwE+87vHzyHIJ9X9bOimDYmdlqrunndxt4KlWbRK0zOo99qdXMultL9W8gOB8lK2f0VwDOSMyHbileByAfXqVdbBBhbXa6h5bAnIUb53bNsF6A87vPquTTaCOie4Mje2hIBZM4ZVypSTdRafRbVBmy0W6Hj20pblvDqgrp9rsBcS5tM9mrUKZFR9CDuPRTCYO7QBUZ6VuzyqhZdOrziNW2qOYe7PC3/XFRyn7u9NTm5WyxuA2yWd4lbt/duo4bNpStquyOT12An3hk7+JtCq1euipGcTsX2HUB/C/IHmB4rwxQP3FlIypnadbFdY0f02sdtH+XnY922OpbIPGN1Hc6UU6CvKt4WWju80te0g1za9pGo11jxVk0d9LlssZDZXfS4R7MhpM0fZm9r8VeSqyUJGrDdMIqlr99F6HQq5opp5ZLwb9RJ3wKvhf3ZWeLdo4tqOKsQKoEEGxVpZQhC8QhCEIQhCEIQhCEIQhCEIQsEqNmvtrX4d2ROzFuW9823s2ZGhOQ57VTLxdijcGnvZFp+00gjqfmqFTViJ7W+vgrcNOZGl3ougRyVFQmF/aQQWOF01okDGNyqcy52xjGjNzjuCrTtPYbLYhPMTX1WRj15JKeo0b951DauQ3tfktun+kWogkV7KIfs4GnY0bXaquOZy4AOaenMxvwS6eZsLbu3U7pNplabyJacVnsh1QtNJZm753DUD7gyz20qo+x2P1Y42gbGtaAP9uJTVk6sdxlrG4j6zvJuwc/yToNbCyzQs5LNJUP6x05KWuq6GQipo5+127gyurx1nopDEo36eFj/ERWgqSdQAqegVR5PacrDLdlqlMSMSbQ2aZ/shg+0c/wCFtT8E1t9tZE7B2zZJB6zGNNGbw95OR+zQnfRVGVUL3ZGOue5Wn08rGZnNsFZLrfkczlSg3DPUnuJQl1y9zEcsVDy2fNPfpC9cNVEHCyfFyhrVPidU0rQDumoNNtU7+kqHvK00dUtoN+w8ajauohqvHPFku5yj7VaXN1Mjdwc35ggrR14BNpbxC6lgbILOC6imLDdpSNot9lfQWqxB1NTo3GoHAE1HgCkmaI3RajhimkhkOeAvIdya+tR4BLmzvk9WMkHaSAPMqMvjQd8zaOwRuBDmuOMlp/hGXNZ2pFPDcR1BYfG/sn0AllteO/ktLZ6HbRC4S2O1DE01Y7Njwd7ZI86+DVdNFdP7VDSG9Yi2mTbYwB0R/wCvg/ZffoBvprUVotY7VZ24JLSJx7PdIcKbC5zjjHiK8aZKxOtQOUjcLuII6VzCQHHKuJ2WQtkaONrFM/sWkbWP7wV3htbXgFpBB3EauCXXO4pnQmsZoPd2dFZrm0iEnddk7d808osRiqx1dDyVOelfDqdRzU8hYDllMlVQhCEIQhCEIQhC1JQhU7S+8PrA3cK8yfyB6qry25Z0wvD/ADcg3YR/I0/NRVjk7Rwa6MkbXAuZTjnkeSylWS+dx71rqSERwNJ5X9VAaWXQ+V4mixPcwUdEKuIFa442DOu+gz171C2SOR5wtilc73RFIT0AquqR2eKMZ1dqoHkOIp7uWSf/AOIkCpyB1VOvwGspzRYxJTx9G7W2yS12FxVL87bhc1iuC2f+1tH/AGnjyIqnckU8Y78MzANropABzIor++8aazyST78wgkHwANOSt/1C4btCX/0807OKqF1wmbvVozVXKrt4b+as9jY2MUYKb958TrKjfpJJJcak5k7ydacxzbzQbTuG9Z+txKWsfroOA/d06o8Lio2aanif3ZR2mWk8kQEFnqJXir3t1wxnIEbnuo6h2AV2hRej2jrqxl3quBcTnqB1Gu0mnUrbRqMzyvtDtcji4cG6mt5NDRyVwBWtw6nFPEABqd1jcTqjPKeQ2SoKYW6/o46iuJ49kHbUZF1CAdfRPQ5QTdHGMLnOL5G5lsbR3s95r3j03lMWBvFKySkbuvnFaS57sIeC0D1gK0DGnwPDbxSdutEzXGN73GvHJw3jeOCxdFySiVj3twtaanE4VNK0oBXOtNys5Pkp3Pa12gUdiQqzZ7slk2Fo95wplwB1qRtWjrHMAaSxwAGIVIcaa3MJ+B/JShcsVUbpCSu2tsud31ddosxDg8tBNBJG4gE66HaDSusUy2re6PSdbLMQHkTM2g911OQwnm2vFTWnNmkcyMsBc0OIc0CvedhDHED8Q58Vz68YXMc5jxhc00c06wdxVeaigqR/caL+/qm1LUyMFgV2jR/TWw2/ukNZJSpbTA8ccI1jiC4b6KxssjoxRjhJGf3clCKfZdqHwXl5ziHYmkgggggkEEbQRmCukaDelNzC2G1uqDk2U5Dwk2A/b1b96xWLYDPADNSm4G44/wC0/gqhJ1XG3x/pdakuVkrax1jPunMA7iNniCq/a7G+J1HAtOtrhqPEHb4KfgvClHNzB18eB4p1ay2VlCKtP6qNyyv3rWAPtleDwV5kj2HK/VpUfY9InGItqBIyhz1Opn/CQpy7L4EnA7jrB3HiqFfVldFVzcy0Ej7TNZB4gVPLinsNuwdhaGnuStbi+9qJ593qtjR4iJsj+eh8eB81Umpwy4HiPDkuiArKQsc+JgIS6eKghCEIQhaP2rdMr1t7YYnPdqaCeJ4DichzXhIAuV6ASbBcd0lidJeFoAJDQ5uIjjGwgDinlmpG3LXs25eKUtLjIXSvoC9xJp0A6DyCb4aipWOqJc7yRstjHcRtaeAAS0UuHvuzcfVrs4rVk5qXuzOzx/JIFyFDcrvKFs55JqdZWKIQvV6tUlbZKRSfceOrSEuQm1vFYn/dd5Cq8bo4L219CmujFrEYwHkd4VqbICqPZGqUZaSMqnqtXDjLGNyyA37llK36bkfIXQOFjwKs2NZxKuttjt56prYtI3fSXwuaRhwkHXUOrmDtGQTKmxGGpOVl7pJWYLUUjcz7W7lbMSMSSa/JZxJiky3JWC5aVWpcvbIWxcqnpHoU2XHJCcMrjiwuP1bial1MqtJOesiu6qtBKTLl6DZSseWm4VI0U0RBglNobQy/VtoRjY1jziO2hxtA8GnYUrF6OYmuq6V7wDXBha2vBxqcvAK3HLV+tqTc5dXJUxmeSTdYuO8nQv7J/quyjO7/AJZ+XTcrbY7Zsrkcx81R7ZCHD9VB3hS11XkXxhx9Zpo/7w2+BBB5ncvnv1JhDWO+4jGh38VqMKqunb0T9xt4KftjsQ46x4pKxXcH2GSJop2ZqzeBh2cq9AkZp1LaKmvag6jg/qWdoiWOtfROJ2ZYb8rfKc6EXl2kIB1jI+I1+as6oOi7uxtk8J2PJHg7P41V9C+jRPzsDuYWeeLOIWUIQpFyhUvTa2Y3NhGofWP+DQf5jyCuEr6AlcuvK2mR8rhre7owVAHSnmlmIy5IsvNMKCLPJm5JnaDVrQNTR1O0/JauGzYAOtM0vO3A0b6D+5TMvoKcalZo7rRt2WEICELtCEIXqELV7KgjeCOootkIQo64binn/ZRlw1Fxo1oI2YjkTwFVNW3Qy1x59ljH/LOMjxbkegU3cd9uYwMoMTcmk6i3cRvCi9IfSXJG4xQHtZhk6gAiiO55GbnD3ActpGpNIqZk9styUuqK+aE3OUAJn/g3Ys7W2u+jQg+3+1kPuRR5uLuXVRLpxarV2scXZRMY2KJp9csa5zsUmZ7xLnHX4knNIxXXLaJO2tUjpZDtccgPdYNTW8AB1zNgs1nDBQLR0WHNp+txWTxLFX1XV4ck5YaBMrVfsMb8D5AHZVFHECuYqQKDKidYlQNI7O6O0Pxe2S9pqM2uJpXcciOSdNbdIgLq/smDgC0hwOoggg8wqjpeHsnZK0kAtAY4EgtLScQ4a68aqFsN7PhD+zNC8AV1kUNagHKp3kFL37pCbQ2MYcOGpdtBcaCrdwoNXFdhtiuw1JWW/pWSiQve7MYgXEhzdoIrTV0V5sN5MmZjjNRWhrkQdzhsOYPNcxc5WzRFpjYS9zA2WhjaXNxOIxNLqa9gFOHFDgF2W6KzOcknOQ5yScVxZcgLLHjG0O1ONDzqK9aLaKyvsts7J+bJ2nA7e9jcYB44MR45eArd8aS9jM1mCpxR0ONta4mkgsFXCmVK0XVL2uxs1lik9qFzSDt+rfQHlTo529ZbHpHMdlJ6rmm48DofELRYUwABxGoOh8Rso6ywFzHnbGAT4YiD5UKmdGsg87y0dAT80novGDJIDmCyh6gJ1ZIOybg2gmp3mv5UXz+pJZEHt3KfzyXLovBRdud2d5sd/wASMV8WH8ir9C6oC51pVJhls8m5+E+Br8wFeLntgfGD4+RI+S22CzdLRsvvr7FJp2FrlIIQhOVXUTpHacEDyDmRQeLu781zwUwV3mg8BTPzV30uaTFwFXH8INPMg8lQbTIGhrdprQeFK/EdUgxMnOPBO8Nbdp8UWuXESeQ8Nia0Ti0DYk3DugpKnLdAtEIQul0hCEnPaGsFXuDRvJA6b0AX0CEoloolDu0os7fac77rD/VRbM03swIDu1H4Gnya4nyU7aeR2zSuJHhgudAp59lc5j2sJa5zHta5poWuc0tBB2EEgqo6KWJvZg02D4BXC576gnIEUrXOy7hqx/Jj6E8qqrXL3XyN1ASSgDgJHAfBaHBGuY5zHC2xWUxp7Xsa5p5qwNNFnGkMayHrULK2S+NVDTOxOxiYZtIDXfZcK0ruBB176q0F61fQgg5g5EHMEHYQuhovRouZl60L1Zry0ZhjxSOkcyMV7lAXYiO61jic89lK0VTL13dTgXW7nqQuCzwyPc2Y0rhLDiDakHNlTvBHHLJRJetWzYSCNYII25g1GXJeKUNXVJJFEX7dgnbtxtDsHfLG1cBm6gNaUB2bc6FRI03HZd5pM2eQAEZOx1a13VFOiTu++ZJXBrX4nvoZHBtIoYwalrG+081piO00Fda8uuWxuGqfXXd7oICx5GIuc402E0Az25DXTauzXQ8GEtOoueOTv9yuTyGpaN7mj+Jw/NdMu6ajPEuPn/ZYP6xe5vR5d9f8J9hjS+N57x/lK6Jx0kkrsaB/MfyTu9+7J94V5jI/JY0cbQzO3vp0Ff6lnSM+oeLh5A/JZqRgfS280yLs1T+8lVtMSTDUa2lrh/3Ix8/NWHRW1d4s90kKFtYx0acxt61+SX0IlJtE3CQjpQJx9PvPY5An1IXlewNYD+8V0NCAha1J1A6XO/y7uNB1K5VPasdseBqhja38T3Nc7yDRyXUdMD9UBsxN/NcX0ctPaS2h51vId/E55p8EjxEak8h8rR4Sz+05ys1s9bktGuyIPAjxW7zV/iG/6QtJBmkVtUyG1lqhCw5wAJOoAk+AFSugvVEX7fnY9xmchGs6mDYSNp4KqTSue7E4lxOsnM/2SspL3ue7W4knmUoyFNWBsQsFIGpu2FOtH7uDxjdmTn+vJPLui+tZ99vPvDJK2ez/AEaQxn1dcbtjmbOYGR8OKb4VIwyFp34LP4+x/RtLdtbp8+62HYE6s0Ib+viUk2RbiRabILrFm50TsSI7RNhIjtF7ZcZU6xrBkTbtEGRFkZVWtN5jjiGzC488VPgB1VYLlf7dYI5sPaCuA1A36qtI2g0GXBUC3WlrpHOawMBOTB7IpTkcq+JK8KssFwtC9JuctC9aF65upg1bOerL6PLv7a1luYBjeAR75wlo46jkoK7bu7YkB7GuGprsVXeGX63K9aFWX6PPC0Grg6R5OzF2TjlwGEKpWOc2ne9psQCb+CsQgGRrTxKc2WFzbbHC/WHB4I1OY0F4cOHd5HJdAjloANy10iuZjbU2WmeF+A7hIW4hyLcvvlNgCTTf8184xesdWPbn3aLHxvv5rTUNOyKM5dibq0XMaR194ud1OXkEjpJJWNv3v6XJSF2EADYAOiZX9LVjR9onoP7rNxTPMluBUcbbzB3eo2ysJxn3Y3Hm4YB/q8kr6O21fK4bZZDy7Q08k4ZH2djfIcu0c3+Bpr8nLHowh+oDjtFTzzW4wOPLmPcPdV6+TNtz+P8A1XxCELSpWq3prAX2dwGsggeJa4fNcR0Md9Y8b2A9HD816GvCAPYf1qXALFZuwvOSLc+Zg8M3t8g1LK+O7Se5aLBpLskj81ZHfrlksyvqa/qqRmtQ7Xs/awB/AjEQeYp58FtVZs9XQppZZSVqbVjxva8dWlKoQDZeqmRwpxHCntosWB5GzWPAraOFWnSq00JKzx0cDuIPQhTlqsrZG4Xio1jeDvadhUeyJSUL6jwpX+6gEhBzNOoUU8Yc2x1ChpbBLH6tZG8B3x4tGvl0SYtzdpodxyPQqwIOaf0+PSsFpG5u/ZZufA4nm8Zt7qEjnxeqC48ASnsF3Pd6xDfM/kPNPkLiox6Z4tGMvuV1DgkLNXnN7BK2bR+I+s55/GB8AnE+g2IVglLXe7Jm08MQAI6FMTTWeuSe3ZpGIc3PBjGvE4DD91ziOipxYjVZr5yff2Us+Gw5eq0KnXpeJssrorS18UjcwCKh42Ojc2ocDv6qiW62Ne4uazBUl1MWIZ7AKZZrq/pgv+xz2KPBIySYOBjwmrmgluKvCmIblxjGtdR1T547vFis3JA2M6JUvWheky9ABNeGvgrl14GqRuKMunZT2SHuO4NP6HNdC0dNbUzg2U//AFkf1KkaOWctxSHUQWjeTUE/BXzQWEvtDzuYGj70j2geTXKpiTujoZSeIPvopqZuadvcfjVdb0jgxQNdtZhPJwwn4g8lX7C3vV3fFW69Gh0Mg+w6nIEj4KpQOoP1rXy2sIOreK0FG4mMt71KNlTW0xmWVkbdvkDmTyAWomUxo7YsjM7W/wBXgz+9B0CqUlPnlXsjuhaXeii/SBN2dkwNy7pDR4gRt/8A08lLaEWXBA3wVX0+tHaTxQja5tRwZV5/mdGr7clnwRNHALe4Wy0bncz8aJNP/Ed1/VSCEITVV1hwXD/SbY/o14xzjJr8JJ+1EQHfyFnmu4qh+la4e3sjnNFXRHtG7yGg4hzaXcwFDMzMwhX8OmEU4J2Oh81z+8JMN4MHvRYfOQjzaFJBVK23hidZ5RrbFHXi6N7weuGvNWzEMOIHKgNeBGv5rLVMZbl9FrHtsAtkLCzVVgVGk54Q4fApmYiFILRzQdaCpGSEaJoGpje8Lw3tYiQ9muntMrmKajQ50I2lSxhohrV0x+R1125wIVesul7h+0YHcWnD5GoPUKQj0oiOx4/C0/ByiL9uJ0dZI2F7NbmtoXM3kN9pvhmM8qZqusv2Pc88h/5JsylbOM0Y9FSkqIojZ7rK+/8AqGLYHn8IH9S0dfpPqs/iPyH5qiu0mA9WMn7zvkB80MvCWYHvYW6i1mWzadZHNWI8HkedrKnJilO0aG6n720mpVrfrHivdGTGn7VNvAZ7yFRbfeMkzsUji47BsaNzW6gPBSF50ZHhGt27cN/j8lDp/Bh8dPoN0iqKySoOu3JYohZWFdAtsqiypWxsfC5tcxJTE2lRSuo8aVKYWSIOeGmue7WuiaLXL2jhNKO4M2NPtnY4j3R5ngop6iOmiMrztt3nkpYYHTPDGpO32L6NYQ54pJO+NrW0pgibWSlNhOFpPiArX6LbBSNsh/ePL/wRghvV2M81B6V2B9stkFnbUMYx0ksmxgkdSvFxDMhtJ8V0O54mxto0YWgBjBua0ZDyCxGL4m91Fkces85j3DgE2jpg17iNmjKO88VYrTP3Hfdd8CqnE0kho1mgHiaAealrVau47wp1yWNG7HikMmyMVFdWMjLoM+iylDEXus79HFWo/wCzG5xWtjsPbTOb+7a6jjvDcg3nTpVWsuAaTqAHkEzu+yCJgaM9pO1x2kpnpPeYhs7yTrBr90CrvLLmmUErdcvFUJXGZ4HBVCx1tN5Odsjy/E843eWAcl1OFlAAqD6NrtOEyvHeeS93i4kn405LoS3VPF0UTWclQldmeShCEKdRoTe2QY2kJwsUQhea9LblNktT488FS+P7jich901HIb1MaN2oSRGJ3sg04xuy8q9KK+elLRT6RBjYKyR1c3eR7TeY8wFx66raWPBacxmOO8Hhw4lJayD8ra0NR93T2PaburfYpyQWO9dhwu40yDuacgKHvGeuG0w69T2n3qeq7eHNFK/ZG1SlgtjZmB7NR1ja0+6eKSyRkdYbKVzbapValLOjySKhKjBWwWCsLJXt16sgqBvzQ6G0VcPq5PfaO64/bZt8Rn4qcBWaqaGofC7Mw2KiliZKMrxcLld6aPzWf9ozu1oJG95h/Fs8HAJGwPoTnlu4rrf68fFQ1u0Rs0prgMbveiODP7tC3yWppPqADSdvmPwkU2DkG8R8j+VRXsYQQWjPXlQ9QmdoskYHqu8W59QSrfPoC793OKfbZTzaT8E3Ggc//Fi8frP/AB+ac/8AK0LxfOB5H8KmaCcfxVFLabD0WY4y4gAEkmgAzJO4DauiWfQAfvZi7gxoH8zyfgp+7Ljhs/7KMNO1xzefxnMcqBLKnGKeP/qOY+nyrEWGSuPW0Cq2i+gpaRJaRTdDv/6vD7PXcruEIWWqaqSpdd58ByT2CnZA3K1PLK7qac6ZVO/JSLbRQUGxQsUtEp9KSWZmcqV7Mylw8vIaMySABvJ1BXGzWMQQBm0+sd7jrPy8AFG6OXP2YD3jvkavdr80/t9oq6m4eZXoe2Cme4bnQJLUydI8MbsFuHqiaZW42ieOzsNQSC6nuMd83gcmKy3veohic4mmRz90AVLuQ86Kv6CXU6aV1okFC890H2WAANbyFOdSp/pykdLJ0r9m/Kryno2X4nT8q+3BYBFE0U2D4KTWrG0FFst+lyEIQhCEIQhCStEAcCCuDekfRM2acysFI3mpp7Eh+AJ8/Fd+URpDcjLRE5j2ggggjeo5I87bK5RVbqWUPG3Edy8+3dbKgiuZFHD3hv658CtfpL7NLjZ6rtbTqO9p3bwf9ltpHcElinwmtKkxvprG4/aG0c9q2s8rZ2FjsnbuI9pu9IpGGN2o04rcMeyVuduoKtd1XoydtWHMes0+s3xG7jq+Wl7WrsRjLC5ntFtKsJ1EtPsnVWqojXvhkqCWuadYP6qCrXdOl7JBgtADSRQup9W4HKjh7PmPBV3U4BuNQoJICzrDUJ1Yr0jlyY6p90gh3Q6+Sehqql/6PGE9rEawkggg1wE6u8NY3O8Ac9e13aTvZQSDGN+p456nc+qjfS3F2FemLMMzFZyFhYsN5RTZMcCfdOTv4Tr5VRPDI3NrRINwOGQfJ3kVV6J2xUGo0K2atwxMor0jJpUtI1h4wkc9SetkRlLd0EELPYlZ7B25ZFoO5H0p3DovRZcaoFld7p8lh0BGsgcKgnoKrDpSdZK0RovdUJKaWmW34BE01MtvwW1luySQ1pQH2nZdBtUbnBo1Ugs0XcmzXE5DMnIbanhvVx0b0YLaSzetraz3TvdvPDZ46s3PdUcWY7zveOsfdGz9ZqwwSVSarrDbLH6pZV1ReMrNAnD58LSTs/VFEOtGtzjxJWt426poDk3XuJ29FVr+vt1RDDnI7VtwNP7x3H3Rz1Ch8p6eWrc2JqpsYGNL3JK9JnW20iBvqMIMu6rTVsfI5u40GxdPuS7BDGGgKA0I0VEEYJGZzJOsneVcAF9KpKVlLEI2cEqlkMjrrKEIVpRIQhCEIQhCEIWCFlCEKt6WaKR2uItc3ntBGog7CuDX7cEtjlwvrSvckGQNPg7gvThUDpHoxHaYy1zQa7/1rUMsQeO9MaHEH0jrbt4j8LzzNaxK3v5PGp2x43O3HcdSZVVn0o0GlsriWgvj3+00cQNY4hVhLTGWGy2tPURzszRm6fXdfEsNQx3dPrMcA5jgdeJhy+HitZHNJq1uEH2akgH7Nc6cDXxTRqcRqMqUsANwtwVKWPSGWPIPJG54xDqTXoVFIXJYDuuHNDt1ZzpLFKKTw1+03WPCtCOqwzsdcNoLPsyBzf5gMPUKttKVY5RGIBRdCB2VZRa5G68LxvbR46xn4rdl7Da3ofzCrzCnUb1XfE1RmPmp1tvB2HySrZqqIienkT1Ue0hQObZSdmY0agK79Z81KQSqGgkT+CRLZWkqrICVN2eRb2y9AxpANDtO7h4qFmvUNBoRlrcTQNG+pUK2eW1OwwA02ykGn/xg/wCo8gda9pMLkqX7aKnJkiGaQ+SdXjfri7soRieaUbrDa6nSfJu1WnQzQ7B9bLVz3d5zjmSTtTnRPQdkAxOFXHMk5kneSdZVzZGBkFuaOijpW2bvxKTVFS6Y93AIYygoFshCvKshCEIQhCEIQhCEIQhCEIQhCEIQmduu1kgIcAua6VeixriXxd12vIZE8Rt8l1ZYLarlzQ4WKlimfC7Mw2K8xXjo7PASHsNPebUjntCZsXpi33FHKM2hUu+fRbG8ktFDvGR8lTfS37JWggx02tM3zC48hXO3+jWZnq5jiPmFB2jRadmth+KrugkHBNI8UpX/AMreOiiFuCnD7qkGtp6H8lr9Cfu/1fkoyx3JWPuoD/MeoWWOTiNySZY3bvJx+SdRXe8+y7k0/OijMLzsCon1dON3j1Ssb08iesWa45naonH7xDR5V+KmrDoZaX7mD7Lan+J1fJR/YSv4WS+XEqduxumbJKDE4gD3iQB1KwLwc/uwsdId+bWdSKu5Dmrfd3ozbUOlJed7iXHlXUrbd+jcUQyaOitRYTGDeQ3+EpmxNzuwLLnt06ByzkOtBqNYYBRg/Dt8TUrod1aPRwgAAKUZGBqC2TZrWsFmiwStz3PN3G5WAFlCF0uUIQhCEIQhCEIQhCEIQhCEIQhCEIQhCEIQhCELFFlCELR0QOsJvJdrHa2hO0IQouTR2I+yOgSB0Uh90dFNoQhQzdFoR7I6JeO4Ih7I6KSQhCbR3ewamhLNiA2LdCEIAQhCEIQhCEIQhCEIQhCEIQhCEIQhCEL/2Q==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/>
              <a:t>In October, </a:t>
            </a:r>
            <a:r>
              <a:rPr lang="en-US" sz="3200" dirty="0" smtClean="0"/>
              <a:t>2012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>
                <a:solidFill>
                  <a:schemeClr val="bg1"/>
                </a:solidFill>
              </a:rPr>
              <a:t>See </a:t>
            </a:r>
            <a:r>
              <a:rPr lang="en-US" sz="1400" u="sng" dirty="0">
                <a:solidFill>
                  <a:schemeClr val="bg1"/>
                </a:solidFill>
              </a:rPr>
              <a:t>http://news.cnet.com/8301-30685_3-20071902-264/apple-signs-up-for-webgl-graphics-in-iads/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1752" name="Picture 8" descr="http://techmehigh.com/wp-content/uploads/2011/07/Appl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048000"/>
            <a:ext cx="7429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753" name="Straight Connector 7"/>
          <p:cNvCxnSpPr>
            <a:cxnSpLocks noChangeShapeType="1"/>
          </p:cNvCxnSpPr>
          <p:nvPr/>
        </p:nvCxnSpPr>
        <p:spPr bwMode="auto">
          <a:xfrm>
            <a:off x="344488" y="4191000"/>
            <a:ext cx="845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1754" name="Rectangle 32"/>
          <p:cNvSpPr>
            <a:spLocks noChangeArrowheads="1"/>
          </p:cNvSpPr>
          <p:nvPr/>
        </p:nvSpPr>
        <p:spPr bwMode="auto">
          <a:xfrm>
            <a:off x="1371600" y="3124200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Smiley Face 33"/>
          <p:cNvSpPr>
            <a:spLocks noChangeArrowheads="1"/>
          </p:cNvSpPr>
          <p:nvPr/>
        </p:nvSpPr>
        <p:spPr bwMode="auto">
          <a:xfrm>
            <a:off x="1447800" y="3143250"/>
            <a:ext cx="533400" cy="66675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TextBox 34"/>
          <p:cNvSpPr txBox="1">
            <a:spLocks noChangeArrowheads="1"/>
          </p:cNvSpPr>
          <p:nvPr/>
        </p:nvSpPr>
        <p:spPr bwMode="auto">
          <a:xfrm>
            <a:off x="2266950" y="3287713"/>
            <a:ext cx="5721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 err="1"/>
              <a:t>iOS</a:t>
            </a:r>
            <a:r>
              <a:rPr lang="en-US" dirty="0"/>
              <a:t> 5 for </a:t>
            </a:r>
            <a:r>
              <a:rPr lang="en-US" dirty="0" err="1"/>
              <a:t>iAd</a:t>
            </a:r>
            <a:r>
              <a:rPr lang="en-US" dirty="0"/>
              <a:t> developers</a:t>
            </a:r>
          </a:p>
        </p:txBody>
      </p:sp>
      <p:pic>
        <p:nvPicPr>
          <p:cNvPr id="31757" name="Picture 2" descr="http://cdn.gottabemobile.com/wp-content/uploads/mo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4625975"/>
            <a:ext cx="10128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8" name="Rectangle 22"/>
          <p:cNvSpPr>
            <a:spLocks noChangeArrowheads="1"/>
          </p:cNvSpPr>
          <p:nvPr/>
        </p:nvSpPr>
        <p:spPr bwMode="auto">
          <a:xfrm>
            <a:off x="1382713" y="4756150"/>
            <a:ext cx="6858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Multiply 23"/>
          <p:cNvSpPr/>
          <p:nvPr/>
        </p:nvSpPr>
        <p:spPr bwMode="auto">
          <a:xfrm>
            <a:off x="1268413" y="4648200"/>
            <a:ext cx="914400" cy="914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95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WebGL on Your System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www.webglreport.com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362200"/>
            <a:ext cx="3124200" cy="357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3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Desktop WebGL Support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648200"/>
          </a:xfrm>
        </p:spPr>
        <p:txBody>
          <a:bodyPr/>
          <a:lstStyle/>
          <a:p>
            <a:r>
              <a:rPr lang="en-US" smtClean="0"/>
              <a:t>Windows</a:t>
            </a:r>
          </a:p>
          <a:p>
            <a:pPr lvl="1"/>
            <a:r>
              <a:rPr lang="en-US" smtClean="0"/>
              <a:t>No OpenGL driver installed? Old driver?</a:t>
            </a:r>
          </a:p>
          <a:p>
            <a:pPr lvl="2"/>
            <a:r>
              <a:rPr lang="en-US" smtClean="0"/>
              <a:t>Only 35% of Windows XP machines have GL 2 drivers</a:t>
            </a:r>
          </a:p>
          <a:p>
            <a:pPr lvl="1"/>
            <a:r>
              <a:rPr lang="en-US" smtClean="0"/>
              <a:t>Buggy driver?</a:t>
            </a:r>
          </a:p>
          <a:p>
            <a:pPr lvl="1"/>
            <a:r>
              <a:rPr lang="en-US" smtClean="0"/>
              <a:t>No problem:</a:t>
            </a:r>
          </a:p>
          <a:p>
            <a:r>
              <a:rPr lang="en-US" i="1" smtClean="0">
                <a:solidFill>
                  <a:srgbClr val="FFC000"/>
                </a:solidFill>
              </a:rPr>
              <a:t>ANGLE</a:t>
            </a:r>
            <a:r>
              <a:rPr lang="en-US" smtClean="0"/>
              <a:t> – </a:t>
            </a:r>
            <a:r>
              <a:rPr lang="en-US" i="1" smtClean="0">
                <a:solidFill>
                  <a:srgbClr val="FFC000"/>
                </a:solidFill>
              </a:rPr>
              <a:t>A</a:t>
            </a:r>
            <a:r>
              <a:rPr lang="en-US" smtClean="0"/>
              <a:t>lmost </a:t>
            </a:r>
            <a:r>
              <a:rPr lang="en-US" i="1" smtClean="0">
                <a:solidFill>
                  <a:srgbClr val="FFC000"/>
                </a:solidFill>
              </a:rPr>
              <a:t>N</a:t>
            </a:r>
            <a:r>
              <a:rPr lang="en-US" smtClean="0"/>
              <a:t>ative </a:t>
            </a:r>
            <a:r>
              <a:rPr lang="en-US" i="1" smtClean="0">
                <a:solidFill>
                  <a:srgbClr val="FFC000"/>
                </a:solidFill>
              </a:rPr>
              <a:t>G</a:t>
            </a:r>
            <a:r>
              <a:rPr lang="en-US" smtClean="0"/>
              <a:t>raphics </a:t>
            </a:r>
            <a:r>
              <a:rPr lang="en-US" i="1" smtClean="0">
                <a:solidFill>
                  <a:srgbClr val="FFC000"/>
                </a:solidFill>
              </a:rPr>
              <a:t>L</a:t>
            </a:r>
            <a:r>
              <a:rPr lang="en-US" smtClean="0"/>
              <a:t>ayer </a:t>
            </a:r>
            <a:r>
              <a:rPr lang="en-US" i="1" smtClean="0">
                <a:solidFill>
                  <a:srgbClr val="FFC000"/>
                </a:solidFill>
              </a:rPr>
              <a:t>E</a:t>
            </a:r>
            <a:r>
              <a:rPr lang="en-US" smtClean="0"/>
              <a:t>ngine</a:t>
            </a:r>
          </a:p>
        </p:txBody>
      </p:sp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2514600" y="5434013"/>
            <a:ext cx="1804988" cy="3683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OpenGL ES 2.0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2514600" y="5802313"/>
            <a:ext cx="1804988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Direct3D 9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http://code.google.com/p/angleproject/</a:t>
            </a:r>
            <a:endParaRPr lang="en-US" sz="1400"/>
          </a:p>
          <a:p>
            <a:pPr algn="r"/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Box 2"/>
          <p:cNvSpPr txBox="1">
            <a:spLocks noChangeArrowheads="1"/>
          </p:cNvSpPr>
          <p:nvPr/>
        </p:nvSpPr>
        <p:spPr bwMode="auto">
          <a:xfrm>
            <a:off x="2020628" y="3406676"/>
            <a:ext cx="51027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N-Body </a:t>
            </a:r>
            <a:r>
              <a:rPr lang="en-US" dirty="0" smtClean="0"/>
              <a:t>Simulation</a:t>
            </a:r>
            <a:endParaRPr lang="en-US" dirty="0"/>
          </a:p>
          <a:p>
            <a:pPr algn="ctr"/>
            <a:r>
              <a:rPr lang="en-US" dirty="0">
                <a:hlinkClick r:id="rId3"/>
              </a:rPr>
              <a:t>http://www.youtube.com/watch?v=F7YSQxz3j7o</a:t>
            </a:r>
            <a:endParaRPr lang="en-US" dirty="0"/>
          </a:p>
          <a:p>
            <a:pPr algn="ctr"/>
            <a:endParaRPr lang="en-US" dirty="0" smtClean="0">
              <a:hlinkClick r:id="rId4"/>
            </a:endParaRPr>
          </a:p>
          <a:p>
            <a:pPr algn="ctr"/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://www.khronos.org/webcl/</a:t>
            </a:r>
            <a:endParaRPr lang="en-US" dirty="0"/>
          </a:p>
          <a:p>
            <a:pPr algn="ctr"/>
            <a:r>
              <a:rPr lang="en-US" dirty="0"/>
              <a:t>Prototypes for Firefox and </a:t>
            </a:r>
            <a:r>
              <a:rPr lang="en-US" dirty="0" err="1"/>
              <a:t>WebKit</a:t>
            </a:r>
            <a:r>
              <a:rPr lang="en-US" dirty="0"/>
              <a:t> are available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WebCL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bindings for JavaScript are coming.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14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Single 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2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3205163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78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Chrome’s Multi-process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2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7893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5" y="533400"/>
            <a:ext cx="1127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40862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Chrome’s Multi-process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3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8917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5" y="533400"/>
            <a:ext cx="1127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4027488" cy="381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99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Chrome’s Multi-process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3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9941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5" y="533400"/>
            <a:ext cx="1127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79688"/>
            <a:ext cx="6172200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multi-process is </a:t>
            </a:r>
            <a:r>
              <a:rPr lang="en-US" dirty="0" err="1" smtClean="0">
                <a:latin typeface="Courier New" charset="0"/>
                <a:cs typeface="Courier New" charset="0"/>
              </a:rPr>
              <a:t>gl.</a:t>
            </a:r>
            <a:r>
              <a:rPr lang="en-US" dirty="0" err="1" smtClean="0">
                <a:solidFill>
                  <a:srgbClr val="D60093"/>
                </a:solidFill>
                <a:latin typeface="Courier New" charset="0"/>
                <a:cs typeface="Courier New" charset="0"/>
              </a:rPr>
              <a:t>Get</a:t>
            </a:r>
            <a:r>
              <a:rPr lang="en-US" dirty="0" smtClean="0">
                <a:solidFill>
                  <a:srgbClr val="D60093"/>
                </a:solidFill>
                <a:latin typeface="Courier New" charset="0"/>
                <a:cs typeface="Courier New" charset="0"/>
              </a:rPr>
              <a:t>*</a:t>
            </a:r>
            <a:r>
              <a:rPr lang="en-US" dirty="0" smtClean="0"/>
              <a:t> slow?  Why?</a:t>
            </a:r>
          </a:p>
          <a:p>
            <a:endParaRPr lang="en-US" dirty="0"/>
          </a:p>
          <a:p>
            <a:r>
              <a:rPr lang="en-US" dirty="0" smtClean="0"/>
              <a:t>What about security?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Images can’t always be used as texture sources.  Why?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Bring 3D to the Masses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Put it in on a webpage</a:t>
            </a:r>
          </a:p>
          <a:p>
            <a:pPr lvl="1"/>
            <a:r>
              <a:rPr lang="en-US" smtClean="0"/>
              <a:t>Does not require a plugin or install</a:t>
            </a:r>
          </a:p>
          <a:p>
            <a:pPr lvl="1"/>
            <a:r>
              <a:rPr lang="en-US" smtClean="0"/>
              <a:t>Does not require administrator rights</a:t>
            </a:r>
          </a:p>
          <a:p>
            <a:r>
              <a:rPr lang="en-US" smtClean="0"/>
              <a:t>Make it run on most GPUs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3200400" y="5029200"/>
            <a:ext cx="2667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245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img = new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Image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img.onload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gl.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texImage2D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, img);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img.src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"image.png"</a:t>
            </a:r>
            <a:r>
              <a:rPr lang="en-US" sz="2800" kern="0" dirty="0">
                <a:latin typeface="Courier New" charset="0"/>
              </a:rPr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Same domain is OK: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94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ChangeArrowheads="1"/>
          </p:cNvSpPr>
          <p:nvPr/>
        </p:nvSpPr>
        <p:spPr bwMode="auto">
          <a:xfrm>
            <a:off x="1066800" y="5105400"/>
            <a:ext cx="6248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066800" y="6019800"/>
            <a:ext cx="792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4740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img = new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Image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img.onload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gl.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texImage2D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, img);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img.crossOrigin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"anonymous"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img.src =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"http://another-domain.com/image.png"</a:t>
            </a:r>
            <a:r>
              <a:rPr lang="en-US" sz="2800" kern="0" dirty="0">
                <a:latin typeface="Courier New" charset="0"/>
              </a:rPr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Another domain requires </a:t>
            </a:r>
            <a:r>
              <a:rPr lang="en-US" i="1" dirty="0" smtClean="0">
                <a:solidFill>
                  <a:srgbClr val="FF9933"/>
                </a:solidFill>
              </a:rPr>
              <a:t>CORS</a:t>
            </a:r>
            <a:r>
              <a:rPr lang="en-US" dirty="0" smtClean="0"/>
              <a:t> if supported: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8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Not all servers support CORS: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grpSp>
        <p:nvGrpSpPr>
          <p:cNvPr id="78852" name="Group 2"/>
          <p:cNvGrpSpPr>
            <a:grpSpLocks/>
          </p:cNvGrpSpPr>
          <p:nvPr/>
        </p:nvGrpSpPr>
        <p:grpSpPr bwMode="auto">
          <a:xfrm>
            <a:off x="1782763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/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Browser</a:t>
              </a:r>
            </a:p>
          </p:txBody>
        </p:sp>
        <p:sp>
          <p:nvSpPr>
            <p:cNvPr id="78854" name="TextBox 3"/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www.your-domain.com</a:t>
              </a:r>
            </a:p>
          </p:txBody>
        </p:sp>
        <p:sp>
          <p:nvSpPr>
            <p:cNvPr id="78855" name="TextBox 3"/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www.another-domain.com</a:t>
              </a:r>
            </a:p>
          </p:txBody>
        </p:sp>
        <p:cxnSp>
          <p:nvCxnSpPr>
            <p:cNvPr id="78856" name="Straight Arrow Connector 10"/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/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/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files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used for textures</a:t>
              </a:r>
            </a:p>
          </p:txBody>
        </p:sp>
        <p:sp>
          <p:nvSpPr>
            <p:cNvPr id="18" name="Multiply 17"/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6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 a proxy server: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79876" name="TextBox 3"/>
          <p:cNvSpPr txBox="1">
            <a:spLocks noChangeArrowheads="1"/>
          </p:cNvSpPr>
          <p:nvPr/>
        </p:nvSpPr>
        <p:spPr bwMode="auto">
          <a:xfrm>
            <a:off x="1719263" y="5802313"/>
            <a:ext cx="1031875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Browser</a:t>
            </a:r>
          </a:p>
        </p:txBody>
      </p:sp>
      <p:sp>
        <p:nvSpPr>
          <p:cNvPr id="79877" name="TextBox 3"/>
          <p:cNvSpPr txBox="1">
            <a:spLocks noChangeArrowheads="1"/>
          </p:cNvSpPr>
          <p:nvPr/>
        </p:nvSpPr>
        <p:spPr bwMode="auto">
          <a:xfrm>
            <a:off x="976313" y="4291013"/>
            <a:ext cx="2517775" cy="368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www.your-domain.com</a:t>
            </a:r>
          </a:p>
        </p:txBody>
      </p:sp>
      <p:sp>
        <p:nvSpPr>
          <p:cNvPr id="79878" name="TextBox 3"/>
          <p:cNvSpPr txBox="1">
            <a:spLocks noChangeArrowheads="1"/>
          </p:cNvSpPr>
          <p:nvPr/>
        </p:nvSpPr>
        <p:spPr bwMode="auto">
          <a:xfrm>
            <a:off x="809625" y="2940050"/>
            <a:ext cx="2851150" cy="3683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www.another-domain.com</a:t>
            </a:r>
          </a:p>
        </p:txBody>
      </p:sp>
      <p:cxnSp>
        <p:nvCxnSpPr>
          <p:cNvPr id="79879" name="Straight Arrow Connector 10"/>
          <p:cNvCxnSpPr>
            <a:cxnSpLocks noChangeShapeType="1"/>
          </p:cNvCxnSpPr>
          <p:nvPr/>
        </p:nvCxnSpPr>
        <p:spPr bwMode="auto">
          <a:xfrm>
            <a:off x="2116138" y="4659313"/>
            <a:ext cx="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914400" y="4938713"/>
            <a:ext cx="114300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html/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files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0" y="4946650"/>
            <a:ext cx="17160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Images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for textures</a:t>
            </a:r>
          </a:p>
        </p:txBody>
      </p:sp>
      <p:cxnSp>
        <p:nvCxnSpPr>
          <p:cNvPr id="79882" name="Straight Arrow Connector 13"/>
          <p:cNvCxnSpPr>
            <a:cxnSpLocks noChangeShapeType="1"/>
          </p:cNvCxnSpPr>
          <p:nvPr/>
        </p:nvCxnSpPr>
        <p:spPr bwMode="auto">
          <a:xfrm>
            <a:off x="2362200" y="4662488"/>
            <a:ext cx="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79883" name="Straight Arrow Connector 6"/>
          <p:cNvCxnSpPr>
            <a:cxnSpLocks noChangeShapeType="1"/>
            <a:stCxn id="79878" idx="2"/>
            <a:endCxn id="79877" idx="0"/>
          </p:cNvCxnSpPr>
          <p:nvPr/>
        </p:nvCxnSpPr>
        <p:spPr bwMode="auto">
          <a:xfrm>
            <a:off x="2235200" y="3308350"/>
            <a:ext cx="0" cy="982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2235200" y="3506788"/>
            <a:ext cx="1716088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Images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for textures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191000" y="4662488"/>
            <a:ext cx="39624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kern="0" dirty="0">
                <a:solidFill>
                  <a:srgbClr val="FF0000"/>
                </a:solidFill>
                <a:latin typeface="Courier New" charset="0"/>
              </a:rPr>
              <a:t>“</a:t>
            </a:r>
            <a:r>
              <a:rPr lang="en-US" kern="0" dirty="0" err="1">
                <a:solidFill>
                  <a:srgbClr val="FF0000"/>
                </a:solidFill>
                <a:latin typeface="Courier New" charset="0"/>
              </a:rPr>
              <a:t>proxy.php?http</a:t>
            </a:r>
            <a:r>
              <a:rPr lang="en-US" kern="0" dirty="0">
                <a:solidFill>
                  <a:srgbClr val="FF0000"/>
                </a:solidFill>
                <a:latin typeface="Courier New" charset="0"/>
              </a:rPr>
              <a:t>://another-domain.com/image.png"</a:t>
            </a:r>
            <a:endParaRPr lang="en-US" kern="0" dirty="0">
              <a:latin typeface="Courier New" charset="0"/>
            </a:endParaRPr>
          </a:p>
        </p:txBody>
      </p:sp>
      <p:sp>
        <p:nvSpPr>
          <p:cNvPr id="79886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http://resources.esri.com/help/9.3/arcgisserver/apis/javascript/arcgis/help/jshelp/ags_proxy.htm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1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Denial of Service Attacks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Long draw calls</a:t>
            </a:r>
          </a:p>
          <a:p>
            <a:pPr lvl="1"/>
            <a:r>
              <a:rPr lang="en-US" smtClean="0"/>
              <a:t>Complicated shaders</a:t>
            </a:r>
          </a:p>
          <a:p>
            <a:pPr lvl="1"/>
            <a:r>
              <a:rPr lang="en-US" smtClean="0"/>
              <a:t>Big vertex buffers</a:t>
            </a:r>
          </a:p>
          <a:p>
            <a:r>
              <a:rPr lang="en-US" smtClean="0"/>
              <a:t>Solutions</a:t>
            </a:r>
          </a:p>
          <a:p>
            <a:pPr lvl="1"/>
            <a:r>
              <a:rPr lang="en-US" smtClean="0"/>
              <a:t>Kill long draw calls</a:t>
            </a:r>
          </a:p>
          <a:p>
            <a:pPr lvl="1"/>
            <a:r>
              <a:rPr lang="en-US" smtClean="0"/>
              <a:t>Forbid further rendering</a:t>
            </a:r>
          </a:p>
        </p:txBody>
      </p:sp>
      <p:sp>
        <p:nvSpPr>
          <p:cNvPr id="80900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Lots of WebGL security info:  </a:t>
            </a:r>
            <a:r>
              <a:rPr lang="en-US" sz="1400">
                <a:hlinkClick r:id="rId3"/>
              </a:rPr>
              <a:t>http://learningwebgl.com/blog/?p=3890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8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Libraries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Three.js:  </a:t>
            </a:r>
            <a:r>
              <a:rPr lang="en-US" sz="2400" dirty="0" smtClean="0">
                <a:hlinkClick r:id="rId2"/>
              </a:rPr>
              <a:t>https://github.com/mrdoob/three.js/</a:t>
            </a:r>
            <a:endParaRPr lang="en-US" sz="2400" dirty="0" smtClean="0"/>
          </a:p>
          <a:p>
            <a:r>
              <a:rPr lang="en-US" dirty="0"/>
              <a:t>Cesium:  </a:t>
            </a:r>
            <a:r>
              <a:rPr lang="en-US" sz="2400" dirty="0">
                <a:hlinkClick r:id="rId3"/>
              </a:rPr>
              <a:t>http://cesium.agi.com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dirty="0" smtClean="0"/>
              <a:t>Many </a:t>
            </a:r>
            <a:r>
              <a:rPr lang="en-US" dirty="0" smtClean="0"/>
              <a:t>more:  </a:t>
            </a:r>
            <a:r>
              <a:rPr lang="en-US" sz="2400" dirty="0" smtClean="0">
                <a:hlinkClick r:id="rId4"/>
              </a:rPr>
              <a:t>http://www.khronos.org/webgl/wiki/User_Contributions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Resources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WebGL Camps:  </a:t>
            </a:r>
            <a:r>
              <a:rPr lang="en-US" sz="2400" smtClean="0">
                <a:hlinkClick r:id="rId2"/>
              </a:rPr>
              <a:t>http://www.webglcamp.com</a:t>
            </a:r>
            <a:endParaRPr lang="en-US" sz="2400" smtClean="0"/>
          </a:p>
          <a:p>
            <a:r>
              <a:rPr lang="en-US" smtClean="0"/>
              <a:t>Learning WebGL:  </a:t>
            </a:r>
            <a:r>
              <a:rPr lang="en-US" sz="2400" smtClean="0">
                <a:hlinkClick r:id="rId3"/>
              </a:rPr>
              <a:t>http://learningwebgl.com</a:t>
            </a: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The Joys of JavaScript</a:t>
            </a:r>
          </a:p>
        </p:txBody>
      </p:sp>
      <p:sp>
        <p:nvSpPr>
          <p:cNvPr id="5" name="Sun 4"/>
          <p:cNvSpPr/>
          <p:nvPr/>
        </p:nvSpPr>
        <p:spPr bwMode="auto">
          <a:xfrm>
            <a:off x="490220" y="685800"/>
            <a:ext cx="1447800" cy="1752600"/>
          </a:xfrm>
          <a:prstGeom prst="su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Skip the next 30 slides if you already know JavaScript</a:t>
            </a:r>
          </a:p>
          <a:p>
            <a:pPr algn="r"/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weakly typed…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17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.  Who needs them?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3533775"/>
            <a:ext cx="61817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</a:t>
            </a:r>
            <a:r>
              <a:rPr lang="en-US" sz="1200">
                <a:hlinkClick r:id="rId3"/>
              </a:rPr>
              <a:t>http://www.khronos.org/assets/uploads/developers/library/2011-siggraph-mobile/Khronos-and-the-Mobile-Ecosystem_Aug-11.pdf</a:t>
            </a:r>
            <a:endParaRPr lang="en-US" sz="1200"/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OpenGL ES 2.0 for JavaScript</a:t>
            </a:r>
          </a:p>
          <a:p>
            <a:pPr lvl="1"/>
            <a:r>
              <a:rPr lang="en-US" smtClean="0"/>
              <a:t>Seriously, JavaScript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JavaScript has numbers, strings, and </a:t>
            </a:r>
            <a:r>
              <a:rPr lang="en-US" dirty="0" err="1" smtClean="0"/>
              <a:t>booleans</a:t>
            </a:r>
            <a:r>
              <a:rPr lang="en-US" dirty="0"/>
              <a:t>: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“WebGL”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b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true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990600" y="5486400"/>
            <a:ext cx="4495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This compiles: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“WebGL”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b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true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pt-BR" sz="2800" kern="0" dirty="0">
                <a:latin typeface="Courier New" charset="0"/>
              </a:rPr>
              <a:t> sum = n + s + b;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37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42900" y="457200"/>
            <a:ext cx="84582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a functional language…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4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mtClean="0"/>
              <a:t>Looks familiar: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Functions are first-class objects, so…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8194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add(x,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add(1, 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41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1295400" y="4038600"/>
            <a:ext cx="30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Functions are objects: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58832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add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add(1,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Pass functions to functions: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add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execute(op, 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return</a:t>
            </a:r>
            <a:r>
              <a:rPr lang="en-US" sz="2800" kern="0" dirty="0">
                <a:latin typeface="Courier New" charset="0"/>
              </a:rPr>
              <a:t> op(x, 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execute(add,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9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Anonymous 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name functions?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execute(op, x, y)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5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ChangeArrowheads="1"/>
          </p:cNvSpPr>
          <p:nvPr/>
        </p:nvSpPr>
        <p:spPr bwMode="auto">
          <a:xfrm>
            <a:off x="4038600" y="4572000"/>
            <a:ext cx="914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limit scope?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z = 3;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 + z;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9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a dynamic language…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1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?  Create objects on the fly: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038600" cy="46482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Includes</a:t>
            </a:r>
          </a:p>
          <a:p>
            <a:pPr lvl="1"/>
            <a:r>
              <a:rPr lang="en-US" smtClean="0"/>
              <a:t>Vertex shaders</a:t>
            </a:r>
          </a:p>
          <a:p>
            <a:pPr lvl="1"/>
            <a:r>
              <a:rPr lang="en-US" smtClean="0"/>
              <a:t>Fragment shaders</a:t>
            </a:r>
          </a:p>
          <a:p>
            <a:pPr lvl="1"/>
            <a:r>
              <a:rPr lang="en-US" smtClean="0"/>
              <a:t>Vertex buffers</a:t>
            </a:r>
          </a:p>
          <a:p>
            <a:pPr lvl="1"/>
            <a:r>
              <a:rPr lang="en-US" smtClean="0"/>
              <a:t>Textures</a:t>
            </a:r>
          </a:p>
          <a:p>
            <a:pPr lvl="1"/>
            <a:r>
              <a:rPr lang="en-US" smtClean="0"/>
              <a:t>Framebuffers</a:t>
            </a:r>
          </a:p>
          <a:p>
            <a:pPr lvl="1"/>
            <a:r>
              <a:rPr lang="en-US" smtClean="0"/>
              <a:t>Render states</a:t>
            </a:r>
          </a:p>
          <a:p>
            <a:pPr lvl="1"/>
            <a:r>
              <a:rPr lang="en-US" smtClean="0"/>
              <a:t>…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495800" y="1752600"/>
            <a:ext cx="4495800" cy="464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Does not include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Geometry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Tessellation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Vertex Array Objects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Multiple render targets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Floating-point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Compressed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FS depth writes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…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http://www.khronos.org/registry/webgl/specs/latest/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1066800" y="5562600"/>
            <a:ext cx="3657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573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Why not add fields on the fly too?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position.z = 3.0;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1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?  Create functions too: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667000"/>
            <a:ext cx="82454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min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.x</a:t>
            </a:r>
            <a:r>
              <a:rPr lang="en-US" sz="2800" kern="0" dirty="0">
                <a:latin typeface="Courier New" charset="0"/>
              </a:rPr>
              <a:t>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Why not change </a:t>
            </a:r>
            <a:r>
              <a:rPr lang="en-US" smtClean="0">
                <a:latin typeface="Courier New" charset="0"/>
                <a:cs typeface="Courier New" charset="0"/>
              </a:rPr>
              <a:t>min()</a:t>
            </a:r>
            <a:r>
              <a:rPr lang="en-US" smtClean="0"/>
              <a:t>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8245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position.z = 3.0;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position.min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this</a:t>
            </a:r>
            <a:r>
              <a:rPr lang="en-US" sz="2800" kern="0" dirty="0">
                <a:latin typeface="Courier New" charset="0"/>
              </a:rPr>
              <a:t>.z);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28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0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  <a:p>
            <a:r>
              <a:rPr lang="en-US" smtClean="0"/>
              <a:t>What do these arguments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4587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pick(322, 40, 5, 4);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16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  <a:p>
            <a:r>
              <a:rPr lang="en-US" smtClean="0"/>
              <a:t>What do these arguments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45878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pick({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322,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40,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width : 5,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height : 4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657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does object-oriented…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8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ChangeArrowheads="1"/>
          </p:cNvSpPr>
          <p:nvPr/>
        </p:nvSpPr>
        <p:spPr bwMode="auto">
          <a:xfrm>
            <a:off x="2743200" y="5029200"/>
            <a:ext cx="762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2971800" y="2438400"/>
            <a:ext cx="30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438400"/>
            <a:ext cx="6416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v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new</a:t>
            </a:r>
            <a:r>
              <a:rPr lang="en-US" sz="2800" kern="0" dirty="0">
                <a:latin typeface="Courier New" charset="0"/>
              </a:rPr>
              <a:t> Vector(1, 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66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743200"/>
            <a:ext cx="8016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.min</a:t>
            </a:r>
            <a:r>
              <a:rPr lang="en-US" sz="2800" kern="0" dirty="0">
                <a:latin typeface="Courier New" charset="0"/>
              </a:rPr>
              <a:t>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Objects can have functions: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8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3886200"/>
          </a:xfrm>
        </p:spPr>
        <p:txBody>
          <a:bodyPr/>
          <a:lstStyle/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OpenGL</a:t>
            </a:r>
            <a:r>
              <a:rPr lang="en-US" smtClean="0"/>
              <a:t>, you already know </a:t>
            </a:r>
            <a:r>
              <a:rPr lang="en-US" i="1" smtClean="0">
                <a:solidFill>
                  <a:srgbClr val="FFC000"/>
                </a:solidFill>
              </a:rPr>
              <a:t>WebGL</a:t>
            </a:r>
          </a:p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C++</a:t>
            </a:r>
            <a:r>
              <a:rPr lang="en-US" smtClean="0"/>
              <a:t>, the real learning curve is </a:t>
            </a:r>
            <a:r>
              <a:rPr lang="en-US" i="1" smtClean="0">
                <a:solidFill>
                  <a:srgbClr val="FFC000"/>
                </a:solidFill>
              </a:rPr>
              <a:t>JavaScript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743200"/>
            <a:ext cx="8016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Vector.prototype.min</a:t>
            </a:r>
            <a:r>
              <a:rPr lang="en-US" sz="2800" kern="0" dirty="0">
                <a:latin typeface="Courier New" charset="0"/>
              </a:rPr>
              <a:t>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Math.min(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6861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Objects have prototypes: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71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 need for virtual functions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draw(model)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model.setRenderState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model.render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282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 need for virtual functions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245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level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setRenderState</a:t>
            </a:r>
            <a:r>
              <a:rPr lang="en-US" sz="2800" kern="0" dirty="0">
                <a:latin typeface="Courier New" charset="0"/>
              </a:rPr>
              <a:t>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render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draw(level);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Just works</a:t>
            </a: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9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Build Pipeline</a:t>
            </a:r>
          </a:p>
        </p:txBody>
      </p:sp>
      <p:sp>
        <p:nvSpPr>
          <p:cNvPr id="7168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http://www.julienlecomte.net/blog/2007/09/16/</a:t>
            </a:r>
            <a:endParaRPr lang="en-US" sz="1400"/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2041525" y="4165600"/>
            <a:ext cx="14922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Concatenate</a:t>
            </a:r>
          </a:p>
        </p:txBody>
      </p:sp>
      <p:sp>
        <p:nvSpPr>
          <p:cNvPr id="71685" name="TextBox 3"/>
          <p:cNvSpPr txBox="1">
            <a:spLocks noChangeArrowheads="1"/>
          </p:cNvSpPr>
          <p:nvPr/>
        </p:nvSpPr>
        <p:spPr bwMode="auto">
          <a:xfrm>
            <a:off x="4851400" y="4165600"/>
            <a:ext cx="78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Minify</a:t>
            </a:r>
          </a:p>
        </p:txBody>
      </p:sp>
      <p:sp>
        <p:nvSpPr>
          <p:cNvPr id="71686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68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Different than C++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i="1">
                <a:solidFill>
                  <a:srgbClr val="FF9933"/>
                </a:solidFill>
              </a:rPr>
              <a:t>Goal</a:t>
            </a:r>
            <a:r>
              <a:rPr lang="en-US" sz="3200"/>
              <a:t>:  fast downloads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Common: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Alternative:  fine-grain modules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How do you deploy shaders?</a:t>
            </a:r>
          </a:p>
        </p:txBody>
      </p:sp>
      <p:cxnSp>
        <p:nvCxnSpPr>
          <p:cNvPr id="71687" name="Straight Arrow Connector 8"/>
          <p:cNvCxnSpPr>
            <a:cxnSpLocks noChangeShapeType="1"/>
          </p:cNvCxnSpPr>
          <p:nvPr/>
        </p:nvCxnSpPr>
        <p:spPr bwMode="auto">
          <a:xfrm>
            <a:off x="3533775" y="4351338"/>
            <a:ext cx="412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688" name="Straight Arrow Connector 10"/>
          <p:cNvCxnSpPr>
            <a:cxnSpLocks noChangeShapeType="1"/>
          </p:cNvCxnSpPr>
          <p:nvPr/>
        </p:nvCxnSpPr>
        <p:spPr bwMode="auto">
          <a:xfrm>
            <a:off x="5638800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689" name="Straight Arrow Connector 12"/>
          <p:cNvCxnSpPr>
            <a:cxnSpLocks noChangeShapeType="1"/>
          </p:cNvCxnSpPr>
          <p:nvPr/>
        </p:nvCxnSpPr>
        <p:spPr bwMode="auto">
          <a:xfrm>
            <a:off x="1685925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690" name="TextBox 13"/>
          <p:cNvSpPr txBox="1">
            <a:spLocks noChangeArrowheads="1"/>
          </p:cNvSpPr>
          <p:nvPr/>
        </p:nvSpPr>
        <p:spPr bwMode="auto">
          <a:xfrm>
            <a:off x="1249363" y="4089400"/>
            <a:ext cx="50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.js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71691" name="TextBox 14"/>
          <p:cNvSpPr txBox="1">
            <a:spLocks noChangeArrowheads="1"/>
          </p:cNvSpPr>
          <p:nvPr/>
        </p:nvSpPr>
        <p:spPr bwMode="auto">
          <a:xfrm>
            <a:off x="3844925" y="4089400"/>
            <a:ext cx="701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One </a:t>
            </a:r>
          </a:p>
          <a:p>
            <a:pPr algn="ctr"/>
            <a:r>
              <a:rPr lang="en-US" sz="1400"/>
              <a:t>.js file</a:t>
            </a:r>
          </a:p>
        </p:txBody>
      </p:sp>
      <p:cxnSp>
        <p:nvCxnSpPr>
          <p:cNvPr id="71692" name="Straight Arrow Connector 15"/>
          <p:cNvCxnSpPr>
            <a:cxnSpLocks noChangeShapeType="1"/>
          </p:cNvCxnSpPr>
          <p:nvPr/>
        </p:nvCxnSpPr>
        <p:spPr bwMode="auto">
          <a:xfrm>
            <a:off x="4495800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693" name="TextBox 16"/>
          <p:cNvSpPr txBox="1">
            <a:spLocks noChangeArrowheads="1"/>
          </p:cNvSpPr>
          <p:nvPr/>
        </p:nvSpPr>
        <p:spPr bwMode="auto">
          <a:xfrm>
            <a:off x="5994400" y="4124325"/>
            <a:ext cx="132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“Compressed” </a:t>
            </a:r>
          </a:p>
          <a:p>
            <a:pPr algn="ctr"/>
            <a:r>
              <a:rPr lang="en-US" sz="1400"/>
              <a:t>.js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57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Advice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err="1" smtClean="0"/>
              <a:t>JSHint</a:t>
            </a:r>
            <a:endParaRPr lang="en-US" dirty="0" smtClean="0"/>
          </a:p>
          <a:p>
            <a:pPr eaLnBrk="1" hangingPunct="1"/>
            <a:r>
              <a:rPr lang="en-US" dirty="0" smtClean="0"/>
              <a:t>Have excellent test coverage</a:t>
            </a:r>
          </a:p>
          <a:p>
            <a:pPr eaLnBrk="1" hangingPunct="1"/>
            <a:r>
              <a:rPr lang="en-US" dirty="0" smtClean="0"/>
              <a:t>Use the Chrome and Firefox debuggers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Resources</a:t>
            </a:r>
          </a:p>
        </p:txBody>
      </p:sp>
      <p:grpSp>
        <p:nvGrpSpPr>
          <p:cNvPr id="84995" name="Group 4"/>
          <p:cNvGrpSpPr>
            <a:grpSpLocks/>
          </p:cNvGrpSpPr>
          <p:nvPr/>
        </p:nvGrpSpPr>
        <p:grpSpPr bwMode="auto">
          <a:xfrm>
            <a:off x="1809750" y="2471738"/>
            <a:ext cx="5524500" cy="2252662"/>
            <a:chOff x="228600" y="1747520"/>
            <a:chExt cx="5524500" cy="2252981"/>
          </a:xfrm>
        </p:grpSpPr>
        <p:pic>
          <p:nvPicPr>
            <p:cNvPr id="84997" name="Picture 2" descr="Unearthing the Excellence in JavaScrip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752600"/>
              <a:ext cx="1714500" cy="2247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998" name="Picture 4" descr="Build Better Applications with Coding and Design Patter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1752600"/>
              <a:ext cx="1714500" cy="2247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999" name="Picture 6" descr="Build Faster Web Application Interface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747520"/>
              <a:ext cx="1714500" cy="2247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996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 promise I do not work for O'Reilly or Yahoo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Alternatives?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Flash</a:t>
            </a:r>
          </a:p>
          <a:p>
            <a:r>
              <a:rPr lang="en-US" smtClean="0"/>
              <a:t>Silverlight</a:t>
            </a:r>
          </a:p>
          <a:p>
            <a:r>
              <a:rPr lang="en-US" smtClean="0"/>
              <a:t>Java Applets</a:t>
            </a:r>
          </a:p>
          <a:p>
            <a:r>
              <a:rPr lang="en-US" smtClean="0"/>
              <a:t>Unity</a:t>
            </a:r>
          </a:p>
          <a:p>
            <a:endParaRPr lang="en-US" smtClean="0"/>
          </a:p>
          <a:p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Creating a context is easy: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HTML: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&lt;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id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"glCanvas"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width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"1024"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height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"768"</a:t>
            </a:r>
            <a:r>
              <a:rPr lang="en-US" sz="2800" kern="0" dirty="0">
                <a:latin typeface="Courier New" charset="0"/>
              </a:rPr>
              <a:t>&gt;&lt;/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&gt;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JavaScript: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gl =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document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getElementById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"glCanvas"</a:t>
            </a:r>
            <a:r>
              <a:rPr lang="en-US" sz="2800" kern="0" dirty="0">
                <a:latin typeface="Courier New" charset="0"/>
              </a:rPr>
              <a:t>).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getContext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"experimental-</a:t>
            </a:r>
            <a:r>
              <a:rPr lang="en-US" sz="2800" kern="0" dirty="0" err="1">
                <a:solidFill>
                  <a:srgbClr val="FF0000"/>
                </a:solidFill>
                <a:latin typeface="Courier New" charset="0"/>
              </a:rPr>
              <a:t>webgl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The rest is similar to desktop OpenGL: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bindBuffer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vertexAttribPointer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useProgram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drawArrays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Checkout </a:t>
            </a:r>
            <a:r>
              <a:rPr lang="en-US" sz="1400">
                <a:hlinkClick r:id="rId2"/>
              </a:rPr>
              <a:t>http://learningwebgl.com/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22159</TotalTime>
  <Words>1972</Words>
  <Application>Microsoft Office PowerPoint</Application>
  <PresentationFormat>On-screen Show (4:3)</PresentationFormat>
  <Paragraphs>551</Paragraphs>
  <Slides>65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Pixel</vt:lpstr>
      <vt:lpstr>WebGL</vt:lpstr>
      <vt:lpstr>WebGL</vt:lpstr>
      <vt:lpstr>Bring 3D to the Masses</vt:lpstr>
      <vt:lpstr>WebGL</vt:lpstr>
      <vt:lpstr>WebGL</vt:lpstr>
      <vt:lpstr>WebGL</vt:lpstr>
      <vt:lpstr>WebGL Alternatives?</vt:lpstr>
      <vt:lpstr>WebGL</vt:lpstr>
      <vt:lpstr>WebGL</vt:lpstr>
      <vt:lpstr>WebGL</vt:lpstr>
      <vt:lpstr>WebGL Performance</vt:lpstr>
      <vt:lpstr>WebGL Performance</vt:lpstr>
      <vt:lpstr>WebGL Performance</vt:lpstr>
      <vt:lpstr>WebGL and other APIs</vt:lpstr>
      <vt:lpstr>HTML5 on Mobile</vt:lpstr>
      <vt:lpstr>WebGL support is good, and it is getting better…</vt:lpstr>
      <vt:lpstr>WebGL Stats</vt:lpstr>
      <vt:lpstr>Desktop WebGL Support</vt:lpstr>
      <vt:lpstr>Android WebGL Support</vt:lpstr>
      <vt:lpstr>Mobile WebGL Support</vt:lpstr>
      <vt:lpstr>WebGL on Your System</vt:lpstr>
      <vt:lpstr>Desktop WebGL Support</vt:lpstr>
      <vt:lpstr>WebCL</vt:lpstr>
      <vt:lpstr>Browser Architecture</vt:lpstr>
      <vt:lpstr>Browser Architecture</vt:lpstr>
      <vt:lpstr>Browser Architecture</vt:lpstr>
      <vt:lpstr>Browser Architecture</vt:lpstr>
      <vt:lpstr>Questions</vt:lpstr>
      <vt:lpstr>Cross-Origin Resource Sharing</vt:lpstr>
      <vt:lpstr>Cross-Origin Resource Sharing</vt:lpstr>
      <vt:lpstr>Cross-Origin Resource Sharing</vt:lpstr>
      <vt:lpstr>Cross-Origin Resource Sharing</vt:lpstr>
      <vt:lpstr>Cross-Origin Resource Sharing</vt:lpstr>
      <vt:lpstr>Denial of Service Attacks</vt:lpstr>
      <vt:lpstr>WebGL Libraries</vt:lpstr>
      <vt:lpstr>WebGL Resources</vt:lpstr>
      <vt:lpstr>The Joys of JavaScript</vt:lpstr>
      <vt:lpstr>JavaScript is weakly typed…</vt:lpstr>
      <vt:lpstr>JavaScript Type System</vt:lpstr>
      <vt:lpstr>JavaScript Type System</vt:lpstr>
      <vt:lpstr>JavaScript Type System</vt:lpstr>
      <vt:lpstr>JavaScript is a functional language…</vt:lpstr>
      <vt:lpstr>JavaScript Functions</vt:lpstr>
      <vt:lpstr>JavaScript Functions</vt:lpstr>
      <vt:lpstr>JavaScript Functions</vt:lpstr>
      <vt:lpstr>JavaScript Anonymous  Functions</vt:lpstr>
      <vt:lpstr>JavaScript Closures</vt:lpstr>
      <vt:lpstr>JavaScript is a dynamic language…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does object-oriented…</vt:lpstr>
      <vt:lpstr>JavaScript Constructor Functions</vt:lpstr>
      <vt:lpstr>JavaScript Constructor Functions</vt:lpstr>
      <vt:lpstr>JavaScript Constructor Functions</vt:lpstr>
      <vt:lpstr>JavaScript Polymorphism</vt:lpstr>
      <vt:lpstr>JavaScript Polymorphism</vt:lpstr>
      <vt:lpstr>JavaScript Build Pipeline</vt:lpstr>
      <vt:lpstr>JavaScript Advice</vt:lpstr>
      <vt:lpstr>JavaScript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Cozzi, Patrick</cp:lastModifiedBy>
  <cp:revision>487</cp:revision>
  <cp:lastPrinted>2012-11-26T17:49:29Z</cp:lastPrinted>
  <dcterms:created xsi:type="dcterms:W3CDTF">2011-01-14T02:17:40Z</dcterms:created>
  <dcterms:modified xsi:type="dcterms:W3CDTF">2012-11-26T17:50:20Z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