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54"/>
  </p:notesMasterIdLst>
  <p:handoutMasterIdLst>
    <p:handoutMasterId r:id="rId55"/>
  </p:handoutMasterIdLst>
  <p:sldIdLst>
    <p:sldId id="256" r:id="rId2"/>
    <p:sldId id="322" r:id="rId3"/>
    <p:sldId id="421" r:id="rId4"/>
    <p:sldId id="422" r:id="rId5"/>
    <p:sldId id="424" r:id="rId6"/>
    <p:sldId id="425" r:id="rId7"/>
    <p:sldId id="427" r:id="rId8"/>
    <p:sldId id="428" r:id="rId9"/>
    <p:sldId id="429" r:id="rId10"/>
    <p:sldId id="430" r:id="rId11"/>
    <p:sldId id="431" r:id="rId12"/>
    <p:sldId id="432" r:id="rId13"/>
    <p:sldId id="433" r:id="rId14"/>
    <p:sldId id="434" r:id="rId15"/>
    <p:sldId id="435" r:id="rId16"/>
    <p:sldId id="437" r:id="rId17"/>
    <p:sldId id="438" r:id="rId18"/>
    <p:sldId id="440" r:id="rId19"/>
    <p:sldId id="442" r:id="rId20"/>
    <p:sldId id="443" r:id="rId21"/>
    <p:sldId id="444" r:id="rId22"/>
    <p:sldId id="445" r:id="rId23"/>
    <p:sldId id="446" r:id="rId24"/>
    <p:sldId id="447" r:id="rId25"/>
    <p:sldId id="448" r:id="rId26"/>
    <p:sldId id="449" r:id="rId27"/>
    <p:sldId id="450" r:id="rId28"/>
    <p:sldId id="452" r:id="rId29"/>
    <p:sldId id="454" r:id="rId30"/>
    <p:sldId id="455" r:id="rId31"/>
    <p:sldId id="457" r:id="rId32"/>
    <p:sldId id="459" r:id="rId33"/>
    <p:sldId id="460" r:id="rId34"/>
    <p:sldId id="461" r:id="rId35"/>
    <p:sldId id="462" r:id="rId36"/>
    <p:sldId id="465" r:id="rId37"/>
    <p:sldId id="467" r:id="rId38"/>
    <p:sldId id="468" r:id="rId39"/>
    <p:sldId id="471" r:id="rId40"/>
    <p:sldId id="472" r:id="rId41"/>
    <p:sldId id="474" r:id="rId42"/>
    <p:sldId id="475" r:id="rId43"/>
    <p:sldId id="476" r:id="rId44"/>
    <p:sldId id="477" r:id="rId45"/>
    <p:sldId id="478" r:id="rId46"/>
    <p:sldId id="480" r:id="rId47"/>
    <p:sldId id="481" r:id="rId48"/>
    <p:sldId id="482" r:id="rId49"/>
    <p:sldId id="484" r:id="rId50"/>
    <p:sldId id="486" r:id="rId51"/>
    <p:sldId id="487" r:id="rId52"/>
    <p:sldId id="488" r:id="rId53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00B0F0"/>
    <a:srgbClr val="FF6600"/>
    <a:srgbClr val="A6A6A6"/>
    <a:srgbClr val="FFFF66"/>
    <a:srgbClr val="CC3300"/>
    <a:srgbClr val="FF9933"/>
    <a:srgbClr val="FF33CC"/>
    <a:srgbClr val="66FF33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6" autoAdjust="0"/>
    <p:restoredTop sz="84005" autoAdjust="0"/>
  </p:normalViewPr>
  <p:slideViewPr>
    <p:cSldViewPr>
      <p:cViewPr>
        <p:scale>
          <a:sx n="70" d="100"/>
          <a:sy n="70" d="100"/>
        </p:scale>
        <p:origin x="-1146" y="-6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5DA32154-D5D3-49CA-8919-ED1817062E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03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88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077CF80A-7368-494B-B045-ED5395A94C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011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D464BEE-D989-41B0-B8A5-F408C9AB14AB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D94288-4A86-4ED1-96DB-1D545A63F0C4}" type="slidenum">
              <a:rPr lang="en-US"/>
              <a:pPr/>
              <a:t>43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return vec3(0.0, 0.0,</a:t>
            </a:r>
            <a:r>
              <a:rPr lang="en-US" baseline="0" dirty="0" smtClean="0"/>
              <a:t> min(root1, root2));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vec3 color = vec3(b, !b, 0.0);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19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73535F-9741-40BC-BB9F-A5E88B153AB9}" type="slidenum">
              <a:rPr lang="en-US"/>
              <a:pPr/>
              <a:t>46</a:t>
            </a:fld>
            <a:endParaRPr lang="en-US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Observe:  2(dot(n, l)) = l + r, therefore r = 2(dot(n, l)) – l</a:t>
            </a:r>
          </a:p>
          <a:p>
            <a:endParaRPr lang="en-US" dirty="0" smtClean="0"/>
          </a:p>
          <a:p>
            <a:r>
              <a:rPr lang="en-US" dirty="0" smtClean="0"/>
              <a:t>Also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refect</a:t>
            </a:r>
            <a:r>
              <a:rPr lang="en-US" baseline="0" dirty="0" smtClean="0"/>
              <a:t>()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513264-03E3-4641-8EA1-4FECAC2BAD49}" type="slidenum">
              <a:rPr lang="en-US"/>
              <a:pPr/>
              <a:t>47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vec3 v =distance(p, q);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EF9BDD-826C-41A3-8CFA-59A83F7CA238}" type="slidenum">
              <a:rPr lang="en-US"/>
              <a:pPr/>
              <a:t>48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Normalize returns a new vector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4DC338-CFD5-424A-8F72-A001384F9532}" type="slidenum">
              <a:rPr lang="en-US"/>
              <a:pPr/>
              <a:t>50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return any(lessThan(p, q));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3300"/>
                </a:solidFill>
              </a:rPr>
              <a:t>Screen space partial derivatives impact fragment shading scheduling.  More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07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90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59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78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78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Modern desktop GL uses in/out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93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A646FC-14B4-49F8-AC20-ACE39510BE58}" type="slidenum">
              <a:rPr lang="en-US"/>
              <a:pPr/>
              <a:t>39</a:t>
            </a:fld>
            <a:endParaRPr lang="en-US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CUDA Guide says inversesqrt is 16 clock cycles for 32 thread warp – 4x the cost of other instructions.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8ABC19-6895-4DEE-A9FA-4748BD60C79B}" type="slidenum">
              <a:rPr lang="en-US"/>
              <a:pPr/>
              <a:t>41</a:t>
            </a:fld>
            <a:endParaRPr 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float f= clamp(x, minimum, maximum);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722427-004D-4735-8D63-CC2CFDEB82CF}" type="slidenum">
              <a:rPr lang="en-US"/>
              <a:pPr/>
              <a:t>42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x</a:t>
            </a:r>
            <a:r>
              <a:rPr lang="en-US" baseline="0" dirty="0" smtClean="0"/>
              <a:t> != 0:</a:t>
            </a:r>
          </a:p>
          <a:p>
            <a:endParaRPr lang="en-US" dirty="0" smtClean="0"/>
          </a:p>
          <a:p>
            <a:r>
              <a:rPr lang="en-US" dirty="0" smtClean="0"/>
              <a:t>float f = 2.0 * sign(x);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39958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51C2117-5E01-4D5F-851D-FBBFF199E93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E17D74-E82D-4944-8D32-A57669F312E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2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285A2-8232-4F13-BC2A-58A29B510B1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8D3C82-491F-4F02-A89C-B40ED79CC88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0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C72C570-AD5C-43F6-B650-9A25EFDF729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7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755EB3-214F-41CB-8AC1-28C1B3C77FB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A8FE5B2-0E7A-4F03-A0A4-74DF57191F7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8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FD4BFB-3211-4503-92AD-E45A8DAC040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E5AA19-44CB-445D-9F06-B8698D97E25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7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465DB09-0BB3-4C6A-BE9D-8B5ED54745A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2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904275-1EF4-4F06-A43A-5591606EEC3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6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4A7E55A4-E05A-4446-958F-1C32F51CFE4E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8947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gl.org/sdk/docs/manglsl/" TargetMode="External"/><Relationship Id="rId2" Type="http://schemas.openxmlformats.org/officeDocument/2006/relationships/hyperlink" Target="http://www.khronos.org/opengles/sdk/2.0/docs/reference_cards/OpenGL-ES-2_0-Reference-card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shader.codeplex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600" dirty="0" smtClean="0"/>
              <a:t>Introduction to GLSL</a:t>
            </a:r>
            <a:endParaRPr lang="en-US" sz="4600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Patrick Cozzi</a:t>
            </a:r>
          </a:p>
          <a:p>
            <a:pPr>
              <a:lnSpc>
                <a:spcPct val="90000"/>
              </a:lnSpc>
            </a:pPr>
            <a:r>
              <a:rPr lang="en-US" dirty="0"/>
              <a:t>University of Pennsylvania</a:t>
            </a:r>
          </a:p>
          <a:p>
            <a:pPr>
              <a:lnSpc>
                <a:spcPct val="90000"/>
              </a:lnSpc>
            </a:pPr>
            <a:r>
              <a:rPr lang="en-US" dirty="0"/>
              <a:t>CIS 565 - </a:t>
            </a:r>
            <a:r>
              <a:rPr lang="en-US" dirty="0" smtClean="0"/>
              <a:t>Fall 2012</a:t>
            </a:r>
            <a:endParaRPr lang="en-US" dirty="0"/>
          </a:p>
        </p:txBody>
      </p:sp>
      <p:pic>
        <p:nvPicPr>
          <p:cNvPr id="5" name="Picture 4" descr="Student Pro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0"/>
            <a:ext cx="6096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Programmable Shading</a:t>
            </a:r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In general:</a:t>
            </a:r>
          </a:p>
          <a:p>
            <a:pPr lvl="1"/>
            <a:r>
              <a:rPr lang="en-US"/>
              <a:t>Write a </a:t>
            </a:r>
            <a:r>
              <a:rPr lang="en-US" i="1">
                <a:solidFill>
                  <a:srgbClr val="CC3300"/>
                </a:solidFill>
              </a:rPr>
              <a:t>shader</a:t>
            </a:r>
            <a:r>
              <a:rPr lang="en-US"/>
              <a:t>:  a small program that runs on the GPU</a:t>
            </a:r>
          </a:p>
          <a:p>
            <a:pPr lvl="1"/>
            <a:r>
              <a:rPr lang="en-US"/>
              <a:t>Tell OpenGL to execute your shader</a:t>
            </a:r>
          </a:p>
          <a:p>
            <a:pPr lvl="1"/>
            <a:r>
              <a:rPr lang="en-US"/>
              <a:t>Write less CPU code / API calls</a:t>
            </a:r>
          </a:p>
          <a:p>
            <a:pPr lvl="1"/>
            <a:r>
              <a:rPr lang="en-US"/>
              <a:t>Forget that the equivalent fixed function API ever existed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3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Programmable Shading</a:t>
            </a:r>
          </a:p>
        </p:txBody>
      </p:sp>
      <p:pic>
        <p:nvPicPr>
          <p:cNvPr id="1699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67000"/>
            <a:ext cx="5638800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990" name="Text Box 6"/>
          <p:cNvSpPr txBox="1"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000" dirty="0"/>
              <a:t>Image from:  http://upgifting.com/tmnt-pizza-poster   </a:t>
            </a:r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400800" y="5105400"/>
            <a:ext cx="2590800" cy="3810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solidFill>
                  <a:schemeClr val="bg2"/>
                </a:solidFill>
              </a:rPr>
              <a:t>Fixed function shading</a:t>
            </a:r>
          </a:p>
        </p:txBody>
      </p:sp>
      <p:sp>
        <p:nvSpPr>
          <p:cNvPr id="169992" name="Rectangle 8"/>
          <p:cNvSpPr>
            <a:spLocks noChangeArrowheads="1"/>
          </p:cNvSpPr>
          <p:nvPr/>
        </p:nvSpPr>
        <p:spPr bwMode="auto">
          <a:xfrm>
            <a:off x="6400800" y="5638800"/>
            <a:ext cx="2590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>
                <a:solidFill>
                  <a:schemeClr val="bg2"/>
                </a:solidFill>
              </a:rPr>
              <a:t>Programmable shading</a:t>
            </a:r>
          </a:p>
        </p:txBody>
      </p:sp>
      <p:sp>
        <p:nvSpPr>
          <p:cNvPr id="169993" name="Rectangle 9"/>
          <p:cNvSpPr>
            <a:spLocks noChangeArrowheads="1"/>
          </p:cNvSpPr>
          <p:nvPr/>
        </p:nvSpPr>
        <p:spPr bwMode="auto">
          <a:xfrm>
            <a:off x="457200" y="19812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In general:</a:t>
            </a:r>
          </a:p>
        </p:txBody>
      </p:sp>
      <p:sp>
        <p:nvSpPr>
          <p:cNvPr id="169995" name="Text Box 11"/>
          <p:cNvSpPr txBox="1">
            <a:spLocks noChangeArrowheads="1"/>
          </p:cNvSpPr>
          <p:nvPr/>
        </p:nvSpPr>
        <p:spPr bwMode="auto">
          <a:xfrm>
            <a:off x="6689725" y="4303713"/>
            <a:ext cx="1768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9996" name="Text Box 12"/>
          <p:cNvSpPr txBox="1">
            <a:spLocks noChangeArrowheads="1"/>
          </p:cNvSpPr>
          <p:nvPr/>
        </p:nvSpPr>
        <p:spPr bwMode="auto">
          <a:xfrm>
            <a:off x="6096000" y="2743200"/>
            <a:ext cx="30257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Say no to drugs</a:t>
            </a:r>
          </a:p>
          <a:p>
            <a:r>
              <a:rPr lang="en-US" sz="3200"/>
              <a:t>too, please.</a:t>
            </a:r>
          </a:p>
        </p:txBody>
      </p:sp>
      <p:sp>
        <p:nvSpPr>
          <p:cNvPr id="169997" name="Line 13"/>
          <p:cNvSpPr>
            <a:spLocks noChangeShapeType="1"/>
          </p:cNvSpPr>
          <p:nvPr/>
        </p:nvSpPr>
        <p:spPr bwMode="auto">
          <a:xfrm flipV="1">
            <a:off x="3581400" y="5257800"/>
            <a:ext cx="2819400" cy="3048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998" name="Line 14"/>
          <p:cNvSpPr>
            <a:spLocks noChangeShapeType="1"/>
          </p:cNvSpPr>
          <p:nvPr/>
        </p:nvSpPr>
        <p:spPr bwMode="auto">
          <a:xfrm flipV="1">
            <a:off x="3810000" y="5791200"/>
            <a:ext cx="2590800" cy="2286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999" name="AutoShape 15"/>
          <p:cNvSpPr>
            <a:spLocks noChangeArrowheads="1"/>
          </p:cNvSpPr>
          <p:nvPr/>
        </p:nvSpPr>
        <p:spPr bwMode="auto">
          <a:xfrm>
            <a:off x="2438400" y="5334000"/>
            <a:ext cx="1143000" cy="457200"/>
          </a:xfrm>
          <a:custGeom>
            <a:avLst/>
            <a:gdLst>
              <a:gd name="G0" fmla="+- 162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838" y="16693"/>
                </a:moveTo>
                <a:cubicBezTo>
                  <a:pt x="19221" y="15041"/>
                  <a:pt x="19980" y="12955"/>
                  <a:pt x="19980" y="10800"/>
                </a:cubicBezTo>
                <a:cubicBezTo>
                  <a:pt x="19980" y="5730"/>
                  <a:pt x="15869" y="1620"/>
                  <a:pt x="10800" y="1620"/>
                </a:cubicBezTo>
                <a:cubicBezTo>
                  <a:pt x="8644" y="1619"/>
                  <a:pt x="6558" y="2378"/>
                  <a:pt x="4906" y="3761"/>
                </a:cubicBezTo>
                <a:close/>
                <a:moveTo>
                  <a:pt x="3761" y="4906"/>
                </a:moveTo>
                <a:cubicBezTo>
                  <a:pt x="2378" y="6558"/>
                  <a:pt x="1620" y="8644"/>
                  <a:pt x="1620" y="10799"/>
                </a:cubicBezTo>
                <a:cubicBezTo>
                  <a:pt x="1620" y="15869"/>
                  <a:pt x="5730" y="19980"/>
                  <a:pt x="10800" y="19980"/>
                </a:cubicBezTo>
                <a:cubicBezTo>
                  <a:pt x="12955" y="19980"/>
                  <a:pt x="15041" y="19221"/>
                  <a:pt x="16693" y="17838"/>
                </a:cubicBezTo>
                <a:close/>
              </a:path>
            </a:pathLst>
          </a:cu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000" name="AutoShape 16"/>
          <p:cNvSpPr>
            <a:spLocks noChangeArrowheads="1"/>
          </p:cNvSpPr>
          <p:nvPr/>
        </p:nvSpPr>
        <p:spPr bwMode="auto">
          <a:xfrm>
            <a:off x="2667000" y="5791200"/>
            <a:ext cx="1143000" cy="457200"/>
          </a:xfrm>
          <a:custGeom>
            <a:avLst/>
            <a:gdLst>
              <a:gd name="G0" fmla="+- 162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838" y="16693"/>
                </a:moveTo>
                <a:cubicBezTo>
                  <a:pt x="19221" y="15041"/>
                  <a:pt x="19980" y="12955"/>
                  <a:pt x="19980" y="10800"/>
                </a:cubicBezTo>
                <a:cubicBezTo>
                  <a:pt x="19980" y="5730"/>
                  <a:pt x="15869" y="1620"/>
                  <a:pt x="10800" y="1620"/>
                </a:cubicBezTo>
                <a:cubicBezTo>
                  <a:pt x="8644" y="1619"/>
                  <a:pt x="6558" y="2378"/>
                  <a:pt x="4906" y="3761"/>
                </a:cubicBezTo>
                <a:close/>
                <a:moveTo>
                  <a:pt x="3761" y="4906"/>
                </a:moveTo>
                <a:cubicBezTo>
                  <a:pt x="2378" y="6558"/>
                  <a:pt x="1620" y="8644"/>
                  <a:pt x="1620" y="10799"/>
                </a:cubicBezTo>
                <a:cubicBezTo>
                  <a:pt x="1620" y="15869"/>
                  <a:pt x="5730" y="19980"/>
                  <a:pt x="10800" y="19980"/>
                </a:cubicBezTo>
                <a:cubicBezTo>
                  <a:pt x="12955" y="19980"/>
                  <a:pt x="15041" y="19221"/>
                  <a:pt x="16693" y="17838"/>
                </a:cubicBezTo>
                <a:close/>
              </a:path>
            </a:pathLst>
          </a:cu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5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Programmable Shading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Software engineering question:</a:t>
            </a:r>
          </a:p>
          <a:p>
            <a:pPr lvl="1"/>
            <a:r>
              <a:rPr lang="en-US" dirty="0" smtClean="0"/>
              <a:t>If different GPUs have different levels of shader support, </a:t>
            </a:r>
            <a:r>
              <a:rPr lang="en-US" dirty="0"/>
              <a:t>what </a:t>
            </a:r>
            <a:r>
              <a:rPr lang="en-US" dirty="0" smtClean="0"/>
              <a:t>capabilities </a:t>
            </a:r>
            <a:r>
              <a:rPr lang="en-US" dirty="0"/>
              <a:t>do </a:t>
            </a:r>
            <a:r>
              <a:rPr lang="en-US" dirty="0" smtClean="0"/>
              <a:t>we </a:t>
            </a:r>
            <a:r>
              <a:rPr lang="en-US" dirty="0"/>
              <a:t>target?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6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Execution Model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any shader type:</a:t>
            </a:r>
          </a:p>
        </p:txBody>
      </p:sp>
      <p:grpSp>
        <p:nvGrpSpPr>
          <p:cNvPr id="173068" name="Group 12"/>
          <p:cNvGrpSpPr>
            <a:grpSpLocks/>
          </p:cNvGrpSpPr>
          <p:nvPr/>
        </p:nvGrpSpPr>
        <p:grpSpPr bwMode="auto">
          <a:xfrm>
            <a:off x="1562100" y="3048000"/>
            <a:ext cx="6019800" cy="1916113"/>
            <a:chOff x="336" y="1920"/>
            <a:chExt cx="3792" cy="1207"/>
          </a:xfrm>
        </p:grpSpPr>
        <p:sp>
          <p:nvSpPr>
            <p:cNvPr id="173064" name="Line 8"/>
            <p:cNvSpPr>
              <a:spLocks noChangeShapeType="1"/>
            </p:cNvSpPr>
            <p:nvPr/>
          </p:nvSpPr>
          <p:spPr bwMode="auto">
            <a:xfrm>
              <a:off x="1440" y="283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060" name="Text Box 4"/>
            <p:cNvSpPr txBox="1">
              <a:spLocks noChangeArrowheads="1"/>
            </p:cNvSpPr>
            <p:nvPr/>
          </p:nvSpPr>
          <p:spPr bwMode="auto">
            <a:xfrm>
              <a:off x="1824" y="2544"/>
              <a:ext cx="1344" cy="58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  <a:p>
              <a:pPr algn="ctr"/>
              <a:r>
                <a:rPr lang="en-US"/>
                <a:t>Shader</a:t>
              </a:r>
            </a:p>
            <a:p>
              <a:endParaRPr lang="en-US"/>
            </a:p>
          </p:txBody>
        </p:sp>
        <p:sp>
          <p:nvSpPr>
            <p:cNvPr id="173061" name="Text Box 5"/>
            <p:cNvSpPr txBox="1">
              <a:spLocks noChangeArrowheads="1"/>
            </p:cNvSpPr>
            <p:nvPr/>
          </p:nvSpPr>
          <p:spPr bwMode="auto">
            <a:xfrm>
              <a:off x="336" y="2736"/>
              <a:ext cx="1130" cy="23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Streaming input</a:t>
              </a:r>
            </a:p>
          </p:txBody>
        </p:sp>
        <p:sp>
          <p:nvSpPr>
            <p:cNvPr id="173062" name="Text Box 6"/>
            <p:cNvSpPr txBox="1">
              <a:spLocks noChangeArrowheads="1"/>
            </p:cNvSpPr>
            <p:nvPr/>
          </p:nvSpPr>
          <p:spPr bwMode="auto">
            <a:xfrm>
              <a:off x="3574" y="2736"/>
              <a:ext cx="554" cy="2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Output</a:t>
              </a:r>
            </a:p>
          </p:txBody>
        </p:sp>
        <p:sp>
          <p:nvSpPr>
            <p:cNvPr id="173063" name="Text Box 7"/>
            <p:cNvSpPr txBox="1">
              <a:spLocks noChangeArrowheads="1"/>
            </p:cNvSpPr>
            <p:nvPr/>
          </p:nvSpPr>
          <p:spPr bwMode="auto">
            <a:xfrm>
              <a:off x="1646" y="1920"/>
              <a:ext cx="1658" cy="23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Uniform (constant) input</a:t>
              </a:r>
            </a:p>
          </p:txBody>
        </p:sp>
        <p:sp>
          <p:nvSpPr>
            <p:cNvPr id="173065" name="Line 9"/>
            <p:cNvSpPr>
              <a:spLocks noChangeShapeType="1"/>
            </p:cNvSpPr>
            <p:nvPr/>
          </p:nvSpPr>
          <p:spPr bwMode="auto">
            <a:xfrm>
              <a:off x="3168" y="283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066" name="Line 10"/>
            <p:cNvSpPr>
              <a:spLocks noChangeShapeType="1"/>
            </p:cNvSpPr>
            <p:nvPr/>
          </p:nvSpPr>
          <p:spPr bwMode="auto">
            <a:xfrm>
              <a:off x="2496" y="216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3067" name="Text Box 11"/>
          <p:cNvSpPr txBox="1">
            <a:spLocks noChangeArrowheads="1"/>
          </p:cNvSpPr>
          <p:nvPr/>
        </p:nvSpPr>
        <p:spPr bwMode="auto">
          <a:xfrm>
            <a:off x="533400" y="5791200"/>
            <a:ext cx="7680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Streaming input and output examples:  vertices, primitives, fragments, …</a:t>
            </a:r>
          </a:p>
          <a:p>
            <a:pPr>
              <a:buFontTx/>
              <a:buChar char="•"/>
            </a:pPr>
            <a:r>
              <a:rPr lang="en-US"/>
              <a:t> Uniform input examples:  matrices, textures, time,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9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Execution Model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/>
              <a:t>Shaders run in </a:t>
            </a:r>
            <a:r>
              <a:rPr lang="en-US" i="1"/>
              <a:t>parallel</a:t>
            </a:r>
            <a:r>
              <a:rPr lang="en-US"/>
              <a:t> on the GPU</a:t>
            </a:r>
          </a:p>
        </p:txBody>
      </p:sp>
      <p:grpSp>
        <p:nvGrpSpPr>
          <p:cNvPr id="174098" name="Group 18"/>
          <p:cNvGrpSpPr>
            <a:grpSpLocks/>
          </p:cNvGrpSpPr>
          <p:nvPr/>
        </p:nvGrpSpPr>
        <p:grpSpPr bwMode="auto">
          <a:xfrm>
            <a:off x="1562100" y="2895600"/>
            <a:ext cx="6019800" cy="2819400"/>
            <a:chOff x="288" y="1824"/>
            <a:chExt cx="3792" cy="1776"/>
          </a:xfrm>
        </p:grpSpPr>
        <p:sp>
          <p:nvSpPr>
            <p:cNvPr id="174085" name="Line 5"/>
            <p:cNvSpPr>
              <a:spLocks noChangeShapeType="1"/>
            </p:cNvSpPr>
            <p:nvPr/>
          </p:nvSpPr>
          <p:spPr bwMode="auto">
            <a:xfrm>
              <a:off x="1392" y="30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086" name="Text Box 6"/>
            <p:cNvSpPr txBox="1">
              <a:spLocks noChangeArrowheads="1"/>
            </p:cNvSpPr>
            <p:nvPr/>
          </p:nvSpPr>
          <p:spPr bwMode="auto">
            <a:xfrm>
              <a:off x="2112" y="2496"/>
              <a:ext cx="768" cy="23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Shader</a:t>
              </a:r>
            </a:p>
          </p:txBody>
        </p:sp>
        <p:sp>
          <p:nvSpPr>
            <p:cNvPr id="174087" name="Text Box 7"/>
            <p:cNvSpPr txBox="1">
              <a:spLocks noChangeArrowheads="1"/>
            </p:cNvSpPr>
            <p:nvPr/>
          </p:nvSpPr>
          <p:spPr bwMode="auto">
            <a:xfrm>
              <a:off x="288" y="2928"/>
              <a:ext cx="1130" cy="23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Streaming input</a:t>
              </a:r>
            </a:p>
          </p:txBody>
        </p:sp>
        <p:sp>
          <p:nvSpPr>
            <p:cNvPr id="174088" name="Text Box 8"/>
            <p:cNvSpPr txBox="1">
              <a:spLocks noChangeArrowheads="1"/>
            </p:cNvSpPr>
            <p:nvPr/>
          </p:nvSpPr>
          <p:spPr bwMode="auto">
            <a:xfrm>
              <a:off x="3526" y="2928"/>
              <a:ext cx="554" cy="2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Output</a:t>
              </a:r>
            </a:p>
          </p:txBody>
        </p:sp>
        <p:sp>
          <p:nvSpPr>
            <p:cNvPr id="174089" name="Text Box 9"/>
            <p:cNvSpPr txBox="1">
              <a:spLocks noChangeArrowheads="1"/>
            </p:cNvSpPr>
            <p:nvPr/>
          </p:nvSpPr>
          <p:spPr bwMode="auto">
            <a:xfrm>
              <a:off x="1598" y="1824"/>
              <a:ext cx="1658" cy="23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Uniform (constant) input</a:t>
              </a:r>
            </a:p>
          </p:txBody>
        </p:sp>
        <p:sp>
          <p:nvSpPr>
            <p:cNvPr id="174090" name="Line 10"/>
            <p:cNvSpPr>
              <a:spLocks noChangeShapeType="1"/>
            </p:cNvSpPr>
            <p:nvPr/>
          </p:nvSpPr>
          <p:spPr bwMode="auto">
            <a:xfrm>
              <a:off x="3120" y="30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091" name="Line 11"/>
            <p:cNvSpPr>
              <a:spLocks noChangeShapeType="1"/>
            </p:cNvSpPr>
            <p:nvPr/>
          </p:nvSpPr>
          <p:spPr bwMode="auto">
            <a:xfrm>
              <a:off x="2448" y="206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093" name="Text Box 13"/>
            <p:cNvSpPr txBox="1">
              <a:spLocks noChangeArrowheads="1"/>
            </p:cNvSpPr>
            <p:nvPr/>
          </p:nvSpPr>
          <p:spPr bwMode="auto">
            <a:xfrm>
              <a:off x="2112" y="2787"/>
              <a:ext cx="768" cy="23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Shader</a:t>
              </a:r>
            </a:p>
          </p:txBody>
        </p:sp>
        <p:sp>
          <p:nvSpPr>
            <p:cNvPr id="174094" name="Text Box 14"/>
            <p:cNvSpPr txBox="1">
              <a:spLocks noChangeArrowheads="1"/>
            </p:cNvSpPr>
            <p:nvPr/>
          </p:nvSpPr>
          <p:spPr bwMode="auto">
            <a:xfrm>
              <a:off x="2112" y="3072"/>
              <a:ext cx="768" cy="23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Shader</a:t>
              </a:r>
            </a:p>
          </p:txBody>
        </p:sp>
        <p:sp>
          <p:nvSpPr>
            <p:cNvPr id="174095" name="Text Box 15"/>
            <p:cNvSpPr txBox="1">
              <a:spLocks noChangeArrowheads="1"/>
            </p:cNvSpPr>
            <p:nvPr/>
          </p:nvSpPr>
          <p:spPr bwMode="auto">
            <a:xfrm>
              <a:off x="2112" y="3363"/>
              <a:ext cx="768" cy="23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Shader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9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Execution Model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4953000" cy="3886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Each shader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Shares the same read-only </a:t>
            </a:r>
            <a:r>
              <a:rPr lang="en-US" sz="2400" i="1" dirty="0">
                <a:solidFill>
                  <a:srgbClr val="CC3300"/>
                </a:solidFill>
              </a:rPr>
              <a:t>uniform</a:t>
            </a:r>
            <a:r>
              <a:rPr lang="en-US" sz="2400" dirty="0"/>
              <a:t> inputs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Has different read-only input from a stream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Writes it own output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Has no side </a:t>
            </a:r>
            <a:r>
              <a:rPr lang="en-US" sz="2400" dirty="0" smtClean="0"/>
              <a:t>effects</a:t>
            </a:r>
            <a:r>
              <a:rPr lang="en-US" sz="2400" baseline="30000" dirty="0" smtClean="0"/>
              <a:t>*</a:t>
            </a:r>
            <a:endParaRPr lang="en-US" sz="2400" baseline="300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Executes independently without communicating with other </a:t>
            </a:r>
            <a:r>
              <a:rPr lang="en-US" sz="2400" dirty="0" smtClean="0"/>
              <a:t>shaders</a:t>
            </a:r>
            <a:r>
              <a:rPr lang="en-US" sz="2400" baseline="30000" dirty="0" smtClean="0"/>
              <a:t>*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grpSp>
        <p:nvGrpSpPr>
          <p:cNvPr id="176143" name="Group 15"/>
          <p:cNvGrpSpPr>
            <a:grpSpLocks/>
          </p:cNvGrpSpPr>
          <p:nvPr/>
        </p:nvGrpSpPr>
        <p:grpSpPr bwMode="auto">
          <a:xfrm>
            <a:off x="5464175" y="2819400"/>
            <a:ext cx="3451225" cy="1706563"/>
            <a:chOff x="912" y="2544"/>
            <a:chExt cx="2174" cy="1075"/>
          </a:xfrm>
        </p:grpSpPr>
        <p:sp>
          <p:nvSpPr>
            <p:cNvPr id="176133" name="Line 5"/>
            <p:cNvSpPr>
              <a:spLocks noChangeShapeType="1"/>
            </p:cNvSpPr>
            <p:nvPr/>
          </p:nvSpPr>
          <p:spPr bwMode="auto">
            <a:xfrm>
              <a:off x="1578" y="3258"/>
              <a:ext cx="2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134" name="Text Box 6"/>
            <p:cNvSpPr txBox="1">
              <a:spLocks noChangeArrowheads="1"/>
            </p:cNvSpPr>
            <p:nvPr/>
          </p:nvSpPr>
          <p:spPr bwMode="auto">
            <a:xfrm>
              <a:off x="1965" y="2944"/>
              <a:ext cx="414" cy="16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/>
                <a:t>Shader</a:t>
              </a:r>
            </a:p>
          </p:txBody>
        </p:sp>
        <p:sp>
          <p:nvSpPr>
            <p:cNvPr id="176135" name="Text Box 7"/>
            <p:cNvSpPr txBox="1">
              <a:spLocks noChangeArrowheads="1"/>
            </p:cNvSpPr>
            <p:nvPr/>
          </p:nvSpPr>
          <p:spPr bwMode="auto">
            <a:xfrm>
              <a:off x="912" y="3168"/>
              <a:ext cx="679" cy="16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Streaming input</a:t>
              </a:r>
            </a:p>
          </p:txBody>
        </p:sp>
        <p:sp>
          <p:nvSpPr>
            <p:cNvPr id="176136" name="Text Box 8"/>
            <p:cNvSpPr txBox="1">
              <a:spLocks noChangeArrowheads="1"/>
            </p:cNvSpPr>
            <p:nvPr/>
          </p:nvSpPr>
          <p:spPr bwMode="auto">
            <a:xfrm>
              <a:off x="2726" y="3168"/>
              <a:ext cx="360" cy="16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Output</a:t>
              </a:r>
            </a:p>
          </p:txBody>
        </p:sp>
        <p:sp>
          <p:nvSpPr>
            <p:cNvPr id="176137" name="Text Box 9"/>
            <p:cNvSpPr txBox="1">
              <a:spLocks noChangeArrowheads="1"/>
            </p:cNvSpPr>
            <p:nvPr/>
          </p:nvSpPr>
          <p:spPr bwMode="auto">
            <a:xfrm>
              <a:off x="1689" y="2544"/>
              <a:ext cx="972" cy="16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Uniform (constant) input</a:t>
              </a:r>
            </a:p>
          </p:txBody>
        </p:sp>
        <p:sp>
          <p:nvSpPr>
            <p:cNvPr id="176138" name="Line 10"/>
            <p:cNvSpPr>
              <a:spLocks noChangeShapeType="1"/>
            </p:cNvSpPr>
            <p:nvPr/>
          </p:nvSpPr>
          <p:spPr bwMode="auto">
            <a:xfrm>
              <a:off x="2508" y="325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139" name="Line 11"/>
            <p:cNvSpPr>
              <a:spLocks noChangeShapeType="1"/>
            </p:cNvSpPr>
            <p:nvPr/>
          </p:nvSpPr>
          <p:spPr bwMode="auto">
            <a:xfrm>
              <a:off x="2146" y="2687"/>
              <a:ext cx="0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140" name="Text Box 12"/>
            <p:cNvSpPr txBox="1">
              <a:spLocks noChangeArrowheads="1"/>
            </p:cNvSpPr>
            <p:nvPr/>
          </p:nvSpPr>
          <p:spPr bwMode="auto">
            <a:xfrm>
              <a:off x="1965" y="3117"/>
              <a:ext cx="413" cy="16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/>
                <a:t>Shader</a:t>
              </a:r>
            </a:p>
          </p:txBody>
        </p:sp>
        <p:sp>
          <p:nvSpPr>
            <p:cNvPr id="176141" name="Text Box 13"/>
            <p:cNvSpPr txBox="1">
              <a:spLocks noChangeArrowheads="1"/>
            </p:cNvSpPr>
            <p:nvPr/>
          </p:nvSpPr>
          <p:spPr bwMode="auto">
            <a:xfrm>
              <a:off x="1965" y="3286"/>
              <a:ext cx="413" cy="16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/>
                <a:t>Shader</a:t>
              </a:r>
            </a:p>
          </p:txBody>
        </p:sp>
        <p:sp>
          <p:nvSpPr>
            <p:cNvPr id="176142" name="Text Box 14"/>
            <p:cNvSpPr txBox="1">
              <a:spLocks noChangeArrowheads="1"/>
            </p:cNvSpPr>
            <p:nvPr/>
          </p:nvSpPr>
          <p:spPr bwMode="auto">
            <a:xfrm>
              <a:off x="1965" y="3459"/>
              <a:ext cx="413" cy="16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/>
                <a:t>Shader</a:t>
              </a:r>
            </a:p>
          </p:txBody>
        </p:sp>
      </p:grpSp>
      <p:sp>
        <p:nvSpPr>
          <p:cNvPr id="176144" name="Rectangle 16"/>
          <p:cNvSpPr>
            <a:spLocks noChangeArrowheads="1"/>
          </p:cNvSpPr>
          <p:nvPr/>
        </p:nvSpPr>
        <p:spPr bwMode="auto">
          <a:xfrm>
            <a:off x="5029200" y="5181600"/>
            <a:ext cx="49530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2800"/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000" baseline="30000" dirty="0" smtClean="0"/>
              <a:t>*</a:t>
            </a:r>
            <a:r>
              <a:rPr lang="en-US" sz="1000" dirty="0"/>
              <a:t> </a:t>
            </a:r>
            <a:r>
              <a:rPr lang="en-US" sz="1000" dirty="0" smtClean="0"/>
              <a:t>Except in OpenGL 4.2+</a:t>
            </a:r>
            <a:endParaRPr lang="en-US" sz="1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Execution Model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</a:extLst>
        </p:spPr>
        <p:txBody>
          <a:bodyPr/>
          <a:lstStyle/>
          <a:p>
            <a:r>
              <a:rPr lang="en-US" dirty="0"/>
              <a:t>Parallelism is implicit</a:t>
            </a:r>
          </a:p>
          <a:p>
            <a:pPr lvl="1"/>
            <a:r>
              <a:rPr lang="en-US" dirty="0"/>
              <a:t>Calling </a:t>
            </a: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glDraw</a:t>
            </a:r>
            <a:r>
              <a:rPr lang="en-US" dirty="0">
                <a:solidFill>
                  <a:srgbClr val="CC0099"/>
                </a:solidFill>
                <a:latin typeface="Courier New" pitchFamily="49" charset="0"/>
              </a:rPr>
              <a:t>*</a:t>
            </a:r>
            <a:r>
              <a:rPr lang="en-US" dirty="0"/>
              <a:t> invokes a parallel processor – the GPU</a:t>
            </a:r>
          </a:p>
          <a:p>
            <a:pPr lvl="1"/>
            <a:r>
              <a:rPr lang="en-US" dirty="0"/>
              <a:t>The driver/hardware takes care of scheduling and synchronizing</a:t>
            </a:r>
          </a:p>
          <a:p>
            <a:pPr lvl="1"/>
            <a:r>
              <a:rPr lang="en-US" dirty="0"/>
              <a:t>Users write parallel applications without even knowing it!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3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Shaders in the Pipeline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7931" y="2387696"/>
            <a:ext cx="1646669" cy="369332"/>
          </a:xfrm>
          <a:prstGeom prst="rect">
            <a:avLst/>
          </a:prstGeom>
          <a:solidFill>
            <a:srgbClr val="FF66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Vertex Shader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3442" y="3011124"/>
            <a:ext cx="2121158" cy="369332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Primitive Assembly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4571" y="4257980"/>
            <a:ext cx="1980029" cy="369332"/>
          </a:xfrm>
          <a:prstGeom prst="rect">
            <a:avLst/>
          </a:prstGeom>
          <a:solidFill>
            <a:srgbClr val="FF66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Fragment Shader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8364" y="3634552"/>
            <a:ext cx="1236236" cy="369332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Rasterizer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7841" y="4881408"/>
            <a:ext cx="2206759" cy="369332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Per-Fragment Tests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40029" y="5504836"/>
            <a:ext cx="774571" cy="369332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Blend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4211" y="1764268"/>
            <a:ext cx="1890389" cy="369332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Vertex Assembly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 bwMode="auto">
          <a:xfrm>
            <a:off x="1946966" y="2133600"/>
            <a:ext cx="230382" cy="254096"/>
          </a:xfrm>
          <a:prstGeom prst="downArrow">
            <a:avLst/>
          </a:prstGeom>
          <a:solidFill>
            <a:srgbClr val="66FF33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Down Arrow 11"/>
          <p:cNvSpPr/>
          <p:nvPr/>
        </p:nvSpPr>
        <p:spPr bwMode="auto">
          <a:xfrm>
            <a:off x="1946966" y="2743200"/>
            <a:ext cx="230382" cy="254096"/>
          </a:xfrm>
          <a:prstGeom prst="downArrow">
            <a:avLst/>
          </a:prstGeom>
          <a:solidFill>
            <a:srgbClr val="66FF33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Down Arrow 12"/>
          <p:cNvSpPr/>
          <p:nvPr/>
        </p:nvSpPr>
        <p:spPr bwMode="auto">
          <a:xfrm>
            <a:off x="1946966" y="3403504"/>
            <a:ext cx="230382" cy="254096"/>
          </a:xfrm>
          <a:prstGeom prst="downArrow">
            <a:avLst/>
          </a:prstGeom>
          <a:solidFill>
            <a:srgbClr val="66FF33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Down Arrow 13"/>
          <p:cNvSpPr/>
          <p:nvPr/>
        </p:nvSpPr>
        <p:spPr bwMode="auto">
          <a:xfrm>
            <a:off x="1946966" y="4013104"/>
            <a:ext cx="230382" cy="254096"/>
          </a:xfrm>
          <a:prstGeom prst="downArrow">
            <a:avLst/>
          </a:prstGeom>
          <a:solidFill>
            <a:srgbClr val="66FF33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Down Arrow 14"/>
          <p:cNvSpPr/>
          <p:nvPr/>
        </p:nvSpPr>
        <p:spPr bwMode="auto">
          <a:xfrm>
            <a:off x="1946966" y="4622704"/>
            <a:ext cx="230382" cy="254096"/>
          </a:xfrm>
          <a:prstGeom prst="downArrow">
            <a:avLst/>
          </a:prstGeom>
          <a:solidFill>
            <a:srgbClr val="66FF33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1946966" y="5257800"/>
            <a:ext cx="230382" cy="254096"/>
          </a:xfrm>
          <a:prstGeom prst="downArrow">
            <a:avLst/>
          </a:prstGeom>
          <a:solidFill>
            <a:srgbClr val="66FF33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Down Arrow 16"/>
          <p:cNvSpPr/>
          <p:nvPr/>
        </p:nvSpPr>
        <p:spPr bwMode="auto">
          <a:xfrm>
            <a:off x="1946966" y="5867400"/>
            <a:ext cx="230382" cy="254096"/>
          </a:xfrm>
          <a:prstGeom prst="downArrow">
            <a:avLst/>
          </a:prstGeom>
          <a:solidFill>
            <a:srgbClr val="66FF33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7347" y="6128266"/>
            <a:ext cx="1437253" cy="369332"/>
          </a:xfrm>
          <a:prstGeom prst="rect">
            <a:avLst/>
          </a:prstGeom>
          <a:solidFill>
            <a:srgbClr val="80008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Framebuffer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895600" y="1896503"/>
            <a:ext cx="6477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Classic OpenGL 2 / OpenGL ES 2 / WebGL / Direct3D 9 Pipeline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Newer pipelines also have programmable geometry and tessellation shaders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8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Vertex Shaders in the Pipeline</a:t>
            </a:r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A simple </a:t>
            </a:r>
            <a:r>
              <a:rPr lang="en-US" i="1">
                <a:solidFill>
                  <a:srgbClr val="CC3300"/>
                </a:solidFill>
              </a:rPr>
              <a:t>vertex shader</a:t>
            </a:r>
            <a:r>
              <a:rPr lang="en-US"/>
              <a:t>:</a:t>
            </a:r>
          </a:p>
        </p:txBody>
      </p:sp>
      <p:sp>
        <p:nvSpPr>
          <p:cNvPr id="185349" name="Rectangle 5"/>
          <p:cNvSpPr>
            <a:spLocks noChangeArrowheads="1"/>
          </p:cNvSpPr>
          <p:nvPr/>
        </p:nvSpPr>
        <p:spPr bwMode="auto">
          <a:xfrm>
            <a:off x="457200" y="2819400"/>
            <a:ext cx="8458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 smtClean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uniform mat4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u_modelViewProjection</a:t>
            </a:r>
            <a:r>
              <a:rPr lang="en-US" sz="1400" dirty="0" smtClean="0">
                <a:latin typeface="Courier New" pitchFamily="49" charset="0"/>
              </a:rPr>
              <a:t>;</a:t>
            </a: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attribute vec4</a:t>
            </a:r>
            <a:r>
              <a:rPr lang="en-US" sz="1400" dirty="0" smtClean="0">
                <a:latin typeface="Courier New" pitchFamily="49" charset="0"/>
              </a:rPr>
              <a:t> position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 err="1">
                <a:solidFill>
                  <a:srgbClr val="CC0066"/>
                </a:solidFill>
                <a:latin typeface="Courier New" pitchFamily="49" charset="0"/>
              </a:rPr>
              <a:t>gl_Position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</a:rPr>
              <a:t>u_modelViewProjection</a:t>
            </a:r>
            <a:r>
              <a:rPr lang="en-US" sz="1400" dirty="0">
                <a:latin typeface="Courier New" pitchFamily="49" charset="0"/>
              </a:rPr>
              <a:t> * </a:t>
            </a:r>
            <a:r>
              <a:rPr lang="en-US" sz="1400" dirty="0" smtClean="0">
                <a:latin typeface="Courier New" pitchFamily="49" charset="0"/>
              </a:rPr>
              <a:t>position;</a:t>
            </a: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</p:txBody>
      </p:sp>
      <p:sp>
        <p:nvSpPr>
          <p:cNvPr id="185352" name="Line 8"/>
          <p:cNvSpPr>
            <a:spLocks noChangeShapeType="1"/>
          </p:cNvSpPr>
          <p:nvPr/>
        </p:nvSpPr>
        <p:spPr bwMode="auto">
          <a:xfrm flipH="1">
            <a:off x="4305300" y="3048000"/>
            <a:ext cx="1028700" cy="3048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53" name="Text Box 9"/>
          <p:cNvSpPr txBox="1">
            <a:spLocks noChangeArrowheads="1"/>
          </p:cNvSpPr>
          <p:nvPr/>
        </p:nvSpPr>
        <p:spPr bwMode="auto">
          <a:xfrm>
            <a:off x="5334000" y="2286000"/>
            <a:ext cx="3597275" cy="9255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The same model-view transform is used for each vertex in a particular glDraw* call.</a:t>
            </a:r>
          </a:p>
        </p:txBody>
      </p:sp>
      <p:sp>
        <p:nvSpPr>
          <p:cNvPr id="185354" name="Text Box 10"/>
          <p:cNvSpPr txBox="1">
            <a:spLocks noChangeArrowheads="1"/>
          </p:cNvSpPr>
          <p:nvPr/>
        </p:nvSpPr>
        <p:spPr bwMode="auto">
          <a:xfrm>
            <a:off x="5334000" y="3581400"/>
            <a:ext cx="3597275" cy="92551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CC3300"/>
                </a:solidFill>
              </a:rPr>
              <a:t>Each vertex shader executes in a different thread with a different </a:t>
            </a:r>
            <a:r>
              <a:rPr lang="en-US" dirty="0">
                <a:latin typeface="Courier New" pitchFamily="49" charset="0"/>
              </a:rPr>
              <a:t>p</a:t>
            </a:r>
            <a:r>
              <a:rPr lang="en-US" dirty="0" smtClean="0">
                <a:latin typeface="Courier New" pitchFamily="49" charset="0"/>
              </a:rPr>
              <a:t>osition</a:t>
            </a:r>
            <a:r>
              <a:rPr lang="en-US" dirty="0">
                <a:solidFill>
                  <a:srgbClr val="CC3300"/>
                </a:solidFill>
              </a:rPr>
              <a:t>.</a:t>
            </a:r>
          </a:p>
        </p:txBody>
      </p:sp>
      <p:sp>
        <p:nvSpPr>
          <p:cNvPr id="185355" name="Line 11"/>
          <p:cNvSpPr>
            <a:spLocks noChangeShapeType="1"/>
          </p:cNvSpPr>
          <p:nvPr/>
        </p:nvSpPr>
        <p:spPr bwMode="auto">
          <a:xfrm flipH="1" flipV="1">
            <a:off x="3200400" y="3744912"/>
            <a:ext cx="2133600" cy="3048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5363" name="Group 19"/>
          <p:cNvGrpSpPr>
            <a:grpSpLocks/>
          </p:cNvGrpSpPr>
          <p:nvPr/>
        </p:nvGrpSpPr>
        <p:grpSpPr bwMode="auto">
          <a:xfrm>
            <a:off x="228600" y="4953000"/>
            <a:ext cx="3597275" cy="1611313"/>
            <a:chOff x="144" y="3120"/>
            <a:chExt cx="2266" cy="1015"/>
          </a:xfrm>
        </p:grpSpPr>
        <p:sp>
          <p:nvSpPr>
            <p:cNvPr id="185356" name="Text Box 12"/>
            <p:cNvSpPr txBox="1">
              <a:spLocks noChangeArrowheads="1"/>
            </p:cNvSpPr>
            <p:nvPr/>
          </p:nvSpPr>
          <p:spPr bwMode="auto">
            <a:xfrm>
              <a:off x="144" y="3552"/>
              <a:ext cx="2266" cy="583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 err="1">
                  <a:solidFill>
                    <a:srgbClr val="CC0066"/>
                  </a:solidFill>
                  <a:latin typeface="Courier New" pitchFamily="49" charset="0"/>
                </a:rPr>
                <a:t>gl_Position</a:t>
              </a:r>
              <a:r>
                <a:rPr lang="en-US" dirty="0">
                  <a:solidFill>
                    <a:srgbClr val="CC3300"/>
                  </a:solidFill>
                </a:rPr>
                <a:t> is the GLSL built-in vertex shader position output.  </a:t>
              </a:r>
              <a:r>
                <a:rPr lang="en-US" dirty="0" smtClean="0">
                  <a:solidFill>
                    <a:srgbClr val="CC3300"/>
                  </a:solidFill>
                </a:rPr>
                <a:t>We </a:t>
              </a:r>
              <a:r>
                <a:rPr lang="en-US" dirty="0">
                  <a:solidFill>
                    <a:srgbClr val="CC3300"/>
                  </a:solidFill>
                </a:rPr>
                <a:t>must write to it.</a:t>
              </a:r>
            </a:p>
          </p:txBody>
        </p:sp>
        <p:sp>
          <p:nvSpPr>
            <p:cNvPr id="185357" name="Line 13"/>
            <p:cNvSpPr>
              <a:spLocks noChangeShapeType="1"/>
            </p:cNvSpPr>
            <p:nvPr/>
          </p:nvSpPr>
          <p:spPr bwMode="auto">
            <a:xfrm flipH="1" flipV="1">
              <a:off x="816" y="3120"/>
              <a:ext cx="0" cy="432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5362" name="Group 18"/>
          <p:cNvGrpSpPr>
            <a:grpSpLocks/>
          </p:cNvGrpSpPr>
          <p:nvPr/>
        </p:nvGrpSpPr>
        <p:grpSpPr bwMode="auto">
          <a:xfrm>
            <a:off x="3657600" y="5029200"/>
            <a:ext cx="5273675" cy="1306513"/>
            <a:chOff x="2304" y="3168"/>
            <a:chExt cx="3322" cy="823"/>
          </a:xfrm>
        </p:grpSpPr>
        <p:sp>
          <p:nvSpPr>
            <p:cNvPr id="185358" name="Text Box 14"/>
            <p:cNvSpPr txBox="1">
              <a:spLocks noChangeArrowheads="1"/>
            </p:cNvSpPr>
            <p:nvPr/>
          </p:nvSpPr>
          <p:spPr bwMode="auto">
            <a:xfrm>
              <a:off x="3360" y="3408"/>
              <a:ext cx="2266" cy="583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CC3300"/>
                  </a:solidFill>
                </a:rPr>
                <a:t>4x4 matrix times a </a:t>
              </a:r>
              <a:r>
                <a:rPr lang="en-US" dirty="0" smtClean="0">
                  <a:solidFill>
                    <a:srgbClr val="CC3300"/>
                  </a:solidFill>
                </a:rPr>
                <a:t>4-element </a:t>
              </a:r>
              <a:r>
                <a:rPr lang="en-US" dirty="0">
                  <a:solidFill>
                    <a:srgbClr val="CC3300"/>
                  </a:solidFill>
                </a:rPr>
                <a:t>vector; transform from model to clip coordinates.</a:t>
              </a:r>
            </a:p>
          </p:txBody>
        </p:sp>
        <p:sp>
          <p:nvSpPr>
            <p:cNvPr id="185359" name="Line 15"/>
            <p:cNvSpPr>
              <a:spLocks noChangeShapeType="1"/>
            </p:cNvSpPr>
            <p:nvPr/>
          </p:nvSpPr>
          <p:spPr bwMode="auto">
            <a:xfrm flipH="1" flipV="1">
              <a:off x="2304" y="3168"/>
              <a:ext cx="1056" cy="528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2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Vertex Shaders in the Pipeline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A </a:t>
            </a:r>
            <a:r>
              <a:rPr lang="en-US" i="1">
                <a:solidFill>
                  <a:srgbClr val="CC3300"/>
                </a:solidFill>
              </a:rPr>
              <a:t>vertex shader </a:t>
            </a:r>
            <a:r>
              <a:rPr lang="en-US"/>
              <a:t>with two input attributes:</a:t>
            </a:r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457200" y="2819400"/>
            <a:ext cx="8458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 smtClean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uniform mat4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u_modelViewProjection</a:t>
            </a:r>
            <a:r>
              <a:rPr lang="en-US" sz="1400" dirty="0" smtClean="0">
                <a:latin typeface="Courier New" pitchFamily="49" charset="0"/>
              </a:rPr>
              <a:t>;</a:t>
            </a: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attribute 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vec4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position;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attribute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</a:rPr>
              <a:t>color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varying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fs_color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</a:rPr>
              <a:t>fs_color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 </a:t>
            </a:r>
            <a:r>
              <a:rPr lang="en-US" sz="1400" dirty="0" smtClean="0">
                <a:latin typeface="Courier New" pitchFamily="49" charset="0"/>
              </a:rPr>
              <a:t>color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 err="1">
                <a:solidFill>
                  <a:srgbClr val="CC0066"/>
                </a:solidFill>
                <a:latin typeface="Courier New" pitchFamily="49" charset="0"/>
              </a:rPr>
              <a:t>gl_Position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</a:rPr>
              <a:t>u_modelViewProjection</a:t>
            </a:r>
            <a:r>
              <a:rPr lang="en-US" sz="1400" dirty="0">
                <a:latin typeface="Courier New" pitchFamily="49" charset="0"/>
              </a:rPr>
              <a:t> * </a:t>
            </a:r>
            <a:r>
              <a:rPr lang="en-US" sz="1400" dirty="0" smtClean="0">
                <a:latin typeface="Courier New" pitchFamily="49" charset="0"/>
              </a:rPr>
              <a:t>position;</a:t>
            </a: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</p:txBody>
      </p:sp>
      <p:sp>
        <p:nvSpPr>
          <p:cNvPr id="192518" name="Text Box 6"/>
          <p:cNvSpPr txBox="1">
            <a:spLocks noChangeArrowheads="1"/>
          </p:cNvSpPr>
          <p:nvPr/>
        </p:nvSpPr>
        <p:spPr bwMode="auto">
          <a:xfrm>
            <a:off x="5334000" y="2819400"/>
            <a:ext cx="3597275" cy="9255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CC3300"/>
                </a:solidFill>
              </a:rPr>
              <a:t>Each vertex shader executes in a different thread with a different </a:t>
            </a:r>
            <a:r>
              <a:rPr lang="en-US" dirty="0" smtClean="0">
                <a:latin typeface="Courier New" pitchFamily="49" charset="0"/>
              </a:rPr>
              <a:t>position</a:t>
            </a:r>
            <a:r>
              <a:rPr lang="en-US" dirty="0" smtClean="0">
                <a:solidFill>
                  <a:srgbClr val="CC3300"/>
                </a:solidFill>
              </a:rPr>
              <a:t> </a:t>
            </a:r>
            <a:r>
              <a:rPr lang="en-US" dirty="0">
                <a:solidFill>
                  <a:srgbClr val="CC3300"/>
                </a:solidFill>
              </a:rPr>
              <a:t>and </a:t>
            </a:r>
            <a:r>
              <a:rPr lang="en-US" dirty="0" smtClean="0">
                <a:latin typeface="Courier New" pitchFamily="49" charset="0"/>
              </a:rPr>
              <a:t>color</a:t>
            </a:r>
            <a:r>
              <a:rPr lang="en-US" dirty="0">
                <a:solidFill>
                  <a:srgbClr val="CC3300"/>
                </a:solidFill>
              </a:rPr>
              <a:t>.</a:t>
            </a:r>
          </a:p>
        </p:txBody>
      </p:sp>
      <p:sp>
        <p:nvSpPr>
          <p:cNvPr id="192519" name="Line 7"/>
          <p:cNvSpPr>
            <a:spLocks noChangeShapeType="1"/>
          </p:cNvSpPr>
          <p:nvPr/>
        </p:nvSpPr>
        <p:spPr bwMode="auto">
          <a:xfrm flipH="1">
            <a:off x="3200400" y="3581400"/>
            <a:ext cx="2133600" cy="2286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2521" name="Text Box 9"/>
          <p:cNvSpPr txBox="1">
            <a:spLocks noChangeArrowheads="1"/>
          </p:cNvSpPr>
          <p:nvPr/>
        </p:nvSpPr>
        <p:spPr bwMode="auto">
          <a:xfrm>
            <a:off x="5334000" y="3962400"/>
            <a:ext cx="3597275" cy="9255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This vertex shader outputs a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>
                <a:solidFill>
                  <a:srgbClr val="CC3300"/>
                </a:solidFill>
              </a:rPr>
              <a:t> color in addition to </a:t>
            </a:r>
            <a:r>
              <a:rPr lang="en-US">
                <a:solidFill>
                  <a:srgbClr val="CC0066"/>
                </a:solidFill>
                <a:latin typeface="Courier New" pitchFamily="49" charset="0"/>
              </a:rPr>
              <a:t>gl_Position</a:t>
            </a:r>
            <a:r>
              <a:rPr lang="en-US">
                <a:solidFill>
                  <a:srgbClr val="CC3300"/>
                </a:solidFill>
              </a:rPr>
              <a:t>.</a:t>
            </a:r>
          </a:p>
        </p:txBody>
      </p:sp>
      <p:sp>
        <p:nvSpPr>
          <p:cNvPr id="192522" name="Line 10"/>
          <p:cNvSpPr>
            <a:spLocks noChangeShapeType="1"/>
          </p:cNvSpPr>
          <p:nvPr/>
        </p:nvSpPr>
        <p:spPr bwMode="auto">
          <a:xfrm flipH="1">
            <a:off x="2590800" y="4419600"/>
            <a:ext cx="2743200" cy="838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2523" name="Line 11"/>
          <p:cNvSpPr>
            <a:spLocks noChangeShapeType="1"/>
          </p:cNvSpPr>
          <p:nvPr/>
        </p:nvSpPr>
        <p:spPr bwMode="auto">
          <a:xfrm flipH="1" flipV="1">
            <a:off x="2971800" y="4267200"/>
            <a:ext cx="2362200" cy="1524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Course Contents</a:t>
            </a:r>
          </a:p>
        </p:txBody>
      </p:sp>
      <p:sp>
        <p:nvSpPr>
          <p:cNvPr id="26627" name="TextBox 12"/>
          <p:cNvSpPr txBox="1">
            <a:spLocks noChangeArrowheads="1"/>
          </p:cNvSpPr>
          <p:nvPr/>
        </p:nvSpPr>
        <p:spPr bwMode="auto">
          <a:xfrm>
            <a:off x="4786313" y="3143250"/>
            <a:ext cx="2338387" cy="26781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/>
              <a:t>Mobile</a:t>
            </a:r>
          </a:p>
          <a:p>
            <a:pPr algn="ctr"/>
            <a:endParaRPr lang="en-US" sz="2400"/>
          </a:p>
          <a:p>
            <a:pPr algn="ctr"/>
            <a:endParaRPr lang="en-US" sz="2400"/>
          </a:p>
          <a:p>
            <a:pPr algn="ctr"/>
            <a:endParaRPr lang="en-US" sz="2400"/>
          </a:p>
          <a:p>
            <a:pPr algn="ctr"/>
            <a:endParaRPr lang="en-US" sz="2400"/>
          </a:p>
          <a:p>
            <a:pPr algn="ctr"/>
            <a:r>
              <a:rPr lang="en-US" sz="2400"/>
              <a:t/>
            </a:r>
            <a:br>
              <a:rPr lang="en-US" sz="2400"/>
            </a:br>
            <a:endParaRPr 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4762500" y="3759200"/>
            <a:ext cx="2209800" cy="1816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/>
              <a:t>Real-Time Rendering</a:t>
            </a:r>
          </a:p>
          <a:p>
            <a:pPr algn="ctr">
              <a:defRPr/>
            </a:pPr>
            <a:endParaRPr lang="en-US" sz="1600" dirty="0"/>
          </a:p>
          <a:p>
            <a:pPr algn="ctr">
              <a:defRPr/>
            </a:pPr>
            <a:endParaRPr lang="en-US" sz="1600" dirty="0"/>
          </a:p>
          <a:p>
            <a:pPr algn="ctr">
              <a:defRPr/>
            </a:pPr>
            <a:endParaRPr lang="en-US" sz="1600" dirty="0"/>
          </a:p>
          <a:p>
            <a:pPr algn="ctr">
              <a:defRPr/>
            </a:pPr>
            <a:endParaRPr lang="en-US" sz="1600" dirty="0"/>
          </a:p>
          <a:p>
            <a:pPr algn="ctr">
              <a:defRPr/>
            </a:pPr>
            <a:endParaRPr lang="en-US" sz="1600" dirty="0"/>
          </a:p>
          <a:p>
            <a:pPr algn="ctr">
              <a:defRPr/>
            </a:pP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762500" y="4343400"/>
            <a:ext cx="2057400" cy="132397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/>
              <a:t>OpenGL / WebGL</a:t>
            </a:r>
          </a:p>
          <a:p>
            <a:pPr algn="ctr">
              <a:defRPr/>
            </a:pPr>
            <a:endParaRPr lang="en-US" sz="1600" dirty="0"/>
          </a:p>
          <a:p>
            <a:pPr algn="ctr">
              <a:defRPr/>
            </a:pPr>
            <a:endParaRPr lang="en-US" sz="1600" dirty="0"/>
          </a:p>
          <a:p>
            <a:pPr algn="ctr">
              <a:defRPr/>
            </a:pPr>
            <a:endParaRPr lang="en-US" sz="1600" dirty="0"/>
          </a:p>
          <a:p>
            <a:pPr algn="ctr">
              <a:defRPr/>
            </a:pPr>
            <a:endParaRPr lang="en-US" sz="1600" dirty="0"/>
          </a:p>
        </p:txBody>
      </p:sp>
      <p:sp>
        <p:nvSpPr>
          <p:cNvPr id="26630" name="TextBox 10"/>
          <p:cNvSpPr txBox="1">
            <a:spLocks noChangeArrowheads="1"/>
          </p:cNvSpPr>
          <p:nvPr/>
        </p:nvSpPr>
        <p:spPr bwMode="auto">
          <a:xfrm>
            <a:off x="4756150" y="5029200"/>
            <a:ext cx="1911350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600" dirty="0"/>
              <a:t>Graphics Pipeline</a:t>
            </a:r>
          </a:p>
          <a:p>
            <a:pPr algn="ctr"/>
            <a:endParaRPr lang="en-US" sz="1600" dirty="0"/>
          </a:p>
        </p:txBody>
      </p:sp>
      <p:sp>
        <p:nvSpPr>
          <p:cNvPr id="26631" name="TextBox 5"/>
          <p:cNvSpPr txBox="1">
            <a:spLocks noChangeArrowheads="1"/>
          </p:cNvSpPr>
          <p:nvPr/>
        </p:nvSpPr>
        <p:spPr bwMode="auto">
          <a:xfrm>
            <a:off x="2019300" y="3905250"/>
            <a:ext cx="2736850" cy="19383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/>
              <a:t>Parallel Algorithms</a:t>
            </a:r>
          </a:p>
          <a:p>
            <a:pPr algn="ctr"/>
            <a:endParaRPr lang="en-US" sz="2400"/>
          </a:p>
          <a:p>
            <a:pPr algn="ctr"/>
            <a:endParaRPr lang="en-US" sz="2400"/>
          </a:p>
          <a:p>
            <a:pPr algn="ctr"/>
            <a:r>
              <a:rPr lang="en-US" sz="2400"/>
              <a:t/>
            </a:r>
            <a:br>
              <a:rPr lang="en-US" sz="2400"/>
            </a:br>
            <a:endParaRPr lang="en-US" sz="2400"/>
          </a:p>
        </p:txBody>
      </p:sp>
      <p:sp>
        <p:nvSpPr>
          <p:cNvPr id="26632" name="TextBox 4"/>
          <p:cNvSpPr txBox="1">
            <a:spLocks noChangeArrowheads="1"/>
          </p:cNvSpPr>
          <p:nvPr/>
        </p:nvSpPr>
        <p:spPr bwMode="auto">
          <a:xfrm>
            <a:off x="2019300" y="4419600"/>
            <a:ext cx="2133600" cy="12001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/>
              <a:t>CUDA</a:t>
            </a:r>
          </a:p>
          <a:p>
            <a:pPr algn="ctr"/>
            <a:endParaRPr lang="en-US" sz="2400"/>
          </a:p>
          <a:p>
            <a:pPr algn="ctr"/>
            <a:endParaRPr lang="en-US" sz="2400"/>
          </a:p>
        </p:txBody>
      </p:sp>
      <p:sp>
        <p:nvSpPr>
          <p:cNvPr id="26633" name="TextBox 3"/>
          <p:cNvSpPr txBox="1">
            <a:spLocks noChangeArrowheads="1"/>
          </p:cNvSpPr>
          <p:nvPr/>
        </p:nvSpPr>
        <p:spPr bwMode="auto">
          <a:xfrm>
            <a:off x="2019300" y="5557838"/>
            <a:ext cx="5105400" cy="4619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/>
              <a:t>GPU Architecture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1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Fragment Shaders in the Pipeline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3276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Recall: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Input</a:t>
            </a:r>
            <a:endParaRPr lang="en-US" sz="2000" dirty="0"/>
          </a:p>
          <a:p>
            <a:pPr lvl="2">
              <a:lnSpc>
                <a:spcPct val="80000"/>
              </a:lnSpc>
            </a:pPr>
            <a:r>
              <a:rPr lang="en-US" sz="1800" dirty="0"/>
              <a:t>Fragment position in screen space:  </a:t>
            </a:r>
            <a:r>
              <a:rPr lang="en-US" sz="1800" dirty="0" err="1">
                <a:solidFill>
                  <a:srgbClr val="CC0066"/>
                </a:solidFill>
                <a:latin typeface="Courier New" pitchFamily="49" charset="0"/>
              </a:rPr>
              <a:t>gl_FragCoord</a:t>
            </a:r>
            <a:r>
              <a:rPr lang="en-US" sz="1800" dirty="0" err="1">
                <a:latin typeface="Courier New" pitchFamily="49" charset="0"/>
              </a:rPr>
              <a:t>.xy</a:t>
            </a:r>
            <a:endParaRPr lang="en-US" sz="1800" dirty="0">
              <a:latin typeface="Courier New" pitchFamily="49" charset="0"/>
            </a:endParaRPr>
          </a:p>
          <a:p>
            <a:pPr lvl="2">
              <a:lnSpc>
                <a:spcPct val="80000"/>
              </a:lnSpc>
            </a:pPr>
            <a:r>
              <a:rPr lang="en-US" sz="1800" dirty="0"/>
              <a:t>Fragment depth:  </a:t>
            </a:r>
            <a:r>
              <a:rPr lang="en-US" sz="1800" dirty="0" err="1">
                <a:solidFill>
                  <a:srgbClr val="CC0066"/>
                </a:solidFill>
                <a:latin typeface="Courier New" pitchFamily="49" charset="0"/>
              </a:rPr>
              <a:t>gl_FragCoord</a:t>
            </a:r>
            <a:r>
              <a:rPr lang="en-US" sz="1800" dirty="0" err="1">
                <a:latin typeface="Courier New" pitchFamily="49" charset="0"/>
              </a:rPr>
              <a:t>.z</a:t>
            </a:r>
            <a:endParaRPr lang="en-US" sz="1800" dirty="0">
              <a:latin typeface="Courier New" pitchFamily="49" charset="0"/>
            </a:endParaRPr>
          </a:p>
          <a:p>
            <a:pPr lvl="2">
              <a:lnSpc>
                <a:spcPct val="80000"/>
              </a:lnSpc>
            </a:pPr>
            <a:r>
              <a:rPr lang="en-US" sz="1800" dirty="0"/>
              <a:t>Interpolated vertex shader outputs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Uniforms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Output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Fragment color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Optional:  fragment depth:  </a:t>
            </a:r>
            <a:r>
              <a:rPr lang="en-US" sz="1800" dirty="0" err="1" smtClean="0">
                <a:solidFill>
                  <a:srgbClr val="CC0066"/>
                </a:solidFill>
                <a:latin typeface="Courier New" pitchFamily="49" charset="0"/>
              </a:rPr>
              <a:t>gl_FragDepth</a:t>
            </a:r>
            <a:r>
              <a:rPr lang="en-US" sz="1800" baseline="30000" dirty="0" smtClean="0"/>
              <a:t>*</a:t>
            </a:r>
            <a:endParaRPr lang="en-US" sz="1800" dirty="0"/>
          </a:p>
          <a:p>
            <a:pPr lvl="2">
              <a:lnSpc>
                <a:spcPct val="80000"/>
              </a:lnSpc>
            </a:pPr>
            <a:r>
              <a:rPr lang="en-US" sz="1800" dirty="0"/>
              <a:t>Optional:  multiple “colors” to multiple </a:t>
            </a:r>
            <a:r>
              <a:rPr lang="en-US" sz="1800" dirty="0" smtClean="0"/>
              <a:t>textures</a:t>
            </a:r>
            <a:r>
              <a:rPr lang="en-US" sz="1800" baseline="30000" dirty="0" smtClean="0"/>
              <a:t>*</a:t>
            </a:r>
            <a:endParaRPr lang="en-US" sz="1800" dirty="0"/>
          </a:p>
          <a:p>
            <a:pPr lvl="2">
              <a:lnSpc>
                <a:spcPct val="80000"/>
              </a:lnSpc>
            </a:pPr>
            <a:r>
              <a:rPr lang="en-US" sz="1800" dirty="0" smtClean="0">
                <a:solidFill>
                  <a:srgbClr val="CC0066"/>
                </a:solidFill>
                <a:latin typeface="Courier New" pitchFamily="49" charset="0"/>
              </a:rPr>
              <a:t>discard</a:t>
            </a:r>
            <a:endParaRPr lang="en-US" sz="1800" dirty="0"/>
          </a:p>
          <a:p>
            <a:pPr lvl="2">
              <a:lnSpc>
                <a:spcPct val="80000"/>
              </a:lnSpc>
            </a:pPr>
            <a:r>
              <a:rPr lang="en-US" sz="1800" dirty="0"/>
              <a:t>Can’t change </a:t>
            </a:r>
            <a:r>
              <a:rPr lang="en-US" sz="1800" dirty="0" err="1">
                <a:solidFill>
                  <a:srgbClr val="CC0066"/>
                </a:solidFill>
                <a:latin typeface="Courier New" pitchFamily="49" charset="0"/>
              </a:rPr>
              <a:t>gl_FragCoord</a:t>
            </a:r>
            <a:r>
              <a:rPr lang="en-US" sz="1800" dirty="0" err="1">
                <a:latin typeface="Courier New" pitchFamily="49" charset="0"/>
              </a:rPr>
              <a:t>.xy</a:t>
            </a:r>
            <a:r>
              <a:rPr lang="en-US" sz="1800" dirty="0"/>
              <a:t>.  Why?</a:t>
            </a: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000" baseline="30000" dirty="0" smtClean="0"/>
              <a:t>*</a:t>
            </a:r>
            <a:r>
              <a:rPr lang="en-US" sz="1000" dirty="0"/>
              <a:t> </a:t>
            </a:r>
            <a:r>
              <a:rPr lang="en-US" sz="1000" dirty="0" smtClean="0"/>
              <a:t>When supported</a:t>
            </a:r>
            <a:endParaRPr lang="en-US" sz="1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9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Fragment Shaders in the Pipeline</a:t>
            </a:r>
          </a:p>
        </p:txBody>
      </p:sp>
      <p:sp>
        <p:nvSpPr>
          <p:cNvPr id="197635" name="Rectangle 3"/>
          <p:cNvSpPr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A simple </a:t>
            </a:r>
            <a:r>
              <a:rPr lang="en-US" sz="3200" i="1">
                <a:solidFill>
                  <a:srgbClr val="CC3300"/>
                </a:solidFill>
              </a:rPr>
              <a:t>fragment shader</a:t>
            </a:r>
            <a:r>
              <a:rPr lang="en-US" sz="3200"/>
              <a:t>:</a:t>
            </a:r>
          </a:p>
        </p:txBody>
      </p:sp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457200" y="2819400"/>
            <a:ext cx="8458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 smtClean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 smtClean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CC0066"/>
                </a:solidFill>
                <a:latin typeface="Courier New" pitchFamily="49" charset="0"/>
              </a:rPr>
              <a:t>gl_FragColor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 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vec4</a:t>
            </a:r>
            <a:r>
              <a:rPr lang="en-US" sz="1400" dirty="0" smtClean="0">
                <a:latin typeface="Courier New" pitchFamily="49" charset="0"/>
              </a:rPr>
              <a:t>(1.0</a:t>
            </a:r>
            <a:r>
              <a:rPr lang="en-US" sz="1400" dirty="0">
                <a:latin typeface="Courier New" pitchFamily="49" charset="0"/>
              </a:rPr>
              <a:t>, 0.0, </a:t>
            </a:r>
            <a:r>
              <a:rPr lang="en-US" sz="1400" dirty="0" smtClean="0">
                <a:latin typeface="Courier New" pitchFamily="49" charset="0"/>
              </a:rPr>
              <a:t>0.0, 1.0);</a:t>
            </a: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</p:txBody>
      </p:sp>
      <p:sp>
        <p:nvSpPr>
          <p:cNvPr id="197638" name="Text Box 6"/>
          <p:cNvSpPr txBox="1">
            <a:spLocks noChangeArrowheads="1"/>
          </p:cNvSpPr>
          <p:nvPr/>
        </p:nvSpPr>
        <p:spPr bwMode="auto">
          <a:xfrm>
            <a:off x="5334000" y="2819400"/>
            <a:ext cx="3597275" cy="92392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CC3300"/>
                </a:solidFill>
              </a:rPr>
              <a:t>Each fragment shader executes in a different thread and outputs the color for a different fragment</a:t>
            </a:r>
            <a:r>
              <a:rPr lang="en-US" dirty="0" smtClean="0">
                <a:solidFill>
                  <a:srgbClr val="CC3300"/>
                </a:solidFill>
              </a:rPr>
              <a:t>.</a:t>
            </a:r>
            <a:endParaRPr lang="en-US" dirty="0">
              <a:solidFill>
                <a:srgbClr val="CC3300"/>
              </a:solidFill>
            </a:endParaRPr>
          </a:p>
        </p:txBody>
      </p:sp>
      <p:sp>
        <p:nvSpPr>
          <p:cNvPr id="197639" name="Line 7"/>
          <p:cNvSpPr>
            <a:spLocks noChangeShapeType="1"/>
          </p:cNvSpPr>
          <p:nvPr/>
        </p:nvSpPr>
        <p:spPr bwMode="auto">
          <a:xfrm flipH="1">
            <a:off x="2514600" y="3200400"/>
            <a:ext cx="2819400" cy="7239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7643" name="Group 11"/>
          <p:cNvGrpSpPr>
            <a:grpSpLocks/>
          </p:cNvGrpSpPr>
          <p:nvPr/>
        </p:nvGrpSpPr>
        <p:grpSpPr bwMode="auto">
          <a:xfrm>
            <a:off x="838200" y="4652963"/>
            <a:ext cx="1905000" cy="1062037"/>
            <a:chOff x="528" y="2931"/>
            <a:chExt cx="1200" cy="669"/>
          </a:xfrm>
        </p:grpSpPr>
        <p:sp>
          <p:nvSpPr>
            <p:cNvPr id="197640" name="Text Box 8"/>
            <p:cNvSpPr txBox="1">
              <a:spLocks noChangeArrowheads="1"/>
            </p:cNvSpPr>
            <p:nvPr/>
          </p:nvSpPr>
          <p:spPr bwMode="auto">
            <a:xfrm>
              <a:off x="528" y="3363"/>
              <a:ext cx="1200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Shade solid red.</a:t>
              </a:r>
            </a:p>
          </p:txBody>
        </p:sp>
        <p:sp>
          <p:nvSpPr>
            <p:cNvPr id="197641" name="Line 9"/>
            <p:cNvSpPr>
              <a:spLocks noChangeShapeType="1"/>
            </p:cNvSpPr>
            <p:nvPr/>
          </p:nvSpPr>
          <p:spPr bwMode="auto">
            <a:xfrm flipH="1" flipV="1">
              <a:off x="1152" y="2931"/>
              <a:ext cx="0" cy="432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7646" name="Group 14"/>
          <p:cNvGrpSpPr>
            <a:grpSpLocks/>
          </p:cNvGrpSpPr>
          <p:nvPr/>
        </p:nvGrpSpPr>
        <p:grpSpPr bwMode="auto">
          <a:xfrm>
            <a:off x="4343400" y="4419600"/>
            <a:ext cx="3924300" cy="2270125"/>
            <a:chOff x="2736" y="2784"/>
            <a:chExt cx="2472" cy="1430"/>
          </a:xfrm>
        </p:grpSpPr>
        <p:pic>
          <p:nvPicPr>
            <p:cNvPr id="197644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" y="2784"/>
              <a:ext cx="1512" cy="14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7645" name="Rectangle 13"/>
            <p:cNvSpPr>
              <a:spLocks noChangeArrowheads="1"/>
            </p:cNvSpPr>
            <p:nvPr/>
          </p:nvSpPr>
          <p:spPr bwMode="auto">
            <a:xfrm>
              <a:off x="2736" y="3264"/>
              <a:ext cx="120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3200"/>
                <a:t>Result: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4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Fragment Shaders in the Pipeline</a:t>
            </a:r>
          </a:p>
        </p:txBody>
      </p:sp>
      <p:sp>
        <p:nvSpPr>
          <p:cNvPr id="200707" name="Rectangle 3"/>
          <p:cNvSpPr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A slightly less simple </a:t>
            </a:r>
            <a:r>
              <a:rPr lang="en-US" sz="3200" i="1">
                <a:solidFill>
                  <a:srgbClr val="CC3300"/>
                </a:solidFill>
              </a:rPr>
              <a:t>fragment shader</a:t>
            </a:r>
            <a:r>
              <a:rPr lang="en-US" sz="3200"/>
              <a:t>:</a:t>
            </a:r>
          </a:p>
        </p:txBody>
      </p:sp>
      <p:sp>
        <p:nvSpPr>
          <p:cNvPr id="200708" name="Rectangle 4"/>
          <p:cNvSpPr>
            <a:spLocks noChangeArrowheads="1"/>
          </p:cNvSpPr>
          <p:nvPr/>
        </p:nvSpPr>
        <p:spPr bwMode="auto">
          <a:xfrm>
            <a:off x="457200" y="2819400"/>
            <a:ext cx="8458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 smtClean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varying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fs_color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CC0066"/>
                </a:solidFill>
                <a:latin typeface="Courier New" pitchFamily="49" charset="0"/>
              </a:rPr>
              <a:t>gl_FragColor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 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vec4</a:t>
            </a:r>
            <a:r>
              <a:rPr lang="en-US" sz="1400" dirty="0" smtClean="0">
                <a:latin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</a:rPr>
              <a:t>fs_color</a:t>
            </a:r>
            <a:r>
              <a:rPr lang="en-US" sz="1400" dirty="0" smtClean="0">
                <a:latin typeface="Courier New" pitchFamily="49" charset="0"/>
              </a:rPr>
              <a:t>, 1.0);</a:t>
            </a: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</p:txBody>
      </p:sp>
      <p:sp>
        <p:nvSpPr>
          <p:cNvPr id="200710" name="Text Box 6"/>
          <p:cNvSpPr txBox="1">
            <a:spLocks noChangeArrowheads="1"/>
          </p:cNvSpPr>
          <p:nvPr/>
        </p:nvSpPr>
        <p:spPr bwMode="auto">
          <a:xfrm>
            <a:off x="5181600" y="2819400"/>
            <a:ext cx="3048000" cy="9255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Fragment shader input from vertex shader output after rasterization.</a:t>
            </a:r>
          </a:p>
        </p:txBody>
      </p:sp>
      <p:sp>
        <p:nvSpPr>
          <p:cNvPr id="200711" name="Line 7"/>
          <p:cNvSpPr>
            <a:spLocks noChangeShapeType="1"/>
          </p:cNvSpPr>
          <p:nvPr/>
        </p:nvSpPr>
        <p:spPr bwMode="auto">
          <a:xfrm flipH="1">
            <a:off x="3048000" y="3200400"/>
            <a:ext cx="2133600" cy="3048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0713" name="Text Box 9"/>
          <p:cNvSpPr txBox="1">
            <a:spLocks noChangeArrowheads="1"/>
          </p:cNvSpPr>
          <p:nvPr/>
        </p:nvSpPr>
        <p:spPr bwMode="auto">
          <a:xfrm>
            <a:off x="5181600" y="3886200"/>
            <a:ext cx="2286000" cy="37623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Pass color through.</a:t>
            </a:r>
          </a:p>
        </p:txBody>
      </p:sp>
      <p:sp>
        <p:nvSpPr>
          <p:cNvPr id="200714" name="Line 10"/>
          <p:cNvSpPr>
            <a:spLocks noChangeShapeType="1"/>
          </p:cNvSpPr>
          <p:nvPr/>
        </p:nvSpPr>
        <p:spPr bwMode="auto">
          <a:xfrm flipH="1">
            <a:off x="3429000" y="4114800"/>
            <a:ext cx="1752600" cy="3048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0723" name="Group 19"/>
          <p:cNvGrpSpPr>
            <a:grpSpLocks/>
          </p:cNvGrpSpPr>
          <p:nvPr/>
        </p:nvGrpSpPr>
        <p:grpSpPr bwMode="auto">
          <a:xfrm>
            <a:off x="3352800" y="4543425"/>
            <a:ext cx="4806950" cy="2162175"/>
            <a:chOff x="2112" y="2862"/>
            <a:chExt cx="3028" cy="1362"/>
          </a:xfrm>
        </p:grpSpPr>
        <p:pic>
          <p:nvPicPr>
            <p:cNvPr id="200717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4" y="2862"/>
              <a:ext cx="1362" cy="1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0720" name="Rectangle 16"/>
            <p:cNvSpPr>
              <a:spLocks noChangeArrowheads="1"/>
            </p:cNvSpPr>
            <p:nvPr/>
          </p:nvSpPr>
          <p:spPr bwMode="auto">
            <a:xfrm>
              <a:off x="2112" y="3312"/>
              <a:ext cx="120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3200"/>
                <a:t>Result:</a:t>
              </a:r>
            </a:p>
          </p:txBody>
        </p:sp>
        <p:sp>
          <p:nvSpPr>
            <p:cNvPr id="200722" name="Text Box 18"/>
            <p:cNvSpPr txBox="1">
              <a:spLocks noChangeArrowheads="1"/>
            </p:cNvSpPr>
            <p:nvPr/>
          </p:nvSpPr>
          <p:spPr bwMode="auto">
            <a:xfrm>
              <a:off x="4656" y="3936"/>
              <a:ext cx="4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How?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8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Syntax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876800"/>
          </a:xfrm>
        </p:spPr>
        <p:txBody>
          <a:bodyPr/>
          <a:lstStyle/>
          <a:p>
            <a:r>
              <a:rPr lang="en-US" dirty="0"/>
              <a:t>GLSL is like C without</a:t>
            </a:r>
          </a:p>
          <a:p>
            <a:pPr lvl="1"/>
            <a:r>
              <a:rPr lang="en-US" dirty="0"/>
              <a:t>pointers</a:t>
            </a:r>
          </a:p>
          <a:p>
            <a:pPr lvl="1"/>
            <a:r>
              <a:rPr lang="en-US" dirty="0"/>
              <a:t>recursion</a:t>
            </a:r>
          </a:p>
          <a:p>
            <a:pPr lvl="1"/>
            <a:r>
              <a:rPr lang="en-US" dirty="0"/>
              <a:t>dynamic memory allocation</a:t>
            </a:r>
          </a:p>
          <a:p>
            <a:r>
              <a:rPr lang="en-US" dirty="0"/>
              <a:t>GLSL is like C with</a:t>
            </a:r>
          </a:p>
          <a:p>
            <a:pPr lvl="1"/>
            <a:r>
              <a:rPr lang="en-US" dirty="0"/>
              <a:t>Built-in vector, matrix, and sampler types</a:t>
            </a:r>
          </a:p>
          <a:p>
            <a:pPr lvl="1"/>
            <a:r>
              <a:rPr lang="en-US" dirty="0"/>
              <a:t>Constructors</a:t>
            </a:r>
          </a:p>
          <a:p>
            <a:pPr lvl="1"/>
            <a:r>
              <a:rPr lang="en-US" dirty="0"/>
              <a:t>A great math </a:t>
            </a:r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201733" name="Text Box 5"/>
          <p:cNvSpPr txBox="1">
            <a:spLocks noChangeArrowheads="1"/>
          </p:cNvSpPr>
          <p:nvPr/>
        </p:nvSpPr>
        <p:spPr bwMode="auto">
          <a:xfrm>
            <a:off x="5791200" y="5399088"/>
            <a:ext cx="2895600" cy="92551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Language features allow us to write concise, efficient shaders.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1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Syntax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My advice:  If you know C, just do it.</a:t>
            </a:r>
          </a:p>
        </p:txBody>
      </p:sp>
      <p:pic>
        <p:nvPicPr>
          <p:cNvPr id="20378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2895600"/>
            <a:ext cx="3300413" cy="330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3782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400"/>
              <a:t>Image from:  http://nouvellemode.wordpress.com/2009/11/25/just-do-it/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0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Syntax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/>
              <a:t>GLSL has a preprocessor</a:t>
            </a:r>
            <a:endParaRPr lang="en-US">
              <a:latin typeface="Courier New" pitchFamily="49" charset="0"/>
            </a:endParaRPr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914400" y="2590800"/>
            <a:ext cx="29718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#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</a:rPr>
              <a:t>ifdef</a:t>
            </a:r>
            <a:r>
              <a:rPr lang="en-US" sz="1400" dirty="0">
                <a:latin typeface="Courier New" pitchFamily="49" charset="0"/>
              </a:rPr>
              <a:t> FAST_EXACT_METHOD</a:t>
            </a:r>
          </a:p>
          <a:p>
            <a:pPr marL="342900" indent="-342900"/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</a:rPr>
              <a:t>FastExact</a:t>
            </a:r>
            <a:r>
              <a:rPr lang="en-US" sz="1400" dirty="0">
                <a:latin typeface="Courier New" pitchFamily="49" charset="0"/>
              </a:rPr>
              <a:t>();</a:t>
            </a: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#else</a:t>
            </a:r>
          </a:p>
          <a:p>
            <a:pPr marL="342900" indent="-342900"/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</a:rPr>
              <a:t>SlowApproximate</a:t>
            </a:r>
            <a:r>
              <a:rPr lang="en-US" sz="1400" dirty="0">
                <a:latin typeface="Courier New" pitchFamily="49" charset="0"/>
              </a:rPr>
              <a:t>();</a:t>
            </a: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#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</a:rPr>
              <a:t>endif</a:t>
            </a:r>
            <a:endParaRPr lang="en-US" sz="1400" dirty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endParaRPr lang="en-US" sz="1400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#line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0</a:t>
            </a:r>
          </a:p>
          <a:p>
            <a:pPr marL="342900" indent="-342900"/>
            <a:endParaRPr lang="en-US" sz="1400" dirty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... many others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457200" y="48768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All shaders have </a:t>
            </a:r>
            <a:r>
              <a:rPr lang="en-US" sz="3200">
                <a:latin typeface="Courier New" pitchFamily="49" charset="0"/>
              </a:rPr>
              <a:t>main()</a:t>
            </a:r>
          </a:p>
        </p:txBody>
      </p:sp>
      <p:sp>
        <p:nvSpPr>
          <p:cNvPr id="202758" name="Rectangle 6"/>
          <p:cNvSpPr>
            <a:spLocks noChangeArrowheads="1"/>
          </p:cNvSpPr>
          <p:nvPr/>
        </p:nvSpPr>
        <p:spPr bwMode="auto">
          <a:xfrm>
            <a:off x="914400" y="5486400"/>
            <a:ext cx="2133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>
                <a:latin typeface="Courier New" pitchFamily="49" charset="0"/>
              </a:rPr>
              <a:t> main(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Syntax:  Vectors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876800"/>
          </a:xfrm>
        </p:spPr>
        <p:txBody>
          <a:bodyPr/>
          <a:lstStyle/>
          <a:p>
            <a:r>
              <a:rPr lang="en-US" dirty="0"/>
              <a:t>Scalar types: 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uint</a:t>
            </a:r>
            <a:r>
              <a:rPr lang="en-US" dirty="0"/>
              <a:t>, and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</a:rPr>
              <a:t>bool</a:t>
            </a:r>
            <a:endParaRPr lang="en-US" dirty="0">
              <a:solidFill>
                <a:srgbClr val="0000FF"/>
              </a:solidFill>
              <a:latin typeface="Courier New" pitchFamily="49" charset="0"/>
            </a:endParaRPr>
          </a:p>
          <a:p>
            <a:r>
              <a:rPr lang="en-US" dirty="0"/>
              <a:t>Vectors are also built-in types: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vec2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dirty="0"/>
              <a:t>, and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vec4</a:t>
            </a:r>
          </a:p>
          <a:p>
            <a:pPr lvl="1"/>
            <a:r>
              <a:rPr lang="en-US" dirty="0"/>
              <a:t>Also 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</a:rPr>
              <a:t>ivec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</a:rPr>
              <a:t>[2-4]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</a:rPr>
              <a:t>uvec</a:t>
            </a:r>
            <a:r>
              <a:rPr lang="en-US" smtClean="0">
                <a:solidFill>
                  <a:srgbClr val="0000FF"/>
                </a:solidFill>
                <a:latin typeface="Courier New" pitchFamily="49" charset="0"/>
              </a:rPr>
              <a:t>[2-4]</a:t>
            </a:r>
            <a:r>
              <a:rPr lang="en-US" smtClean="0"/>
              <a:t>, </a:t>
            </a:r>
            <a:r>
              <a:rPr lang="en-US" dirty="0"/>
              <a:t>and 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</a:rPr>
              <a:t>bvec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</a:rPr>
              <a:t>[2-4]</a:t>
            </a:r>
            <a:endParaRPr lang="en-US" dirty="0">
              <a:solidFill>
                <a:srgbClr val="0000FF"/>
              </a:solidFill>
              <a:latin typeface="Courier New" pitchFamily="49" charset="0"/>
            </a:endParaRPr>
          </a:p>
          <a:p>
            <a:r>
              <a:rPr lang="en-US" dirty="0"/>
              <a:t>Access components three ways:</a:t>
            </a:r>
          </a:p>
          <a:p>
            <a:pPr lvl="1"/>
            <a:r>
              <a:rPr lang="en-US" dirty="0">
                <a:latin typeface="Courier New" pitchFamily="49" charset="0"/>
              </a:rPr>
              <a:t>.x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.y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.z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.w</a:t>
            </a:r>
          </a:p>
          <a:p>
            <a:pPr lvl="1"/>
            <a:r>
              <a:rPr lang="en-US" dirty="0">
                <a:latin typeface="Courier New" pitchFamily="49" charset="0"/>
              </a:rPr>
              <a:t>.r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.g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.b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.a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</a:rPr>
              <a:t>.s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.t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.p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.q</a:t>
            </a:r>
            <a:endParaRPr lang="en-US" dirty="0"/>
          </a:p>
        </p:txBody>
      </p:sp>
      <p:grpSp>
        <p:nvGrpSpPr>
          <p:cNvPr id="204811" name="Group 11"/>
          <p:cNvGrpSpPr>
            <a:grpSpLocks/>
          </p:cNvGrpSpPr>
          <p:nvPr/>
        </p:nvGrpSpPr>
        <p:grpSpPr bwMode="auto">
          <a:xfrm>
            <a:off x="3810000" y="4881563"/>
            <a:ext cx="3429000" cy="376237"/>
            <a:chOff x="2400" y="3216"/>
            <a:chExt cx="2160" cy="237"/>
          </a:xfrm>
        </p:grpSpPr>
        <p:sp>
          <p:nvSpPr>
            <p:cNvPr id="204805" name="Text Box 5"/>
            <p:cNvSpPr txBox="1">
              <a:spLocks noChangeArrowheads="1"/>
            </p:cNvSpPr>
            <p:nvPr/>
          </p:nvSpPr>
          <p:spPr bwMode="auto">
            <a:xfrm>
              <a:off x="3120" y="3216"/>
              <a:ext cx="1440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Position or direction</a:t>
              </a:r>
            </a:p>
          </p:txBody>
        </p:sp>
        <p:sp>
          <p:nvSpPr>
            <p:cNvPr id="204806" name="Line 6"/>
            <p:cNvSpPr>
              <a:spLocks noChangeShapeType="1"/>
            </p:cNvSpPr>
            <p:nvPr/>
          </p:nvSpPr>
          <p:spPr bwMode="auto">
            <a:xfrm flipH="1">
              <a:off x="2400" y="3360"/>
              <a:ext cx="720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4812" name="Group 12"/>
          <p:cNvGrpSpPr>
            <a:grpSpLocks/>
          </p:cNvGrpSpPr>
          <p:nvPr/>
        </p:nvGrpSpPr>
        <p:grpSpPr bwMode="auto">
          <a:xfrm>
            <a:off x="3810000" y="5343525"/>
            <a:ext cx="1981200" cy="376238"/>
            <a:chOff x="2400" y="3507"/>
            <a:chExt cx="1248" cy="237"/>
          </a:xfrm>
        </p:grpSpPr>
        <p:sp>
          <p:nvSpPr>
            <p:cNvPr id="204807" name="Text Box 7"/>
            <p:cNvSpPr txBox="1">
              <a:spLocks noChangeArrowheads="1"/>
            </p:cNvSpPr>
            <p:nvPr/>
          </p:nvSpPr>
          <p:spPr bwMode="auto">
            <a:xfrm>
              <a:off x="3120" y="3507"/>
              <a:ext cx="528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Color</a:t>
              </a:r>
            </a:p>
          </p:txBody>
        </p:sp>
        <p:sp>
          <p:nvSpPr>
            <p:cNvPr id="204808" name="Line 8"/>
            <p:cNvSpPr>
              <a:spLocks noChangeShapeType="1"/>
            </p:cNvSpPr>
            <p:nvPr/>
          </p:nvSpPr>
          <p:spPr bwMode="auto">
            <a:xfrm flipH="1">
              <a:off x="2400" y="3651"/>
              <a:ext cx="720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4813" name="Group 13"/>
          <p:cNvGrpSpPr>
            <a:grpSpLocks/>
          </p:cNvGrpSpPr>
          <p:nvPr/>
        </p:nvGrpSpPr>
        <p:grpSpPr bwMode="auto">
          <a:xfrm>
            <a:off x="3810000" y="5795963"/>
            <a:ext cx="3429000" cy="376237"/>
            <a:chOff x="2400" y="3792"/>
            <a:chExt cx="2160" cy="237"/>
          </a:xfrm>
        </p:grpSpPr>
        <p:sp>
          <p:nvSpPr>
            <p:cNvPr id="204809" name="Text Box 9"/>
            <p:cNvSpPr txBox="1">
              <a:spLocks noChangeArrowheads="1"/>
            </p:cNvSpPr>
            <p:nvPr/>
          </p:nvSpPr>
          <p:spPr bwMode="auto">
            <a:xfrm>
              <a:off x="3120" y="3792"/>
              <a:ext cx="1440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Texture coordinate</a:t>
              </a:r>
            </a:p>
          </p:txBody>
        </p:sp>
        <p:sp>
          <p:nvSpPr>
            <p:cNvPr id="204810" name="Line 10"/>
            <p:cNvSpPr>
              <a:spLocks noChangeShapeType="1"/>
            </p:cNvSpPr>
            <p:nvPr/>
          </p:nvSpPr>
          <p:spPr bwMode="auto">
            <a:xfrm flipH="1">
              <a:off x="2400" y="3936"/>
              <a:ext cx="720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3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Syntax:  Vectors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876800"/>
          </a:xfrm>
        </p:spPr>
        <p:txBody>
          <a:bodyPr/>
          <a:lstStyle/>
          <a:p>
            <a:r>
              <a:rPr lang="en-US"/>
              <a:t>Vectors have constructors</a:t>
            </a:r>
          </a:p>
        </p:txBody>
      </p:sp>
      <p:sp>
        <p:nvSpPr>
          <p:cNvPr id="205837" name="Rectangle 13"/>
          <p:cNvSpPr>
            <a:spLocks noChangeArrowheads="1"/>
          </p:cNvSpPr>
          <p:nvPr/>
        </p:nvSpPr>
        <p:spPr bwMode="auto">
          <a:xfrm>
            <a:off x="914400" y="2590800"/>
            <a:ext cx="47244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xyz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(1.0, 2.0, 3.0);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xyz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(1.0);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 // [1.0, 1.0, 1.0]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xyz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(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vec2</a:t>
            </a:r>
            <a:r>
              <a:rPr lang="en-US" sz="1400">
                <a:latin typeface="Courier New" pitchFamily="49" charset="0"/>
              </a:rPr>
              <a:t>(1.0, 2.0), 3.0);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Syntax:  Swizzling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609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i="1">
                <a:solidFill>
                  <a:srgbClr val="CC3300"/>
                </a:solidFill>
              </a:rPr>
              <a:t>Swizzle</a:t>
            </a:r>
            <a:r>
              <a:rPr lang="en-US"/>
              <a:t>:  select or rearrange components</a:t>
            </a:r>
          </a:p>
        </p:txBody>
      </p:sp>
      <p:sp>
        <p:nvSpPr>
          <p:cNvPr id="206852" name="Rectangle 4"/>
          <p:cNvSpPr>
            <a:spLocks noChangeArrowheads="1"/>
          </p:cNvSpPr>
          <p:nvPr/>
        </p:nvSpPr>
        <p:spPr bwMode="auto">
          <a:xfrm>
            <a:off x="914400" y="2590800"/>
            <a:ext cx="64770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vec4 </a:t>
            </a:r>
            <a:r>
              <a:rPr lang="en-US" sz="1400" dirty="0">
                <a:latin typeface="Courier New" pitchFamily="49" charset="0"/>
              </a:rPr>
              <a:t>c =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vec4</a:t>
            </a:r>
            <a:r>
              <a:rPr lang="en-US" sz="1400" dirty="0">
                <a:latin typeface="Courier New" pitchFamily="49" charset="0"/>
              </a:rPr>
              <a:t>(0.5, 1.0, 0.8, 1.0);</a:t>
            </a:r>
          </a:p>
          <a:p>
            <a:pPr marL="342900" indent="-342900"/>
            <a:endParaRPr lang="en-US" sz="1400" dirty="0"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 dirty="0" err="1">
                <a:latin typeface="Courier New" pitchFamily="49" charset="0"/>
              </a:rPr>
              <a:t>rgb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</a:rPr>
              <a:t>c</a:t>
            </a:r>
            <a:r>
              <a:rPr lang="en-US" sz="1400" dirty="0" err="1">
                <a:latin typeface="Courier New" pitchFamily="49" charset="0"/>
              </a:rPr>
              <a:t>.rgb</a:t>
            </a:r>
            <a:r>
              <a:rPr lang="en-US" sz="1400" dirty="0">
                <a:latin typeface="Courier New" pitchFamily="49" charset="0"/>
              </a:rPr>
              <a:t>;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[0.5, 1.0, 0.8]</a:t>
            </a:r>
          </a:p>
          <a:p>
            <a:pPr marL="342900" indent="-342900"/>
            <a:endParaRPr lang="en-US" sz="1400" dirty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 dirty="0" err="1">
                <a:latin typeface="Courier New" pitchFamily="49" charset="0"/>
              </a:rPr>
              <a:t>bgr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</a:rPr>
              <a:t>c</a:t>
            </a:r>
            <a:r>
              <a:rPr lang="en-US" sz="1400" dirty="0" err="1">
                <a:latin typeface="Courier New" pitchFamily="49" charset="0"/>
              </a:rPr>
              <a:t>.bgr</a:t>
            </a:r>
            <a:r>
              <a:rPr lang="en-US" sz="1400" dirty="0">
                <a:latin typeface="Courier New" pitchFamily="49" charset="0"/>
              </a:rPr>
              <a:t>;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[0.8, 1.0, 0.5]</a:t>
            </a:r>
          </a:p>
          <a:p>
            <a:pPr marL="342900" indent="-342900"/>
            <a:endParaRPr lang="en-US" sz="1400" dirty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 dirty="0" err="1">
                <a:latin typeface="Courier New" pitchFamily="49" charset="0"/>
              </a:rPr>
              <a:t>rrr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</a:rPr>
              <a:t>c</a:t>
            </a:r>
            <a:r>
              <a:rPr lang="en-US" sz="1400" dirty="0" err="1">
                <a:latin typeface="Courier New" pitchFamily="49" charset="0"/>
              </a:rPr>
              <a:t>.rrr</a:t>
            </a:r>
            <a:r>
              <a:rPr lang="en-US" sz="1400" dirty="0">
                <a:latin typeface="Courier New" pitchFamily="49" charset="0"/>
              </a:rPr>
              <a:t>;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[0.5, 0.5, 0.5]</a:t>
            </a:r>
          </a:p>
          <a:p>
            <a:pPr marL="342900" indent="-342900"/>
            <a:endParaRPr lang="en-US" sz="1400" dirty="0">
              <a:latin typeface="Courier New" pitchFamily="49" charset="0"/>
            </a:endParaRPr>
          </a:p>
          <a:p>
            <a:pPr marL="342900" indent="-342900"/>
            <a:r>
              <a:rPr lang="en-US" sz="1400" dirty="0" err="1">
                <a:latin typeface="Courier New" pitchFamily="49" charset="0"/>
              </a:rPr>
              <a:t>c.a</a:t>
            </a:r>
            <a:r>
              <a:rPr lang="en-US" sz="1400" dirty="0">
                <a:latin typeface="Courier New" pitchFamily="49" charset="0"/>
              </a:rPr>
              <a:t> = 0.5;       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[0.5, 1.0, 0.8, 0.5]</a:t>
            </a: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 err="1">
                <a:latin typeface="Courier New" pitchFamily="49" charset="0"/>
              </a:rPr>
              <a:t>c.rb</a:t>
            </a:r>
            <a:r>
              <a:rPr lang="en-US" sz="1400" dirty="0">
                <a:latin typeface="Courier New" pitchFamily="49" charset="0"/>
              </a:rPr>
              <a:t> = 0.0;      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[0.0, 1.0, 0.0, 0.5]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g = </a:t>
            </a:r>
            <a:r>
              <a:rPr lang="en-US" sz="1400" dirty="0" err="1">
                <a:latin typeface="Courier New" pitchFamily="49" charset="0"/>
              </a:rPr>
              <a:t>rgb</a:t>
            </a:r>
            <a:r>
              <a:rPr lang="en-US" sz="1400" dirty="0">
                <a:latin typeface="Courier New" pitchFamily="49" charset="0"/>
              </a:rPr>
              <a:t>[1];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  // 0.5, indexing, not </a:t>
            </a:r>
            <a:r>
              <a:rPr lang="en-US" sz="1400" dirty="0" err="1">
                <a:solidFill>
                  <a:srgbClr val="009900"/>
                </a:solidFill>
                <a:latin typeface="Courier New" pitchFamily="49" charset="0"/>
              </a:rPr>
              <a:t>swizzling</a:t>
            </a:r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</p:txBody>
      </p:sp>
      <p:sp>
        <p:nvSpPr>
          <p:cNvPr id="206853" name="Rectangle 5"/>
          <p:cNvSpPr>
            <a:spLocks noChangeArrowheads="1"/>
          </p:cNvSpPr>
          <p:nvPr/>
        </p:nvSpPr>
        <p:spPr bwMode="auto">
          <a:xfrm>
            <a:off x="457200" y="5410200"/>
            <a:ext cx="868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Try it – you’ll love it.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8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Syntax:  Matrices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876800"/>
          </a:xfrm>
        </p:spPr>
        <p:txBody>
          <a:bodyPr/>
          <a:lstStyle/>
          <a:p>
            <a:r>
              <a:rPr lang="en-US"/>
              <a:t>Matrices are built-in types:</a:t>
            </a:r>
          </a:p>
          <a:p>
            <a:pPr lvl="1"/>
            <a:r>
              <a:rPr lang="en-US"/>
              <a:t>Square: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 mat2</a:t>
            </a:r>
            <a:r>
              <a:rPr lang="en-US"/>
              <a:t>,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mat3</a:t>
            </a:r>
            <a:r>
              <a:rPr lang="en-US"/>
              <a:t>, and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mat4</a:t>
            </a:r>
          </a:p>
          <a:p>
            <a:pPr lvl="1"/>
            <a:r>
              <a:rPr lang="en-US"/>
              <a:t>Rectangular: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mat</a:t>
            </a:r>
            <a:r>
              <a:rPr lang="en-US" i="1">
                <a:solidFill>
                  <a:srgbClr val="0000FF"/>
                </a:solidFill>
                <a:latin typeface="Courier New" pitchFamily="49" charset="0"/>
              </a:rPr>
              <a:t>m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x</a:t>
            </a:r>
            <a:r>
              <a:rPr lang="en-US" i="1">
                <a:solidFill>
                  <a:srgbClr val="0000FF"/>
                </a:solidFill>
                <a:latin typeface="Courier New" pitchFamily="49" charset="0"/>
              </a:rPr>
              <a:t>n</a:t>
            </a:r>
            <a:r>
              <a:rPr lang="en-US"/>
              <a:t>. </a:t>
            </a:r>
            <a:r>
              <a:rPr lang="en-US" i="1">
                <a:solidFill>
                  <a:srgbClr val="0000FF"/>
                </a:solidFill>
                <a:latin typeface="Courier New" pitchFamily="49" charset="0"/>
              </a:rPr>
              <a:t>m</a:t>
            </a:r>
            <a:r>
              <a:rPr lang="en-US"/>
              <a:t> columns, </a:t>
            </a:r>
            <a:r>
              <a:rPr lang="en-US" i="1">
                <a:solidFill>
                  <a:srgbClr val="0000FF"/>
                </a:solidFill>
                <a:latin typeface="Courier New" pitchFamily="49" charset="0"/>
              </a:rPr>
              <a:t>n</a:t>
            </a:r>
            <a:r>
              <a:rPr lang="en-US"/>
              <a:t> rows</a:t>
            </a:r>
            <a:endParaRPr lang="en-US">
              <a:solidFill>
                <a:srgbClr val="0000FF"/>
              </a:solidFill>
              <a:latin typeface="Courier New" pitchFamily="49" charset="0"/>
            </a:endParaRPr>
          </a:p>
          <a:p>
            <a:r>
              <a:rPr lang="en-US"/>
              <a:t>Stored </a:t>
            </a:r>
            <a:r>
              <a:rPr lang="en-US" i="1">
                <a:solidFill>
                  <a:srgbClr val="CC3300"/>
                </a:solidFill>
              </a:rPr>
              <a:t>column major</a:t>
            </a:r>
            <a:r>
              <a:rPr lang="en-US"/>
              <a:t>.</a:t>
            </a:r>
            <a:endParaRPr lang="en-US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8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 </a:t>
            </a:r>
            <a:r>
              <a:rPr lang="en-US" dirty="0"/>
              <a:t>vs. Programmable Pipeline Example</a:t>
            </a:r>
          </a:p>
          <a:p>
            <a:r>
              <a:rPr lang="en-US" dirty="0" smtClean="0"/>
              <a:t>GLSL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3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Syntax:  Matrices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609600"/>
          </a:xfrm>
        </p:spPr>
        <p:txBody>
          <a:bodyPr/>
          <a:lstStyle/>
          <a:p>
            <a:r>
              <a:rPr lang="en-US"/>
              <a:t>Matrix Constructors</a:t>
            </a:r>
          </a:p>
        </p:txBody>
      </p:sp>
      <p:sp>
        <p:nvSpPr>
          <p:cNvPr id="211972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mat3 </a:t>
            </a:r>
            <a:r>
              <a:rPr lang="en-US" sz="1400">
                <a:latin typeface="Courier New" pitchFamily="49" charset="0"/>
              </a:rPr>
              <a:t>i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mat3</a:t>
            </a:r>
            <a:r>
              <a:rPr lang="en-US" sz="1400">
                <a:latin typeface="Courier New" pitchFamily="49" charset="0"/>
              </a:rPr>
              <a:t>(1.0);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 // 3x3 identity matrix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mat2 </a:t>
            </a:r>
            <a:r>
              <a:rPr lang="en-US" sz="1400">
                <a:latin typeface="Courier New" pitchFamily="49" charset="0"/>
              </a:rPr>
              <a:t>m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mat2</a:t>
            </a:r>
            <a:r>
              <a:rPr lang="en-US" sz="1400">
                <a:latin typeface="Courier New" pitchFamily="49" charset="0"/>
              </a:rPr>
              <a:t>(1.0, 2.0,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[1.0 3.0]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latin typeface="Courier New" pitchFamily="49" charset="0"/>
              </a:rPr>
              <a:t>              3.0, 4.0);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[2.0 4.0]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11973" name="Rectangle 5"/>
          <p:cNvSpPr>
            <a:spLocks noChangeArrowheads="1"/>
          </p:cNvSpPr>
          <p:nvPr/>
        </p:nvSpPr>
        <p:spPr bwMode="auto">
          <a:xfrm>
            <a:off x="457200" y="3581400"/>
            <a:ext cx="868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Accessing Elements</a:t>
            </a:r>
          </a:p>
        </p:txBody>
      </p:sp>
      <p:sp>
        <p:nvSpPr>
          <p:cNvPr id="211975" name="Rectangle 7"/>
          <p:cNvSpPr>
            <a:spLocks noChangeArrowheads="1"/>
          </p:cNvSpPr>
          <p:nvPr/>
        </p:nvSpPr>
        <p:spPr bwMode="auto">
          <a:xfrm>
            <a:off x="914400" y="4191000"/>
            <a:ext cx="6019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f = m[column][row];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x = m[0].x;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x component of first column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vec2 </a:t>
            </a:r>
            <a:r>
              <a:rPr lang="en-US" sz="1400">
                <a:latin typeface="Courier New" pitchFamily="49" charset="0"/>
              </a:rPr>
              <a:t>yz = m[1].yz;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yz components of second column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3810000" y="3733800"/>
            <a:ext cx="5029200" cy="838200"/>
            <a:chOff x="2400" y="2352"/>
            <a:chExt cx="3168" cy="528"/>
          </a:xfrm>
        </p:grpSpPr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4032" y="2352"/>
              <a:ext cx="1536" cy="41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Treat matrix as array of column vectors</a:t>
              </a:r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 flipH="1">
              <a:off x="2400" y="2592"/>
              <a:ext cx="1632" cy="288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5"/>
          <p:cNvGrpSpPr>
            <a:grpSpLocks/>
          </p:cNvGrpSpPr>
          <p:nvPr/>
        </p:nvGrpSpPr>
        <p:grpSpPr bwMode="auto">
          <a:xfrm>
            <a:off x="3886200" y="5486400"/>
            <a:ext cx="4419600" cy="685800"/>
            <a:chOff x="2448" y="3456"/>
            <a:chExt cx="2784" cy="432"/>
          </a:xfrm>
        </p:grpSpPr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4032" y="3651"/>
              <a:ext cx="1200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Can swizzle too!</a:t>
              </a:r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 flipH="1" flipV="1">
              <a:off x="2448" y="3456"/>
              <a:ext cx="1584" cy="288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6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Syntax:  Vectors and Matrices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609600"/>
          </a:xfrm>
        </p:spPr>
        <p:txBody>
          <a:bodyPr/>
          <a:lstStyle/>
          <a:p>
            <a:r>
              <a:rPr lang="en-US" sz="2800"/>
              <a:t>Matrix and vector operations are easy and fast:</a:t>
            </a:r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xyz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 v0 = 2.0 * xyz;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scale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 v1 = v0 + xyz;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component-wise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 v2 = v0 * xyz;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component-wise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mat3 </a:t>
            </a:r>
            <a:r>
              <a:rPr lang="en-US" sz="1400">
                <a:latin typeface="Courier New" pitchFamily="49" charset="0"/>
              </a:rPr>
              <a:t>m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mat3 </a:t>
            </a:r>
            <a:r>
              <a:rPr lang="en-US" sz="1400">
                <a:latin typeface="Courier New" pitchFamily="49" charset="0"/>
              </a:rPr>
              <a:t>v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mat3 </a:t>
            </a:r>
            <a:r>
              <a:rPr lang="en-US" sz="1400">
                <a:latin typeface="Courier New" pitchFamily="49" charset="0"/>
              </a:rPr>
              <a:t>mv = v * m;    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matrix * matrix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mat3 </a:t>
            </a:r>
            <a:r>
              <a:rPr lang="en-US" sz="1400">
                <a:latin typeface="Courier New" pitchFamily="49" charset="0"/>
              </a:rPr>
              <a:t>xyz2 = mv * xyz;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matrix * vector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mat3 </a:t>
            </a:r>
            <a:r>
              <a:rPr lang="en-US" sz="1400">
                <a:latin typeface="Courier New" pitchFamily="49" charset="0"/>
              </a:rPr>
              <a:t>xyz3 = xyz * mv;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vector * matrix</a:t>
            </a: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1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424129"/>
            <a:ext cx="8458200" cy="430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smtClean="0">
                <a:solidFill>
                  <a:srgbClr val="0000FF"/>
                </a:solidFill>
                <a:latin typeface="Courier New" pitchFamily="49" charset="0"/>
              </a:rPr>
              <a:t>uniform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mat4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u_modelViewProjection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attribute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</a:rPr>
              <a:t>vec4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position;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attribute vec3</a:t>
            </a:r>
            <a:r>
              <a:rPr lang="en-US" dirty="0">
                <a:latin typeface="Courier New" pitchFamily="49" charset="0"/>
              </a:rPr>
              <a:t> color;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varying vec3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fs_color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dirty="0">
                <a:latin typeface="Courier New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fs_color</a:t>
            </a:r>
            <a:r>
              <a:rPr lang="en-US" dirty="0">
                <a:latin typeface="Courier New" pitchFamily="49" charset="0"/>
              </a:rPr>
              <a:t> = color;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solidFill>
                  <a:srgbClr val="CC0066"/>
                </a:solidFill>
                <a:latin typeface="Courier New" pitchFamily="49" charset="0"/>
              </a:rPr>
              <a:t>gl_Position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u_modelViewProjection</a:t>
            </a:r>
            <a:r>
              <a:rPr lang="en-US" dirty="0">
                <a:latin typeface="Courier New" pitchFamily="49" charset="0"/>
              </a:rPr>
              <a:t> * </a:t>
            </a:r>
            <a:r>
              <a:rPr lang="en-US" dirty="0" smtClean="0">
                <a:latin typeface="Courier New" pitchFamily="49" charset="0"/>
              </a:rPr>
              <a:t>position;</a:t>
            </a:r>
            <a:endParaRPr lang="en-US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GLSL Syntax:  </a:t>
            </a:r>
            <a:r>
              <a:rPr lang="en-US" sz="3600" dirty="0" smtClean="0">
                <a:solidFill>
                  <a:srgbClr val="0000FF"/>
                </a:solidFill>
                <a:latin typeface="Courier New" pitchFamily="49" charset="0"/>
              </a:rPr>
              <a:t>attribute</a:t>
            </a:r>
            <a:r>
              <a:rPr lang="en-US" sz="3600" dirty="0" smtClean="0"/>
              <a:t> </a:t>
            </a:r>
            <a:r>
              <a:rPr lang="en-US" sz="3600" dirty="0"/>
              <a:t>/ </a:t>
            </a:r>
            <a:r>
              <a:rPr lang="en-US" sz="3600" dirty="0" smtClean="0">
                <a:solidFill>
                  <a:srgbClr val="0000FF"/>
                </a:solidFill>
                <a:latin typeface="Courier New" pitchFamily="49" charset="0"/>
              </a:rPr>
              <a:t>varying</a:t>
            </a:r>
            <a:r>
              <a:rPr lang="en-US" sz="3600" dirty="0" smtClean="0"/>
              <a:t> </a:t>
            </a:r>
            <a:r>
              <a:rPr lang="en-US" sz="3600" dirty="0"/>
              <a:t>/ </a:t>
            </a:r>
            <a:r>
              <a:rPr lang="en-US" sz="3600" dirty="0">
                <a:solidFill>
                  <a:srgbClr val="0000FF"/>
                </a:solidFill>
                <a:latin typeface="Courier New" pitchFamily="49" charset="0"/>
              </a:rPr>
              <a:t>uniform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609600"/>
          </a:xfrm>
        </p:spPr>
        <p:txBody>
          <a:bodyPr/>
          <a:lstStyle/>
          <a:p>
            <a:r>
              <a:rPr lang="en-US" dirty="0"/>
              <a:t>Recall:</a:t>
            </a:r>
          </a:p>
        </p:txBody>
      </p:sp>
      <p:sp>
        <p:nvSpPr>
          <p:cNvPr id="256004" name="Rectangle 4"/>
          <p:cNvSpPr>
            <a:spLocks noChangeArrowheads="1"/>
          </p:cNvSpPr>
          <p:nvPr/>
        </p:nvSpPr>
        <p:spPr bwMode="auto">
          <a:xfrm>
            <a:off x="457200" y="2819400"/>
            <a:ext cx="8458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</p:txBody>
      </p:sp>
      <p:sp>
        <p:nvSpPr>
          <p:cNvPr id="256006" name="Text Box 6"/>
          <p:cNvSpPr txBox="1">
            <a:spLocks noChangeArrowheads="1"/>
          </p:cNvSpPr>
          <p:nvPr/>
        </p:nvSpPr>
        <p:spPr bwMode="auto">
          <a:xfrm>
            <a:off x="5029200" y="2133600"/>
            <a:ext cx="3962400" cy="65087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CC3300"/>
                </a:solidFill>
                <a:latin typeface="Courier New" pitchFamily="49" charset="0"/>
              </a:rPr>
              <a:t>uniform</a:t>
            </a:r>
            <a:r>
              <a:rPr lang="en-US" dirty="0">
                <a:solidFill>
                  <a:srgbClr val="CC3300"/>
                </a:solidFill>
              </a:rPr>
              <a:t>:  shader input constant across </a:t>
            </a:r>
            <a:r>
              <a:rPr lang="en-US" dirty="0" err="1">
                <a:solidFill>
                  <a:srgbClr val="CC3300"/>
                </a:solidFill>
                <a:latin typeface="Courier New" pitchFamily="49" charset="0"/>
              </a:rPr>
              <a:t>glDraw</a:t>
            </a:r>
            <a:r>
              <a:rPr lang="en-US" dirty="0">
                <a:solidFill>
                  <a:srgbClr val="CC3300"/>
                </a:solidFill>
                <a:latin typeface="Courier New" pitchFamily="49" charset="0"/>
              </a:rPr>
              <a:t>*</a:t>
            </a:r>
          </a:p>
        </p:txBody>
      </p:sp>
      <p:sp>
        <p:nvSpPr>
          <p:cNvPr id="256007" name="Line 7"/>
          <p:cNvSpPr>
            <a:spLocks noChangeShapeType="1"/>
          </p:cNvSpPr>
          <p:nvPr/>
        </p:nvSpPr>
        <p:spPr bwMode="auto">
          <a:xfrm flipH="1">
            <a:off x="4343400" y="2590800"/>
            <a:ext cx="685800" cy="101599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6008" name="Group 8"/>
          <p:cNvGrpSpPr>
            <a:grpSpLocks/>
          </p:cNvGrpSpPr>
          <p:nvPr/>
        </p:nvGrpSpPr>
        <p:grpSpPr bwMode="auto">
          <a:xfrm>
            <a:off x="2514600" y="4267200"/>
            <a:ext cx="6477000" cy="681038"/>
            <a:chOff x="1584" y="2736"/>
            <a:chExt cx="4080" cy="429"/>
          </a:xfrm>
        </p:grpSpPr>
        <p:sp>
          <p:nvSpPr>
            <p:cNvPr id="256009" name="Text Box 9"/>
            <p:cNvSpPr txBox="1">
              <a:spLocks noChangeArrowheads="1"/>
            </p:cNvSpPr>
            <p:nvPr/>
          </p:nvSpPr>
          <p:spPr bwMode="auto">
            <a:xfrm>
              <a:off x="3168" y="2928"/>
              <a:ext cx="2496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 smtClean="0">
                  <a:solidFill>
                    <a:srgbClr val="CC3300"/>
                  </a:solidFill>
                  <a:latin typeface="Courier New" pitchFamily="49" charset="0"/>
                </a:rPr>
                <a:t>varying</a:t>
              </a:r>
              <a:r>
                <a:rPr lang="en-US" dirty="0" smtClean="0">
                  <a:solidFill>
                    <a:srgbClr val="CC3300"/>
                  </a:solidFill>
                </a:rPr>
                <a:t>:  </a:t>
              </a:r>
              <a:r>
                <a:rPr lang="en-US" dirty="0">
                  <a:solidFill>
                    <a:srgbClr val="CC3300"/>
                  </a:solidFill>
                </a:rPr>
                <a:t>shader output</a:t>
              </a:r>
              <a:endParaRPr lang="en-US" dirty="0">
                <a:solidFill>
                  <a:srgbClr val="CC3300"/>
                </a:solidFill>
                <a:latin typeface="Courier New" pitchFamily="49" charset="0"/>
              </a:endParaRPr>
            </a:p>
          </p:txBody>
        </p:sp>
        <p:sp>
          <p:nvSpPr>
            <p:cNvPr id="256010" name="Line 10"/>
            <p:cNvSpPr>
              <a:spLocks noChangeShapeType="1"/>
            </p:cNvSpPr>
            <p:nvPr/>
          </p:nvSpPr>
          <p:spPr bwMode="auto">
            <a:xfrm flipH="1" flipV="1">
              <a:off x="1584" y="2736"/>
              <a:ext cx="1584" cy="336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012" name="Text Box 12"/>
          <p:cNvSpPr txBox="1">
            <a:spLocks noChangeArrowheads="1"/>
          </p:cNvSpPr>
          <p:nvPr/>
        </p:nvSpPr>
        <p:spPr bwMode="auto">
          <a:xfrm>
            <a:off x="5029200" y="3352800"/>
            <a:ext cx="3962400" cy="65087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CC3300"/>
                </a:solidFill>
                <a:latin typeface="Courier New" pitchFamily="49" charset="0"/>
              </a:rPr>
              <a:t>attribute</a:t>
            </a:r>
            <a:r>
              <a:rPr lang="en-US" dirty="0" smtClean="0">
                <a:solidFill>
                  <a:srgbClr val="CC3300"/>
                </a:solidFill>
              </a:rPr>
              <a:t>:  </a:t>
            </a:r>
            <a:r>
              <a:rPr lang="en-US" dirty="0">
                <a:solidFill>
                  <a:srgbClr val="CC3300"/>
                </a:solidFill>
              </a:rPr>
              <a:t>shader input varies per vertex attribute</a:t>
            </a:r>
            <a:endParaRPr lang="en-US" dirty="0">
              <a:solidFill>
                <a:srgbClr val="CC3300"/>
              </a:solidFill>
              <a:latin typeface="Courier New" pitchFamily="49" charset="0"/>
            </a:endParaRPr>
          </a:p>
        </p:txBody>
      </p:sp>
      <p:sp>
        <p:nvSpPr>
          <p:cNvPr id="256013" name="Line 13"/>
          <p:cNvSpPr>
            <a:spLocks noChangeShapeType="1"/>
          </p:cNvSpPr>
          <p:nvPr/>
        </p:nvSpPr>
        <p:spPr bwMode="auto">
          <a:xfrm flipH="1" flipV="1">
            <a:off x="3657600" y="3505200"/>
            <a:ext cx="1371600" cy="173037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9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Syntax:  Samplers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609600"/>
          </a:xfrm>
        </p:spPr>
        <p:txBody>
          <a:bodyPr/>
          <a:lstStyle/>
          <a:p>
            <a:r>
              <a:rPr lang="en-US" i="1">
                <a:solidFill>
                  <a:srgbClr val="CC3300"/>
                </a:solidFill>
              </a:rPr>
              <a:t>Opaque</a:t>
            </a:r>
            <a:r>
              <a:rPr lang="en-US"/>
              <a:t> types for accessing textures</a:t>
            </a:r>
          </a:p>
        </p:txBody>
      </p:sp>
      <p:sp>
        <p:nvSpPr>
          <p:cNvPr id="257028" name="Rectangle 4"/>
          <p:cNvSpPr>
            <a:spLocks noChangeArrowheads="1"/>
          </p:cNvSpPr>
          <p:nvPr/>
        </p:nvSpPr>
        <p:spPr bwMode="auto">
          <a:xfrm>
            <a:off x="914400" y="2590800"/>
            <a:ext cx="63246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uniform sampler2D </a:t>
            </a:r>
            <a:r>
              <a:rPr lang="en-US" sz="1400" dirty="0" err="1" smtClean="0">
                <a:latin typeface="Courier New" pitchFamily="49" charset="0"/>
              </a:rPr>
              <a:t>diffuseMap</a:t>
            </a:r>
            <a:r>
              <a:rPr lang="en-US" sz="1400" dirty="0">
                <a:latin typeface="Courier New" pitchFamily="49" charset="0"/>
              </a:rPr>
              <a:t>;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2D texture</a:t>
            </a:r>
            <a:endParaRPr lang="en-US" sz="1400" dirty="0">
              <a:latin typeface="Courier New" pitchFamily="49" charset="0"/>
            </a:endParaRPr>
          </a:p>
          <a:p>
            <a:pPr marL="342900" indent="-342900"/>
            <a:endParaRPr lang="en-US" sz="1400" dirty="0"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 dirty="0">
                <a:latin typeface="Courier New" pitchFamily="49" charset="0"/>
              </a:rPr>
              <a:t> color = </a:t>
            </a:r>
            <a:r>
              <a:rPr lang="en-US" sz="1400" dirty="0" smtClean="0">
                <a:solidFill>
                  <a:srgbClr val="CC0066"/>
                </a:solidFill>
                <a:latin typeface="Courier New" pitchFamily="49" charset="0"/>
              </a:rPr>
              <a:t>texture2D</a:t>
            </a:r>
            <a:r>
              <a:rPr lang="en-US" sz="1400" dirty="0" smtClean="0">
                <a:latin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</a:rPr>
              <a:t>diffuseMap</a:t>
            </a:r>
            <a:r>
              <a:rPr lang="en-US" sz="1400" dirty="0">
                <a:latin typeface="Courier New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vec2</a:t>
            </a:r>
            <a:r>
              <a:rPr lang="en-US" sz="1400" dirty="0">
                <a:latin typeface="Courier New" pitchFamily="49" charset="0"/>
              </a:rPr>
              <a:t>(0.5, 0.5)).</a:t>
            </a:r>
            <a:r>
              <a:rPr lang="en-US" sz="1400" dirty="0" err="1">
                <a:latin typeface="Courier New" pitchFamily="49" charset="0"/>
              </a:rPr>
              <a:t>rgb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/>
            <a:endParaRPr lang="en-US" sz="1400" dirty="0">
              <a:latin typeface="Courier New" pitchFamily="49" charset="0"/>
            </a:endParaRPr>
          </a:p>
          <a:p>
            <a:pPr marL="342900" indent="-342900"/>
            <a:r>
              <a:rPr lang="en-US" sz="1400" dirty="0" smtClean="0">
                <a:solidFill>
                  <a:srgbClr val="009900"/>
                </a:solidFill>
                <a:latin typeface="Courier New" pitchFamily="49" charset="0"/>
              </a:rPr>
              <a:t>// Also </a:t>
            </a:r>
            <a:r>
              <a:rPr lang="en-US" sz="1400" dirty="0" err="1" smtClean="0">
                <a:solidFill>
                  <a:srgbClr val="009900"/>
                </a:solidFill>
                <a:latin typeface="Courier New" pitchFamily="49" charset="0"/>
              </a:rPr>
              <a:t>samplerCube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.</a:t>
            </a:r>
          </a:p>
          <a:p>
            <a:pPr marL="342900" indent="-342900"/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0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3" name="Rectangle 5"/>
          <p:cNvSpPr>
            <a:spLocks noChangeArrowheads="1"/>
          </p:cNvSpPr>
          <p:nvPr/>
        </p:nvSpPr>
        <p:spPr bwMode="auto">
          <a:xfrm>
            <a:off x="914400" y="2590800"/>
            <a:ext cx="57150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Syntax:  Samplers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609600"/>
          </a:xfrm>
        </p:spPr>
        <p:txBody>
          <a:bodyPr/>
          <a:lstStyle/>
          <a:p>
            <a:r>
              <a:rPr lang="en-US" i="1">
                <a:solidFill>
                  <a:srgbClr val="CC3300"/>
                </a:solidFill>
              </a:rPr>
              <a:t>Opaque</a:t>
            </a:r>
            <a:r>
              <a:rPr lang="en-US"/>
              <a:t> types for accessing textures</a:t>
            </a:r>
          </a:p>
        </p:txBody>
      </p:sp>
      <p:sp>
        <p:nvSpPr>
          <p:cNvPr id="258052" name="Rectangle 4"/>
          <p:cNvSpPr>
            <a:spLocks noChangeArrowheads="1"/>
          </p:cNvSpPr>
          <p:nvPr/>
        </p:nvSpPr>
        <p:spPr bwMode="auto">
          <a:xfrm>
            <a:off x="914400" y="2590800"/>
            <a:ext cx="63246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uniform sampler2D </a:t>
            </a:r>
            <a:r>
              <a:rPr lang="en-US" sz="1400" dirty="0" err="1">
                <a:latin typeface="Courier New" pitchFamily="49" charset="0"/>
              </a:rPr>
              <a:t>diffuseMap</a:t>
            </a:r>
            <a:r>
              <a:rPr lang="en-US" sz="1400" dirty="0">
                <a:latin typeface="Courier New" pitchFamily="49" charset="0"/>
              </a:rPr>
              <a:t>;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2D texture</a:t>
            </a:r>
            <a:endParaRPr lang="en-US" sz="1400" dirty="0">
              <a:latin typeface="Courier New" pitchFamily="49" charset="0"/>
            </a:endParaRPr>
          </a:p>
          <a:p>
            <a:pPr marL="342900" indent="-342900"/>
            <a:endParaRPr lang="en-US" sz="1400" dirty="0"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 dirty="0">
                <a:latin typeface="Courier New" pitchFamily="49" charset="0"/>
              </a:rPr>
              <a:t> color = </a:t>
            </a:r>
            <a:r>
              <a:rPr lang="en-US" sz="1400" dirty="0">
                <a:solidFill>
                  <a:srgbClr val="CC0066"/>
                </a:solidFill>
                <a:latin typeface="Courier New" pitchFamily="49" charset="0"/>
              </a:rPr>
              <a:t>texture2D</a:t>
            </a:r>
            <a:r>
              <a:rPr lang="en-US" sz="1400" dirty="0">
                <a:latin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</a:rPr>
              <a:t>diffuseMap</a:t>
            </a:r>
            <a:r>
              <a:rPr lang="en-US" sz="1400" dirty="0">
                <a:latin typeface="Courier New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vec2</a:t>
            </a:r>
            <a:r>
              <a:rPr lang="en-US" sz="1400" dirty="0">
                <a:latin typeface="Courier New" pitchFamily="49" charset="0"/>
              </a:rPr>
              <a:t>(0.5, 0.5)).</a:t>
            </a:r>
            <a:r>
              <a:rPr lang="en-US" sz="1400" dirty="0" err="1">
                <a:latin typeface="Courier New" pitchFamily="49" charset="0"/>
              </a:rPr>
              <a:t>rgb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/>
            <a:endParaRPr lang="en-US" sz="1400" dirty="0"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Also </a:t>
            </a:r>
            <a:r>
              <a:rPr lang="en-US" sz="1400" dirty="0" err="1">
                <a:solidFill>
                  <a:srgbClr val="009900"/>
                </a:solidFill>
                <a:latin typeface="Courier New" pitchFamily="49" charset="0"/>
              </a:rPr>
              <a:t>samplerCube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.</a:t>
            </a:r>
          </a:p>
          <a:p>
            <a:pPr marL="342900" indent="-342900"/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</p:txBody>
      </p:sp>
      <p:grpSp>
        <p:nvGrpSpPr>
          <p:cNvPr id="258057" name="Group 9"/>
          <p:cNvGrpSpPr>
            <a:grpSpLocks/>
          </p:cNvGrpSpPr>
          <p:nvPr/>
        </p:nvGrpSpPr>
        <p:grpSpPr bwMode="auto">
          <a:xfrm>
            <a:off x="5867400" y="2895600"/>
            <a:ext cx="3124200" cy="909638"/>
            <a:chOff x="3696" y="1824"/>
            <a:chExt cx="1968" cy="573"/>
          </a:xfrm>
        </p:grpSpPr>
        <p:sp>
          <p:nvSpPr>
            <p:cNvPr id="258055" name="Text Box 7"/>
            <p:cNvSpPr txBox="1">
              <a:spLocks noChangeArrowheads="1"/>
            </p:cNvSpPr>
            <p:nvPr/>
          </p:nvSpPr>
          <p:spPr bwMode="auto">
            <a:xfrm>
              <a:off x="3696" y="2160"/>
              <a:ext cx="1968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Samplers must be uniforms</a:t>
              </a:r>
            </a:p>
          </p:txBody>
        </p:sp>
        <p:sp>
          <p:nvSpPr>
            <p:cNvPr id="258056" name="Line 8"/>
            <p:cNvSpPr>
              <a:spLocks noChangeShapeType="1"/>
            </p:cNvSpPr>
            <p:nvPr/>
          </p:nvSpPr>
          <p:spPr bwMode="auto">
            <a:xfrm flipH="1" flipV="1">
              <a:off x="4176" y="1824"/>
              <a:ext cx="528" cy="336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80" name="Rectangle 8"/>
          <p:cNvSpPr>
            <a:spLocks noChangeArrowheads="1"/>
          </p:cNvSpPr>
          <p:nvPr/>
        </p:nvSpPr>
        <p:spPr bwMode="auto">
          <a:xfrm>
            <a:off x="914400" y="3048000"/>
            <a:ext cx="59436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9077" name="Rectangle 5"/>
          <p:cNvSpPr>
            <a:spLocks noChangeArrowheads="1"/>
          </p:cNvSpPr>
          <p:nvPr/>
        </p:nvSpPr>
        <p:spPr bwMode="auto">
          <a:xfrm>
            <a:off x="914400" y="2590800"/>
            <a:ext cx="63246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uniform sampler2D </a:t>
            </a:r>
            <a:r>
              <a:rPr lang="en-US" sz="1400" dirty="0" err="1">
                <a:latin typeface="Courier New" pitchFamily="49" charset="0"/>
              </a:rPr>
              <a:t>diffuseMap</a:t>
            </a:r>
            <a:r>
              <a:rPr lang="en-US" sz="1400" dirty="0">
                <a:latin typeface="Courier New" pitchFamily="49" charset="0"/>
              </a:rPr>
              <a:t>;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2D texture</a:t>
            </a:r>
            <a:endParaRPr lang="en-US" sz="1400" dirty="0">
              <a:latin typeface="Courier New" pitchFamily="49" charset="0"/>
            </a:endParaRPr>
          </a:p>
          <a:p>
            <a:pPr marL="342900" indent="-342900"/>
            <a:endParaRPr lang="en-US" sz="1400" dirty="0"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 dirty="0">
                <a:latin typeface="Courier New" pitchFamily="49" charset="0"/>
              </a:rPr>
              <a:t> color = </a:t>
            </a:r>
            <a:r>
              <a:rPr lang="en-US" sz="1400" dirty="0">
                <a:solidFill>
                  <a:srgbClr val="CC0066"/>
                </a:solidFill>
                <a:latin typeface="Courier New" pitchFamily="49" charset="0"/>
              </a:rPr>
              <a:t>texture2D</a:t>
            </a:r>
            <a:r>
              <a:rPr lang="en-US" sz="1400" dirty="0">
                <a:latin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</a:rPr>
              <a:t>diffuseMap</a:t>
            </a:r>
            <a:r>
              <a:rPr lang="en-US" sz="1400" dirty="0">
                <a:latin typeface="Courier New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vec2</a:t>
            </a:r>
            <a:r>
              <a:rPr lang="en-US" sz="1400" dirty="0">
                <a:latin typeface="Courier New" pitchFamily="49" charset="0"/>
              </a:rPr>
              <a:t>(0.5, 0.5)).</a:t>
            </a:r>
            <a:r>
              <a:rPr lang="en-US" sz="1400" dirty="0" err="1">
                <a:latin typeface="Courier New" pitchFamily="49" charset="0"/>
              </a:rPr>
              <a:t>rgb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/>
            <a:endParaRPr lang="en-US" sz="1400" dirty="0"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Also </a:t>
            </a:r>
            <a:r>
              <a:rPr lang="en-US" sz="1400" dirty="0" err="1">
                <a:solidFill>
                  <a:srgbClr val="009900"/>
                </a:solidFill>
                <a:latin typeface="Courier New" pitchFamily="49" charset="0"/>
              </a:rPr>
              <a:t>samplerCube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.</a:t>
            </a:r>
          </a:p>
          <a:p>
            <a:pPr marL="342900" indent="-342900"/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Syntax:  Samplers</a:t>
            </a:r>
          </a:p>
        </p:txBody>
      </p:sp>
      <p:sp>
        <p:nvSpPr>
          <p:cNvPr id="2590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609600"/>
          </a:xfrm>
        </p:spPr>
        <p:txBody>
          <a:bodyPr/>
          <a:lstStyle/>
          <a:p>
            <a:r>
              <a:rPr lang="en-US" i="1">
                <a:solidFill>
                  <a:srgbClr val="CC3300"/>
                </a:solidFill>
              </a:rPr>
              <a:t>Opaque</a:t>
            </a:r>
            <a:r>
              <a:rPr lang="en-US"/>
              <a:t> types for accessing textures</a:t>
            </a:r>
          </a:p>
        </p:txBody>
      </p:sp>
      <p:grpSp>
        <p:nvGrpSpPr>
          <p:cNvPr id="259083" name="Group 11"/>
          <p:cNvGrpSpPr>
            <a:grpSpLocks/>
          </p:cNvGrpSpPr>
          <p:nvPr/>
        </p:nvGrpSpPr>
        <p:grpSpPr bwMode="auto">
          <a:xfrm>
            <a:off x="5410200" y="3429000"/>
            <a:ext cx="3048000" cy="1946275"/>
            <a:chOff x="3408" y="2160"/>
            <a:chExt cx="1920" cy="1226"/>
          </a:xfrm>
        </p:grpSpPr>
        <p:sp>
          <p:nvSpPr>
            <p:cNvPr id="259078" name="Text Box 6"/>
            <p:cNvSpPr txBox="1">
              <a:spLocks noChangeArrowheads="1"/>
            </p:cNvSpPr>
            <p:nvPr/>
          </p:nvSpPr>
          <p:spPr bwMode="auto">
            <a:xfrm>
              <a:off x="3456" y="2976"/>
              <a:ext cx="1872" cy="41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2D texture uses 2D texture coordinates for lookup</a:t>
              </a:r>
            </a:p>
          </p:txBody>
        </p:sp>
        <p:sp>
          <p:nvSpPr>
            <p:cNvPr id="259079" name="Line 7"/>
            <p:cNvSpPr>
              <a:spLocks noChangeShapeType="1"/>
            </p:cNvSpPr>
            <p:nvPr/>
          </p:nvSpPr>
          <p:spPr bwMode="auto">
            <a:xfrm flipH="1" flipV="1">
              <a:off x="3408" y="2160"/>
              <a:ext cx="192" cy="816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9084" name="Group 12"/>
          <p:cNvGrpSpPr>
            <a:grpSpLocks/>
          </p:cNvGrpSpPr>
          <p:nvPr/>
        </p:nvGrpSpPr>
        <p:grpSpPr bwMode="auto">
          <a:xfrm>
            <a:off x="5791200" y="3276600"/>
            <a:ext cx="3200400" cy="1295400"/>
            <a:chOff x="3648" y="2064"/>
            <a:chExt cx="2016" cy="816"/>
          </a:xfrm>
        </p:grpSpPr>
        <p:sp>
          <p:nvSpPr>
            <p:cNvPr id="259081" name="Text Box 9"/>
            <p:cNvSpPr txBox="1">
              <a:spLocks noChangeArrowheads="1"/>
            </p:cNvSpPr>
            <p:nvPr/>
          </p:nvSpPr>
          <p:spPr bwMode="auto">
            <a:xfrm>
              <a:off x="3648" y="2297"/>
              <a:ext cx="2016" cy="583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  <a:latin typeface="Courier New" pitchFamily="49" charset="0"/>
                </a:rPr>
                <a:t>texture()</a:t>
              </a:r>
              <a:r>
                <a:rPr lang="en-US">
                  <a:solidFill>
                    <a:srgbClr val="CC3300"/>
                  </a:solidFill>
                </a:rPr>
                <a:t> returns a </a:t>
              </a:r>
              <a:r>
                <a:rPr lang="en-US">
                  <a:solidFill>
                    <a:srgbClr val="CC3300"/>
                  </a:solidFill>
                  <a:latin typeface="Courier New" pitchFamily="49" charset="0"/>
                </a:rPr>
                <a:t>vec4</a:t>
              </a:r>
              <a:r>
                <a:rPr lang="en-US">
                  <a:solidFill>
                    <a:srgbClr val="CC3300"/>
                  </a:solidFill>
                </a:rPr>
                <a:t>; extract the components you need</a:t>
              </a:r>
            </a:p>
          </p:txBody>
        </p:sp>
        <p:sp>
          <p:nvSpPr>
            <p:cNvPr id="259082" name="Line 10"/>
            <p:cNvSpPr>
              <a:spLocks noChangeShapeType="1"/>
            </p:cNvSpPr>
            <p:nvPr/>
          </p:nvSpPr>
          <p:spPr bwMode="auto">
            <a:xfrm flipH="1" flipV="1">
              <a:off x="3936" y="2064"/>
              <a:ext cx="96" cy="24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5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GLSL Syntax:  Samplers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48200"/>
          </a:xfrm>
        </p:spPr>
        <p:txBody>
          <a:bodyPr/>
          <a:lstStyle/>
          <a:p>
            <a:r>
              <a:rPr lang="en-US" dirty="0"/>
              <a:t>Textures</a:t>
            </a:r>
          </a:p>
          <a:p>
            <a:pPr lvl="1"/>
            <a:r>
              <a:rPr lang="en-US" dirty="0"/>
              <a:t>Usually, but not always:</a:t>
            </a:r>
          </a:p>
          <a:p>
            <a:pPr lvl="2"/>
            <a:r>
              <a:rPr lang="en-US" dirty="0"/>
              <a:t>Textures are square, e.g., 256x256</a:t>
            </a:r>
          </a:p>
          <a:p>
            <a:pPr lvl="2"/>
            <a:r>
              <a:rPr lang="en-US" dirty="0"/>
              <a:t>Dimensions are a power of two</a:t>
            </a:r>
          </a:p>
          <a:p>
            <a:pPr lvl="1"/>
            <a:r>
              <a:rPr lang="en-US" dirty="0"/>
              <a:t>Coordinates are usually normalized, i.e., in the range [0, 1]</a:t>
            </a:r>
          </a:p>
          <a:p>
            <a:pPr lvl="1"/>
            <a:r>
              <a:rPr lang="en-US" i="1" dirty="0">
                <a:solidFill>
                  <a:srgbClr val="CC3300"/>
                </a:solidFill>
              </a:rPr>
              <a:t>Texel</a:t>
            </a:r>
            <a:r>
              <a:rPr lang="en-US" dirty="0"/>
              <a:t>:  a pixel in a texture</a:t>
            </a:r>
          </a:p>
          <a:p>
            <a:pPr lvl="1"/>
            <a:r>
              <a:rPr lang="en-US" dirty="0" smtClean="0">
                <a:solidFill>
                  <a:srgbClr val="CC0066"/>
                </a:solidFill>
                <a:latin typeface="Courier New" pitchFamily="49" charset="0"/>
              </a:rPr>
              <a:t>texture2D</a:t>
            </a:r>
            <a:r>
              <a:rPr lang="en-US" dirty="0" smtClean="0">
                <a:latin typeface="Courier New" pitchFamily="49" charset="0"/>
              </a:rPr>
              <a:t>()</a:t>
            </a:r>
            <a:r>
              <a:rPr lang="en-US" dirty="0" smtClean="0"/>
              <a:t> </a:t>
            </a:r>
            <a:r>
              <a:rPr lang="en-US" dirty="0"/>
              <a:t>does filtering using fixed function hardware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2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GLSL Syntax:  Samplers</a:t>
            </a:r>
          </a:p>
        </p:txBody>
      </p:sp>
      <p:sp>
        <p:nvSpPr>
          <p:cNvPr id="263173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400"/>
              <a:t>Images from:  http://www.naturalearthdata.com/   </a:t>
            </a:r>
          </a:p>
        </p:txBody>
      </p:sp>
      <p:pic>
        <p:nvPicPr>
          <p:cNvPr id="2631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24088"/>
            <a:ext cx="7772400" cy="388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3175" name="Line 7"/>
          <p:cNvSpPr>
            <a:spLocks noChangeShapeType="1"/>
          </p:cNvSpPr>
          <p:nvPr/>
        </p:nvSpPr>
        <p:spPr bwMode="auto">
          <a:xfrm>
            <a:off x="381000" y="6110288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176" name="Line 8"/>
          <p:cNvSpPr>
            <a:spLocks noChangeShapeType="1"/>
          </p:cNvSpPr>
          <p:nvPr/>
        </p:nvSpPr>
        <p:spPr bwMode="auto">
          <a:xfrm rot="-5400000">
            <a:off x="-1905000" y="3824288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177" name="Text Box 9"/>
          <p:cNvSpPr txBox="1">
            <a:spLocks noChangeArrowheads="1"/>
          </p:cNvSpPr>
          <p:nvPr/>
        </p:nvSpPr>
        <p:spPr bwMode="auto">
          <a:xfrm>
            <a:off x="8693150" y="58816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263178" name="Text Box 10"/>
          <p:cNvSpPr txBox="1">
            <a:spLocks noChangeArrowheads="1"/>
          </p:cNvSpPr>
          <p:nvPr/>
        </p:nvSpPr>
        <p:spPr bwMode="auto">
          <a:xfrm>
            <a:off x="228600" y="123348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263179" name="Text Box 11"/>
          <p:cNvSpPr txBox="1">
            <a:spLocks noChangeArrowheads="1"/>
          </p:cNvSpPr>
          <p:nvPr/>
        </p:nvSpPr>
        <p:spPr bwMode="auto">
          <a:xfrm>
            <a:off x="0" y="6172200"/>
            <a:ext cx="717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(0, 0)</a:t>
            </a:r>
          </a:p>
        </p:txBody>
      </p:sp>
      <p:sp>
        <p:nvSpPr>
          <p:cNvPr id="263180" name="Oval 12"/>
          <p:cNvSpPr>
            <a:spLocks noChangeArrowheads="1"/>
          </p:cNvSpPr>
          <p:nvPr/>
        </p:nvSpPr>
        <p:spPr bwMode="auto">
          <a:xfrm>
            <a:off x="338138" y="606266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81" name="Oval 13"/>
          <p:cNvSpPr>
            <a:spLocks noChangeArrowheads="1"/>
          </p:cNvSpPr>
          <p:nvPr/>
        </p:nvSpPr>
        <p:spPr bwMode="auto">
          <a:xfrm>
            <a:off x="8120063" y="217646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82" name="Text Box 14"/>
          <p:cNvSpPr txBox="1">
            <a:spLocks noChangeArrowheads="1"/>
          </p:cNvSpPr>
          <p:nvPr/>
        </p:nvSpPr>
        <p:spPr bwMode="auto">
          <a:xfrm>
            <a:off x="7772400" y="1752600"/>
            <a:ext cx="717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(1, 1)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3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Selected Trigonometry Functions </a:t>
            </a:r>
          </a:p>
        </p:txBody>
      </p:sp>
      <p:sp>
        <p:nvSpPr>
          <p:cNvPr id="218117" name="Rectangle 5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s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sin</a:t>
            </a:r>
            <a:r>
              <a:rPr lang="en-US" sz="1400">
                <a:latin typeface="Courier New" pitchFamily="49" charset="0"/>
              </a:rPr>
              <a:t>(theta);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c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cos</a:t>
            </a:r>
            <a:r>
              <a:rPr lang="en-US" sz="1400">
                <a:latin typeface="Courier New" pitchFamily="49" charset="0"/>
              </a:rPr>
              <a:t>(theta);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t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tan</a:t>
            </a:r>
            <a:r>
              <a:rPr lang="en-US" sz="1400">
                <a:latin typeface="Courier New" pitchFamily="49" charset="0"/>
              </a:rPr>
              <a:t>(theta);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as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asin</a:t>
            </a:r>
            <a:r>
              <a:rPr lang="en-US" sz="1400">
                <a:latin typeface="Courier New" pitchFamily="49" charset="0"/>
              </a:rPr>
              <a:t>(theta);</a:t>
            </a:r>
          </a:p>
          <a:p>
            <a:pPr marL="342900" indent="-342900"/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 angles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(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/* ... */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 vs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sin</a:t>
            </a:r>
            <a:r>
              <a:rPr lang="en-US" sz="1400">
                <a:latin typeface="Courier New" pitchFamily="49" charset="0"/>
              </a:rPr>
              <a:t>(angles); 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715000" y="3997325"/>
            <a:ext cx="2438400" cy="65087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Works on vectors component-wise.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4648200" y="4343400"/>
            <a:ext cx="1066800" cy="317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5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346" name="Group 18"/>
          <p:cNvGrpSpPr>
            <a:grpSpLocks/>
          </p:cNvGrpSpPr>
          <p:nvPr/>
        </p:nvGrpSpPr>
        <p:grpSpPr bwMode="auto">
          <a:xfrm>
            <a:off x="4648200" y="4119563"/>
            <a:ext cx="3505200" cy="376237"/>
            <a:chOff x="2928" y="2595"/>
            <a:chExt cx="2208" cy="237"/>
          </a:xfrm>
        </p:grpSpPr>
        <p:sp>
          <p:nvSpPr>
            <p:cNvPr id="227335" name="Text Box 7"/>
            <p:cNvSpPr txBox="1">
              <a:spLocks noChangeArrowheads="1"/>
            </p:cNvSpPr>
            <p:nvPr/>
          </p:nvSpPr>
          <p:spPr bwMode="auto">
            <a:xfrm>
              <a:off x="3600" y="2595"/>
              <a:ext cx="1536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One GPU instruction!</a:t>
              </a:r>
            </a:p>
          </p:txBody>
        </p:sp>
        <p:sp>
          <p:nvSpPr>
            <p:cNvPr id="227336" name="Line 8"/>
            <p:cNvSpPr>
              <a:spLocks noChangeShapeType="1"/>
            </p:cNvSpPr>
            <p:nvPr/>
          </p:nvSpPr>
          <p:spPr bwMode="auto">
            <a:xfrm flipH="1">
              <a:off x="2928" y="2736"/>
              <a:ext cx="672" cy="2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Exponential Functions </a:t>
            </a:r>
          </a:p>
        </p:txBody>
      </p:sp>
      <p:sp>
        <p:nvSpPr>
          <p:cNvPr id="227332" name="Rectangle 4"/>
          <p:cNvSpPr>
            <a:spLocks noChangeArrowheads="1"/>
          </p:cNvSpPr>
          <p:nvPr/>
        </p:nvSpPr>
        <p:spPr bwMode="auto">
          <a:xfrm>
            <a:off x="914400" y="2590800"/>
            <a:ext cx="45720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 dirty="0" err="1">
                <a:latin typeface="Courier New" pitchFamily="49" charset="0"/>
              </a:rPr>
              <a:t>xToTheY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solidFill>
                  <a:srgbClr val="CC0066"/>
                </a:solidFill>
                <a:latin typeface="Courier New" pitchFamily="49" charset="0"/>
              </a:rPr>
              <a:t>pow</a:t>
            </a:r>
            <a:r>
              <a:rPr lang="en-US" sz="1400" dirty="0">
                <a:latin typeface="Courier New" pitchFamily="49" charset="0"/>
              </a:rPr>
              <a:t>(x, y);</a:t>
            </a: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 dirty="0" err="1">
                <a:latin typeface="Courier New" pitchFamily="49" charset="0"/>
              </a:rPr>
              <a:t>eToTheX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solidFill>
                  <a:srgbClr val="CC0066"/>
                </a:solidFill>
                <a:latin typeface="Courier New" pitchFamily="49" charset="0"/>
              </a:rPr>
              <a:t>exp</a:t>
            </a:r>
            <a:r>
              <a:rPr lang="en-US" sz="1400" dirty="0">
                <a:latin typeface="Courier New" pitchFamily="49" charset="0"/>
              </a:rPr>
              <a:t>(x);</a:t>
            </a: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 dirty="0" err="1">
                <a:latin typeface="Courier New" pitchFamily="49" charset="0"/>
              </a:rPr>
              <a:t>twoToTheX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>
                <a:solidFill>
                  <a:srgbClr val="CC0066"/>
                </a:solidFill>
                <a:latin typeface="Courier New" pitchFamily="49" charset="0"/>
              </a:rPr>
              <a:t>exp2</a:t>
            </a:r>
            <a:r>
              <a:rPr lang="en-US" sz="1400" dirty="0">
                <a:latin typeface="Courier New" pitchFamily="49" charset="0"/>
              </a:rPr>
              <a:t>(x);</a:t>
            </a:r>
          </a:p>
          <a:p>
            <a:pPr marL="342900" indent="-342900"/>
            <a:endParaRPr lang="en-US" sz="1400" dirty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 dirty="0">
                <a:latin typeface="Courier New" pitchFamily="49" charset="0"/>
              </a:rPr>
              <a:t>l = </a:t>
            </a:r>
            <a:r>
              <a:rPr lang="en-US" sz="1400" dirty="0">
                <a:solidFill>
                  <a:srgbClr val="CC0066"/>
                </a:solidFill>
                <a:latin typeface="Courier New" pitchFamily="49" charset="0"/>
              </a:rPr>
              <a:t>log</a:t>
            </a:r>
            <a:r>
              <a:rPr lang="en-US" sz="1400" dirty="0">
                <a:latin typeface="Courier New" pitchFamily="49" charset="0"/>
              </a:rPr>
              <a:t>(x); 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</a:t>
            </a:r>
            <a:r>
              <a:rPr lang="en-US" sz="1400" dirty="0" err="1">
                <a:solidFill>
                  <a:srgbClr val="009900"/>
                </a:solidFill>
                <a:latin typeface="Courier New" pitchFamily="49" charset="0"/>
              </a:rPr>
              <a:t>ln</a:t>
            </a:r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 dirty="0">
                <a:latin typeface="Courier New" pitchFamily="49" charset="0"/>
              </a:rPr>
              <a:t>l2 = </a:t>
            </a:r>
            <a:r>
              <a:rPr lang="en-US" sz="1400" dirty="0">
                <a:solidFill>
                  <a:srgbClr val="CC0066"/>
                </a:solidFill>
                <a:latin typeface="Courier New" pitchFamily="49" charset="0"/>
              </a:rPr>
              <a:t>log2</a:t>
            </a:r>
            <a:r>
              <a:rPr lang="en-US" sz="1400" dirty="0">
                <a:latin typeface="Courier New" pitchFamily="49" charset="0"/>
              </a:rPr>
              <a:t>(x);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log2</a:t>
            </a:r>
          </a:p>
          <a:p>
            <a:pPr marL="342900" indent="-342900"/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 dirty="0">
                <a:latin typeface="Courier New" pitchFamily="49" charset="0"/>
              </a:rPr>
              <a:t>s = </a:t>
            </a:r>
            <a:r>
              <a:rPr lang="en-US" sz="1400" dirty="0">
                <a:solidFill>
                  <a:srgbClr val="CC0066"/>
                </a:solidFill>
                <a:latin typeface="Courier New" pitchFamily="49" charset="0"/>
              </a:rPr>
              <a:t>sqrt</a:t>
            </a:r>
            <a:r>
              <a:rPr lang="en-US" sz="1400" dirty="0">
                <a:latin typeface="Courier New" pitchFamily="49" charset="0"/>
              </a:rPr>
              <a:t>(x);</a:t>
            </a: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 dirty="0">
                <a:latin typeface="Courier New" pitchFamily="49" charset="0"/>
              </a:rPr>
              <a:t>is = </a:t>
            </a:r>
            <a:r>
              <a:rPr lang="en-US" sz="1400" dirty="0" err="1">
                <a:solidFill>
                  <a:srgbClr val="CC0066"/>
                </a:solidFill>
                <a:latin typeface="Courier New" pitchFamily="49" charset="0"/>
              </a:rPr>
              <a:t>inversesqrt</a:t>
            </a:r>
            <a:r>
              <a:rPr lang="en-US" sz="1400" dirty="0">
                <a:latin typeface="Courier New" pitchFamily="49" charset="0"/>
              </a:rPr>
              <a:t>(x);</a:t>
            </a:r>
          </a:p>
          <a:p>
            <a:pPr marL="342900" indent="-342900"/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 dirty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endParaRPr lang="en-US" sz="1400" dirty="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3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Light Map</a:t>
            </a:r>
          </a:p>
        </p:txBody>
      </p:sp>
      <p:pic>
        <p:nvPicPr>
          <p:cNvPr id="1597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1676400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7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524125"/>
            <a:ext cx="152400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7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57400"/>
            <a:ext cx="2466975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9751" name="Text Box 7"/>
          <p:cNvSpPr txBox="1">
            <a:spLocks noChangeArrowheads="1"/>
          </p:cNvSpPr>
          <p:nvPr/>
        </p:nvSpPr>
        <p:spPr bwMode="auto">
          <a:xfrm>
            <a:off x="2736850" y="2971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x</a:t>
            </a: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5334000" y="3048000"/>
            <a:ext cx="422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=</a:t>
            </a:r>
          </a:p>
        </p:txBody>
      </p:sp>
      <p:sp>
        <p:nvSpPr>
          <p:cNvPr id="159753" name="Text Box 9"/>
          <p:cNvSpPr txBox="1"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000" dirty="0"/>
              <a:t>Images from:  http://zanir.wz.cz/?p=56&amp;lang=en  </a:t>
            </a:r>
          </a:p>
        </p:txBody>
      </p:sp>
      <p:sp>
        <p:nvSpPr>
          <p:cNvPr id="15975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5181600"/>
            <a:ext cx="8229600" cy="685800"/>
          </a:xfrm>
          <a:noFill/>
          <a:ln/>
        </p:spPr>
        <p:txBody>
          <a:bodyPr/>
          <a:lstStyle/>
          <a:p>
            <a:r>
              <a:rPr lang="en-US" dirty="0"/>
              <a:t>Multiple two textures component-wise</a:t>
            </a:r>
          </a:p>
        </p:txBody>
      </p:sp>
      <p:sp>
        <p:nvSpPr>
          <p:cNvPr id="159755" name="Rectangle 11"/>
          <p:cNvSpPr>
            <a:spLocks noChangeArrowheads="1"/>
          </p:cNvSpPr>
          <p:nvPr/>
        </p:nvSpPr>
        <p:spPr bwMode="auto">
          <a:xfrm>
            <a:off x="685800" y="4114800"/>
            <a:ext cx="1828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/>
              <a:t>Precomputed light</a:t>
            </a:r>
          </a:p>
        </p:txBody>
      </p:sp>
      <p:sp>
        <p:nvSpPr>
          <p:cNvPr id="159756" name="Rectangle 12"/>
          <p:cNvSpPr>
            <a:spLocks noChangeArrowheads="1"/>
          </p:cNvSpPr>
          <p:nvPr/>
        </p:nvSpPr>
        <p:spPr bwMode="auto">
          <a:xfrm>
            <a:off x="3276600" y="4114800"/>
            <a:ext cx="1828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/>
              <a:t>Surface color</a:t>
            </a:r>
          </a:p>
        </p:txBody>
      </p:sp>
      <p:sp>
        <p:nvSpPr>
          <p:cNvPr id="159757" name="Rectangle 13"/>
          <p:cNvSpPr>
            <a:spLocks noChangeArrowheads="1"/>
          </p:cNvSpPr>
          <p:nvPr/>
        </p:nvSpPr>
        <p:spPr bwMode="auto">
          <a:xfrm>
            <a:off x="6096000" y="4572000"/>
            <a:ext cx="2514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/>
              <a:t>“lit” surface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6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Selected Common Functions </a:t>
            </a:r>
          </a:p>
        </p:txBody>
      </p:sp>
      <p:sp>
        <p:nvSpPr>
          <p:cNvPr id="229380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ax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abs</a:t>
            </a:r>
            <a:r>
              <a:rPr lang="en-US" sz="1400">
                <a:latin typeface="Courier New" pitchFamily="49" charset="0"/>
              </a:rPr>
              <a:t>(x);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absolute value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sx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sign</a:t>
            </a:r>
            <a:r>
              <a:rPr lang="en-US" sz="1400">
                <a:latin typeface="Courier New" pitchFamily="49" charset="0"/>
              </a:rPr>
              <a:t>(x);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-1.0, 0.0, 1.0</a:t>
            </a:r>
          </a:p>
          <a:p>
            <a:pPr marL="342900" indent="-342900"/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m0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min</a:t>
            </a:r>
            <a:r>
              <a:rPr lang="en-US" sz="1400">
                <a:latin typeface="Courier New" pitchFamily="49" charset="0"/>
              </a:rPr>
              <a:t>(x, y);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minimum value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m1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max</a:t>
            </a:r>
            <a:r>
              <a:rPr lang="en-US" sz="1400">
                <a:latin typeface="Courier New" pitchFamily="49" charset="0"/>
              </a:rPr>
              <a:t>(x, y);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maximum value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c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clamp</a:t>
            </a:r>
            <a:r>
              <a:rPr lang="en-US" sz="1400">
                <a:latin typeface="Courier New" pitchFamily="49" charset="0"/>
              </a:rPr>
              <a:t>(x, 0.0, 1.0);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many others:  floor(), ceil(),</a:t>
            </a:r>
          </a:p>
          <a:p>
            <a:pPr marL="342900" indent="-342900"/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step(), smoothstep(), ...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0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Rewrite with one function call</a:t>
            </a:r>
          </a:p>
        </p:txBody>
      </p:sp>
      <p:sp>
        <p:nvSpPr>
          <p:cNvPr id="236548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minimum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 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maximum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 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x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 </a:t>
            </a: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f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min</a:t>
            </a:r>
            <a:r>
              <a:rPr lang="en-US" sz="1400">
                <a:latin typeface="Courier New" pitchFamily="49" charset="0"/>
              </a:rPr>
              <a:t>(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max</a:t>
            </a:r>
            <a:r>
              <a:rPr lang="en-US" sz="1400">
                <a:latin typeface="Courier New" pitchFamily="49" charset="0"/>
              </a:rPr>
              <a:t>(x, minimum), maximum);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4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Rewrite this without the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/>
              <a:t> statement</a:t>
            </a:r>
          </a:p>
        </p:txBody>
      </p:sp>
      <p:sp>
        <p:nvSpPr>
          <p:cNvPr id="230404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x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 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f;</a:t>
            </a: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400">
                <a:latin typeface="Courier New" pitchFamily="49" charset="0"/>
              </a:rPr>
              <a:t> (x &gt; 0.0)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f = 2.0;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}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else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f = -2.0;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}</a:t>
            </a:r>
          </a:p>
          <a:p>
            <a:pPr marL="342900" indent="-342900"/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7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Rewrite this without the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/>
              <a:t> statement</a:t>
            </a:r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root1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 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root2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 </a:t>
            </a: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400">
                <a:latin typeface="Courier New" pitchFamily="49" charset="0"/>
              </a:rPr>
              <a:t> (root1 &lt; root2)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 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1400">
                <a:latin typeface="Courier New" pitchFamily="49" charset="0"/>
              </a:rPr>
              <a:t> vec3(0.0, 0.0, root1);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else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 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1400">
                <a:latin typeface="Courier New" pitchFamily="49" charset="0"/>
              </a:rPr>
              <a:t> vec3(0.0, 0.0, root2);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}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6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Rewrite this without the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/>
              <a:t> statement</a:t>
            </a:r>
          </a:p>
        </p:txBody>
      </p:sp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bool </a:t>
            </a:r>
            <a:r>
              <a:rPr lang="en-US" sz="1400">
                <a:latin typeface="Courier New" pitchFamily="49" charset="0"/>
              </a:rPr>
              <a:t>b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 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color;</a:t>
            </a: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400">
                <a:latin typeface="Courier New" pitchFamily="49" charset="0"/>
              </a:rPr>
              <a:t> (b)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  color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(1.0, 0.0, 0.0);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else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  color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(0.0, 1.0, 0.0);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}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31429" name="Text Box 5"/>
          <p:cNvSpPr txBox="1">
            <a:spLocks noChangeArrowheads="1"/>
          </p:cNvSpPr>
          <p:nvPr/>
        </p:nvSpPr>
        <p:spPr bwMode="auto">
          <a:xfrm>
            <a:off x="5257800" y="3124200"/>
            <a:ext cx="2819400" cy="65087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Hint:  no built-in functions required for this one.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5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Selected Geometric Functions </a:t>
            </a:r>
          </a:p>
        </p:txBody>
      </p:sp>
      <p:sp>
        <p:nvSpPr>
          <p:cNvPr id="239620" name="Rectangle 4"/>
          <p:cNvSpPr>
            <a:spLocks noChangeArrowheads="1"/>
          </p:cNvSpPr>
          <p:nvPr/>
        </p:nvSpPr>
        <p:spPr bwMode="auto">
          <a:xfrm>
            <a:off x="914400" y="2590800"/>
            <a:ext cx="57912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l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n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p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q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f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length</a:t>
            </a:r>
            <a:r>
              <a:rPr lang="en-US" sz="1400">
                <a:latin typeface="Courier New" pitchFamily="49" charset="0"/>
              </a:rPr>
              <a:t>(l);    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vector length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d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distance</a:t>
            </a:r>
            <a:r>
              <a:rPr lang="en-US" sz="1400">
                <a:latin typeface="Courier New" pitchFamily="49" charset="0"/>
              </a:rPr>
              <a:t>(p, q);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distance between points</a:t>
            </a:r>
          </a:p>
          <a:p>
            <a:pPr marL="342900" indent="-342900"/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d2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dot</a:t>
            </a:r>
            <a:r>
              <a:rPr lang="en-US" sz="1400">
                <a:latin typeface="Courier New" pitchFamily="49" charset="0"/>
              </a:rPr>
              <a:t>(l, n);   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dot product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v2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cross</a:t>
            </a:r>
            <a:r>
              <a:rPr lang="en-US" sz="1400">
                <a:latin typeface="Courier New" pitchFamily="49" charset="0"/>
              </a:rPr>
              <a:t>(l, n);  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cross product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v3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normalize</a:t>
            </a:r>
            <a:r>
              <a:rPr lang="en-US" sz="1400">
                <a:latin typeface="Courier New" pitchFamily="49" charset="0"/>
              </a:rPr>
              <a:t>(l); 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normalize</a:t>
            </a: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v3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reflect</a:t>
            </a:r>
            <a:r>
              <a:rPr lang="en-US" sz="1400">
                <a:latin typeface="Courier New" pitchFamily="49" charset="0"/>
              </a:rPr>
              <a:t>(l, n);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reflect</a:t>
            </a:r>
          </a:p>
          <a:p>
            <a:pPr marL="342900" indent="-342900"/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also:  faceforward() and refract()</a:t>
            </a:r>
          </a:p>
          <a:p>
            <a:pPr marL="342900" indent="-342900"/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3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6" name="Line 6"/>
          <p:cNvSpPr>
            <a:spLocks noChangeShapeType="1"/>
          </p:cNvSpPr>
          <p:nvPr/>
        </p:nvSpPr>
        <p:spPr bwMode="auto">
          <a:xfrm flipV="1">
            <a:off x="4572000" y="4419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CC0066"/>
                </a:solidFill>
                <a:latin typeface="Courier New" pitchFamily="49" charset="0"/>
              </a:rPr>
              <a:t>reflect</a:t>
            </a:r>
            <a:r>
              <a:rPr lang="en-US">
                <a:latin typeface="Courier New" pitchFamily="49" charset="0"/>
              </a:rPr>
              <a:t>(-l, n)</a:t>
            </a:r>
          </a:p>
          <a:p>
            <a:pPr lvl="1"/>
            <a:r>
              <a:rPr lang="en-US"/>
              <a:t>Given </a:t>
            </a:r>
            <a:r>
              <a:rPr lang="en-US">
                <a:latin typeface="Courier New" pitchFamily="49" charset="0"/>
              </a:rPr>
              <a:t>l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n</a:t>
            </a:r>
            <a:r>
              <a:rPr lang="en-US"/>
              <a:t>, find </a:t>
            </a:r>
            <a:r>
              <a:rPr lang="en-US">
                <a:latin typeface="Courier New" pitchFamily="49" charset="0"/>
              </a:rPr>
              <a:t>r</a:t>
            </a:r>
            <a:r>
              <a:rPr lang="en-US"/>
              <a:t>.  Angle in equals angle out</a:t>
            </a:r>
          </a:p>
        </p:txBody>
      </p:sp>
      <p:sp>
        <p:nvSpPr>
          <p:cNvPr id="245764" name="Line 4"/>
          <p:cNvSpPr>
            <a:spLocks noChangeShapeType="1"/>
          </p:cNvSpPr>
          <p:nvPr/>
        </p:nvSpPr>
        <p:spPr bwMode="auto">
          <a:xfrm>
            <a:off x="1676400" y="5638800"/>
            <a:ext cx="579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767" name="Text Box 7"/>
          <p:cNvSpPr txBox="1">
            <a:spLocks noChangeArrowheads="1"/>
          </p:cNvSpPr>
          <p:nvPr/>
        </p:nvSpPr>
        <p:spPr bwMode="auto">
          <a:xfrm>
            <a:off x="4419600" y="39624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</a:t>
            </a:r>
          </a:p>
        </p:txBody>
      </p:sp>
      <p:sp>
        <p:nvSpPr>
          <p:cNvPr id="245768" name="Line 8"/>
          <p:cNvSpPr>
            <a:spLocks noChangeShapeType="1"/>
          </p:cNvSpPr>
          <p:nvPr/>
        </p:nvSpPr>
        <p:spPr bwMode="auto">
          <a:xfrm flipH="1" flipV="1">
            <a:off x="3429000" y="4572000"/>
            <a:ext cx="1143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769" name="Text Box 9"/>
          <p:cNvSpPr txBox="1">
            <a:spLocks noChangeArrowheads="1"/>
          </p:cNvSpPr>
          <p:nvPr/>
        </p:nvSpPr>
        <p:spPr bwMode="auto">
          <a:xfrm>
            <a:off x="3048000" y="42672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l</a:t>
            </a:r>
          </a:p>
        </p:txBody>
      </p:sp>
      <p:sp>
        <p:nvSpPr>
          <p:cNvPr id="245770" name="Line 10"/>
          <p:cNvSpPr>
            <a:spLocks noChangeShapeType="1"/>
          </p:cNvSpPr>
          <p:nvPr/>
        </p:nvSpPr>
        <p:spPr bwMode="auto">
          <a:xfrm flipV="1">
            <a:off x="4572000" y="4572000"/>
            <a:ext cx="1143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771" name="Text Box 11"/>
          <p:cNvSpPr txBox="1">
            <a:spLocks noChangeArrowheads="1"/>
          </p:cNvSpPr>
          <p:nvPr/>
        </p:nvSpPr>
        <p:spPr bwMode="auto">
          <a:xfrm>
            <a:off x="5791200" y="42672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r</a:t>
            </a:r>
          </a:p>
        </p:txBody>
      </p:sp>
      <p:sp>
        <p:nvSpPr>
          <p:cNvPr id="245772" name="Oval 12"/>
          <p:cNvSpPr>
            <a:spLocks noChangeArrowheads="1"/>
          </p:cNvSpPr>
          <p:nvPr/>
        </p:nvSpPr>
        <p:spPr bwMode="auto">
          <a:xfrm>
            <a:off x="4495800" y="5562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45773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213" y="5181600"/>
            <a:ext cx="179387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74" name="Picture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413" y="5105400"/>
            <a:ext cx="179387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775" name="Arc 15"/>
          <p:cNvSpPr>
            <a:spLocks/>
          </p:cNvSpPr>
          <p:nvPr/>
        </p:nvSpPr>
        <p:spPr bwMode="auto">
          <a:xfrm>
            <a:off x="4572000" y="5410200"/>
            <a:ext cx="152400" cy="762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77" name="Arc 17"/>
          <p:cNvSpPr>
            <a:spLocks/>
          </p:cNvSpPr>
          <p:nvPr/>
        </p:nvSpPr>
        <p:spPr bwMode="auto">
          <a:xfrm flipH="1">
            <a:off x="4343400" y="5334000"/>
            <a:ext cx="228600" cy="762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2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Rewrite without </a:t>
            </a:r>
            <a:r>
              <a:rPr lang="en-US">
                <a:solidFill>
                  <a:srgbClr val="CC0066"/>
                </a:solidFill>
                <a:latin typeface="Courier New" pitchFamily="49" charset="0"/>
              </a:rPr>
              <a:t>length</a:t>
            </a:r>
            <a:r>
              <a:rPr lang="en-US"/>
              <a:t>.</a:t>
            </a:r>
          </a:p>
        </p:txBody>
      </p:sp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p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q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length</a:t>
            </a:r>
            <a:r>
              <a:rPr lang="en-US" sz="1400">
                <a:latin typeface="Courier New" pitchFamily="49" charset="0"/>
              </a:rPr>
              <a:t>(p – q);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5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wrong with this code?</a:t>
            </a:r>
          </a:p>
        </p:txBody>
      </p:sp>
      <p:sp>
        <p:nvSpPr>
          <p:cNvPr id="242692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n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solidFill>
                <a:srgbClr val="CC0066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normalize</a:t>
            </a:r>
            <a:r>
              <a:rPr lang="en-US" sz="1400">
                <a:latin typeface="Courier New" pitchFamily="49" charset="0"/>
              </a:rPr>
              <a:t>(n);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6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Selected Vector Relational Functions </a:t>
            </a:r>
          </a:p>
        </p:txBody>
      </p:sp>
      <p:sp>
        <p:nvSpPr>
          <p:cNvPr id="248836" name="Rectangle 4"/>
          <p:cNvSpPr>
            <a:spLocks noChangeArrowheads="1"/>
          </p:cNvSpPr>
          <p:nvPr/>
        </p:nvSpPr>
        <p:spPr bwMode="auto">
          <a:xfrm>
            <a:off x="914400" y="2590800"/>
            <a:ext cx="64008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 dirty="0">
                <a:latin typeface="Courier New" pitchFamily="49" charset="0"/>
              </a:rPr>
              <a:t>p =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 dirty="0">
                <a:latin typeface="Courier New" pitchFamily="49" charset="0"/>
              </a:rPr>
              <a:t>(1.0, 2.0, 3.0);</a:t>
            </a: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 dirty="0">
                <a:latin typeface="Courier New" pitchFamily="49" charset="0"/>
              </a:rPr>
              <a:t>q =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 dirty="0">
                <a:latin typeface="Courier New" pitchFamily="49" charset="0"/>
              </a:rPr>
              <a:t>(3.0, 2.0, 1.0);</a:t>
            </a:r>
          </a:p>
          <a:p>
            <a:pPr marL="342900" indent="-342900"/>
            <a:endParaRPr lang="en-US" sz="1400" dirty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bvec3 </a:t>
            </a:r>
            <a:r>
              <a:rPr lang="en-US" sz="1400" dirty="0">
                <a:latin typeface="Courier New" pitchFamily="49" charset="0"/>
              </a:rPr>
              <a:t>b = </a:t>
            </a:r>
            <a:r>
              <a:rPr lang="en-US" sz="1400" dirty="0">
                <a:solidFill>
                  <a:srgbClr val="CC0066"/>
                </a:solidFill>
                <a:latin typeface="Courier New" pitchFamily="49" charset="0"/>
              </a:rPr>
              <a:t>equal</a:t>
            </a:r>
            <a:r>
              <a:rPr lang="en-US" sz="1400" dirty="0">
                <a:latin typeface="Courier New" pitchFamily="49" charset="0"/>
              </a:rPr>
              <a:t>(p, q);      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(false, true, false)</a:t>
            </a: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bvec3 </a:t>
            </a:r>
            <a:r>
              <a:rPr lang="en-US" sz="1400" dirty="0">
                <a:latin typeface="Courier New" pitchFamily="49" charset="0"/>
              </a:rPr>
              <a:t>b2 = </a:t>
            </a:r>
            <a:r>
              <a:rPr lang="en-US" sz="1400" dirty="0" err="1">
                <a:solidFill>
                  <a:srgbClr val="CC0066"/>
                </a:solidFill>
                <a:latin typeface="Courier New" pitchFamily="49" charset="0"/>
              </a:rPr>
              <a:t>lessThan</a:t>
            </a:r>
            <a:r>
              <a:rPr lang="en-US" sz="1400" dirty="0">
                <a:latin typeface="Courier New" pitchFamily="49" charset="0"/>
              </a:rPr>
              <a:t>(p, q);  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(true, false, false)</a:t>
            </a: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bvec3 </a:t>
            </a:r>
            <a:r>
              <a:rPr lang="en-US" sz="1400" dirty="0">
                <a:latin typeface="Courier New" pitchFamily="49" charset="0"/>
              </a:rPr>
              <a:t>b3 = </a:t>
            </a:r>
            <a:r>
              <a:rPr lang="en-US" sz="1400" dirty="0" err="1">
                <a:solidFill>
                  <a:srgbClr val="CC0066"/>
                </a:solidFill>
                <a:latin typeface="Courier New" pitchFamily="49" charset="0"/>
              </a:rPr>
              <a:t>greaterThan</a:t>
            </a:r>
            <a:r>
              <a:rPr lang="en-US" sz="1400" dirty="0">
                <a:latin typeface="Courier New" pitchFamily="49" charset="0"/>
              </a:rPr>
              <a:t>(p, q);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(false, false, true)</a:t>
            </a:r>
          </a:p>
          <a:p>
            <a:pPr marL="342900" indent="-342900"/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 dirty="0" err="1" smtClean="0">
                <a:solidFill>
                  <a:srgbClr val="0000FF"/>
                </a:solidFill>
                <a:latin typeface="Courier New" pitchFamily="49" charset="0"/>
              </a:rPr>
              <a:t>bool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b4 = </a:t>
            </a:r>
            <a:r>
              <a:rPr lang="en-US" sz="1400" dirty="0">
                <a:solidFill>
                  <a:srgbClr val="CC0066"/>
                </a:solidFill>
                <a:latin typeface="Courier New" pitchFamily="49" charset="0"/>
              </a:rPr>
              <a:t>any</a:t>
            </a:r>
            <a:r>
              <a:rPr lang="en-US" sz="1400" dirty="0">
                <a:latin typeface="Courier New" pitchFamily="49" charset="0"/>
              </a:rPr>
              <a:t>(b);          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true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bool </a:t>
            </a:r>
            <a:r>
              <a:rPr lang="en-US" sz="1400" dirty="0">
                <a:latin typeface="Courier New" pitchFamily="49" charset="0"/>
              </a:rPr>
              <a:t>b5 = </a:t>
            </a:r>
            <a:r>
              <a:rPr lang="en-US" sz="1400" dirty="0">
                <a:solidFill>
                  <a:srgbClr val="CC0066"/>
                </a:solidFill>
                <a:latin typeface="Courier New" pitchFamily="49" charset="0"/>
              </a:rPr>
              <a:t>all</a:t>
            </a:r>
            <a:r>
              <a:rPr lang="en-US" sz="1400" dirty="0">
                <a:latin typeface="Courier New" pitchFamily="49" charset="0"/>
              </a:rPr>
              <a:t>(b);          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false</a:t>
            </a:r>
          </a:p>
          <a:p>
            <a:pPr marL="342900" indent="-342900"/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Light Map:  Fixed Function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458200" cy="43434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GLuint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lightMap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GLuint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surfaceMap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// ...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CC0099"/>
                </a:solidFill>
                <a:latin typeface="Courier New" pitchFamily="49" charset="0"/>
              </a:rPr>
              <a:t>glEnable</a:t>
            </a:r>
            <a:r>
              <a:rPr lang="en-US" sz="1800" dirty="0">
                <a:latin typeface="Courier New" pitchFamily="49" charset="0"/>
              </a:rPr>
              <a:t>(GL_TEXTURE_2D);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CC0099"/>
                </a:solidFill>
                <a:latin typeface="Courier New" pitchFamily="49" charset="0"/>
              </a:rPr>
              <a:t>glActiveTexture</a:t>
            </a:r>
            <a:r>
              <a:rPr lang="en-US" sz="1800" dirty="0">
                <a:latin typeface="Courier New" pitchFamily="49" charset="0"/>
              </a:rPr>
              <a:t>(GL_TEXTURE0);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CC0099"/>
                </a:solidFill>
                <a:latin typeface="Courier New" pitchFamily="49" charset="0"/>
              </a:rPr>
              <a:t>glBindTexture</a:t>
            </a:r>
            <a:r>
              <a:rPr lang="en-US" sz="1800" dirty="0">
                <a:latin typeface="Courier New" pitchFamily="49" charset="0"/>
              </a:rPr>
              <a:t>(GL_TEXTURE_2D, </a:t>
            </a:r>
            <a:r>
              <a:rPr lang="en-US" sz="1800" dirty="0" err="1">
                <a:latin typeface="Courier New" pitchFamily="49" charset="0"/>
              </a:rPr>
              <a:t>lightMap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CC0099"/>
                </a:solidFill>
                <a:latin typeface="Courier New" pitchFamily="49" charset="0"/>
              </a:rPr>
              <a:t>glTexEnvf</a:t>
            </a:r>
            <a:r>
              <a:rPr lang="en-US" sz="1800" dirty="0">
                <a:latin typeface="Courier New" pitchFamily="49" charset="0"/>
              </a:rPr>
              <a:t>(GL_TEXTURE_ENV, GL_TEXTURE_ENV_MODE, GL_MODULATE);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 smtClean="0">
                <a:solidFill>
                  <a:srgbClr val="CC0099"/>
                </a:solidFill>
                <a:latin typeface="Courier New" pitchFamily="49" charset="0"/>
              </a:rPr>
              <a:t>glActiveTexture</a:t>
            </a:r>
            <a:r>
              <a:rPr lang="en-US" sz="1800" dirty="0" smtClean="0">
                <a:latin typeface="Courier New" pitchFamily="49" charset="0"/>
              </a:rPr>
              <a:t>(GL_TEXTURE1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CC0099"/>
                </a:solidFill>
                <a:latin typeface="Courier New" pitchFamily="49" charset="0"/>
              </a:rPr>
              <a:t>glBindTexture</a:t>
            </a:r>
            <a:r>
              <a:rPr lang="en-US" sz="1800" dirty="0">
                <a:latin typeface="Courier New" pitchFamily="49" charset="0"/>
              </a:rPr>
              <a:t>(GL_TEXTURE_2D, </a:t>
            </a:r>
            <a:r>
              <a:rPr lang="en-US" sz="1800" dirty="0" err="1">
                <a:latin typeface="Courier New" pitchFamily="49" charset="0"/>
              </a:rPr>
              <a:t>surfaceMap</a:t>
            </a:r>
            <a:r>
              <a:rPr lang="en-US" sz="1800" dirty="0">
                <a:latin typeface="Courier New" pitchFamily="49" charset="0"/>
              </a:rPr>
              <a:t>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CC0099"/>
                </a:solidFill>
                <a:latin typeface="Courier New" pitchFamily="49" charset="0"/>
              </a:rPr>
              <a:t>glTexEnvf</a:t>
            </a:r>
            <a:r>
              <a:rPr lang="en-US" sz="1800" dirty="0">
                <a:latin typeface="Courier New" pitchFamily="49" charset="0"/>
              </a:rPr>
              <a:t>(GL_TEXTURE_ENV, GL_TEXTURE_ENV_MODE, GL_MODULATE);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CC0099"/>
                </a:solidFill>
                <a:latin typeface="Courier New" pitchFamily="49" charset="0"/>
              </a:rPr>
              <a:t>glDraw</a:t>
            </a:r>
            <a:r>
              <a:rPr lang="en-US" sz="1800" dirty="0">
                <a:solidFill>
                  <a:srgbClr val="CC0099"/>
                </a:solidFill>
                <a:latin typeface="Courier New" pitchFamily="49" charset="0"/>
              </a:rPr>
              <a:t>*</a:t>
            </a:r>
            <a:r>
              <a:rPr lang="en-US" sz="1800" dirty="0">
                <a:latin typeface="Courier New" pitchFamily="49" charset="0"/>
              </a:rPr>
              <a:t>(...);</a:t>
            </a:r>
          </a:p>
        </p:txBody>
      </p:sp>
      <p:grpSp>
        <p:nvGrpSpPr>
          <p:cNvPr id="162829" name="Group 13"/>
          <p:cNvGrpSpPr>
            <a:grpSpLocks/>
          </p:cNvGrpSpPr>
          <p:nvPr/>
        </p:nvGrpSpPr>
        <p:grpSpPr bwMode="auto">
          <a:xfrm>
            <a:off x="3886200" y="2819400"/>
            <a:ext cx="3962400" cy="762000"/>
            <a:chOff x="2448" y="1776"/>
            <a:chExt cx="2496" cy="480"/>
          </a:xfrm>
        </p:grpSpPr>
        <p:sp>
          <p:nvSpPr>
            <p:cNvPr id="162820" name="Rectangle 4"/>
            <p:cNvSpPr>
              <a:spLocks noChangeArrowheads="1"/>
            </p:cNvSpPr>
            <p:nvPr/>
          </p:nvSpPr>
          <p:spPr bwMode="auto">
            <a:xfrm>
              <a:off x="3120" y="1776"/>
              <a:ext cx="1824" cy="48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>
                  <a:solidFill>
                    <a:srgbClr val="CC3300"/>
                  </a:solidFill>
                </a:rPr>
                <a:t>Tell fixed function we are </a:t>
              </a:r>
            </a:p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>
                  <a:solidFill>
                    <a:srgbClr val="CC3300"/>
                  </a:solidFill>
                </a:rPr>
                <a:t>using texture mapping</a:t>
              </a:r>
            </a:p>
          </p:txBody>
        </p:sp>
        <p:sp>
          <p:nvSpPr>
            <p:cNvPr id="162821" name="Line 5"/>
            <p:cNvSpPr>
              <a:spLocks noChangeShapeType="1"/>
            </p:cNvSpPr>
            <p:nvPr/>
          </p:nvSpPr>
          <p:spPr bwMode="auto">
            <a:xfrm flipH="1">
              <a:off x="2448" y="2016"/>
              <a:ext cx="672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2831" name="Group 15"/>
          <p:cNvGrpSpPr>
            <a:grpSpLocks/>
          </p:cNvGrpSpPr>
          <p:nvPr/>
        </p:nvGrpSpPr>
        <p:grpSpPr bwMode="auto">
          <a:xfrm>
            <a:off x="6934200" y="4038600"/>
            <a:ext cx="1600200" cy="1676400"/>
            <a:chOff x="4368" y="2544"/>
            <a:chExt cx="1008" cy="1056"/>
          </a:xfrm>
        </p:grpSpPr>
        <p:sp>
          <p:nvSpPr>
            <p:cNvPr id="162825" name="Oval 9"/>
            <p:cNvSpPr>
              <a:spLocks noChangeArrowheads="1"/>
            </p:cNvSpPr>
            <p:nvPr/>
          </p:nvSpPr>
          <p:spPr bwMode="auto">
            <a:xfrm>
              <a:off x="4368" y="3216"/>
              <a:ext cx="1008" cy="384"/>
            </a:xfrm>
            <a:prstGeom prst="ellips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26" name="Oval 10"/>
            <p:cNvSpPr>
              <a:spLocks noChangeArrowheads="1"/>
            </p:cNvSpPr>
            <p:nvPr/>
          </p:nvSpPr>
          <p:spPr bwMode="auto">
            <a:xfrm>
              <a:off x="4368" y="2544"/>
              <a:ext cx="1008" cy="384"/>
            </a:xfrm>
            <a:prstGeom prst="ellips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2832" name="Group 16"/>
          <p:cNvGrpSpPr>
            <a:grpSpLocks/>
          </p:cNvGrpSpPr>
          <p:nvPr/>
        </p:nvGrpSpPr>
        <p:grpSpPr bwMode="auto">
          <a:xfrm>
            <a:off x="457200" y="4038600"/>
            <a:ext cx="4876800" cy="2667000"/>
            <a:chOff x="288" y="2544"/>
            <a:chExt cx="3072" cy="1680"/>
          </a:xfrm>
        </p:grpSpPr>
        <p:sp>
          <p:nvSpPr>
            <p:cNvPr id="162822" name="Rectangle 6"/>
            <p:cNvSpPr>
              <a:spLocks noChangeArrowheads="1"/>
            </p:cNvSpPr>
            <p:nvPr/>
          </p:nvSpPr>
          <p:spPr bwMode="auto">
            <a:xfrm>
              <a:off x="1536" y="3744"/>
              <a:ext cx="1824" cy="48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>
                  <a:solidFill>
                    <a:srgbClr val="CC3300"/>
                  </a:solidFill>
                </a:rPr>
                <a:t>Tell fixed function how to combine textures</a:t>
              </a:r>
            </a:p>
          </p:txBody>
        </p:sp>
        <p:sp>
          <p:nvSpPr>
            <p:cNvPr id="162823" name="Oval 7"/>
            <p:cNvSpPr>
              <a:spLocks noChangeArrowheads="1"/>
            </p:cNvSpPr>
            <p:nvPr/>
          </p:nvSpPr>
          <p:spPr bwMode="auto">
            <a:xfrm>
              <a:off x="288" y="2544"/>
              <a:ext cx="912" cy="336"/>
            </a:xfrm>
            <a:prstGeom prst="ellips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24" name="Oval 8"/>
            <p:cNvSpPr>
              <a:spLocks noChangeArrowheads="1"/>
            </p:cNvSpPr>
            <p:nvPr/>
          </p:nvSpPr>
          <p:spPr bwMode="auto">
            <a:xfrm>
              <a:off x="288" y="3216"/>
              <a:ext cx="912" cy="336"/>
            </a:xfrm>
            <a:prstGeom prst="ellips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27" name="Line 11"/>
            <p:cNvSpPr>
              <a:spLocks noChangeShapeType="1"/>
            </p:cNvSpPr>
            <p:nvPr/>
          </p:nvSpPr>
          <p:spPr bwMode="auto">
            <a:xfrm flipH="1" flipV="1">
              <a:off x="1152" y="3504"/>
              <a:ext cx="432" cy="24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28" name="Line 12"/>
            <p:cNvSpPr>
              <a:spLocks noChangeShapeType="1"/>
            </p:cNvSpPr>
            <p:nvPr/>
          </p:nvSpPr>
          <p:spPr bwMode="auto">
            <a:xfrm flipH="1" flipV="1">
              <a:off x="1152" y="2832"/>
              <a:ext cx="432" cy="912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Rewrite this in one line of code</a:t>
            </a:r>
          </a:p>
        </p:txBody>
      </p:sp>
      <p:sp>
        <p:nvSpPr>
          <p:cNvPr id="250884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bool </a:t>
            </a:r>
            <a:r>
              <a:rPr lang="en-US" sz="1400">
                <a:latin typeface="Courier New" pitchFamily="49" charset="0"/>
              </a:rPr>
              <a:t>foo(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 p,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 q)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400">
                <a:latin typeface="Courier New" pitchFamily="49" charset="0"/>
              </a:rPr>
              <a:t> (p.x &lt; q.x)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{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return true</a:t>
            </a:r>
            <a:r>
              <a:rPr lang="en-US" sz="1400">
                <a:latin typeface="Courier New" pitchFamily="49" charset="0"/>
              </a:rPr>
              <a:t>;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}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else if</a:t>
            </a:r>
            <a:r>
              <a:rPr lang="en-US" sz="1400">
                <a:latin typeface="Courier New" pitchFamily="49" charset="0"/>
              </a:rPr>
              <a:t> (p.y &lt; q.y)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{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return true</a:t>
            </a:r>
            <a:r>
              <a:rPr lang="en-US" sz="1400">
                <a:latin typeface="Courier New" pitchFamily="49" charset="0"/>
              </a:rPr>
              <a:t>;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}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else if</a:t>
            </a:r>
            <a:r>
              <a:rPr lang="en-US" sz="1400">
                <a:latin typeface="Courier New" pitchFamily="49" charset="0"/>
              </a:rPr>
              <a:t> (p.z &lt; q.z)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{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return true</a:t>
            </a:r>
            <a:r>
              <a:rPr lang="en-US" sz="1400">
                <a:latin typeface="Courier New" pitchFamily="49" charset="0"/>
              </a:rPr>
              <a:t>;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}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return false</a:t>
            </a:r>
            <a:r>
              <a:rPr lang="en-US" sz="1400">
                <a:latin typeface="Courier New" pitchFamily="49" charset="0"/>
              </a:rPr>
              <a:t>;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2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 and Built-in Functions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572000"/>
          </a:xfrm>
        </p:spPr>
        <p:txBody>
          <a:bodyPr/>
          <a:lstStyle/>
          <a:p>
            <a:r>
              <a:rPr lang="en-US"/>
              <a:t>We didn’t cover:</a:t>
            </a:r>
          </a:p>
          <a:p>
            <a:pPr lvl="1"/>
            <a:r>
              <a:rPr lang="en-US"/>
              <a:t>Arrays</a:t>
            </a:r>
          </a:p>
          <a:p>
            <a:pPr lvl="1"/>
            <a:r>
              <a:rPr lang="en-US"/>
              <a:t>Structs</a:t>
            </a:r>
          </a:p>
          <a:p>
            <a:pPr lvl="1"/>
            <a:r>
              <a:rPr lang="en-US"/>
              <a:t>Function calls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const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/>
              <a:t> /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while</a:t>
            </a:r>
            <a:r>
              <a:rPr lang="en-US"/>
              <a:t> /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for</a:t>
            </a:r>
          </a:p>
          <a:p>
            <a:pPr lvl="1"/>
            <a:r>
              <a:rPr lang="en-US">
                <a:solidFill>
                  <a:srgbClr val="CC0066"/>
                </a:solidFill>
                <a:latin typeface="Courier New" pitchFamily="49" charset="0"/>
              </a:rPr>
              <a:t>dFdX</a:t>
            </a:r>
            <a:r>
              <a:rPr lang="en-US"/>
              <a:t>, </a:t>
            </a:r>
            <a:r>
              <a:rPr lang="en-US">
                <a:solidFill>
                  <a:srgbClr val="CC0066"/>
                </a:solidFill>
                <a:latin typeface="Courier New" pitchFamily="49" charset="0"/>
              </a:rPr>
              <a:t>dFdy</a:t>
            </a:r>
            <a:r>
              <a:rPr lang="en-US"/>
              <a:t>, </a:t>
            </a:r>
            <a:r>
              <a:rPr lang="en-US">
                <a:solidFill>
                  <a:srgbClr val="CC0066"/>
                </a:solidFill>
                <a:latin typeface="Courier New" pitchFamily="49" charset="0"/>
              </a:rPr>
              <a:t>fwidth</a:t>
            </a:r>
          </a:p>
          <a:p>
            <a:pPr lvl="1"/>
            <a:r>
              <a:rPr lang="en-US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2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Resources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458200" cy="3886200"/>
          </a:xfrm>
        </p:spPr>
        <p:txBody>
          <a:bodyPr/>
          <a:lstStyle/>
          <a:p>
            <a:r>
              <a:rPr lang="en-US" sz="2800" dirty="0" smtClean="0"/>
              <a:t>OpenGL ES/GLSL </a:t>
            </a:r>
            <a:r>
              <a:rPr lang="en-US" sz="2800" dirty="0"/>
              <a:t>Quick Reference Card</a:t>
            </a:r>
          </a:p>
          <a:p>
            <a:pPr lvl="1"/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www.khronos.org/opengles/sdk/2.0/docs/reference_cards/OpenGL-ES-2_0-Reference-card.pdf</a:t>
            </a:r>
            <a:endParaRPr lang="en-US" sz="2000" dirty="0" smtClean="0"/>
          </a:p>
          <a:p>
            <a:r>
              <a:rPr lang="en-US" sz="3200" dirty="0" smtClean="0"/>
              <a:t>GLSL Man Pages</a:t>
            </a:r>
            <a:endParaRPr lang="en-US" sz="3200" dirty="0"/>
          </a:p>
          <a:p>
            <a:pPr lvl="1"/>
            <a:r>
              <a:rPr lang="en-US" sz="2000" dirty="0">
                <a:hlinkClick r:id="rId3"/>
              </a:rPr>
              <a:t>http://www.opengl.org/sdk/docs/manglsl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r>
              <a:rPr lang="en-US" sz="3200" dirty="0" err="1" smtClean="0"/>
              <a:t>NShader</a:t>
            </a:r>
            <a:r>
              <a:rPr lang="en-US" sz="3200" dirty="0"/>
              <a:t>:  Visual Studio GLSL syntax highlighting</a:t>
            </a:r>
          </a:p>
          <a:p>
            <a:pPr lvl="1"/>
            <a:r>
              <a:rPr lang="en-US" sz="2000" dirty="0">
                <a:hlinkClick r:id="rId4"/>
              </a:rPr>
              <a:t>http://nshader.codeplex.com/</a:t>
            </a:r>
            <a:r>
              <a:rPr lang="en-US" sz="2000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Light Map:  Fixed Function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r>
              <a:rPr lang="en-US" dirty="0"/>
              <a:t>In general, the fixed function</a:t>
            </a:r>
          </a:p>
          <a:p>
            <a:pPr lvl="1"/>
            <a:r>
              <a:rPr lang="en-US" dirty="0"/>
              <a:t>is </a:t>
            </a:r>
            <a:r>
              <a:rPr lang="en-US" i="1" dirty="0" smtClean="0">
                <a:solidFill>
                  <a:srgbClr val="CC3300"/>
                </a:solidFill>
              </a:rPr>
              <a:t>configurable</a:t>
            </a:r>
            <a:endParaRPr lang="en-US" i="1" dirty="0">
              <a:solidFill>
                <a:srgbClr val="CC3300"/>
              </a:solidFill>
            </a:endParaRPr>
          </a:p>
          <a:p>
            <a:pPr lvl="1"/>
            <a:r>
              <a:rPr lang="en-US" dirty="0"/>
              <a:t>is limited</a:t>
            </a:r>
          </a:p>
          <a:p>
            <a:pPr lvl="1"/>
            <a:r>
              <a:rPr lang="en-US" dirty="0"/>
              <a:t>leads to a bloated API</a:t>
            </a:r>
          </a:p>
          <a:p>
            <a:pPr lvl="1"/>
            <a:r>
              <a:rPr lang="en-US" dirty="0"/>
              <a:t>Is a pain to use</a:t>
            </a:r>
          </a:p>
          <a:p>
            <a:pPr lvl="1"/>
            <a:r>
              <a:rPr lang="en-US" dirty="0"/>
              <a:t>Isn’t as cool as writing </a:t>
            </a:r>
            <a:r>
              <a:rPr lang="en-US" dirty="0" smtClean="0"/>
              <a:t>shaders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6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Light Map:  Programmable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i="1" dirty="0">
                <a:solidFill>
                  <a:srgbClr val="CC3300"/>
                </a:solidFill>
              </a:rPr>
              <a:t>fragment shader</a:t>
            </a:r>
            <a:r>
              <a:rPr lang="en-US" dirty="0"/>
              <a:t>:</a:t>
            </a:r>
          </a:p>
        </p:txBody>
      </p:sp>
      <p:sp>
        <p:nvSpPr>
          <p:cNvPr id="166916" name="Rectangle 4"/>
          <p:cNvSpPr>
            <a:spLocks noChangeArrowheads="1"/>
          </p:cNvSpPr>
          <p:nvPr/>
        </p:nvSpPr>
        <p:spPr bwMode="auto">
          <a:xfrm>
            <a:off x="457200" y="2819400"/>
            <a:ext cx="8458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uniform </a:t>
            </a: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sampler2D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lightMap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uniform sampler2D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surfaceMap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varying </a:t>
            </a: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vec2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fs_txCoord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 main(</a:t>
            </a: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)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float</a:t>
            </a:r>
            <a:r>
              <a:rPr lang="en-US" sz="1400" dirty="0">
                <a:latin typeface="Courier New" pitchFamily="49" charset="0"/>
              </a:rPr>
              <a:t> intensity = </a:t>
            </a:r>
            <a:r>
              <a:rPr lang="en-US" sz="1400" dirty="0" smtClean="0">
                <a:solidFill>
                  <a:srgbClr val="CC0099"/>
                </a:solidFill>
                <a:latin typeface="Courier New" pitchFamily="49" charset="0"/>
              </a:rPr>
              <a:t>texture2D</a:t>
            </a:r>
            <a:r>
              <a:rPr lang="en-US" sz="1400" dirty="0" smtClean="0">
                <a:latin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</a:rPr>
              <a:t>lightMap</a:t>
            </a:r>
            <a:r>
              <a:rPr lang="en-US" sz="1400" dirty="0">
                <a:latin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</a:rPr>
              <a:t>fs_txCoord</a:t>
            </a:r>
            <a:r>
              <a:rPr lang="en-US" sz="1400" dirty="0">
                <a:latin typeface="Courier New" pitchFamily="49" charset="0"/>
              </a:rPr>
              <a:t>).r;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vec3</a:t>
            </a:r>
            <a:r>
              <a:rPr lang="en-US" sz="1400" dirty="0">
                <a:latin typeface="Courier New" pitchFamily="49" charset="0"/>
              </a:rPr>
              <a:t> color = </a:t>
            </a:r>
            <a:r>
              <a:rPr lang="en-US" sz="1400" dirty="0" smtClean="0">
                <a:solidFill>
                  <a:srgbClr val="CC0099"/>
                </a:solidFill>
                <a:latin typeface="Courier New" pitchFamily="49" charset="0"/>
              </a:rPr>
              <a:t>texture2D</a:t>
            </a:r>
            <a:r>
              <a:rPr lang="en-US" sz="1400" dirty="0" smtClean="0">
                <a:latin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</a:rPr>
              <a:t>surfaceMap</a:t>
            </a:r>
            <a:r>
              <a:rPr lang="en-US" sz="1400" dirty="0">
                <a:latin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</a:rPr>
              <a:t>fs_txCoord</a:t>
            </a:r>
            <a:r>
              <a:rPr lang="en-US" sz="1400" dirty="0">
                <a:latin typeface="Courier New" pitchFamily="49" charset="0"/>
              </a:rPr>
              <a:t>).</a:t>
            </a:r>
            <a:r>
              <a:rPr lang="en-US" sz="1400" dirty="0" err="1" smtClean="0">
                <a:latin typeface="Courier New" pitchFamily="49" charset="0"/>
              </a:rPr>
              <a:t>rgb</a:t>
            </a:r>
            <a:r>
              <a:rPr lang="en-US" sz="1400" dirty="0" smtClean="0">
                <a:latin typeface="Courier New" pitchFamily="49" charset="0"/>
              </a:rPr>
              <a:t>;</a:t>
            </a: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 err="1" smtClean="0">
                <a:solidFill>
                  <a:srgbClr val="CC0099"/>
                </a:solidFill>
                <a:latin typeface="Courier New" pitchFamily="49" charset="0"/>
              </a:rPr>
              <a:t>gl_FragColor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 </a:t>
            </a:r>
            <a:r>
              <a:rPr lang="en-US" sz="1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vec4</a:t>
            </a:r>
            <a:r>
              <a:rPr lang="en-US" sz="1400" dirty="0" smtClean="0">
                <a:latin typeface="Courier New" pitchFamily="49" charset="0"/>
              </a:rPr>
              <a:t>(intensity </a:t>
            </a:r>
            <a:r>
              <a:rPr lang="en-US" sz="1400" dirty="0">
                <a:latin typeface="Courier New" pitchFamily="49" charset="0"/>
              </a:rPr>
              <a:t>* </a:t>
            </a:r>
            <a:r>
              <a:rPr lang="en-US" sz="1400" dirty="0" smtClean="0">
                <a:latin typeface="Courier New" pitchFamily="49" charset="0"/>
              </a:rPr>
              <a:t>color, 1.0);</a:t>
            </a: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</p:txBody>
      </p:sp>
      <p:grpSp>
        <p:nvGrpSpPr>
          <p:cNvPr id="166933" name="Group 21"/>
          <p:cNvGrpSpPr>
            <a:grpSpLocks/>
          </p:cNvGrpSpPr>
          <p:nvPr/>
        </p:nvGrpSpPr>
        <p:grpSpPr bwMode="auto">
          <a:xfrm>
            <a:off x="3581400" y="2895600"/>
            <a:ext cx="2590800" cy="381000"/>
            <a:chOff x="2256" y="2160"/>
            <a:chExt cx="1632" cy="240"/>
          </a:xfrm>
        </p:grpSpPr>
        <p:sp>
          <p:nvSpPr>
            <p:cNvPr id="166920" name="Rectangle 8"/>
            <p:cNvSpPr>
              <a:spLocks noChangeArrowheads="1"/>
            </p:cNvSpPr>
            <p:nvPr/>
          </p:nvSpPr>
          <p:spPr bwMode="auto">
            <a:xfrm>
              <a:off x="2592" y="2160"/>
              <a:ext cx="1296" cy="24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>
                  <a:solidFill>
                    <a:srgbClr val="CC3300"/>
                  </a:solidFill>
                </a:rPr>
                <a:t>Textures (input)</a:t>
              </a:r>
            </a:p>
          </p:txBody>
        </p:sp>
        <p:sp>
          <p:nvSpPr>
            <p:cNvPr id="166926" name="Line 14"/>
            <p:cNvSpPr>
              <a:spLocks noChangeShapeType="1"/>
            </p:cNvSpPr>
            <p:nvPr/>
          </p:nvSpPr>
          <p:spPr bwMode="auto">
            <a:xfrm flipH="1">
              <a:off x="2256" y="2256"/>
              <a:ext cx="336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6934" name="Group 22"/>
          <p:cNvGrpSpPr>
            <a:grpSpLocks/>
          </p:cNvGrpSpPr>
          <p:nvPr/>
        </p:nvGrpSpPr>
        <p:grpSpPr bwMode="auto">
          <a:xfrm>
            <a:off x="3200400" y="3505200"/>
            <a:ext cx="2895600" cy="381000"/>
            <a:chOff x="1632" y="2544"/>
            <a:chExt cx="1824" cy="240"/>
          </a:xfrm>
        </p:grpSpPr>
        <p:sp>
          <p:nvSpPr>
            <p:cNvPr id="166921" name="Rectangle 9"/>
            <p:cNvSpPr>
              <a:spLocks noChangeArrowheads="1"/>
            </p:cNvSpPr>
            <p:nvPr/>
          </p:nvSpPr>
          <p:spPr bwMode="auto">
            <a:xfrm>
              <a:off x="2112" y="2544"/>
              <a:ext cx="1344" cy="24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>
                  <a:solidFill>
                    <a:srgbClr val="CC3300"/>
                  </a:solidFill>
                </a:rPr>
                <a:t>Per-fragment input</a:t>
              </a:r>
            </a:p>
          </p:txBody>
        </p:sp>
        <p:sp>
          <p:nvSpPr>
            <p:cNvPr id="166927" name="Line 15"/>
            <p:cNvSpPr>
              <a:spLocks noChangeShapeType="1"/>
            </p:cNvSpPr>
            <p:nvPr/>
          </p:nvSpPr>
          <p:spPr bwMode="auto">
            <a:xfrm flipH="1">
              <a:off x="1632" y="2688"/>
              <a:ext cx="480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6936" name="Group 24"/>
          <p:cNvGrpSpPr>
            <a:grpSpLocks/>
          </p:cNvGrpSpPr>
          <p:nvPr/>
        </p:nvGrpSpPr>
        <p:grpSpPr bwMode="auto">
          <a:xfrm>
            <a:off x="6248400" y="3886200"/>
            <a:ext cx="2667000" cy="762000"/>
            <a:chOff x="3984" y="2928"/>
            <a:chExt cx="1680" cy="480"/>
          </a:xfrm>
        </p:grpSpPr>
        <p:sp>
          <p:nvSpPr>
            <p:cNvPr id="166923" name="Rectangle 11"/>
            <p:cNvSpPr>
              <a:spLocks noChangeArrowheads="1"/>
            </p:cNvSpPr>
            <p:nvPr/>
          </p:nvSpPr>
          <p:spPr bwMode="auto">
            <a:xfrm>
              <a:off x="3984" y="2928"/>
              <a:ext cx="1680" cy="24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>
                  <a:solidFill>
                    <a:srgbClr val="CC3300"/>
                  </a:solidFill>
                </a:rPr>
                <a:t>one channel intensity</a:t>
              </a:r>
            </a:p>
          </p:txBody>
        </p:sp>
        <p:sp>
          <p:nvSpPr>
            <p:cNvPr id="166929" name="Line 17"/>
            <p:cNvSpPr>
              <a:spLocks noChangeShapeType="1"/>
            </p:cNvSpPr>
            <p:nvPr/>
          </p:nvSpPr>
          <p:spPr bwMode="auto">
            <a:xfrm flipH="1">
              <a:off x="4032" y="3168"/>
              <a:ext cx="240" cy="24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6937" name="Group 25"/>
          <p:cNvGrpSpPr>
            <a:grpSpLocks/>
          </p:cNvGrpSpPr>
          <p:nvPr/>
        </p:nvGrpSpPr>
        <p:grpSpPr bwMode="auto">
          <a:xfrm>
            <a:off x="6400800" y="4572000"/>
            <a:ext cx="2590800" cy="457200"/>
            <a:chOff x="4032" y="3360"/>
            <a:chExt cx="1632" cy="288"/>
          </a:xfrm>
        </p:grpSpPr>
        <p:sp>
          <p:nvSpPr>
            <p:cNvPr id="166924" name="Rectangle 12"/>
            <p:cNvSpPr>
              <a:spLocks noChangeArrowheads="1"/>
            </p:cNvSpPr>
            <p:nvPr/>
          </p:nvSpPr>
          <p:spPr bwMode="auto">
            <a:xfrm>
              <a:off x="4272" y="3360"/>
              <a:ext cx="1392" cy="24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dirty="0" smtClean="0">
                  <a:solidFill>
                    <a:srgbClr val="CC3300"/>
                  </a:solidFill>
                </a:rPr>
                <a:t>Three channel </a:t>
              </a:r>
              <a:r>
                <a:rPr lang="en-US" dirty="0">
                  <a:solidFill>
                    <a:srgbClr val="CC3300"/>
                  </a:solidFill>
                </a:rPr>
                <a:t>color</a:t>
              </a:r>
            </a:p>
          </p:txBody>
        </p:sp>
        <p:sp>
          <p:nvSpPr>
            <p:cNvPr id="166930" name="Line 18"/>
            <p:cNvSpPr>
              <a:spLocks noChangeShapeType="1"/>
            </p:cNvSpPr>
            <p:nvPr/>
          </p:nvSpPr>
          <p:spPr bwMode="auto">
            <a:xfrm flipH="1">
              <a:off x="4032" y="3504"/>
              <a:ext cx="240" cy="14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6938" name="Group 26"/>
          <p:cNvGrpSpPr>
            <a:grpSpLocks/>
          </p:cNvGrpSpPr>
          <p:nvPr/>
        </p:nvGrpSpPr>
        <p:grpSpPr bwMode="auto">
          <a:xfrm>
            <a:off x="3048000" y="5486400"/>
            <a:ext cx="1219200" cy="609600"/>
            <a:chOff x="1728" y="3888"/>
            <a:chExt cx="768" cy="384"/>
          </a:xfrm>
        </p:grpSpPr>
        <p:sp>
          <p:nvSpPr>
            <p:cNvPr id="166925" name="Rectangle 13"/>
            <p:cNvSpPr>
              <a:spLocks noChangeArrowheads="1"/>
            </p:cNvSpPr>
            <p:nvPr/>
          </p:nvSpPr>
          <p:spPr bwMode="auto">
            <a:xfrm>
              <a:off x="1728" y="4032"/>
              <a:ext cx="768" cy="24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>
                  <a:solidFill>
                    <a:srgbClr val="CC3300"/>
                  </a:solidFill>
                </a:rPr>
                <a:t>modulate</a:t>
              </a:r>
            </a:p>
          </p:txBody>
        </p:sp>
        <p:sp>
          <p:nvSpPr>
            <p:cNvPr id="166931" name="Line 19"/>
            <p:cNvSpPr>
              <a:spLocks noChangeShapeType="1"/>
            </p:cNvSpPr>
            <p:nvPr/>
          </p:nvSpPr>
          <p:spPr bwMode="auto">
            <a:xfrm flipH="1" flipV="1">
              <a:off x="2112" y="3888"/>
              <a:ext cx="0" cy="14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5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Light Map:  Programmable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3886200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Recall the fixed function light map:</a:t>
            </a:r>
          </a:p>
        </p:txBody>
      </p:sp>
      <p:sp>
        <p:nvSpPr>
          <p:cNvPr id="168964" name="Rectangle 4"/>
          <p:cNvSpPr>
            <a:spLocks noChangeArrowheads="1"/>
          </p:cNvSpPr>
          <p:nvPr/>
        </p:nvSpPr>
        <p:spPr bwMode="auto">
          <a:xfrm>
            <a:off x="457200" y="2590800"/>
            <a:ext cx="84582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GLuint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lightMap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GLuint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surfaceMap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glEnable</a:t>
            </a:r>
            <a:r>
              <a:rPr lang="en-US" dirty="0">
                <a:latin typeface="Courier New" pitchFamily="49" charset="0"/>
              </a:rPr>
              <a:t>(GL_TEXTURE_2D);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glActiveTexture</a:t>
            </a:r>
            <a:r>
              <a:rPr lang="en-US" dirty="0">
                <a:latin typeface="Courier New" pitchFamily="49" charset="0"/>
              </a:rPr>
              <a:t>(GL_TEXTURE0);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glBindTexture</a:t>
            </a:r>
            <a:r>
              <a:rPr lang="en-US" dirty="0">
                <a:latin typeface="Courier New" pitchFamily="49" charset="0"/>
              </a:rPr>
              <a:t>(GL_TEXTURE_2D, </a:t>
            </a:r>
            <a:r>
              <a:rPr lang="en-US" dirty="0" err="1">
                <a:latin typeface="Courier New" pitchFamily="49" charset="0"/>
              </a:rPr>
              <a:t>lightMap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glTexEnvf</a:t>
            </a:r>
            <a:r>
              <a:rPr lang="en-US" dirty="0">
                <a:latin typeface="Courier New" pitchFamily="49" charset="0"/>
              </a:rPr>
              <a:t>(GL_TEXTURE_ENV, GL_TEXTURE_ENV_MODE, GL_MODULATE);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 smtClean="0">
                <a:solidFill>
                  <a:srgbClr val="CC0099"/>
                </a:solidFill>
                <a:latin typeface="Courier New" pitchFamily="49" charset="0"/>
              </a:rPr>
              <a:t>glActiveTexture</a:t>
            </a:r>
            <a:r>
              <a:rPr lang="en-US" dirty="0" smtClean="0">
                <a:latin typeface="Courier New" pitchFamily="49" charset="0"/>
              </a:rPr>
              <a:t>(GL_TEXTURE1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glBindTexture</a:t>
            </a:r>
            <a:r>
              <a:rPr lang="en-US" dirty="0">
                <a:latin typeface="Courier New" pitchFamily="49" charset="0"/>
              </a:rPr>
              <a:t>(GL_TEXTURE_2D, </a:t>
            </a:r>
            <a:r>
              <a:rPr lang="en-US" dirty="0" err="1">
                <a:latin typeface="Courier New" pitchFamily="49" charset="0"/>
              </a:rPr>
              <a:t>surfaceMap</a:t>
            </a:r>
            <a:r>
              <a:rPr lang="en-US" dirty="0">
                <a:latin typeface="Courier New" pitchFamily="49" charset="0"/>
              </a:rPr>
              <a:t>);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glTexEnvf</a:t>
            </a:r>
            <a:r>
              <a:rPr lang="en-US" dirty="0">
                <a:latin typeface="Courier New" pitchFamily="49" charset="0"/>
              </a:rPr>
              <a:t>(GL_TEXTURE_ENV, GL_TEXTURE_ENV_MODE, GL_MODULATE);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glDraw</a:t>
            </a:r>
            <a:r>
              <a:rPr lang="en-US" dirty="0">
                <a:solidFill>
                  <a:srgbClr val="CC0099"/>
                </a:solidFill>
                <a:latin typeface="Courier New" pitchFamily="49" charset="0"/>
              </a:rPr>
              <a:t>*</a:t>
            </a:r>
            <a:r>
              <a:rPr lang="en-US" dirty="0">
                <a:latin typeface="Courier New" pitchFamily="49" charset="0"/>
              </a:rPr>
              <a:t>(...);</a:t>
            </a:r>
          </a:p>
        </p:txBody>
      </p:sp>
      <p:sp>
        <p:nvSpPr>
          <p:cNvPr id="168966" name="AutoShape 6"/>
          <p:cNvSpPr>
            <a:spLocks noChangeArrowheads="1"/>
          </p:cNvSpPr>
          <p:nvPr/>
        </p:nvSpPr>
        <p:spPr bwMode="auto">
          <a:xfrm rot="2593578">
            <a:off x="76200" y="4718050"/>
            <a:ext cx="520700" cy="539750"/>
          </a:xfrm>
          <a:prstGeom prst="plus">
            <a:avLst>
              <a:gd name="adj" fmla="val 42468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67" name="AutoShape 7"/>
          <p:cNvSpPr>
            <a:spLocks noChangeArrowheads="1"/>
          </p:cNvSpPr>
          <p:nvPr/>
        </p:nvSpPr>
        <p:spPr bwMode="auto">
          <a:xfrm rot="2593578">
            <a:off x="76200" y="3575050"/>
            <a:ext cx="520700" cy="539750"/>
          </a:xfrm>
          <a:prstGeom prst="plus">
            <a:avLst>
              <a:gd name="adj" fmla="val 42468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68" name="AutoShape 8"/>
          <p:cNvSpPr>
            <a:spLocks noChangeArrowheads="1"/>
          </p:cNvSpPr>
          <p:nvPr/>
        </p:nvSpPr>
        <p:spPr bwMode="auto">
          <a:xfrm rot="2593578">
            <a:off x="76200" y="5791200"/>
            <a:ext cx="520700" cy="539750"/>
          </a:xfrm>
          <a:prstGeom prst="plus">
            <a:avLst>
              <a:gd name="adj" fmla="val 42468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4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6" grpId="0" animBg="1"/>
      <p:bldP spid="168967" grpId="0" animBg="1"/>
      <p:bldP spid="16896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Light Map:  Programmable</a:t>
            </a:r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457200" y="2590800"/>
            <a:ext cx="84582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GLuint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lightMap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GLuint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surfaceMap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GLuint</a:t>
            </a:r>
            <a:r>
              <a:rPr lang="en-US" dirty="0">
                <a:latin typeface="Courier New" pitchFamily="49" charset="0"/>
              </a:rPr>
              <a:t> program;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glActiveTexture</a:t>
            </a:r>
            <a:r>
              <a:rPr lang="en-US" dirty="0">
                <a:latin typeface="Courier New" pitchFamily="49" charset="0"/>
              </a:rPr>
              <a:t>(GL_TEXTURE0);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glBindTexture</a:t>
            </a:r>
            <a:r>
              <a:rPr lang="en-US" dirty="0">
                <a:latin typeface="Courier New" pitchFamily="49" charset="0"/>
              </a:rPr>
              <a:t>(GL_TEXTURE_2D, </a:t>
            </a:r>
            <a:r>
              <a:rPr lang="en-US" dirty="0" err="1">
                <a:latin typeface="Courier New" pitchFamily="49" charset="0"/>
              </a:rPr>
              <a:t>lightMap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 smtClean="0">
                <a:solidFill>
                  <a:srgbClr val="CC0099"/>
                </a:solidFill>
                <a:latin typeface="Courier New" pitchFamily="49" charset="0"/>
              </a:rPr>
              <a:t>glActiveTexture</a:t>
            </a:r>
            <a:r>
              <a:rPr lang="en-US" dirty="0" smtClean="0">
                <a:latin typeface="Courier New" pitchFamily="49" charset="0"/>
              </a:rPr>
              <a:t>(GL_TEXTURE1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glBindTexture</a:t>
            </a:r>
            <a:r>
              <a:rPr lang="en-US" dirty="0">
                <a:latin typeface="Courier New" pitchFamily="49" charset="0"/>
              </a:rPr>
              <a:t>(GL_TEXTURE_2D, </a:t>
            </a:r>
            <a:r>
              <a:rPr lang="en-US" dirty="0" err="1">
                <a:latin typeface="Courier New" pitchFamily="49" charset="0"/>
              </a:rPr>
              <a:t>surfaceMap</a:t>
            </a:r>
            <a:r>
              <a:rPr lang="en-US" dirty="0">
                <a:latin typeface="Courier New" pitchFamily="49" charset="0"/>
              </a:rPr>
              <a:t>);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glUseProgram</a:t>
            </a:r>
            <a:r>
              <a:rPr lang="en-US" dirty="0">
                <a:latin typeface="Courier New" pitchFamily="49" charset="0"/>
              </a:rPr>
              <a:t>(program);  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</a:rPr>
              <a:t>// Later: pass uniform variables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glDraw</a:t>
            </a:r>
            <a:r>
              <a:rPr lang="en-US" dirty="0">
                <a:solidFill>
                  <a:srgbClr val="CC0099"/>
                </a:solidFill>
                <a:latin typeface="Courier New" pitchFamily="49" charset="0"/>
              </a:rPr>
              <a:t>*</a:t>
            </a:r>
            <a:r>
              <a:rPr lang="en-US" dirty="0">
                <a:latin typeface="Courier New" pitchFamily="49" charset="0"/>
              </a:rPr>
              <a:t>(...);</a:t>
            </a:r>
          </a:p>
        </p:txBody>
      </p:sp>
      <p:sp>
        <p:nvSpPr>
          <p:cNvPr id="172041" name="AutoShape 9"/>
          <p:cNvSpPr>
            <a:spLocks noChangeArrowheads="1"/>
          </p:cNvSpPr>
          <p:nvPr/>
        </p:nvSpPr>
        <p:spPr bwMode="auto">
          <a:xfrm>
            <a:off x="152400" y="5638800"/>
            <a:ext cx="304800" cy="228600"/>
          </a:xfrm>
          <a:prstGeom prst="rightArrow">
            <a:avLst>
              <a:gd name="adj1" fmla="val 50000"/>
              <a:gd name="adj2" fmla="val 6713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42" name="AutoShape 10"/>
          <p:cNvSpPr>
            <a:spLocks noChangeArrowheads="1"/>
          </p:cNvSpPr>
          <p:nvPr/>
        </p:nvSpPr>
        <p:spPr bwMode="auto">
          <a:xfrm>
            <a:off x="152400" y="3200400"/>
            <a:ext cx="304800" cy="228600"/>
          </a:xfrm>
          <a:prstGeom prst="rightArrow">
            <a:avLst>
              <a:gd name="adj1" fmla="val 50000"/>
              <a:gd name="adj2" fmla="val 6713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1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41" grpId="0" animBg="1"/>
      <p:bldP spid="172042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13687</TotalTime>
  <Words>2550</Words>
  <Application>Microsoft Office PowerPoint</Application>
  <PresentationFormat>On-screen Show (4:3)</PresentationFormat>
  <Paragraphs>650</Paragraphs>
  <Slides>52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Pixel</vt:lpstr>
      <vt:lpstr>Introduction to GLSL</vt:lpstr>
      <vt:lpstr>Course Contents</vt:lpstr>
      <vt:lpstr>Agenda</vt:lpstr>
      <vt:lpstr>Light Map</vt:lpstr>
      <vt:lpstr>Light Map:  Fixed Function</vt:lpstr>
      <vt:lpstr>Light Map:  Fixed Function</vt:lpstr>
      <vt:lpstr>Light Map:  Programmable</vt:lpstr>
      <vt:lpstr>Light Map:  Programmable</vt:lpstr>
      <vt:lpstr>Light Map:  Programmable</vt:lpstr>
      <vt:lpstr>Programmable Shading</vt:lpstr>
      <vt:lpstr>Programmable Shading</vt:lpstr>
      <vt:lpstr>Programmable Shading</vt:lpstr>
      <vt:lpstr>Shader Execution Model</vt:lpstr>
      <vt:lpstr>Shader Execution Model</vt:lpstr>
      <vt:lpstr>Shader Execution Model</vt:lpstr>
      <vt:lpstr>Shader Execution Model</vt:lpstr>
      <vt:lpstr>Shaders in the Pipeline</vt:lpstr>
      <vt:lpstr>Vertex Shaders in the Pipeline</vt:lpstr>
      <vt:lpstr>Vertex Shaders in the Pipeline</vt:lpstr>
      <vt:lpstr>Fragment Shaders in the Pipeline</vt:lpstr>
      <vt:lpstr>Fragment Shaders in the Pipeline</vt:lpstr>
      <vt:lpstr>Fragment Shaders in the Pipeline</vt:lpstr>
      <vt:lpstr>GLSL Syntax</vt:lpstr>
      <vt:lpstr>GLSL Syntax</vt:lpstr>
      <vt:lpstr>GLSL Syntax</vt:lpstr>
      <vt:lpstr>GLSL Syntax:  Vectors</vt:lpstr>
      <vt:lpstr>GLSL Syntax:  Vectors</vt:lpstr>
      <vt:lpstr>GLSL Syntax:  Swizzling</vt:lpstr>
      <vt:lpstr>GLSL Syntax:  Matrices</vt:lpstr>
      <vt:lpstr>GLSL Syntax:  Matrices</vt:lpstr>
      <vt:lpstr>GLSL Syntax:  Vectors and Matrices</vt:lpstr>
      <vt:lpstr>GLSL Syntax:  attribute / varying / uniform</vt:lpstr>
      <vt:lpstr>GLSL Syntax:  Samplers</vt:lpstr>
      <vt:lpstr>GLSL Syntax:  Samplers</vt:lpstr>
      <vt:lpstr>GLSL Syntax:  Samplers</vt:lpstr>
      <vt:lpstr>GLSL Syntax:  Samplers</vt:lpstr>
      <vt:lpstr>GLSL Syntax:  Samplers</vt:lpstr>
      <vt:lpstr>GLSL Built-in Functions</vt:lpstr>
      <vt:lpstr>GLSL Built-in Functions</vt:lpstr>
      <vt:lpstr>GLSL Built-in Functions</vt:lpstr>
      <vt:lpstr>GLSL Built-in Functions</vt:lpstr>
      <vt:lpstr>GLSL Built-in Functions</vt:lpstr>
      <vt:lpstr>GLSL Built-in Functions</vt:lpstr>
      <vt:lpstr>GLSL Built-in Functions</vt:lpstr>
      <vt:lpstr>GLSL Built-in Functions</vt:lpstr>
      <vt:lpstr>GLSL Built-in Functions</vt:lpstr>
      <vt:lpstr>GLSL Built-in Functions</vt:lpstr>
      <vt:lpstr>GLSL Built-in Functions</vt:lpstr>
      <vt:lpstr>GLSL Built-in Functions</vt:lpstr>
      <vt:lpstr>GLSL Built-in Functions</vt:lpstr>
      <vt:lpstr>GLSL Syntax and Built-in Functions</vt:lpstr>
      <vt:lpstr>GLSL 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pjcozzi</cp:lastModifiedBy>
  <cp:revision>119</cp:revision>
  <cp:lastPrinted>2012-11-01T13:35:49Z</cp:lastPrinted>
  <dcterms:created xsi:type="dcterms:W3CDTF">2011-01-14T02:17:40Z</dcterms:created>
  <dcterms:modified xsi:type="dcterms:W3CDTF">2012-11-10T12:22:33Z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