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00B0F0"/>
    <a:srgbClr val="FF6600"/>
    <a:srgbClr val="A6A6A6"/>
    <a:srgbClr val="FFFF66"/>
    <a:srgbClr val="CC3300"/>
    <a:srgbClr val="FF9933"/>
    <a:srgbClr val="FF33CC"/>
    <a:srgbClr val="66FF33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6" autoAdjust="0"/>
    <p:restoredTop sz="83126" autoAdjust="0"/>
  </p:normalViewPr>
  <p:slideViewPr>
    <p:cSldViewPr>
      <p:cViewPr>
        <p:scale>
          <a:sx n="70" d="100"/>
          <a:sy n="70" d="100"/>
        </p:scale>
        <p:origin x="-136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5DA32154-D5D3-49CA-8919-ED1817062E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03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88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077CF80A-7368-494B-B045-ED5395A94C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01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333E0-0E93-4927-9FC7-2C415D579FE6}" type="slidenum">
              <a:rPr lang="en-US"/>
              <a:pPr/>
              <a:t>2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Ambient </a:t>
            </a:r>
            <a:r>
              <a:rPr lang="en-US" dirty="0" smtClean="0"/>
              <a:t>light - casts </a:t>
            </a:r>
            <a:r>
              <a:rPr lang="en-US" dirty="0"/>
              <a:t>softest </a:t>
            </a:r>
            <a:r>
              <a:rPr lang="en-US" dirty="0" smtClean="0"/>
              <a:t>shadows</a:t>
            </a:r>
          </a:p>
          <a:p>
            <a:endParaRPr lang="en-US" dirty="0" smtClean="0"/>
          </a:p>
          <a:p>
            <a:r>
              <a:rPr lang="en-US" dirty="0" smtClean="0"/>
              <a:t>Does not depend on light direction so it can be pre-computed for static objects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D7A80B-DA65-483D-A557-DA7FD401763C}" type="slidenum">
              <a:rPr lang="en-US"/>
              <a:pPr/>
              <a:t>11</a:t>
            </a:fld>
            <a:endParaRPr lang="en-US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B1658C-7298-4640-A112-7734373FD27B}" type="slidenum">
              <a:rPr lang="en-US"/>
              <a:pPr/>
              <a:t>12</a:t>
            </a:fld>
            <a:endParaRPr lang="en-US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6E3A1A-7599-4B5F-987C-77797D8B59F7}" type="slidenum">
              <a:rPr lang="en-US"/>
              <a:pPr/>
              <a:t>13</a:t>
            </a:fld>
            <a:endParaRPr lang="en-US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023177-6163-4CB2-A1CD-9EC14BECC070}" type="slidenum">
              <a:rPr lang="en-US"/>
              <a:pPr/>
              <a:t>14</a:t>
            </a:fld>
            <a:endParaRPr lang="en-US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Crytek</a:t>
            </a:r>
            <a:r>
              <a:rPr lang="en-US" dirty="0" smtClean="0"/>
              <a:t> - </a:t>
            </a:r>
            <a:r>
              <a:rPr lang="en-US" dirty="0" err="1" smtClean="0"/>
              <a:t>Crysis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Points distributed in a sphere around each</a:t>
            </a:r>
            <a:r>
              <a:rPr lang="en-US" baseline="0" dirty="0" smtClean="0"/>
              <a:t> fragment.  AO is how many samples are in front of depth buffer.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Weight samples based on distance to fragment (similar to offline </a:t>
            </a:r>
            <a:r>
              <a:rPr lang="en-US" baseline="0" dirty="0" err="1" smtClean="0"/>
              <a:t>obsurance</a:t>
            </a:r>
            <a:r>
              <a:rPr lang="en-US" baseline="0" dirty="0" smtClean="0"/>
              <a:t> factor; not cos weighted)</a:t>
            </a:r>
          </a:p>
          <a:p>
            <a:endParaRPr lang="en-US" baseline="0" dirty="0" smtClean="0"/>
          </a:p>
          <a:p>
            <a:r>
              <a:rPr lang="en-US" baseline="0" dirty="0" smtClean="0"/>
              <a:t>Physically incorrect, but visually pleasing.  Flat areas will have AO since whole sphere is used, not just hemisphere.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many samples?  200 for quality?  16 for performance?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Convert banding artifacts into high frequency noise by varying sample for each pixel in a 4x4 block.  Remove noise with a 4x4 blur pass.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642AD-4D6A-4113-8DB7-78093656E176}" type="slidenum">
              <a:rPr lang="en-US"/>
              <a:pPr/>
              <a:t>15</a:t>
            </a:fld>
            <a:endParaRPr lang="en-US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314F97-6ED5-47FE-85A3-D3FBFCD63F7A}" type="slidenum">
              <a:rPr lang="en-US"/>
              <a:pPr/>
              <a:t>16</a:t>
            </a:fld>
            <a:endParaRPr lang="en-US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6CC53E-DA02-4D9E-A764-D4DDAFBA7476}" type="slidenum">
              <a:rPr lang="en-US"/>
              <a:pPr/>
              <a:t>17</a:t>
            </a:fld>
            <a:endParaRPr 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Unsharp mask</a:t>
            </a:r>
          </a:p>
          <a:p>
            <a:r>
              <a:rPr lang="en-US"/>
              <a:t>[802] in RTR 3rd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8C416-A141-4D3A-9774-E87D429B9EC2}" type="slidenum">
              <a:rPr lang="en-US"/>
              <a:pPr/>
              <a:t>3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0AE07B-BDEE-4F2F-A803-2108B878E505}" type="slidenum">
              <a:rPr lang="en-US"/>
              <a:pPr/>
              <a:t>4</a:t>
            </a:fld>
            <a:endParaRPr lang="en-US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9D6BA6-31FC-4A11-8209-0193BEE254F7}" type="slidenum">
              <a:rPr lang="en-US"/>
              <a:pPr/>
              <a:t>5</a:t>
            </a:fld>
            <a:endParaRPr 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AO is darker than GI because generally it does not account for </a:t>
            </a:r>
            <a:r>
              <a:rPr lang="en-US" dirty="0" err="1" smtClean="0"/>
              <a:t>interreflections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32D588-3893-4AD3-847A-5D9433852D6A}" type="slidenum">
              <a:rPr lang="en-US"/>
              <a:pPr/>
              <a:t>6</a:t>
            </a:fld>
            <a:endParaRPr lang="en-US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5E1DA9-EF72-478B-92BC-ED7D4378D86A}" type="slidenum">
              <a:rPr lang="en-US"/>
              <a:pPr/>
              <a:t>7</a:t>
            </a:fld>
            <a:endParaRPr 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3C4FAD-199D-4C2E-9FC5-14CF009A0C0B}" type="slidenum">
              <a:rPr lang="en-US"/>
              <a:pPr/>
              <a:t>8</a:t>
            </a:fld>
            <a:endParaRPr 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the right, the bent normal is cosine-weighted</a:t>
            </a:r>
            <a:r>
              <a:rPr lang="en-US" baseline="0" dirty="0" smtClean="0"/>
              <a:t> average of </a:t>
            </a:r>
            <a:r>
              <a:rPr lang="en-US" baseline="0" dirty="0" err="1" smtClean="0"/>
              <a:t>unoccluded</a:t>
            </a:r>
            <a:r>
              <a:rPr lang="en-US" baseline="0" dirty="0" smtClean="0"/>
              <a:t> rays, can be used for direct lighting or looking up into irradiance environment maps.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1E7DBE-D1EB-4AD1-85CC-C4C03B985712}" type="slidenum">
              <a:rPr lang="en-US"/>
              <a:pPr/>
              <a:t>9</a:t>
            </a:fld>
            <a:endParaRPr lang="en-US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91BC00-144E-4428-B5DF-928D05D534ED}" type="slidenum">
              <a:rPr lang="en-US"/>
              <a:pPr/>
              <a:t>10</a:t>
            </a:fld>
            <a:endParaRPr lang="en-US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51C2117-5E01-4D5F-851D-FBBFF199E93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E17D74-E82D-4944-8D32-A57669F312E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2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285A2-8232-4F13-BC2A-58A29B510B1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8D3C82-491F-4F02-A89C-B40ED79CC88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0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72C570-AD5C-43F6-B650-9A25EFDF729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7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755EB3-214F-41CB-8AC1-28C1B3C77FB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8FE5B2-0E7A-4F03-A0A4-74DF57191F7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8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FD4BFB-3211-4503-92AD-E45A8DAC040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E5AA19-44CB-445D-9F06-B8698D97E25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7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465DB09-0BB3-4C6A-BE9D-8B5ED54745A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2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904275-1EF4-4F06-A43A-5591606EEC3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6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4A7E55A4-E05A-4446-958F-1C32F51CFE4E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/>
              <a:t>Ambient Occlusion</a:t>
            </a:r>
            <a:endParaRPr lang="en-US" sz="4600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Patrick Cozzi</a:t>
            </a:r>
          </a:p>
          <a:p>
            <a:pPr>
              <a:lnSpc>
                <a:spcPct val="90000"/>
              </a:lnSpc>
            </a:pPr>
            <a:r>
              <a:rPr lang="en-US" dirty="0"/>
              <a:t>University of Pennsylvania</a:t>
            </a:r>
          </a:p>
          <a:p>
            <a:pPr>
              <a:lnSpc>
                <a:spcPct val="90000"/>
              </a:lnSpc>
            </a:pPr>
            <a:r>
              <a:rPr lang="en-US" dirty="0"/>
              <a:t>CIS 565 - </a:t>
            </a:r>
            <a:r>
              <a:rPr lang="en-US" dirty="0" smtClean="0"/>
              <a:t>Fall 2012</a:t>
            </a:r>
            <a:endParaRPr lang="en-US" dirty="0"/>
          </a:p>
        </p:txBody>
      </p:sp>
      <p:pic>
        <p:nvPicPr>
          <p:cNvPr id="5" name="Picture 4" descr="Student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0"/>
            <a:ext cx="6096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Screen Space Ambient Occlusion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r>
              <a:rPr lang="en-US"/>
              <a:t>Apply AO as a post processing effect using a combination of </a:t>
            </a:r>
            <a:r>
              <a:rPr lang="en-US" i="1">
                <a:solidFill>
                  <a:srgbClr val="CC3300"/>
                </a:solidFill>
              </a:rPr>
              <a:t>depth</a:t>
            </a:r>
            <a:r>
              <a:rPr lang="en-US"/>
              <a:t>, </a:t>
            </a:r>
            <a:r>
              <a:rPr lang="en-US" i="1">
                <a:solidFill>
                  <a:srgbClr val="CC3300"/>
                </a:solidFill>
              </a:rPr>
              <a:t>normal</a:t>
            </a:r>
            <a:r>
              <a:rPr lang="en-US"/>
              <a:t>, and </a:t>
            </a:r>
            <a:r>
              <a:rPr lang="en-US" i="1">
                <a:solidFill>
                  <a:srgbClr val="CC3300"/>
                </a:solidFill>
              </a:rPr>
              <a:t>position</a:t>
            </a:r>
            <a:r>
              <a:rPr lang="en-US"/>
              <a:t> buffers</a:t>
            </a:r>
          </a:p>
          <a:p>
            <a:r>
              <a:rPr lang="en-US"/>
              <a:t>Not physically correct but plausible</a:t>
            </a:r>
          </a:p>
          <a:p>
            <a:r>
              <a:rPr lang="en-US"/>
              <a:t>Visual quality depends on</a:t>
            </a:r>
          </a:p>
          <a:p>
            <a:pPr lvl="1"/>
            <a:r>
              <a:rPr lang="en-US"/>
              <a:t>Screen resolution</a:t>
            </a:r>
          </a:p>
          <a:p>
            <a:pPr lvl="1"/>
            <a:r>
              <a:rPr lang="en-US"/>
              <a:t>Number of buffers</a:t>
            </a:r>
          </a:p>
          <a:p>
            <a:pPr lvl="1"/>
            <a:r>
              <a:rPr lang="en-US"/>
              <a:t>Number of samples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4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 Buffer</a:t>
            </a:r>
          </a:p>
        </p:txBody>
      </p:sp>
      <p:pic>
        <p:nvPicPr>
          <p:cNvPr id="1873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009775"/>
            <a:ext cx="4430713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239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 Buffer</a:t>
            </a:r>
          </a:p>
        </p:txBody>
      </p:sp>
      <p:pic>
        <p:nvPicPr>
          <p:cNvPr id="1884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838" y="1981200"/>
            <a:ext cx="445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890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 Space Eye Position Buffer</a:t>
            </a:r>
          </a:p>
        </p:txBody>
      </p:sp>
      <p:pic>
        <p:nvPicPr>
          <p:cNvPr id="1914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838" y="1981200"/>
            <a:ext cx="4475162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122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Screen Space Ambient Occlusion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400"/>
              <a:t>Images courtesy of A K Peters, Ltd. http://www.realtimerendering.com/ </a:t>
            </a:r>
          </a:p>
        </p:txBody>
      </p:sp>
      <p:pic>
        <p:nvPicPr>
          <p:cNvPr id="1198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8" y="2132013"/>
            <a:ext cx="8824912" cy="273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725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Screen Space Ambient Occlusion</a:t>
            </a:r>
          </a:p>
        </p:txBody>
      </p:sp>
      <p:pic>
        <p:nvPicPr>
          <p:cNvPr id="1208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1971675"/>
            <a:ext cx="5600700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100"/>
              <a:t>Image from Martin Mittring. http://developer.amd.com/documentation/presentations/legacy/Chapter8-Mittring-Finding_NextGen_CryEngine2.pdf  </a:t>
            </a:r>
          </a:p>
        </p:txBody>
      </p:sp>
    </p:spTree>
    <p:extLst>
      <p:ext uri="{BB962C8B-B14F-4D97-AF65-F5344CB8AC3E}">
        <p14:creationId xmlns:p14="http://schemas.microsoft.com/office/powerpoint/2010/main" val="149826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Screen Space Ambient Occlusion</a:t>
            </a: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100"/>
              <a:t>Image from Martin Mittring. http://developer.amd.com/documentation/presentations/legacy/Chapter8-Mittring-Finding_NextGen_CryEngine2.pdf  </a:t>
            </a:r>
          </a:p>
        </p:txBody>
      </p:sp>
      <p:pic>
        <p:nvPicPr>
          <p:cNvPr id="1218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2430463"/>
            <a:ext cx="8301038" cy="320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138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Screen Space Ambient Occlusion</a:t>
            </a:r>
          </a:p>
        </p:txBody>
      </p:sp>
      <p:pic>
        <p:nvPicPr>
          <p:cNvPr id="1259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5963"/>
            <a:ext cx="76200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400"/>
              <a:t>Image from Mike Pan. http://mikepan.com  </a:t>
            </a:r>
          </a:p>
        </p:txBody>
      </p:sp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838200" y="5105400"/>
            <a:ext cx="54705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Blur depth buffer</a:t>
            </a:r>
          </a:p>
          <a:p>
            <a:pPr>
              <a:buFontTx/>
              <a:buChar char="•"/>
            </a:pPr>
            <a:r>
              <a:rPr lang="en-US"/>
              <a:t> Subtract it from original depth buffer</a:t>
            </a:r>
          </a:p>
          <a:p>
            <a:pPr>
              <a:buFontTx/>
              <a:buChar char="•"/>
            </a:pPr>
            <a:r>
              <a:rPr lang="en-US"/>
              <a:t> Scale and clamp image, then subtract from original</a:t>
            </a:r>
          </a:p>
          <a:p>
            <a:pPr>
              <a:buFontTx/>
              <a:buChar char="•"/>
            </a:pPr>
            <a:r>
              <a:rPr lang="en-US"/>
              <a:t> Superficially resembles AO but fast</a:t>
            </a:r>
          </a:p>
        </p:txBody>
      </p:sp>
    </p:spTree>
    <p:extLst>
      <p:ext uri="{BB962C8B-B14F-4D97-AF65-F5344CB8AC3E}">
        <p14:creationId xmlns:p14="http://schemas.microsoft.com/office/powerpoint/2010/main" val="157393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Ambient Occlusion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>
                <a:solidFill>
                  <a:srgbClr val="CC3300"/>
                </a:solidFill>
              </a:rPr>
              <a:t>A</a:t>
            </a:r>
            <a:r>
              <a:rPr lang="en-US"/>
              <a:t>mbient </a:t>
            </a:r>
            <a:r>
              <a:rPr lang="en-US" i="1">
                <a:solidFill>
                  <a:srgbClr val="CC3300"/>
                </a:solidFill>
              </a:rPr>
              <a:t>O</a:t>
            </a:r>
            <a:r>
              <a:rPr lang="en-US"/>
              <a:t>cclusion (</a:t>
            </a:r>
            <a:r>
              <a:rPr lang="en-US" i="1">
                <a:solidFill>
                  <a:srgbClr val="CC3300"/>
                </a:solidFill>
              </a:rPr>
              <a:t>AO</a:t>
            </a:r>
            <a:r>
              <a:rPr lang="en-US"/>
              <a:t>)</a:t>
            </a:r>
          </a:p>
          <a:p>
            <a:pPr lvl="1"/>
            <a:r>
              <a:rPr lang="en-US"/>
              <a:t>"shadowing of ambient light“</a:t>
            </a:r>
          </a:p>
          <a:p>
            <a:pPr lvl="1"/>
            <a:r>
              <a:rPr lang="en-US"/>
              <a:t>"darkening of the ambient shading contribution“</a:t>
            </a:r>
          </a:p>
        </p:txBody>
      </p:sp>
      <p:pic>
        <p:nvPicPr>
          <p:cNvPr id="2345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643313"/>
            <a:ext cx="3581400" cy="270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100"/>
              <a:t>Image from Bavoil and Sainz. http://developer.download.nvidia.com/SDK/10.5/direct3d/Source/ScreenSpaceAO/doc/ScreenSpaceAO.pdf </a:t>
            </a:r>
          </a:p>
        </p:txBody>
      </p:sp>
    </p:spTree>
    <p:extLst>
      <p:ext uri="{BB962C8B-B14F-4D97-AF65-F5344CB8AC3E}">
        <p14:creationId xmlns:p14="http://schemas.microsoft.com/office/powerpoint/2010/main" val="135158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Ambient Occlusion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Ambient Occlusion</a:t>
            </a:r>
          </a:p>
          <a:p>
            <a:pPr lvl="1"/>
            <a:r>
              <a:rPr lang="en-US"/>
              <a:t>"the crevices of the model are realistically darkened, and the exposed parts of the model realistically receive more light and are thus brighter“</a:t>
            </a:r>
          </a:p>
          <a:p>
            <a:pPr lvl="1"/>
            <a:r>
              <a:rPr lang="en-US"/>
              <a:t>"the soft shadow generated by a sphere light of uniform intensity surrounding the scene"</a:t>
            </a:r>
          </a:p>
        </p:txBody>
      </p:sp>
    </p:spTree>
    <p:extLst>
      <p:ext uri="{BB962C8B-B14F-4D97-AF65-F5344CB8AC3E}">
        <p14:creationId xmlns:p14="http://schemas.microsoft.com/office/powerpoint/2010/main" val="1196388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Ambient Occlusion</a:t>
            </a:r>
          </a:p>
        </p:txBody>
      </p:sp>
      <p:pic>
        <p:nvPicPr>
          <p:cNvPr id="2385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81200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400"/>
              <a:t>Image from Iñigo Quílez. http://iquilezles.org/www/articles/ssao/ssao.htm </a:t>
            </a:r>
          </a:p>
        </p:txBody>
      </p:sp>
    </p:spTree>
    <p:extLst>
      <p:ext uri="{BB962C8B-B14F-4D97-AF65-F5344CB8AC3E}">
        <p14:creationId xmlns:p14="http://schemas.microsoft.com/office/powerpoint/2010/main" val="300567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Ambient Occlusion</a:t>
            </a:r>
          </a:p>
        </p:txBody>
      </p:sp>
      <p:sp>
        <p:nvSpPr>
          <p:cNvPr id="239619" name="Text Box 3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400"/>
              <a:t>Images courtesy of A K Peters, Ltd. http://www.realtimerendering.com/ </a:t>
            </a:r>
          </a:p>
        </p:txBody>
      </p:sp>
      <p:pic>
        <p:nvPicPr>
          <p:cNvPr id="2396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2181225"/>
            <a:ext cx="881062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9621" name="Text Box 5"/>
          <p:cNvSpPr txBox="1">
            <a:spLocks noChangeArrowheads="1"/>
          </p:cNvSpPr>
          <p:nvPr/>
        </p:nvSpPr>
        <p:spPr bwMode="auto">
          <a:xfrm>
            <a:off x="76200" y="5867400"/>
            <a:ext cx="295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Evenly lit from all directions</a:t>
            </a:r>
          </a:p>
        </p:txBody>
      </p:sp>
      <p:sp>
        <p:nvSpPr>
          <p:cNvPr id="239622" name="Text Box 6"/>
          <p:cNvSpPr txBox="1">
            <a:spLocks noChangeArrowheads="1"/>
          </p:cNvSpPr>
          <p:nvPr/>
        </p:nvSpPr>
        <p:spPr bwMode="auto">
          <a:xfrm>
            <a:off x="3581400" y="5881688"/>
            <a:ext cx="208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Ambient Occlusion</a:t>
            </a:r>
          </a:p>
        </p:txBody>
      </p:sp>
      <p:sp>
        <p:nvSpPr>
          <p:cNvPr id="239623" name="Text Box 7"/>
          <p:cNvSpPr txBox="1">
            <a:spLocks noChangeArrowheads="1"/>
          </p:cNvSpPr>
          <p:nvPr/>
        </p:nvSpPr>
        <p:spPr bwMode="auto">
          <a:xfrm>
            <a:off x="6546850" y="5867400"/>
            <a:ext cx="206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Illumination</a:t>
            </a:r>
          </a:p>
        </p:txBody>
      </p:sp>
    </p:spTree>
    <p:extLst>
      <p:ext uri="{BB962C8B-B14F-4D97-AF65-F5344CB8AC3E}">
        <p14:creationId xmlns:p14="http://schemas.microsoft.com/office/powerpoint/2010/main" val="328874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Ambient Occlusion</a:t>
            </a:r>
          </a:p>
        </p:txBody>
      </p:sp>
      <p:sp>
        <p:nvSpPr>
          <p:cNvPr id="242691" name="Text Box 3"/>
          <p:cNvSpPr txBox="1">
            <a:spLocks noChangeArrowheads="1"/>
          </p:cNvSpPr>
          <p:nvPr/>
        </p:nvSpPr>
        <p:spPr bwMode="auto">
          <a:xfrm>
            <a:off x="0" y="6553200"/>
            <a:ext cx="91440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100"/>
              <a:t>Image from Bavoil and Sainz. http://developer.download.nvidia.com/SDK/10.5/direct3d/Source/ScreenSpaceAO/doc/ScreenSpaceAO.pdf </a:t>
            </a:r>
          </a:p>
        </p:txBody>
      </p:sp>
      <p:pic>
        <p:nvPicPr>
          <p:cNvPr id="2426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3419475"/>
            <a:ext cx="6119813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269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2400"/>
              <a:t>"the integral of the occlusion contributed from inside a hemisphere of a given radius </a:t>
            </a:r>
            <a:r>
              <a:rPr lang="en-US" sz="2400" b="1"/>
              <a:t>R</a:t>
            </a:r>
            <a:r>
              <a:rPr lang="en-US" sz="2400"/>
              <a:t>, centered at the current surface point </a:t>
            </a:r>
            <a:r>
              <a:rPr lang="en-US" sz="2400" b="1"/>
              <a:t>P</a:t>
            </a:r>
            <a:r>
              <a:rPr lang="en-US" sz="2400"/>
              <a:t> and oriented towards the normal </a:t>
            </a:r>
            <a:r>
              <a:rPr lang="en-US" sz="2400" b="1"/>
              <a:t>n</a:t>
            </a:r>
            <a:r>
              <a:rPr lang="en-US" sz="2400"/>
              <a:t> at </a:t>
            </a:r>
            <a:r>
              <a:rPr lang="en-US" sz="2400" b="1"/>
              <a:t>P</a:t>
            </a:r>
            <a:r>
              <a:rPr lang="en-US" sz="240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95844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Object Space Ambient Occlusion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AO does not depend on light direction</a:t>
            </a:r>
          </a:p>
          <a:p>
            <a:r>
              <a:rPr lang="en-US"/>
              <a:t>Precompute AO for static objects using </a:t>
            </a:r>
            <a:r>
              <a:rPr lang="en-US" i="1">
                <a:solidFill>
                  <a:srgbClr val="CC3300"/>
                </a:solidFill>
              </a:rPr>
              <a:t>ray casting</a:t>
            </a:r>
          </a:p>
          <a:p>
            <a:pPr lvl="1"/>
            <a:r>
              <a:rPr lang="en-US"/>
              <a:t>How many rays?</a:t>
            </a:r>
          </a:p>
          <a:p>
            <a:pPr lvl="1"/>
            <a:r>
              <a:rPr lang="en-US"/>
              <a:t>How far do they go?</a:t>
            </a:r>
          </a:p>
          <a:p>
            <a:pPr lvl="1"/>
            <a:r>
              <a:rPr lang="en-US"/>
              <a:t>Local objects?  Or all objects?</a:t>
            </a:r>
          </a:p>
          <a:p>
            <a:pPr lvl="1">
              <a:buFont typeface="Wingdings" pitchFamily="2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4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Object Space Ambient Occlusion</a:t>
            </a:r>
          </a:p>
        </p:txBody>
      </p:sp>
      <p:sp>
        <p:nvSpPr>
          <p:cNvPr id="244739" name="Text Box 3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400"/>
              <a:t>Image courtesy of A K Peters, Ltd. http://www.realtimerendering.com/ </a:t>
            </a:r>
          </a:p>
        </p:txBody>
      </p:sp>
      <p:pic>
        <p:nvPicPr>
          <p:cNvPr id="2447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2286000"/>
            <a:ext cx="8834437" cy="280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4741" name="Text Box 5"/>
          <p:cNvSpPr txBox="1">
            <a:spLocks noChangeArrowheads="1"/>
          </p:cNvSpPr>
          <p:nvPr/>
        </p:nvSpPr>
        <p:spPr bwMode="auto">
          <a:xfrm>
            <a:off x="533400" y="5334000"/>
            <a:ext cx="8453438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</a:t>
            </a:r>
            <a:r>
              <a:rPr lang="en-US" sz="2400"/>
              <a:t>Cosine weight rays</a:t>
            </a:r>
          </a:p>
          <a:p>
            <a:pPr lvl="1">
              <a:buFontTx/>
              <a:buChar char="•"/>
            </a:pPr>
            <a:r>
              <a:rPr lang="en-US" sz="2200"/>
              <a:t> or use </a:t>
            </a:r>
            <a:r>
              <a:rPr lang="en-US" sz="2200" i="1">
                <a:solidFill>
                  <a:srgbClr val="CC3300"/>
                </a:solidFill>
              </a:rPr>
              <a:t>importance sampling</a:t>
            </a:r>
            <a:r>
              <a:rPr lang="en-US" sz="2200"/>
              <a:t>:  cosine distribute number of rays</a:t>
            </a:r>
          </a:p>
        </p:txBody>
      </p:sp>
    </p:spTree>
    <p:extLst>
      <p:ext uri="{BB962C8B-B14F-4D97-AF65-F5344CB8AC3E}">
        <p14:creationId xmlns:p14="http://schemas.microsoft.com/office/powerpoint/2010/main" val="414897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Object Space Ambient Occlusion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Depends on scene complexity</a:t>
            </a:r>
          </a:p>
          <a:p>
            <a:r>
              <a:rPr lang="en-US"/>
              <a:t>Stored in textures or vertices</a:t>
            </a:r>
          </a:p>
          <a:p>
            <a:r>
              <a:rPr lang="en-US"/>
              <a:t>How can we</a:t>
            </a:r>
          </a:p>
          <a:p>
            <a:pPr lvl="1"/>
            <a:r>
              <a:rPr lang="en-US"/>
              <a:t>Support dynamic scenes</a:t>
            </a:r>
          </a:p>
          <a:p>
            <a:pPr lvl="1"/>
            <a:r>
              <a:rPr lang="en-US"/>
              <a:t>Be independent of scene complexity</a:t>
            </a:r>
          </a:p>
          <a:p>
            <a:pPr lvl="1">
              <a:buFont typeface="Wingdings" pitchFamily="2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1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13792</TotalTime>
  <Words>574</Words>
  <Application>Microsoft Office PowerPoint</Application>
  <PresentationFormat>On-screen Show (4:3)</PresentationFormat>
  <Paragraphs>95</Paragraphs>
  <Slides>17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Pixel</vt:lpstr>
      <vt:lpstr>Ambient Occlusion</vt:lpstr>
      <vt:lpstr>Ambient Occlusion</vt:lpstr>
      <vt:lpstr>Ambient Occlusion</vt:lpstr>
      <vt:lpstr>Ambient Occlusion</vt:lpstr>
      <vt:lpstr>Ambient Occlusion</vt:lpstr>
      <vt:lpstr>Ambient Occlusion</vt:lpstr>
      <vt:lpstr>Object Space Ambient Occlusion</vt:lpstr>
      <vt:lpstr>Object Space Ambient Occlusion</vt:lpstr>
      <vt:lpstr>Object Space Ambient Occlusion</vt:lpstr>
      <vt:lpstr>Screen Space Ambient Occlusion</vt:lpstr>
      <vt:lpstr>Depth Buffer</vt:lpstr>
      <vt:lpstr>Normal Buffer</vt:lpstr>
      <vt:lpstr>View Space Eye Position Buffer</vt:lpstr>
      <vt:lpstr>Screen Space Ambient Occlusion</vt:lpstr>
      <vt:lpstr>Screen Space Ambient Occlusion</vt:lpstr>
      <vt:lpstr>Screen Space Ambient Occlusion</vt:lpstr>
      <vt:lpstr>Screen Space Ambient Occlusion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pjcozzi</cp:lastModifiedBy>
  <cp:revision>123</cp:revision>
  <cp:lastPrinted>2012-11-01T13:35:49Z</cp:lastPrinted>
  <dcterms:created xsi:type="dcterms:W3CDTF">2011-01-14T02:17:40Z</dcterms:created>
  <dcterms:modified xsi:type="dcterms:W3CDTF">2012-11-14T22:46:19Z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