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62" r:id="rId4"/>
    <p:sldId id="263" r:id="rId5"/>
    <p:sldId id="259" r:id="rId6"/>
    <p:sldId id="271" r:id="rId7"/>
    <p:sldId id="275" r:id="rId8"/>
    <p:sldId id="264" r:id="rId9"/>
    <p:sldId id="268" r:id="rId10"/>
    <p:sldId id="265" r:id="rId11"/>
    <p:sldId id="269" r:id="rId12"/>
    <p:sldId id="270" r:id="rId13"/>
    <p:sldId id="272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9D9D9"/>
    <a:srgbClr val="9966FF"/>
    <a:srgbClr val="74D21E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25" autoAdjust="0"/>
  </p:normalViewPr>
  <p:slideViewPr>
    <p:cSldViewPr>
      <p:cViewPr varScale="1">
        <p:scale>
          <a:sx n="54" d="100"/>
          <a:sy n="54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B57321B-1285-4F01-B56A-77109050C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0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8A9C382-6001-4852-8CD2-C8B165252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Also called revision control or version control.</a:t>
            </a:r>
          </a:p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01E4C1-6C2D-4604-B4D0-515AA278D36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initial pain will pay dividends for the rest of the semester and your career.</a:t>
            </a:r>
          </a:p>
          <a:p>
            <a:endParaRPr lang="en-US" dirty="0" smtClean="0"/>
          </a:p>
          <a:p>
            <a:r>
              <a:rPr lang="en-US" dirty="0" smtClean="0"/>
              <a:t>Learn the command line, then use </a:t>
            </a:r>
            <a:r>
              <a:rPr lang="en-US" dirty="0" smtClean="0"/>
              <a:t>GUIs if desired.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118BF7-0605-4018-B550-DA95D0AAC798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Feature branches.</a:t>
            </a:r>
          </a:p>
          <a:p>
            <a:r>
              <a:rPr lang="en-US" smtClean="0"/>
              <a:t>Release branches.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64979E-BC5F-49B6-B288-D3C09712F0B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P4 and SVN (subversion) are centralized.  Git is distributed.</a:t>
            </a:r>
          </a:p>
          <a:p>
            <a:endParaRPr lang="en-US" smtClean="0"/>
          </a:p>
          <a:p>
            <a:r>
              <a:rPr lang="en-US" smtClean="0"/>
              <a:t>Git is separate from github, but github is popular for hosting.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E6BA4A-EE89-4959-92CE-B170696DB24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This follows P4.</a:t>
            </a:r>
          </a:p>
          <a:p>
            <a:endParaRPr lang="en-US" smtClean="0"/>
          </a:p>
          <a:p>
            <a:r>
              <a:rPr lang="en-US" smtClean="0"/>
              <a:t>The server has the entire repository (depot in P4) including history.  Clients have a local snapshot.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51541E-0388-41C0-B8AD-1B7DE3D8ED4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This follows P4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3A0E92-0A8A-4F16-9029-5182CE0412E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This follows P4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AC681D-B7B4-4494-97CE-658DC9149E5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This follows P4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7CBE82-D188-4D07-BD44-5224C54CF92E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Files can be read-only (P4) or not (SVN)</a:t>
            </a:r>
          </a:p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0FE787-00FE-4FFF-9340-5607BD8D676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Files can be read-only (P4) or not (SVN)</a:t>
            </a:r>
          </a:p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68D202-0C70-4D67-9E3F-78BA99DF08EA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6471E-CD9E-40ED-9FAF-567C28ED7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1026B-5926-42C9-9F38-26460F40C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170B3-E074-4812-98AE-109F6B3F1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35F7F-B4B6-4016-994D-B0B7841CC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B3A50-0F5E-428C-8670-F67F1509B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8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57B4F-8358-4AC8-9486-B7B51ACCB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94E5F-1A24-4879-97DF-EBDD13C75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7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BBB2E-87C7-427C-8611-6D5CE5CFF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A0DA1-7527-4686-8987-8DEA691DD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85DE0-3682-4F04-96A5-F69131356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1A12-2D0B-427E-9F39-64DDCCF5E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7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BC62FFBD-9100-499E-8CD4-BD26F4ACA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" TargetMode="External"/><Relationship Id="rId7" Type="http://schemas.openxmlformats.org/officeDocument/2006/relationships/hyperlink" Target="https://github.com/CIS565-Fall-2012" TargetMode="External"/><Relationship Id="rId2" Type="http://schemas.openxmlformats.org/officeDocument/2006/relationships/hyperlink" Target="https://github.com/sign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exZeitler/gitcheatsheet" TargetMode="External"/><Relationship Id="rId5" Type="http://schemas.openxmlformats.org/officeDocument/2006/relationships/hyperlink" Target="http://rogerdudler.github.com/git-guide/" TargetMode="External"/><Relationship Id="rId4" Type="http://schemas.openxmlformats.org/officeDocument/2006/relationships/hyperlink" Target="http://help.github.com/set-up-git-redire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witter.com/perforc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twitter.com/GitHub" TargetMode="External"/><Relationship Id="rId4" Type="http://schemas.openxmlformats.org/officeDocument/2006/relationships/hyperlink" Target="http://alagazam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600" smtClean="0"/>
              <a:t>Source Control Primer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</a:t>
            </a:r>
            <a:r>
              <a:rPr lang="en-US" smtClean="0"/>
              <a:t>- Fall </a:t>
            </a:r>
            <a:r>
              <a:rPr lang="en-US" dirty="0" smtClean="0"/>
              <a:t>2012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</a:t>
            </a:r>
          </a:p>
        </p:txBody>
      </p:sp>
      <p:pic>
        <p:nvPicPr>
          <p:cNvPr id="13315" name="Picture 2" descr="C:\Users\pjcozzi\AppData\Local\Microsoft\Windows\Temporary Internet Files\Content.IE5\FPFCU4NP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905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76813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768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4946650" y="3765550"/>
            <a:ext cx="219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Get Latest Revision</a:t>
            </a:r>
          </a:p>
        </p:txBody>
      </p:sp>
      <p:cxnSp>
        <p:nvCxnSpPr>
          <p:cNvPr id="13320" name="Straight Arrow Connector 3"/>
          <p:cNvCxnSpPr>
            <a:cxnSpLocks noChangeShapeType="1"/>
            <a:stCxn id="13315" idx="2"/>
            <a:endCxn id="13317" idx="0"/>
          </p:cNvCxnSpPr>
          <p:nvPr/>
        </p:nvCxnSpPr>
        <p:spPr bwMode="auto">
          <a:xfrm>
            <a:off x="4140200" y="3619500"/>
            <a:ext cx="0" cy="1357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1" name="Straight Arrow Connector 9"/>
          <p:cNvCxnSpPr>
            <a:cxnSpLocks noChangeShapeType="1"/>
            <a:endCxn id="13318" idx="0"/>
          </p:cNvCxnSpPr>
          <p:nvPr/>
        </p:nvCxnSpPr>
        <p:spPr bwMode="auto">
          <a:xfrm>
            <a:off x="4140200" y="3619500"/>
            <a:ext cx="1712913" cy="1357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22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450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5864225"/>
            <a:ext cx="450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5867400"/>
            <a:ext cx="4524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5864225"/>
            <a:ext cx="4524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</a:t>
            </a:r>
          </a:p>
        </p:txBody>
      </p:sp>
      <p:pic>
        <p:nvPicPr>
          <p:cNvPr id="14339" name="Picture 2" descr="C:\Users\pjcozzi\AppData\Local\Microsoft\Windows\Temporary Internet Files\Content.IE5\FPFCU4NP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905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76813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768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2909888" y="4440238"/>
            <a:ext cx="262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Modify/add/remove files</a:t>
            </a:r>
          </a:p>
        </p:txBody>
      </p:sp>
      <p:pic>
        <p:nvPicPr>
          <p:cNvPr id="14344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450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5864225"/>
            <a:ext cx="450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5867400"/>
            <a:ext cx="452437" cy="415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5864225"/>
            <a:ext cx="4524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</a:t>
            </a:r>
          </a:p>
        </p:txBody>
      </p:sp>
      <p:pic>
        <p:nvPicPr>
          <p:cNvPr id="15363" name="Picture 2" descr="C:\Users\pjcozzi\AppData\Local\Microsoft\Windows\Temporary Internet Files\Content.IE5\FPFCU4NP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905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76813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768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4257675" y="4113213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Submit</a:t>
            </a:r>
          </a:p>
        </p:txBody>
      </p:sp>
      <p:pic>
        <p:nvPicPr>
          <p:cNvPr id="15368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450850" cy="4143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5864225"/>
            <a:ext cx="450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5864225"/>
            <a:ext cx="4524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1" name="Straight Arrow Connector 11"/>
          <p:cNvCxnSpPr>
            <a:cxnSpLocks noChangeShapeType="1"/>
            <a:stCxn id="15365" idx="0"/>
            <a:endCxn id="15363" idx="2"/>
          </p:cNvCxnSpPr>
          <p:nvPr/>
        </p:nvCxnSpPr>
        <p:spPr bwMode="auto">
          <a:xfrm flipV="1">
            <a:off x="4140200" y="3619500"/>
            <a:ext cx="0" cy="1357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72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5867400"/>
            <a:ext cx="452437" cy="415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</a:t>
            </a:r>
          </a:p>
        </p:txBody>
      </p:sp>
      <p:pic>
        <p:nvPicPr>
          <p:cNvPr id="16387" name="Picture 2" descr="C:\Users\pjcozzi\AppData\Local\Microsoft\Windows\Temporary Internet Files\Content.IE5\FPFCU4NP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905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76813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768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4946650" y="3765550"/>
            <a:ext cx="219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Get Latest Revision</a:t>
            </a:r>
          </a:p>
        </p:txBody>
      </p:sp>
      <p:cxnSp>
        <p:nvCxnSpPr>
          <p:cNvPr id="16392" name="Straight Arrow Connector 3"/>
          <p:cNvCxnSpPr>
            <a:cxnSpLocks noChangeShapeType="1"/>
            <a:stCxn id="16387" idx="2"/>
            <a:endCxn id="16388" idx="0"/>
          </p:cNvCxnSpPr>
          <p:nvPr/>
        </p:nvCxnSpPr>
        <p:spPr bwMode="auto">
          <a:xfrm flipH="1">
            <a:off x="2589213" y="3619500"/>
            <a:ext cx="1550987" cy="133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3" name="Straight Arrow Connector 9"/>
          <p:cNvCxnSpPr>
            <a:cxnSpLocks noChangeShapeType="1"/>
            <a:endCxn id="16390" idx="0"/>
          </p:cNvCxnSpPr>
          <p:nvPr/>
        </p:nvCxnSpPr>
        <p:spPr bwMode="auto">
          <a:xfrm>
            <a:off x="4140200" y="3619500"/>
            <a:ext cx="1712913" cy="1357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394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450850" cy="4143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5864225"/>
            <a:ext cx="450850" cy="41592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5867400"/>
            <a:ext cx="452437" cy="41592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5864225"/>
            <a:ext cx="452438" cy="41592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</a:t>
            </a:r>
          </a:p>
        </p:txBody>
      </p:sp>
      <p:pic>
        <p:nvPicPr>
          <p:cNvPr id="17411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03600"/>
            <a:ext cx="9112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126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601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1447800" y="1828800"/>
            <a:ext cx="67897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All machines have a full copy of the repository</a:t>
            </a:r>
          </a:p>
          <a:p>
            <a:endParaRPr lang="en-US"/>
          </a:p>
          <a:p>
            <a:r>
              <a:rPr lang="en-US"/>
              <a:t>Repositories can be </a:t>
            </a:r>
            <a:r>
              <a:rPr lang="en-US" i="1">
                <a:solidFill>
                  <a:srgbClr val="FFC000"/>
                </a:solidFill>
              </a:rPr>
              <a:t>cloned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Repositories can be </a:t>
            </a:r>
            <a:r>
              <a:rPr lang="en-US" i="1">
                <a:solidFill>
                  <a:srgbClr val="FFC000"/>
                </a:solidFill>
              </a:rPr>
              <a:t>pushed</a:t>
            </a:r>
            <a:r>
              <a:rPr lang="en-US"/>
              <a:t>  to and </a:t>
            </a:r>
            <a:r>
              <a:rPr lang="en-US" i="1">
                <a:solidFill>
                  <a:srgbClr val="FFC000"/>
                </a:solidFill>
              </a:rPr>
              <a:t>pulled</a:t>
            </a:r>
            <a:r>
              <a:rPr lang="en-US"/>
              <a:t>  from other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</a:t>
            </a:r>
          </a:p>
        </p:txBody>
      </p:sp>
      <p:pic>
        <p:nvPicPr>
          <p:cNvPr id="18435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03600"/>
            <a:ext cx="9112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126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601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5461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9" name="Curved Connector 6"/>
          <p:cNvCxnSpPr>
            <a:cxnSpLocks noChangeShapeType="1"/>
            <a:stCxn id="18435" idx="2"/>
            <a:endCxn id="18438" idx="3"/>
          </p:cNvCxnSpPr>
          <p:nvPr/>
        </p:nvCxnSpPr>
        <p:spPr bwMode="auto">
          <a:xfrm rot="5400000">
            <a:off x="749301" y="4338637"/>
            <a:ext cx="341312" cy="29051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193675" y="2590800"/>
            <a:ext cx="2646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Create a local repo</a:t>
            </a:r>
          </a:p>
          <a:p>
            <a:r>
              <a:rPr lang="en-US"/>
              <a:t>Locally </a:t>
            </a:r>
            <a:r>
              <a:rPr lang="en-US" i="1">
                <a:solidFill>
                  <a:srgbClr val="FFC000"/>
                </a:solidFill>
              </a:rPr>
              <a:t>commit</a:t>
            </a:r>
            <a:r>
              <a:rPr lang="en-US"/>
              <a:t> changes</a:t>
            </a: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4191000" y="1712913"/>
            <a:ext cx="459581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git init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// Add files to directory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git add *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git commit –a –m ‘&lt;description&gt;’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</a:t>
            </a:r>
          </a:p>
        </p:txBody>
      </p:sp>
      <p:pic>
        <p:nvPicPr>
          <p:cNvPr id="19459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03600"/>
            <a:ext cx="9112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126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601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5461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91200"/>
            <a:ext cx="5461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64" name="Straight Arrow Connector 9"/>
          <p:cNvCxnSpPr>
            <a:cxnSpLocks noChangeShapeType="1"/>
            <a:stCxn id="19459" idx="2"/>
            <a:endCxn id="19460" idx="1"/>
          </p:cNvCxnSpPr>
          <p:nvPr/>
        </p:nvCxnSpPr>
        <p:spPr bwMode="auto">
          <a:xfrm>
            <a:off x="1065213" y="4313238"/>
            <a:ext cx="1830387" cy="1163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2057400" y="3217863"/>
            <a:ext cx="2287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1">
                <a:solidFill>
                  <a:srgbClr val="FFC000"/>
                </a:solidFill>
              </a:rPr>
              <a:t>Clone</a:t>
            </a:r>
            <a:r>
              <a:rPr lang="en-US"/>
              <a:t> a remote repo</a:t>
            </a:r>
          </a:p>
        </p:txBody>
      </p:sp>
      <p:pic>
        <p:nvPicPr>
          <p:cNvPr id="19466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700588"/>
            <a:ext cx="546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67" name="Straight Arrow Connector 13"/>
          <p:cNvCxnSpPr>
            <a:cxnSpLocks noChangeShapeType="1"/>
            <a:endCxn id="19461" idx="1"/>
          </p:cNvCxnSpPr>
          <p:nvPr/>
        </p:nvCxnSpPr>
        <p:spPr bwMode="auto">
          <a:xfrm>
            <a:off x="1520825" y="3724275"/>
            <a:ext cx="3584575" cy="387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8" name="TextBox 15"/>
          <p:cNvSpPr txBox="1">
            <a:spLocks noChangeArrowheads="1"/>
          </p:cNvSpPr>
          <p:nvPr/>
        </p:nvSpPr>
        <p:spPr bwMode="auto">
          <a:xfrm>
            <a:off x="1676400" y="2009775"/>
            <a:ext cx="6628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git@github.com:CIS565-Fall-2012/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exampleProject.git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</a:t>
            </a:r>
          </a:p>
        </p:txBody>
      </p:sp>
      <p:pic>
        <p:nvPicPr>
          <p:cNvPr id="20483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03600"/>
            <a:ext cx="9112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126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601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5461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91200"/>
            <a:ext cx="546100" cy="4683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700588"/>
            <a:ext cx="546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TextBox 14"/>
          <p:cNvSpPr txBox="1">
            <a:spLocks noChangeArrowheads="1"/>
          </p:cNvSpPr>
          <p:nvPr/>
        </p:nvSpPr>
        <p:spPr bwMode="auto">
          <a:xfrm>
            <a:off x="3124200" y="6259513"/>
            <a:ext cx="264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Locally </a:t>
            </a:r>
            <a:r>
              <a:rPr lang="en-US" i="1">
                <a:solidFill>
                  <a:srgbClr val="FFC000"/>
                </a:solidFill>
              </a:rPr>
              <a:t>commit</a:t>
            </a:r>
            <a:r>
              <a:rPr lang="en-US"/>
              <a:t> changes</a:t>
            </a:r>
          </a:p>
        </p:txBody>
      </p:sp>
      <p:sp>
        <p:nvSpPr>
          <p:cNvPr id="20490" name="TextBox 15"/>
          <p:cNvSpPr txBox="1">
            <a:spLocks noChangeArrowheads="1"/>
          </p:cNvSpPr>
          <p:nvPr/>
        </p:nvSpPr>
        <p:spPr bwMode="auto">
          <a:xfrm>
            <a:off x="4191000" y="1992313"/>
            <a:ext cx="459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git commit –a –m ‘&lt;description&gt;’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</a:t>
            </a:r>
          </a:p>
        </p:txBody>
      </p:sp>
      <p:pic>
        <p:nvPicPr>
          <p:cNvPr id="21507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03600"/>
            <a:ext cx="9112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126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601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546100" cy="4683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91200"/>
            <a:ext cx="546100" cy="4683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700588"/>
            <a:ext cx="546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xtBox 14"/>
          <p:cNvSpPr txBox="1">
            <a:spLocks noChangeArrowheads="1"/>
          </p:cNvSpPr>
          <p:nvPr/>
        </p:nvSpPr>
        <p:spPr bwMode="auto">
          <a:xfrm>
            <a:off x="3124200" y="6259513"/>
            <a:ext cx="3133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1">
                <a:solidFill>
                  <a:srgbClr val="FFC000"/>
                </a:solidFill>
              </a:rPr>
              <a:t>Push</a:t>
            </a:r>
            <a:r>
              <a:rPr lang="en-US">
                <a:solidFill>
                  <a:srgbClr val="FFC000"/>
                </a:solidFill>
              </a:rPr>
              <a:t> </a:t>
            </a:r>
            <a:r>
              <a:rPr lang="en-US"/>
              <a:t>changes to other repos</a:t>
            </a:r>
          </a:p>
        </p:txBody>
      </p:sp>
      <p:cxnSp>
        <p:nvCxnSpPr>
          <p:cNvPr id="21514" name="Straight Arrow Connector 9"/>
          <p:cNvCxnSpPr>
            <a:cxnSpLocks noChangeShapeType="1"/>
            <a:endCxn id="21507" idx="2"/>
          </p:cNvCxnSpPr>
          <p:nvPr/>
        </p:nvCxnSpPr>
        <p:spPr bwMode="auto">
          <a:xfrm flipH="1" flipV="1">
            <a:off x="1065213" y="4313238"/>
            <a:ext cx="1830387" cy="1249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5" name="TextBox 13"/>
          <p:cNvSpPr txBox="1">
            <a:spLocks noChangeArrowheads="1"/>
          </p:cNvSpPr>
          <p:nvPr/>
        </p:nvSpPr>
        <p:spPr bwMode="auto">
          <a:xfrm>
            <a:off x="7399338" y="1992313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git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</a:t>
            </a:r>
          </a:p>
        </p:txBody>
      </p:sp>
      <p:pic>
        <p:nvPicPr>
          <p:cNvPr id="22531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03600"/>
            <a:ext cx="9112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126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6013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546100" cy="4683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91200"/>
            <a:ext cx="546100" cy="4683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2" descr="C:\Users\pjcozzi\AppData\Local\Microsoft\Windows\Temporary Internet Files\Content.IE5\FPFCU4NP\MC9003972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700588"/>
            <a:ext cx="546100" cy="4683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Box 14"/>
          <p:cNvSpPr txBox="1">
            <a:spLocks noChangeArrowheads="1"/>
          </p:cNvSpPr>
          <p:nvPr/>
        </p:nvSpPr>
        <p:spPr bwMode="auto">
          <a:xfrm>
            <a:off x="3124200" y="6259513"/>
            <a:ext cx="3262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1">
                <a:solidFill>
                  <a:srgbClr val="FFC000"/>
                </a:solidFill>
              </a:rPr>
              <a:t>Pull</a:t>
            </a:r>
            <a:r>
              <a:rPr lang="en-US">
                <a:solidFill>
                  <a:srgbClr val="FFC000"/>
                </a:solidFill>
              </a:rPr>
              <a:t> </a:t>
            </a:r>
            <a:r>
              <a:rPr lang="en-US"/>
              <a:t>changes from other repos</a:t>
            </a:r>
          </a:p>
        </p:txBody>
      </p:sp>
      <p:cxnSp>
        <p:nvCxnSpPr>
          <p:cNvPr id="22538" name="Straight Arrow Connector 9"/>
          <p:cNvCxnSpPr>
            <a:cxnSpLocks noChangeShapeType="1"/>
            <a:stCxn id="22533" idx="1"/>
            <a:endCxn id="22531" idx="3"/>
          </p:cNvCxnSpPr>
          <p:nvPr/>
        </p:nvCxnSpPr>
        <p:spPr bwMode="auto">
          <a:xfrm flipH="1" flipV="1">
            <a:off x="1520825" y="3857625"/>
            <a:ext cx="3584575" cy="25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9" name="TextBox 13"/>
          <p:cNvSpPr txBox="1">
            <a:spLocks noChangeArrowheads="1"/>
          </p:cNvSpPr>
          <p:nvPr/>
        </p:nvSpPr>
        <p:spPr bwMode="auto">
          <a:xfrm>
            <a:off x="7399338" y="1992313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git pull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do two people collaborate on the same code?</a:t>
            </a:r>
          </a:p>
          <a:p>
            <a:pPr lvl="1">
              <a:defRPr/>
            </a:pPr>
            <a:r>
              <a:rPr lang="en-US" dirty="0" smtClean="0"/>
              <a:t>Email?</a:t>
            </a:r>
          </a:p>
          <a:p>
            <a:pPr lvl="1">
              <a:defRPr/>
            </a:pPr>
            <a:r>
              <a:rPr lang="en-US" dirty="0" err="1" smtClean="0"/>
              <a:t>Dropbox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dirty="0" smtClean="0"/>
              <a:t>How do two hundred people collaborate?</a:t>
            </a:r>
          </a:p>
          <a:p>
            <a:pPr lvl="1">
              <a:defRPr/>
            </a:pP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are using </a:t>
            </a:r>
            <a:r>
              <a:rPr lang="en-US" i="1" smtClean="0">
                <a:solidFill>
                  <a:srgbClr val="FFC000"/>
                </a:solidFill>
              </a:rPr>
              <a:t>git</a:t>
            </a:r>
            <a:r>
              <a:rPr lang="en-US" smtClean="0"/>
              <a:t> this semester - distributed source control</a:t>
            </a:r>
          </a:p>
          <a:p>
            <a:r>
              <a:rPr lang="en-US" smtClean="0"/>
              <a:t>Use source control for everything, not just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initial account </a:t>
            </a:r>
            <a:r>
              <a:rPr lang="en-US" dirty="0" smtClean="0"/>
              <a:t>-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github.com/signup</a:t>
            </a:r>
            <a:endParaRPr lang="en-US" sz="2000" dirty="0" smtClean="0"/>
          </a:p>
          <a:p>
            <a:r>
              <a:rPr lang="en-US" dirty="0" smtClean="0"/>
              <a:t>Get an </a:t>
            </a:r>
            <a:r>
              <a:rPr lang="en-US" dirty="0" err="1" smtClean="0"/>
              <a:t>edu</a:t>
            </a:r>
            <a:r>
              <a:rPr lang="en-US" dirty="0" smtClean="0"/>
              <a:t> account - </a:t>
            </a:r>
            <a:r>
              <a:rPr lang="en-US" sz="2000" u="sng" dirty="0">
                <a:hlinkClick r:id="rId3"/>
              </a:rPr>
              <a:t>https://github.com/edu</a:t>
            </a:r>
            <a:endParaRPr lang="en-US" sz="2000" dirty="0" smtClean="0"/>
          </a:p>
          <a:p>
            <a:r>
              <a:rPr lang="en-US" dirty="0" smtClean="0"/>
              <a:t>Setup </a:t>
            </a:r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sz="2000" u="sng" dirty="0">
                <a:hlinkClick r:id="rId4"/>
              </a:rPr>
              <a:t>http://help.github.com/set-up-git-redirect</a:t>
            </a:r>
            <a:r>
              <a:rPr lang="en-US" sz="2000" u="sng" dirty="0" smtClean="0">
                <a:hlinkClick r:id="rId4"/>
              </a:rPr>
              <a:t>/</a:t>
            </a:r>
            <a:endParaRPr lang="en-US" sz="2000" u="sng" dirty="0" smtClean="0"/>
          </a:p>
          <a:p>
            <a:r>
              <a:rPr lang="en-US" dirty="0" smtClean="0"/>
              <a:t>Guide - </a:t>
            </a:r>
            <a:r>
              <a:rPr lang="en-US" sz="2000" dirty="0">
                <a:hlinkClick r:id="rId5"/>
              </a:rPr>
              <a:t>http://rogerdudler.github.com/git-guide/</a:t>
            </a:r>
            <a:endParaRPr lang="en-US" sz="2000" dirty="0" smtClean="0"/>
          </a:p>
          <a:p>
            <a:r>
              <a:rPr lang="en-US" dirty="0" smtClean="0"/>
              <a:t>Cheat sheet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2000" u="sng" dirty="0">
                <a:hlinkClick r:id="rId6"/>
              </a:rPr>
              <a:t>https://</a:t>
            </a:r>
            <a:r>
              <a:rPr lang="en-US" sz="2000" u="sng" dirty="0" smtClean="0">
                <a:hlinkClick r:id="rId6"/>
              </a:rPr>
              <a:t>github.com/AlexZeitler/gitcheatsheet</a:t>
            </a:r>
            <a:endParaRPr lang="en-US" sz="2000" u="sng" dirty="0" smtClean="0"/>
          </a:p>
          <a:p>
            <a:endParaRPr lang="en-US" sz="2000" u="sng" dirty="0"/>
          </a:p>
          <a:p>
            <a:r>
              <a:rPr lang="en-US" dirty="0"/>
              <a:t>Join CIS 565 - </a:t>
            </a:r>
            <a:r>
              <a:rPr lang="en-US" sz="2000" dirty="0">
                <a:hlinkClick r:id="rId7"/>
              </a:rPr>
              <a:t>https://github.com/CIS565-Fall-2012</a:t>
            </a:r>
            <a:endParaRPr lang="en-US" sz="2000" dirty="0"/>
          </a:p>
          <a:p>
            <a:endParaRPr lang="en-US" sz="2000" u="sng" dirty="0" smtClean="0"/>
          </a:p>
          <a:p>
            <a:pPr marL="0" indent="0">
              <a:buNone/>
            </a:pPr>
            <a:endParaRPr lang="en-US" sz="2000" u="sng" dirty="0"/>
          </a:p>
          <a:p>
            <a:endParaRPr lang="en-US" sz="2000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5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do we backup our code?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How do we change the same file?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How </a:t>
            </a:r>
            <a:r>
              <a:rPr lang="en-US" dirty="0" smtClean="0"/>
              <a:t>do we get a history of changes?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do we make big or risky code changes without affecting the </a:t>
            </a:r>
            <a:r>
              <a:rPr lang="en-US" i="1" dirty="0" smtClean="0">
                <a:solidFill>
                  <a:srgbClr val="FFC000"/>
                </a:solidFill>
              </a:rPr>
              <a:t>stable</a:t>
            </a:r>
            <a:r>
              <a:rPr lang="en-US" dirty="0" smtClean="0"/>
              <a:t> version?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How do we work on new versions and still support old versions?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Popular Tools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Images from </a:t>
            </a:r>
            <a:r>
              <a:rPr lang="en-US" sz="1200">
                <a:hlinkClick r:id="rId3"/>
              </a:rPr>
              <a:t>https://twitter.com/perforce</a:t>
            </a:r>
            <a:r>
              <a:rPr lang="en-US" sz="1200"/>
              <a:t>, </a:t>
            </a:r>
            <a:r>
              <a:rPr lang="en-US" sz="1200">
                <a:hlinkClick r:id="rId4"/>
              </a:rPr>
              <a:t>http://alagazam.net/</a:t>
            </a:r>
            <a:r>
              <a:rPr lang="en-US" sz="1200"/>
              <a:t>, and </a:t>
            </a:r>
            <a:r>
              <a:rPr lang="en-US" sz="1200">
                <a:hlinkClick r:id="rId5"/>
              </a:rPr>
              <a:t>https://twitter.com/GitHub</a:t>
            </a:r>
            <a:endParaRPr lang="en-US" sz="120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2768600" y="2273300"/>
            <a:ext cx="3606800" cy="2603500"/>
            <a:chOff x="3607141" y="2272567"/>
            <a:chExt cx="3607142" cy="2604234"/>
          </a:xfrm>
        </p:grpSpPr>
        <p:pic>
          <p:nvPicPr>
            <p:cNvPr id="8197" name="Picture 2" descr="Perforce Softwar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141" y="2272567"/>
              <a:ext cx="1219200" cy="1219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4" descr="Subversi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431683"/>
              <a:ext cx="1042083" cy="90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9" name="Picture 6" descr="GitHub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341" y="3657600"/>
              <a:ext cx="1219200" cy="1219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</a:t>
            </a:r>
          </a:p>
        </p:txBody>
      </p:sp>
      <p:pic>
        <p:nvPicPr>
          <p:cNvPr id="9219" name="Picture 2" descr="C:\Users\pjcozzi\AppData\Local\Microsoft\Windows\Temporary Internet Files\Content.IE5\FPFCU4NP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905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76813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768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11"/>
          <p:cNvSpPr txBox="1">
            <a:spLocks noChangeArrowheads="1"/>
          </p:cNvSpPr>
          <p:nvPr/>
        </p:nvSpPr>
        <p:spPr bwMode="auto">
          <a:xfrm>
            <a:off x="4800600" y="2070100"/>
            <a:ext cx="3929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Server holds a centralized </a:t>
            </a:r>
            <a:r>
              <a:rPr lang="en-US" i="1">
                <a:solidFill>
                  <a:srgbClr val="FFC000"/>
                </a:solidFill>
              </a:rPr>
              <a:t>repository</a:t>
            </a:r>
          </a:p>
          <a:p>
            <a:endParaRPr lang="en-US"/>
          </a:p>
          <a:p>
            <a:r>
              <a:rPr lang="en-US"/>
              <a:t>Clients have a revision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</a:t>
            </a:r>
          </a:p>
        </p:txBody>
      </p:sp>
      <p:pic>
        <p:nvPicPr>
          <p:cNvPr id="10243" name="Picture 2" descr="C:\Users\pjcozzi\AppData\Local\Microsoft\Windows\Temporary Internet Files\Content.IE5\FPFCU4NP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905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76813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768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5864225"/>
            <a:ext cx="450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</a:t>
            </a:r>
          </a:p>
        </p:txBody>
      </p:sp>
      <p:pic>
        <p:nvPicPr>
          <p:cNvPr id="11267" name="Picture 2" descr="C:\Users\pjcozzi\AppData\Local\Microsoft\Windows\Temporary Internet Files\Content.IE5\FPFCU4NP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905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76813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768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Straight Arrow Connector 4"/>
          <p:cNvCxnSpPr>
            <a:cxnSpLocks noChangeShapeType="1"/>
            <a:stCxn id="11268" idx="0"/>
          </p:cNvCxnSpPr>
          <p:nvPr/>
        </p:nvCxnSpPr>
        <p:spPr bwMode="auto">
          <a:xfrm flipV="1">
            <a:off x="2589213" y="3619500"/>
            <a:ext cx="992187" cy="133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2147888" y="3916363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Submit</a:t>
            </a:r>
          </a:p>
        </p:txBody>
      </p:sp>
      <p:pic>
        <p:nvPicPr>
          <p:cNvPr id="11273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5864225"/>
            <a:ext cx="450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</a:t>
            </a:r>
          </a:p>
        </p:txBody>
      </p:sp>
      <p:pic>
        <p:nvPicPr>
          <p:cNvPr id="12291" name="Picture 2" descr="C:\Users\pjcozzi\AppData\Local\Microsoft\Windows\Temporary Internet Files\Content.IE5\FPFCU4NP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905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76813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3" descr="C:\Users\pjcozzi\AppData\Local\Microsoft\Windows\Temporary Internet Files\Content.IE5\I31NLQ96\MC9003963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768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5864225"/>
            <a:ext cx="450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" descr="C:\Users\pjcozzi\AppData\Local\Microsoft\Windows\Temporary Internet Files\Content.IE5\L0HUY9W3\MC90042605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450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8027</TotalTime>
  <Words>426</Words>
  <Application>Microsoft Office PowerPoint</Application>
  <PresentationFormat>On-screen Show (4:3)</PresentationFormat>
  <Paragraphs>102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Pixel</vt:lpstr>
      <vt:lpstr>Source Control Primer</vt:lpstr>
      <vt:lpstr>Why Source Control?</vt:lpstr>
      <vt:lpstr>Why Source Control?</vt:lpstr>
      <vt:lpstr>Why Source Control?</vt:lpstr>
      <vt:lpstr>Popular Tools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Distributed</vt:lpstr>
      <vt:lpstr>Distributed</vt:lpstr>
      <vt:lpstr>Distributed</vt:lpstr>
      <vt:lpstr>Distributed</vt:lpstr>
      <vt:lpstr>Distributed</vt:lpstr>
      <vt:lpstr>Distributed</vt:lpstr>
      <vt:lpstr>Summary</vt:lpstr>
      <vt:lpstr>Git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80</cp:revision>
  <cp:lastPrinted>2012-09-08T21:06:58Z</cp:lastPrinted>
  <dcterms:created xsi:type="dcterms:W3CDTF">2011-01-14T02:17:40Z</dcterms:created>
  <dcterms:modified xsi:type="dcterms:W3CDTF">2012-09-08T21:38:40Z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