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10.png" ContentType="image/png"/>
  <Override PartName="/ppt/media/image14.png" ContentType="image/png"/>
  <Override PartName="/ppt/media/image4.png" ContentType="image/png"/>
  <Override PartName="/ppt/media/image8.png" ContentType="image/png"/>
  <Override PartName="/ppt/media/image13.png" ContentType="image/png"/>
  <Override PartName="/ppt/media/image3.png" ContentType="image/png"/>
  <Override PartName="/ppt/media/image7.png" ContentType="image/png"/>
  <Override PartName="/ppt/media/image12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15.png" ContentType="image/png"/>
  <Override PartName="/ppt/media/image1.png" ContentType="image/png"/>
  <Override PartName="/ppt/media/image5.png" ContentType="image/png"/>
  <Override PartName="/ppt/media/image9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BF84BC0A-7756-44F5-8536-CB1839AD7972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777600" y="4776840"/>
            <a:ext cx="6217920" cy="45255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77600" y="4776840"/>
            <a:ext cx="6217920" cy="45255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777600" y="4776840"/>
            <a:ext cx="6217920" cy="45255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77600" y="4776840"/>
            <a:ext cx="6217920" cy="45255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777600" y="4776840"/>
            <a:ext cx="6217920" cy="45255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77600" y="4776840"/>
            <a:ext cx="6217920" cy="45255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777600" y="4776840"/>
            <a:ext cx="6217920" cy="45255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77600" y="4776840"/>
            <a:ext cx="6217920" cy="45255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777600" y="4776840"/>
            <a:ext cx="6217920" cy="45255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77600" y="4776840"/>
            <a:ext cx="6217920" cy="4525560"/>
          </a:xfrm>
          <a:prstGeom prst="rect">
            <a:avLst/>
          </a:prstGeom>
          <a:noFill/>
          <a:ln>
            <a:noFill/>
          </a:ln>
        </p:spPr>
        <p:txBody>
          <a:bodyPr bIns="0" lIns="0" rIns="0" tIns="17640"/>
          <a:p>
            <a:pPr>
              <a:lnSpc>
                <a:spcPct val="93000"/>
              </a:lnSpc>
              <a:buFont typeface="Times New Roman"/>
              <a:buChar char="•"/>
            </a:pPr>
            <a:r>
              <a:rPr lang="en-US" sz="2000">
                <a:latin typeface="Arial"/>
                <a:ea typeface="Microsoft YaHei"/>
              </a:rPr>
              <a:t>This is where the samples and docs go</a:t>
            </a: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777600" y="4776840"/>
            <a:ext cx="6217920" cy="45255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77600" y="4776840"/>
            <a:ext cx="6217920" cy="45255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777600" y="4776840"/>
            <a:ext cx="6217920" cy="45255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77600" y="4776840"/>
            <a:ext cx="6217920" cy="45255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77600" y="4776840"/>
            <a:ext cx="6217920" cy="45255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120" cy="1260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9120" cy="209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2920" y="4057200"/>
            <a:ext cx="9069120" cy="209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120" cy="1260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480" cy="209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49800" y="1768320"/>
            <a:ext cx="4425480" cy="209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49800" y="4057200"/>
            <a:ext cx="4425480" cy="209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2920" y="4057200"/>
            <a:ext cx="4425480" cy="209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120" cy="1260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480" cy="209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49800" y="1768320"/>
            <a:ext cx="4425480" cy="209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2320" y="4057200"/>
            <a:ext cx="2619720" cy="209016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5440" y="4057200"/>
            <a:ext cx="2619720" cy="2090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120" cy="1260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2920" y="1768320"/>
            <a:ext cx="9069120" cy="4383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120" cy="1260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9120" cy="438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120" cy="1260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480" cy="438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49800" y="1768320"/>
            <a:ext cx="4425480" cy="438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120" cy="1260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2920" y="301320"/>
            <a:ext cx="9069120" cy="5850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120" cy="1260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480" cy="209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2920" y="4057200"/>
            <a:ext cx="4425480" cy="209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49800" y="1768320"/>
            <a:ext cx="4425480" cy="438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120" cy="1260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480" cy="438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9800" y="1768320"/>
            <a:ext cx="4425480" cy="209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49800" y="4057200"/>
            <a:ext cx="4425480" cy="209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120" cy="1260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480" cy="209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9800" y="1768320"/>
            <a:ext cx="4425480" cy="209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2920" y="4057200"/>
            <a:ext cx="9068760" cy="2090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120" cy="12603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9120" cy="4383000"/>
          </a:xfrm>
          <a:prstGeom prst="rect">
            <a:avLst/>
          </a:prstGeom>
        </p:spPr>
        <p:txBody>
          <a:bodyPr bIns="0" lIns="0" rIns="0" tIns="2808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developer.nvidia.com/cuda-downloads" TargetMode="External"/><Relationship Id="rId2" Type="http://schemas.openxmlformats.org/officeDocument/2006/relationships/hyperlink" Target="https://developer.nvidia.com/cuda-toolkit-archive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msysgit.github.io/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github.com/CIS565-Fall-2013/Project-0.git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02920" y="30168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Times New Roman"/>
              <a:buChar char="•"/>
            </a:pPr>
            <a:r>
              <a:rPr lang="en-US">
                <a:solidFill>
                  <a:srgbClr val="000000"/>
                </a:solidFill>
              </a:rPr>
              <a:t>Getting CUDA</a:t>
            </a: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502920" y="1768320"/>
            <a:ext cx="9070560" cy="4384440"/>
          </a:xfrm>
          <a:prstGeom prst="rect">
            <a:avLst/>
          </a:prstGeom>
          <a:noFill/>
          <a:ln>
            <a:noFill/>
          </a:ln>
        </p:spPr>
        <p:txBody>
          <a:bodyPr bIns="0" lIns="0" rIns="0" tIns="28080"/>
          <a:p>
            <a:pPr>
              <a:lnSpc>
                <a:spcPct val="93000"/>
              </a:lnSpc>
              <a:buFont typeface="Times New Roman"/>
              <a:buChar char="•"/>
            </a:pPr>
            <a:r>
              <a:rPr lang="en-US">
                <a:solidFill>
                  <a:srgbClr val="000000"/>
                </a:solidFill>
              </a:rPr>
              <a:t>Current version: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l"/>
            </a:pPr>
            <a:r>
              <a:rPr lang="en-US" u="sng">
                <a:solidFill>
                  <a:srgbClr val="ccccff"/>
                </a:solidFill>
                <a:hlinkClick r:id="rId1"/>
              </a:rPr>
              <a:t>https://developer.nvidia.com/cuda-downloads</a:t>
            </a:r>
            <a:endParaRPr/>
          </a:p>
          <a:p>
            <a:pPr>
              <a:lnSpc>
                <a:spcPct val="93000"/>
              </a:lnSpc>
            </a:pPr>
            <a:endParaRPr/>
          </a:p>
          <a:p>
            <a:pPr>
              <a:lnSpc>
                <a:spcPct val="93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</a:rPr>
              <a:t>Legacy Versions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l"/>
            </a:pPr>
            <a:r>
              <a:rPr lang="en-US" u="sng">
                <a:solidFill>
                  <a:srgbClr val="ccccff"/>
                </a:solidFill>
                <a:hlinkClick r:id="rId2"/>
              </a:rPr>
              <a:t>https://developer.nvidia.com/cuda-toolkit-archive</a:t>
            </a:r>
            <a:endParaRPr/>
          </a:p>
          <a:p>
            <a:pPr>
              <a:lnSpc>
                <a:spcPct val="93000"/>
              </a:lnSpc>
            </a:pP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l"/>
            </a:pPr>
            <a:r>
              <a:rPr lang="en-US">
                <a:solidFill>
                  <a:srgbClr val="000000"/>
                </a:solidFill>
              </a:rPr>
              <a:t>Use version 4.0 to be compatible with the Moore 100 computers</a:t>
            </a:r>
            <a:r>
              <a:rPr lang="en-US">
                <a:solidFill>
                  <a:srgbClr val="000000"/>
                </a:solidFill>
              </a:rPr>
              <a:t>
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l"/>
            </a:pPr>
            <a:r>
              <a:rPr lang="en-US">
                <a:solidFill>
                  <a:srgbClr val="000000"/>
                </a:solidFill>
              </a:rPr>
              <a:t>Version 5.0+ can be used, but it takes a little effort. </a:t>
            </a:r>
            <a:endParaRPr/>
          </a:p>
          <a:p>
            <a:pPr lvl="1"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</a:rPr>
              <a:t>In version 5.0+ NVIDIA removed cutil*.h files from the sdk.</a:t>
            </a:r>
            <a:endParaRPr/>
          </a:p>
          <a:p>
            <a:pPr lvl="1"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</a:rPr>
              <a:t>They now use helper*.h files located in “CUDA Samples\v5.X\C\common\inc”</a:t>
            </a:r>
            <a:endParaRPr/>
          </a:p>
          <a:p>
            <a:pPr lvl="1"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</a:rPr>
              <a:t>Some adjustments to the code base are required for compatibility.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502920" y="30168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Times New Roman"/>
              <a:buChar char="•"/>
            </a:pPr>
            <a:r>
              <a:rPr lang="en-US">
                <a:solidFill>
                  <a:srgbClr val="000000"/>
                </a:solidFill>
              </a:rPr>
              <a:t>Getting GIT</a:t>
            </a:r>
            <a:endParaRPr/>
          </a:p>
        </p:txBody>
      </p:sp>
      <p:sp>
        <p:nvSpPr>
          <p:cNvPr id="60" name="CustomShape 2"/>
          <p:cNvSpPr/>
          <p:nvPr/>
        </p:nvSpPr>
        <p:spPr>
          <a:xfrm>
            <a:off x="502920" y="1768320"/>
            <a:ext cx="9070560" cy="4384440"/>
          </a:xfrm>
          <a:prstGeom prst="rect">
            <a:avLst/>
          </a:prstGeom>
          <a:noFill/>
          <a:ln>
            <a:noFill/>
          </a:ln>
        </p:spPr>
        <p:txBody>
          <a:bodyPr bIns="0" lIns="0" rIns="0" tIns="28080"/>
          <a:p>
            <a:pPr>
              <a:lnSpc>
                <a:spcPct val="93000"/>
              </a:lnSpc>
              <a:buSzPct val="25000"/>
              <a:buFont typeface="StarSymbol"/>
              <a:buChar char="l"/>
            </a:pPr>
            <a:r>
              <a:rPr lang="en-US">
                <a:solidFill>
                  <a:srgbClr val="000000"/>
                </a:solidFill>
              </a:rPr>
              <a:t>I use msysgit (</a:t>
            </a:r>
            <a:r>
              <a:rPr lang="en-US" u="sng">
                <a:solidFill>
                  <a:srgbClr val="ccccff"/>
                </a:solidFill>
                <a:hlinkClick r:id="rId1"/>
              </a:rPr>
              <a:t>http://msysgit.github.io/</a:t>
            </a:r>
            <a:r>
              <a:rPr lang="en-US">
                <a:solidFill>
                  <a:srgbClr val="000000"/>
                </a:solidFill>
              </a:rPr>
              <a:t>)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l"/>
            </a:pPr>
            <a:r>
              <a:rPr lang="en-US">
                <a:solidFill>
                  <a:srgbClr val="000000"/>
                </a:solidFill>
              </a:rPr>
              <a:t>You are free to use any git client that can interface with github.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502920" y="30168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Times New Roman"/>
              <a:buChar char="•"/>
            </a:pPr>
            <a:r>
              <a:rPr lang="en-US">
                <a:solidFill>
                  <a:srgbClr val="000000"/>
                </a:solidFill>
              </a:rPr>
              <a:t>Forking the Project</a:t>
            </a:r>
            <a:endParaRPr/>
          </a:p>
        </p:txBody>
      </p:sp>
      <p:pic>
        <p:nvPicPr>
          <p:cNvPr descr="" id="6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89080" y="1279440"/>
            <a:ext cx="7772040" cy="610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502920" y="30168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Times New Roman"/>
              <a:buChar char="•"/>
            </a:pPr>
            <a:r>
              <a:rPr lang="en-US">
                <a:solidFill>
                  <a:srgbClr val="000000"/>
                </a:solidFill>
              </a:rPr>
              <a:t>Cloning from Github</a:t>
            </a:r>
            <a:endParaRPr/>
          </a:p>
        </p:txBody>
      </p:sp>
      <p:pic>
        <p:nvPicPr>
          <p:cNvPr descr="" id="6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79440" y="1279440"/>
            <a:ext cx="7681680" cy="603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502920" y="30168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Times New Roman"/>
              <a:buChar char="•"/>
            </a:pPr>
            <a:r>
              <a:rPr lang="en-US">
                <a:solidFill>
                  <a:srgbClr val="000000"/>
                </a:solidFill>
              </a:rPr>
              <a:t>Using the CLI</a:t>
            </a:r>
            <a:endParaRPr/>
          </a:p>
        </p:txBody>
      </p:sp>
      <p:sp>
        <p:nvSpPr>
          <p:cNvPr id="66" name="CustomShape 2"/>
          <p:cNvSpPr/>
          <p:nvPr/>
        </p:nvSpPr>
        <p:spPr>
          <a:xfrm>
            <a:off x="502920" y="1768320"/>
            <a:ext cx="9070560" cy="4384440"/>
          </a:xfrm>
          <a:prstGeom prst="rect">
            <a:avLst/>
          </a:prstGeom>
          <a:noFill/>
          <a:ln>
            <a:noFill/>
          </a:ln>
        </p:spPr>
        <p:txBody>
          <a:bodyPr bIns="0" lIns="0" rIns="0" tIns="17640"/>
          <a:p>
            <a:pPr>
              <a:lnSpc>
                <a:spcPct val="93000"/>
              </a:lnSpc>
              <a:buSzPct val="25000"/>
              <a:buFont typeface="StarSymbol"/>
              <a:buChar char="l"/>
            </a:pPr>
            <a:r>
              <a:rPr lang="en-US" sz="2000">
                <a:solidFill>
                  <a:srgbClr val="000000"/>
                </a:solidFill>
                <a:latin typeface="Arial"/>
              </a:rPr>
              <a:t>Sample Workflow:</a:t>
            </a:r>
            <a:endParaRPr/>
          </a:p>
          <a:p>
            <a:pPr lvl="1">
              <a:lnSpc>
                <a:spcPct val="98000"/>
              </a:lnSpc>
              <a:buSzPct val="25000"/>
              <a:buFont typeface="StarSymbol"/>
              <a:buChar char="l"/>
            </a:pPr>
            <a:r>
              <a:rPr lang="en-US" sz="2000">
                <a:solidFill>
                  <a:srgbClr val="000000"/>
                </a:solidFill>
                <a:latin typeface="Consolas"/>
              </a:rPr>
              <a:t>git clone </a:t>
            </a:r>
            <a:r>
              <a:rPr lang="en-US" sz="2000" u="sng">
                <a:solidFill>
                  <a:srgbClr val="ccccff"/>
                </a:solidFill>
                <a:latin typeface="Consolas"/>
                <a:hlinkClick r:id="rId1"/>
              </a:rPr>
              <a:t>https://github.com/CIS565-Fall-2013/Project-0.git</a:t>
            </a:r>
            <a:endParaRPr/>
          </a:p>
          <a:p>
            <a:pPr lvl="1">
              <a:lnSpc>
                <a:spcPct val="93000"/>
              </a:lnSpc>
              <a:buSzPct val="25000"/>
              <a:buFont typeface="StarSymbol"/>
              <a:buChar char="l"/>
            </a:pPr>
            <a:r>
              <a:rPr lang="en-US" sz="2000">
                <a:solidFill>
                  <a:srgbClr val="000000"/>
                </a:solidFill>
                <a:latin typeface="Arial"/>
              </a:rPr>
              <a:t>[Make your edits]</a:t>
            </a:r>
            <a:endParaRPr/>
          </a:p>
          <a:p>
            <a:pPr lvl="1">
              <a:lnSpc>
                <a:spcPct val="98000"/>
              </a:lnSpc>
              <a:buSzPct val="25000"/>
              <a:buFont typeface="StarSymbol"/>
              <a:buChar char="l"/>
            </a:pPr>
            <a:r>
              <a:rPr lang="en-US" sz="2000">
                <a:solidFill>
                  <a:srgbClr val="000000"/>
                </a:solidFill>
                <a:latin typeface="Consolas"/>
              </a:rPr>
              <a:t>git commit -a -m “Made my edits!”</a:t>
            </a:r>
            <a:endParaRPr/>
          </a:p>
          <a:p>
            <a:pPr lvl="1">
              <a:lnSpc>
                <a:spcPct val="98000"/>
              </a:lnSpc>
              <a:buSzPct val="25000"/>
              <a:buFont typeface="StarSymbol"/>
              <a:buChar char="l"/>
            </a:pPr>
            <a:r>
              <a:rPr lang="en-US" sz="2000">
                <a:solidFill>
                  <a:srgbClr val="000000"/>
                </a:solidFill>
                <a:latin typeface="Consolas"/>
              </a:rPr>
              <a:t>git push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2920" y="301320"/>
            <a:ext cx="9069120" cy="1260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Places to Look (VS)</a:t>
            </a:r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502920" y="1768320"/>
            <a:ext cx="9069120" cy="43830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Project 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Properties 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C/C++ 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General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CUDA C/C++ 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Common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Linker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General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The Readme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2920" y="301320"/>
            <a:ext cx="9069120" cy="1260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Output</a:t>
            </a:r>
            <a:endParaRPr/>
          </a:p>
        </p:txBody>
      </p:sp>
      <p:pic>
        <p:nvPicPr>
          <p:cNvPr descr="" id="7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11680" y="1371600"/>
            <a:ext cx="5943600" cy="610416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02920" y="30168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Times New Roman"/>
              <a:buChar char="•"/>
            </a:pPr>
            <a:r>
              <a:rPr lang="en-US">
                <a:solidFill>
                  <a:srgbClr val="000000"/>
                </a:solidFill>
              </a:rPr>
              <a:t>Opening a Pull Request</a:t>
            </a:r>
            <a:endParaRPr/>
          </a:p>
        </p:txBody>
      </p:sp>
      <p:pic>
        <p:nvPicPr>
          <p:cNvPr descr="" id="7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76200" y="1371600"/>
            <a:ext cx="7592760" cy="596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29" nodeType="tmRoot" restart="never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2920" y="30168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Times New Roman"/>
              <a:buChar char="•"/>
            </a:pPr>
            <a:r>
              <a:rPr lang="en-US">
                <a:solidFill>
                  <a:srgbClr val="000000"/>
                </a:solidFill>
              </a:rPr>
              <a:t>Opening a Pull Request</a:t>
            </a:r>
            <a:endParaRPr/>
          </a:p>
        </p:txBody>
      </p:sp>
      <p:pic>
        <p:nvPicPr>
          <p:cNvPr descr="" id="7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79440" y="1282680"/>
            <a:ext cx="7679880" cy="603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31" nodeType="tmRoot" restart="never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2920" y="30168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Times New Roman"/>
              <a:buChar char="•"/>
            </a:pPr>
            <a:r>
              <a:rPr lang="en-US">
                <a:solidFill>
                  <a:srgbClr val="000000"/>
                </a:solidFill>
              </a:rPr>
              <a:t>Getting CUDA</a:t>
            </a:r>
            <a:endParaRPr/>
          </a:p>
        </p:txBody>
      </p:sp>
      <p:pic>
        <p:nvPicPr>
          <p:cNvPr descr="" id="4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3280" y="2016000"/>
            <a:ext cx="9070560" cy="389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02920" y="30168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Times New Roman"/>
              <a:buChar char="•"/>
            </a:pPr>
            <a:r>
              <a:rPr lang="en-US">
                <a:solidFill>
                  <a:srgbClr val="000000"/>
                </a:solidFill>
              </a:rPr>
              <a:t>Getting CUDA</a:t>
            </a:r>
            <a:endParaRPr/>
          </a:p>
        </p:txBody>
      </p:sp>
      <p:pic>
        <p:nvPicPr>
          <p:cNvPr descr="" id="4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79440" y="1371600"/>
            <a:ext cx="7573680" cy="586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502920" y="30168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Times New Roman"/>
              <a:buChar char="•"/>
            </a:pPr>
            <a:r>
              <a:rPr lang="en-US">
                <a:solidFill>
                  <a:srgbClr val="000000"/>
                </a:solidFill>
              </a:rPr>
              <a:t>Installing CUDA</a:t>
            </a:r>
            <a:endParaRPr/>
          </a:p>
        </p:txBody>
      </p:sp>
      <p:pic>
        <p:nvPicPr>
          <p:cNvPr descr="" id="4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3280" y="1782720"/>
            <a:ext cx="9070560" cy="435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02920" y="30168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Times New Roman"/>
              <a:buChar char="•"/>
            </a:pPr>
            <a:r>
              <a:rPr lang="en-US">
                <a:solidFill>
                  <a:srgbClr val="000000"/>
                </a:solidFill>
              </a:rPr>
              <a:t>Installing CUDA</a:t>
            </a:r>
            <a:endParaRPr/>
          </a:p>
        </p:txBody>
      </p:sp>
      <p:pic>
        <p:nvPicPr>
          <p:cNvPr descr="" id="5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3280" y="2125800"/>
            <a:ext cx="9070560" cy="366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02920" y="30168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Times New Roman"/>
              <a:buChar char="•"/>
            </a:pPr>
            <a:r>
              <a:rPr lang="en-US">
                <a:solidFill>
                  <a:srgbClr val="000000"/>
                </a:solidFill>
              </a:rPr>
              <a:t>Installing CUDA</a:t>
            </a:r>
            <a:endParaRPr/>
          </a:p>
        </p:txBody>
      </p:sp>
      <p:pic>
        <p:nvPicPr>
          <p:cNvPr descr="" id="5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77920" y="1768320"/>
            <a:ext cx="592416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502920" y="30168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Times New Roman"/>
              <a:buChar char="•"/>
            </a:pPr>
            <a:r>
              <a:rPr lang="en-US">
                <a:solidFill>
                  <a:srgbClr val="000000"/>
                </a:solidFill>
              </a:rPr>
              <a:t>Installing CUDA</a:t>
            </a:r>
            <a:endParaRPr/>
          </a:p>
        </p:txBody>
      </p:sp>
      <p:pic>
        <p:nvPicPr>
          <p:cNvPr descr="" id="5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77920" y="1768320"/>
            <a:ext cx="592416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02920" y="30168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Times New Roman"/>
              <a:buChar char="•"/>
            </a:pPr>
            <a:r>
              <a:rPr lang="en-US">
                <a:solidFill>
                  <a:srgbClr val="000000"/>
                </a:solidFill>
              </a:rPr>
              <a:t>Installing CUDA</a:t>
            </a:r>
            <a:endParaRPr/>
          </a:p>
        </p:txBody>
      </p:sp>
      <p:pic>
        <p:nvPicPr>
          <p:cNvPr descr="" id="5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3280" y="1876320"/>
            <a:ext cx="9070560" cy="416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502920" y="30168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Times New Roman"/>
              <a:buChar char="•"/>
            </a:pPr>
            <a:r>
              <a:rPr lang="en-US">
                <a:solidFill>
                  <a:srgbClr val="000000"/>
                </a:solidFill>
              </a:rPr>
              <a:t>Installing CUDA</a:t>
            </a:r>
            <a:endParaRPr/>
          </a:p>
        </p:txBody>
      </p:sp>
      <p:pic>
        <p:nvPicPr>
          <p:cNvPr descr="" id="5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60640" y="1768320"/>
            <a:ext cx="595908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