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2" r:id="rId3"/>
    <p:sldId id="421" r:id="rId4"/>
    <p:sldId id="422" r:id="rId5"/>
    <p:sldId id="424" r:id="rId6"/>
    <p:sldId id="425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7" r:id="rId17"/>
    <p:sldId id="438" r:id="rId18"/>
    <p:sldId id="440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2" r:id="rId29"/>
    <p:sldId id="454" r:id="rId30"/>
    <p:sldId id="455" r:id="rId31"/>
    <p:sldId id="457" r:id="rId32"/>
    <p:sldId id="459" r:id="rId33"/>
    <p:sldId id="460" r:id="rId34"/>
    <p:sldId id="461" r:id="rId35"/>
    <p:sldId id="462" r:id="rId36"/>
    <p:sldId id="465" r:id="rId37"/>
    <p:sldId id="467" r:id="rId38"/>
    <p:sldId id="468" r:id="rId39"/>
    <p:sldId id="471" r:id="rId40"/>
    <p:sldId id="472" r:id="rId41"/>
    <p:sldId id="474" r:id="rId42"/>
    <p:sldId id="475" r:id="rId43"/>
    <p:sldId id="476" r:id="rId44"/>
    <p:sldId id="477" r:id="rId45"/>
    <p:sldId id="478" r:id="rId46"/>
    <p:sldId id="480" r:id="rId47"/>
    <p:sldId id="481" r:id="rId48"/>
    <p:sldId id="482" r:id="rId49"/>
    <p:sldId id="484" r:id="rId50"/>
    <p:sldId id="486" r:id="rId51"/>
    <p:sldId id="487" r:id="rId52"/>
    <p:sldId id="488" r:id="rId5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70" d="100"/>
          <a:sy n="70" d="100"/>
        </p:scale>
        <p:origin x="-257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64BEE-D989-41B0-B8A5-F408C9AB14A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46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50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Fixed-function became important again for</a:t>
            </a:r>
            <a:r>
              <a:rPr lang="en-US" baseline="0" dirty="0" smtClean="0"/>
              <a:t> power for mobile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performance, e.g., </a:t>
            </a:r>
            <a:r>
              <a:rPr lang="en-US" baseline="0" dirty="0" err="1" smtClean="0"/>
              <a:t>Larabee</a:t>
            </a:r>
            <a:r>
              <a:rPr lang="en-US" baseline="0" dirty="0" smtClean="0"/>
              <a:t> still did texture filtering in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41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4" Type="http://schemas.openxmlformats.org/officeDocument/2006/relationships/hyperlink" Target="http://nshader.codepl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gles/sdk/2.0/docs/reference_cards/OpenGL-ES-2_0-Reference-card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Fixed-function benefits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Low power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Better performance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Fewer transistors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dirty="0" smtClean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</a:t>
            </a:r>
            <a:r>
              <a:rPr lang="en-US" sz="2800" dirty="0" smtClean="0"/>
              <a:t>geometry, tessellation, and </a:t>
            </a:r>
            <a:r>
              <a:rPr lang="en-US" sz="2800" dirty="0" smtClean="0"/>
              <a:t>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6627" name="TextBox 12"/>
          <p:cNvSpPr txBox="1">
            <a:spLocks noChangeArrowheads="1"/>
          </p:cNvSpPr>
          <p:nvPr/>
        </p:nvSpPr>
        <p:spPr bwMode="auto">
          <a:xfrm>
            <a:off x="4786313" y="3143250"/>
            <a:ext cx="2338387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Mobile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62500" y="3759200"/>
            <a:ext cx="2209800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Real-Time Rendering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4343400"/>
            <a:ext cx="2057400" cy="1323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OpenGL / WebGL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4756150" y="5029200"/>
            <a:ext cx="19113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Graphics Pipeline</a:t>
            </a:r>
          </a:p>
          <a:p>
            <a:pPr algn="ctr"/>
            <a:endParaRPr lang="en-US" sz="1600" dirty="0"/>
          </a:p>
        </p:txBody>
      </p:sp>
      <p:sp>
        <p:nvSpPr>
          <p:cNvPr id="26631" name="TextBox 5"/>
          <p:cNvSpPr txBox="1">
            <a:spLocks noChangeArrowheads="1"/>
          </p:cNvSpPr>
          <p:nvPr/>
        </p:nvSpPr>
        <p:spPr bwMode="auto">
          <a:xfrm>
            <a:off x="2019300" y="3905250"/>
            <a:ext cx="273685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Parallel Algorithms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2019300" y="4419600"/>
            <a:ext cx="21336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CUDA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2019300" y="5557838"/>
            <a:ext cx="51054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GPU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advice:  If you know C, just do it.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895600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from:  http://nouvellemode.wordpress.com/2009/11/25/just-do-it/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 dirty="0"/>
              <a:t>Scalar types: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 dirty="0"/>
              <a:t>, and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Vectors are also built-in types: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 dirty="0"/>
              <a:t>Also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uvec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Access components three ways:</a:t>
            </a:r>
          </a:p>
          <a:p>
            <a:pPr lvl="1"/>
            <a:r>
              <a:rPr lang="en-US" dirty="0">
                <a:latin typeface="Courier New" pitchFamily="49" charset="0"/>
              </a:rPr>
              <a:t>.x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.y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.z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.w</a:t>
            </a:r>
          </a:p>
          <a:p>
            <a:pPr lvl="1"/>
            <a:r>
              <a:rPr lang="en-US" dirty="0">
                <a:latin typeface="Courier New" pitchFamily="49" charset="0"/>
              </a:rPr>
              <a:t>.r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.a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.q</a:t>
            </a:r>
            <a:endParaRPr lang="en-US" dirty="0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</a:t>
            </a:r>
            <a:r>
              <a:rPr lang="en-US" dirty="0" smtClean="0"/>
              <a:t>shaders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13693</TotalTime>
  <Words>3162</Words>
  <Application>Microsoft Macintosh PowerPoint</Application>
  <PresentationFormat>On-screen Show (4:3)</PresentationFormat>
  <Paragraphs>652</Paragraphs>
  <Slides>52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Pixel</vt:lpstr>
      <vt:lpstr>Introduction to GLSL</vt:lpstr>
      <vt:lpstr>Course Contents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120</cp:revision>
  <cp:lastPrinted>2012-11-01T13:35:49Z</cp:lastPrinted>
  <dcterms:created xsi:type="dcterms:W3CDTF">2011-01-14T02:17:40Z</dcterms:created>
  <dcterms:modified xsi:type="dcterms:W3CDTF">2013-10-28T20:54:15Z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