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9"/>
  </p:notesMasterIdLst>
  <p:handoutMasterIdLst>
    <p:handoutMasterId r:id="rId60"/>
  </p:handoutMasterIdLst>
  <p:sldIdLst>
    <p:sldId id="368" r:id="rId2"/>
    <p:sldId id="369" r:id="rId3"/>
    <p:sldId id="364" r:id="rId4"/>
    <p:sldId id="261" r:id="rId5"/>
    <p:sldId id="262" r:id="rId6"/>
    <p:sldId id="299" r:id="rId7"/>
    <p:sldId id="284" r:id="rId8"/>
    <p:sldId id="348" r:id="rId9"/>
    <p:sldId id="300" r:id="rId10"/>
    <p:sldId id="302" r:id="rId11"/>
    <p:sldId id="303" r:id="rId12"/>
    <p:sldId id="301" r:id="rId13"/>
    <p:sldId id="346" r:id="rId14"/>
    <p:sldId id="347" r:id="rId15"/>
    <p:sldId id="333" r:id="rId16"/>
    <p:sldId id="334" r:id="rId17"/>
    <p:sldId id="335" r:id="rId18"/>
    <p:sldId id="349" r:id="rId19"/>
    <p:sldId id="336" r:id="rId20"/>
    <p:sldId id="339" r:id="rId21"/>
    <p:sldId id="340" r:id="rId22"/>
    <p:sldId id="341" r:id="rId23"/>
    <p:sldId id="342" r:id="rId24"/>
    <p:sldId id="343" r:id="rId25"/>
    <p:sldId id="304" r:id="rId26"/>
    <p:sldId id="305" r:id="rId27"/>
    <p:sldId id="306" r:id="rId28"/>
    <p:sldId id="307" r:id="rId29"/>
    <p:sldId id="308" r:id="rId30"/>
    <p:sldId id="310" r:id="rId31"/>
    <p:sldId id="311" r:id="rId32"/>
    <p:sldId id="312" r:id="rId33"/>
    <p:sldId id="313" r:id="rId34"/>
    <p:sldId id="314" r:id="rId35"/>
    <p:sldId id="316" r:id="rId36"/>
    <p:sldId id="317" r:id="rId37"/>
    <p:sldId id="367" r:id="rId38"/>
    <p:sldId id="319" r:id="rId39"/>
    <p:sldId id="320" r:id="rId40"/>
    <p:sldId id="330" r:id="rId41"/>
    <p:sldId id="318" r:id="rId42"/>
    <p:sldId id="321" r:id="rId43"/>
    <p:sldId id="322" r:id="rId44"/>
    <p:sldId id="329" r:id="rId45"/>
    <p:sldId id="323" r:id="rId46"/>
    <p:sldId id="324" r:id="rId47"/>
    <p:sldId id="327" r:id="rId48"/>
    <p:sldId id="328" r:id="rId49"/>
    <p:sldId id="350" r:id="rId50"/>
    <p:sldId id="352" r:id="rId51"/>
    <p:sldId id="357" r:id="rId52"/>
    <p:sldId id="358" r:id="rId53"/>
    <p:sldId id="359" r:id="rId54"/>
    <p:sldId id="354" r:id="rId55"/>
    <p:sldId id="356" r:id="rId56"/>
    <p:sldId id="360" r:id="rId57"/>
    <p:sldId id="355" r:id="rId58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FF99"/>
    <a:srgbClr val="CC3300"/>
    <a:srgbClr val="008000"/>
    <a:srgbClr val="E7F4B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43" autoAdjust="0"/>
  </p:normalViewPr>
  <p:slideViewPr>
    <p:cSldViewPr>
      <p:cViewPr>
        <p:scale>
          <a:sx n="101" d="100"/>
          <a:sy n="101" d="100"/>
        </p:scale>
        <p:origin x="-25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D3CDDC93-7875-4298-A344-5E18C4E881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26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142DFF84-32C4-4278-B979-9D6DC1A53C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88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recent – </a:t>
            </a:r>
            <a:r>
              <a:rPr lang="en-US" dirty="0" smtClean="0"/>
              <a:t>WebCL</a:t>
            </a:r>
            <a:r>
              <a:rPr lang="en-US" baseline="0" dirty="0" smtClean="0"/>
              <a:t>.  </a:t>
            </a:r>
            <a:r>
              <a:rPr lang="en-US" baseline="0" dirty="0" smtClean="0"/>
              <a:t>Compute shaders have been in Direct3D for a while.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2DFF84-32C4-4278-B979-9D6DC1A53C0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43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91F482E-023D-4212-83ED-862B25D10AD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threadIdx is a 3-component vector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73DA539-90B9-4B69-8822-13CE4D7EF8A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B564D23-8AF2-482D-B2CB-AF91D64F39FE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2F5F1C7-A09F-4017-A115-81454FF963A8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Scheduled by the CUDA runtime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 999 adds depending on the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2DFF84-32C4-4278-B979-9D6DC1A53C0D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28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Global memory access</a:t>
            </a:r>
          </a:p>
          <a:p>
            <a:endParaRPr lang="en-US" dirty="0" smtClean="0"/>
          </a:p>
          <a:p>
            <a:r>
              <a:rPr lang="en-US" dirty="0" smtClean="0"/>
              <a:t>Matrix size is limited by </a:t>
            </a:r>
            <a:r>
              <a:rPr lang="en-US" smtClean="0"/>
              <a:t>block size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2DFF84-32C4-4278-B979-9D6DC1A53C0D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28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2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2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661A7-C78E-46F9-AADA-CB97B57877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2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7F599-5B3C-4E16-AA9C-4FCD08257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9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78B39-96E8-446C-9F2B-A11BC63101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9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87D6F-C9D6-4328-B893-F5B1DE92E9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5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007CC-4794-4F19-AFA0-7DFCF6A4B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8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E738C-B6D6-40F0-91E7-14D7E7E78C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1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200DD-72FE-4EDA-92CB-AD579B777C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7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7AAAD-C77B-4C90-9DE4-22DD068D9D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2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49F3C-BD88-4B18-B6D9-6BE49A136B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6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B8B65-D38D-4274-87FE-86941CA359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9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01D77-07EC-4A5F-A21C-2535ACDED3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2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DD48AB6A-182B-4612-9BBF-CFD80416A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ourses.engr.illinois.edu/ece498/al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Introduction to CUDA 1 of 2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Patrick Cozzi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University of Pennsylvania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CIS 565 - Fall 2013</a:t>
            </a:r>
          </a:p>
        </p:txBody>
      </p:sp>
      <p:pic>
        <p:nvPicPr>
          <p:cNvPr id="2" name="Picture 2" descr="Student Pro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-1"/>
            <a:ext cx="6096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64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Terminology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smtClean="0">
                <a:solidFill>
                  <a:srgbClr val="FF0000"/>
                </a:solidFill>
              </a:rPr>
              <a:t>Kernel</a:t>
            </a:r>
            <a:r>
              <a:rPr lang="en-US" smtClean="0"/>
              <a:t> – data-parallel function</a:t>
            </a:r>
          </a:p>
          <a:p>
            <a:pPr lvl="1"/>
            <a:r>
              <a:rPr lang="en-US" smtClean="0"/>
              <a:t>Invoking a kernel creates lightweight threads on the device</a:t>
            </a:r>
          </a:p>
          <a:p>
            <a:pPr lvl="2"/>
            <a:r>
              <a:rPr lang="en-US" smtClean="0"/>
              <a:t>Threads are generated and scheduled with hardware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61722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</a:rPr>
              <a:t>Similar to a </a:t>
            </a:r>
            <a:r>
              <a:rPr lang="en-US" sz="2800" i="1" kern="0" dirty="0">
                <a:solidFill>
                  <a:srgbClr val="FF0000"/>
                </a:solidFill>
                <a:latin typeface="+mn-lt"/>
              </a:rPr>
              <a:t>shader</a:t>
            </a:r>
            <a:r>
              <a:rPr lang="en-US" sz="2800" kern="0" dirty="0">
                <a:latin typeface="+mn-lt"/>
              </a:rPr>
              <a:t> in OpenGL?</a:t>
            </a:r>
            <a:endParaRPr lang="en-US" sz="2800" i="1" kern="0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Kernels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Executed N times in parallel by N different </a:t>
            </a:r>
            <a:r>
              <a:rPr lang="en-US" i="1" smtClean="0"/>
              <a:t>CUDA threads</a:t>
            </a:r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8" y="3429000"/>
            <a:ext cx="53435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048000" y="3886200"/>
            <a:ext cx="5705475" cy="457200"/>
            <a:chOff x="1920" y="2448"/>
            <a:chExt cx="3594" cy="288"/>
          </a:xfrm>
        </p:grpSpPr>
        <p:sp>
          <p:nvSpPr>
            <p:cNvPr id="19470" name="Text Box 6"/>
            <p:cNvSpPr txBox="1">
              <a:spLocks noChangeArrowheads="1"/>
            </p:cNvSpPr>
            <p:nvPr/>
          </p:nvSpPr>
          <p:spPr bwMode="auto">
            <a:xfrm>
              <a:off x="4752" y="2496"/>
              <a:ext cx="762" cy="23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i="1">
                  <a:solidFill>
                    <a:srgbClr val="FF0000"/>
                  </a:solidFill>
                </a:rPr>
                <a:t>Thread ID</a:t>
              </a:r>
            </a:p>
          </p:txBody>
        </p:sp>
        <p:sp>
          <p:nvSpPr>
            <p:cNvPr id="19471" name="Oval 7"/>
            <p:cNvSpPr>
              <a:spLocks noChangeArrowheads="1"/>
            </p:cNvSpPr>
            <p:nvPr/>
          </p:nvSpPr>
          <p:spPr bwMode="auto">
            <a:xfrm>
              <a:off x="1920" y="2448"/>
              <a:ext cx="816" cy="2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9472" name="AutoShape 9"/>
            <p:cNvCxnSpPr>
              <a:cxnSpLocks noChangeShapeType="1"/>
              <a:stCxn id="19471" idx="6"/>
              <a:endCxn id="19470" idx="1"/>
            </p:cNvCxnSpPr>
            <p:nvPr/>
          </p:nvCxnSpPr>
          <p:spPr bwMode="auto">
            <a:xfrm>
              <a:off x="2736" y="2592"/>
              <a:ext cx="2016" cy="2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2895600" y="5562600"/>
            <a:ext cx="6124575" cy="955675"/>
            <a:chOff x="1824" y="3504"/>
            <a:chExt cx="3858" cy="602"/>
          </a:xfrm>
        </p:grpSpPr>
        <p:sp>
          <p:nvSpPr>
            <p:cNvPr id="19467" name="Text Box 12"/>
            <p:cNvSpPr txBox="1">
              <a:spLocks noChangeArrowheads="1"/>
            </p:cNvSpPr>
            <p:nvPr/>
          </p:nvSpPr>
          <p:spPr bwMode="auto">
            <a:xfrm>
              <a:off x="4704" y="3696"/>
              <a:ext cx="978" cy="41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i="1">
                  <a:solidFill>
                    <a:srgbClr val="FF0000"/>
                  </a:solidFill>
                </a:rPr>
                <a:t>Execution</a:t>
              </a:r>
            </a:p>
            <a:p>
              <a:pPr algn="ctr"/>
              <a:r>
                <a:rPr lang="en-US" i="1">
                  <a:solidFill>
                    <a:srgbClr val="FF0000"/>
                  </a:solidFill>
                </a:rPr>
                <a:t>Configuration</a:t>
              </a:r>
            </a:p>
          </p:txBody>
        </p:sp>
        <p:sp>
          <p:nvSpPr>
            <p:cNvPr id="19468" name="Oval 13"/>
            <p:cNvSpPr>
              <a:spLocks noChangeArrowheads="1"/>
            </p:cNvSpPr>
            <p:nvPr/>
          </p:nvSpPr>
          <p:spPr bwMode="auto">
            <a:xfrm>
              <a:off x="1824" y="3504"/>
              <a:ext cx="672" cy="2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9469" name="AutoShape 14"/>
            <p:cNvCxnSpPr>
              <a:cxnSpLocks noChangeShapeType="1"/>
              <a:stCxn id="19468" idx="6"/>
              <a:endCxn id="19467" idx="1"/>
            </p:cNvCxnSpPr>
            <p:nvPr/>
          </p:nvCxnSpPr>
          <p:spPr bwMode="auto">
            <a:xfrm>
              <a:off x="2496" y="3648"/>
              <a:ext cx="2208" cy="25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52400" y="3505200"/>
            <a:ext cx="2895600" cy="1565275"/>
            <a:chOff x="96" y="2208"/>
            <a:chExt cx="1824" cy="986"/>
          </a:xfrm>
        </p:grpSpPr>
        <p:sp>
          <p:nvSpPr>
            <p:cNvPr id="19464" name="Text Box 17"/>
            <p:cNvSpPr txBox="1">
              <a:spLocks noChangeArrowheads="1"/>
            </p:cNvSpPr>
            <p:nvPr/>
          </p:nvSpPr>
          <p:spPr bwMode="auto">
            <a:xfrm>
              <a:off x="96" y="2784"/>
              <a:ext cx="850" cy="41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i="1">
                  <a:solidFill>
                    <a:srgbClr val="FF0000"/>
                  </a:solidFill>
                </a:rPr>
                <a:t>Declaration</a:t>
              </a:r>
            </a:p>
            <a:p>
              <a:pPr algn="ctr"/>
              <a:r>
                <a:rPr lang="en-US" i="1">
                  <a:solidFill>
                    <a:srgbClr val="FF0000"/>
                  </a:solidFill>
                </a:rPr>
                <a:t>Specifier</a:t>
              </a:r>
            </a:p>
          </p:txBody>
        </p:sp>
        <p:sp>
          <p:nvSpPr>
            <p:cNvPr id="19465" name="Oval 18"/>
            <p:cNvSpPr>
              <a:spLocks noChangeArrowheads="1"/>
            </p:cNvSpPr>
            <p:nvPr/>
          </p:nvSpPr>
          <p:spPr bwMode="auto">
            <a:xfrm>
              <a:off x="1104" y="2208"/>
              <a:ext cx="816" cy="2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9466" name="AutoShape 20"/>
            <p:cNvCxnSpPr>
              <a:cxnSpLocks noChangeShapeType="1"/>
              <a:stCxn id="19465" idx="2"/>
              <a:endCxn id="19464" idx="0"/>
            </p:cNvCxnSpPr>
            <p:nvPr/>
          </p:nvCxnSpPr>
          <p:spPr bwMode="auto">
            <a:xfrm flipH="1">
              <a:off x="521" y="2352"/>
              <a:ext cx="583" cy="43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Program Execution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2438400"/>
            <a:ext cx="61245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48200"/>
          </a:xfrm>
          <a:noFill/>
        </p:spPr>
        <p:txBody>
          <a:bodyPr/>
          <a:lstStyle/>
          <a:p>
            <a:r>
              <a:rPr lang="en-US" i="1" smtClean="0">
                <a:solidFill>
                  <a:srgbClr val="FF0000"/>
                </a:solidFill>
              </a:rPr>
              <a:t>Grid</a:t>
            </a:r>
            <a:r>
              <a:rPr lang="en-US" smtClean="0"/>
              <a:t> – one or more thread blocks</a:t>
            </a:r>
          </a:p>
          <a:p>
            <a:pPr lvl="1"/>
            <a:r>
              <a:rPr lang="en-US" smtClean="0"/>
              <a:t>1D or 2D</a:t>
            </a:r>
          </a:p>
          <a:p>
            <a:r>
              <a:rPr lang="en-US" i="1" smtClean="0">
                <a:solidFill>
                  <a:srgbClr val="FF0000"/>
                </a:solidFill>
              </a:rPr>
              <a:t>Block</a:t>
            </a:r>
            <a:r>
              <a:rPr lang="en-US" smtClean="0"/>
              <a:t> – array of threads</a:t>
            </a:r>
          </a:p>
          <a:p>
            <a:pPr lvl="1"/>
            <a:r>
              <a:rPr lang="en-US" smtClean="0"/>
              <a:t>1D, 2D, or 3D</a:t>
            </a:r>
          </a:p>
          <a:p>
            <a:pPr lvl="1"/>
            <a:r>
              <a:rPr lang="en-US" smtClean="0"/>
              <a:t>Each block in a grid has the same number of threads</a:t>
            </a:r>
          </a:p>
          <a:p>
            <a:pPr lvl="1"/>
            <a:r>
              <a:rPr lang="en-US" smtClean="0"/>
              <a:t>Each thread in a block can</a:t>
            </a:r>
          </a:p>
          <a:p>
            <a:pPr lvl="2"/>
            <a:r>
              <a:rPr lang="en-US" smtClean="0"/>
              <a:t>Synchronize</a:t>
            </a:r>
          </a:p>
          <a:p>
            <a:pPr lvl="2"/>
            <a:r>
              <a:rPr lang="en-US" smtClean="0"/>
              <a:t>Access shared memory</a:t>
            </a:r>
            <a:endParaRPr lang="en-US" i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609725"/>
            <a:ext cx="760095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i="1" smtClean="0">
                <a:solidFill>
                  <a:srgbClr val="FF0000"/>
                </a:solidFill>
              </a:rPr>
              <a:t>Block</a:t>
            </a:r>
            <a:r>
              <a:rPr lang="en-US" smtClean="0"/>
              <a:t> – 1D, 2D, or 3D</a:t>
            </a:r>
          </a:p>
          <a:p>
            <a:pPr lvl="1"/>
            <a:r>
              <a:rPr lang="en-US" smtClean="0"/>
              <a:t>Example:  Index into vector, matrix, volume</a:t>
            </a:r>
          </a:p>
        </p:txBody>
      </p:sp>
      <p:grpSp>
        <p:nvGrpSpPr>
          <p:cNvPr id="23556" name="Group 73"/>
          <p:cNvGrpSpPr>
            <a:grpSpLocks/>
          </p:cNvGrpSpPr>
          <p:nvPr/>
        </p:nvGrpSpPr>
        <p:grpSpPr bwMode="auto">
          <a:xfrm>
            <a:off x="1600200" y="3276600"/>
            <a:ext cx="5943600" cy="3429000"/>
            <a:chOff x="864" y="2064"/>
            <a:chExt cx="3744" cy="2160"/>
          </a:xfrm>
        </p:grpSpPr>
        <p:grpSp>
          <p:nvGrpSpPr>
            <p:cNvPr id="23557" name="Group 28"/>
            <p:cNvGrpSpPr>
              <a:grpSpLocks/>
            </p:cNvGrpSpPr>
            <p:nvPr/>
          </p:nvGrpSpPr>
          <p:grpSpPr bwMode="auto">
            <a:xfrm>
              <a:off x="864" y="2064"/>
              <a:ext cx="1536" cy="240"/>
              <a:chOff x="432" y="2256"/>
              <a:chExt cx="1536" cy="240"/>
            </a:xfrm>
          </p:grpSpPr>
          <p:sp>
            <p:nvSpPr>
              <p:cNvPr id="23610" name="Rectangle 5"/>
              <p:cNvSpPr>
                <a:spLocks noChangeArrowheads="1"/>
              </p:cNvSpPr>
              <p:nvPr/>
            </p:nvSpPr>
            <p:spPr bwMode="auto">
              <a:xfrm>
                <a:off x="432" y="2256"/>
                <a:ext cx="15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1" name="Line 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2" name="Line 7"/>
              <p:cNvSpPr>
                <a:spLocks noChangeShapeType="1"/>
              </p:cNvSpPr>
              <p:nvPr/>
            </p:nvSpPr>
            <p:spPr bwMode="auto">
              <a:xfrm>
                <a:off x="816" y="22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3" name="Line 8"/>
              <p:cNvSpPr>
                <a:spLocks noChangeShapeType="1"/>
              </p:cNvSpPr>
              <p:nvPr/>
            </p:nvSpPr>
            <p:spPr bwMode="auto">
              <a:xfrm>
                <a:off x="1008" y="22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4" name="Line 9"/>
              <p:cNvSpPr>
                <a:spLocks noChangeShapeType="1"/>
              </p:cNvSpPr>
              <p:nvPr/>
            </p:nvSpPr>
            <p:spPr bwMode="auto">
              <a:xfrm>
                <a:off x="1200" y="22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5" name="Line 10"/>
              <p:cNvSpPr>
                <a:spLocks noChangeShapeType="1"/>
              </p:cNvSpPr>
              <p:nvPr/>
            </p:nvSpPr>
            <p:spPr bwMode="auto">
              <a:xfrm>
                <a:off x="1392" y="22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6" name="Line 11"/>
              <p:cNvSpPr>
                <a:spLocks noChangeShapeType="1"/>
              </p:cNvSpPr>
              <p:nvPr/>
            </p:nvSpPr>
            <p:spPr bwMode="auto">
              <a:xfrm>
                <a:off x="1584" y="22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7" name="Line 12"/>
              <p:cNvSpPr>
                <a:spLocks noChangeShapeType="1"/>
              </p:cNvSpPr>
              <p:nvPr/>
            </p:nvSpPr>
            <p:spPr bwMode="auto">
              <a:xfrm>
                <a:off x="1776" y="22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58" name="Group 29"/>
            <p:cNvGrpSpPr>
              <a:grpSpLocks/>
            </p:cNvGrpSpPr>
            <p:nvPr/>
          </p:nvGrpSpPr>
          <p:grpSpPr bwMode="auto">
            <a:xfrm>
              <a:off x="864" y="2688"/>
              <a:ext cx="1536" cy="1536"/>
              <a:chOff x="2304" y="2592"/>
              <a:chExt cx="1536" cy="1536"/>
            </a:xfrm>
          </p:grpSpPr>
          <p:sp>
            <p:nvSpPr>
              <p:cNvPr id="23595" name="Rectangle 13"/>
              <p:cNvSpPr>
                <a:spLocks noChangeArrowheads="1"/>
              </p:cNvSpPr>
              <p:nvPr/>
            </p:nvSpPr>
            <p:spPr bwMode="auto">
              <a:xfrm>
                <a:off x="2304" y="2592"/>
                <a:ext cx="1536" cy="15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6" name="Line 14"/>
              <p:cNvSpPr>
                <a:spLocks noChangeShapeType="1"/>
              </p:cNvSpPr>
              <p:nvPr/>
            </p:nvSpPr>
            <p:spPr bwMode="auto">
              <a:xfrm>
                <a:off x="2496" y="2592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7" name="Line 15"/>
              <p:cNvSpPr>
                <a:spLocks noChangeShapeType="1"/>
              </p:cNvSpPr>
              <p:nvPr/>
            </p:nvSpPr>
            <p:spPr bwMode="auto">
              <a:xfrm>
                <a:off x="2688" y="2592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8" name="Line 16"/>
              <p:cNvSpPr>
                <a:spLocks noChangeShapeType="1"/>
              </p:cNvSpPr>
              <p:nvPr/>
            </p:nvSpPr>
            <p:spPr bwMode="auto">
              <a:xfrm>
                <a:off x="2880" y="2592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9" name="Line 17"/>
              <p:cNvSpPr>
                <a:spLocks noChangeShapeType="1"/>
              </p:cNvSpPr>
              <p:nvPr/>
            </p:nvSpPr>
            <p:spPr bwMode="auto">
              <a:xfrm>
                <a:off x="3072" y="2592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0" name="Line 18"/>
              <p:cNvSpPr>
                <a:spLocks noChangeShapeType="1"/>
              </p:cNvSpPr>
              <p:nvPr/>
            </p:nvSpPr>
            <p:spPr bwMode="auto">
              <a:xfrm>
                <a:off x="3264" y="2592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1" name="Line 19"/>
              <p:cNvSpPr>
                <a:spLocks noChangeShapeType="1"/>
              </p:cNvSpPr>
              <p:nvPr/>
            </p:nvSpPr>
            <p:spPr bwMode="auto">
              <a:xfrm>
                <a:off x="3456" y="2592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2" name="Line 20"/>
              <p:cNvSpPr>
                <a:spLocks noChangeShapeType="1"/>
              </p:cNvSpPr>
              <p:nvPr/>
            </p:nvSpPr>
            <p:spPr bwMode="auto">
              <a:xfrm>
                <a:off x="3648" y="2592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3" name="Line 21"/>
              <p:cNvSpPr>
                <a:spLocks noChangeShapeType="1"/>
              </p:cNvSpPr>
              <p:nvPr/>
            </p:nvSpPr>
            <p:spPr bwMode="auto">
              <a:xfrm>
                <a:off x="2304" y="2784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4" name="Line 22"/>
              <p:cNvSpPr>
                <a:spLocks noChangeShapeType="1"/>
              </p:cNvSpPr>
              <p:nvPr/>
            </p:nvSpPr>
            <p:spPr bwMode="auto">
              <a:xfrm>
                <a:off x="2304" y="297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5" name="Line 23"/>
              <p:cNvSpPr>
                <a:spLocks noChangeShapeType="1"/>
              </p:cNvSpPr>
              <p:nvPr/>
            </p:nvSpPr>
            <p:spPr bwMode="auto">
              <a:xfrm>
                <a:off x="2304" y="3168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6" name="Line 24"/>
              <p:cNvSpPr>
                <a:spLocks noChangeShapeType="1"/>
              </p:cNvSpPr>
              <p:nvPr/>
            </p:nvSpPr>
            <p:spPr bwMode="auto">
              <a:xfrm>
                <a:off x="2304" y="336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7" name="Line 25"/>
              <p:cNvSpPr>
                <a:spLocks noChangeShapeType="1"/>
              </p:cNvSpPr>
              <p:nvPr/>
            </p:nvSpPr>
            <p:spPr bwMode="auto">
              <a:xfrm>
                <a:off x="2304" y="3552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8" name="Line 26"/>
              <p:cNvSpPr>
                <a:spLocks noChangeShapeType="1"/>
              </p:cNvSpPr>
              <p:nvPr/>
            </p:nvSpPr>
            <p:spPr bwMode="auto">
              <a:xfrm>
                <a:off x="2304" y="3744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9" name="Line 27"/>
              <p:cNvSpPr>
                <a:spLocks noChangeShapeType="1"/>
              </p:cNvSpPr>
              <p:nvPr/>
            </p:nvSpPr>
            <p:spPr bwMode="auto">
              <a:xfrm>
                <a:off x="2304" y="393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559" name="Rectangle 31"/>
            <p:cNvSpPr>
              <a:spLocks noChangeArrowheads="1"/>
            </p:cNvSpPr>
            <p:nvPr/>
          </p:nvSpPr>
          <p:spPr bwMode="auto">
            <a:xfrm>
              <a:off x="2784" y="2688"/>
              <a:ext cx="1536" cy="15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0" name="Line 32"/>
            <p:cNvSpPr>
              <a:spLocks noChangeShapeType="1"/>
            </p:cNvSpPr>
            <p:nvPr/>
          </p:nvSpPr>
          <p:spPr bwMode="auto">
            <a:xfrm>
              <a:off x="2976" y="268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1" name="Line 33"/>
            <p:cNvSpPr>
              <a:spLocks noChangeShapeType="1"/>
            </p:cNvSpPr>
            <p:nvPr/>
          </p:nvSpPr>
          <p:spPr bwMode="auto">
            <a:xfrm>
              <a:off x="3168" y="268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2" name="Line 34"/>
            <p:cNvSpPr>
              <a:spLocks noChangeShapeType="1"/>
            </p:cNvSpPr>
            <p:nvPr/>
          </p:nvSpPr>
          <p:spPr bwMode="auto">
            <a:xfrm>
              <a:off x="3360" y="268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3" name="Line 35"/>
            <p:cNvSpPr>
              <a:spLocks noChangeShapeType="1"/>
            </p:cNvSpPr>
            <p:nvPr/>
          </p:nvSpPr>
          <p:spPr bwMode="auto">
            <a:xfrm>
              <a:off x="3552" y="268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4" name="Line 36"/>
            <p:cNvSpPr>
              <a:spLocks noChangeShapeType="1"/>
            </p:cNvSpPr>
            <p:nvPr/>
          </p:nvSpPr>
          <p:spPr bwMode="auto">
            <a:xfrm>
              <a:off x="3744" y="268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5" name="Line 37"/>
            <p:cNvSpPr>
              <a:spLocks noChangeShapeType="1"/>
            </p:cNvSpPr>
            <p:nvPr/>
          </p:nvSpPr>
          <p:spPr bwMode="auto">
            <a:xfrm>
              <a:off x="3936" y="268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6" name="Line 38"/>
            <p:cNvSpPr>
              <a:spLocks noChangeShapeType="1"/>
            </p:cNvSpPr>
            <p:nvPr/>
          </p:nvSpPr>
          <p:spPr bwMode="auto">
            <a:xfrm>
              <a:off x="4128" y="268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7" name="Line 40"/>
            <p:cNvSpPr>
              <a:spLocks noChangeShapeType="1"/>
            </p:cNvSpPr>
            <p:nvPr/>
          </p:nvSpPr>
          <p:spPr bwMode="auto">
            <a:xfrm>
              <a:off x="2784" y="307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8" name="Line 41"/>
            <p:cNvSpPr>
              <a:spLocks noChangeShapeType="1"/>
            </p:cNvSpPr>
            <p:nvPr/>
          </p:nvSpPr>
          <p:spPr bwMode="auto">
            <a:xfrm>
              <a:off x="2784" y="3264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9" name="Line 42"/>
            <p:cNvSpPr>
              <a:spLocks noChangeShapeType="1"/>
            </p:cNvSpPr>
            <p:nvPr/>
          </p:nvSpPr>
          <p:spPr bwMode="auto">
            <a:xfrm>
              <a:off x="2784" y="3456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0" name="Line 43"/>
            <p:cNvSpPr>
              <a:spLocks noChangeShapeType="1"/>
            </p:cNvSpPr>
            <p:nvPr/>
          </p:nvSpPr>
          <p:spPr bwMode="auto">
            <a:xfrm>
              <a:off x="2784" y="364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1" name="Line 44"/>
            <p:cNvSpPr>
              <a:spLocks noChangeShapeType="1"/>
            </p:cNvSpPr>
            <p:nvPr/>
          </p:nvSpPr>
          <p:spPr bwMode="auto">
            <a:xfrm>
              <a:off x="2784" y="384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2" name="Line 45"/>
            <p:cNvSpPr>
              <a:spLocks noChangeShapeType="1"/>
            </p:cNvSpPr>
            <p:nvPr/>
          </p:nvSpPr>
          <p:spPr bwMode="auto">
            <a:xfrm>
              <a:off x="2784" y="403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3" name="Line 48"/>
            <p:cNvSpPr>
              <a:spLocks noChangeShapeType="1"/>
            </p:cNvSpPr>
            <p:nvPr/>
          </p:nvSpPr>
          <p:spPr bwMode="auto">
            <a:xfrm>
              <a:off x="4608" y="2352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4" name="Line 49"/>
            <p:cNvSpPr>
              <a:spLocks noChangeShapeType="1"/>
            </p:cNvSpPr>
            <p:nvPr/>
          </p:nvSpPr>
          <p:spPr bwMode="auto">
            <a:xfrm flipV="1">
              <a:off x="4320" y="3888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5" name="Line 51"/>
            <p:cNvSpPr>
              <a:spLocks noChangeShapeType="1"/>
            </p:cNvSpPr>
            <p:nvPr/>
          </p:nvSpPr>
          <p:spPr bwMode="auto">
            <a:xfrm>
              <a:off x="2928" y="2496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6" name="Line 53"/>
            <p:cNvSpPr>
              <a:spLocks noChangeShapeType="1"/>
            </p:cNvSpPr>
            <p:nvPr/>
          </p:nvSpPr>
          <p:spPr bwMode="auto">
            <a:xfrm>
              <a:off x="4464" y="2496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7" name="Line 55"/>
            <p:cNvSpPr>
              <a:spLocks noChangeShapeType="1"/>
            </p:cNvSpPr>
            <p:nvPr/>
          </p:nvSpPr>
          <p:spPr bwMode="auto">
            <a:xfrm>
              <a:off x="3072" y="235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8" name="Line 56"/>
            <p:cNvSpPr>
              <a:spLocks noChangeShapeType="1"/>
            </p:cNvSpPr>
            <p:nvPr/>
          </p:nvSpPr>
          <p:spPr bwMode="auto">
            <a:xfrm flipV="1">
              <a:off x="4320" y="3696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9" name="Line 57"/>
            <p:cNvSpPr>
              <a:spLocks noChangeShapeType="1"/>
            </p:cNvSpPr>
            <p:nvPr/>
          </p:nvSpPr>
          <p:spPr bwMode="auto">
            <a:xfrm flipV="1">
              <a:off x="4320" y="3504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0" name="Line 58"/>
            <p:cNvSpPr>
              <a:spLocks noChangeShapeType="1"/>
            </p:cNvSpPr>
            <p:nvPr/>
          </p:nvSpPr>
          <p:spPr bwMode="auto">
            <a:xfrm flipV="1">
              <a:off x="4320" y="331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1" name="Line 59"/>
            <p:cNvSpPr>
              <a:spLocks noChangeShapeType="1"/>
            </p:cNvSpPr>
            <p:nvPr/>
          </p:nvSpPr>
          <p:spPr bwMode="auto">
            <a:xfrm flipV="1">
              <a:off x="4320" y="3120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2" name="Line 60"/>
            <p:cNvSpPr>
              <a:spLocks noChangeShapeType="1"/>
            </p:cNvSpPr>
            <p:nvPr/>
          </p:nvSpPr>
          <p:spPr bwMode="auto">
            <a:xfrm flipV="1">
              <a:off x="4320" y="2928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3" name="Line 61"/>
            <p:cNvSpPr>
              <a:spLocks noChangeShapeType="1"/>
            </p:cNvSpPr>
            <p:nvPr/>
          </p:nvSpPr>
          <p:spPr bwMode="auto">
            <a:xfrm flipV="1">
              <a:off x="4320" y="2736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4" name="Line 62"/>
            <p:cNvSpPr>
              <a:spLocks noChangeShapeType="1"/>
            </p:cNvSpPr>
            <p:nvPr/>
          </p:nvSpPr>
          <p:spPr bwMode="auto">
            <a:xfrm flipV="1">
              <a:off x="4320" y="2544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5" name="Line 63"/>
            <p:cNvSpPr>
              <a:spLocks noChangeShapeType="1"/>
            </p:cNvSpPr>
            <p:nvPr/>
          </p:nvSpPr>
          <p:spPr bwMode="auto">
            <a:xfrm>
              <a:off x="2784" y="288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Line 64"/>
            <p:cNvSpPr>
              <a:spLocks noChangeShapeType="1"/>
            </p:cNvSpPr>
            <p:nvPr/>
          </p:nvSpPr>
          <p:spPr bwMode="auto">
            <a:xfrm flipV="1">
              <a:off x="4320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Line 65"/>
            <p:cNvSpPr>
              <a:spLocks noChangeShapeType="1"/>
            </p:cNvSpPr>
            <p:nvPr/>
          </p:nvSpPr>
          <p:spPr bwMode="auto">
            <a:xfrm flipV="1">
              <a:off x="2784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8" name="Line 66"/>
            <p:cNvSpPr>
              <a:spLocks noChangeShapeType="1"/>
            </p:cNvSpPr>
            <p:nvPr/>
          </p:nvSpPr>
          <p:spPr bwMode="auto">
            <a:xfrm flipV="1">
              <a:off x="4128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9" name="Line 67"/>
            <p:cNvSpPr>
              <a:spLocks noChangeShapeType="1"/>
            </p:cNvSpPr>
            <p:nvPr/>
          </p:nvSpPr>
          <p:spPr bwMode="auto">
            <a:xfrm flipV="1">
              <a:off x="3936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0" name="Line 68"/>
            <p:cNvSpPr>
              <a:spLocks noChangeShapeType="1"/>
            </p:cNvSpPr>
            <p:nvPr/>
          </p:nvSpPr>
          <p:spPr bwMode="auto">
            <a:xfrm flipV="1">
              <a:off x="3744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Line 69"/>
            <p:cNvSpPr>
              <a:spLocks noChangeShapeType="1"/>
            </p:cNvSpPr>
            <p:nvPr/>
          </p:nvSpPr>
          <p:spPr bwMode="auto">
            <a:xfrm flipV="1">
              <a:off x="3552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2" name="Line 70"/>
            <p:cNvSpPr>
              <a:spLocks noChangeShapeType="1"/>
            </p:cNvSpPr>
            <p:nvPr/>
          </p:nvSpPr>
          <p:spPr bwMode="auto">
            <a:xfrm flipV="1">
              <a:off x="3360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3" name="Line 71"/>
            <p:cNvSpPr>
              <a:spLocks noChangeShapeType="1"/>
            </p:cNvSpPr>
            <p:nvPr/>
          </p:nvSpPr>
          <p:spPr bwMode="auto">
            <a:xfrm flipV="1">
              <a:off x="3168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4" name="Line 72"/>
            <p:cNvSpPr>
              <a:spLocks noChangeShapeType="1"/>
            </p:cNvSpPr>
            <p:nvPr/>
          </p:nvSpPr>
          <p:spPr bwMode="auto">
            <a:xfrm flipV="1">
              <a:off x="2976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4724400"/>
          </a:xfrm>
        </p:spPr>
        <p:txBody>
          <a:bodyPr/>
          <a:lstStyle/>
          <a:p>
            <a:r>
              <a:rPr lang="en-US" i="1" smtClean="0"/>
              <a:t>Thread ID</a:t>
            </a:r>
            <a:r>
              <a:rPr lang="en-US" smtClean="0"/>
              <a:t>:  Scalar thread identifier</a:t>
            </a:r>
          </a:p>
          <a:p>
            <a:r>
              <a:rPr lang="en-US" smtClean="0"/>
              <a:t>Thread Index:  </a:t>
            </a:r>
            <a:r>
              <a:rPr lang="en-US" smtClean="0">
                <a:solidFill>
                  <a:srgbClr val="9933FF"/>
                </a:solidFill>
                <a:latin typeface="Courier New" pitchFamily="49" charset="0"/>
              </a:rPr>
              <a:t>threadIdx</a:t>
            </a:r>
          </a:p>
          <a:p>
            <a:endParaRPr lang="en-US" smtClean="0"/>
          </a:p>
          <a:p>
            <a:r>
              <a:rPr lang="en-US" smtClean="0"/>
              <a:t>1D: Thread ID == Thread Index</a:t>
            </a:r>
          </a:p>
          <a:p>
            <a:r>
              <a:rPr lang="en-US" smtClean="0"/>
              <a:t>2D with size (D</a:t>
            </a:r>
            <a:r>
              <a:rPr lang="en-US" baseline="-25000" smtClean="0"/>
              <a:t>x</a:t>
            </a:r>
            <a:r>
              <a:rPr lang="en-US" smtClean="0"/>
              <a:t>, D</a:t>
            </a:r>
            <a:r>
              <a:rPr lang="en-US" baseline="-25000" smtClean="0"/>
              <a:t>y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Thread ID of index (x, y) == x + y D</a:t>
            </a:r>
            <a:r>
              <a:rPr lang="en-US" baseline="-25000" smtClean="0"/>
              <a:t>y</a:t>
            </a:r>
          </a:p>
          <a:p>
            <a:r>
              <a:rPr lang="en-US" smtClean="0"/>
              <a:t>3D with size (D</a:t>
            </a:r>
            <a:r>
              <a:rPr lang="en-US" baseline="-25000" smtClean="0"/>
              <a:t>x</a:t>
            </a:r>
            <a:r>
              <a:rPr lang="en-US" smtClean="0"/>
              <a:t>, D</a:t>
            </a:r>
            <a:r>
              <a:rPr lang="en-US" baseline="-25000" smtClean="0"/>
              <a:t>y, </a:t>
            </a:r>
            <a:r>
              <a:rPr lang="en-US" smtClean="0"/>
              <a:t>D</a:t>
            </a:r>
            <a:r>
              <a:rPr lang="en-US" baseline="-25000" smtClean="0"/>
              <a:t>z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Thread ID of index (x, y, z) == x + y D</a:t>
            </a:r>
            <a:r>
              <a:rPr lang="en-US" baseline="-25000" smtClean="0"/>
              <a:t>y</a:t>
            </a:r>
            <a:r>
              <a:rPr lang="en-US" smtClean="0"/>
              <a:t> + z D</a:t>
            </a:r>
            <a:r>
              <a:rPr lang="en-US" baseline="-25000" smtClean="0"/>
              <a:t>x </a:t>
            </a:r>
            <a:r>
              <a:rPr lang="en-US" smtClean="0"/>
              <a:t>D</a:t>
            </a:r>
            <a:r>
              <a:rPr lang="en-US" baseline="-25000" smtClean="0"/>
              <a:t>y</a:t>
            </a:r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2314575"/>
            <a:ext cx="671512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5300" y="5292725"/>
            <a:ext cx="3086100" cy="1290638"/>
            <a:chOff x="-24" y="2208"/>
            <a:chExt cx="1944" cy="813"/>
          </a:xfrm>
        </p:grpSpPr>
        <p:sp>
          <p:nvSpPr>
            <p:cNvPr id="25613" name="Text Box 6"/>
            <p:cNvSpPr txBox="1">
              <a:spLocks noChangeArrowheads="1"/>
            </p:cNvSpPr>
            <p:nvPr/>
          </p:nvSpPr>
          <p:spPr bwMode="auto">
            <a:xfrm>
              <a:off x="-24" y="2784"/>
              <a:ext cx="1090" cy="23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>
                  <a:solidFill>
                    <a:srgbClr val="FF0000"/>
                  </a:solidFill>
                </a:rPr>
                <a:t>1 Thread Block</a:t>
              </a:r>
            </a:p>
          </p:txBody>
        </p:sp>
        <p:sp>
          <p:nvSpPr>
            <p:cNvPr id="25614" name="Oval 7"/>
            <p:cNvSpPr>
              <a:spLocks noChangeArrowheads="1"/>
            </p:cNvSpPr>
            <p:nvPr/>
          </p:nvSpPr>
          <p:spPr bwMode="auto">
            <a:xfrm>
              <a:off x="1104" y="2208"/>
              <a:ext cx="816" cy="2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25615" name="AutoShape 8"/>
            <p:cNvCxnSpPr>
              <a:cxnSpLocks noChangeShapeType="1"/>
              <a:stCxn id="25614" idx="2"/>
              <a:endCxn id="25613" idx="0"/>
            </p:cNvCxnSpPr>
            <p:nvPr/>
          </p:nvCxnSpPr>
          <p:spPr bwMode="auto">
            <a:xfrm flipH="1">
              <a:off x="521" y="2352"/>
              <a:ext cx="583" cy="43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581400" y="5257800"/>
            <a:ext cx="3552825" cy="1290638"/>
            <a:chOff x="2256" y="3312"/>
            <a:chExt cx="2238" cy="813"/>
          </a:xfrm>
        </p:grpSpPr>
        <p:sp>
          <p:nvSpPr>
            <p:cNvPr id="25610" name="Text Box 10"/>
            <p:cNvSpPr txBox="1">
              <a:spLocks noChangeArrowheads="1"/>
            </p:cNvSpPr>
            <p:nvPr/>
          </p:nvSpPr>
          <p:spPr bwMode="auto">
            <a:xfrm>
              <a:off x="3796" y="3888"/>
              <a:ext cx="698" cy="23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>
                  <a:solidFill>
                    <a:srgbClr val="FF0000"/>
                  </a:solidFill>
                </a:rPr>
                <a:t>2D Block</a:t>
              </a:r>
            </a:p>
          </p:txBody>
        </p:sp>
        <p:sp>
          <p:nvSpPr>
            <p:cNvPr id="25611" name="Oval 11"/>
            <p:cNvSpPr>
              <a:spLocks noChangeArrowheads="1"/>
            </p:cNvSpPr>
            <p:nvPr/>
          </p:nvSpPr>
          <p:spPr bwMode="auto">
            <a:xfrm>
              <a:off x="2256" y="3312"/>
              <a:ext cx="1056" cy="38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u="sng">
                <a:solidFill>
                  <a:srgbClr val="FF0000"/>
                </a:solidFill>
              </a:endParaRPr>
            </a:p>
          </p:txBody>
        </p:sp>
        <p:cxnSp>
          <p:nvCxnSpPr>
            <p:cNvPr id="25612" name="AutoShape 13"/>
            <p:cNvCxnSpPr>
              <a:cxnSpLocks noChangeShapeType="1"/>
              <a:stCxn id="25611" idx="5"/>
              <a:endCxn id="25610" idx="1"/>
            </p:cNvCxnSpPr>
            <p:nvPr/>
          </p:nvCxnSpPr>
          <p:spPr bwMode="auto">
            <a:xfrm>
              <a:off x="3157" y="3640"/>
              <a:ext cx="639" cy="36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2203450" y="3048000"/>
            <a:ext cx="4086225" cy="609600"/>
            <a:chOff x="1388" y="1920"/>
            <a:chExt cx="2574" cy="384"/>
          </a:xfrm>
        </p:grpSpPr>
        <p:sp>
          <p:nvSpPr>
            <p:cNvPr id="25607" name="Text Box 15"/>
            <p:cNvSpPr txBox="1">
              <a:spLocks noChangeArrowheads="1"/>
            </p:cNvSpPr>
            <p:nvPr/>
          </p:nvSpPr>
          <p:spPr bwMode="auto">
            <a:xfrm>
              <a:off x="3264" y="2016"/>
              <a:ext cx="698" cy="23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>
                  <a:solidFill>
                    <a:srgbClr val="FF0000"/>
                  </a:solidFill>
                </a:rPr>
                <a:t>2D Index</a:t>
              </a:r>
            </a:p>
          </p:txBody>
        </p:sp>
        <p:sp>
          <p:nvSpPr>
            <p:cNvPr id="25608" name="Oval 16"/>
            <p:cNvSpPr>
              <a:spLocks noChangeArrowheads="1"/>
            </p:cNvSpPr>
            <p:nvPr/>
          </p:nvSpPr>
          <p:spPr bwMode="auto">
            <a:xfrm>
              <a:off x="1388" y="1920"/>
              <a:ext cx="1056" cy="38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u="sng">
                <a:solidFill>
                  <a:srgbClr val="FF0000"/>
                </a:solidFill>
              </a:endParaRPr>
            </a:p>
          </p:txBody>
        </p:sp>
        <p:cxnSp>
          <p:nvCxnSpPr>
            <p:cNvPr id="25609" name="AutoShape 17"/>
            <p:cNvCxnSpPr>
              <a:cxnSpLocks noChangeShapeType="1"/>
              <a:stCxn id="25608" idx="6"/>
              <a:endCxn id="25607" idx="1"/>
            </p:cNvCxnSpPr>
            <p:nvPr/>
          </p:nvCxnSpPr>
          <p:spPr bwMode="auto">
            <a:xfrm>
              <a:off x="2444" y="2112"/>
              <a:ext cx="820" cy="2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Thread Block</a:t>
            </a:r>
          </a:p>
          <a:p>
            <a:pPr lvl="1"/>
            <a:r>
              <a:rPr lang="en-US" dirty="0" smtClean="0"/>
              <a:t>Group of threads</a:t>
            </a:r>
          </a:p>
          <a:p>
            <a:pPr lvl="2"/>
            <a:r>
              <a:rPr lang="en-US" dirty="0" smtClean="0"/>
              <a:t>G80 and GT200:  Up to 512 threads</a:t>
            </a:r>
          </a:p>
          <a:p>
            <a:pPr lvl="2"/>
            <a:r>
              <a:rPr lang="en-US" dirty="0" smtClean="0"/>
              <a:t>Fermi and </a:t>
            </a:r>
            <a:r>
              <a:rPr lang="en-US" dirty="0" err="1" smtClean="0"/>
              <a:t>Kepler</a:t>
            </a:r>
            <a:r>
              <a:rPr lang="en-US" dirty="0" smtClean="0"/>
              <a:t>:  </a:t>
            </a:r>
            <a:r>
              <a:rPr lang="en-US" dirty="0" smtClean="0"/>
              <a:t>Up to 1024 threads</a:t>
            </a:r>
          </a:p>
          <a:p>
            <a:pPr lvl="1"/>
            <a:r>
              <a:rPr lang="en-US" dirty="0" smtClean="0"/>
              <a:t>Reside on same processor core</a:t>
            </a:r>
          </a:p>
          <a:p>
            <a:pPr lvl="1"/>
            <a:r>
              <a:rPr lang="en-US" dirty="0" smtClean="0"/>
              <a:t>Share memory of that core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Hierarchies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Thread Block</a:t>
            </a:r>
          </a:p>
          <a:p>
            <a:pPr lvl="1"/>
            <a:r>
              <a:rPr lang="en-US" dirty="0" smtClean="0"/>
              <a:t>Group of threads</a:t>
            </a:r>
          </a:p>
          <a:p>
            <a:pPr lvl="2"/>
            <a:r>
              <a:rPr lang="en-US" dirty="0" smtClean="0"/>
              <a:t>G80 and GT200:  Up to 512 threads</a:t>
            </a:r>
          </a:p>
          <a:p>
            <a:pPr lvl="2"/>
            <a:r>
              <a:rPr lang="en-US" dirty="0" smtClean="0"/>
              <a:t>Fermi and </a:t>
            </a:r>
            <a:r>
              <a:rPr lang="en-US" dirty="0" err="1" smtClean="0"/>
              <a:t>Kepler</a:t>
            </a:r>
            <a:r>
              <a:rPr lang="en-US" dirty="0" smtClean="0"/>
              <a:t>:  </a:t>
            </a:r>
            <a:r>
              <a:rPr lang="en-US" dirty="0" smtClean="0"/>
              <a:t>Up to 1024 threads</a:t>
            </a:r>
          </a:p>
          <a:p>
            <a:pPr lvl="1"/>
            <a:r>
              <a:rPr lang="en-US" dirty="0" smtClean="0"/>
              <a:t>Reside on same processor core</a:t>
            </a:r>
          </a:p>
          <a:p>
            <a:pPr lvl="1"/>
            <a:r>
              <a:rPr lang="en-US" dirty="0" smtClean="0"/>
              <a:t>Share memory of that core</a:t>
            </a: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581400"/>
            <a:ext cx="173355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1219200" y="4495800"/>
            <a:ext cx="43434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0 due </a:t>
            </a:r>
            <a:r>
              <a:rPr lang="en-US" dirty="0" smtClean="0"/>
              <a:t>today</a:t>
            </a:r>
            <a:endParaRPr lang="en-US" dirty="0" smtClean="0"/>
          </a:p>
          <a:p>
            <a:r>
              <a:rPr lang="en-US" dirty="0" smtClean="0"/>
              <a:t>Project 1</a:t>
            </a:r>
          </a:p>
          <a:p>
            <a:pPr lvl="1"/>
            <a:r>
              <a:rPr lang="en-US" dirty="0" smtClean="0"/>
              <a:t>Released </a:t>
            </a:r>
            <a:r>
              <a:rPr lang="en-US" dirty="0" smtClean="0"/>
              <a:t>today</a:t>
            </a:r>
            <a:endParaRPr lang="en-US" dirty="0" smtClean="0"/>
          </a:p>
          <a:p>
            <a:pPr lvl="1"/>
            <a:r>
              <a:rPr lang="en-US" dirty="0" smtClean="0"/>
              <a:t>Due Wednesday 09/18</a:t>
            </a:r>
          </a:p>
          <a:p>
            <a:pPr lvl="1"/>
            <a:r>
              <a:rPr lang="en-US" dirty="0" smtClean="0"/>
              <a:t>In-class demos </a:t>
            </a:r>
            <a:r>
              <a:rPr lang="en-US" i="1" dirty="0" smtClean="0"/>
              <a:t>the following Monday</a:t>
            </a:r>
          </a:p>
          <a:p>
            <a:pPr lvl="1"/>
            <a:r>
              <a:rPr lang="en-US" dirty="0"/>
              <a:t>Get approval for all third-party </a:t>
            </a:r>
            <a:r>
              <a:rPr lang="en-US" dirty="0" smtClean="0"/>
              <a:t>code</a:t>
            </a:r>
            <a:endParaRPr lang="en-US" i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641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4724400"/>
          </a:xfrm>
        </p:spPr>
        <p:txBody>
          <a:bodyPr/>
          <a:lstStyle/>
          <a:p>
            <a:r>
              <a:rPr lang="en-US" smtClean="0"/>
              <a:t>Block Index:  </a:t>
            </a:r>
            <a:r>
              <a:rPr lang="en-US" smtClean="0">
                <a:solidFill>
                  <a:srgbClr val="9933FF"/>
                </a:solidFill>
                <a:latin typeface="Courier New" pitchFamily="49" charset="0"/>
              </a:rPr>
              <a:t>blockIdx</a:t>
            </a:r>
          </a:p>
          <a:p>
            <a:r>
              <a:rPr lang="en-US" smtClean="0"/>
              <a:t>Dimension:  </a:t>
            </a:r>
            <a:r>
              <a:rPr lang="en-US" smtClean="0">
                <a:solidFill>
                  <a:srgbClr val="9933FF"/>
                </a:solidFill>
                <a:latin typeface="Courier New" pitchFamily="49" charset="0"/>
              </a:rPr>
              <a:t>blockDim</a:t>
            </a:r>
            <a:endParaRPr lang="en-US" smtClean="0"/>
          </a:p>
          <a:p>
            <a:pPr lvl="1"/>
            <a:r>
              <a:rPr lang="en-US" smtClean="0"/>
              <a:t>1D or 2D</a:t>
            </a:r>
            <a:endParaRPr lang="en-US" smtClean="0">
              <a:solidFill>
                <a:srgbClr val="9933FF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grpSp>
        <p:nvGrpSpPr>
          <p:cNvPr id="29699" name="Group 18"/>
          <p:cNvGrpSpPr>
            <a:grpSpLocks/>
          </p:cNvGrpSpPr>
          <p:nvPr/>
        </p:nvGrpSpPr>
        <p:grpSpPr bwMode="auto">
          <a:xfrm>
            <a:off x="1243013" y="2162175"/>
            <a:ext cx="6657975" cy="3629025"/>
            <a:chOff x="768" y="1632"/>
            <a:chExt cx="4194" cy="2286"/>
          </a:xfrm>
        </p:grpSpPr>
        <p:pic>
          <p:nvPicPr>
            <p:cNvPr id="29708" name="Picture 1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632"/>
              <a:ext cx="4194" cy="1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9" name="Picture 1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2640"/>
              <a:ext cx="4176" cy="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412750" y="5292725"/>
            <a:ext cx="3168650" cy="1290638"/>
            <a:chOff x="-76" y="2208"/>
            <a:chExt cx="1996" cy="813"/>
          </a:xfrm>
        </p:grpSpPr>
        <p:sp>
          <p:nvSpPr>
            <p:cNvPr id="29705" name="Text Box 5"/>
            <p:cNvSpPr txBox="1">
              <a:spLocks noChangeArrowheads="1"/>
            </p:cNvSpPr>
            <p:nvPr/>
          </p:nvSpPr>
          <p:spPr bwMode="auto">
            <a:xfrm>
              <a:off x="-76" y="2784"/>
              <a:ext cx="1194" cy="23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>
                  <a:solidFill>
                    <a:srgbClr val="FF0000"/>
                  </a:solidFill>
                </a:rPr>
                <a:t>2D Thread Block</a:t>
              </a:r>
            </a:p>
          </p:txBody>
        </p:sp>
        <p:sp>
          <p:nvSpPr>
            <p:cNvPr id="29706" name="Oval 6"/>
            <p:cNvSpPr>
              <a:spLocks noChangeArrowheads="1"/>
            </p:cNvSpPr>
            <p:nvPr/>
          </p:nvSpPr>
          <p:spPr bwMode="auto">
            <a:xfrm>
              <a:off x="1104" y="2208"/>
              <a:ext cx="816" cy="2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29707" name="AutoShape 7"/>
            <p:cNvCxnSpPr>
              <a:cxnSpLocks noChangeShapeType="1"/>
              <a:stCxn id="29706" idx="2"/>
              <a:endCxn id="29705" idx="0"/>
            </p:cNvCxnSpPr>
            <p:nvPr/>
          </p:nvCxnSpPr>
          <p:spPr bwMode="auto">
            <a:xfrm flipH="1">
              <a:off x="521" y="2352"/>
              <a:ext cx="583" cy="43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3657600" y="3657600"/>
            <a:ext cx="5299075" cy="1600200"/>
            <a:chOff x="2304" y="2304"/>
            <a:chExt cx="3338" cy="1008"/>
          </a:xfrm>
        </p:grpSpPr>
        <p:sp>
          <p:nvSpPr>
            <p:cNvPr id="29702" name="Text Box 9"/>
            <p:cNvSpPr txBox="1">
              <a:spLocks noChangeArrowheads="1"/>
            </p:cNvSpPr>
            <p:nvPr/>
          </p:nvSpPr>
          <p:spPr bwMode="auto">
            <a:xfrm>
              <a:off x="4368" y="2304"/>
              <a:ext cx="1274" cy="41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>
                  <a:solidFill>
                    <a:srgbClr val="FF0000"/>
                  </a:solidFill>
                </a:rPr>
                <a:t>16x16</a:t>
              </a:r>
            </a:p>
            <a:p>
              <a:pPr algn="ctr"/>
              <a:r>
                <a:rPr lang="en-US">
                  <a:solidFill>
                    <a:srgbClr val="FF0000"/>
                  </a:solidFill>
                </a:rPr>
                <a:t>Threads per block</a:t>
              </a:r>
            </a:p>
          </p:txBody>
        </p:sp>
        <p:sp>
          <p:nvSpPr>
            <p:cNvPr id="29703" name="Oval 10"/>
            <p:cNvSpPr>
              <a:spLocks noChangeArrowheads="1"/>
            </p:cNvSpPr>
            <p:nvPr/>
          </p:nvSpPr>
          <p:spPr bwMode="auto">
            <a:xfrm>
              <a:off x="2304" y="3072"/>
              <a:ext cx="528" cy="24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29704" name="AutoShape 11"/>
            <p:cNvCxnSpPr>
              <a:cxnSpLocks noChangeShapeType="1"/>
              <a:stCxn id="29703" idx="7"/>
              <a:endCxn id="29702" idx="1"/>
            </p:cNvCxnSpPr>
            <p:nvPr/>
          </p:nvCxnSpPr>
          <p:spPr bwMode="auto">
            <a:xfrm flipV="1">
              <a:off x="2755" y="2509"/>
              <a:ext cx="1613" cy="59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Example: N = 32</a:t>
            </a:r>
          </a:p>
          <a:p>
            <a:pPr lvl="1"/>
            <a:r>
              <a:rPr lang="en-US" smtClean="0"/>
              <a:t>16x16 threads per block (independent of N)</a:t>
            </a:r>
          </a:p>
          <a:p>
            <a:pPr lvl="2"/>
            <a:r>
              <a:rPr lang="en-US" smtClean="0">
                <a:solidFill>
                  <a:srgbClr val="9933FF"/>
                </a:solidFill>
                <a:latin typeface="Courier New" pitchFamily="49" charset="0"/>
              </a:rPr>
              <a:t>threadIdx </a:t>
            </a:r>
            <a:r>
              <a:rPr lang="en-US" smtClean="0"/>
              <a:t>([0, 15], [0, 15])</a:t>
            </a:r>
          </a:p>
          <a:p>
            <a:pPr lvl="1"/>
            <a:r>
              <a:rPr lang="en-US" smtClean="0"/>
              <a:t>2x2 thread blocks in grid</a:t>
            </a:r>
          </a:p>
          <a:p>
            <a:pPr lvl="2"/>
            <a:r>
              <a:rPr lang="en-US" smtClean="0">
                <a:solidFill>
                  <a:srgbClr val="9933FF"/>
                </a:solidFill>
                <a:latin typeface="Courier New" pitchFamily="49" charset="0"/>
              </a:rPr>
              <a:t>blockIdx </a:t>
            </a:r>
            <a:r>
              <a:rPr lang="en-US" smtClean="0"/>
              <a:t>([0, 1], [0, 1])</a:t>
            </a:r>
          </a:p>
          <a:p>
            <a:pPr lvl="2"/>
            <a:r>
              <a:rPr lang="en-US" smtClean="0">
                <a:solidFill>
                  <a:srgbClr val="9933FF"/>
                </a:solidFill>
                <a:latin typeface="Courier New" pitchFamily="49" charset="0"/>
              </a:rPr>
              <a:t>blockDim </a:t>
            </a:r>
            <a:r>
              <a:rPr lang="en-US" smtClean="0"/>
              <a:t>= 16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3" y="5191125"/>
            <a:ext cx="46005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457200" y="58674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>
                <a:latin typeface="Courier New" pitchFamily="49" charset="0"/>
              </a:rPr>
              <a:t>i = [0, 1] * 16 + [0, 15]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Blocks </a:t>
            </a:r>
            <a:r>
              <a:rPr lang="en-US" dirty="0" smtClean="0"/>
              <a:t>execute independently</a:t>
            </a:r>
          </a:p>
          <a:p>
            <a:pPr lvl="1"/>
            <a:r>
              <a:rPr lang="en-US" dirty="0" smtClean="0"/>
              <a:t>In any order:  parallel or series</a:t>
            </a:r>
          </a:p>
          <a:p>
            <a:pPr lvl="1"/>
            <a:r>
              <a:rPr lang="en-US" dirty="0" smtClean="0"/>
              <a:t>Scheduled in any order by any number of cores</a:t>
            </a:r>
          </a:p>
          <a:p>
            <a:pPr lvl="2"/>
            <a:r>
              <a:rPr lang="en-US" dirty="0" smtClean="0"/>
              <a:t>Allows code to scale with core count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76400"/>
            <a:ext cx="44862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http://developer.download.nvidia.com/compute/cuda/3_2_prod/toolkit/docs/CUDA_C_Programming_Guide.pdf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34819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981200"/>
            <a:ext cx="804862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Host can transfer to/from device</a:t>
            </a:r>
          </a:p>
          <a:p>
            <a:pPr lvl="1"/>
            <a:r>
              <a:rPr lang="en-US" i="1" smtClean="0">
                <a:solidFill>
                  <a:srgbClr val="FF0000"/>
                </a:solidFill>
              </a:rPr>
              <a:t>Global</a:t>
            </a:r>
            <a:r>
              <a:rPr lang="en-US" smtClean="0"/>
              <a:t> memory</a:t>
            </a:r>
          </a:p>
          <a:p>
            <a:pPr lvl="1"/>
            <a:r>
              <a:rPr lang="en-US" i="1" smtClean="0">
                <a:solidFill>
                  <a:srgbClr val="FF0000"/>
                </a:solidFill>
              </a:rPr>
              <a:t>Constant</a:t>
            </a:r>
            <a:r>
              <a:rPr lang="en-US" smtClean="0"/>
              <a:t> memory</a:t>
            </a: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695825"/>
            <a:ext cx="40767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648200" y="4800600"/>
            <a:ext cx="838200" cy="1066800"/>
          </a:xfrm>
          <a:prstGeom prst="ellipse">
            <a:avLst/>
          </a:prstGeom>
          <a:noFill/>
          <a:ln w="28575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CC0066"/>
                </a:solidFill>
                <a:latin typeface="Courier New" pitchFamily="49" charset="0"/>
              </a:rPr>
              <a:t>cudaMalloc()</a:t>
            </a:r>
          </a:p>
          <a:p>
            <a:pPr lvl="1"/>
            <a:r>
              <a:rPr lang="en-US" smtClean="0"/>
              <a:t>Allocate global memory on device </a:t>
            </a:r>
            <a:endParaRPr lang="en-US" smtClean="0">
              <a:solidFill>
                <a:srgbClr val="CC0066"/>
              </a:solidFill>
              <a:latin typeface="Courier New" pitchFamily="49" charset="0"/>
            </a:endParaRPr>
          </a:p>
          <a:p>
            <a:r>
              <a:rPr lang="en-US" smtClean="0">
                <a:solidFill>
                  <a:srgbClr val="CC0066"/>
                </a:solidFill>
                <a:latin typeface="Courier New" pitchFamily="49" charset="0"/>
              </a:rPr>
              <a:t>cudaFree()</a:t>
            </a:r>
          </a:p>
          <a:p>
            <a:pPr lvl="1"/>
            <a:r>
              <a:rPr lang="en-US" smtClean="0"/>
              <a:t>Frees memory</a:t>
            </a:r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695825"/>
            <a:ext cx="40767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4648200" y="4800600"/>
            <a:ext cx="838200" cy="1066800"/>
          </a:xfrm>
          <a:prstGeom prst="ellipse">
            <a:avLst/>
          </a:prstGeom>
          <a:noFill/>
          <a:ln w="28575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37891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2571750"/>
            <a:ext cx="55340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38915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2571750"/>
            <a:ext cx="55340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352800" y="3352800"/>
            <a:ext cx="15240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2667000" y="4495800"/>
            <a:ext cx="28194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Pointer to device memory</a:t>
            </a:r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 flipH="1" flipV="1">
            <a:off x="4038600" y="3657600"/>
            <a:ext cx="0" cy="80327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029200" y="3352800"/>
            <a:ext cx="5334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495800" y="3962400"/>
            <a:ext cx="15240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Size in bytes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 flipV="1">
            <a:off x="5257800" y="3657600"/>
            <a:ext cx="0" cy="304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Many slides are from David Kirk and Wen-mei Hwu’s UIUC course:</a:t>
            </a:r>
          </a:p>
          <a:p>
            <a:pPr lvl="2">
              <a:defRPr/>
            </a:pPr>
            <a:r>
              <a:rPr lang="en-US" dirty="0" smtClean="0">
                <a:hlinkClick r:id="rId2"/>
              </a:rPr>
              <a:t>http://courses.engr.illinois.edu/ece498/al/</a:t>
            </a:r>
            <a:endParaRPr lang="en-US" dirty="0" smtClean="0"/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3733800" cy="3886200"/>
          </a:xfrm>
        </p:spPr>
        <p:txBody>
          <a:bodyPr/>
          <a:lstStyle/>
          <a:p>
            <a:r>
              <a:rPr lang="en-US" smtClean="0">
                <a:solidFill>
                  <a:srgbClr val="CC0066"/>
                </a:solidFill>
                <a:latin typeface="Courier New" pitchFamily="49" charset="0"/>
              </a:rPr>
              <a:t>cudaMemcpy()</a:t>
            </a:r>
          </a:p>
          <a:p>
            <a:pPr lvl="1"/>
            <a:r>
              <a:rPr lang="en-US" smtClean="0"/>
              <a:t>Memory transfer</a:t>
            </a:r>
          </a:p>
          <a:p>
            <a:pPr lvl="2"/>
            <a:r>
              <a:rPr lang="en-US" smtClean="0"/>
              <a:t>Host to host</a:t>
            </a:r>
          </a:p>
          <a:p>
            <a:pPr lvl="2"/>
            <a:r>
              <a:rPr lang="en-US" smtClean="0"/>
              <a:t>Host to device</a:t>
            </a:r>
          </a:p>
          <a:p>
            <a:pPr lvl="2"/>
            <a:r>
              <a:rPr lang="en-US" smtClean="0"/>
              <a:t>Device to host</a:t>
            </a:r>
          </a:p>
          <a:p>
            <a:pPr lvl="2"/>
            <a:r>
              <a:rPr lang="en-US" smtClean="0"/>
              <a:t>Device to device</a:t>
            </a:r>
          </a:p>
          <a:p>
            <a:pPr lvl="2"/>
            <a:endParaRPr lang="en-US" smtClean="0"/>
          </a:p>
          <a:p>
            <a:pPr lvl="2"/>
            <a:endParaRPr lang="en-US" smtClean="0">
              <a:solidFill>
                <a:srgbClr val="CC0066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2990850"/>
            <a:ext cx="658813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Host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2990850"/>
            <a:ext cx="2514600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Device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0966" name="TextBox 10"/>
          <p:cNvSpPr txBox="1">
            <a:spLocks noChangeArrowheads="1"/>
          </p:cNvSpPr>
          <p:nvPr/>
        </p:nvSpPr>
        <p:spPr bwMode="auto">
          <a:xfrm>
            <a:off x="6324600" y="3371850"/>
            <a:ext cx="2362200" cy="646113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Global Memory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3733800" cy="3886200"/>
          </a:xfrm>
        </p:spPr>
        <p:txBody>
          <a:bodyPr/>
          <a:lstStyle/>
          <a:p>
            <a:r>
              <a:rPr lang="en-US" smtClean="0">
                <a:solidFill>
                  <a:srgbClr val="CC0066"/>
                </a:solidFill>
                <a:latin typeface="Courier New" pitchFamily="49" charset="0"/>
              </a:rPr>
              <a:t>cudaMemcpy()</a:t>
            </a:r>
          </a:p>
          <a:p>
            <a:pPr lvl="1"/>
            <a:r>
              <a:rPr lang="en-US" smtClean="0"/>
              <a:t>Memory transfer</a:t>
            </a:r>
          </a:p>
          <a:p>
            <a:pPr lvl="2"/>
            <a:r>
              <a:rPr lang="en-US" smtClean="0"/>
              <a:t>Host to host</a:t>
            </a:r>
          </a:p>
          <a:p>
            <a:pPr lvl="2"/>
            <a:r>
              <a:rPr lang="en-US" smtClean="0"/>
              <a:t>Host to device</a:t>
            </a:r>
          </a:p>
          <a:p>
            <a:pPr lvl="2"/>
            <a:r>
              <a:rPr lang="en-US" smtClean="0"/>
              <a:t>Device to host</a:t>
            </a:r>
          </a:p>
          <a:p>
            <a:pPr lvl="2"/>
            <a:r>
              <a:rPr lang="en-US" smtClean="0"/>
              <a:t>Device to device</a:t>
            </a:r>
          </a:p>
          <a:p>
            <a:pPr lvl="2"/>
            <a:endParaRPr lang="en-US" smtClean="0"/>
          </a:p>
          <a:p>
            <a:pPr lvl="2"/>
            <a:endParaRPr lang="en-US" smtClean="0">
              <a:solidFill>
                <a:srgbClr val="CC0066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2990850"/>
            <a:ext cx="658813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Host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2990850"/>
            <a:ext cx="2514600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Device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1990" name="TextBox 10"/>
          <p:cNvSpPr txBox="1">
            <a:spLocks noChangeArrowheads="1"/>
          </p:cNvSpPr>
          <p:nvPr/>
        </p:nvSpPr>
        <p:spPr bwMode="auto">
          <a:xfrm>
            <a:off x="6324600" y="3371850"/>
            <a:ext cx="2362200" cy="646113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Global Memory</a:t>
            </a:r>
          </a:p>
          <a:p>
            <a:endParaRPr lang="en-US"/>
          </a:p>
        </p:txBody>
      </p:sp>
      <p:sp>
        <p:nvSpPr>
          <p:cNvPr id="41991" name="Rectangle 5"/>
          <p:cNvSpPr>
            <a:spLocks noChangeArrowheads="1"/>
          </p:cNvSpPr>
          <p:nvPr/>
        </p:nvSpPr>
        <p:spPr bwMode="auto">
          <a:xfrm>
            <a:off x="2133600" y="3048000"/>
            <a:ext cx="16764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992" name="Shape 11"/>
          <p:cNvCxnSpPr>
            <a:cxnSpLocks noChangeShapeType="1"/>
            <a:stCxn id="8" idx="0"/>
            <a:endCxn id="8" idx="3"/>
          </p:cNvCxnSpPr>
          <p:nvPr/>
        </p:nvCxnSpPr>
        <p:spPr bwMode="auto">
          <a:xfrm rot="16200000" flipH="1">
            <a:off x="5223669" y="3126581"/>
            <a:ext cx="600075" cy="328613"/>
          </a:xfrm>
          <a:prstGeom prst="curvedConnector4">
            <a:avLst>
              <a:gd name="adj1" fmla="val -38088"/>
              <a:gd name="adj2" fmla="val 169361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3733800" cy="3886200"/>
          </a:xfrm>
        </p:spPr>
        <p:txBody>
          <a:bodyPr/>
          <a:lstStyle/>
          <a:p>
            <a:r>
              <a:rPr lang="en-US" smtClean="0">
                <a:solidFill>
                  <a:srgbClr val="CC0066"/>
                </a:solidFill>
                <a:latin typeface="Courier New" pitchFamily="49" charset="0"/>
              </a:rPr>
              <a:t>cudaMemcpy()</a:t>
            </a:r>
          </a:p>
          <a:p>
            <a:pPr lvl="1"/>
            <a:r>
              <a:rPr lang="en-US" smtClean="0"/>
              <a:t>Memory transfer</a:t>
            </a:r>
          </a:p>
          <a:p>
            <a:pPr lvl="2"/>
            <a:r>
              <a:rPr lang="en-US" smtClean="0"/>
              <a:t>Host to host</a:t>
            </a:r>
          </a:p>
          <a:p>
            <a:pPr lvl="2"/>
            <a:r>
              <a:rPr lang="en-US" smtClean="0"/>
              <a:t>Host to device</a:t>
            </a:r>
          </a:p>
          <a:p>
            <a:pPr lvl="2"/>
            <a:r>
              <a:rPr lang="en-US" smtClean="0"/>
              <a:t>Device to host</a:t>
            </a:r>
          </a:p>
          <a:p>
            <a:pPr lvl="2"/>
            <a:r>
              <a:rPr lang="en-US" smtClean="0"/>
              <a:t>Device to device</a:t>
            </a:r>
          </a:p>
          <a:p>
            <a:pPr lvl="2"/>
            <a:endParaRPr lang="en-US" smtClean="0"/>
          </a:p>
          <a:p>
            <a:pPr lvl="2"/>
            <a:endParaRPr lang="en-US" smtClean="0">
              <a:solidFill>
                <a:srgbClr val="CC0066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2990850"/>
            <a:ext cx="658813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Host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2990850"/>
            <a:ext cx="2514600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Device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3014" name="TextBox 10"/>
          <p:cNvSpPr txBox="1">
            <a:spLocks noChangeArrowheads="1"/>
          </p:cNvSpPr>
          <p:nvPr/>
        </p:nvSpPr>
        <p:spPr bwMode="auto">
          <a:xfrm>
            <a:off x="6324600" y="3371850"/>
            <a:ext cx="2362200" cy="646113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Global Memory</a:t>
            </a:r>
          </a:p>
          <a:p>
            <a:endParaRPr lang="en-US"/>
          </a:p>
        </p:txBody>
      </p:sp>
      <p:sp>
        <p:nvSpPr>
          <p:cNvPr id="43015" name="Rectangle 5"/>
          <p:cNvSpPr>
            <a:spLocks noChangeArrowheads="1"/>
          </p:cNvSpPr>
          <p:nvPr/>
        </p:nvSpPr>
        <p:spPr bwMode="auto">
          <a:xfrm>
            <a:off x="2133600" y="3429000"/>
            <a:ext cx="19812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016" name="Straight Arrow Connector 12"/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5688013" y="3590925"/>
            <a:ext cx="56038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3733800" cy="3886200"/>
          </a:xfrm>
        </p:spPr>
        <p:txBody>
          <a:bodyPr/>
          <a:lstStyle/>
          <a:p>
            <a:r>
              <a:rPr lang="en-US" smtClean="0">
                <a:solidFill>
                  <a:srgbClr val="CC0066"/>
                </a:solidFill>
                <a:latin typeface="Courier New" pitchFamily="49" charset="0"/>
              </a:rPr>
              <a:t>cudaMemcpy()</a:t>
            </a:r>
          </a:p>
          <a:p>
            <a:pPr lvl="1"/>
            <a:r>
              <a:rPr lang="en-US" smtClean="0"/>
              <a:t>Memory transfer</a:t>
            </a:r>
          </a:p>
          <a:p>
            <a:pPr lvl="2"/>
            <a:r>
              <a:rPr lang="en-US" smtClean="0"/>
              <a:t>Host to host</a:t>
            </a:r>
          </a:p>
          <a:p>
            <a:pPr lvl="2"/>
            <a:r>
              <a:rPr lang="en-US" smtClean="0"/>
              <a:t>Host to device</a:t>
            </a:r>
          </a:p>
          <a:p>
            <a:pPr lvl="2"/>
            <a:r>
              <a:rPr lang="en-US" smtClean="0"/>
              <a:t>Device to host</a:t>
            </a:r>
          </a:p>
          <a:p>
            <a:pPr lvl="2"/>
            <a:r>
              <a:rPr lang="en-US" smtClean="0"/>
              <a:t>Device to device</a:t>
            </a:r>
          </a:p>
          <a:p>
            <a:pPr lvl="2"/>
            <a:endParaRPr lang="en-US" smtClean="0"/>
          </a:p>
          <a:p>
            <a:pPr lvl="2"/>
            <a:endParaRPr lang="en-US" smtClean="0">
              <a:solidFill>
                <a:srgbClr val="CC0066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2990850"/>
            <a:ext cx="658813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Host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2990850"/>
            <a:ext cx="2514600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Device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4038" name="TextBox 10"/>
          <p:cNvSpPr txBox="1">
            <a:spLocks noChangeArrowheads="1"/>
          </p:cNvSpPr>
          <p:nvPr/>
        </p:nvSpPr>
        <p:spPr bwMode="auto">
          <a:xfrm>
            <a:off x="6324600" y="3371850"/>
            <a:ext cx="2362200" cy="646113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Global Memory</a:t>
            </a:r>
          </a:p>
          <a:p>
            <a:endParaRPr lang="en-US"/>
          </a:p>
        </p:txBody>
      </p:sp>
      <p:sp>
        <p:nvSpPr>
          <p:cNvPr id="44039" name="Rectangle 5"/>
          <p:cNvSpPr>
            <a:spLocks noChangeArrowheads="1"/>
          </p:cNvSpPr>
          <p:nvPr/>
        </p:nvSpPr>
        <p:spPr bwMode="auto">
          <a:xfrm>
            <a:off x="2133600" y="3886200"/>
            <a:ext cx="19812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4040" name="Straight Arrow Connector 11"/>
          <p:cNvCxnSpPr>
            <a:cxnSpLocks noChangeShapeType="1"/>
            <a:stCxn id="9" idx="1"/>
            <a:endCxn id="8" idx="3"/>
          </p:cNvCxnSpPr>
          <p:nvPr/>
        </p:nvCxnSpPr>
        <p:spPr bwMode="auto">
          <a:xfrm rot="10800000">
            <a:off x="5688013" y="3590925"/>
            <a:ext cx="56038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3733800" cy="3886200"/>
          </a:xfrm>
        </p:spPr>
        <p:txBody>
          <a:bodyPr/>
          <a:lstStyle/>
          <a:p>
            <a:r>
              <a:rPr lang="en-US" smtClean="0">
                <a:solidFill>
                  <a:srgbClr val="CC0066"/>
                </a:solidFill>
                <a:latin typeface="Courier New" pitchFamily="49" charset="0"/>
              </a:rPr>
              <a:t>cudaMemcpy()</a:t>
            </a:r>
          </a:p>
          <a:p>
            <a:pPr lvl="1"/>
            <a:r>
              <a:rPr lang="en-US" smtClean="0"/>
              <a:t>Memory transfer</a:t>
            </a:r>
          </a:p>
          <a:p>
            <a:pPr lvl="2"/>
            <a:r>
              <a:rPr lang="en-US" smtClean="0"/>
              <a:t>Host to host</a:t>
            </a:r>
          </a:p>
          <a:p>
            <a:pPr lvl="2"/>
            <a:r>
              <a:rPr lang="en-US" smtClean="0"/>
              <a:t>Host to device</a:t>
            </a:r>
          </a:p>
          <a:p>
            <a:pPr lvl="2"/>
            <a:r>
              <a:rPr lang="en-US" smtClean="0"/>
              <a:t>Device to host</a:t>
            </a:r>
          </a:p>
          <a:p>
            <a:pPr lvl="2"/>
            <a:r>
              <a:rPr lang="en-US" smtClean="0"/>
              <a:t>Device to device</a:t>
            </a:r>
          </a:p>
          <a:p>
            <a:pPr lvl="2"/>
            <a:endParaRPr lang="en-US" smtClean="0"/>
          </a:p>
          <a:p>
            <a:pPr lvl="2"/>
            <a:endParaRPr lang="en-US" smtClean="0">
              <a:solidFill>
                <a:srgbClr val="CC0066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2990850"/>
            <a:ext cx="658813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Host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2990850"/>
            <a:ext cx="2514600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Device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5062" name="TextBox 10"/>
          <p:cNvSpPr txBox="1">
            <a:spLocks noChangeArrowheads="1"/>
          </p:cNvSpPr>
          <p:nvPr/>
        </p:nvSpPr>
        <p:spPr bwMode="auto">
          <a:xfrm>
            <a:off x="6324600" y="3371850"/>
            <a:ext cx="2362200" cy="646113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Global Memory</a:t>
            </a:r>
          </a:p>
          <a:p>
            <a:endParaRPr lang="en-US"/>
          </a:p>
        </p:txBody>
      </p:sp>
      <p:sp>
        <p:nvSpPr>
          <p:cNvPr id="45063" name="Rectangle 5"/>
          <p:cNvSpPr>
            <a:spLocks noChangeArrowheads="1"/>
          </p:cNvSpPr>
          <p:nvPr/>
        </p:nvSpPr>
        <p:spPr bwMode="auto">
          <a:xfrm>
            <a:off x="2133600" y="4343400"/>
            <a:ext cx="22860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5064" name="Shape 12"/>
          <p:cNvCxnSpPr>
            <a:cxnSpLocks noChangeShapeType="1"/>
            <a:stCxn id="9" idx="2"/>
            <a:endCxn id="9" idx="1"/>
          </p:cNvCxnSpPr>
          <p:nvPr/>
        </p:nvCxnSpPr>
        <p:spPr bwMode="auto">
          <a:xfrm rot="5400000" flipH="1">
            <a:off x="6577012" y="3262313"/>
            <a:ext cx="600075" cy="1257300"/>
          </a:xfrm>
          <a:prstGeom prst="curvedConnector4">
            <a:avLst>
              <a:gd name="adj1" fmla="val -38088"/>
              <a:gd name="adj2" fmla="val 118181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2895600"/>
            <a:ext cx="66103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4710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3352800" y="2971800"/>
            <a:ext cx="2286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29200" y="4953000"/>
            <a:ext cx="658813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Host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48400" y="4953000"/>
            <a:ext cx="2514600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Device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7112" name="TextBox 10"/>
          <p:cNvSpPr txBox="1">
            <a:spLocks noChangeArrowheads="1"/>
          </p:cNvSpPr>
          <p:nvPr/>
        </p:nvSpPr>
        <p:spPr bwMode="auto">
          <a:xfrm>
            <a:off x="6324600" y="5334000"/>
            <a:ext cx="2362200" cy="646113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Global Memory</a:t>
            </a:r>
          </a:p>
          <a:p>
            <a:endParaRPr lang="en-US"/>
          </a:p>
        </p:txBody>
      </p:sp>
      <p:cxnSp>
        <p:nvCxnSpPr>
          <p:cNvPr id="47113" name="Straight Arrow Connector 11"/>
          <p:cNvCxnSpPr>
            <a:cxnSpLocks noChangeShapeType="1"/>
            <a:stCxn id="9" idx="3"/>
            <a:endCxn id="10" idx="1"/>
          </p:cNvCxnSpPr>
          <p:nvPr/>
        </p:nvCxnSpPr>
        <p:spPr bwMode="auto">
          <a:xfrm>
            <a:off x="5688013" y="5553075"/>
            <a:ext cx="56038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4" name="Text Box 6"/>
          <p:cNvSpPr txBox="1">
            <a:spLocks noChangeArrowheads="1"/>
          </p:cNvSpPr>
          <p:nvPr/>
        </p:nvSpPr>
        <p:spPr bwMode="auto">
          <a:xfrm>
            <a:off x="3429000" y="1905000"/>
            <a:ext cx="17526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Source (host)</a:t>
            </a:r>
          </a:p>
        </p:txBody>
      </p:sp>
      <p:sp>
        <p:nvSpPr>
          <p:cNvPr id="47115" name="Line 7"/>
          <p:cNvSpPr>
            <a:spLocks noChangeShapeType="1"/>
          </p:cNvSpPr>
          <p:nvPr/>
        </p:nvSpPr>
        <p:spPr bwMode="auto">
          <a:xfrm flipH="1">
            <a:off x="3505200" y="2286000"/>
            <a:ext cx="762000" cy="685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6" name="Rectangle 5"/>
          <p:cNvSpPr>
            <a:spLocks noChangeArrowheads="1"/>
          </p:cNvSpPr>
          <p:nvPr/>
        </p:nvSpPr>
        <p:spPr bwMode="auto">
          <a:xfrm>
            <a:off x="2819400" y="2971800"/>
            <a:ext cx="3048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Text Box 6"/>
          <p:cNvSpPr txBox="1">
            <a:spLocks noChangeArrowheads="1"/>
          </p:cNvSpPr>
          <p:nvPr/>
        </p:nvSpPr>
        <p:spPr bwMode="auto">
          <a:xfrm>
            <a:off x="838200" y="1905000"/>
            <a:ext cx="22860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Destination (device)</a:t>
            </a:r>
          </a:p>
        </p:txBody>
      </p:sp>
      <p:sp>
        <p:nvSpPr>
          <p:cNvPr id="47118" name="Line 7"/>
          <p:cNvSpPr>
            <a:spLocks noChangeShapeType="1"/>
          </p:cNvSpPr>
          <p:nvPr/>
        </p:nvSpPr>
        <p:spPr bwMode="auto">
          <a:xfrm>
            <a:off x="1981200" y="2286000"/>
            <a:ext cx="990600" cy="685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4572000" y="2971800"/>
            <a:ext cx="28956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5486400" y="1905000"/>
            <a:ext cx="17526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srgbClr val="CC3300"/>
                </a:solidFill>
              </a:rPr>
              <a:t>Host to device</a:t>
            </a: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 flipH="1">
            <a:off x="6248400" y="2286000"/>
            <a:ext cx="0" cy="64452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2895600"/>
            <a:ext cx="66103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4813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9200" y="4953000"/>
            <a:ext cx="658813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Host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48400" y="4953000"/>
            <a:ext cx="2514600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Device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8135" name="TextBox 10"/>
          <p:cNvSpPr txBox="1">
            <a:spLocks noChangeArrowheads="1"/>
          </p:cNvSpPr>
          <p:nvPr/>
        </p:nvSpPr>
        <p:spPr bwMode="auto">
          <a:xfrm>
            <a:off x="6324600" y="5334000"/>
            <a:ext cx="2362200" cy="646113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Global Memory</a:t>
            </a:r>
          </a:p>
          <a:p>
            <a:endParaRPr lang="en-US"/>
          </a:p>
        </p:txBody>
      </p:sp>
      <p:sp>
        <p:nvSpPr>
          <p:cNvPr id="48136" name="Rectangle 5"/>
          <p:cNvSpPr>
            <a:spLocks noChangeArrowheads="1"/>
          </p:cNvSpPr>
          <p:nvPr/>
        </p:nvSpPr>
        <p:spPr bwMode="auto">
          <a:xfrm>
            <a:off x="4572000" y="3429000"/>
            <a:ext cx="28956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8137" name="Straight Arrow Connector 19"/>
          <p:cNvCxnSpPr>
            <a:cxnSpLocks noChangeShapeType="1"/>
            <a:stCxn id="10" idx="1"/>
            <a:endCxn id="9" idx="3"/>
          </p:cNvCxnSpPr>
          <p:nvPr/>
        </p:nvCxnSpPr>
        <p:spPr bwMode="auto">
          <a:xfrm rot="10800000">
            <a:off x="5688013" y="5553075"/>
            <a:ext cx="56038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 Reminder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Vectors</a:t>
            </a:r>
          </a:p>
          <a:p>
            <a:r>
              <a:rPr lang="en-US" smtClean="0"/>
              <a:t>Dot products</a:t>
            </a:r>
          </a:p>
          <a:p>
            <a:r>
              <a:rPr lang="en-US" smtClean="0"/>
              <a:t>Row major or column major?</a:t>
            </a:r>
          </a:p>
          <a:p>
            <a:r>
              <a:rPr lang="en-US" smtClean="0"/>
              <a:t>Dot product per output element</a:t>
            </a:r>
          </a:p>
        </p:txBody>
      </p:sp>
    </p:spTree>
    <p:extLst>
      <p:ext uri="{BB962C8B-B14F-4D97-AF65-F5344CB8AC3E}">
        <p14:creationId xmlns:p14="http://schemas.microsoft.com/office/powerpoint/2010/main" val="36269487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5181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486400" y="1524000"/>
            <a:ext cx="3657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600" kern="0" dirty="0">
                <a:latin typeface="+mn-lt"/>
              </a:rPr>
              <a:t>P = M * N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600" kern="0" dirty="0"/>
              <a:t>Assume M and N are square for simplicity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1,000 x 1,000 matrix</a:t>
            </a:r>
          </a:p>
          <a:p>
            <a:pPr marL="800100" lvl="1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</a:rPr>
              <a:t>1,000,000 dot products</a:t>
            </a:r>
          </a:p>
          <a:p>
            <a:pPr marL="1257300" lvl="2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</a:rPr>
              <a:t>Each 1,000 multiples and 1,000 adds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28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GPU Architecture Review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82000" cy="4572000"/>
          </a:xfrm>
        </p:spPr>
        <p:txBody>
          <a:bodyPr/>
          <a:lstStyle/>
          <a:p>
            <a:r>
              <a:rPr lang="en-US" smtClean="0"/>
              <a:t>GPUs are specialized for</a:t>
            </a:r>
          </a:p>
          <a:p>
            <a:pPr lvl="1"/>
            <a:r>
              <a:rPr lang="en-US" smtClean="0"/>
              <a:t>Compute-intensive, highly parallel computation</a:t>
            </a:r>
          </a:p>
          <a:p>
            <a:pPr lvl="1"/>
            <a:r>
              <a:rPr lang="en-US" smtClean="0"/>
              <a:t>Graphics!</a:t>
            </a:r>
          </a:p>
          <a:p>
            <a:r>
              <a:rPr lang="en-US" smtClean="0"/>
              <a:t>Transistors are devoted to:</a:t>
            </a:r>
          </a:p>
          <a:p>
            <a:pPr lvl="1"/>
            <a:r>
              <a:rPr lang="en-US" smtClean="0"/>
              <a:t>Processing</a:t>
            </a:r>
          </a:p>
          <a:p>
            <a:pPr lvl="1"/>
            <a:r>
              <a:rPr lang="en-US" smtClean="0"/>
              <a:t>Not:</a:t>
            </a:r>
          </a:p>
          <a:p>
            <a:pPr lvl="2"/>
            <a:r>
              <a:rPr lang="en-US" smtClean="0"/>
              <a:t>Data caching</a:t>
            </a:r>
          </a:p>
          <a:p>
            <a:pPr lvl="2"/>
            <a:r>
              <a:rPr lang="en-US" smtClean="0"/>
              <a:t>Flow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smtClean="0"/>
              <a:t>Matrix Multiply:  CPU Implementation</a:t>
            </a:r>
          </a:p>
        </p:txBody>
      </p:sp>
      <p:sp>
        <p:nvSpPr>
          <p:cNvPr id="51203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http://courses.engr.illinois.edu/ece498/al/lectures/lecture3%20cuda%20threads%20spring%202010.ppt </a:t>
            </a: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1000" y="1895475"/>
            <a:ext cx="85344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MatrixMulOnHost(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 M,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 N,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 P,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width)</a:t>
            </a:r>
            <a:r>
              <a:rPr lang="ar-SA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‏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 = 0; i &lt; width; ++i)</a:t>
            </a:r>
            <a:r>
              <a:rPr lang="ar-SA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‏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 = 0; j &lt; width; ++j)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{	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sum = 0;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k = 0; k &lt; width; ++k)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 = M[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 width + k];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 = N[k * width + j];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sum += a * b;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P[i * width + j] = sum;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514600"/>
            <a:ext cx="3810000" cy="37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Skeleton</a:t>
            </a:r>
          </a:p>
        </p:txBody>
      </p:sp>
      <p:sp>
        <p:nvSpPr>
          <p:cNvPr id="52227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3" y="2495550"/>
            <a:ext cx="368617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2895600" y="2819400"/>
            <a:ext cx="35052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Skeleton</a:t>
            </a:r>
          </a:p>
        </p:txBody>
      </p:sp>
      <p:sp>
        <p:nvSpPr>
          <p:cNvPr id="53251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532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3" y="2495550"/>
            <a:ext cx="368617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2895600" y="3505200"/>
            <a:ext cx="35052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Skeleton</a:t>
            </a:r>
          </a:p>
        </p:txBody>
      </p:sp>
      <p:sp>
        <p:nvSpPr>
          <p:cNvPr id="54275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3" y="2495550"/>
            <a:ext cx="368617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2895600" y="4343400"/>
            <a:ext cx="35052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Step 1</a:t>
            </a:r>
          </a:p>
          <a:p>
            <a:pPr lvl="1">
              <a:defRPr/>
            </a:pPr>
            <a:r>
              <a:rPr lang="en-US" dirty="0" smtClean="0"/>
              <a:t>Add </a:t>
            </a:r>
            <a:r>
              <a:rPr lang="en-US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CUDA memory transfers</a:t>
            </a:r>
            <a:r>
              <a:rPr lang="en-US" dirty="0" smtClean="0"/>
              <a:t> to the skeleton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Data Transfer</a:t>
            </a:r>
          </a:p>
        </p:txBody>
      </p:sp>
      <p:sp>
        <p:nvSpPr>
          <p:cNvPr id="56323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1500188"/>
            <a:ext cx="5629275" cy="50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1905000" y="2590800"/>
            <a:ext cx="5029200" cy="1295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7391400" y="2982913"/>
            <a:ext cx="1600200" cy="369887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Allocate input</a:t>
            </a:r>
          </a:p>
        </p:txBody>
      </p:sp>
      <p:sp>
        <p:nvSpPr>
          <p:cNvPr id="56327" name="Line 7"/>
          <p:cNvSpPr>
            <a:spLocks noChangeShapeType="1"/>
          </p:cNvSpPr>
          <p:nvPr/>
        </p:nvSpPr>
        <p:spPr bwMode="auto">
          <a:xfrm flipH="1">
            <a:off x="6934200" y="3200400"/>
            <a:ext cx="4572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Data Transfer</a:t>
            </a:r>
          </a:p>
        </p:txBody>
      </p:sp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573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1500188"/>
            <a:ext cx="5629275" cy="50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2133600" y="3962400"/>
            <a:ext cx="2438400" cy="6096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5029200" y="4049713"/>
            <a:ext cx="1752600" cy="369887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Allocate output</a:t>
            </a:r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 flipH="1">
            <a:off x="4572000" y="4267200"/>
            <a:ext cx="4572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Data Transfer</a:t>
            </a:r>
          </a:p>
        </p:txBody>
      </p:sp>
      <p:sp>
        <p:nvSpPr>
          <p:cNvPr id="58371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583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1500188"/>
            <a:ext cx="5629275" cy="50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1828800" y="4648200"/>
            <a:ext cx="44196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Data Transfer</a:t>
            </a:r>
          </a:p>
        </p:txBody>
      </p:sp>
      <p:sp>
        <p:nvSpPr>
          <p:cNvPr id="59395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593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1500188"/>
            <a:ext cx="5629275" cy="50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1905000" y="5105400"/>
            <a:ext cx="5029200" cy="1066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7391400" y="5334000"/>
            <a:ext cx="1447800" cy="646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Read back from device</a:t>
            </a:r>
          </a:p>
        </p:txBody>
      </p:sp>
      <p:sp>
        <p:nvSpPr>
          <p:cNvPr id="59399" name="Line 7"/>
          <p:cNvSpPr>
            <a:spLocks noChangeShapeType="1"/>
          </p:cNvSpPr>
          <p:nvPr/>
        </p:nvSpPr>
        <p:spPr bwMode="auto">
          <a:xfrm flipH="1">
            <a:off x="6934200" y="5627688"/>
            <a:ext cx="4572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Step 2</a:t>
            </a:r>
          </a:p>
          <a:p>
            <a:pPr lvl="1">
              <a:defRPr/>
            </a:pPr>
            <a:r>
              <a:rPr lang="en-US" dirty="0" smtClean="0"/>
              <a:t>Implement the </a:t>
            </a:r>
            <a:r>
              <a:rPr lang="en-US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kernel</a:t>
            </a:r>
            <a:r>
              <a:rPr lang="en-US" dirty="0" smtClean="0"/>
              <a:t> in CUDA 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GPU Architecture Review</a:t>
            </a: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3124200"/>
            <a:ext cx="44958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http://developer.download.nvidia.com/compute/cuda/3_2_prod/toolkit/docs/CUDA_C_Programming_Guide.pdf </a:t>
            </a:r>
          </a:p>
        </p:txBody>
      </p:sp>
      <p:sp>
        <p:nvSpPr>
          <p:cNvPr id="1331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3886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Transistor Usage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Kernel</a:t>
            </a:r>
          </a:p>
        </p:txBody>
      </p:sp>
      <p:pic>
        <p:nvPicPr>
          <p:cNvPr id="624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76400"/>
            <a:ext cx="6276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1752600" y="2743200"/>
            <a:ext cx="17526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3962400" y="2667000"/>
            <a:ext cx="44958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Accessing a matrix, so using a 2D block</a:t>
            </a:r>
          </a:p>
        </p:txBody>
      </p:sp>
      <p:sp>
        <p:nvSpPr>
          <p:cNvPr id="62471" name="Line 7"/>
          <p:cNvSpPr>
            <a:spLocks noChangeShapeType="1"/>
          </p:cNvSpPr>
          <p:nvPr/>
        </p:nvSpPr>
        <p:spPr bwMode="auto">
          <a:xfrm flipH="1">
            <a:off x="3505200" y="2884488"/>
            <a:ext cx="4572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Kernel</a:t>
            </a:r>
          </a:p>
        </p:txBody>
      </p:sp>
      <p:pic>
        <p:nvPicPr>
          <p:cNvPr id="634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76400"/>
            <a:ext cx="6276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1752600" y="3581400"/>
            <a:ext cx="14478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3962400" y="3668713"/>
            <a:ext cx="3733800" cy="369887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Each kernel computes one output</a:t>
            </a:r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 flipH="1" flipV="1">
            <a:off x="3200400" y="3733800"/>
            <a:ext cx="762000" cy="76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Kernel</a:t>
            </a:r>
          </a:p>
        </p:txBody>
      </p:sp>
      <p:pic>
        <p:nvPicPr>
          <p:cNvPr id="645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76400"/>
            <a:ext cx="6276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1752600" y="4038600"/>
            <a:ext cx="25146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5257800" y="3773488"/>
            <a:ext cx="3581400" cy="64611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Where did the two outer for loops in the CPU implementation go?</a:t>
            </a:r>
          </a:p>
        </p:txBody>
      </p:sp>
      <p:sp>
        <p:nvSpPr>
          <p:cNvPr id="64519" name="Line 7"/>
          <p:cNvSpPr>
            <a:spLocks noChangeShapeType="1"/>
          </p:cNvSpPr>
          <p:nvPr/>
        </p:nvSpPr>
        <p:spPr bwMode="auto">
          <a:xfrm flipH="1">
            <a:off x="4267200" y="4114800"/>
            <a:ext cx="990600" cy="76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Kernel</a:t>
            </a:r>
          </a:p>
        </p:txBody>
      </p:sp>
      <p:pic>
        <p:nvPicPr>
          <p:cNvPr id="655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76400"/>
            <a:ext cx="6276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65541" name="Text Box 6"/>
          <p:cNvSpPr txBox="1">
            <a:spLocks noChangeArrowheads="1"/>
          </p:cNvSpPr>
          <p:nvPr/>
        </p:nvSpPr>
        <p:spPr bwMode="auto">
          <a:xfrm>
            <a:off x="5181600" y="5192713"/>
            <a:ext cx="3657600" cy="369887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No locks or synchronization, 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Step 3</a:t>
            </a:r>
          </a:p>
          <a:p>
            <a:pPr lvl="1">
              <a:defRPr/>
            </a:pPr>
            <a:r>
              <a:rPr lang="en-US" dirty="0" smtClean="0"/>
              <a:t>Invoke the </a:t>
            </a:r>
            <a:r>
              <a:rPr lang="en-US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kernel</a:t>
            </a:r>
            <a:r>
              <a:rPr lang="en-US" dirty="0" smtClean="0"/>
              <a:t> in CUDA 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2443163"/>
            <a:ext cx="66579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Invoke Kernel</a:t>
            </a:r>
          </a:p>
        </p:txBody>
      </p:sp>
      <p:sp>
        <p:nvSpPr>
          <p:cNvPr id="6758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1371600" y="2819400"/>
            <a:ext cx="3200400" cy="685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5029200" y="2895600"/>
            <a:ext cx="2514600" cy="646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One block with width by width threads</a:t>
            </a:r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 flipH="1">
            <a:off x="4572000" y="3189288"/>
            <a:ext cx="4572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686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104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9467ED5-F15F-4DA9-97CD-CA19377F65A2}" type="slidenum">
              <a:rPr lang="en-US" smtClean="0">
                <a:latin typeface="Arial Black" pitchFamily="34" charset="0"/>
              </a:rPr>
              <a:pPr/>
              <a:t>56</a:t>
            </a:fld>
            <a:endParaRPr lang="en-US" smtClean="0">
              <a:latin typeface="Arial Black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1674813"/>
            <a:ext cx="4572000" cy="495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41313" indent="-341313" defTabSz="449263" eaLnBrk="1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kern="0" dirty="0">
                <a:latin typeface="+mn-lt"/>
              </a:rPr>
              <a:t>One Block of threads compute matrix Pd</a:t>
            </a: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45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kern="0" dirty="0">
                <a:latin typeface="+mn-lt"/>
              </a:rPr>
              <a:t>Each thread computes one element of Pd</a:t>
            </a:r>
          </a:p>
          <a:p>
            <a:pPr marL="341313" indent="-341313" defTabSz="449263" eaLnBrk="1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kern="0" dirty="0">
                <a:latin typeface="+mn-lt"/>
              </a:rPr>
              <a:t>Each thread</a:t>
            </a: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45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kern="0" dirty="0">
                <a:latin typeface="+mn-lt"/>
              </a:rPr>
              <a:t>Loads a row of matrix </a:t>
            </a:r>
            <a:r>
              <a:rPr lang="en-GB" kern="0" dirty="0" err="1">
                <a:latin typeface="+mn-lt"/>
              </a:rPr>
              <a:t>Md</a:t>
            </a:r>
            <a:endParaRPr lang="en-GB" kern="0" dirty="0">
              <a:latin typeface="+mn-lt"/>
            </a:endParaRP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45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kern="0" dirty="0">
                <a:latin typeface="+mn-lt"/>
              </a:rPr>
              <a:t>Loads a column of matrix </a:t>
            </a:r>
            <a:r>
              <a:rPr lang="en-GB" kern="0" dirty="0" err="1">
                <a:latin typeface="+mn-lt"/>
              </a:rPr>
              <a:t>Nd</a:t>
            </a:r>
            <a:endParaRPr lang="en-GB" kern="0" dirty="0">
              <a:latin typeface="+mn-lt"/>
            </a:endParaRP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45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kern="0" dirty="0">
                <a:latin typeface="+mn-lt"/>
              </a:rPr>
              <a:t>Perform one multiply and addition for each pair of </a:t>
            </a:r>
            <a:r>
              <a:rPr lang="en-GB" kern="0" dirty="0" err="1">
                <a:latin typeface="+mn-lt"/>
              </a:rPr>
              <a:t>Md</a:t>
            </a:r>
            <a:r>
              <a:rPr lang="en-GB" kern="0" dirty="0">
                <a:latin typeface="+mn-lt"/>
              </a:rPr>
              <a:t> and </a:t>
            </a:r>
            <a:r>
              <a:rPr lang="en-GB" kern="0" dirty="0" err="1">
                <a:latin typeface="+mn-lt"/>
              </a:rPr>
              <a:t>Nd</a:t>
            </a:r>
            <a:r>
              <a:rPr lang="en-GB" kern="0" dirty="0">
                <a:latin typeface="+mn-lt"/>
              </a:rPr>
              <a:t> elements</a:t>
            </a: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45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kern="0" dirty="0">
                <a:latin typeface="+mn-lt"/>
              </a:rPr>
              <a:t>Compute to off-chip memory access ratio close to 1:1 (not very high)</a:t>
            </a:r>
            <a:r>
              <a:rPr lang="ar-SA" kern="0" dirty="0">
                <a:latin typeface="+mn-lt"/>
                <a:cs typeface="Arial" charset="0"/>
              </a:rPr>
              <a:t>‏</a:t>
            </a:r>
            <a:endParaRPr lang="en-GB" kern="0" dirty="0">
              <a:latin typeface="+mn-lt"/>
            </a:endParaRPr>
          </a:p>
          <a:p>
            <a:pPr marL="341313" indent="-341313" defTabSz="449263" eaLnBrk="1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kern="0" dirty="0">
                <a:latin typeface="+mn-lt"/>
              </a:rPr>
              <a:t>Size of matrix limited by the number of threads allowed in a thread block</a:t>
            </a: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2000" kern="0" dirty="0">
              <a:latin typeface="+mn-lt"/>
            </a:endParaRPr>
          </a:p>
        </p:txBody>
      </p:sp>
      <p:sp>
        <p:nvSpPr>
          <p:cNvPr id="68613" name="AutoShape 4"/>
          <p:cNvSpPr>
            <a:spLocks noChangeArrowheads="1"/>
          </p:cNvSpPr>
          <p:nvPr/>
        </p:nvSpPr>
        <p:spPr bwMode="auto">
          <a:xfrm>
            <a:off x="5176838" y="1420813"/>
            <a:ext cx="1897062" cy="2052637"/>
          </a:xfrm>
          <a:prstGeom prst="roundRect">
            <a:avLst>
              <a:gd name="adj" fmla="val 83"/>
            </a:avLst>
          </a:prstGeom>
          <a:solidFill>
            <a:srgbClr val="33A3A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1000" b="1">
                <a:solidFill>
                  <a:srgbClr val="000000"/>
                </a:solidFill>
                <a:latin typeface="Times New Roman" pitchFamily="18" charset="0"/>
              </a:rPr>
              <a:t>Grid 1</a:t>
            </a:r>
          </a:p>
        </p:txBody>
      </p:sp>
      <p:sp>
        <p:nvSpPr>
          <p:cNvPr id="68614" name="AutoShape 5"/>
          <p:cNvSpPr>
            <a:spLocks noChangeArrowheads="1"/>
          </p:cNvSpPr>
          <p:nvPr/>
        </p:nvSpPr>
        <p:spPr bwMode="auto">
          <a:xfrm>
            <a:off x="5335588" y="1624013"/>
            <a:ext cx="1587500" cy="1655762"/>
          </a:xfrm>
          <a:prstGeom prst="roundRect">
            <a:avLst>
              <a:gd name="adj" fmla="val 97"/>
            </a:avLst>
          </a:prstGeom>
          <a:solidFill>
            <a:srgbClr val="23FF23">
              <a:alpha val="54901"/>
            </a:srgbClr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b="1">
                <a:solidFill>
                  <a:srgbClr val="000000"/>
                </a:solidFill>
                <a:latin typeface="Times New Roman" pitchFamily="18" charset="0"/>
              </a:rPr>
              <a:t>Block 1</a:t>
            </a:r>
          </a:p>
        </p:txBody>
      </p:sp>
      <p:sp>
        <p:nvSpPr>
          <p:cNvPr id="68615" name="AutoShape 6"/>
          <p:cNvSpPr>
            <a:spLocks noChangeArrowheads="1"/>
          </p:cNvSpPr>
          <p:nvPr/>
        </p:nvSpPr>
        <p:spPr bwMode="auto">
          <a:xfrm>
            <a:off x="5322888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6" name="AutoShape 7"/>
          <p:cNvSpPr>
            <a:spLocks noChangeArrowheads="1"/>
          </p:cNvSpPr>
          <p:nvPr/>
        </p:nvSpPr>
        <p:spPr bwMode="auto">
          <a:xfrm>
            <a:off x="5705475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AutoShape 8"/>
          <p:cNvSpPr>
            <a:spLocks noChangeArrowheads="1"/>
          </p:cNvSpPr>
          <p:nvPr/>
        </p:nvSpPr>
        <p:spPr bwMode="auto">
          <a:xfrm>
            <a:off x="6086475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8" name="AutoShape 9"/>
          <p:cNvSpPr>
            <a:spLocks noChangeArrowheads="1"/>
          </p:cNvSpPr>
          <p:nvPr/>
        </p:nvSpPr>
        <p:spPr bwMode="auto">
          <a:xfrm>
            <a:off x="6467475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AutoShape 10"/>
          <p:cNvSpPr>
            <a:spLocks noChangeArrowheads="1"/>
          </p:cNvSpPr>
          <p:nvPr/>
        </p:nvSpPr>
        <p:spPr bwMode="auto">
          <a:xfrm>
            <a:off x="5322888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AutoShape 11"/>
          <p:cNvSpPr>
            <a:spLocks noChangeArrowheads="1"/>
          </p:cNvSpPr>
          <p:nvPr/>
        </p:nvSpPr>
        <p:spPr bwMode="auto">
          <a:xfrm>
            <a:off x="5705475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AutoShape 12"/>
          <p:cNvSpPr>
            <a:spLocks noChangeArrowheads="1"/>
          </p:cNvSpPr>
          <p:nvPr/>
        </p:nvSpPr>
        <p:spPr bwMode="auto">
          <a:xfrm>
            <a:off x="6086475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AutoShape 13"/>
          <p:cNvSpPr>
            <a:spLocks noChangeArrowheads="1"/>
          </p:cNvSpPr>
          <p:nvPr/>
        </p:nvSpPr>
        <p:spPr bwMode="auto">
          <a:xfrm>
            <a:off x="6467475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8623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888" y="43910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8624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75" y="43910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8625" name="Picture 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5" y="43910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8626" name="Picture 1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5" y="43910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8627" name="AutoShape 18"/>
          <p:cNvSpPr>
            <a:spLocks noChangeArrowheads="1"/>
          </p:cNvSpPr>
          <p:nvPr/>
        </p:nvSpPr>
        <p:spPr bwMode="auto">
          <a:xfrm>
            <a:off x="5322888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8" name="AutoShape 19"/>
          <p:cNvSpPr>
            <a:spLocks noChangeArrowheads="1"/>
          </p:cNvSpPr>
          <p:nvPr/>
        </p:nvSpPr>
        <p:spPr bwMode="auto">
          <a:xfrm>
            <a:off x="5705475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9" name="AutoShape 20"/>
          <p:cNvSpPr>
            <a:spLocks noChangeArrowheads="1"/>
          </p:cNvSpPr>
          <p:nvPr/>
        </p:nvSpPr>
        <p:spPr bwMode="auto">
          <a:xfrm>
            <a:off x="6086475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0" name="AutoShape 21"/>
          <p:cNvSpPr>
            <a:spLocks noChangeArrowheads="1"/>
          </p:cNvSpPr>
          <p:nvPr/>
        </p:nvSpPr>
        <p:spPr bwMode="auto">
          <a:xfrm>
            <a:off x="6467475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1" name="AutoShape 22"/>
          <p:cNvSpPr>
            <a:spLocks noChangeArrowheads="1"/>
          </p:cNvSpPr>
          <p:nvPr/>
        </p:nvSpPr>
        <p:spPr bwMode="auto">
          <a:xfrm>
            <a:off x="7356475" y="16510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2" name="AutoShape 23"/>
          <p:cNvSpPr>
            <a:spLocks noChangeArrowheads="1"/>
          </p:cNvSpPr>
          <p:nvPr/>
        </p:nvSpPr>
        <p:spPr bwMode="auto">
          <a:xfrm>
            <a:off x="7739063" y="1652588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8633" name="Picture 2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063" y="165100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8634" name="AutoShape 25"/>
          <p:cNvSpPr>
            <a:spLocks noChangeArrowheads="1"/>
          </p:cNvSpPr>
          <p:nvPr/>
        </p:nvSpPr>
        <p:spPr bwMode="auto">
          <a:xfrm>
            <a:off x="8501063" y="1652588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5" name="AutoShape 26"/>
          <p:cNvSpPr>
            <a:spLocks noChangeArrowheads="1"/>
          </p:cNvSpPr>
          <p:nvPr/>
        </p:nvSpPr>
        <p:spPr bwMode="auto">
          <a:xfrm>
            <a:off x="7356475" y="20177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6" name="AutoShape 27"/>
          <p:cNvSpPr>
            <a:spLocks noChangeArrowheads="1"/>
          </p:cNvSpPr>
          <p:nvPr/>
        </p:nvSpPr>
        <p:spPr bwMode="auto">
          <a:xfrm>
            <a:off x="7739063" y="2019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8637" name="Picture 2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063" y="201771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8638" name="AutoShape 29"/>
          <p:cNvSpPr>
            <a:spLocks noChangeArrowheads="1"/>
          </p:cNvSpPr>
          <p:nvPr/>
        </p:nvSpPr>
        <p:spPr bwMode="auto">
          <a:xfrm>
            <a:off x="8501063" y="2019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9" name="AutoShape 30"/>
          <p:cNvSpPr>
            <a:spLocks noChangeArrowheads="1"/>
          </p:cNvSpPr>
          <p:nvPr/>
        </p:nvSpPr>
        <p:spPr bwMode="auto">
          <a:xfrm>
            <a:off x="7356475" y="23987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0" name="AutoShape 31"/>
          <p:cNvSpPr>
            <a:spLocks noChangeArrowheads="1"/>
          </p:cNvSpPr>
          <p:nvPr/>
        </p:nvSpPr>
        <p:spPr bwMode="auto">
          <a:xfrm>
            <a:off x="7739063" y="2400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8641" name="Picture 3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063" y="239871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8642" name="AutoShape 33"/>
          <p:cNvSpPr>
            <a:spLocks noChangeArrowheads="1"/>
          </p:cNvSpPr>
          <p:nvPr/>
        </p:nvSpPr>
        <p:spPr bwMode="auto">
          <a:xfrm>
            <a:off x="8501063" y="2400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3" name="AutoShape 34"/>
          <p:cNvSpPr>
            <a:spLocks noChangeArrowheads="1"/>
          </p:cNvSpPr>
          <p:nvPr/>
        </p:nvSpPr>
        <p:spPr bwMode="auto">
          <a:xfrm>
            <a:off x="7356475" y="2781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4" name="AutoShape 35"/>
          <p:cNvSpPr>
            <a:spLocks noChangeArrowheads="1"/>
          </p:cNvSpPr>
          <p:nvPr/>
        </p:nvSpPr>
        <p:spPr bwMode="auto">
          <a:xfrm>
            <a:off x="7739063" y="2781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8645" name="Picture 3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063" y="278130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8646" name="AutoShape 37"/>
          <p:cNvSpPr>
            <a:spLocks noChangeArrowheads="1"/>
          </p:cNvSpPr>
          <p:nvPr/>
        </p:nvSpPr>
        <p:spPr bwMode="auto">
          <a:xfrm>
            <a:off x="8501063" y="2781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7" name="AutoShape 38"/>
          <p:cNvSpPr>
            <a:spLocks noChangeArrowheads="1"/>
          </p:cNvSpPr>
          <p:nvPr/>
        </p:nvSpPr>
        <p:spPr bwMode="auto">
          <a:xfrm>
            <a:off x="7335838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8" name="AutoShape 39"/>
          <p:cNvSpPr>
            <a:spLocks noChangeArrowheads="1"/>
          </p:cNvSpPr>
          <p:nvPr/>
        </p:nvSpPr>
        <p:spPr bwMode="auto">
          <a:xfrm>
            <a:off x="7716838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9" name="AutoShape 40"/>
          <p:cNvSpPr>
            <a:spLocks noChangeArrowheads="1"/>
          </p:cNvSpPr>
          <p:nvPr/>
        </p:nvSpPr>
        <p:spPr bwMode="auto">
          <a:xfrm>
            <a:off x="8097838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0" name="AutoShape 41"/>
          <p:cNvSpPr>
            <a:spLocks noChangeArrowheads="1"/>
          </p:cNvSpPr>
          <p:nvPr/>
        </p:nvSpPr>
        <p:spPr bwMode="auto">
          <a:xfrm>
            <a:off x="8480425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1" name="AutoShape 42"/>
          <p:cNvSpPr>
            <a:spLocks noChangeArrowheads="1"/>
          </p:cNvSpPr>
          <p:nvPr/>
        </p:nvSpPr>
        <p:spPr bwMode="auto">
          <a:xfrm>
            <a:off x="7335838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2" name="AutoShape 43"/>
          <p:cNvSpPr>
            <a:spLocks noChangeArrowheads="1"/>
          </p:cNvSpPr>
          <p:nvPr/>
        </p:nvSpPr>
        <p:spPr bwMode="auto">
          <a:xfrm>
            <a:off x="7716838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3" name="AutoShape 44"/>
          <p:cNvSpPr>
            <a:spLocks noChangeArrowheads="1"/>
          </p:cNvSpPr>
          <p:nvPr/>
        </p:nvSpPr>
        <p:spPr bwMode="auto">
          <a:xfrm>
            <a:off x="8097838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4" name="AutoShape 45"/>
          <p:cNvSpPr>
            <a:spLocks noChangeArrowheads="1"/>
          </p:cNvSpPr>
          <p:nvPr/>
        </p:nvSpPr>
        <p:spPr bwMode="auto">
          <a:xfrm>
            <a:off x="8480425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5" name="AutoShape 46"/>
          <p:cNvSpPr>
            <a:spLocks noChangeArrowheads="1"/>
          </p:cNvSpPr>
          <p:nvPr/>
        </p:nvSpPr>
        <p:spPr bwMode="auto">
          <a:xfrm>
            <a:off x="7335838" y="4391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6" name="AutoShape 47"/>
          <p:cNvSpPr>
            <a:spLocks noChangeArrowheads="1"/>
          </p:cNvSpPr>
          <p:nvPr/>
        </p:nvSpPr>
        <p:spPr bwMode="auto">
          <a:xfrm>
            <a:off x="7716838" y="4391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7" name="AutoShape 48"/>
          <p:cNvSpPr>
            <a:spLocks noChangeArrowheads="1"/>
          </p:cNvSpPr>
          <p:nvPr/>
        </p:nvSpPr>
        <p:spPr bwMode="auto">
          <a:xfrm>
            <a:off x="8097838" y="4391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FF663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00"/>
                </a:solidFill>
                <a:latin typeface="Times New Roman" pitchFamily="18" charset="0"/>
              </a:rPr>
              <a:t>48</a:t>
            </a:r>
          </a:p>
        </p:txBody>
      </p:sp>
      <p:sp>
        <p:nvSpPr>
          <p:cNvPr id="68658" name="AutoShape 49"/>
          <p:cNvSpPr>
            <a:spLocks noChangeArrowheads="1"/>
          </p:cNvSpPr>
          <p:nvPr/>
        </p:nvSpPr>
        <p:spPr bwMode="auto">
          <a:xfrm>
            <a:off x="8480425" y="4391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9" name="AutoShape 50"/>
          <p:cNvSpPr>
            <a:spLocks noChangeArrowheads="1"/>
          </p:cNvSpPr>
          <p:nvPr/>
        </p:nvSpPr>
        <p:spPr bwMode="auto">
          <a:xfrm>
            <a:off x="7335838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0" name="AutoShape 51"/>
          <p:cNvSpPr>
            <a:spLocks noChangeArrowheads="1"/>
          </p:cNvSpPr>
          <p:nvPr/>
        </p:nvSpPr>
        <p:spPr bwMode="auto">
          <a:xfrm>
            <a:off x="7716838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1" name="AutoShape 52"/>
          <p:cNvSpPr>
            <a:spLocks noChangeArrowheads="1"/>
          </p:cNvSpPr>
          <p:nvPr/>
        </p:nvSpPr>
        <p:spPr bwMode="auto">
          <a:xfrm>
            <a:off x="8097838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2" name="AutoShape 53"/>
          <p:cNvSpPr>
            <a:spLocks noChangeArrowheads="1"/>
          </p:cNvSpPr>
          <p:nvPr/>
        </p:nvSpPr>
        <p:spPr bwMode="auto">
          <a:xfrm>
            <a:off x="8480425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3" name="AutoShape 54"/>
          <p:cNvSpPr>
            <a:spLocks noChangeArrowheads="1"/>
          </p:cNvSpPr>
          <p:nvPr/>
        </p:nvSpPr>
        <p:spPr bwMode="auto">
          <a:xfrm>
            <a:off x="5492750" y="1801813"/>
            <a:ext cx="258763" cy="258762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4" name="AutoShape 55"/>
          <p:cNvSpPr>
            <a:spLocks noChangeArrowheads="1"/>
          </p:cNvSpPr>
          <p:nvPr/>
        </p:nvSpPr>
        <p:spPr bwMode="auto">
          <a:xfrm>
            <a:off x="5832475" y="1801813"/>
            <a:ext cx="258763" cy="258762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5" name="AutoShape 56"/>
          <p:cNvSpPr>
            <a:spLocks noChangeArrowheads="1"/>
          </p:cNvSpPr>
          <p:nvPr/>
        </p:nvSpPr>
        <p:spPr bwMode="auto">
          <a:xfrm>
            <a:off x="6191250" y="1801813"/>
            <a:ext cx="258763" cy="258762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6" name="AutoShape 57"/>
          <p:cNvSpPr>
            <a:spLocks noChangeArrowheads="1"/>
          </p:cNvSpPr>
          <p:nvPr/>
        </p:nvSpPr>
        <p:spPr bwMode="auto">
          <a:xfrm>
            <a:off x="6530975" y="1801813"/>
            <a:ext cx="258763" cy="258762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7" name="AutoShape 58"/>
          <p:cNvSpPr>
            <a:spLocks noChangeArrowheads="1"/>
          </p:cNvSpPr>
          <p:nvPr/>
        </p:nvSpPr>
        <p:spPr bwMode="auto">
          <a:xfrm>
            <a:off x="5492750" y="21621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8" name="AutoShape 59"/>
          <p:cNvSpPr>
            <a:spLocks noChangeArrowheads="1"/>
          </p:cNvSpPr>
          <p:nvPr/>
        </p:nvSpPr>
        <p:spPr bwMode="auto">
          <a:xfrm>
            <a:off x="5832475" y="21621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9" name="AutoShape 60"/>
          <p:cNvSpPr>
            <a:spLocks noChangeArrowheads="1"/>
          </p:cNvSpPr>
          <p:nvPr/>
        </p:nvSpPr>
        <p:spPr bwMode="auto">
          <a:xfrm>
            <a:off x="6191250" y="21621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0" name="AutoShape 61"/>
          <p:cNvSpPr>
            <a:spLocks noChangeArrowheads="1"/>
          </p:cNvSpPr>
          <p:nvPr/>
        </p:nvSpPr>
        <p:spPr bwMode="auto">
          <a:xfrm>
            <a:off x="6530975" y="21621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1" name="AutoShape 62"/>
          <p:cNvSpPr>
            <a:spLocks noChangeArrowheads="1"/>
          </p:cNvSpPr>
          <p:nvPr/>
        </p:nvSpPr>
        <p:spPr bwMode="auto">
          <a:xfrm>
            <a:off x="5492750" y="2501900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2" name="AutoShape 63"/>
          <p:cNvSpPr>
            <a:spLocks noChangeArrowheads="1"/>
          </p:cNvSpPr>
          <p:nvPr/>
        </p:nvSpPr>
        <p:spPr bwMode="auto">
          <a:xfrm>
            <a:off x="5832475" y="2501900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3" name="AutoShape 64"/>
          <p:cNvSpPr>
            <a:spLocks noChangeArrowheads="1"/>
          </p:cNvSpPr>
          <p:nvPr/>
        </p:nvSpPr>
        <p:spPr bwMode="auto">
          <a:xfrm>
            <a:off x="6191250" y="2501900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663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600" b="1">
                <a:solidFill>
                  <a:srgbClr val="000000"/>
                </a:solidFill>
                <a:latin typeface="Times New Roman" pitchFamily="18" charset="0"/>
              </a:rPr>
              <a:t>Thread</a:t>
            </a:r>
          </a:p>
          <a:p>
            <a:pPr algn="ctr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600" b="1">
                <a:solidFill>
                  <a:srgbClr val="000000"/>
                </a:solidFill>
                <a:latin typeface="Times New Roman" pitchFamily="18" charset="0"/>
              </a:rPr>
              <a:t>(2, 2)</a:t>
            </a:r>
            <a:r>
              <a:rPr lang="ar-SA" sz="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‏</a:t>
            </a:r>
            <a:endParaRPr lang="en-GB" sz="6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74" name="AutoShape 65"/>
          <p:cNvSpPr>
            <a:spLocks noChangeArrowheads="1"/>
          </p:cNvSpPr>
          <p:nvPr/>
        </p:nvSpPr>
        <p:spPr bwMode="auto">
          <a:xfrm>
            <a:off x="6530975" y="2501900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5" name="AutoShape 66"/>
          <p:cNvSpPr>
            <a:spLocks noChangeArrowheads="1"/>
          </p:cNvSpPr>
          <p:nvPr/>
        </p:nvSpPr>
        <p:spPr bwMode="auto">
          <a:xfrm>
            <a:off x="5492750" y="28606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6" name="AutoShape 67"/>
          <p:cNvSpPr>
            <a:spLocks noChangeArrowheads="1"/>
          </p:cNvSpPr>
          <p:nvPr/>
        </p:nvSpPr>
        <p:spPr bwMode="auto">
          <a:xfrm>
            <a:off x="5832475" y="28606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7" name="AutoShape 68"/>
          <p:cNvSpPr>
            <a:spLocks noChangeArrowheads="1"/>
          </p:cNvSpPr>
          <p:nvPr/>
        </p:nvSpPr>
        <p:spPr bwMode="auto">
          <a:xfrm>
            <a:off x="6191250" y="28606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8" name="AutoShape 69"/>
          <p:cNvSpPr>
            <a:spLocks noChangeArrowheads="1"/>
          </p:cNvSpPr>
          <p:nvPr/>
        </p:nvSpPr>
        <p:spPr bwMode="auto">
          <a:xfrm>
            <a:off x="6530975" y="28606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9" name="Line 70"/>
          <p:cNvSpPr>
            <a:spLocks noChangeShapeType="1"/>
          </p:cNvSpPr>
          <p:nvPr/>
        </p:nvSpPr>
        <p:spPr bwMode="auto">
          <a:xfrm>
            <a:off x="6211888" y="2765425"/>
            <a:ext cx="1919287" cy="2005013"/>
          </a:xfrm>
          <a:prstGeom prst="line">
            <a:avLst/>
          </a:prstGeom>
          <a:noFill/>
          <a:ln w="18360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80" name="Line 71"/>
          <p:cNvSpPr>
            <a:spLocks noChangeShapeType="1"/>
          </p:cNvSpPr>
          <p:nvPr/>
        </p:nvSpPr>
        <p:spPr bwMode="auto">
          <a:xfrm>
            <a:off x="6443663" y="2489200"/>
            <a:ext cx="2035175" cy="1922463"/>
          </a:xfrm>
          <a:prstGeom prst="line">
            <a:avLst/>
          </a:prstGeom>
          <a:noFill/>
          <a:ln w="18360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81" name="Line 72"/>
          <p:cNvSpPr>
            <a:spLocks noChangeShapeType="1"/>
          </p:cNvSpPr>
          <p:nvPr/>
        </p:nvSpPr>
        <p:spPr bwMode="auto">
          <a:xfrm>
            <a:off x="5392738" y="5430838"/>
            <a:ext cx="14065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82" name="Text Box 73"/>
          <p:cNvSpPr txBox="1">
            <a:spLocks noChangeArrowheads="1"/>
          </p:cNvSpPr>
          <p:nvPr/>
        </p:nvSpPr>
        <p:spPr bwMode="auto">
          <a:xfrm>
            <a:off x="5637213" y="5489575"/>
            <a:ext cx="11445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1000" b="1">
                <a:solidFill>
                  <a:srgbClr val="000000"/>
                </a:solidFill>
                <a:latin typeface="Times New Roman" pitchFamily="18" charset="0"/>
              </a:rPr>
              <a:t>   WIDTH</a:t>
            </a:r>
          </a:p>
        </p:txBody>
      </p:sp>
      <p:sp>
        <p:nvSpPr>
          <p:cNvPr id="68683" name="Text Box 74"/>
          <p:cNvSpPr txBox="1">
            <a:spLocks noChangeArrowheads="1"/>
          </p:cNvSpPr>
          <p:nvPr/>
        </p:nvSpPr>
        <p:spPr bwMode="auto">
          <a:xfrm>
            <a:off x="6032500" y="5915025"/>
            <a:ext cx="677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>
                <a:solidFill>
                  <a:srgbClr val="000000"/>
                </a:solidFill>
                <a:latin typeface="Times New Roman" pitchFamily="18" charset="0"/>
              </a:rPr>
              <a:t>Md</a:t>
            </a:r>
          </a:p>
        </p:txBody>
      </p:sp>
      <p:sp>
        <p:nvSpPr>
          <p:cNvPr id="68684" name="Text Box 75"/>
          <p:cNvSpPr txBox="1">
            <a:spLocks noChangeArrowheads="1"/>
          </p:cNvSpPr>
          <p:nvPr/>
        </p:nvSpPr>
        <p:spPr bwMode="auto">
          <a:xfrm>
            <a:off x="7945438" y="5889625"/>
            <a:ext cx="744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>
                <a:solidFill>
                  <a:srgbClr val="000000"/>
                </a:solidFill>
                <a:latin typeface="Times New Roman" pitchFamily="18" charset="0"/>
              </a:rPr>
              <a:t>Pd</a:t>
            </a:r>
          </a:p>
        </p:txBody>
      </p:sp>
      <p:sp>
        <p:nvSpPr>
          <p:cNvPr id="68685" name="Text Box 76"/>
          <p:cNvSpPr txBox="1">
            <a:spLocks noChangeArrowheads="1"/>
          </p:cNvSpPr>
          <p:nvPr/>
        </p:nvSpPr>
        <p:spPr bwMode="auto">
          <a:xfrm>
            <a:off x="7829550" y="1219200"/>
            <a:ext cx="585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>
                <a:solidFill>
                  <a:srgbClr val="000000"/>
                </a:solidFill>
                <a:latin typeface="Times New Roman" pitchFamily="18" charset="0"/>
              </a:rPr>
              <a:t>Nd</a:t>
            </a:r>
          </a:p>
        </p:txBody>
      </p:sp>
      <p:sp>
        <p:nvSpPr>
          <p:cNvPr id="6868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-76200" y="6096000"/>
            <a:ext cx="5410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© David Kirk/NVIDIA and Wen-mei W. Hwu, 2007-2009</a:t>
            </a:r>
          </a:p>
          <a:p>
            <a:r>
              <a:rPr lang="en-US" smtClean="0"/>
              <a:t>ECE 498AL Spring 2010, University of Illinois, Urbana-Champaign</a:t>
            </a:r>
          </a:p>
        </p:txBody>
      </p:sp>
      <p:sp>
        <p:nvSpPr>
          <p:cNvPr id="68687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Slide from:  http://courses.engr.illinois.edu/ece498/al/lectures/lecture2%20cuda%20spring%2009.ppt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is the major performance problem with our implementation?</a:t>
            </a:r>
          </a:p>
          <a:p>
            <a:r>
              <a:rPr lang="en-US" smtClean="0"/>
              <a:t>What is the major limitation?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8800" smtClean="0"/>
              <a:t>Let’s program this thing!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GPU Computing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3886200"/>
          </a:xfrm>
        </p:spPr>
        <p:txBody>
          <a:bodyPr/>
          <a:lstStyle/>
          <a:p>
            <a:r>
              <a:rPr lang="en-US" sz="2800" dirty="0" smtClean="0"/>
              <a:t>2001/2002 – researchers see GPU as data-parallel coprocessor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i="1" dirty="0" smtClean="0">
                <a:solidFill>
                  <a:srgbClr val="FF0000"/>
                </a:solidFill>
              </a:rPr>
              <a:t>GPGPU</a:t>
            </a:r>
            <a:r>
              <a:rPr lang="en-US" sz="2400" dirty="0" smtClean="0"/>
              <a:t> field is born</a:t>
            </a:r>
          </a:p>
          <a:p>
            <a:r>
              <a:rPr lang="en-US" sz="2800" dirty="0" smtClean="0"/>
              <a:t>2007 – NVIDIA releases CUDA</a:t>
            </a:r>
          </a:p>
          <a:p>
            <a:pPr lvl="1"/>
            <a:r>
              <a:rPr lang="en-US" sz="2400" i="1" dirty="0" smtClean="0">
                <a:solidFill>
                  <a:srgbClr val="FF0000"/>
                </a:solidFill>
              </a:rPr>
              <a:t>CUDA</a:t>
            </a:r>
            <a:r>
              <a:rPr lang="en-US" sz="2400" dirty="0" smtClean="0"/>
              <a:t> – Compute Uniform Device Architecture</a:t>
            </a:r>
          </a:p>
          <a:p>
            <a:pPr lvl="1"/>
            <a:r>
              <a:rPr lang="en-US" sz="2400" dirty="0" smtClean="0"/>
              <a:t>GPGPU shifts to </a:t>
            </a:r>
            <a:r>
              <a:rPr lang="en-US" sz="2400" i="1" dirty="0" smtClean="0">
                <a:solidFill>
                  <a:srgbClr val="FF0000"/>
                </a:solidFill>
              </a:rPr>
              <a:t>GPU Computing</a:t>
            </a:r>
          </a:p>
          <a:p>
            <a:r>
              <a:rPr lang="en-US" sz="2800" dirty="0" smtClean="0"/>
              <a:t>2008 – Khronos releases </a:t>
            </a:r>
            <a:r>
              <a:rPr lang="en-US" sz="2800" i="1" dirty="0" smtClean="0">
                <a:solidFill>
                  <a:srgbClr val="FF0000"/>
                </a:solidFill>
              </a:rPr>
              <a:t>OpenCL</a:t>
            </a:r>
            <a:r>
              <a:rPr lang="en-US" sz="2800" dirty="0" smtClean="0"/>
              <a:t> </a:t>
            </a:r>
            <a:r>
              <a:rPr lang="en-US" sz="2800" dirty="0" smtClean="0"/>
              <a:t>specification</a:t>
            </a:r>
          </a:p>
          <a:p>
            <a:r>
              <a:rPr lang="en-US" sz="2800" dirty="0" smtClean="0"/>
              <a:t>2013 </a:t>
            </a:r>
            <a:r>
              <a:rPr lang="en-US" sz="2800" dirty="0"/>
              <a:t>– Khronos releases </a:t>
            </a:r>
            <a:r>
              <a:rPr lang="en-US" sz="2800" i="1" dirty="0" smtClean="0">
                <a:solidFill>
                  <a:srgbClr val="FF0000"/>
                </a:solidFill>
              </a:rPr>
              <a:t>OpenGL</a:t>
            </a:r>
            <a:r>
              <a:rPr lang="en-US" sz="2800" dirty="0" smtClean="0"/>
              <a:t> compute shaders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Abstractions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A hierarchy of thread groups</a:t>
            </a:r>
          </a:p>
          <a:p>
            <a:pPr>
              <a:lnSpc>
                <a:spcPct val="90000"/>
              </a:lnSpc>
            </a:pPr>
            <a:r>
              <a:rPr lang="en-US" smtClean="0"/>
              <a:t>Shared memories</a:t>
            </a:r>
          </a:p>
          <a:p>
            <a:pPr>
              <a:lnSpc>
                <a:spcPct val="90000"/>
              </a:lnSpc>
            </a:pPr>
            <a:r>
              <a:rPr lang="en-US" smtClean="0"/>
              <a:t>Barrier synchronization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FF0000"/>
                </a:solidFill>
              </a:rPr>
              <a:t>Host</a:t>
            </a:r>
            <a:r>
              <a:rPr lang="en-US" dirty="0" smtClean="0"/>
              <a:t> – typically the CPU</a:t>
            </a:r>
          </a:p>
          <a:p>
            <a:pPr lvl="1">
              <a:defRPr/>
            </a:pPr>
            <a:r>
              <a:rPr lang="en-US" dirty="0" smtClean="0"/>
              <a:t>Code written in ANSI C</a:t>
            </a:r>
          </a:p>
          <a:p>
            <a:pPr>
              <a:defRPr/>
            </a:pPr>
            <a:r>
              <a:rPr lang="en-US" i="1" dirty="0" smtClean="0">
                <a:solidFill>
                  <a:srgbClr val="FF0000"/>
                </a:solidFill>
              </a:rPr>
              <a:t>Device</a:t>
            </a:r>
            <a:r>
              <a:rPr lang="en-US" dirty="0" smtClean="0"/>
              <a:t> – typically the GPU (data-parallel)</a:t>
            </a:r>
          </a:p>
          <a:p>
            <a:pPr lvl="1">
              <a:defRPr/>
            </a:pPr>
            <a:r>
              <a:rPr lang="en-US" dirty="0" smtClean="0"/>
              <a:t>Code written in </a:t>
            </a:r>
            <a:r>
              <a:rPr lang="en-US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extended</a:t>
            </a:r>
            <a:r>
              <a:rPr lang="en-US" dirty="0" smtClean="0"/>
              <a:t> ANSI C</a:t>
            </a:r>
          </a:p>
          <a:p>
            <a:pPr>
              <a:defRPr/>
            </a:pPr>
            <a:r>
              <a:rPr lang="en-US" dirty="0" smtClean="0"/>
              <a:t>Host and device have separate memories</a:t>
            </a:r>
          </a:p>
          <a:p>
            <a:pPr>
              <a:defRPr/>
            </a:pPr>
            <a:r>
              <a:rPr lang="en-US" dirty="0" smtClean="0"/>
              <a:t>CUDA Program</a:t>
            </a:r>
          </a:p>
          <a:p>
            <a:pPr lvl="1">
              <a:defRPr/>
            </a:pPr>
            <a:r>
              <a:rPr lang="en-US" dirty="0" smtClean="0"/>
              <a:t>Contains both host and device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7351</TotalTime>
  <Words>1317</Words>
  <Application>Microsoft Office PowerPoint</Application>
  <PresentationFormat>On-screen Show (4:3)</PresentationFormat>
  <Paragraphs>332</Paragraphs>
  <Slides>57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Pixel</vt:lpstr>
      <vt:lpstr>Introduction to CUDA 1 of 2</vt:lpstr>
      <vt:lpstr>Projects</vt:lpstr>
      <vt:lpstr>Acknowledgements</vt:lpstr>
      <vt:lpstr>GPU Architecture Review</vt:lpstr>
      <vt:lpstr>GPU Architecture Review</vt:lpstr>
      <vt:lpstr>PowerPoint Presentation</vt:lpstr>
      <vt:lpstr>GPU Computing History</vt:lpstr>
      <vt:lpstr>CUDA Abstractions</vt:lpstr>
      <vt:lpstr>CUDA Terminology</vt:lpstr>
      <vt:lpstr>CUDA Terminology</vt:lpstr>
      <vt:lpstr>CUDA Kernels</vt:lpstr>
      <vt:lpstr>CUDA Program Execution</vt:lpstr>
      <vt:lpstr>Thread Hierarchies</vt:lpstr>
      <vt:lpstr>Thread Hierarchies</vt:lpstr>
      <vt:lpstr>Thread Hierarchies</vt:lpstr>
      <vt:lpstr>Thread Hierarchies</vt:lpstr>
      <vt:lpstr>Thread Hierarchies</vt:lpstr>
      <vt:lpstr>Thread Hierarchies</vt:lpstr>
      <vt:lpstr>Thread Hierarchies</vt:lpstr>
      <vt:lpstr>Thread Hierarchies</vt:lpstr>
      <vt:lpstr>Thread Hierarchies</vt:lpstr>
      <vt:lpstr>Thread Hierarchies</vt:lpstr>
      <vt:lpstr>Thread Hierarchies</vt:lpstr>
      <vt:lpstr>Thread Hierarchies</vt:lpstr>
      <vt:lpstr>CUDA Memory Transfers</vt:lpstr>
      <vt:lpstr>CUDA Memory Transfers</vt:lpstr>
      <vt:lpstr>CUDA Memory Transfers</vt:lpstr>
      <vt:lpstr>CUDA Memory Transfers</vt:lpstr>
      <vt:lpstr>CUDA Memory Transfers</vt:lpstr>
      <vt:lpstr>CUDA Memory Transfers</vt:lpstr>
      <vt:lpstr>CUDA Memory Transfers</vt:lpstr>
      <vt:lpstr>CUDA Memory Transfers</vt:lpstr>
      <vt:lpstr>CUDA Memory Transfers</vt:lpstr>
      <vt:lpstr>CUDA Memory Transfers</vt:lpstr>
      <vt:lpstr>CUDA Memory Transfers</vt:lpstr>
      <vt:lpstr>CUDA Memory Transfers</vt:lpstr>
      <vt:lpstr>Matrix Multiply Reminder</vt:lpstr>
      <vt:lpstr>Matrix Multiply</vt:lpstr>
      <vt:lpstr>Matrix Multiply</vt:lpstr>
      <vt:lpstr>Matrix Multiply:  CPU Implementation</vt:lpstr>
      <vt:lpstr>Matrix Multiply:  CUDA Skeleton</vt:lpstr>
      <vt:lpstr>Matrix Multiply:  CUDA Skeleton</vt:lpstr>
      <vt:lpstr>Matrix Multiply:  CUDA Skeleton</vt:lpstr>
      <vt:lpstr>Matrix Multiply</vt:lpstr>
      <vt:lpstr>Matrix Multiply:  Data Transfer</vt:lpstr>
      <vt:lpstr>Matrix Multiply:  Data Transfer</vt:lpstr>
      <vt:lpstr>Matrix Multiply:  Data Transfer</vt:lpstr>
      <vt:lpstr>Matrix Multiply:  Data Transfer</vt:lpstr>
      <vt:lpstr>Matrix Multiply</vt:lpstr>
      <vt:lpstr>Matrix Multiply:  CUDA Kernel</vt:lpstr>
      <vt:lpstr>Matrix Multiply:  CUDA Kernel</vt:lpstr>
      <vt:lpstr>Matrix Multiply:  CUDA Kernel</vt:lpstr>
      <vt:lpstr>Matrix Multiply:  CUDA Kernel</vt:lpstr>
      <vt:lpstr>Matrix Multiply</vt:lpstr>
      <vt:lpstr>Matrix Multiply:  Invoke Kernel</vt:lpstr>
      <vt:lpstr>Matrix Multiply</vt:lpstr>
      <vt:lpstr>Matrix Multiply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pjcozzi</cp:lastModifiedBy>
  <cp:revision>99</cp:revision>
  <cp:lastPrinted>2012-01-25T01:12:50Z</cp:lastPrinted>
  <dcterms:created xsi:type="dcterms:W3CDTF">2011-01-14T02:17:40Z</dcterms:created>
  <dcterms:modified xsi:type="dcterms:W3CDTF">2013-09-09T20:59:56Z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