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8"/>
  </p:notesMasterIdLst>
  <p:handoutMasterIdLst>
    <p:handoutMasterId r:id="rId89"/>
  </p:handoutMasterIdLst>
  <p:sldIdLst>
    <p:sldId id="421" r:id="rId2"/>
    <p:sldId id="468" r:id="rId3"/>
    <p:sldId id="469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23" r:id="rId26"/>
    <p:sldId id="375" r:id="rId27"/>
    <p:sldId id="361" r:id="rId28"/>
    <p:sldId id="380" r:id="rId29"/>
    <p:sldId id="383" r:id="rId30"/>
    <p:sldId id="420" r:id="rId31"/>
    <p:sldId id="385" r:id="rId32"/>
    <p:sldId id="400" r:id="rId33"/>
    <p:sldId id="401" r:id="rId34"/>
    <p:sldId id="387" r:id="rId35"/>
    <p:sldId id="388" r:id="rId36"/>
    <p:sldId id="425" r:id="rId37"/>
    <p:sldId id="413" r:id="rId38"/>
    <p:sldId id="360" r:id="rId39"/>
    <p:sldId id="384" r:id="rId40"/>
    <p:sldId id="426" r:id="rId41"/>
    <p:sldId id="470" r:id="rId42"/>
    <p:sldId id="430" r:id="rId43"/>
    <p:sldId id="368" r:id="rId44"/>
    <p:sldId id="432" r:id="rId45"/>
    <p:sldId id="405" r:id="rId46"/>
    <p:sldId id="407" r:id="rId47"/>
    <p:sldId id="408" r:id="rId48"/>
    <p:sldId id="409" r:id="rId49"/>
    <p:sldId id="410" r:id="rId50"/>
    <p:sldId id="462" r:id="rId51"/>
    <p:sldId id="463" r:id="rId52"/>
    <p:sldId id="464" r:id="rId53"/>
    <p:sldId id="465" r:id="rId54"/>
    <p:sldId id="466" r:id="rId55"/>
    <p:sldId id="467" r:id="rId56"/>
    <p:sldId id="412" r:id="rId57"/>
    <p:sldId id="403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449" r:id="rId75"/>
    <p:sldId id="450" r:id="rId76"/>
    <p:sldId id="451" r:id="rId77"/>
    <p:sldId id="452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04" r:id="rId8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3375" autoAdjust="0"/>
  </p:normalViewPr>
  <p:slideViewPr>
    <p:cSldViewPr>
      <p:cViewPr>
        <p:scale>
          <a:sx n="107" d="100"/>
          <a:sy n="107" d="100"/>
        </p:scale>
        <p:origin x="-16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Relationship Id="rId3" Type="http://schemas.openxmlformats.org/officeDocument/2006/relationships/hyperlink" Target="http://webglstats.com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Relationship Id="rId3" Type="http://schemas.openxmlformats.org/officeDocument/2006/relationships/hyperlink" Target="http://jsbeautifier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4" Type="http://schemas.openxmlformats.org/officeDocument/2006/relationships/hyperlink" Target="http://diveintohtml5.org/geolocation.html" TargetMode="External"/><Relationship Id="rId5" Type="http://schemas.openxmlformats.org/officeDocument/2006/relationships/hyperlink" Target="http://www.html5rocks.com/en/tutorials/device/orienta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hlinkClick r:id="rId3"/>
              </a:rPr>
              <a:t>http://webglstats.com/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Desktop: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Opera is built on Chromium now.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Safari – Mac OSX only and needs a switch to turn it 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IE – third-party plugins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Cesium works pretty well on Android,</a:t>
            </a:r>
            <a:r>
              <a:rPr lang="en-US" baseline="0" dirty="0" smtClean="0"/>
              <a:t> but not everything is tested.</a:t>
            </a:r>
            <a:br>
              <a:rPr lang="en-US" baseline="0" dirty="0" smtClean="0"/>
            </a:b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Performance depends on the device.  Great on </a:t>
            </a:r>
            <a:r>
              <a:rPr lang="en-US" smtClean="0"/>
              <a:t>Nexus 4</a:t>
            </a:r>
            <a:r>
              <a:rPr lang="en-US" baseline="0" smtClean="0"/>
              <a:t> and 10</a:t>
            </a:r>
            <a:r>
              <a:rPr lang="en-US" smtClean="0"/>
              <a:t> </a:t>
            </a:r>
            <a:r>
              <a:rPr lang="en-US" dirty="0" smtClean="0"/>
              <a:t>and Samsung Galaxy S3. Qualcomm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Adreno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dirty="0" smtClean="0"/>
              <a:t>has great performance as do most</a:t>
            </a:r>
            <a:r>
              <a:rPr lang="en-US" baseline="0" dirty="0" smtClean="0"/>
              <a:t> new devices</a:t>
            </a:r>
            <a:r>
              <a:rPr lang="en-US" dirty="0" smtClean="0"/>
              <a:t>.  </a:t>
            </a:r>
            <a:r>
              <a:rPr lang="en-US" dirty="0" err="1" smtClean="0"/>
              <a:t>Tegra</a:t>
            </a:r>
            <a:r>
              <a:rPr lang="en-US" dirty="0" smtClean="0"/>
              <a:t> 3 performance is OK.</a:t>
            </a:r>
          </a:p>
          <a:p>
            <a:endParaRPr lang="en-US" dirty="0" smtClean="0"/>
          </a:p>
          <a:p>
            <a:r>
              <a:rPr lang="en-US" dirty="0" smtClean="0"/>
              <a:t>Chrome is the stock browser in Nexus.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itchFamily="34" charset="0"/>
              <a:buChar char="•"/>
            </a:pPr>
            <a:r>
              <a:rPr lang="en-US" sz="1300" dirty="0">
                <a:cs typeface="Arial" charset="0"/>
              </a:rPr>
              <a:t>Calculates the positions and velocities of N particles and animates them</a:t>
            </a:r>
          </a:p>
          <a:p>
            <a:pPr marL="181240" indent="-181240">
              <a:buFont typeface="Arial" pitchFamily="34" charset="0"/>
              <a:buChar char="•"/>
            </a:pPr>
            <a:r>
              <a:rPr lang="en-US" sz="1300">
                <a:cs typeface="Arial" charset="0"/>
              </a:rPr>
              <a:t>For </a:t>
            </a:r>
            <a:r>
              <a:rPr lang="en-US" sz="1300" dirty="0">
                <a:cs typeface="Arial" charset="0"/>
              </a:rPr>
              <a:t>1024 particles, </a:t>
            </a:r>
            <a:r>
              <a:rPr lang="en-US" sz="1300" dirty="0" err="1">
                <a:cs typeface="Arial" charset="0"/>
              </a:rPr>
              <a:t>WebCL</a:t>
            </a:r>
            <a:r>
              <a:rPr lang="en-US" sz="1300" dirty="0">
                <a:cs typeface="Arial" charset="0"/>
              </a:rPr>
              <a:t> gets 20~40x faster simulation time on 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tab is in a separate process – security – one tab can’t crash other tabs.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D602D7-7080-42E8-9A0A-0AAD13F93684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browsers also use a multi-process architecture in one form or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6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10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khronos.org/assets/uploads/developers/library/2011-siggraph-mobile/Khronos-and-the-Mobile-Ecosystem_Aug-11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hronos.org/registry/webgl/specs/lates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webgl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ulirish.com/2011/requestanimationframe-for-smart-animatin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fQ8rKGTVl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glreport.com/" TargetMode="External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de.google.com/p/angleprojec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7YSQxz3j7o" TargetMode="External"/><Relationship Id="rId4" Type="http://schemas.openxmlformats.org/officeDocument/2006/relationships/hyperlink" Target="http://www.khronos.org/webc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assets/uploads/developers/library/2010_siggraph_bof_webgl/WebGL-BOF-2-WebGL-in-Chrome_SIGGRAPH-Jul29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resources.esri.com/help/9.3/arcgisserver/apis/javascript/arcgis/help/jshelp/ags_proxy.ht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earningwebgl.com/blog/?p=3890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4" Type="http://schemas.openxmlformats.org/officeDocument/2006/relationships/hyperlink" Target="http://www.khronos.org/webgl/wiki/User_Con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rdoob/three.js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glcamp.com/" TargetMode="External"/><Relationship Id="rId3" Type="http://schemas.openxmlformats.org/officeDocument/2006/relationships/hyperlink" Target="http://learningwebgl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julienlecomte.net/blog/2007/09/16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2013</a:t>
            </a:r>
            <a:endParaRPr lang="en-US" sz="2800" dirty="0"/>
          </a:p>
        </p:txBody>
      </p:sp>
      <p:pic>
        <p:nvPicPr>
          <p:cNvPr id="5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969000"/>
            <a:ext cx="11271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969000"/>
            <a:ext cx="8905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5969000"/>
            <a:ext cx="855662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935663"/>
            <a:ext cx="8350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Web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Student Projec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 Group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Project 4 demos next Wednesday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Due tomorrow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. Released Friday.  Due Thursday 11/07</a:t>
            </a:r>
          </a:p>
          <a:p>
            <a:pPr lvl="1"/>
            <a:r>
              <a:rPr lang="en-US" dirty="0" smtClean="0"/>
              <a:t>6</a:t>
            </a:r>
            <a:r>
              <a:rPr lang="en-US" dirty="0"/>
              <a:t>. Released Friday 11/08.  Due Friday 11/15</a:t>
            </a:r>
          </a:p>
          <a:p>
            <a:r>
              <a:rPr lang="en-US" dirty="0" smtClean="0"/>
              <a:t>Hackathon</a:t>
            </a:r>
            <a:endParaRPr lang="en-US" dirty="0"/>
          </a:p>
          <a:p>
            <a:pPr lvl="1"/>
            <a:r>
              <a:rPr lang="en-US" dirty="0" smtClean="0"/>
              <a:t>Monday 11</a:t>
            </a:r>
            <a:r>
              <a:rPr lang="en-US" dirty="0"/>
              <a:t>/11</a:t>
            </a:r>
          </a:p>
          <a:p>
            <a:r>
              <a:rPr lang="en-US" dirty="0" smtClean="0"/>
              <a:t>Final </a:t>
            </a:r>
            <a:r>
              <a:rPr lang="en-US" dirty="0"/>
              <a:t>Project</a:t>
            </a:r>
          </a:p>
          <a:p>
            <a:pPr lvl="1"/>
            <a:r>
              <a:rPr lang="en-US" dirty="0" smtClean="0"/>
              <a:t>Kickoff Wednesday 11</a:t>
            </a:r>
            <a:r>
              <a:rPr lang="en-US" dirty="0"/>
              <a:t>/13</a:t>
            </a:r>
          </a:p>
          <a:p>
            <a:pPr lvl="1"/>
            <a:r>
              <a:rPr lang="en-US" dirty="0" smtClean="0"/>
              <a:t>Pitches </a:t>
            </a:r>
            <a:r>
              <a:rPr lang="en-US" dirty="0"/>
              <a:t>on Monday 11/18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8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Alternatives?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Flash</a:t>
            </a:r>
          </a:p>
          <a:p>
            <a:r>
              <a:rPr lang="en-US" smtClean="0"/>
              <a:t>Silverlight</a:t>
            </a:r>
          </a:p>
          <a:p>
            <a:r>
              <a:rPr lang="en-US" smtClean="0"/>
              <a:t>Java Applets</a:t>
            </a:r>
          </a:p>
          <a:p>
            <a:r>
              <a:rPr lang="en-US" smtClean="0"/>
              <a:t>Unity</a:t>
            </a:r>
          </a:p>
          <a:p>
            <a:endParaRPr lang="en-US" smtClean="0"/>
          </a:p>
          <a:p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Performance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WebGL support is good, and it is getting better…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Stats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9436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 smtClean="0"/>
              <a:t>October 2013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69" y="1828800"/>
            <a:ext cx="49542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2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Support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10581" y="1554162"/>
            <a:ext cx="2941638" cy="971550"/>
            <a:chOff x="2087562" y="1464077"/>
            <a:chExt cx="2941638" cy="971550"/>
          </a:xfrm>
        </p:grpSpPr>
        <p:pic>
          <p:nvPicPr>
            <p:cNvPr id="4" name="Picture 6" descr="http://www.conceivablytech.com/wp-content/uploads/2010/03/chrom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62" y="1524000"/>
              <a:ext cx="11271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0" descr="http://www.blogsdna.com/wp-content/uploads/2010/11/FirefoxLogo-main_Ful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900" y="1551390"/>
              <a:ext cx="9207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http://media.opera.com/media/images/icon/Opera_512x51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650" y="1464077"/>
              <a:ext cx="97155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3374"/>
            <a:ext cx="8366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http://farm4.static.flickr.com/3338/4636775442_9087729996_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59" y="1600200"/>
            <a:ext cx="95726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3650" y="1747550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Desktop: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5021" y="295563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Android: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10581" y="2762250"/>
            <a:ext cx="2941638" cy="971550"/>
            <a:chOff x="2133600" y="2686050"/>
            <a:chExt cx="2941638" cy="971550"/>
          </a:xfrm>
        </p:grpSpPr>
        <p:pic>
          <p:nvPicPr>
            <p:cNvPr id="22" name="Picture 6" descr="http://www.conceivablytech.com/wp-content/uploads/2010/03/chrom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745973"/>
              <a:ext cx="11271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0" descr="http://www.blogsdna.com/wp-content/uploads/2010/11/FirefoxLogo-main_Ful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38" y="2773363"/>
              <a:ext cx="9207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2" descr="http://media.opera.com/media/images/icon/Opera_512x51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88" y="2686050"/>
              <a:ext cx="97155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1132785" y="4139625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iOS:</a:t>
            </a:r>
            <a:endParaRPr lang="en-US" sz="3200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2110581" y="3974812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8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WebGL on Your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www.webglreport.com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362200"/>
            <a:ext cx="3124200" cy="357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3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smtClean="0"/>
              <a:t>Windows</a:t>
            </a:r>
          </a:p>
          <a:p>
            <a:pPr lvl="1"/>
            <a:r>
              <a:rPr lang="en-US" smtClean="0"/>
              <a:t>No OpenGL driver installed? Old driver?</a:t>
            </a:r>
          </a:p>
          <a:p>
            <a:pPr lvl="2"/>
            <a:r>
              <a:rPr lang="en-US" smtClean="0"/>
              <a:t>Only 35% of Windows XP machines have GL 2 drivers</a:t>
            </a:r>
          </a:p>
          <a:p>
            <a:pPr lvl="1"/>
            <a:r>
              <a:rPr lang="en-US" smtClean="0"/>
              <a:t>Buggy driver?</a:t>
            </a:r>
          </a:p>
          <a:p>
            <a:pPr lvl="1"/>
            <a:r>
              <a:rPr lang="en-US" smtClean="0"/>
              <a:t>No problem:</a:t>
            </a:r>
          </a:p>
          <a:p>
            <a:r>
              <a:rPr lang="en-US" i="1" smtClean="0">
                <a:solidFill>
                  <a:srgbClr val="FFC000"/>
                </a:solidFill>
              </a:rPr>
              <a:t>ANGLE</a:t>
            </a:r>
            <a:r>
              <a:rPr lang="en-US" smtClean="0"/>
              <a:t> – </a:t>
            </a:r>
            <a:r>
              <a:rPr lang="en-US" i="1" smtClean="0">
                <a:solidFill>
                  <a:srgbClr val="FFC000"/>
                </a:solidFill>
              </a:rPr>
              <a:t>A</a:t>
            </a:r>
            <a:r>
              <a:rPr lang="en-US" smtClean="0"/>
              <a:t>lmost </a:t>
            </a:r>
            <a:r>
              <a:rPr lang="en-US" i="1" smtClean="0">
                <a:solidFill>
                  <a:srgbClr val="FFC000"/>
                </a:solidFill>
              </a:rPr>
              <a:t>N</a:t>
            </a:r>
            <a:r>
              <a:rPr lang="en-US" smtClean="0"/>
              <a:t>ative </a:t>
            </a:r>
            <a:r>
              <a:rPr lang="en-US" i="1" smtClean="0">
                <a:solidFill>
                  <a:srgbClr val="FFC000"/>
                </a:solidFill>
              </a:rPr>
              <a:t>G</a:t>
            </a:r>
            <a:r>
              <a:rPr lang="en-US" smtClean="0"/>
              <a:t>raphics </a:t>
            </a:r>
            <a:r>
              <a:rPr lang="en-US" i="1" smtClean="0">
                <a:solidFill>
                  <a:srgbClr val="FFC000"/>
                </a:solidFill>
              </a:rPr>
              <a:t>L</a:t>
            </a:r>
            <a:r>
              <a:rPr lang="en-US" smtClean="0"/>
              <a:t>ayer </a:t>
            </a:r>
            <a:r>
              <a:rPr lang="en-US" i="1" smtClean="0">
                <a:solidFill>
                  <a:srgbClr val="FFC000"/>
                </a:solidFill>
              </a:rPr>
              <a:t>E</a:t>
            </a:r>
            <a:r>
              <a:rPr lang="en-US" smtClean="0"/>
              <a:t>ngine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2514600" y="5434013"/>
            <a:ext cx="1804988" cy="3683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OpenGL ES 2.0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514600" y="5802313"/>
            <a:ext cx="1804988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Direct3D 9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http://code.google.com/p/angleproject/</a:t>
            </a:r>
            <a:endParaRPr lang="en-US" sz="1400"/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2020628" y="3406676"/>
            <a:ext cx="51027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N-Body </a:t>
            </a:r>
            <a:r>
              <a:rPr lang="en-US" dirty="0" smtClean="0"/>
              <a:t>Simulation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http://www.youtube.com/watch?v=F7YSQxz3j7o</a:t>
            </a:r>
            <a:endParaRPr lang="en-US" dirty="0"/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://www.khronos.org/webcl/</a:t>
            </a:r>
            <a:endParaRPr lang="en-US" dirty="0"/>
          </a:p>
          <a:p>
            <a:pPr algn="ctr"/>
            <a:r>
              <a:rPr lang="en-US" dirty="0"/>
              <a:t>Prototypes for Firefox and </a:t>
            </a:r>
            <a:r>
              <a:rPr lang="en-US" dirty="0" err="1"/>
              <a:t>WebKit</a:t>
            </a:r>
            <a:r>
              <a:rPr lang="en-US" dirty="0"/>
              <a:t> are available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bindings for JavaScript are coming.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4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32051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7893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862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8917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27488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994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9688"/>
            <a:ext cx="61722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multi-process is </a:t>
            </a:r>
            <a:r>
              <a:rPr lang="en-US" dirty="0" err="1" smtClean="0">
                <a:latin typeface="Courier New" charset="0"/>
                <a:cs typeface="Courier New" charset="0"/>
              </a:rPr>
              <a:t>gl.</a:t>
            </a:r>
            <a:r>
              <a:rPr lang="en-US" dirty="0" err="1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Get</a:t>
            </a:r>
            <a:r>
              <a:rPr lang="en-US" dirty="0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*</a:t>
            </a:r>
            <a:r>
              <a:rPr lang="en-US" dirty="0" smtClean="0"/>
              <a:t> slow?  Why?</a:t>
            </a:r>
          </a:p>
          <a:p>
            <a:endParaRPr lang="en-US" dirty="0"/>
          </a:p>
          <a:p>
            <a:r>
              <a:rPr lang="en-US" dirty="0" smtClean="0"/>
              <a:t>What about security?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Resources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WebGL Camps:  </a:t>
            </a:r>
            <a:r>
              <a:rPr lang="en-US" sz="2400" smtClean="0">
                <a:hlinkClick r:id="rId2"/>
              </a:rPr>
              <a:t>http://www.webglcamp.com</a:t>
            </a:r>
            <a:endParaRPr lang="en-US" sz="2400" smtClean="0"/>
          </a:p>
          <a:p>
            <a:r>
              <a:rPr lang="en-US" smtClean="0"/>
              <a:t>Learning WebGL:  </a:t>
            </a:r>
            <a:r>
              <a:rPr lang="en-US" sz="2400" smtClean="0">
                <a:hlinkClick r:id="rId3"/>
              </a:rPr>
              <a:t>http://learningwebgl.com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Resources</a:t>
            </a:r>
          </a:p>
        </p:txBody>
      </p:sp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809750" y="2471738"/>
            <a:ext cx="5524500" cy="2252662"/>
            <a:chOff x="228600" y="1747520"/>
            <a:chExt cx="5524500" cy="2252981"/>
          </a:xfrm>
        </p:grpSpPr>
        <p:pic>
          <p:nvPicPr>
            <p:cNvPr id="84997" name="Picture 2" descr="Unearthing the Excellence in JavaScrip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8" name="Picture 4" descr="Build Better Applications with Coding and Design Patter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9" name="Picture 6" descr="Build Faster Web Application Interfac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74752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 promise I do not work for O'Reilly or Yahoo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22172</TotalTime>
  <Words>4275</Words>
  <Application>Microsoft Macintosh PowerPoint</Application>
  <PresentationFormat>On-screen Show (4:3)</PresentationFormat>
  <Paragraphs>877</Paragraphs>
  <Slides>86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Pixel</vt:lpstr>
      <vt:lpstr>OpenGL and WebGL</vt:lpstr>
      <vt:lpstr>Announcements</vt:lpstr>
      <vt:lpstr>Announcements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</vt:lpstr>
      <vt:lpstr>WebGL</vt:lpstr>
      <vt:lpstr>WebGL Alternatives?</vt:lpstr>
      <vt:lpstr>WebGL</vt:lpstr>
      <vt:lpstr>WebGL</vt:lpstr>
      <vt:lpstr>WebGL</vt:lpstr>
      <vt:lpstr>WebGL Performance</vt:lpstr>
      <vt:lpstr>WebGL Performance</vt:lpstr>
      <vt:lpstr>WebGL Performance</vt:lpstr>
      <vt:lpstr>WebGL and other APIs</vt:lpstr>
      <vt:lpstr>HTML5 on Mobile</vt:lpstr>
      <vt:lpstr>WebGL support is good, and it is getting better…</vt:lpstr>
      <vt:lpstr>WebGL Stats</vt:lpstr>
      <vt:lpstr>WebGL Support</vt:lpstr>
      <vt:lpstr>WebGL on Your System</vt:lpstr>
      <vt:lpstr>Desktop WebGL Support</vt:lpstr>
      <vt:lpstr>WebCL</vt:lpstr>
      <vt:lpstr>Browser Architecture</vt:lpstr>
      <vt:lpstr>Browser Architecture</vt:lpstr>
      <vt:lpstr>Browser Architecture</vt:lpstr>
      <vt:lpstr>Browser Architecture</vt:lpstr>
      <vt:lpstr>Questions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WebGL Resources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  <vt:lpstr>JavaScript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490</cp:revision>
  <cp:lastPrinted>2012-11-26T17:49:29Z</cp:lastPrinted>
  <dcterms:created xsi:type="dcterms:W3CDTF">2011-01-14T02:17:40Z</dcterms:created>
  <dcterms:modified xsi:type="dcterms:W3CDTF">2013-10-30T21:07:09Z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