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19"/>
  </p:notesMasterIdLst>
  <p:handoutMasterIdLst>
    <p:handoutMasterId r:id="rId120"/>
  </p:handoutMasterIdLst>
  <p:sldIdLst>
    <p:sldId id="385" r:id="rId2"/>
    <p:sldId id="386" r:id="rId3"/>
    <p:sldId id="258" r:id="rId4"/>
    <p:sldId id="260" r:id="rId5"/>
    <p:sldId id="319" r:id="rId6"/>
    <p:sldId id="263" r:id="rId7"/>
    <p:sldId id="321" r:id="rId8"/>
    <p:sldId id="320" r:id="rId9"/>
    <p:sldId id="266" r:id="rId10"/>
    <p:sldId id="267" r:id="rId11"/>
    <p:sldId id="268" r:id="rId12"/>
    <p:sldId id="262" r:id="rId13"/>
    <p:sldId id="264" r:id="rId14"/>
    <p:sldId id="265" r:id="rId15"/>
    <p:sldId id="291" r:id="rId16"/>
    <p:sldId id="292" r:id="rId17"/>
    <p:sldId id="293" r:id="rId18"/>
    <p:sldId id="294" r:id="rId19"/>
    <p:sldId id="297" r:id="rId20"/>
    <p:sldId id="295" r:id="rId21"/>
    <p:sldId id="296" r:id="rId22"/>
    <p:sldId id="299" r:id="rId23"/>
    <p:sldId id="306" r:id="rId24"/>
    <p:sldId id="300" r:id="rId25"/>
    <p:sldId id="305" r:id="rId26"/>
    <p:sldId id="301" r:id="rId27"/>
    <p:sldId id="303" r:id="rId28"/>
    <p:sldId id="304" r:id="rId29"/>
    <p:sldId id="359" r:id="rId30"/>
    <p:sldId id="360" r:id="rId31"/>
    <p:sldId id="361" r:id="rId32"/>
    <p:sldId id="362" r:id="rId33"/>
    <p:sldId id="308" r:id="rId34"/>
    <p:sldId id="309" r:id="rId35"/>
    <p:sldId id="312" r:id="rId36"/>
    <p:sldId id="313" r:id="rId37"/>
    <p:sldId id="314" r:id="rId38"/>
    <p:sldId id="310" r:id="rId39"/>
    <p:sldId id="315" r:id="rId40"/>
    <p:sldId id="316" r:id="rId41"/>
    <p:sldId id="311" r:id="rId42"/>
    <p:sldId id="317" r:id="rId43"/>
    <p:sldId id="318" r:id="rId44"/>
    <p:sldId id="322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405" r:id="rId64"/>
    <p:sldId id="324" r:id="rId65"/>
    <p:sldId id="323" r:id="rId66"/>
    <p:sldId id="325" r:id="rId67"/>
    <p:sldId id="326" r:id="rId68"/>
    <p:sldId id="327" r:id="rId69"/>
    <p:sldId id="328" r:id="rId70"/>
    <p:sldId id="329" r:id="rId71"/>
    <p:sldId id="330" r:id="rId72"/>
    <p:sldId id="332" r:id="rId73"/>
    <p:sldId id="345" r:id="rId74"/>
    <p:sldId id="333" r:id="rId75"/>
    <p:sldId id="334" r:id="rId76"/>
    <p:sldId id="335" r:id="rId77"/>
    <p:sldId id="336" r:id="rId78"/>
    <p:sldId id="338" r:id="rId79"/>
    <p:sldId id="337" r:id="rId80"/>
    <p:sldId id="339" r:id="rId81"/>
    <p:sldId id="340" r:id="rId82"/>
    <p:sldId id="341" r:id="rId83"/>
    <p:sldId id="344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  <p:sldId id="373" r:id="rId108"/>
    <p:sldId id="374" r:id="rId109"/>
    <p:sldId id="375" r:id="rId110"/>
    <p:sldId id="376" r:id="rId111"/>
    <p:sldId id="377" r:id="rId112"/>
    <p:sldId id="378" r:id="rId113"/>
    <p:sldId id="379" r:id="rId114"/>
    <p:sldId id="380" r:id="rId115"/>
    <p:sldId id="381" r:id="rId116"/>
    <p:sldId id="382" r:id="rId117"/>
    <p:sldId id="383" r:id="rId1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0125" autoAdjust="0"/>
  </p:normalViewPr>
  <p:slideViewPr>
    <p:cSldViewPr>
      <p:cViewPr>
        <p:scale>
          <a:sx n="101" d="100"/>
          <a:sy n="101" d="100"/>
        </p:scale>
        <p:origin x="-1120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handoutMaster" Target="handoutMasters/handoutMaster1.xml"/><Relationship Id="rId121" Type="http://schemas.openxmlformats.org/officeDocument/2006/relationships/printerSettings" Target="printerSettings/printerSettings1.bin"/><Relationship Id="rId122" Type="http://schemas.openxmlformats.org/officeDocument/2006/relationships/presProps" Target="presProps.xml"/><Relationship Id="rId123" Type="http://schemas.openxmlformats.org/officeDocument/2006/relationships/viewProps" Target="viewProps.xml"/><Relationship Id="rId124" Type="http://schemas.openxmlformats.org/officeDocument/2006/relationships/theme" Target="theme/theme1.xml"/><Relationship Id="rId12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0808195242&amp;p=8" TargetMode="External"/><Relationship Id="rId4" Type="http://schemas.openxmlformats.org/officeDocument/2006/relationships/hyperlink" Target="http://www.realworldtech.com/page.cfm?ArticleID=RWT093009110932&amp;p=5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Relationship Id="rId3" Type="http://schemas.openxmlformats.org/officeDocument/2006/relationships/hyperlink" Target="http://developer.download.nvidia.com/compute/DevZone/docs/html/C/doc/ptx_isa_3.0.pdf" TargetMode="Externa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0594BD-72AA-4FB4-8736-C2CEBC09764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1024 / 32 = 32 warps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</a:t>
            </a:r>
            <a:r>
              <a:rPr lang="en-US" dirty="0" smtClean="0"/>
              <a:t>(3 * 256) / 32 = 24 warps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51509E-C0F1-447D-8C89-D84716E01C6B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</a:t>
            </a:r>
          </a:p>
          <a:p>
            <a:endParaRPr lang="en-US" smtClean="0"/>
          </a:p>
          <a:p>
            <a:r>
              <a:rPr lang="en-US" smtClean="0"/>
              <a:t>More on dispatching:</a:t>
            </a:r>
          </a:p>
          <a:p>
            <a:endParaRPr lang="en-US" smtClean="0"/>
          </a:p>
          <a:p>
            <a:r>
              <a:rPr lang="en-US" smtClean="0"/>
              <a:t>GT200:  </a:t>
            </a:r>
            <a:r>
              <a:rPr lang="en-US" smtClean="0">
                <a:hlinkClick r:id="rId3"/>
              </a:rPr>
              <a:t>http://www.realworldtech.com/page.cfm?ArticleID=RWT090808195242&amp;p=8</a:t>
            </a:r>
            <a:endParaRPr lang="en-US" smtClean="0"/>
          </a:p>
          <a:p>
            <a:r>
              <a:rPr lang="en-US" smtClean="0"/>
              <a:t>Fermi:  </a:t>
            </a:r>
            <a:r>
              <a:rPr lang="en-US" smtClean="0">
                <a:hlinkClick r:id="rId4"/>
              </a:rPr>
              <a:t>http://www.realworldtech.com/page.cfm?ArticleID=RWT093009110932&amp;p=5</a:t>
            </a: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42A399-2BFE-4C57-BB67-DDA5D208D52D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Our book says 14 in Section 6.4 (Data Prefetching) on Page 113, but I believe it is a typo.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32735D-A59D-4EA0-B2A4-69EC59A6E418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Potentially decrease the number of threads (well, blocks) available to that SM for scheduling.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059028-9CF8-460C-ACB7-C4D426C6E463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2DF4D6-97A4-4509-A1B3-1EC55C819DA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Host 512 threads (2 blocks instead of 3)</a:t>
            </a:r>
          </a:p>
          <a:p>
            <a:r>
              <a:rPr lang="en-US" smtClean="0"/>
              <a:t>Host 512 / 32 = 16 warps</a:t>
            </a:r>
          </a:p>
          <a:p>
            <a:endParaRPr lang="en-US" smtClean="0"/>
          </a:p>
          <a:p>
            <a:r>
              <a:rPr lang="en-US" smtClean="0"/>
              <a:t>Instead of 768 threads and 24 warps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9340F-24C2-4CD5-841C-AD39D28F7D63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2 KB per block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55F61-F348-4D18-BD17-F19EC78DD23B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KB / 5 KB = 3 blocks per SM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CDD80F-28BD-4B6C-B686-D2E638158EBD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up</a:t>
            </a:r>
            <a:r>
              <a:rPr lang="en-US" baseline="0" dirty="0" smtClean="0"/>
              <a:t> to 200 GB/s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1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__constant__ float constData[256];</a:t>
            </a:r>
          </a:p>
          <a:p>
            <a:r>
              <a:rPr lang="en-US" smtClean="0"/>
              <a:t>float data[256];</a:t>
            </a:r>
          </a:p>
          <a:p>
            <a:r>
              <a:rPr lang="en-US" smtClean="0"/>
              <a:t>cudaMemcpyToSymbol(constData, data, sizeof(data));</a:t>
            </a:r>
          </a:p>
          <a:p>
            <a:r>
              <a:rPr lang="en-US" smtClean="0"/>
              <a:t>cudaMemcpyFromSymbol(data, constData, sizeof(data))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5F14C-2683-48EE-A209-D00FAA730229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Global + host = not allowed.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Device + host = creates two functions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D1C3D6-12EB-450F-88C9-7FCF8532F94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this example, the warp size is 2.  The block size is 4.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26FC7E-FABA-45A5-B1FA-71945BCB7BFE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Similar execution time – load balance</a:t>
            </a:r>
          </a:p>
          <a:p>
            <a:r>
              <a:rPr lang="en-US" smtClean="0"/>
              <a:t>Synchronize within a block – runtime can schedule threads in any order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37EC4B-C31A-49DA-9AC8-C88DB449ED1B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EF82B-2739-426F-BCD5-D8A76F86714A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A0F4C-51CB-432D-BB3E-358DF9C2EC1D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AF729F-36ED-493C-AD90-AF0F469B87CF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AE52AE-BD13-4A2D-A828-F764F141A76C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 to 8.  Maybe 1 if all threads are in the same warp and issued at the same time.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2A67C-3A10-4D31-BE05-55C97FF55A68}" type="slidenum">
              <a:rPr lang="en-US" smtClean="0"/>
              <a:pPr/>
              <a:t>97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 – no race condition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7F4C43-49F8-4D0D-9929-718EF82BE471}" type="slidenum">
              <a:rPr lang="en-US" smtClean="0"/>
              <a:pPr/>
              <a:t>99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05EEF1-87EF-404B-B452-4779A4B561A9}" type="slidenum">
              <a:rPr lang="en-US" smtClean="0"/>
              <a:pPr/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C73062-C35E-4D37-B86F-D1B99653C1B4}" type="slidenum">
              <a:rPr lang="en-US" smtClean="0"/>
              <a:pPr/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Use __CUDA_ARCH__ to know if code is for the host or device.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A93AEC-B132-404C-9A3E-8E4702587CC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FD8CD-E91C-4AAF-8360-439BB85637A3}" type="slidenum">
              <a:rPr lang="en-US" smtClean="0"/>
              <a:pPr/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 is a PTX instruction for CAS and other atomics. </a:t>
            </a:r>
            <a:r>
              <a:rPr lang="en-US" smtClean="0">
                <a:hlinkClick r:id="rId3"/>
              </a:rPr>
              <a:t>http://developer.download.nvidia.com/compute/DevZone/docs/html/C/doc/ptx_isa_3.0.pdf</a:t>
            </a:r>
            <a:r>
              <a:rPr lang="en-US" smtClean="0"/>
              <a:t>.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8F762-B16C-4F8E-86B9-2AAAA06C2F5A}" type="slidenum">
              <a:rPr lang="en-US" smtClean="0"/>
              <a:pPr/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3A9B07-EDE1-4AC8-B87E-4FB0F4379DD7}" type="slidenum">
              <a:rPr lang="en-US" smtClean="0"/>
              <a:pPr/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07353A-3F3B-4058-B9D3-E98AD7A94AFF}" type="slidenum">
              <a:rPr lang="en-US" smtClean="0"/>
              <a:pPr/>
              <a:t>105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64FF0-0579-4A26-997B-E0F711622C23}" type="slidenum">
              <a:rPr lang="en-US" smtClean="0"/>
              <a:pPr/>
              <a:t>106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44A40-DE43-40DC-A3D3-26BC0C973492}" type="slidenum">
              <a:rPr lang="en-US" smtClean="0"/>
              <a:pPr/>
              <a:t>107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CECD65-171F-4642-994E-16B79BE18440}" type="slidenum">
              <a:rPr lang="en-US" smtClean="0"/>
              <a:pPr/>
              <a:t>108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A738C0-3104-4D20-BE52-6DEA9E3DDD6C}" type="slidenum">
              <a:rPr lang="en-US" smtClean="0"/>
              <a:pPr/>
              <a:t>109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52C45B-FA81-48B6-BE36-8EC38D7DC1F7}" type="slidenum">
              <a:rPr lang="en-US" smtClean="0"/>
              <a:pPr/>
              <a:t>110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7863F-5D6B-46FA-9C50-1665C338BEA7}" type="slidenum">
              <a:rPr lang="en-US" smtClean="0"/>
              <a:pPr/>
              <a:t>111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Can’t take the address of a __device__ function in host code.</a:t>
            </a:r>
          </a:p>
          <a:p>
            <a:r>
              <a:rPr lang="en-US" dirty="0" smtClean="0"/>
              <a:t>Can only call __device__ functions through pointers in compute capable 2.x.</a:t>
            </a:r>
          </a:p>
          <a:p>
            <a:endParaRPr 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BD9A98-B84F-402E-A945-85C4513D318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AEE538-2095-48D8-A66F-544E0A1B7DB4}" type="slidenum">
              <a:rPr lang="en-US" smtClean="0"/>
              <a:pPr/>
              <a:t>112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A5D5D7-DA08-45CF-B7A4-F3EE442EBDCA}" type="slidenum">
              <a:rPr lang="en-US" smtClean="0"/>
              <a:pPr/>
              <a:t>113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E9EC-4DB1-42D2-A69B-6FE593F54D70}" type="slidenum">
              <a:rPr lang="en-US" smtClean="0"/>
              <a:pPr/>
              <a:t>114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39D64D-48BA-4CBF-AC6A-31DA15759FCD}" type="slidenum">
              <a:rPr lang="en-US" smtClean="0"/>
              <a:pPr/>
              <a:t>115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60412-2B9D-4BA1-80A6-870C0899446C}" type="slidenum">
              <a:rPr lang="en-US" smtClean="0"/>
              <a:pPr/>
              <a:t>116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Work together:  use atomics, __syncthreads() only works within a thread block.</a:t>
            </a:r>
          </a:p>
          <a:p>
            <a:r>
              <a:rPr lang="en-US" smtClean="0"/>
              <a:t>Sparingly:  kills parallelism.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33D34-597D-43CC-A537-0ED892F2A05E}" type="slidenum">
              <a:rPr lang="en-US" smtClean="0"/>
              <a:pPr/>
              <a:t>117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On the device, SFU are likely used.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43314-C10A-42ED-90F4-5655270D408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 – 16 SMs, each with 8 SP.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27031E-DED0-4786-802C-FA74A6C93B9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SMs * 768 threads = 12,288 threads in flight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CD6380-92D5-4952-A56D-572F9F7EAD9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30 SMs * 1024 threads = 30,720 threads in flight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C5FFC-07F8-4AD9-ACFE-8805B92AD454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warp from any block assigned to the SM can be selected for execution based on priority.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31352-0464-41AE-BAD6-83261A63069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CUDA </a:t>
            </a:r>
            <a:r>
              <a:rPr lang="en-US" dirty="0" smtClean="0"/>
              <a:t>2 </a:t>
            </a:r>
            <a:r>
              <a:rPr lang="en-US" dirty="0"/>
              <a:t>of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2013</a:t>
            </a:r>
          </a:p>
        </p:txBody>
      </p:sp>
      <p:pic>
        <p:nvPicPr>
          <p:cNvPr id="2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Available in host and device code</a:t>
            </a:r>
          </a:p>
          <a:p>
            <a:r>
              <a:rPr lang="en-US" smtClean="0"/>
              <a:t>Construct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make_&lt;type name&gt;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3528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f4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1.0f, 2.0f, 3.0f, 4.0f);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Made up keyword:</a:t>
            </a: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*address += val;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</a:p>
          <a:p>
            <a:pPr>
              <a:defRPr/>
            </a:pPr>
            <a:r>
              <a:rPr lang="en-US" dirty="0" smtClean="0"/>
              <a:t>What if you were given an atomic compare and swap?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45720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9571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ChangeArrowheads="1"/>
          </p:cNvSpPr>
          <p:nvPr/>
        </p:nvSpPr>
        <p:spPr bwMode="auto">
          <a:xfrm>
            <a:off x="1447800" y="44958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0596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ChangeArrowheads="1"/>
          </p:cNvSpPr>
          <p:nvPr/>
        </p:nvSpPr>
        <p:spPr bwMode="auto">
          <a:xfrm>
            <a:off x="1447800" y="495300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1620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2643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ChangeArrowheads="1"/>
          </p:cNvSpPr>
          <p:nvPr/>
        </p:nvSpPr>
        <p:spPr bwMode="auto">
          <a:xfrm>
            <a:off x="1066800" y="38862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3668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38862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1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1066800" y="44196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4692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4196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Access with .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x, .y, .z, and .w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048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i2.x;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i2.y;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5486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.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r, .g, .b, .a, etc.</a:t>
            </a:r>
            <a:r>
              <a:rPr lang="en-US" sz="3200" kern="0" dirty="0">
                <a:latin typeface="+mn-lt"/>
                <a:cs typeface="Courier New" pitchFamily="49" charset="0"/>
              </a:rPr>
              <a:t> like GLSL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1066800" y="49530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5716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9530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Again, 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dirty="0" smtClean="0"/>
              <a:t>given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3352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685800" y="2667000"/>
            <a:ext cx="35814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200" kern="0" dirty="0">
                <a:solidFill>
                  <a:schemeClr val="tx2"/>
                </a:solidFill>
                <a:latin typeface="Courier New" charset="0"/>
              </a:rPr>
              <a:t>	</a:t>
            </a:r>
          </a:p>
        </p:txBody>
      </p:sp>
      <p:sp>
        <p:nvSpPr>
          <p:cNvPr id="118789" name="TextBox 2"/>
          <p:cNvSpPr txBox="1">
            <a:spLocks noChangeArrowheads="1"/>
          </p:cNvSpPr>
          <p:nvPr/>
        </p:nvSpPr>
        <p:spPr bwMode="auto">
          <a:xfrm>
            <a:off x="6324600" y="2667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Read original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1066800" y="4038600"/>
            <a:ext cx="4800600" cy="838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19813" name="TextBox 2"/>
          <p:cNvSpPr txBox="1">
            <a:spLocks noChangeArrowheads="1"/>
          </p:cNvSpPr>
          <p:nvPr/>
        </p:nvSpPr>
        <p:spPr bwMode="auto">
          <a:xfrm>
            <a:off x="6324600" y="4022725"/>
            <a:ext cx="2667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If the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didn’t change, increment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1066800" y="4946650"/>
            <a:ext cx="4267200" cy="4635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assumed + val);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0837" name="TextBox 2"/>
          <p:cNvSpPr txBox="1">
            <a:spLocks noChangeArrowheads="1"/>
          </p:cNvSpPr>
          <p:nvPr/>
        </p:nvSpPr>
        <p:spPr bwMode="auto">
          <a:xfrm>
            <a:off x="6324600" y="4953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Otherwise, loop until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>
                <a:solidFill>
                  <a:srgbClr val="FF0000"/>
                </a:solidFill>
              </a:rPr>
              <a:t> succeeds.  </a:t>
            </a: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4419600" y="5830888"/>
            <a:ext cx="4572000" cy="922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after this function returns is not necessarily the original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 + val</a:t>
            </a:r>
            <a:r>
              <a:rPr lang="en-US">
                <a:solidFill>
                  <a:srgbClr val="FF0000"/>
                </a:solidFill>
              </a:rPr>
              <a:t>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1859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Lots of atomics: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743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Arithmetic      // Bitwise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atomicAnd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atomicSub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atomicOr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atomicExch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atomicXor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atomicMin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atomicMax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atomicDec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B.10 in the NVIDIA CUDA C Programming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2883" name="Content Placeholder 2"/>
          <p:cNvSpPr txBox="1">
            <a:spLocks/>
          </p:cNvSpPr>
          <p:nvPr/>
        </p:nvSpPr>
        <p:spPr bwMode="auto">
          <a:xfrm>
            <a:off x="457200" y="1981200"/>
            <a:ext cx="6781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can threads from different blocks work together?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Use atomics sparingly.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ouble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No vector overloads</a:t>
            </a:r>
          </a:p>
          <a:p>
            <a:r>
              <a:rPr lang="en-US" dirty="0" smtClean="0"/>
              <a:t>On the host, functions use the C runtime implementation if available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Partial list: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rsqrt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log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tan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sincos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atan2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floor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Intrinsic</a:t>
            </a:r>
            <a:r>
              <a:rPr lang="en-US" smtClean="0"/>
              <a:t> function</a:t>
            </a:r>
          </a:p>
          <a:p>
            <a:pPr lvl="1"/>
            <a:r>
              <a:rPr lang="en-US" smtClean="0"/>
              <a:t>Device only</a:t>
            </a:r>
          </a:p>
          <a:p>
            <a:pPr lvl="1"/>
            <a:r>
              <a:rPr lang="en-US" smtClean="0"/>
              <a:t>Faster, but less accurate</a:t>
            </a:r>
          </a:p>
          <a:p>
            <a:pPr lvl="1"/>
            <a:r>
              <a:rPr lang="en-US" smtClean="0"/>
              <a:t>Prefixed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__exp</a:t>
            </a:r>
            <a:r>
              <a:rPr lang="en-US" smtClean="0">
                <a:cs typeface="Courier New" pitchFamily="49" charset="0"/>
              </a:rPr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__log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__sin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__pow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709738"/>
            <a:ext cx="70262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895600" y="2362200"/>
            <a:ext cx="2971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Processing (SP)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 flipV="1">
            <a:off x="2362200" y="25146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1905000" y="2286000"/>
            <a:ext cx="4572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971800" y="2895600"/>
            <a:ext cx="3505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Multi-Processor (SM)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 flipV="1">
            <a:off x="2438400" y="30480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7"/>
          <p:cNvSpPr>
            <a:spLocks noChangeArrowheads="1"/>
          </p:cNvSpPr>
          <p:nvPr/>
        </p:nvSpPr>
        <p:spPr bwMode="auto">
          <a:xfrm>
            <a:off x="1447800" y="2133600"/>
            <a:ext cx="990600" cy="1905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943100" y="2209800"/>
            <a:ext cx="5257800" cy="3025775"/>
            <a:chOff x="609600" y="2209800"/>
            <a:chExt cx="5257800" cy="3025727"/>
          </a:xfrm>
        </p:grpSpPr>
        <p:pic>
          <p:nvPicPr>
            <p:cNvPr id="419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09800"/>
              <a:ext cx="1824037" cy="300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09800"/>
              <a:ext cx="2209800" cy="3025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3105150" y="5867400"/>
            <a:ext cx="293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/>
              <a:t>Look familiar?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Due Thursday </a:t>
            </a:r>
            <a:r>
              <a:rPr lang="en-US" dirty="0" smtClean="0"/>
              <a:t>09/</a:t>
            </a:r>
            <a:r>
              <a:rPr lang="en-US" dirty="0" smtClean="0"/>
              <a:t>19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5570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30480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G80</a:t>
            </a:r>
          </a:p>
          <a:p>
            <a:r>
              <a:rPr lang="en-US" sz="2400" smtClean="0"/>
              <a:t>16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128 total SPs</a:t>
            </a:r>
          </a:p>
          <a:p>
            <a:r>
              <a:rPr lang="en-US" sz="2400" smtClean="0"/>
              <a:t>Each SM hosts up to 768 threads</a:t>
            </a:r>
          </a:p>
          <a:p>
            <a:r>
              <a:rPr lang="en-US" sz="2400" smtClean="0"/>
              <a:t>Up to 12,288 threads in flight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GT200</a:t>
            </a:r>
          </a:p>
          <a:p>
            <a:r>
              <a:rPr lang="en-US" sz="2400" smtClean="0"/>
              <a:t>30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240 total SPs</a:t>
            </a:r>
          </a:p>
          <a:p>
            <a:r>
              <a:rPr lang="en-US" sz="2400" smtClean="0"/>
              <a:t>Each SM hosts up to</a:t>
            </a:r>
          </a:p>
          <a:p>
            <a:pPr lvl="1"/>
            <a:r>
              <a:rPr lang="en-US" sz="2000" smtClean="0"/>
              <a:t>8 blocks, or</a:t>
            </a:r>
          </a:p>
          <a:p>
            <a:pPr lvl="1"/>
            <a:r>
              <a:rPr lang="en-US" sz="2000" smtClean="0"/>
              <a:t>1024 threads</a:t>
            </a:r>
          </a:p>
          <a:p>
            <a:r>
              <a:rPr lang="en-US" sz="2400" smtClean="0"/>
              <a:t>In flight, up to</a:t>
            </a:r>
          </a:p>
          <a:p>
            <a:pPr lvl="1"/>
            <a:r>
              <a:rPr lang="en-US" sz="2000" smtClean="0"/>
              <a:t>240 blocks, or</a:t>
            </a:r>
          </a:p>
          <a:p>
            <a:pPr lvl="1"/>
            <a:r>
              <a:rPr lang="en-US" sz="2000" smtClean="0"/>
              <a:t>30,720 threads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Warp</a:t>
            </a:r>
            <a:r>
              <a:rPr lang="en-US" dirty="0" smtClean="0"/>
              <a:t> – threads from a block</a:t>
            </a:r>
          </a:p>
          <a:p>
            <a:pPr lvl="1">
              <a:defRPr/>
            </a:pPr>
            <a:r>
              <a:rPr lang="en-US" dirty="0" smtClean="0"/>
              <a:t>G80 / GT200 – </a:t>
            </a:r>
            <a:r>
              <a:rPr lang="en-US" i="1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threads</a:t>
            </a:r>
          </a:p>
          <a:p>
            <a:pPr lvl="1">
              <a:defRPr/>
            </a:pPr>
            <a:r>
              <a:rPr lang="en-US" dirty="0" smtClean="0"/>
              <a:t>Run on the same SM</a:t>
            </a:r>
          </a:p>
          <a:p>
            <a:pPr lvl="1">
              <a:defRPr/>
            </a:pPr>
            <a:r>
              <a:rPr lang="en-US" dirty="0" smtClean="0"/>
              <a:t>Unit of thread scheduling</a:t>
            </a:r>
          </a:p>
          <a:p>
            <a:pPr lvl="1">
              <a:defRPr/>
            </a:pPr>
            <a:r>
              <a:rPr lang="en-US" dirty="0" smtClean="0"/>
              <a:t>Consecutive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values</a:t>
            </a:r>
          </a:p>
          <a:p>
            <a:pPr lvl="1">
              <a:defRPr/>
            </a:pPr>
            <a:r>
              <a:rPr lang="en-US" dirty="0" smtClean="0"/>
              <a:t>An implementation detail – in theory</a:t>
            </a:r>
          </a:p>
          <a:p>
            <a:pPr lvl="2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http://courses.engr.illinois.edu/ece498/al/textbook/Chapter3-CudaThreadingModel.pdf 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057400"/>
            <a:ext cx="3629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r>
              <a:rPr lang="en-US" sz="2400" smtClean="0"/>
              <a:t>Warps for three blocks scheduled on the same SM.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8925"/>
            <a:ext cx="6248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http://courses.engr.illinois.edu/ece498/al/Syllabus.html 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10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happens if branches in a warp diverge?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 on GT200 can host up to 1024 threads, how many warps is that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3 blocks are assigned to an SM and each block has 256 threads, how many warps are there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Built-ins and functions</a:t>
            </a:r>
          </a:p>
          <a:p>
            <a:pPr eaLnBrk="1" hangingPunct="1"/>
            <a:r>
              <a:rPr lang="en-US" dirty="0" smtClean="0"/>
              <a:t>Scheduling </a:t>
            </a:r>
            <a:r>
              <a:rPr lang="en-US" dirty="0" smtClean="0"/>
              <a:t>threads</a:t>
            </a:r>
          </a:p>
          <a:p>
            <a:pPr eaLnBrk="1" hangingPunct="1"/>
            <a:r>
              <a:rPr lang="en-US" dirty="0" smtClean="0"/>
              <a:t>Memory model</a:t>
            </a:r>
          </a:p>
          <a:p>
            <a:pPr eaLnBrk="1" hangingPunct="1"/>
            <a:r>
              <a:rPr lang="en-US" dirty="0"/>
              <a:t>Synchronizing </a:t>
            </a:r>
            <a:r>
              <a:rPr lang="en-US" dirty="0" smtClean="0"/>
              <a:t>threads</a:t>
            </a:r>
          </a:p>
          <a:p>
            <a:pPr eaLnBrk="1" hangingPunct="1"/>
            <a:r>
              <a:rPr lang="en-US" dirty="0" smtClean="0"/>
              <a:t>Matrix </a:t>
            </a:r>
            <a:r>
              <a:rPr lang="en-US" dirty="0" smtClean="0"/>
              <a:t>multiply revisited</a:t>
            </a:r>
          </a:p>
          <a:p>
            <a:pPr eaLnBrk="1" hangingPunct="1"/>
            <a:r>
              <a:rPr lang="en-US" dirty="0" smtClean="0"/>
              <a:t>Atomic functions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3152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  <a:p>
            <a:r>
              <a:rPr lang="en-US" smtClean="0"/>
              <a:t>When an SM schedules a warp:</a:t>
            </a:r>
          </a:p>
          <a:p>
            <a:pPr lvl="1"/>
            <a:r>
              <a:rPr lang="en-US" smtClean="0"/>
              <a:t>Its instruction is ready</a:t>
            </a:r>
          </a:p>
          <a:p>
            <a:pPr lvl="1"/>
            <a:r>
              <a:rPr lang="en-US" smtClean="0"/>
              <a:t>8 threads enter the SPs on the 1</a:t>
            </a:r>
            <a:r>
              <a:rPr lang="en-US" baseline="30000" smtClean="0"/>
              <a:t>st</a:t>
            </a:r>
            <a:r>
              <a:rPr lang="en-US" smtClean="0"/>
              <a:t> cycle</a:t>
            </a:r>
          </a:p>
          <a:p>
            <a:pPr lvl="1"/>
            <a:r>
              <a:rPr lang="en-US" smtClean="0"/>
              <a:t>8 more on the 2</a:t>
            </a:r>
            <a:r>
              <a:rPr lang="en-US" baseline="30000" smtClean="0"/>
              <a:t>nd</a:t>
            </a:r>
            <a:r>
              <a:rPr lang="en-US" smtClean="0"/>
              <a:t>, 3</a:t>
            </a:r>
            <a:r>
              <a:rPr lang="en-US" baseline="30000" smtClean="0"/>
              <a:t>rd</a:t>
            </a:r>
            <a:r>
              <a:rPr lang="en-US" smtClean="0"/>
              <a:t>, and 4</a:t>
            </a:r>
            <a:r>
              <a:rPr lang="en-US" baseline="30000" smtClean="0"/>
              <a:t>th</a:t>
            </a:r>
            <a:r>
              <a:rPr lang="en-US" smtClean="0"/>
              <a:t> cycles</a:t>
            </a:r>
          </a:p>
          <a:p>
            <a:pPr lvl="1"/>
            <a:r>
              <a:rPr lang="en-US" smtClean="0"/>
              <a:t>Therefore, 4 cycles are required to dispatch a warp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Question</a:t>
            </a:r>
          </a:p>
          <a:p>
            <a:pPr lvl="1"/>
            <a:r>
              <a:rPr lang="en-US" smtClean="0"/>
              <a:t>A kernel has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mtClean="0"/>
              <a:t> global memory read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cycles)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non-dependent multiples/adds</a:t>
            </a:r>
          </a:p>
          <a:p>
            <a:pPr lvl="1"/>
            <a:r>
              <a:rPr lang="en-US" smtClean="0"/>
              <a:t>How many warps are required to hide the memory latency?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Solution</a:t>
            </a:r>
          </a:p>
          <a:p>
            <a:pPr lvl="1"/>
            <a:r>
              <a:rPr lang="en-US" smtClean="0"/>
              <a:t>Each warp has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multiples/adds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16 cycles</a:t>
            </a:r>
          </a:p>
          <a:p>
            <a:pPr lvl="1"/>
            <a:r>
              <a:rPr lang="en-US" smtClean="0"/>
              <a:t>We need to cover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200 / 16 = 12.5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(12.5) = 13</a:t>
            </a:r>
          </a:p>
          <a:p>
            <a:pPr lvl="1"/>
            <a:r>
              <a:rPr lang="en-US" smtClean="0"/>
              <a:t>13 warps are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4384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Recall: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181600" y="3886200"/>
            <a:ext cx="838200" cy="5334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4648200"/>
          </a:xfrm>
        </p:spPr>
        <p:txBody>
          <a:bodyPr/>
          <a:lstStyle/>
          <a:p>
            <a:r>
              <a:rPr lang="en-US" smtClean="0"/>
              <a:t>Registers</a:t>
            </a:r>
          </a:p>
          <a:p>
            <a:pPr lvl="1"/>
            <a:r>
              <a:rPr lang="en-US" smtClean="0"/>
              <a:t>Per thread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Increasing the number of registers used by a kernel has what affect?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768 threads</a:t>
            </a:r>
          </a:p>
          <a:p>
            <a:pPr lvl="2"/>
            <a:r>
              <a:rPr lang="en-US" smtClean="0"/>
              <a:t>8K registers</a:t>
            </a:r>
          </a:p>
          <a:p>
            <a:pPr lvl="1"/>
            <a:r>
              <a:rPr lang="en-US" smtClean="0"/>
              <a:t>How many registers per thread?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8K / 768 = 10 registers per thread</a:t>
            </a:r>
          </a:p>
          <a:p>
            <a:pPr lvl="1"/>
            <a:r>
              <a:rPr lang="en-US" smtClean="0"/>
              <a:t>Exceeding limit reduces threads by the block</a:t>
            </a:r>
          </a:p>
          <a:p>
            <a:pPr lvl="1"/>
            <a:r>
              <a:rPr lang="en-US" smtClean="0"/>
              <a:t>Example:  Each thread uses 11 registers, and each block has 256 threads</a:t>
            </a:r>
          </a:p>
          <a:p>
            <a:pPr lvl="2"/>
            <a:r>
              <a:rPr lang="en-US" smtClean="0"/>
              <a:t>How many threads can a SM host?</a:t>
            </a:r>
          </a:p>
          <a:p>
            <a:pPr lvl="2"/>
            <a:r>
              <a:rPr lang="en-US" smtClean="0"/>
              <a:t>How many warps can a SM host?</a:t>
            </a:r>
          </a:p>
          <a:p>
            <a:pPr lvl="2"/>
            <a:r>
              <a:rPr lang="en-US" smtClean="0"/>
              <a:t>What does having less warps mean?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76800" cy="3886200"/>
          </a:xfrm>
        </p:spPr>
        <p:txBody>
          <a:bodyPr/>
          <a:lstStyle/>
          <a:p>
            <a:r>
              <a:rPr lang="en-US" smtClean="0"/>
              <a:t>Local Memory</a:t>
            </a:r>
          </a:p>
          <a:p>
            <a:pPr lvl="1"/>
            <a:r>
              <a:rPr lang="en-US" smtClean="0"/>
              <a:t>Stored in global memory</a:t>
            </a:r>
          </a:p>
          <a:p>
            <a:pPr lvl="2"/>
            <a:r>
              <a:rPr lang="en-US" smtClean="0"/>
              <a:t>Copy per thread</a:t>
            </a:r>
          </a:p>
          <a:p>
            <a:pPr lvl="1"/>
            <a:r>
              <a:rPr lang="en-US" smtClean="0"/>
              <a:t>Used for automatic arrays</a:t>
            </a:r>
          </a:p>
          <a:p>
            <a:pPr lvl="2"/>
            <a:r>
              <a:rPr lang="en-US" smtClean="0"/>
              <a:t>Unless all accessed with only constant indices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181600" y="3429000"/>
            <a:ext cx="1828800" cy="6096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Shared Memory</a:t>
            </a:r>
          </a:p>
          <a:p>
            <a:pPr lvl="1"/>
            <a:r>
              <a:rPr lang="en-US" smtClean="0"/>
              <a:t>Per block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Full speed random access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8 blocks</a:t>
            </a:r>
          </a:p>
          <a:p>
            <a:pPr lvl="2"/>
            <a:r>
              <a:rPr lang="en-US" smtClean="0"/>
              <a:t>16 KB</a:t>
            </a:r>
          </a:p>
          <a:p>
            <a:pPr lvl="1"/>
            <a:r>
              <a:rPr lang="en-US" smtClean="0"/>
              <a:t>How many KB per block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20574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 on the: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callable from the: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__global__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KernelFunc()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DeviceFunc()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__host__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HostFunc()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16 KB / 8 = 2 KB per block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If each block uses 5 KB, how many blocks can a SM host?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4876800"/>
          </a:xfrm>
        </p:spPr>
        <p:txBody>
          <a:bodyPr/>
          <a:lstStyle/>
          <a:p>
            <a:r>
              <a:rPr lang="en-US" smtClean="0"/>
              <a:t>Global Memory</a:t>
            </a:r>
          </a:p>
          <a:p>
            <a:pPr lvl="1"/>
            <a:r>
              <a:rPr lang="en-US" sz="2400" smtClean="0"/>
              <a:t>Long latency (100s cycles)</a:t>
            </a:r>
          </a:p>
          <a:p>
            <a:pPr lvl="1"/>
            <a:r>
              <a:rPr lang="en-US" sz="2400" smtClean="0"/>
              <a:t>Off-chip, read/write access</a:t>
            </a:r>
          </a:p>
          <a:p>
            <a:pPr lvl="1"/>
            <a:r>
              <a:rPr lang="en-US" sz="2400" smtClean="0"/>
              <a:t>Random access causes performance hit</a:t>
            </a:r>
          </a:p>
          <a:p>
            <a:pPr lvl="1"/>
            <a:r>
              <a:rPr lang="en-US" sz="2400" smtClean="0"/>
              <a:t>Host can read/write</a:t>
            </a:r>
          </a:p>
          <a:p>
            <a:pPr lvl="1"/>
            <a:r>
              <a:rPr lang="en-US" sz="2400" smtClean="0"/>
              <a:t>GT200</a:t>
            </a:r>
          </a:p>
          <a:p>
            <a:pPr lvl="2"/>
            <a:r>
              <a:rPr lang="en-US" sz="2000" smtClean="0"/>
              <a:t>150 GB/s</a:t>
            </a:r>
          </a:p>
          <a:p>
            <a:pPr lvl="2"/>
            <a:r>
              <a:rPr lang="en-US" sz="2000" smtClean="0"/>
              <a:t>Up to 4 GB</a:t>
            </a:r>
          </a:p>
          <a:p>
            <a:pPr lvl="1"/>
            <a:r>
              <a:rPr lang="en-US" sz="2400" smtClean="0"/>
              <a:t>G80 – 86.4 GB/s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5181600" y="54864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Constant Memory</a:t>
            </a:r>
          </a:p>
          <a:p>
            <a:pPr lvl="1"/>
            <a:r>
              <a:rPr lang="en-US" smtClean="0"/>
              <a:t>Short latency, high bandwidth, read only access when all threads access the same location</a:t>
            </a:r>
          </a:p>
          <a:p>
            <a:pPr lvl="1"/>
            <a:r>
              <a:rPr lang="en-US" smtClean="0"/>
              <a:t>Stored in global memory but cached</a:t>
            </a:r>
          </a:p>
          <a:p>
            <a:pPr lvl="1"/>
            <a:r>
              <a:rPr lang="en-US" smtClean="0"/>
              <a:t>Host can read/write</a:t>
            </a:r>
          </a:p>
          <a:p>
            <a:pPr lvl="1"/>
            <a:r>
              <a:rPr lang="en-US" smtClean="0"/>
              <a:t>Up to 64 KB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249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/>
                <a:gridCol w="1066800"/>
                <a:gridCol w="914400"/>
                <a:gridCol w="1295401"/>
              </a:tblGrid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Variable Declaration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Scope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Lifetime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640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variables other than arrays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array variables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__shared__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sharedVar;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shared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block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globalVar;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grid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application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__constant__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constantVar;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grid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application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666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B.2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Global and constant variables</a:t>
            </a:r>
          </a:p>
          <a:p>
            <a:pPr lvl="1"/>
            <a:r>
              <a:rPr lang="en-US" smtClean="0"/>
              <a:t>Host can access with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cudaGetSymbolAddress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cudaGetSymbolSize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cudaMemcpyToSymbol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cudaMemcpyFromSymbol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mtClean="0"/>
              <a:t>Constants must be declared outside of a function body</a:t>
            </a:r>
          </a:p>
          <a:p>
            <a:pPr lvl="1"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8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2590800"/>
            <a:ext cx="67818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grid and block position to compute a thread id</a:t>
            </a: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 flipV="1">
            <a:off x="6934200" y="3581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6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57200" y="3657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429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read from input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 flipV="1">
            <a:off x="6934200" y="4191000"/>
            <a:ext cx="0" cy="1295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3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57200" y="41910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24400" y="5486400"/>
            <a:ext cx="3962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Run function on input:  data-parallel!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 flipV="1">
            <a:off x="6705600" y="47244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64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" y="4800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105400" y="6096000"/>
            <a:ext cx="3200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output result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6705600" y="5334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Must return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Inlined by default</a:t>
            </a:r>
            <a:endParaRPr lang="en-US" sz="2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in a block can synchronize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mtClean="0"/>
              <a:t> to create a barrier</a:t>
            </a:r>
          </a:p>
          <a:p>
            <a:pPr lvl="1"/>
            <a:r>
              <a:rPr lang="en-US" smtClean="0"/>
              <a:t>A thread waits at this call until all threads in the block reach it, then all threads continue</a:t>
            </a:r>
          </a:p>
          <a:p>
            <a:endParaRPr lang="en-US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371600" y="4724400"/>
            <a:ext cx="640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func(Mds[i], Mds[i + 1]);</a:t>
            </a:r>
            <a:endParaRPr lang="en-US" sz="32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4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3" name="Right Arrow 12"/>
          <p:cNvSpPr>
            <a:spLocks noChangeArrowheads="1"/>
          </p:cNvSpPr>
          <p:nvPr/>
        </p:nvSpPr>
        <p:spPr bwMode="auto">
          <a:xfrm>
            <a:off x="304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Right Arrow 13"/>
          <p:cNvSpPr>
            <a:spLocks noChangeArrowheads="1"/>
          </p:cNvSpPr>
          <p:nvPr/>
        </p:nvSpPr>
        <p:spPr bwMode="auto">
          <a:xfrm>
            <a:off x="4495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0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458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0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561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561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7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1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6634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6635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6636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6637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6638" name="TextBox 19"/>
          <p:cNvSpPr txBox="1">
            <a:spLocks noChangeArrowheads="1"/>
          </p:cNvSpPr>
          <p:nvPr/>
        </p:nvSpPr>
        <p:spPr bwMode="auto">
          <a:xfrm>
            <a:off x="762000" y="55578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Threads 0 and 1 are blocked at barrier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7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7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2</a:t>
            </a:r>
          </a:p>
        </p:txBody>
      </p: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7659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7660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7662" name="Right Arrow 19"/>
          <p:cNvSpPr>
            <a:spLocks noChangeArrowheads="1"/>
          </p:cNvSpPr>
          <p:nvPr/>
        </p:nvSpPr>
        <p:spPr bwMode="auto">
          <a:xfrm>
            <a:off x="304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ight Arrow 20"/>
          <p:cNvSpPr>
            <a:spLocks noChangeArrowheads="1"/>
          </p:cNvSpPr>
          <p:nvPr/>
        </p:nvSpPr>
        <p:spPr bwMode="auto">
          <a:xfrm>
            <a:off x="4495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69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868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868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8686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6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970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970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970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9710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Box 21"/>
          <p:cNvSpPr txBox="1">
            <a:spLocks noChangeArrowheads="1"/>
          </p:cNvSpPr>
          <p:nvPr/>
        </p:nvSpPr>
        <p:spPr bwMode="auto">
          <a:xfrm>
            <a:off x="762000" y="5322888"/>
            <a:ext cx="769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All threads in block have reached barrier, any thread can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2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4</a:t>
            </a:r>
          </a:p>
        </p:txBody>
      </p:sp>
      <p:sp>
        <p:nvSpPr>
          <p:cNvPr id="3073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073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073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0734" name="Right Arrow 19"/>
          <p:cNvSpPr>
            <a:spLocks noChangeArrowheads="1"/>
          </p:cNvSpPr>
          <p:nvPr/>
        </p:nvSpPr>
        <p:spPr bwMode="auto">
          <a:xfrm>
            <a:off x="304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Right Arrow 20"/>
          <p:cNvSpPr>
            <a:spLocks noChangeArrowheads="1"/>
          </p:cNvSpPr>
          <p:nvPr/>
        </p:nvSpPr>
        <p:spPr bwMode="auto">
          <a:xfrm>
            <a:off x="4495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8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5</a:t>
            </a:r>
          </a:p>
        </p:txBody>
      </p:sp>
      <p:sp>
        <p:nvSpPr>
          <p:cNvPr id="3175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175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175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175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1756" name="Right Arrow 19"/>
          <p:cNvSpPr>
            <a:spLocks noChangeArrowheads="1"/>
          </p:cNvSpPr>
          <p:nvPr/>
        </p:nvSpPr>
        <p:spPr bwMode="auto">
          <a:xfrm>
            <a:off x="304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ight Arrow 20"/>
          <p:cNvSpPr>
            <a:spLocks noChangeArrowheads="1"/>
          </p:cNvSpPr>
          <p:nvPr/>
        </p:nvSpPr>
        <p:spPr bwMode="auto">
          <a:xfrm>
            <a:off x="4495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5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is it important that execution time be similar among threads?</a:t>
            </a:r>
          </a:p>
          <a:p>
            <a:r>
              <a:rPr lang="en-US" smtClean="0"/>
              <a:t>Why does it only synchronize within a block?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447925"/>
            <a:ext cx="6181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6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mtClean="0"/>
              <a:t> cause a thread to hang?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12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1905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37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Let’s revisit matrix multiple</a:t>
            </a:r>
          </a:p>
        </p:txBody>
      </p:sp>
      <p:sp>
        <p:nvSpPr>
          <p:cNvPr id="6861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886200"/>
            <a:ext cx="6115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http://developer.download.nvidia.com/compute/cuda/3_2_prod/toolkit/docs/CUDA_C_Programming_Guide.pdf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Limited matrix size</a:t>
            </a:r>
          </a:p>
          <a:p>
            <a:pPr lvl="2"/>
            <a:r>
              <a:rPr lang="en-US" smtClean="0"/>
              <a:t>Only uses one block</a:t>
            </a:r>
          </a:p>
          <a:p>
            <a:pPr lvl="2"/>
            <a:r>
              <a:rPr lang="en-US" smtClean="0"/>
              <a:t>G80 and GT200 – up to 512 threads per block</a:t>
            </a:r>
          </a:p>
          <a:p>
            <a:pPr lvl="1"/>
            <a:r>
              <a:rPr lang="en-US" smtClean="0"/>
              <a:t>Lots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076325"/>
            <a:ext cx="60864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Remove size limitation</a:t>
            </a:r>
          </a:p>
          <a:p>
            <a:pPr lvl="1"/>
            <a:r>
              <a:rPr lang="en-US" sz="2400" smtClean="0"/>
              <a:t>Break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smtClean="0"/>
              <a:t> matrix into tiles</a:t>
            </a:r>
          </a:p>
          <a:p>
            <a:pPr lvl="1"/>
            <a:r>
              <a:rPr lang="en-US" sz="2400" smtClean="0"/>
              <a:t>Assign each tile to a block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2400" smtClean="0"/>
              <a:t> for indexing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7827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</a:t>
            </a:r>
            <a:r>
              <a:rPr lang="en-US" sz="1600" baseline="-25000">
                <a:solidFill>
                  <a:schemeClr val="bg1"/>
                </a:solidFill>
              </a:rPr>
              <a:t>,0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2,0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1,0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0,0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3,0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2,0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3,0</a:t>
            </a:r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77868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77871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75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77876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0,2</a:t>
            </a:r>
            <a:endParaRPr lang="en-US" sz="1600"/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2,2</a:t>
            </a: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3,2</a:t>
            </a:r>
          </a:p>
        </p:txBody>
      </p:sp>
      <p:sp>
        <p:nvSpPr>
          <p:cNvPr id="77889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1,2</a:t>
            </a:r>
          </a:p>
        </p:txBody>
      </p:sp>
      <p:sp>
        <p:nvSpPr>
          <p:cNvPr id="77890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3,1</a:t>
            </a:r>
          </a:p>
        </p:txBody>
      </p:sp>
      <p:sp>
        <p:nvSpPr>
          <p:cNvPr id="77891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2,1</a:t>
            </a:r>
          </a:p>
        </p:txBody>
      </p:sp>
      <p:sp>
        <p:nvSpPr>
          <p:cNvPr id="77892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3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0,3</a:t>
            </a:r>
            <a:endParaRPr lang="en-US" sz="1600"/>
          </a:p>
        </p:txBody>
      </p:sp>
      <p:sp>
        <p:nvSpPr>
          <p:cNvPr id="77897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2,3</a:t>
            </a:r>
          </a:p>
        </p:txBody>
      </p:sp>
      <p:sp>
        <p:nvSpPr>
          <p:cNvPr id="77898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3,3</a:t>
            </a:r>
          </a:p>
        </p:txBody>
      </p:sp>
      <p:sp>
        <p:nvSpPr>
          <p:cNvPr id="77899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1,3</a:t>
            </a:r>
          </a:p>
        </p:txBody>
      </p:sp>
      <p:sp>
        <p:nvSpPr>
          <p:cNvPr id="77900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1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779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row index of the Pd element and M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column index of Pd and N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105400" y="1524000"/>
            <a:ext cx="38100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thread computes one element of the block sub-matrix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>
                <a:latin typeface="Courier New" pitchFamily="49" charset="0"/>
                <a:cs typeface="Courier New" pitchFamily="49" charset="0"/>
              </a:rPr>
              <a:t>dimGrid(Width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/ TILE_WIDTH, Height /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(TILE_WIDTH,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MatrixMulKernel&lt;&lt;&lt;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&gt;&gt;&gt;(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Md, Nd, Pd, TILE_WIDTH);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r>
              <a:rPr lang="en-US" smtClean="0"/>
              <a:t>Invoke kernel:</a:t>
            </a:r>
            <a:endParaRPr lang="en-US" sz="2000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What about global memory access?</a:t>
            </a:r>
          </a:p>
        </p:txBody>
      </p:sp>
      <p:sp>
        <p:nvSpPr>
          <p:cNvPr id="839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Global and device functions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recursion (except Fermi)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static variables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malloc()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Careful with function calls through pointers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We’ll see similar constraints in GLSL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Limited by global memory bandwidth</a:t>
            </a:r>
          </a:p>
          <a:p>
            <a:pPr lvl="1"/>
            <a:r>
              <a:rPr lang="en-US" smtClean="0"/>
              <a:t>G80 peak GFLOPS: 346.5</a:t>
            </a:r>
          </a:p>
          <a:p>
            <a:pPr lvl="1"/>
            <a:r>
              <a:rPr lang="en-US" smtClean="0"/>
              <a:t>Require 1386 GB/s to achieve this</a:t>
            </a:r>
          </a:p>
          <a:p>
            <a:pPr lvl="1"/>
            <a:r>
              <a:rPr lang="en-US" smtClean="0"/>
              <a:t>G80 memory bandwidth: 86.4 GB/s</a:t>
            </a:r>
          </a:p>
          <a:p>
            <a:pPr lvl="2"/>
            <a:r>
              <a:rPr lang="en-US" smtClean="0"/>
              <a:t>Limits code to 21.6 GFLOPS</a:t>
            </a:r>
          </a:p>
          <a:p>
            <a:pPr lvl="2"/>
            <a:r>
              <a:rPr lang="en-US" smtClean="0"/>
              <a:t>In practice, code runs at 15 GFLOPS</a:t>
            </a:r>
          </a:p>
          <a:p>
            <a:pPr lvl="1"/>
            <a:r>
              <a:rPr lang="en-US" smtClean="0"/>
              <a:t>Must drastically reduce global memory access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10375" y="60229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9B8EC-589D-47B0-B749-2FC2E706316E}" type="slidenum">
              <a:rPr lang="en-US" smtClean="0">
                <a:latin typeface="Arial Black" pitchFamily="34" charset="0"/>
              </a:rPr>
              <a:pPr/>
              <a:t>81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5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9"/>
          <p:cNvSpPr>
            <a:spLocks noChangeShapeType="1"/>
          </p:cNvSpPr>
          <p:nvPr/>
        </p:nvSpPr>
        <p:spPr bwMode="auto">
          <a:xfrm>
            <a:off x="7847013" y="3889375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Text Box 11"/>
          <p:cNvSpPr txBox="1"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30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ty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tx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42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4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Each input element is read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mtClean="0"/>
              <a:t> threads</a:t>
            </a:r>
          </a:p>
          <a:p>
            <a:r>
              <a:rPr lang="en-US" smtClean="0"/>
              <a:t>Use shared memory to reduce global memory bandwidth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704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Break kernel into phases</a:t>
            </a:r>
          </a:p>
          <a:p>
            <a:pPr lvl="1"/>
            <a:r>
              <a:rPr lang="en-US" smtClean="0"/>
              <a:t>Each phase accumlates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mtClean="0"/>
              <a:t> using a subset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pPr lvl="1"/>
            <a:r>
              <a:rPr lang="en-US" smtClean="0"/>
              <a:t>Each phase has good data locality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8704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7046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7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48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9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1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2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4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3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7074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6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7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8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0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7084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7085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086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087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088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089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095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096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097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8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9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7100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7101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102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103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4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5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106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7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108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9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0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1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2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113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114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115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6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7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8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9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0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1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2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3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124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25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7126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7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8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29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0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1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r>
              <a:rPr lang="en-US" smtClean="0"/>
              <a:t>Each thread</a:t>
            </a:r>
          </a:p>
          <a:p>
            <a:pPr lvl="1"/>
            <a:r>
              <a:rPr lang="en-US" smtClean="0"/>
              <a:t>loads one element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mtClean="0"/>
              <a:t> in the tile into shared memory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B05E91-2E03-43B8-9FED-F0E9DFDBE935}" type="slidenum">
              <a:rPr lang="en-US" smtClean="0">
                <a:latin typeface="Arial Black" pitchFamily="34" charset="0"/>
              </a:rPr>
              <a:pPr/>
              <a:t>83</a:t>
            </a:fld>
            <a:endParaRPr lang="en-US" smtClean="0">
              <a:latin typeface="Arial Black" pitchFamily="34" charset="0"/>
            </a:endParaRPr>
          </a:p>
        </p:txBody>
      </p:sp>
      <p:grpSp>
        <p:nvGrpSpPr>
          <p:cNvPr id="88070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8084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5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6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7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8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9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90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03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04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5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7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9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0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1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8112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3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4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5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8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9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8122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8123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24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25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26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27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8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9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0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2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33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34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35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6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7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8138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8139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40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41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2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44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5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46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7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8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9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51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52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53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4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5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6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7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8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9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0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1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62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63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8164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5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6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7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8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9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8807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  <p:sp>
        <p:nvSpPr>
          <p:cNvPr id="8807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77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bx</a:t>
            </a:r>
          </a:p>
        </p:txBody>
      </p:sp>
      <p:sp>
        <p:nvSpPr>
          <p:cNvPr id="8807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9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by</a:t>
            </a:r>
          </a:p>
        </p:txBody>
      </p:sp>
      <p:sp>
        <p:nvSpPr>
          <p:cNvPr id="8808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8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85800" y="1371600"/>
            <a:ext cx="56388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5105400" y="2895600"/>
            <a:ext cx="2362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Shared memory for a</a:t>
            </a:r>
          </a:p>
          <a:p>
            <a:r>
              <a:rPr lang="en-US">
                <a:solidFill>
                  <a:srgbClr val="CC3300"/>
                </a:solidFill>
              </a:rPr>
              <a:t>subset of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>
                <a:solidFill>
                  <a:srgbClr val="CC3300"/>
                </a:solidFill>
              </a:rPr>
              <a:t> and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</a:p>
        </p:txBody>
      </p:sp>
      <p:sp>
        <p:nvSpPr>
          <p:cNvPr id="90118" name="Line 7"/>
          <p:cNvSpPr>
            <a:spLocks noChangeShapeType="1"/>
          </p:cNvSpPr>
          <p:nvPr/>
        </p:nvSpPr>
        <p:spPr bwMode="auto">
          <a:xfrm flipH="1" flipV="1">
            <a:off x="62484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762000" y="3810000"/>
            <a:ext cx="5638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Width/TILE_WIDTH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Number of phases</a:t>
            </a:r>
          </a:p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Index for current phase</a:t>
            </a:r>
            <a:endParaRPr lang="en-US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 flipV="1">
            <a:off x="4953000" y="2819400"/>
            <a:ext cx="1295400" cy="990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990600" y="4038600"/>
            <a:ext cx="6172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Bring one element each from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into shared memory</a:t>
            </a:r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 flipV="1">
            <a:off x="6705600" y="2895600"/>
            <a:ext cx="0" cy="1143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90600" y="4572000"/>
            <a:ext cx="2057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46672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Wait for every thread in the block, i.e., wait for the tile to be in shared memory</a:t>
            </a:r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 flipH="1" flipV="1">
            <a:off x="3124200" y="4800600"/>
            <a:ext cx="3048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90600" y="5029200"/>
            <a:ext cx="4495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4953000"/>
            <a:ext cx="2743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Accumulate subset of dot product</a:t>
            </a:r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 flipH="1" flipV="1">
            <a:off x="5486400" y="5257800"/>
            <a:ext cx="762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double1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double2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990600" y="5562600"/>
            <a:ext cx="2209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15000" y="55626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Why?</a:t>
            </a:r>
          </a:p>
        </p:txBody>
      </p:sp>
      <p:sp>
        <p:nvSpPr>
          <p:cNvPr id="95238" name="Line 7"/>
          <p:cNvSpPr>
            <a:spLocks noChangeShapeType="1"/>
          </p:cNvSpPr>
          <p:nvPr/>
        </p:nvSpPr>
        <p:spPr bwMode="auto">
          <a:xfrm flipH="1" flipV="1">
            <a:off x="3200400" y="5715000"/>
            <a:ext cx="2514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762000" y="6019800"/>
            <a:ext cx="3352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05400" y="5830888"/>
            <a:ext cx="22098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Write final answer to global memory</a:t>
            </a:r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 flipH="1" flipV="1">
            <a:off x="4114800" y="6172200"/>
            <a:ext cx="990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010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 lvl="2"/>
            <a:r>
              <a:rPr lang="en-US" smtClean="0"/>
              <a:t>By exceeding the shared memory limitations</a:t>
            </a:r>
          </a:p>
          <a:p>
            <a:pPr lvl="3"/>
            <a:r>
              <a:rPr lang="en-US" smtClean="0"/>
              <a:t>G80:  16KB per SM and up to 8 blocks per SM</a:t>
            </a:r>
          </a:p>
          <a:p>
            <a:pPr lvl="4"/>
            <a:r>
              <a:rPr lang="en-US" smtClean="0"/>
              <a:t>2 KB per block</a:t>
            </a:r>
          </a:p>
          <a:p>
            <a:pPr lvl="4"/>
            <a:r>
              <a:rPr lang="en-US" smtClean="0"/>
              <a:t>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mtClean="0"/>
              <a:t> and 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Mds </a:t>
            </a:r>
            <a:r>
              <a:rPr lang="en-US" smtClean="0"/>
              <a:t>(16 * 16 * 4)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mtClean="0">
                <a:latin typeface="Courier New" pitchFamily="49" charset="0"/>
                <a:cs typeface="Courier New" pitchFamily="49" charset="0"/>
              </a:rPr>
              <a:t>TILE_WIDTH </a:t>
            </a:r>
            <a:r>
              <a:rPr lang="en-US" smtClean="0"/>
              <a:t>= 16</a:t>
            </a:r>
          </a:p>
          <a:p>
            <a:pPr lvl="4"/>
            <a:r>
              <a:rPr lang="en-US" smtClean="0"/>
              <a:t>A larger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 will result in less blocks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Shared memory tiling benefits</a:t>
            </a:r>
          </a:p>
          <a:p>
            <a:pPr lvl="1"/>
            <a:r>
              <a:rPr lang="en-US" smtClean="0"/>
              <a:t>Reduces global memory access by a factor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</a:p>
          <a:p>
            <a:pPr lvl="2"/>
            <a:r>
              <a:rPr lang="en-US" smtClean="0"/>
              <a:t>16x16 tiles reduces by a factor of 16</a:t>
            </a:r>
          </a:p>
          <a:p>
            <a:pPr lvl="1"/>
            <a:r>
              <a:rPr lang="en-US" smtClean="0"/>
              <a:t>G80</a:t>
            </a:r>
          </a:p>
          <a:p>
            <a:pPr lvl="2"/>
            <a:r>
              <a:rPr lang="en-US" smtClean="0"/>
              <a:t>Now global memory supports 345.6 GFLOPS</a:t>
            </a:r>
          </a:p>
          <a:p>
            <a:pPr lvl="2"/>
            <a:r>
              <a:rPr lang="en-US" smtClean="0"/>
              <a:t>Close to maximum of 346.5 GFLOPS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First-order Size Considerations in G80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thread block</a:t>
            </a:r>
            <a:r>
              <a:rPr lang="en-US" sz="2400" kern="0" dirty="0">
                <a:latin typeface="+mn-lt"/>
              </a:rPr>
              <a:t> should have many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kern="0" dirty="0">
                <a:latin typeface="+mn-lt"/>
              </a:rPr>
              <a:t> of 16 gives 16*16 = 256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There should be many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A 1024*1024 Pd gives 64*64 = 4K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thread block perform 2*256 = 512 float loads from global memory for 256 * (2*16) = 8K </a:t>
            </a:r>
            <a:r>
              <a:rPr lang="en-US" sz="2400" kern="0" dirty="0" err="1">
                <a:latin typeface="+mn-lt"/>
              </a:rPr>
              <a:t>mul</a:t>
            </a:r>
            <a:r>
              <a:rPr lang="en-US" sz="2400" kern="0" dirty="0">
                <a:latin typeface="+mn-lt"/>
              </a:rPr>
              <a:t>/add operations.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Memory bandwidth no longer a limiting factor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528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++count;</a:t>
            </a:r>
          </a:p>
        </p:txBody>
      </p:sp>
      <p:sp>
        <p:nvSpPr>
          <p:cNvPr id="102404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What is the value of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200"/>
              <a:t> if 8 threads execute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++count</a:t>
            </a:r>
            <a:r>
              <a:rPr lang="en-US" sz="320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Read-modify-write atomic operation</a:t>
            </a:r>
          </a:p>
          <a:p>
            <a:pPr lvl="1"/>
            <a:r>
              <a:rPr lang="en-US" smtClean="0"/>
              <a:t>Guaranteed no interference from other threads</a:t>
            </a:r>
          </a:p>
          <a:p>
            <a:pPr lvl="1"/>
            <a:r>
              <a:rPr lang="en-US" smtClean="0"/>
              <a:t>No guarantee on order</a:t>
            </a:r>
          </a:p>
          <a:p>
            <a:r>
              <a:rPr lang="en-US" smtClean="0"/>
              <a:t>Shared or global memory</a:t>
            </a:r>
          </a:p>
          <a:p>
            <a:r>
              <a:rPr lang="en-US" smtClean="0"/>
              <a:t>Requires compute capability 1.1 (&gt; G80)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G.1 in the NVIDIA CUDA C Programming Guide for full compute capability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atomic ++count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(&amp;count, 1);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What is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if 8 threads execute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 below?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8494</TotalTime>
  <Words>7605</Words>
  <Application>Microsoft Macintosh PowerPoint</Application>
  <PresentationFormat>On-screen Show (4:3)</PresentationFormat>
  <Paragraphs>1342</Paragraphs>
  <Slides>117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18" baseType="lpstr">
      <vt:lpstr>Pixel</vt:lpstr>
      <vt:lpstr>Introduction to CUDA 2 of 2</vt:lpstr>
      <vt:lpstr>Projects</vt:lpstr>
      <vt:lpstr>Agenda</vt:lpstr>
      <vt:lpstr>Functional Declarations</vt:lpstr>
      <vt:lpstr>Functional Declarations</vt:lpstr>
      <vt:lpstr>Functional Declarations</vt:lpstr>
      <vt:lpstr>Functional Declarations</vt:lpstr>
      <vt:lpstr>Functional Declarations</vt:lpstr>
      <vt:lpstr>Vector Types</vt:lpstr>
      <vt:lpstr>Vector Types</vt:lpstr>
      <vt:lpstr>Vector Types</vt:lpstr>
      <vt:lpstr>Math Functions</vt:lpstr>
      <vt:lpstr>Math Functions</vt:lpstr>
      <vt:lpstr>Math Functions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Review:  Thread Hierarchies</vt:lpstr>
      <vt:lpstr>Review:  Thread Hierarchies</vt:lpstr>
      <vt:lpstr>Review:  Thread Hierarchies</vt:lpstr>
      <vt:lpstr>Review:  Thread Hierarchies</vt:lpstr>
      <vt:lpstr>Review:  Thread Hierarchies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PowerPoint Presentation</vt:lpstr>
      <vt:lpstr>Matrix Multiply:  CPU Implementation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PowerPoint Presentation</vt:lpstr>
      <vt:lpstr>Matrix Multiply</vt:lpstr>
      <vt:lpstr>Matrix Multiply</vt:lpstr>
      <vt:lpstr>Matrix Multiply</vt:lpstr>
      <vt:lpstr>Matrix Multiply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Multiply</vt:lpstr>
      <vt:lpstr>Matrix Multiply</vt:lpstr>
      <vt:lpstr>Matrix Multiply</vt:lpstr>
      <vt:lpstr>Matrix Multiply</vt:lpstr>
      <vt:lpstr>First-order Size Considerations in G80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287</cp:revision>
  <cp:lastPrinted>2012-01-29T21:57:59Z</cp:lastPrinted>
  <dcterms:created xsi:type="dcterms:W3CDTF">2011-01-14T02:17:40Z</dcterms:created>
  <dcterms:modified xsi:type="dcterms:W3CDTF">2013-09-11T21:07:24Z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