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385" r:id="rId2"/>
    <p:sldId id="386" r:id="rId3"/>
    <p:sldId id="406" r:id="rId4"/>
    <p:sldId id="258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7" r:id="rId25"/>
    <p:sldId id="408" r:id="rId26"/>
    <p:sldId id="409" r:id="rId27"/>
    <p:sldId id="410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125" autoAdjust="0"/>
  </p:normalViewPr>
  <p:slideViewPr>
    <p:cSldViewPr>
      <p:cViewPr>
        <p:scale>
          <a:sx n="101" d="100"/>
          <a:sy n="101" d="100"/>
        </p:scale>
        <p:origin x="-160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developer.download.nvidia.com/compute/DevZone/docs/html/C/doc/ptx_isa_3.0.pdf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Compared to not prefetching, this requires two extra registers per thread.</a:t>
            </a:r>
          </a:p>
          <a:p>
            <a:endParaRPr lang="en-US" dirty="0" smtClean="0"/>
          </a:p>
          <a:p>
            <a:r>
              <a:rPr lang="en-US" dirty="0" smtClean="0"/>
              <a:t>For the final iteration, the next tile does not need to be loaded.</a:t>
            </a:r>
          </a:p>
          <a:p>
            <a:endParaRPr lang="en-US" dirty="0" smtClean="0"/>
          </a:p>
          <a:p>
            <a:r>
              <a:rPr lang="en-US" dirty="0" smtClean="0"/>
              <a:t>The first edition of our </a:t>
            </a:r>
            <a:r>
              <a:rPr lang="en-US" dirty="0" smtClean="0"/>
              <a:t>book says data prefetching also requires twice the amount of shared memory in this case, but I don’t think that is true (last paragraph of Section 6.4 on Page 115).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B567AC-EE71-A549-8F5E-6250803F13A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97A729-8FBB-8841-BEAB-7575F88C9D3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44402-781E-8742-864D-2C6C278D6F30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nvidia.com/content/PDF/fermi_white_papers/NVIDIA_Fermi_Compute_Architecture_White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Odds and Ends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dirty="0" smtClean="0"/>
              <a:t>Working on getting NVIDIA </a:t>
            </a:r>
            <a:r>
              <a:rPr lang="en-US" dirty="0" err="1" smtClean="0"/>
              <a:t>Nsight</a:t>
            </a:r>
            <a:r>
              <a:rPr lang="en-US" dirty="0" smtClean="0"/>
              <a:t> in Moore 100B</a:t>
            </a:r>
          </a:p>
          <a:p>
            <a:r>
              <a:rPr lang="en-US" dirty="0" smtClean="0"/>
              <a:t>Project 3: Simulation</a:t>
            </a:r>
          </a:p>
          <a:p>
            <a:pPr lvl="1"/>
            <a:r>
              <a:rPr lang="en-US" dirty="0" smtClean="0"/>
              <a:t>Released tomorrow</a:t>
            </a:r>
          </a:p>
          <a:p>
            <a:pPr lvl="1"/>
            <a:r>
              <a:rPr lang="en-US" dirty="0" smtClean="0"/>
              <a:t>Due Tuesday 10/15.  After fall break</a:t>
            </a:r>
          </a:p>
          <a:p>
            <a:r>
              <a:rPr lang="en-US" dirty="0" smtClean="0"/>
              <a:t>After fall break</a:t>
            </a:r>
          </a:p>
          <a:p>
            <a:pPr lvl="1"/>
            <a:r>
              <a:rPr lang="en-US" dirty="0" smtClean="0"/>
              <a:t>Project 2 demos</a:t>
            </a:r>
          </a:p>
          <a:p>
            <a:pPr lvl="1"/>
            <a:r>
              <a:rPr lang="en-US" dirty="0" err="1" smtClean="0"/>
              <a:t>Rasterization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Thread Granularity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724400"/>
          </a:xfrm>
        </p:spPr>
        <p:txBody>
          <a:bodyPr/>
          <a:lstStyle/>
          <a:p>
            <a:r>
              <a:rPr lang="en-US">
                <a:latin typeface="Arial" charset="0"/>
              </a:rPr>
              <a:t>How much work should one thread do?</a:t>
            </a:r>
          </a:p>
          <a:p>
            <a:pPr lvl="1"/>
            <a:r>
              <a:rPr lang="en-US">
                <a:latin typeface="Arial" charset="0"/>
              </a:rPr>
              <a:t>Parallel Reduction</a:t>
            </a:r>
          </a:p>
          <a:p>
            <a:pPr lvl="2"/>
            <a:r>
              <a:rPr lang="en-US">
                <a:latin typeface="Arial" charset="0"/>
              </a:rPr>
              <a:t>Reduce two elements?</a:t>
            </a:r>
          </a:p>
          <a:p>
            <a:pPr lvl="1"/>
            <a:r>
              <a:rPr lang="en-US">
                <a:latin typeface="Arial" charset="0"/>
              </a:rPr>
              <a:t>Matrix multiply</a:t>
            </a:r>
          </a:p>
          <a:p>
            <a:pPr lvl="2"/>
            <a:r>
              <a:rPr lang="en-US">
                <a:latin typeface="Arial" charset="0"/>
              </a:rPr>
              <a:t>Compute one element of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197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9200"/>
            <a:ext cx="6937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00400" cy="6858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340116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19200"/>
            <a:ext cx="6937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91000" cy="20574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  <a:p>
            <a:pPr lvl="1"/>
            <a:r>
              <a:rPr lang="en-US">
                <a:latin typeface="Arial" charset="0"/>
              </a:rPr>
              <a:t>Both elements of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 require the same row of </a:t>
            </a:r>
            <a:r>
              <a:rPr lang="en-US">
                <a:latin typeface="Cordia New" charset="0"/>
                <a:cs typeface="Cordia New" charset="0"/>
              </a:rPr>
              <a:t>Md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6324600" y="5334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7010400" y="5334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Thread Granularity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>
                <a:latin typeface="Arial" charset="0"/>
              </a:rPr>
              <a:t>Matrix Multiple</a:t>
            </a:r>
          </a:p>
          <a:p>
            <a:pPr lvl="1"/>
            <a:r>
              <a:rPr lang="en-US">
                <a:latin typeface="Arial" charset="0"/>
              </a:rPr>
              <a:t>Compute both </a:t>
            </a:r>
            <a:r>
              <a:rPr lang="en-US">
                <a:latin typeface="Cordia New" charset="0"/>
                <a:cs typeface="Cordia New" charset="0"/>
              </a:rPr>
              <a:t>Pd</a:t>
            </a:r>
            <a:r>
              <a:rPr lang="en-US">
                <a:latin typeface="Arial" charset="0"/>
              </a:rPr>
              <a:t> elements in the same thread</a:t>
            </a:r>
          </a:p>
          <a:p>
            <a:pPr lvl="2"/>
            <a:r>
              <a:rPr lang="en-US">
                <a:latin typeface="Arial" charset="0"/>
              </a:rPr>
              <a:t>Reduces global memory access by ¼</a:t>
            </a:r>
          </a:p>
          <a:p>
            <a:pPr lvl="2"/>
            <a:r>
              <a:rPr lang="en-US">
                <a:latin typeface="Arial" charset="0"/>
              </a:rPr>
              <a:t>Increases number of independent instructions</a:t>
            </a:r>
          </a:p>
          <a:p>
            <a:pPr lvl="3"/>
            <a:r>
              <a:rPr lang="en-US">
                <a:latin typeface="Arial" charset="0"/>
              </a:rPr>
              <a:t>What is the benefit?</a:t>
            </a:r>
          </a:p>
          <a:p>
            <a:pPr lvl="2"/>
            <a:r>
              <a:rPr lang="en-US">
                <a:latin typeface="Arial" charset="0"/>
              </a:rPr>
              <a:t>New kernel uses more registers and shared memory</a:t>
            </a:r>
          </a:p>
          <a:p>
            <a:pPr lvl="3"/>
            <a:r>
              <a:rPr lang="en-US">
                <a:latin typeface="Arial" charset="0"/>
              </a:rPr>
              <a:t>What does that imply?</a:t>
            </a:r>
            <a:r>
              <a:rPr lang="en-US">
                <a:latin typeface="Cordia New" charset="0"/>
                <a:cs typeface="Cordia New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45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great </a:t>
            </a:r>
            <a:r>
              <a:rPr lang="en-US" dirty="0" err="1" smtClean="0"/>
              <a:t>README.md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More words isn’t always better</a:t>
            </a:r>
          </a:p>
          <a:p>
            <a:r>
              <a:rPr lang="en-US" dirty="0" smtClean="0"/>
              <a:t>GPU-related jobs</a:t>
            </a:r>
          </a:p>
          <a:p>
            <a:pPr lvl="1"/>
            <a:r>
              <a:rPr lang="en-US" dirty="0" smtClean="0"/>
              <a:t>IBM Research</a:t>
            </a:r>
          </a:p>
          <a:p>
            <a:pPr lvl="1"/>
            <a:r>
              <a:rPr lang="en-US" dirty="0" err="1" smtClean="0"/>
              <a:t>AccelerEyes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8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Made up keyword: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</a:t>
            </a:r>
            <a:r>
              <a:rPr lang="en-US" sz="24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if</a:t>
            </a:r>
            <a:r>
              <a:rPr lang="en-US" sz="2400" kern="0" dirty="0" smtClean="0">
                <a:solidFill>
                  <a:schemeClr val="tx2"/>
                </a:solidFill>
                <a:latin typeface="Courier New" charset="0"/>
              </a:rPr>
              <a:t> (*address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=</a:t>
            </a:r>
            <a:r>
              <a:rPr lang="en-US" sz="2400" kern="0" dirty="0" smtClean="0">
                <a:solidFill>
                  <a:schemeClr val="tx2"/>
                </a:solidFill>
                <a:latin typeface="Courier New" charset="0"/>
              </a:rPr>
              <a:t>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compare)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{*address = </a:t>
            </a:r>
            <a:r>
              <a:rPr lang="en-US" sz="2400" kern="0" dirty="0" err="1" smtClean="0">
                <a:solidFill>
                  <a:schemeClr val="tx2"/>
                </a:solidFill>
                <a:latin typeface="Courier New" charset="0"/>
              </a:rPr>
              <a:t>val</a:t>
            </a:r>
            <a:r>
              <a:rPr lang="en-US" sz="2400" kern="0" dirty="0" smtClean="0">
                <a:solidFill>
                  <a:schemeClr val="tx2"/>
                </a:solidFill>
                <a:latin typeface="Courier New" charset="0"/>
              </a:rPr>
              <a:t>; }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Performance</a:t>
            </a:r>
          </a:p>
          <a:p>
            <a:pPr lvl="1" eaLnBrk="1" hangingPunct="1"/>
            <a:r>
              <a:rPr lang="en-US" dirty="0" smtClean="0"/>
              <a:t>Data Prefetching</a:t>
            </a:r>
          </a:p>
          <a:p>
            <a:pPr lvl="1" eaLnBrk="1" hangingPunct="1"/>
            <a:r>
              <a:rPr lang="en-US" dirty="0" smtClean="0"/>
              <a:t>Loop Unrolling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Thread </a:t>
            </a:r>
            <a:r>
              <a:rPr lang="en-US">
                <a:latin typeface="Arial" charset="0"/>
              </a:rPr>
              <a:t>Granularity</a:t>
            </a:r>
            <a:endParaRPr lang="en-US" dirty="0" smtClean="0"/>
          </a:p>
          <a:p>
            <a:pPr eaLnBrk="1" hangingPunct="1"/>
            <a:r>
              <a:rPr lang="en-US" dirty="0" smtClean="0"/>
              <a:t>Atomic functions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91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8529</TotalTime>
  <Words>2276</Words>
  <Application>Microsoft Macintosh PowerPoint</Application>
  <PresentationFormat>On-screen Show (4:3)</PresentationFormat>
  <Paragraphs>427</Paragraphs>
  <Slides>46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Pixel</vt:lpstr>
      <vt:lpstr>CUDA Odds and Ends</vt:lpstr>
      <vt:lpstr>Course News</vt:lpstr>
      <vt:lpstr>Course News</vt:lpstr>
      <vt:lpstr>Agenda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Thread Granularity</vt:lpstr>
      <vt:lpstr>Thread Granularity</vt:lpstr>
      <vt:lpstr>Thread Granularity</vt:lpstr>
      <vt:lpstr>Thread Granularity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292</cp:revision>
  <cp:lastPrinted>2012-01-29T21:57:59Z</cp:lastPrinted>
  <dcterms:created xsi:type="dcterms:W3CDTF">2011-01-14T02:17:40Z</dcterms:created>
  <dcterms:modified xsi:type="dcterms:W3CDTF">2013-10-02T20:50:05Z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