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421" r:id="rId2"/>
    <p:sldId id="422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7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4928" autoAdjust="0"/>
  </p:normalViewPr>
  <p:slideViewPr>
    <p:cSldViewPr>
      <p:cViewPr>
        <p:scale>
          <a:sx n="107" d="100"/>
          <a:sy n="107" d="100"/>
        </p:scale>
        <p:origin x="-18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33E0-0E93-4927-9FC7-2C415D579FE6}" type="slidenum">
              <a:rPr lang="en-US"/>
              <a:pPr/>
              <a:t>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Ambient </a:t>
            </a:r>
            <a:r>
              <a:rPr lang="en-US" dirty="0" smtClean="0"/>
              <a:t>light - casts </a:t>
            </a:r>
            <a:r>
              <a:rPr lang="en-US" dirty="0"/>
              <a:t>softest </a:t>
            </a:r>
            <a:r>
              <a:rPr lang="en-US" dirty="0" smtClean="0"/>
              <a:t>shadows</a:t>
            </a:r>
          </a:p>
          <a:p>
            <a:endParaRPr lang="en-US" dirty="0" smtClean="0"/>
          </a:p>
          <a:p>
            <a:r>
              <a:rPr lang="en-US" dirty="0" smtClean="0"/>
              <a:t>Does not depend on light direction so it can be pre-computed for static objects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1658C-7298-4640-A112-7734373FD27B}" type="slidenum">
              <a:rPr lang="en-US"/>
              <a:pPr/>
              <a:t>11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E3A1A-7599-4B5F-987C-77797D8B59F7}" type="slidenum">
              <a:rPr lang="en-US"/>
              <a:pPr/>
              <a:t>12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23177-6163-4CB2-A1CD-9EC14BECC070}" type="slidenum">
              <a:rPr lang="en-US"/>
              <a:pPr/>
              <a:t>13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Crytek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 distributed in a sphere around each</a:t>
            </a:r>
            <a:r>
              <a:rPr lang="en-US" baseline="0" dirty="0" smtClean="0"/>
              <a:t> fragment.  AO is how many samples are in front of depth buffer.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 samples based on distance to fragment (similar to offline </a:t>
            </a:r>
            <a:r>
              <a:rPr lang="en-US" baseline="0" dirty="0" err="1" smtClean="0"/>
              <a:t>obsurance</a:t>
            </a:r>
            <a:r>
              <a:rPr lang="en-US" baseline="0" dirty="0" smtClean="0"/>
              <a:t> factor; not cos weighted)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Physically incorrect, but visually pleasing.  Flat areas will have AO since whole sphere is used, not just hemisphere.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samples?  200 for quality?  16 for performance?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Convert banding artifacts into high frequency noise by varying sample for each pixel in a 4x4 block.  Remove noise with a 4x4 blur pass.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42AD-4D6A-4113-8DB7-78093656E176}" type="slidenum">
              <a:rPr lang="en-US"/>
              <a:pPr/>
              <a:t>14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CC53E-DA02-4D9E-A764-D4DDAFBA7476}" type="slidenum">
              <a:rPr lang="en-US"/>
              <a:pPr/>
              <a:t>15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Unsharp mask</a:t>
            </a:r>
          </a:p>
          <a:p>
            <a:r>
              <a:rPr lang="en-US"/>
              <a:t>[802] in RTR 3rd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8C416-A141-4D3A-9774-E87D429B9EC2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D6BA6-31FC-4A11-8209-0193BEE254F7}" type="slidenum">
              <a:rPr lang="en-US"/>
              <a:pPr/>
              <a:t>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AO is darker than GI because generally it does not account for </a:t>
            </a:r>
            <a:r>
              <a:rPr lang="en-US" dirty="0" err="1" smtClean="0"/>
              <a:t>interreflections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D588-3893-4AD3-847A-5D9433852D6A}" type="slidenum">
              <a:rPr lang="en-US"/>
              <a:pPr/>
              <a:t>5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E1DA9-EF72-478B-92BC-ED7D4378D86A}" type="slidenum">
              <a:rPr lang="en-US"/>
              <a:pPr/>
              <a:t>6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C4FAD-199D-4C2E-9FC5-14CF009A0C0B}" type="slidenum">
              <a:rPr lang="en-US"/>
              <a:pPr/>
              <a:t>7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right, the bent normal is cosine-weighted</a:t>
            </a:r>
            <a:r>
              <a:rPr lang="en-US" baseline="0" dirty="0" smtClean="0"/>
              <a:t> average of </a:t>
            </a:r>
            <a:r>
              <a:rPr lang="en-US" baseline="0" dirty="0" err="1" smtClean="0"/>
              <a:t>unoccluded</a:t>
            </a:r>
            <a:r>
              <a:rPr lang="en-US" baseline="0" dirty="0" smtClean="0"/>
              <a:t> rays, can be used for direct lighting or looking up into irradiance environment maps.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E7DBE-D1EB-4AD1-85CC-C4C03B985712}" type="slidenum">
              <a:rPr lang="en-US"/>
              <a:pPr/>
              <a:t>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BC00-144E-4428-B5DF-928D05D534ED}" type="slidenum">
              <a:rPr lang="en-US"/>
              <a:pPr/>
              <a:t>9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A80B-DA65-483D-A557-DA7FD401763C}" type="slidenum">
              <a:rPr lang="en-US"/>
              <a:pPr/>
              <a:t>10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Ambient Occlusion</a:t>
            </a:r>
            <a:endParaRPr lang="en-US" altLang="en-US" sz="4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Buffer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9775"/>
            <a:ext cx="4430713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1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Buffer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5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05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Space Eye Position Buffer</a:t>
            </a:r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75162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80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32013"/>
            <a:ext cx="8824912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64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71675"/>
            <a:ext cx="5600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</p:spTree>
    <p:extLst>
      <p:ext uri="{BB962C8B-B14F-4D97-AF65-F5344CB8AC3E}">
        <p14:creationId xmlns:p14="http://schemas.microsoft.com/office/powerpoint/2010/main" val="57497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5963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Mike Pan. http://mikepan.com  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5470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Blur depth buffer</a:t>
            </a:r>
          </a:p>
          <a:p>
            <a:pPr>
              <a:buFontTx/>
              <a:buChar char="•"/>
            </a:pPr>
            <a:r>
              <a:rPr lang="en-US"/>
              <a:t> Subtract it from original depth buffer</a:t>
            </a:r>
          </a:p>
          <a:p>
            <a:pPr>
              <a:buFontTx/>
              <a:buChar char="•"/>
            </a:pPr>
            <a:r>
              <a:rPr lang="en-US"/>
              <a:t> Scale and clamp image, then subtract from original</a:t>
            </a:r>
          </a:p>
          <a:p>
            <a:pPr>
              <a:buFontTx/>
              <a:buChar char="•"/>
            </a:pPr>
            <a:r>
              <a:rPr lang="en-US"/>
              <a:t> Superficially resembles AO but fast</a:t>
            </a:r>
          </a:p>
        </p:txBody>
      </p:sp>
    </p:spTree>
    <p:extLst>
      <p:ext uri="{BB962C8B-B14F-4D97-AF65-F5344CB8AC3E}">
        <p14:creationId xmlns:p14="http://schemas.microsoft.com/office/powerpoint/2010/main" val="10110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A</a:t>
            </a:r>
            <a:r>
              <a:rPr lang="en-US"/>
              <a:t>mbient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/>
              <a:t>cclusion (</a:t>
            </a:r>
            <a:r>
              <a:rPr lang="en-US" i="1">
                <a:solidFill>
                  <a:srgbClr val="CC3300"/>
                </a:solidFill>
              </a:rPr>
              <a:t>AO</a:t>
            </a:r>
            <a:r>
              <a:rPr lang="en-US"/>
              <a:t>)</a:t>
            </a:r>
          </a:p>
          <a:p>
            <a:pPr lvl="1"/>
            <a:r>
              <a:rPr lang="en-US"/>
              <a:t>"shadowing of ambient light“</a:t>
            </a:r>
          </a:p>
          <a:p>
            <a:pPr lvl="1"/>
            <a:r>
              <a:rPr lang="en-US"/>
              <a:t>"darkening of the ambient shading contribution“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3313"/>
            <a:ext cx="35814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</p:spTree>
    <p:extLst>
      <p:ext uri="{BB962C8B-B14F-4D97-AF65-F5344CB8AC3E}">
        <p14:creationId xmlns:p14="http://schemas.microsoft.com/office/powerpoint/2010/main" val="108354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  <a:p>
            <a:pPr lvl="1"/>
            <a:r>
              <a:rPr lang="en-US"/>
              <a:t>"the crevices of the model are realistically darkened, and the exposed parts of the model realistically receive more light and are thus brighter“</a:t>
            </a:r>
          </a:p>
          <a:p>
            <a:pPr lvl="1"/>
            <a:r>
              <a:rPr lang="en-US"/>
              <a:t>"the soft shadow generated by a sphere light of uniform intensity surrounding the scene"</a:t>
            </a:r>
          </a:p>
        </p:txBody>
      </p:sp>
    </p:spTree>
    <p:extLst>
      <p:ext uri="{BB962C8B-B14F-4D97-AF65-F5344CB8AC3E}">
        <p14:creationId xmlns:p14="http://schemas.microsoft.com/office/powerpoint/2010/main" val="12621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81225"/>
            <a:ext cx="8810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6200" y="58674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Evenly lit from all directions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581400" y="58816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Ambient Occlusion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546850" y="58674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Illumination</a:t>
            </a:r>
          </a:p>
        </p:txBody>
      </p:sp>
    </p:spTree>
    <p:extLst>
      <p:ext uri="{BB962C8B-B14F-4D97-AF65-F5344CB8AC3E}">
        <p14:creationId xmlns:p14="http://schemas.microsoft.com/office/powerpoint/2010/main" val="202458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19475"/>
            <a:ext cx="61198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"the integral of the occlusion contributed from inside a hemisphere of a given radius </a:t>
            </a:r>
            <a:r>
              <a:rPr lang="en-US" sz="2400" b="1"/>
              <a:t>R</a:t>
            </a:r>
            <a:r>
              <a:rPr lang="en-US" sz="2400"/>
              <a:t>, centered at the current surface point </a:t>
            </a:r>
            <a:r>
              <a:rPr lang="en-US" sz="2400" b="1"/>
              <a:t>P</a:t>
            </a:r>
            <a:r>
              <a:rPr lang="en-US" sz="2400"/>
              <a:t> and oriented towards the normal </a:t>
            </a:r>
            <a:r>
              <a:rPr lang="en-US" sz="2400" b="1"/>
              <a:t>n</a:t>
            </a:r>
            <a:r>
              <a:rPr lang="en-US" sz="2400"/>
              <a:t> at </a:t>
            </a:r>
            <a:r>
              <a:rPr lang="en-US" sz="2400" b="1"/>
              <a:t>P</a:t>
            </a:r>
            <a:r>
              <a:rPr lang="en-US" sz="24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521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AO does not depend on light direction</a:t>
            </a:r>
          </a:p>
          <a:p>
            <a:r>
              <a:rPr lang="en-US"/>
              <a:t>Precompute AO for static objects using </a:t>
            </a:r>
            <a:r>
              <a:rPr lang="en-US" i="1">
                <a:solidFill>
                  <a:srgbClr val="CC3300"/>
                </a:solidFill>
              </a:rPr>
              <a:t>ray casting</a:t>
            </a:r>
          </a:p>
          <a:p>
            <a:pPr lvl="1"/>
            <a:r>
              <a:rPr lang="en-US"/>
              <a:t>How many rays?</a:t>
            </a:r>
          </a:p>
          <a:p>
            <a:pPr lvl="1"/>
            <a:r>
              <a:rPr lang="en-US"/>
              <a:t>How far do they go?</a:t>
            </a:r>
          </a:p>
          <a:p>
            <a:pPr lvl="1"/>
            <a:r>
              <a:rPr lang="en-US"/>
              <a:t>Local objects?  Or all objects?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courtesy of A K Peters, Ltd. http://www.realtimerendering.com/ 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286000"/>
            <a:ext cx="88344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4534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400"/>
              <a:t>Cosine weight rays</a:t>
            </a:r>
          </a:p>
          <a:p>
            <a:pPr lvl="1">
              <a:buFontTx/>
              <a:buChar char="•"/>
            </a:pPr>
            <a:r>
              <a:rPr lang="en-US" sz="2200"/>
              <a:t> or use </a:t>
            </a:r>
            <a:r>
              <a:rPr lang="en-US" sz="2200" i="1">
                <a:solidFill>
                  <a:srgbClr val="CC3300"/>
                </a:solidFill>
              </a:rPr>
              <a:t>importance sampling</a:t>
            </a:r>
            <a:r>
              <a:rPr lang="en-US" sz="2200"/>
              <a:t>:  cosine distribute number of rays</a:t>
            </a:r>
          </a:p>
        </p:txBody>
      </p:sp>
    </p:spTree>
    <p:extLst>
      <p:ext uri="{BB962C8B-B14F-4D97-AF65-F5344CB8AC3E}">
        <p14:creationId xmlns:p14="http://schemas.microsoft.com/office/powerpoint/2010/main" val="214888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scene complexity</a:t>
            </a:r>
          </a:p>
          <a:p>
            <a:r>
              <a:rPr lang="en-US"/>
              <a:t>Stored in textures or vertices</a:t>
            </a:r>
          </a:p>
          <a:p>
            <a:r>
              <a:rPr lang="en-US"/>
              <a:t>How can we</a:t>
            </a:r>
          </a:p>
          <a:p>
            <a:pPr lvl="1"/>
            <a:r>
              <a:rPr lang="en-US"/>
              <a:t>Support dynamic scenes</a:t>
            </a:r>
          </a:p>
          <a:p>
            <a:pPr lvl="1"/>
            <a:r>
              <a:rPr lang="en-US"/>
              <a:t>Be independent of scene complexity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/>
              <a:t>Apply AO as a post processing effect using a combination of </a:t>
            </a:r>
            <a:r>
              <a:rPr lang="en-US" i="1">
                <a:solidFill>
                  <a:srgbClr val="CC3300"/>
                </a:solidFill>
              </a:rPr>
              <a:t>depth</a:t>
            </a:r>
            <a:r>
              <a:rPr lang="en-US"/>
              <a:t>, </a:t>
            </a:r>
            <a:r>
              <a:rPr lang="en-US" i="1">
                <a:solidFill>
                  <a:srgbClr val="CC3300"/>
                </a:solidFill>
              </a:rPr>
              <a:t>normal</a:t>
            </a:r>
            <a:r>
              <a:rPr lang="en-US"/>
              <a:t>, and </a:t>
            </a:r>
            <a:r>
              <a:rPr lang="en-US" i="1">
                <a:solidFill>
                  <a:srgbClr val="CC3300"/>
                </a:solidFill>
              </a:rPr>
              <a:t>position</a:t>
            </a:r>
            <a:r>
              <a:rPr lang="en-US"/>
              <a:t> buffers</a:t>
            </a:r>
          </a:p>
          <a:p>
            <a:r>
              <a:rPr lang="en-US"/>
              <a:t>Not physically correct but plausible</a:t>
            </a:r>
          </a:p>
          <a:p>
            <a:r>
              <a:rPr lang="en-US"/>
              <a:t>Visual quality depends on</a:t>
            </a:r>
          </a:p>
          <a:p>
            <a:pPr lvl="1"/>
            <a:r>
              <a:rPr lang="en-US"/>
              <a:t>Screen resolution</a:t>
            </a:r>
          </a:p>
          <a:p>
            <a:pPr lvl="1"/>
            <a:r>
              <a:rPr lang="en-US"/>
              <a:t>Number of buffers</a:t>
            </a:r>
          </a:p>
          <a:p>
            <a:pPr lvl="1"/>
            <a:r>
              <a:rPr lang="en-US"/>
              <a:t>Number of samples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22287</TotalTime>
  <Words>610</Words>
  <Application>Microsoft Macintosh PowerPoint</Application>
  <PresentationFormat>On-screen Show (4:3)</PresentationFormat>
  <Paragraphs>89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Ambient Occlusion</vt:lpstr>
      <vt:lpstr>Ambient Occlusion</vt:lpstr>
      <vt:lpstr>Ambient Occlusion</vt:lpstr>
      <vt:lpstr>Ambient Occlusion</vt:lpstr>
      <vt:lpstr>Ambient Occlusion</vt:lpstr>
      <vt:lpstr>Object Space Ambient Occlusion</vt:lpstr>
      <vt:lpstr>Object Space Ambient Occlusion</vt:lpstr>
      <vt:lpstr>Object Space Ambient Occlusion</vt:lpstr>
      <vt:lpstr>Screen Space Ambient Occlusion</vt:lpstr>
      <vt:lpstr>Depth Buffer</vt:lpstr>
      <vt:lpstr>Normal Buffer</vt:lpstr>
      <vt:lpstr>View Space Eye Position Buffer</vt:lpstr>
      <vt:lpstr>Screen Space Ambient Occlusion</vt:lpstr>
      <vt:lpstr>Screen Space Ambient Occlusion</vt:lpstr>
      <vt:lpstr>Screen Space Ambient Occlusion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496</cp:revision>
  <cp:lastPrinted>2012-11-26T17:49:29Z</cp:lastPrinted>
  <dcterms:created xsi:type="dcterms:W3CDTF">2011-01-14T02:17:40Z</dcterms:created>
  <dcterms:modified xsi:type="dcterms:W3CDTF">2013-11-11T16:32:17Z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