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41"/>
  </p:notesMasterIdLst>
  <p:handoutMasterIdLst>
    <p:handoutMasterId r:id="rId42"/>
  </p:handoutMasterIdLst>
  <p:sldIdLst>
    <p:sldId id="421" r:id="rId2"/>
    <p:sldId id="428" r:id="rId3"/>
    <p:sldId id="453" r:id="rId4"/>
    <p:sldId id="426" r:id="rId5"/>
    <p:sldId id="427" r:id="rId6"/>
    <p:sldId id="429" r:id="rId7"/>
    <p:sldId id="430" r:id="rId8"/>
    <p:sldId id="431" r:id="rId9"/>
    <p:sldId id="423" r:id="rId10"/>
    <p:sldId id="432" r:id="rId11"/>
    <p:sldId id="454" r:id="rId12"/>
    <p:sldId id="455" r:id="rId13"/>
    <p:sldId id="456" r:id="rId14"/>
    <p:sldId id="457" r:id="rId15"/>
    <p:sldId id="458" r:id="rId16"/>
    <p:sldId id="459" r:id="rId17"/>
    <p:sldId id="460" r:id="rId18"/>
    <p:sldId id="461" r:id="rId19"/>
    <p:sldId id="452" r:id="rId20"/>
    <p:sldId id="433" r:id="rId21"/>
    <p:sldId id="434" r:id="rId22"/>
    <p:sldId id="435" r:id="rId23"/>
    <p:sldId id="438" r:id="rId24"/>
    <p:sldId id="437" r:id="rId25"/>
    <p:sldId id="439" r:id="rId26"/>
    <p:sldId id="440" r:id="rId27"/>
    <p:sldId id="441" r:id="rId28"/>
    <p:sldId id="445" r:id="rId29"/>
    <p:sldId id="436" r:id="rId30"/>
    <p:sldId id="450" r:id="rId31"/>
    <p:sldId id="442" r:id="rId32"/>
    <p:sldId id="443" r:id="rId33"/>
    <p:sldId id="444" r:id="rId34"/>
    <p:sldId id="448" r:id="rId35"/>
    <p:sldId id="449" r:id="rId36"/>
    <p:sldId id="451" r:id="rId37"/>
    <p:sldId id="462" r:id="rId38"/>
    <p:sldId id="463" r:id="rId39"/>
    <p:sldId id="447" r:id="rId40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008000"/>
    <a:srgbClr val="FFFF99"/>
    <a:srgbClr val="FF9933"/>
    <a:srgbClr val="D9D9D9"/>
    <a:srgbClr val="E7F4BE"/>
    <a:srgbClr val="CCCCE6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8" autoAdjust="0"/>
    <p:restoredTop sz="91002" autoAdjust="0"/>
  </p:normalViewPr>
  <p:slideViewPr>
    <p:cSldViewPr>
      <p:cViewPr>
        <p:scale>
          <a:sx n="120" d="100"/>
          <a:sy n="120" d="100"/>
        </p:scale>
        <p:origin x="-126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fld id="{A703DCBE-EE26-46C2-A6BE-620670959C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20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fld id="{61388809-6B81-4C55-A44B-C841547B6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506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next </a:t>
            </a:r>
            <a:r>
              <a:rPr lang="en-US" dirty="0" err="1" smtClean="0"/>
              <a:t>semster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* </a:t>
            </a:r>
            <a:r>
              <a:rPr lang="en-US" dirty="0" err="1" smtClean="0"/>
              <a:t>OpenGEX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en-US" smtClean="0"/>
              <a:t>* Expand rest3d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26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JSON</a:t>
            </a:r>
            <a:r>
              <a:rPr lang="en-US" baseline="0" dirty="0" smtClean="0"/>
              <a:t> - cross-platform, compact, readable, allows validation, and minifies and compresses well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Geometry, animation, and skins are binary, unlike,</a:t>
            </a:r>
            <a:r>
              <a:rPr lang="en-US" baseline="0" dirty="0" smtClean="0"/>
              <a:t> COLLADA, for example, which uses XML</a:t>
            </a:r>
          </a:p>
          <a:p>
            <a:endParaRPr lang="en-US" dirty="0" smtClean="0"/>
          </a:p>
          <a:p>
            <a:r>
              <a:rPr lang="en-US" dirty="0" smtClean="0"/>
              <a:t>Binary data is little endian</a:t>
            </a:r>
          </a:p>
          <a:p>
            <a:endParaRPr lang="en-US" dirty="0" smtClean="0"/>
          </a:p>
          <a:p>
            <a:r>
              <a:rPr lang="en-US" dirty="0" smtClean="0"/>
              <a:t>Binary blobs - allow efficient creation of GL buffers and textures since they require no additional parsing, except perhaps decompression</a:t>
            </a:r>
          </a:p>
          <a:p>
            <a:endParaRPr lang="en-US" dirty="0" smtClean="0"/>
          </a:p>
          <a:p>
            <a:r>
              <a:rPr lang="en-US" dirty="0" smtClean="0"/>
              <a:t>Shaders can be in .json or separate .glsl files</a:t>
            </a:r>
          </a:p>
          <a:p>
            <a:r>
              <a:rPr lang="en-US" dirty="0" smtClean="0"/>
              <a:t>Can have any number of .bin files</a:t>
            </a:r>
          </a:p>
          <a:p>
            <a:r>
              <a:rPr lang="en-US" dirty="0" smtClean="0"/>
              <a:t>Flexible</a:t>
            </a:r>
            <a:r>
              <a:rPr lang="en-US" baseline="0" dirty="0" smtClean="0"/>
              <a:t> for a wide array of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07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glTF has more features than a graphics API, like a node hierarchy,</a:t>
            </a:r>
            <a:r>
              <a:rPr lang="en-US" baseline="0" dirty="0" smtClean="0"/>
              <a:t> animation, and skins, but less features than an interchange format, like physics and spline representations.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Extensible – extra properties – forwards compatible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Logos from http://</a:t>
            </a:r>
            <a:r>
              <a:rPr lang="en-US" dirty="0" err="1" smtClean="0"/>
              <a:t>www.khronos.org</a:t>
            </a:r>
            <a:r>
              <a:rPr lang="en-US" dirty="0" smtClean="0"/>
              <a:t>/legal/trademarks/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25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developed 4 renderers.  Sometimes multiple times each.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71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Established</a:t>
            </a:r>
            <a:r>
              <a:rPr lang="en-US" baseline="0" dirty="0" smtClean="0"/>
              <a:t> engines like Unity and C4 already have a runtime format.  WebGL engines are still emerging.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43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Bottom-up:</a:t>
            </a:r>
          </a:p>
          <a:p>
            <a:endParaRPr lang="en-US" dirty="0" smtClean="0"/>
          </a:p>
          <a:p>
            <a:r>
              <a:rPr lang="en-US" dirty="0" smtClean="0"/>
              <a:t>Geometry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buffer – binary blob.  Can be combination of geometry, animation, and skins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bufferView</a:t>
            </a:r>
            <a:r>
              <a:rPr lang="en-US" baseline="0" dirty="0" smtClean="0"/>
              <a:t> – subset of buffer with target info (ARRAY_BUFFER, ELEMENT_BUFFER, animation/skin)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accessor – subset of bufferView with type info, e.g., float-point.  Similar to a call to </a:t>
            </a:r>
            <a:r>
              <a:rPr lang="en-US" baseline="0" dirty="0" err="1" smtClean="0"/>
              <a:t>glVertexAttribPointer</a:t>
            </a:r>
            <a:endParaRPr lang="en-US" baseline="0" dirty="0" smtClean="0"/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For example, a bufferView may be all vertices in the asset (think </a:t>
            </a:r>
            <a:r>
              <a:rPr lang="en-US" baseline="0" dirty="0" err="1" smtClean="0"/>
              <a:t>glBufferData</a:t>
            </a:r>
            <a:r>
              <a:rPr lang="en-US" baseline="0" dirty="0" smtClean="0"/>
              <a:t>), where as an accessor may be an individual attribute for a mesh (think </a:t>
            </a:r>
            <a:r>
              <a:rPr lang="en-US" baseline="0" dirty="0" err="1" smtClean="0"/>
              <a:t>glVertexAttribPointer</a:t>
            </a:r>
            <a:r>
              <a:rPr lang="en-US" baseline="0" dirty="0" smtClean="0"/>
              <a:t>)</a:t>
            </a:r>
          </a:p>
          <a:p>
            <a:pPr marL="171450" lvl="0" indent="-171450">
              <a:buFontTx/>
              <a:buChar char="•"/>
            </a:pPr>
            <a:r>
              <a:rPr lang="en-US" baseline="0" dirty="0" smtClean="0"/>
              <a:t>mesh – (composed of primitives, not shown) – corresponds to </a:t>
            </a:r>
            <a:r>
              <a:rPr lang="en-US" baseline="0" dirty="0" err="1" smtClean="0"/>
              <a:t>glDrawElements</a:t>
            </a:r>
            <a:endParaRPr lang="en-US" baseline="0" dirty="0" smtClean="0"/>
          </a:p>
          <a:p>
            <a:pPr marL="171450" lvl="0" indent="-171450">
              <a:buFontTx/>
              <a:buChar char="•"/>
            </a:pPr>
            <a:r>
              <a:rPr lang="en-US" baseline="0" dirty="0" smtClean="0"/>
              <a:t>node – one or more meshes, plus transform, plus children</a:t>
            </a:r>
          </a:p>
          <a:p>
            <a:pPr marL="0" lvl="0" indent="0">
              <a:buFontTx/>
              <a:buNone/>
            </a:pPr>
            <a:endParaRPr lang="en-US" dirty="0" smtClean="0"/>
          </a:p>
          <a:p>
            <a:pPr marL="0" lvl="0" indent="0">
              <a:buFontTx/>
              <a:buNone/>
            </a:pPr>
            <a:r>
              <a:rPr lang="en-US" dirty="0" smtClean="0"/>
              <a:t>Material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image – Image file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sampler – texture filter and wrap modes, think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glTexParameter</a:t>
            </a:r>
            <a:endParaRPr lang="en-US" dirty="0" smtClean="0"/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texture – think glTexImage2D</a:t>
            </a:r>
          </a:p>
          <a:p>
            <a:pPr marL="171450" lvl="0" indent="-171450">
              <a:buFont typeface="Arial"/>
              <a:buChar char="•"/>
            </a:pPr>
            <a:endParaRPr lang="en-US" dirty="0" smtClean="0"/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shader – GLSL shader source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program – think </a:t>
            </a:r>
            <a:r>
              <a:rPr lang="en-US" dirty="0" err="1" smtClean="0"/>
              <a:t>glCompileShader</a:t>
            </a:r>
            <a:r>
              <a:rPr lang="en-US" dirty="0" smtClean="0"/>
              <a:t> and </a:t>
            </a:r>
            <a:r>
              <a:rPr lang="en-US" dirty="0" err="1" smtClean="0"/>
              <a:t>glLinkProgram</a:t>
            </a:r>
            <a:endParaRPr lang="en-US" dirty="0" smtClean="0"/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technique – parameter inputs (attributes + uniforms) + pass – program + render state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Material – an instance of a technique.  Overrides parameter inputs</a:t>
            </a:r>
          </a:p>
          <a:p>
            <a:pPr marL="171450" lvl="0" indent="-171450">
              <a:buFont typeface="Arial"/>
              <a:buChar char="•"/>
            </a:pPr>
            <a:endParaRPr lang="en-US" dirty="0" smtClean="0"/>
          </a:p>
          <a:p>
            <a:pPr marL="0" lvl="0" indent="0">
              <a:buFont typeface="Arial"/>
              <a:buNone/>
            </a:pPr>
            <a:r>
              <a:rPr lang="en-US" dirty="0" smtClean="0"/>
              <a:t>Animation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animation accesses </a:t>
            </a:r>
            <a:r>
              <a:rPr lang="en-US" dirty="0" err="1" smtClean="0"/>
              <a:t>keyframes</a:t>
            </a:r>
            <a:r>
              <a:rPr lang="en-US" dirty="0" smtClean="0"/>
              <a:t> from accessor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animation targets node (transforms), material/technique parameters, and camera/light</a:t>
            </a:r>
          </a:p>
          <a:p>
            <a:pPr marL="171450" lvl="0" indent="-171450">
              <a:buFont typeface="Arial"/>
              <a:buChar char="•"/>
            </a:pPr>
            <a:endParaRPr lang="en-US" dirty="0" smtClean="0"/>
          </a:p>
          <a:p>
            <a:pPr marL="0" lvl="0" indent="0">
              <a:buFont typeface="Arial"/>
              <a:buNone/>
            </a:pPr>
            <a:r>
              <a:rPr lang="en-US" dirty="0" smtClean="0"/>
              <a:t>Skin</a:t>
            </a:r>
          </a:p>
          <a:p>
            <a:pPr marL="171450" lvl="0" indent="-171450">
              <a:buFontTx/>
              <a:buChar char="•"/>
            </a:pPr>
            <a:r>
              <a:rPr lang="en-US" dirty="0" smtClean="0"/>
              <a:t>skin accesses inverse-bind</a:t>
            </a:r>
            <a:r>
              <a:rPr lang="en-US" baseline="0" dirty="0" smtClean="0"/>
              <a:t> matrices from accessor</a:t>
            </a:r>
          </a:p>
          <a:p>
            <a:pPr marL="171450" lvl="0" indent="-171450">
              <a:buFontTx/>
              <a:buChar char="•"/>
            </a:pPr>
            <a:r>
              <a:rPr lang="en-US" baseline="0" dirty="0" smtClean="0"/>
              <a:t>node references skins.  skins reference nodes - https://</a:t>
            </a:r>
            <a:r>
              <a:rPr lang="en-US" baseline="0" dirty="0" err="1" smtClean="0"/>
              <a:t>github.com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KhronosGroup</a:t>
            </a:r>
            <a:r>
              <a:rPr lang="en-US" baseline="0" dirty="0" smtClean="0"/>
              <a:t>/glTF/issues/193</a:t>
            </a:r>
            <a:endParaRPr lang="en-US" dirty="0" smtClean="0"/>
          </a:p>
          <a:p>
            <a:pPr marL="171450" lvl="0" indent="-171450">
              <a:buFont typeface="Arial"/>
              <a:buChar char="•"/>
            </a:pPr>
            <a:endParaRPr lang="en-US" dirty="0" smtClean="0"/>
          </a:p>
          <a:p>
            <a:pPr marL="171450" lvl="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54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Usually not all hand coded, but instead a combination of many tools</a:t>
            </a:r>
            <a:r>
              <a:rPr lang="en-US" baseline="0" dirty="0" smtClean="0"/>
              <a:t> from different third-parties, e.g., texture compression, mesh compression, vertex cache optimize,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2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SketchUp</a:t>
            </a:r>
            <a:r>
              <a:rPr lang="en-US" baseline="0" dirty="0" smtClean="0"/>
              <a:t> story with one triangle per primitive.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73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Also, triangle strips/fans to triangles.</a:t>
            </a:r>
          </a:p>
          <a:p>
            <a:endParaRPr lang="en-US" dirty="0" smtClean="0"/>
          </a:p>
          <a:p>
            <a:r>
              <a:rPr lang="en-US" dirty="0" smtClean="0"/>
              <a:t>For polygons, this only adds</a:t>
            </a:r>
            <a:r>
              <a:rPr lang="en-US" baseline="0" dirty="0" smtClean="0"/>
              <a:t> indices so the payload increase is not that bad.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Ear clipping.  Accelerate with spatial</a:t>
            </a:r>
            <a:r>
              <a:rPr lang="en-US" baseline="0" dirty="0" smtClean="0"/>
              <a:t> data structure.</a:t>
            </a:r>
          </a:p>
          <a:p>
            <a:r>
              <a:rPr lang="en-US" baseline="0" dirty="0" smtClean="0"/>
              <a:t>Randomized algorithm.  Select random cut.  Split polygon if it doesn’t intersect any edges.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52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Deindexing</a:t>
            </a:r>
            <a:r>
              <a:rPr lang="en-US" dirty="0" smtClean="0"/>
              <a:t> reduces the about of index data but can increase the amount of vertex data.  A single set of indices is required for </a:t>
            </a:r>
            <a:r>
              <a:rPr lang="en-US" dirty="0" err="1" smtClean="0"/>
              <a:t>glDrawElements</a:t>
            </a:r>
            <a:r>
              <a:rPr lang="en-US" dirty="0" smtClean="0"/>
              <a:t> and</a:t>
            </a:r>
            <a:r>
              <a:rPr lang="en-US" baseline="0" dirty="0" smtClean="0"/>
              <a:t> friends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Example here is one side of a box.  It is 2 triangles with one normal.  </a:t>
            </a:r>
            <a:r>
              <a:rPr lang="en-US" dirty="0" err="1" smtClean="0"/>
              <a:t>Deindexing</a:t>
            </a:r>
            <a:r>
              <a:rPr lang="en-US" dirty="0" smtClean="0"/>
              <a:t> requires duplicating the normals.</a:t>
            </a:r>
          </a:p>
          <a:p>
            <a:endParaRPr lang="en-US" dirty="0" smtClean="0"/>
          </a:p>
          <a:p>
            <a:r>
              <a:rPr lang="en-US" dirty="0" smtClean="0"/>
              <a:t>This example:</a:t>
            </a:r>
          </a:p>
          <a:p>
            <a:r>
              <a:rPr lang="en-US" dirty="0" smtClean="0"/>
              <a:t>Before:</a:t>
            </a:r>
          </a:p>
          <a:p>
            <a:r>
              <a:rPr lang="en-US" dirty="0" smtClean="0"/>
              <a:t>Vertex</a:t>
            </a:r>
            <a:r>
              <a:rPr lang="en-US" baseline="0" dirty="0" smtClean="0"/>
              <a:t> data: 16 + 4 = 20</a:t>
            </a:r>
          </a:p>
          <a:p>
            <a:r>
              <a:rPr lang="en-US" baseline="0" dirty="0" smtClean="0"/>
              <a:t>Index data: 12 +12 = 24</a:t>
            </a:r>
          </a:p>
          <a:p>
            <a:r>
              <a:rPr lang="en-US" baseline="0" dirty="0" smtClean="0"/>
              <a:t>Total: 44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After:</a:t>
            </a:r>
          </a:p>
          <a:p>
            <a:r>
              <a:rPr lang="en-US" baseline="0" dirty="0" smtClean="0"/>
              <a:t>Vertex data: 16 + 16 = 32</a:t>
            </a:r>
          </a:p>
          <a:p>
            <a:r>
              <a:rPr lang="en-US" baseline="0" dirty="0" smtClean="0"/>
              <a:t>Index data: 12</a:t>
            </a:r>
          </a:p>
          <a:p>
            <a:r>
              <a:rPr lang="en-US" baseline="0" dirty="0" smtClean="0"/>
              <a:t>Total: 46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most attributes are unique (not shared by multiple vertices), </a:t>
            </a:r>
            <a:r>
              <a:rPr lang="en-US" baseline="0" dirty="0" err="1" smtClean="0"/>
              <a:t>deindexing</a:t>
            </a:r>
            <a:r>
              <a:rPr lang="en-US" baseline="0" dirty="0" smtClean="0"/>
              <a:t> can decrease the size.</a:t>
            </a:r>
          </a:p>
          <a:p>
            <a:endParaRPr lang="en-US" baseline="0" dirty="0" smtClean="0"/>
          </a:p>
          <a:p>
            <a:r>
              <a:rPr lang="en-US" baseline="0" smtClean="0"/>
              <a:t>* See </a:t>
            </a:r>
            <a:r>
              <a:rPr lang="en-US" baseline="0" dirty="0" smtClean="0"/>
              <a:t>“Indexing Multiple Vertex Arrays” in OpenGL Insights.  Chapter 26.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52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 hierarchy or “scene graph.”</a:t>
            </a:r>
          </a:p>
          <a:p>
            <a:endParaRPr lang="en-US" dirty="0" smtClean="0"/>
          </a:p>
          <a:p>
            <a:r>
              <a:rPr lang="en-US" dirty="0" smtClean="0"/>
              <a:t>Increases the batch size and, therefore, reduces the number of draw calls.</a:t>
            </a:r>
          </a:p>
          <a:p>
            <a:endParaRPr lang="en-US" dirty="0" smtClean="0"/>
          </a:p>
          <a:p>
            <a:r>
              <a:rPr lang="en-US" dirty="0" smtClean="0"/>
              <a:t>Nodes need the same material (and vertex format, which is implied when they share material).</a:t>
            </a:r>
          </a:p>
          <a:p>
            <a:endParaRPr lang="en-US" dirty="0" smtClean="0"/>
          </a:p>
          <a:p>
            <a:r>
              <a:rPr lang="en-US" dirty="0" smtClean="0"/>
              <a:t>Transform combined meshes into the same coordinate system.  Children have their transform applied when they are combined with their parent.</a:t>
            </a:r>
          </a:p>
          <a:p>
            <a:endParaRPr lang="en-US" dirty="0" smtClean="0"/>
          </a:p>
          <a:p>
            <a:r>
              <a:rPr lang="en-US" dirty="0" smtClean="0"/>
              <a:t>If a node is targeted by an animation, it’s sub-tree can be combined, but it can’t be combined with its parent.</a:t>
            </a:r>
          </a:p>
          <a:p>
            <a:endParaRPr lang="en-US" dirty="0" smtClean="0"/>
          </a:p>
          <a:p>
            <a:r>
              <a:rPr lang="en-US" dirty="0" smtClean="0"/>
              <a:t>Texture atlases</a:t>
            </a:r>
            <a:r>
              <a:rPr lang="en-US" baseline="0" dirty="0" smtClean="0"/>
              <a:t> help nodes have the same material since they share the same texture.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 reduces the number of meshes and combines buffers as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52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data in/out modeling tool without losing any information.  Like a .bmp file compared to a .jpg (for runtime).</a:t>
            </a:r>
          </a:p>
          <a:p>
            <a:endParaRPr lang="en-US" dirty="0" smtClean="0"/>
          </a:p>
          <a:p>
            <a:r>
              <a:rPr lang="en-US" dirty="0" smtClean="0"/>
              <a:t>Sometimes there is an SDK to read/write these files.</a:t>
            </a:r>
          </a:p>
          <a:p>
            <a:endParaRPr lang="en-US" dirty="0" smtClean="0"/>
          </a:p>
          <a:p>
            <a:r>
              <a:rPr lang="en-US" dirty="0" smtClean="0"/>
              <a:t>Sometimes the format is published.</a:t>
            </a:r>
          </a:p>
          <a:p>
            <a:endParaRPr lang="en-US" dirty="0" smtClean="0"/>
          </a:p>
          <a:p>
            <a:r>
              <a:rPr lang="en-US" dirty="0" smtClean="0"/>
              <a:t>.ma – ASCII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mb</a:t>
            </a:r>
            <a:r>
              <a:rPr lang="en-US" dirty="0" smtClean="0"/>
              <a:t> – binary</a:t>
            </a:r>
          </a:p>
          <a:p>
            <a:endParaRPr lang="en-US" dirty="0" smtClean="0"/>
          </a:p>
          <a:p>
            <a:r>
              <a:rPr lang="en-US" dirty="0" smtClean="0"/>
              <a:t>Blender logo - http://</a:t>
            </a:r>
            <a:r>
              <a:rPr lang="en-US" dirty="0" err="1" smtClean="0"/>
              <a:t>www.blender.org</a:t>
            </a:r>
            <a:r>
              <a:rPr lang="en-US" dirty="0" smtClean="0"/>
              <a:t>/about/logo/</a:t>
            </a:r>
          </a:p>
          <a:p>
            <a:r>
              <a:rPr lang="en-US" dirty="0" smtClean="0"/>
              <a:t>May logo - 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Autodesk_Maya</a:t>
            </a:r>
            <a:endParaRPr lang="en-US" dirty="0" smtClean="0"/>
          </a:p>
          <a:p>
            <a:r>
              <a:rPr lang="en-US" dirty="0" err="1" smtClean="0"/>
              <a:t>Modo</a:t>
            </a:r>
            <a:r>
              <a:rPr lang="en-US" dirty="0" smtClean="0"/>
              <a:t> logo - 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Modo</a:t>
            </a:r>
            <a:r>
              <a:rPr lang="en-US" dirty="0" smtClean="0"/>
              <a:t>_(software)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43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Needs to duplicate some vertices.</a:t>
            </a:r>
          </a:p>
          <a:p>
            <a:endParaRPr lang="en-US" dirty="0" smtClean="0"/>
          </a:p>
          <a:p>
            <a:r>
              <a:rPr lang="en-US" dirty="0" smtClean="0"/>
              <a:t>Without extensions,</a:t>
            </a:r>
            <a:r>
              <a:rPr lang="en-US" baseline="0" dirty="0" smtClean="0"/>
              <a:t> this is n</a:t>
            </a:r>
            <a:r>
              <a:rPr lang="en-US" dirty="0" smtClean="0"/>
              <a:t>eeded for WebGL 2 and OpenGL ES 2.  The unsigned </a:t>
            </a:r>
            <a:r>
              <a:rPr lang="en-US" dirty="0" err="1" smtClean="0"/>
              <a:t>int</a:t>
            </a:r>
            <a:r>
              <a:rPr lang="en-US" dirty="0" smtClean="0"/>
              <a:t> extension</a:t>
            </a:r>
            <a:r>
              <a:rPr lang="en-US" baseline="0" dirty="0" smtClean="0"/>
              <a:t> is widely supported, and although it uses more memory and potentially contributes to cache pollution, I have not noticed a performance hit, and it allows for larger batches.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529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Need to consider decompression time along with the payload savings.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Open3DGC – http://</a:t>
            </a:r>
            <a:r>
              <a:rPr lang="en-US" dirty="0" err="1" smtClean="0"/>
              <a:t>kmamou.blogspot.com</a:t>
            </a:r>
            <a:r>
              <a:rPr lang="en-US" dirty="0" smtClean="0"/>
              <a:t>/2013/07/open-3d-graphics-compression-open3dgc.html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TFAN – fans, quantize, parallelogram predict, O(n) </a:t>
            </a:r>
            <a:r>
              <a:rPr lang="en-US" dirty="0" err="1" smtClean="0"/>
              <a:t>wrt</a:t>
            </a:r>
            <a:r>
              <a:rPr lang="en-US" baseline="0" dirty="0" smtClean="0"/>
              <a:t> vertices to decompress.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These transform tricks also apply to animation data.</a:t>
            </a:r>
          </a:p>
          <a:p>
            <a:endParaRPr lang="en-US" dirty="0" smtClean="0"/>
          </a:p>
          <a:p>
            <a:r>
              <a:rPr lang="en-US" dirty="0" smtClean="0"/>
              <a:t>Also see “WebGL Models: End-to-End” in OpenGL Insights (Chapter 30).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186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</a:t>
            </a:r>
            <a:r>
              <a:rPr lang="en-US" baseline="0" dirty="0" smtClean="0"/>
              <a:t> from https://</a:t>
            </a:r>
            <a:r>
              <a:rPr lang="en-US" baseline="0" dirty="0" err="1" smtClean="0"/>
              <a:t>www.khronos.org</a:t>
            </a:r>
            <a:r>
              <a:rPr lang="en-US" baseline="0" dirty="0" smtClean="0"/>
              <a:t>/assets/uploads/developers/library/2013-siggraph-collada-bof/COLLADA-BOF_SIGGRAPH-2013.pdf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291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Vertex clustering from my master’s thesis is shown here.</a:t>
            </a:r>
          </a:p>
          <a:p>
            <a:endParaRPr lang="en-US" dirty="0" smtClean="0"/>
          </a:p>
          <a:p>
            <a:r>
              <a:rPr lang="en-US" dirty="0" smtClean="0"/>
              <a:t>QEM is most popular.</a:t>
            </a:r>
          </a:p>
          <a:p>
            <a:endParaRPr lang="en-US" dirty="0" smtClean="0"/>
          </a:p>
          <a:p>
            <a:r>
              <a:rPr lang="en-US" dirty="0" smtClean="0"/>
              <a:t>Many games are not using geometric LOD on their characters.</a:t>
            </a:r>
          </a:p>
          <a:p>
            <a:endParaRPr lang="en-US" dirty="0" smtClean="0"/>
          </a:p>
          <a:p>
            <a:r>
              <a:rPr lang="en-US" dirty="0" smtClean="0"/>
              <a:t>Many generate different models for different platforms – mobile vs. console vs. desktop.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529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Vertex cache optimization</a:t>
            </a:r>
          </a:p>
          <a:p>
            <a:r>
              <a:rPr lang="en-US" dirty="0" smtClean="0"/>
              <a:t>* http://</a:t>
            </a:r>
            <a:r>
              <a:rPr lang="en-US" dirty="0" err="1" smtClean="0"/>
              <a:t>home.comcast.net</a:t>
            </a:r>
            <a:r>
              <a:rPr lang="en-US" dirty="0" smtClean="0"/>
              <a:t>/~</a:t>
            </a:r>
            <a:r>
              <a:rPr lang="en-US" dirty="0" err="1" smtClean="0"/>
              <a:t>tom_forsyth</a:t>
            </a:r>
            <a:r>
              <a:rPr lang="en-US" dirty="0" smtClean="0"/>
              <a:t>/papers/</a:t>
            </a:r>
            <a:r>
              <a:rPr lang="en-US" dirty="0" err="1" smtClean="0"/>
              <a:t>fast_vert_cache_opt.html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* http://</a:t>
            </a:r>
            <a:r>
              <a:rPr lang="en-US" dirty="0" err="1" smtClean="0"/>
              <a:t>gfx.cs.princeton.edu</a:t>
            </a:r>
            <a:r>
              <a:rPr lang="en-US" dirty="0" smtClean="0"/>
              <a:t>/pubs/Sander_2007_%3ETR/</a:t>
            </a:r>
          </a:p>
          <a:p>
            <a:pPr marL="171450" indent="-171450">
              <a:buFontTx/>
              <a:buChar char="•"/>
            </a:pPr>
            <a:endParaRPr lang="en-US" dirty="0" smtClean="0"/>
          </a:p>
          <a:p>
            <a:r>
              <a:rPr lang="en-US" dirty="0" smtClean="0"/>
              <a:t>Interleaving – see Chapter 3 - http://</a:t>
            </a:r>
            <a:r>
              <a:rPr lang="en-US" dirty="0" err="1" smtClean="0"/>
              <a:t>www.sci.utah.edu</a:t>
            </a:r>
            <a:r>
              <a:rPr lang="en-US" dirty="0" smtClean="0"/>
              <a:t>/~</a:t>
            </a:r>
            <a:r>
              <a:rPr lang="en-US" dirty="0" err="1" smtClean="0"/>
              <a:t>csilva</a:t>
            </a:r>
            <a:r>
              <a:rPr lang="en-US" dirty="0" smtClean="0"/>
              <a:t>/papers/thesis/</a:t>
            </a:r>
            <a:r>
              <a:rPr lang="en-US" dirty="0" err="1" smtClean="0"/>
              <a:t>louis-bavoil-ms-thesis.pdf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529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Animation:</a:t>
            </a:r>
          </a:p>
          <a:p>
            <a:endParaRPr lang="en-US" dirty="0" smtClean="0"/>
          </a:p>
          <a:p>
            <a:r>
              <a:rPr lang="en-US" dirty="0" smtClean="0"/>
              <a:t>15 fps may be fine instead of 30 or 60</a:t>
            </a:r>
          </a:p>
          <a:p>
            <a:endParaRPr lang="en-US" dirty="0" smtClean="0"/>
          </a:p>
          <a:p>
            <a:r>
              <a:rPr lang="en-US" dirty="0" smtClean="0"/>
              <a:t>Control points don’t need to be uniformly sampled,</a:t>
            </a:r>
            <a:r>
              <a:rPr lang="en-US" baseline="0" dirty="0" smtClean="0"/>
              <a:t> e.g., samples can be removed for linear parts.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Don’t store a channel for scale, for example, if</a:t>
            </a:r>
            <a:r>
              <a:rPr lang="en-US" baseline="0" dirty="0" smtClean="0"/>
              <a:t> it never changes.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See Section 11.8 in Game Engine Architecture</a:t>
            </a:r>
          </a:p>
          <a:p>
            <a:endParaRPr lang="en-US" dirty="0" smtClean="0"/>
          </a:p>
          <a:p>
            <a:r>
              <a:rPr lang="en-US" dirty="0" smtClean="0"/>
              <a:t>Skins:</a:t>
            </a:r>
          </a:p>
          <a:p>
            <a:endParaRPr lang="en-US" dirty="0" smtClean="0"/>
          </a:p>
          <a:p>
            <a:r>
              <a:rPr lang="en-US" dirty="0" smtClean="0"/>
              <a:t>2 joints for an elbow.  3 weights for a hip.  Games rarely use more than 4 weights.</a:t>
            </a:r>
          </a:p>
          <a:p>
            <a:endParaRPr lang="en-US" dirty="0" smtClean="0"/>
          </a:p>
          <a:p>
            <a:r>
              <a:rPr lang="en-US" dirty="0" smtClean="0"/>
              <a:t>Mesh splits are required to keep joint matrices in a uniform array.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945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Care needs to be taken when </a:t>
            </a:r>
            <a:r>
              <a:rPr lang="en-US" dirty="0" err="1" smtClean="0"/>
              <a:t>mipmapping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Packing a texture atlas is NP hard,</a:t>
            </a:r>
            <a:r>
              <a:rPr lang="en-US" baseline="0" dirty="0" smtClean="0"/>
              <a:t> see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http://</a:t>
            </a:r>
            <a:r>
              <a:rPr lang="en-US" baseline="0" dirty="0" err="1" smtClean="0"/>
              <a:t>clb.demon.fi</a:t>
            </a:r>
            <a:r>
              <a:rPr lang="en-US" baseline="0" dirty="0" smtClean="0"/>
              <a:t>/files/</a:t>
            </a:r>
            <a:r>
              <a:rPr lang="en-US" baseline="0" dirty="0" err="1" smtClean="0"/>
              <a:t>RectangleBinPack.pdf</a:t>
            </a:r>
            <a:endParaRPr lang="en-US" baseline="0" dirty="0" smtClean="0"/>
          </a:p>
          <a:p>
            <a:pPr marL="171450" indent="-171450">
              <a:buFontTx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clb.demon.fi</a:t>
            </a:r>
            <a:r>
              <a:rPr lang="en-US" dirty="0" smtClean="0"/>
              <a:t>/projects/even-more-rectangle-bin-packing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www.blackpawn.com</a:t>
            </a:r>
            <a:r>
              <a:rPr lang="en-US" dirty="0" smtClean="0"/>
              <a:t>/texts/</a:t>
            </a:r>
            <a:r>
              <a:rPr lang="en-US" dirty="0" err="1" smtClean="0"/>
              <a:t>lightmaps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pPr marL="171450" indent="-171450">
              <a:buFontTx/>
              <a:buChar char="•"/>
            </a:pPr>
            <a:r>
              <a:rPr lang="en-US" dirty="0" smtClean="0"/>
              <a:t>See https://</a:t>
            </a:r>
            <a:r>
              <a:rPr lang="en-US" dirty="0" err="1" smtClean="0"/>
              <a:t>developer.nvidia.com</a:t>
            </a:r>
            <a:r>
              <a:rPr lang="en-US" dirty="0" smtClean="0"/>
              <a:t>/sites/default/files/</a:t>
            </a:r>
            <a:r>
              <a:rPr lang="en-US" dirty="0" err="1" smtClean="0"/>
              <a:t>akamai</a:t>
            </a:r>
            <a:r>
              <a:rPr lang="en-US" dirty="0" smtClean="0"/>
              <a:t>/tools/files/</a:t>
            </a:r>
            <a:r>
              <a:rPr lang="en-US" dirty="0" err="1" smtClean="0"/>
              <a:t>Texture_Atlas_Whitepaper.pdf</a:t>
            </a:r>
            <a:endParaRPr lang="en-US" dirty="0" smtClean="0"/>
          </a:p>
          <a:p>
            <a:pPr marL="171450" indent="-171450">
              <a:buFontTx/>
              <a:buChar char="•"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Image from Real-Time Rendering - http://</a:t>
            </a:r>
            <a:r>
              <a:rPr lang="en-US" dirty="0" err="1" smtClean="0"/>
              <a:t>www.realtimerendering.com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268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glGenerateMipmap</a:t>
            </a:r>
            <a:r>
              <a:rPr lang="en-US" dirty="0" smtClean="0"/>
              <a:t> may use a low-quality filter and/or</a:t>
            </a:r>
            <a:r>
              <a:rPr lang="en-US" baseline="0" dirty="0" smtClean="0"/>
              <a:t> be slow.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addition to visual quality, mipmaps also help the GPU cache since sampling from the </a:t>
            </a:r>
            <a:r>
              <a:rPr lang="en-US" baseline="0" dirty="0" err="1" smtClean="0"/>
              <a:t>mip</a:t>
            </a:r>
            <a:r>
              <a:rPr lang="en-US" baseline="0" dirty="0" smtClean="0"/>
              <a:t> level has better spatial coherence than sampling from the full texture.</a:t>
            </a:r>
          </a:p>
          <a:p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Image from Real-Time Rendering - http://</a:t>
            </a:r>
            <a:r>
              <a:rPr lang="en-US" dirty="0" err="1" smtClean="0"/>
              <a:t>www.realtimerendering.com</a:t>
            </a:r>
            <a:r>
              <a:rPr lang="en-US" dirty="0" smtClean="0"/>
              <a:t>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268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Format for modeling: lossless.  Format for runtime: can</a:t>
            </a:r>
            <a:r>
              <a:rPr lang="en-US" baseline="0" dirty="0" smtClean="0"/>
              <a:t> be </a:t>
            </a:r>
            <a:r>
              <a:rPr lang="en-US" baseline="0" dirty="0" err="1" smtClean="0"/>
              <a:t>lossly</a:t>
            </a:r>
            <a:r>
              <a:rPr lang="en-US" baseline="0" dirty="0" smtClean="0"/>
              <a:t>.  In our engine, we would compress satellite imagery except for the leaf nodes.</a:t>
            </a:r>
          </a:p>
          <a:p>
            <a:endParaRPr lang="en-US" dirty="0" smtClean="0"/>
          </a:p>
          <a:p>
            <a:r>
              <a:rPr lang="en-US" dirty="0" smtClean="0"/>
              <a:t>Often, we convert .</a:t>
            </a:r>
            <a:r>
              <a:rPr lang="en-US" dirty="0" err="1" smtClean="0"/>
              <a:t>tga</a:t>
            </a:r>
            <a:r>
              <a:rPr lang="en-US" dirty="0" smtClean="0"/>
              <a:t> to .png.</a:t>
            </a:r>
          </a:p>
          <a:p>
            <a:endParaRPr lang="en-US" dirty="0" smtClean="0"/>
          </a:p>
          <a:p>
            <a:r>
              <a:rPr lang="en-US" dirty="0" smtClean="0"/>
              <a:t>.jpg can have an alpha channel nowadays.</a:t>
            </a:r>
          </a:p>
          <a:p>
            <a:endParaRPr lang="en-US" dirty="0" smtClean="0"/>
          </a:p>
          <a:p>
            <a:r>
              <a:rPr lang="en-US" dirty="0" smtClean="0"/>
              <a:t>JPEG compression is better than DXT.</a:t>
            </a:r>
          </a:p>
          <a:p>
            <a:endParaRPr lang="en-US" dirty="0" smtClean="0"/>
          </a:p>
          <a:p>
            <a:r>
              <a:rPr lang="en-US" dirty="0" smtClean="0"/>
              <a:t>DXT – use PCA to fit a line through color space.  </a:t>
            </a:r>
            <a:r>
              <a:rPr lang="en-US" dirty="0" err="1" smtClean="0"/>
              <a:t>Lossy</a:t>
            </a:r>
            <a:r>
              <a:rPr lang="en-US" dirty="0" smtClean="0"/>
              <a:t>.  Slow to compress but fast to decompress on</a:t>
            </a:r>
            <a:r>
              <a:rPr lang="en-US" baseline="0" dirty="0" smtClean="0"/>
              <a:t>-the-fly in hardware.  Also higher visual quality if compressing a larger texture, compared to a smaller uncompressed texture.  Several versions of DXT, with and without alpha.</a:t>
            </a:r>
          </a:p>
          <a:p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ETC2 required in ES 3.0 and GL 4.3.  Higher quality than DXT at same bitrate.  More flexibility in texture format, e.g., R and RG formats.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Also, ASTC (Adaptive Scalable Texture Compression), but is optional in GL.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“Recent research shows that special-purpose packing methods can compress ETC-files to sizes smaller than JPEG for equal quality, at around 2.2 </a:t>
            </a:r>
            <a:r>
              <a:rPr lang="en-US" baseline="0" dirty="0" err="1" smtClean="0"/>
              <a:t>bpp</a:t>
            </a:r>
            <a:r>
              <a:rPr lang="en-US" baseline="0" dirty="0" smtClean="0"/>
              <a:t>.”</a:t>
            </a:r>
          </a:p>
          <a:p>
            <a:r>
              <a:rPr lang="en-US" baseline="0" dirty="0" smtClean="0"/>
              <a:t>* See https://</a:t>
            </a:r>
            <a:r>
              <a:rPr lang="en-US" baseline="0" dirty="0" err="1" smtClean="0"/>
              <a:t>www.khronos.org</a:t>
            </a:r>
            <a:r>
              <a:rPr lang="en-US" baseline="0" dirty="0" smtClean="0"/>
              <a:t>/assets/uploads/developers/library/2012-siggraph-opengl-es-bof/Ericsson-ETC2-SIGGRAPH_Aug12.pdf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268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g-buffer format is engine-specific.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26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COLLADA is an open-standard from </a:t>
            </a:r>
            <a:r>
              <a:rPr lang="en-US" dirty="0" err="1" smtClean="0"/>
              <a:t>Khronos</a:t>
            </a:r>
            <a:r>
              <a:rPr lang="en-US" dirty="0" smtClean="0"/>
              <a:t>.  Open-source OpenCOLLADA and COLLADA DOM read/write COLLADA file.</a:t>
            </a:r>
          </a:p>
          <a:p>
            <a:r>
              <a:rPr lang="en-US" dirty="0" smtClean="0"/>
              <a:t>FBX</a:t>
            </a:r>
            <a:r>
              <a:rPr lang="en-US" baseline="0" dirty="0" smtClean="0"/>
              <a:t> is proprietary and owned by Autodesk.  Autodesk has an SDK to read/write FBX.  FBX can be binary or ASCII.  There is an unofficial spec.</a:t>
            </a:r>
            <a:endParaRPr lang="en-US" dirty="0" smtClean="0"/>
          </a:p>
          <a:p>
            <a:r>
              <a:rPr lang="en-US" dirty="0" smtClean="0"/>
              <a:t>OBJ is originally from </a:t>
            </a:r>
            <a:r>
              <a:rPr lang="en-US" dirty="0" err="1" smtClean="0"/>
              <a:t>Wavefront</a:t>
            </a:r>
            <a:r>
              <a:rPr lang="en-US" dirty="0" smtClean="0"/>
              <a:t>.  It is geometry only, so doesn’t include animations, skins, physics, etc.</a:t>
            </a:r>
          </a:p>
          <a:p>
            <a:endParaRPr lang="en-US" dirty="0" smtClean="0"/>
          </a:p>
          <a:p>
            <a:r>
              <a:rPr lang="en-US" dirty="0" smtClean="0"/>
              <a:t>COLLADA logo - http://</a:t>
            </a:r>
            <a:r>
              <a:rPr lang="en-US" dirty="0" err="1" smtClean="0"/>
              <a:t>www.khronos.org</a:t>
            </a:r>
            <a:r>
              <a:rPr lang="en-US" dirty="0" smtClean="0"/>
              <a:t>/legal/trademarks/#</a:t>
            </a:r>
            <a:r>
              <a:rPr lang="en-US" dirty="0" err="1" smtClean="0"/>
              <a:t>collada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196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 important if shaders are hand-coded.</a:t>
            </a:r>
          </a:p>
          <a:p>
            <a:endParaRPr lang="en-US" dirty="0" smtClean="0"/>
          </a:p>
          <a:p>
            <a:r>
              <a:rPr lang="en-US" dirty="0" smtClean="0"/>
              <a:t>Combine uniforms.  Replace uniforms with constants if they aren’t targeted for animation (don’t add</a:t>
            </a:r>
            <a:r>
              <a:rPr lang="en-US" baseline="0" dirty="0" smtClean="0"/>
              <a:t> more materials or techniques though).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Image from https://</a:t>
            </a:r>
            <a:r>
              <a:rPr lang="en-US" baseline="0" dirty="0" err="1" smtClean="0"/>
              <a:t>twitter.com</a:t>
            </a:r>
            <a:r>
              <a:rPr lang="en-US" baseline="0" dirty="0" smtClean="0"/>
              <a:t>/drawElements/status/391174860161822720/photo/1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Minify or just remove whitespace.  Size is nothing compared to textures, geometry, and animations.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See</a:t>
            </a:r>
          </a:p>
          <a:p>
            <a:r>
              <a:rPr lang="en-US" baseline="0" dirty="0" smtClean="0"/>
              <a:t>* https://</a:t>
            </a:r>
            <a:r>
              <a:rPr lang="en-US" baseline="0" dirty="0" err="1" smtClean="0"/>
              <a:t>github.com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KhronosGroup</a:t>
            </a:r>
            <a:r>
              <a:rPr lang="en-US" baseline="0" dirty="0" smtClean="0"/>
              <a:t>/glTF/issues/34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</a:t>
            </a:r>
            <a:r>
              <a:rPr lang="en-US" baseline="0" dirty="0" smtClean="0"/>
              <a:t> </a:t>
            </a: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KhronosGroup</a:t>
            </a:r>
            <a:r>
              <a:rPr lang="en-US" dirty="0" smtClean="0"/>
              <a:t>/glTF/issues/36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268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</a:p>
          <a:p>
            <a:r>
              <a:rPr lang="en-US" dirty="0" smtClean="0"/>
              <a:t>* Multiple models can be converted in parallel, obviously</a:t>
            </a:r>
          </a:p>
          <a:p>
            <a:r>
              <a:rPr lang="en-US" dirty="0" smtClean="0"/>
              <a:t>* Polygons can be triangulated in parallel</a:t>
            </a:r>
          </a:p>
          <a:p>
            <a:r>
              <a:rPr lang="en-US" dirty="0" smtClean="0"/>
              <a:t>* Meshes can be </a:t>
            </a:r>
            <a:r>
              <a:rPr lang="en-US" dirty="0" err="1" smtClean="0"/>
              <a:t>deindexed</a:t>
            </a:r>
            <a:r>
              <a:rPr lang="en-US" dirty="0" smtClean="0"/>
              <a:t> in parallel</a:t>
            </a:r>
          </a:p>
          <a:p>
            <a:r>
              <a:rPr lang="en-US" dirty="0" smtClean="0"/>
              <a:t>* Each image can be compressed/converted in parallel</a:t>
            </a:r>
          </a:p>
          <a:p>
            <a:r>
              <a:rPr lang="en-US" dirty="0" smtClean="0"/>
              <a:t>* Shaders can be optimized and minified while images are compressed/converted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075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using rest3d, but related demos: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sketchfab.com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verold.com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Return a glTF version specific to the runtime request,</a:t>
            </a:r>
            <a:r>
              <a:rPr lang="en-US" baseline="0" dirty="0" smtClean="0"/>
              <a:t> e.g., mobile vs. </a:t>
            </a:r>
            <a:r>
              <a:rPr lang="en-US" baseline="0" smtClean="0"/>
              <a:t>desktop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03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Interchange formats can move assets between tools, but what about between tools and the runtime engine?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61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Interchange formats are generally</a:t>
            </a:r>
            <a:r>
              <a:rPr lang="en-US" baseline="0" dirty="0" smtClean="0"/>
              <a:t> verbose and slow to load for runtime use.</a:t>
            </a:r>
            <a:endParaRPr lang="en-US" dirty="0" smtClean="0"/>
          </a:p>
          <a:p>
            <a:r>
              <a:rPr lang="en-US" dirty="0" smtClean="0"/>
              <a:t>Interchange formats need to go through many conversion steps before a graphics API.  This doesn’t belong in a runtime; it belongs in the content pipeline.</a:t>
            </a:r>
          </a:p>
          <a:p>
            <a:endParaRPr lang="en-US" dirty="0" smtClean="0"/>
          </a:p>
          <a:p>
            <a:r>
              <a:rPr lang="en-US" dirty="0" smtClean="0"/>
              <a:t>Common profile materials – need to generate shaders to render.  However, some engines will want to do this to match their g-buffer</a:t>
            </a:r>
            <a:r>
              <a:rPr lang="en-US" baseline="0" dirty="0" smtClean="0"/>
              <a:t> format for deferred shading, for example.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Keyframe</a:t>
            </a:r>
            <a:r>
              <a:rPr lang="en-US" baseline="0" dirty="0" smtClean="0"/>
              <a:t> animation supports several different splines.  Great for interchange, but a runtime usually only needs one or two.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4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Again, .bmp vs. .jpg example.</a:t>
            </a:r>
          </a:p>
          <a:p>
            <a:endParaRPr lang="en-US" dirty="0" smtClean="0"/>
          </a:p>
          <a:p>
            <a:r>
              <a:rPr lang="en-US" dirty="0" smtClean="0"/>
              <a:t>The content pipeline runs offline,</a:t>
            </a:r>
            <a:r>
              <a:rPr lang="en-US" baseline="0" dirty="0" smtClean="0"/>
              <a:t> perhaps as part of the build process.  It does not ship with the game.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27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“Engine” is often used when we mean just the “runtime.”</a:t>
            </a:r>
          </a:p>
          <a:p>
            <a:endParaRPr lang="en-US" dirty="0" smtClean="0"/>
          </a:p>
          <a:p>
            <a:r>
              <a:rPr lang="en-US" dirty="0" smtClean="0"/>
              <a:t>“Pipeline”, “Content Pipeline”, “Asset Pipeline”,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94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About half of an engine is the tools: content pipeline, editor, etc.</a:t>
            </a:r>
          </a:p>
          <a:p>
            <a:endParaRPr lang="en-US" dirty="0" smtClean="0"/>
          </a:p>
          <a:p>
            <a:r>
              <a:rPr lang="en-US" dirty="0" smtClean="0"/>
              <a:t>Also an additional ~250K of unit tests in Unity</a:t>
            </a:r>
          </a:p>
          <a:p>
            <a:endParaRPr lang="en-US" dirty="0" smtClean="0"/>
          </a:p>
          <a:p>
            <a:r>
              <a:rPr lang="en-US" dirty="0" smtClean="0"/>
              <a:t>Unity</a:t>
            </a:r>
            <a:r>
              <a:rPr lang="en-US" baseline="0" dirty="0" smtClean="0"/>
              <a:t> stats - http://</a:t>
            </a:r>
            <a:r>
              <a:rPr lang="en-US" baseline="0" dirty="0" err="1" smtClean="0"/>
              <a:t>aras-p.info</a:t>
            </a:r>
            <a:r>
              <a:rPr lang="en-US" baseline="0" dirty="0" smtClean="0"/>
              <a:t>/blog/2013/11/08/some-unity-codebase-stats/</a:t>
            </a:r>
          </a:p>
          <a:p>
            <a:r>
              <a:rPr lang="en-US" baseline="0" dirty="0" smtClean="0"/>
              <a:t>Frostbite stats - https://</a:t>
            </a:r>
            <a:r>
              <a:rPr lang="en-US" baseline="0" dirty="0" err="1" smtClean="0"/>
              <a:t>twitter.com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FrostbiteEngine</a:t>
            </a:r>
            <a:r>
              <a:rPr lang="en-US" baseline="0" dirty="0" smtClean="0"/>
              <a:t>/status/398199738589515776</a:t>
            </a:r>
          </a:p>
          <a:p>
            <a:endParaRPr lang="en-US" baseline="0" dirty="0" smtClean="0"/>
          </a:p>
          <a:p>
            <a:r>
              <a:rPr lang="en-US" baseline="0" dirty="0" smtClean="0"/>
              <a:t>Unity logo - http://unity3d.com/company/public-relations/brand</a:t>
            </a:r>
          </a:p>
          <a:p>
            <a:r>
              <a:rPr lang="en-US" baseline="0" dirty="0" smtClean="0"/>
              <a:t>Frostbite logo - http://</a:t>
            </a:r>
            <a:r>
              <a:rPr lang="en-US" baseline="0" dirty="0" err="1" smtClean="0"/>
              <a:t>en.wikipedia.org</a:t>
            </a:r>
            <a:r>
              <a:rPr lang="en-US" baseline="0" dirty="0" smtClean="0"/>
              <a:t>/wiki/Frostbite_(</a:t>
            </a:r>
            <a:r>
              <a:rPr lang="en-US" baseline="0" dirty="0" err="1" smtClean="0"/>
              <a:t>game_engine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94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Story about how I got involved in glTF - http://</a:t>
            </a:r>
            <a:r>
              <a:rPr lang="en-US" dirty="0" err="1" smtClean="0"/>
              <a:t>blog.virtualglobebook.com</a:t>
            </a:r>
            <a:r>
              <a:rPr lang="en-US" dirty="0" smtClean="0"/>
              <a:t>/2013/03/how-</a:t>
            </a:r>
            <a:r>
              <a:rPr lang="en-US" dirty="0" err="1" smtClean="0"/>
              <a:t>i</a:t>
            </a:r>
            <a:r>
              <a:rPr lang="en-US" dirty="0" smtClean="0"/>
              <a:t>-got-involved-in-</a:t>
            </a:r>
            <a:r>
              <a:rPr lang="en-US" dirty="0" err="1" smtClean="0"/>
              <a:t>gltf</a:t>
            </a:r>
            <a:r>
              <a:rPr lang="en-US" dirty="0" smtClean="0"/>
              <a:t>-and-</a:t>
            </a:r>
            <a:r>
              <a:rPr lang="en-US" dirty="0" err="1" smtClean="0"/>
              <a:t>khronos.html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Also see “glTF: Designing an Open-Standard Runtime Asset Format” in GPU Pro 5.</a:t>
            </a:r>
          </a:p>
          <a:p>
            <a:endParaRPr lang="en-US" dirty="0" smtClean="0"/>
          </a:p>
          <a:p>
            <a:r>
              <a:rPr lang="en-US" dirty="0" smtClean="0"/>
              <a:t>Logos from http://</a:t>
            </a:r>
            <a:r>
              <a:rPr lang="en-US" dirty="0" err="1" smtClean="0"/>
              <a:t>www.khronos.org</a:t>
            </a:r>
            <a:r>
              <a:rPr lang="en-US" dirty="0" smtClean="0"/>
              <a:t>/legal/trademarks/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2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013FB-CB63-4819-854B-1CB9A9CAB9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9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11336-5293-47CC-90C0-333B4CB60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0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80300-3E6F-4427-A2E1-5D9AB6F4E9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4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8735A-D6AA-419A-87B4-83DEEEB200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8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D3720-B9C7-48F3-B448-3AF10C21BC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6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CB037-4255-490C-A7FC-96DFB3E1E5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3BE11-5560-4BCF-B491-C49330B254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4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5469A-0014-46AD-A341-CAA0BA128B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2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23D64-A1C6-4FB4-9317-B2E04CBDF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9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48D26-D51D-4A95-9735-9E0762283F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3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ABCA5F-77E8-4EA9-9D1E-1869CC201D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3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  <a:cs typeface="+mn-cs"/>
              </a:defRPr>
            </a:lvl1pPr>
          </a:lstStyle>
          <a:p>
            <a:pPr>
              <a:defRPr/>
            </a:pPr>
            <a:fld id="{9A46FDE7-C17A-40CA-AA27-44F69FBA8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hronosGroup/glTF" TargetMode="External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KhronosGroup/glTF/tree/master/model/duck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1828800"/>
            <a:ext cx="6858000" cy="2209800"/>
          </a:xfrm>
        </p:spPr>
        <p:txBody>
          <a:bodyPr/>
          <a:lstStyle/>
          <a:p>
            <a:r>
              <a:rPr lang="en-US" altLang="en-US" sz="4600" dirty="0" smtClean="0"/>
              <a:t>glTF and rest3d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Patrick Cozzi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University of Pennsylvania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CIS 565 - Fall 2013</a:t>
            </a:r>
          </a:p>
        </p:txBody>
      </p:sp>
      <p:pic>
        <p:nvPicPr>
          <p:cNvPr id="3076" name="Picture 2" descr="Student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0"/>
            <a:ext cx="6096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676400"/>
            <a:ext cx="3378200" cy="1765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Unity </a:t>
            </a:r>
            <a:r>
              <a:rPr lang="en-US" sz="1200" dirty="0" smtClean="0"/>
              <a:t>(November 2013)</a:t>
            </a:r>
            <a:endParaRPr lang="en-US" dirty="0" smtClean="0"/>
          </a:p>
          <a:p>
            <a:pPr lvl="1"/>
            <a:r>
              <a:rPr lang="en-US" dirty="0" smtClean="0"/>
              <a:t>Runtime: ~500K lines of code</a:t>
            </a:r>
          </a:p>
          <a:p>
            <a:pPr lvl="1"/>
            <a:r>
              <a:rPr lang="en-US" dirty="0" smtClean="0"/>
              <a:t>Tools: ~500K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Frostbite </a:t>
            </a:r>
            <a:r>
              <a:rPr lang="en-US" sz="1100" dirty="0"/>
              <a:t>(November 2013)</a:t>
            </a:r>
            <a:endParaRPr lang="en-US" sz="1100" dirty="0" smtClean="0"/>
          </a:p>
          <a:p>
            <a:pPr lvl="1"/>
            <a:r>
              <a:rPr lang="en-US" dirty="0" smtClean="0"/>
              <a:t>Engine + Pipeline: 1.7M</a:t>
            </a:r>
          </a:p>
          <a:p>
            <a:pPr lvl="1"/>
            <a:r>
              <a:rPr lang="en-US" dirty="0" smtClean="0"/>
              <a:t>Editor: 1.1M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4114800"/>
            <a:ext cx="3293918" cy="96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39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5334000"/>
          </a:xfrm>
        </p:spPr>
        <p:txBody>
          <a:bodyPr/>
          <a:lstStyle/>
          <a:p>
            <a:pPr algn="ctr"/>
            <a:r>
              <a:rPr lang="en-US" sz="9600" b="1" dirty="0" smtClean="0"/>
              <a:t>glTF</a:t>
            </a:r>
            <a:endParaRPr lang="en-US" sz="9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83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209800"/>
          </a:xfrm>
        </p:spPr>
        <p:txBody>
          <a:bodyPr/>
          <a:lstStyle/>
          <a:p>
            <a:r>
              <a:rPr lang="en-US" dirty="0"/>
              <a:t>“the runtime asset format for WebGL, OpenGL ES, and </a:t>
            </a:r>
            <a:r>
              <a:rPr lang="en-US" dirty="0" smtClean="0"/>
              <a:t>OpenGL”</a:t>
            </a:r>
          </a:p>
          <a:p>
            <a:r>
              <a:rPr lang="en-US" dirty="0"/>
              <a:t>j</a:t>
            </a:r>
            <a:r>
              <a:rPr lang="en-US" dirty="0" smtClean="0"/>
              <a:t>pg, mp3</a:t>
            </a:r>
            <a:r>
              <a:rPr lang="en-US" dirty="0"/>
              <a:t>, mpeg, …  what about 3D?</a:t>
            </a:r>
          </a:p>
          <a:p>
            <a:r>
              <a:rPr lang="en-US" dirty="0" smtClean="0"/>
              <a:t>Open standard</a:t>
            </a:r>
          </a:p>
          <a:p>
            <a:r>
              <a:rPr lang="en-US" dirty="0" smtClean="0"/>
              <a:t>Not ratified yet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892800"/>
            <a:ext cx="1879600" cy="88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000" y="5918200"/>
            <a:ext cx="2514600" cy="86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5880100"/>
            <a:ext cx="1905000" cy="901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9200" y="4762500"/>
            <a:ext cx="16256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92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glTF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dirty="0" smtClean="0"/>
              <a:t>Easy and efficient to render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333500" y="3124200"/>
            <a:ext cx="6477000" cy="2438400"/>
            <a:chOff x="1295400" y="3124200"/>
            <a:chExt cx="6477000" cy="24384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1295400" y="3124200"/>
              <a:ext cx="6477000" cy="9144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.json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4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/>
                <a:t>Node hierarchy, materials, lights, cameras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1295400" y="4114800"/>
              <a:ext cx="3048000" cy="1447800"/>
            </a:xfrm>
            <a:prstGeom prst="roundRect">
              <a:avLst/>
            </a:prstGeom>
            <a:solidFill>
              <a:srgbClr val="CCCCE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.bin</a:t>
              </a:r>
            </a:p>
            <a:p>
              <a:pPr marR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sz="1400" dirty="0" smtClean="0"/>
            </a:p>
            <a:p>
              <a:pPr marL="285750" marR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Char char="•"/>
                <a:tabLst/>
              </a:pPr>
              <a:r>
                <a:rPr lang="en-US" sz="1400" dirty="0" smtClean="0"/>
                <a:t>Geometry: vertices and indices</a:t>
              </a:r>
            </a:p>
            <a:p>
              <a:pPr marL="285750" marR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Char char="•"/>
                <a:tabLst/>
              </a:pPr>
              <a:r>
                <a:rPr lang="en-US" sz="1400" dirty="0" smtClean="0"/>
                <a:t>Animation: key-frames</a:t>
              </a:r>
            </a:p>
            <a:p>
              <a:pPr marL="285750" marR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Char char="•"/>
                <a:tabLst/>
              </a:pPr>
              <a:r>
                <a:rPr lang="en-US" sz="1400" dirty="0" smtClean="0"/>
                <a:t>Skins: inverse-bind matrices</a:t>
              </a:r>
            </a:p>
            <a:p>
              <a:pPr marL="285750" marR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Char char="•"/>
                <a:tabLst/>
              </a:pPr>
              <a:endParaRPr lang="en-US" dirty="0" smtClean="0"/>
            </a:p>
            <a:p>
              <a:pPr marL="285750" marR="0" indent="-28575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Char char="•"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4419600" y="4114800"/>
              <a:ext cx="1295400" cy="1447800"/>
            </a:xfrm>
            <a:prstGeom prst="roundRect">
              <a:avLst/>
            </a:prstGeom>
            <a:solidFill>
              <a:srgbClr val="CCCCE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.glsl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Shaders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5791200" y="4114800"/>
              <a:ext cx="1981200" cy="1447800"/>
            </a:xfrm>
            <a:prstGeom prst="roundRect">
              <a:avLst/>
            </a:prstGeom>
            <a:solidFill>
              <a:srgbClr val="CCCCE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.png, .jpg, …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Textures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1051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glTF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dirty="0" smtClean="0"/>
              <a:t>Balanced Feature Set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Extensible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099" y="2971800"/>
            <a:ext cx="1625600" cy="95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003550"/>
            <a:ext cx="1879600" cy="88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3231614"/>
            <a:ext cx="2095500" cy="4328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90036" y="3094107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&lt;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5339536" y="3094107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&lt;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16863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glTF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Code, Not Just Spec</a:t>
            </a:r>
          </a:p>
          <a:p>
            <a:pPr lvl="1"/>
            <a:r>
              <a:rPr lang="en-US" dirty="0" smtClean="0"/>
              <a:t>Content Pipeline is key to adoption</a:t>
            </a:r>
          </a:p>
          <a:p>
            <a:pPr lvl="1"/>
            <a:r>
              <a:rPr lang="en-US" dirty="0" err="1" smtClean="0"/>
              <a:t>Three.js</a:t>
            </a:r>
            <a:r>
              <a:rPr lang="en-US" dirty="0" smtClean="0"/>
              <a:t> is key to adoption</a:t>
            </a:r>
          </a:p>
          <a:p>
            <a:pPr lvl="1"/>
            <a:r>
              <a:rPr lang="en-US" dirty="0" smtClean="0"/>
              <a:t>Implementations are needed for a sane spec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55" y="4114800"/>
            <a:ext cx="6572290" cy="259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97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glTF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Community</a:t>
            </a:r>
          </a:p>
          <a:p>
            <a:pPr lvl="1"/>
            <a:r>
              <a:rPr lang="en-US" dirty="0" smtClean="0"/>
              <a:t>Grassroots and transparency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1647" y="5692914"/>
            <a:ext cx="88807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hlinkClick r:id="rId2"/>
              </a:rPr>
              <a:t>https://github.com/KhronosGroup/</a:t>
            </a:r>
            <a:r>
              <a:rPr lang="en-US" sz="4000" dirty="0" smtClean="0">
                <a:hlinkClick r:id="rId2"/>
              </a:rPr>
              <a:t>glTF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63" y="3276600"/>
            <a:ext cx="27500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77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glTF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WebGL, OpenGL ES, and OpenGL</a:t>
            </a:r>
          </a:p>
          <a:p>
            <a:pPr lvl="1"/>
            <a:r>
              <a:rPr lang="en-US" dirty="0" smtClean="0"/>
              <a:t>Initial adoption - WebGL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43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algn="r"/>
            <a:r>
              <a:rPr lang="en-US" dirty="0" smtClean="0"/>
              <a:t>glTF Schema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119318" y="1046765"/>
            <a:ext cx="1071681" cy="40103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scene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119318" y="1961165"/>
            <a:ext cx="1071681" cy="40103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node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608145" y="2860163"/>
            <a:ext cx="1071681" cy="40103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camera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119318" y="2875565"/>
            <a:ext cx="1071681" cy="40103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mesh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627109" y="2832231"/>
            <a:ext cx="1071681" cy="40103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light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119318" y="3724100"/>
            <a:ext cx="1071681" cy="40103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accessor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087173" y="4704365"/>
            <a:ext cx="1155770" cy="40103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bufferView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087066" y="5539793"/>
            <a:ext cx="1155770" cy="401035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buffer</a:t>
            </a:r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3655159" y="4125135"/>
            <a:ext cx="9899" cy="675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12" idx="0"/>
          </p:cNvCxnSpPr>
          <p:nvPr/>
        </p:nvCxnSpPr>
        <p:spPr>
          <a:xfrm flipH="1">
            <a:off x="3664951" y="5105400"/>
            <a:ext cx="107" cy="4343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55159" y="1321068"/>
            <a:ext cx="0" cy="660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8" idx="0"/>
          </p:cNvCxnSpPr>
          <p:nvPr/>
        </p:nvCxnSpPr>
        <p:spPr>
          <a:xfrm>
            <a:off x="3655159" y="2362200"/>
            <a:ext cx="0" cy="5133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10" idx="0"/>
          </p:cNvCxnSpPr>
          <p:nvPr/>
        </p:nvCxnSpPr>
        <p:spPr>
          <a:xfrm>
            <a:off x="3655159" y="3276600"/>
            <a:ext cx="0" cy="447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629298" y="3680766"/>
            <a:ext cx="1071681" cy="40103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material</a:t>
            </a:r>
          </a:p>
        </p:txBody>
      </p:sp>
      <p:cxnSp>
        <p:nvCxnSpPr>
          <p:cNvPr id="22" name="Straight Arrow Connector 21"/>
          <p:cNvCxnSpPr>
            <a:stCxn id="8" idx="2"/>
            <a:endCxn id="21" idx="0"/>
          </p:cNvCxnSpPr>
          <p:nvPr/>
        </p:nvCxnSpPr>
        <p:spPr>
          <a:xfrm>
            <a:off x="3655159" y="3276600"/>
            <a:ext cx="1509980" cy="404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27109" y="4640680"/>
            <a:ext cx="1071681" cy="40103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technique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119250" y="4640680"/>
            <a:ext cx="1071681" cy="40103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texture</a:t>
            </a:r>
          </a:p>
        </p:txBody>
      </p:sp>
      <p:cxnSp>
        <p:nvCxnSpPr>
          <p:cNvPr id="25" name="Straight Arrow Connector 24"/>
          <p:cNvCxnSpPr>
            <a:stCxn id="21" idx="2"/>
            <a:endCxn id="23" idx="0"/>
          </p:cNvCxnSpPr>
          <p:nvPr/>
        </p:nvCxnSpPr>
        <p:spPr>
          <a:xfrm flipH="1">
            <a:off x="5162950" y="4081801"/>
            <a:ext cx="2189" cy="5588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2"/>
            <a:endCxn id="24" idx="0"/>
          </p:cNvCxnSpPr>
          <p:nvPr/>
        </p:nvCxnSpPr>
        <p:spPr>
          <a:xfrm>
            <a:off x="5165139" y="4081801"/>
            <a:ext cx="1489952" cy="5588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7697238" y="5529410"/>
            <a:ext cx="1071681" cy="40103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sampler</a:t>
            </a:r>
          </a:p>
        </p:txBody>
      </p:sp>
      <p:cxnSp>
        <p:nvCxnSpPr>
          <p:cNvPr id="28" name="Straight Arrow Connector 27"/>
          <p:cNvCxnSpPr>
            <a:stCxn id="24" idx="2"/>
            <a:endCxn id="27" idx="0"/>
          </p:cNvCxnSpPr>
          <p:nvPr/>
        </p:nvCxnSpPr>
        <p:spPr>
          <a:xfrm>
            <a:off x="6655091" y="5041715"/>
            <a:ext cx="1577988" cy="487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096000" y="5542565"/>
            <a:ext cx="1155770" cy="401035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image</a:t>
            </a:r>
          </a:p>
        </p:txBody>
      </p:sp>
      <p:cxnSp>
        <p:nvCxnSpPr>
          <p:cNvPr id="30" name="Straight Arrow Connector 29"/>
          <p:cNvCxnSpPr>
            <a:stCxn id="24" idx="2"/>
            <a:endCxn id="29" idx="0"/>
          </p:cNvCxnSpPr>
          <p:nvPr/>
        </p:nvCxnSpPr>
        <p:spPr>
          <a:xfrm>
            <a:off x="6655091" y="5041715"/>
            <a:ext cx="18794" cy="500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6" idx="3"/>
            <a:endCxn id="6" idx="0"/>
          </p:cNvCxnSpPr>
          <p:nvPr/>
        </p:nvCxnSpPr>
        <p:spPr>
          <a:xfrm flipH="1" flipV="1">
            <a:off x="3655159" y="1961165"/>
            <a:ext cx="535840" cy="200518"/>
          </a:xfrm>
          <a:prstGeom prst="curvedConnector4">
            <a:avLst>
              <a:gd name="adj1" fmla="val -42662"/>
              <a:gd name="adj2" fmla="val 21400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4627109" y="5542565"/>
            <a:ext cx="1071681" cy="40103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program</a:t>
            </a:r>
          </a:p>
        </p:txBody>
      </p:sp>
      <p:cxnSp>
        <p:nvCxnSpPr>
          <p:cNvPr id="33" name="Straight Arrow Connector 32"/>
          <p:cNvCxnSpPr>
            <a:stCxn id="23" idx="2"/>
            <a:endCxn id="32" idx="0"/>
          </p:cNvCxnSpPr>
          <p:nvPr/>
        </p:nvCxnSpPr>
        <p:spPr>
          <a:xfrm>
            <a:off x="5162950" y="5041715"/>
            <a:ext cx="0" cy="500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577196" y="6350612"/>
            <a:ext cx="1155770" cy="401035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shader</a:t>
            </a:r>
          </a:p>
        </p:txBody>
      </p:sp>
      <p:cxnSp>
        <p:nvCxnSpPr>
          <p:cNvPr id="35" name="Straight Arrow Connector 34"/>
          <p:cNvCxnSpPr>
            <a:stCxn id="32" idx="2"/>
            <a:endCxn id="34" idx="0"/>
          </p:cNvCxnSpPr>
          <p:nvPr/>
        </p:nvCxnSpPr>
        <p:spPr>
          <a:xfrm flipH="1">
            <a:off x="5155081" y="5943600"/>
            <a:ext cx="7869" cy="407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2"/>
            <a:endCxn id="7" idx="0"/>
          </p:cNvCxnSpPr>
          <p:nvPr/>
        </p:nvCxnSpPr>
        <p:spPr>
          <a:xfrm flipH="1">
            <a:off x="2143986" y="2362200"/>
            <a:ext cx="1511173" cy="497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2"/>
            <a:endCxn id="9" idx="0"/>
          </p:cNvCxnSpPr>
          <p:nvPr/>
        </p:nvCxnSpPr>
        <p:spPr>
          <a:xfrm>
            <a:off x="3655159" y="2362200"/>
            <a:ext cx="1507791" cy="4700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29000" y="5255568"/>
            <a:ext cx="162436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942964" y="6093768"/>
            <a:ext cx="162436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900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77000" y="5255568"/>
            <a:ext cx="162436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01000" y="5196096"/>
            <a:ext cx="162436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53000" y="5255568"/>
            <a:ext cx="162436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953000" y="4343400"/>
            <a:ext cx="162436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00800" y="4378303"/>
            <a:ext cx="161650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900" dirty="0"/>
              <a:t>*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943750" y="3426768"/>
            <a:ext cx="161650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900" dirty="0"/>
              <a:t>*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657600" y="3502968"/>
            <a:ext cx="161650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900" dirty="0"/>
              <a:t>*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657600" y="2590800"/>
            <a:ext cx="161650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900" dirty="0"/>
              <a:t>*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53000" y="2438400"/>
            <a:ext cx="162436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71850" y="2526849"/>
            <a:ext cx="162436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69117" y="1677889"/>
            <a:ext cx="161650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900" dirty="0"/>
              <a:t>*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191000" y="1905000"/>
            <a:ext cx="161650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900" dirty="0"/>
              <a:t>*</a:t>
            </a:r>
          </a:p>
        </p:txBody>
      </p:sp>
      <p:cxnSp>
        <p:nvCxnSpPr>
          <p:cNvPr id="53" name="Straight Arrow Connector 52"/>
          <p:cNvCxnSpPr>
            <a:stCxn id="56" idx="3"/>
          </p:cNvCxnSpPr>
          <p:nvPr/>
        </p:nvCxnSpPr>
        <p:spPr>
          <a:xfrm>
            <a:off x="1231970" y="3659562"/>
            <a:ext cx="1871403" cy="269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785935" y="3655368"/>
            <a:ext cx="161650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900" dirty="0"/>
              <a:t>*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76200" y="3420453"/>
            <a:ext cx="1155770" cy="1211481"/>
            <a:chOff x="65891" y="4555177"/>
            <a:chExt cx="1432254" cy="1501291"/>
          </a:xfrm>
        </p:grpSpPr>
        <p:sp>
          <p:nvSpPr>
            <p:cNvPr id="56" name="Rounded Rectangle 55"/>
            <p:cNvSpPr/>
            <p:nvPr/>
          </p:nvSpPr>
          <p:spPr>
            <a:xfrm>
              <a:off x="65891" y="4555177"/>
              <a:ext cx="1432254" cy="592617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animation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65891" y="5463851"/>
              <a:ext cx="1432254" cy="592617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skin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58" name="Straight Arrow Connector 57"/>
          <p:cNvCxnSpPr>
            <a:stCxn id="57" idx="3"/>
            <a:endCxn id="10" idx="1"/>
          </p:cNvCxnSpPr>
          <p:nvPr/>
        </p:nvCxnSpPr>
        <p:spPr>
          <a:xfrm flipV="1">
            <a:off x="1231970" y="3924618"/>
            <a:ext cx="1887348" cy="4682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785935" y="4038600"/>
            <a:ext cx="161650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900" dirty="0"/>
              <a:t>*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657600" y="4419600"/>
            <a:ext cx="162436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488748" y="1563469"/>
            <a:ext cx="1198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hlinkClick r:id="rId3"/>
              </a:rPr>
              <a:t>glTF duck</a:t>
            </a:r>
          </a:p>
          <a:p>
            <a:pPr algn="r"/>
            <a:r>
              <a:rPr lang="en-US" dirty="0">
                <a:hlinkClick r:id="rId3"/>
              </a:rPr>
              <a:t>e</a:t>
            </a:r>
            <a:r>
              <a:rPr lang="en-US" dirty="0" smtClean="0">
                <a:hlinkClick r:id="rId3"/>
              </a:rPr>
              <a:t>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9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5334000"/>
          </a:xfrm>
        </p:spPr>
        <p:txBody>
          <a:bodyPr/>
          <a:lstStyle/>
          <a:p>
            <a:pPr algn="ctr"/>
            <a:r>
              <a:rPr lang="en-US" sz="9600" b="1" dirty="0" smtClean="0"/>
              <a:t>Content Pipeline</a:t>
            </a:r>
            <a:endParaRPr lang="en-US" sz="9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8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Asset Formats</a:t>
            </a:r>
          </a:p>
          <a:p>
            <a:pPr lvl="1"/>
            <a:r>
              <a:rPr lang="en-US" dirty="0" smtClean="0"/>
              <a:t>Tool, interchange, and runtime formats</a:t>
            </a:r>
          </a:p>
          <a:p>
            <a:r>
              <a:rPr lang="en-US" dirty="0" smtClean="0"/>
              <a:t>glTF</a:t>
            </a:r>
          </a:p>
          <a:p>
            <a:r>
              <a:rPr lang="en-US" dirty="0" smtClean="0"/>
              <a:t>Content Pipeline</a:t>
            </a:r>
          </a:p>
          <a:p>
            <a:r>
              <a:rPr lang="en-US" dirty="0" smtClean="0"/>
              <a:t>rest3d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49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Optimize and package assets for use with the engine</a:t>
            </a:r>
          </a:p>
          <a:p>
            <a:r>
              <a:rPr lang="en-US" dirty="0" smtClean="0"/>
              <a:t>Several areas</a:t>
            </a:r>
          </a:p>
          <a:p>
            <a:pPr lvl="1"/>
            <a:r>
              <a:rPr lang="en-US" dirty="0" smtClean="0"/>
              <a:t>Geometry</a:t>
            </a:r>
          </a:p>
          <a:p>
            <a:pPr lvl="1"/>
            <a:r>
              <a:rPr lang="en-US" dirty="0" smtClean="0"/>
              <a:t>Animation and skins</a:t>
            </a:r>
          </a:p>
          <a:p>
            <a:pPr lvl="1"/>
            <a:r>
              <a:rPr lang="en-US" dirty="0"/>
              <a:t>Texture</a:t>
            </a:r>
          </a:p>
          <a:p>
            <a:pPr lvl="1"/>
            <a:r>
              <a:rPr lang="en-US" dirty="0"/>
              <a:t>Shaders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49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r>
              <a:rPr lang="en-US" dirty="0" smtClean="0"/>
              <a:t>Cleanup redundancies created by artist/exporters</a:t>
            </a:r>
          </a:p>
          <a:p>
            <a:pPr lvl="1"/>
            <a:r>
              <a:rPr lang="en-US" dirty="0" smtClean="0"/>
              <a:t>Remove unused nodes, meshes, materials, techniques, etc.</a:t>
            </a:r>
          </a:p>
          <a:p>
            <a:pPr lvl="1"/>
            <a:r>
              <a:rPr lang="en-US" dirty="0" smtClean="0"/>
              <a:t>Remove unused vertices.  Remove duplicate vertices</a:t>
            </a:r>
          </a:p>
          <a:p>
            <a:pPr lvl="1"/>
            <a:r>
              <a:rPr lang="en-US" dirty="0" smtClean="0"/>
              <a:t>Remove duplicate materials and techniques</a:t>
            </a:r>
          </a:p>
          <a:p>
            <a:pPr lvl="1"/>
            <a:r>
              <a:rPr lang="en-US" dirty="0" smtClean="0"/>
              <a:t>Combine primitives with the same material and vertex format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29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Pipeline: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Triangulation</a:t>
            </a:r>
          </a:p>
          <a:p>
            <a:pPr lvl="1"/>
            <a:r>
              <a:rPr lang="en-US" dirty="0" smtClean="0"/>
              <a:t>Polygons      Triangles</a:t>
            </a:r>
          </a:p>
          <a:p>
            <a:pPr lvl="1"/>
            <a:r>
              <a:rPr lang="en-US" dirty="0" smtClean="0"/>
              <a:t>Higher-order surfaces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ight Arrow 4"/>
          <p:cNvSpPr/>
          <p:nvPr/>
        </p:nvSpPr>
        <p:spPr bwMode="auto">
          <a:xfrm>
            <a:off x="2895600" y="2743200"/>
            <a:ext cx="3048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gular Pentagon 11"/>
          <p:cNvSpPr/>
          <p:nvPr/>
        </p:nvSpPr>
        <p:spPr bwMode="auto">
          <a:xfrm>
            <a:off x="3581400" y="4572000"/>
            <a:ext cx="1981200" cy="1676400"/>
          </a:xfrm>
          <a:prstGeom prst="pentag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Connector 13"/>
          <p:cNvCxnSpPr>
            <a:stCxn id="12" idx="0"/>
            <a:endCxn id="12" idx="2"/>
          </p:cNvCxnSpPr>
          <p:nvPr/>
        </p:nvCxnSpPr>
        <p:spPr bwMode="auto">
          <a:xfrm flipH="1">
            <a:off x="3959777" y="4572000"/>
            <a:ext cx="612223" cy="16763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12" idx="0"/>
            <a:endCxn id="12" idx="4"/>
          </p:cNvCxnSpPr>
          <p:nvPr/>
        </p:nvCxnSpPr>
        <p:spPr bwMode="auto">
          <a:xfrm>
            <a:off x="4572000" y="4572000"/>
            <a:ext cx="612223" cy="16763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64482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 bwMode="auto">
          <a:xfrm>
            <a:off x="2667000" y="5589564"/>
            <a:ext cx="304800" cy="254096"/>
          </a:xfrm>
          <a:prstGeom prst="rect">
            <a:avLst/>
          </a:prstGeom>
          <a:solidFill>
            <a:srgbClr val="CC00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2971800" y="5589564"/>
            <a:ext cx="304800" cy="254096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276600" y="5589564"/>
            <a:ext cx="304800" cy="254096"/>
          </a:xfrm>
          <a:prstGeom prst="rect">
            <a:avLst/>
          </a:prstGeom>
          <a:solidFill>
            <a:srgbClr val="D9D9D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3581400" y="5589564"/>
            <a:ext cx="304800" cy="254096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Pipeline: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724400" cy="1600200"/>
          </a:xfrm>
        </p:spPr>
        <p:txBody>
          <a:bodyPr/>
          <a:lstStyle/>
          <a:p>
            <a:r>
              <a:rPr lang="en-US" dirty="0" err="1" smtClean="0"/>
              <a:t>Deindex</a:t>
            </a:r>
            <a:endParaRPr lang="en-US" dirty="0" smtClean="0"/>
          </a:p>
          <a:p>
            <a:pPr lvl="1"/>
            <a:r>
              <a:rPr lang="en-US" dirty="0" smtClean="0"/>
              <a:t>One index per attribute</a:t>
            </a:r>
            <a:r>
              <a:rPr lang="en-US" dirty="0"/>
              <a:t> </a:t>
            </a:r>
            <a:r>
              <a:rPr lang="en-US" dirty="0" smtClean="0"/>
              <a:t>one index per vertex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ight Arrow 4"/>
          <p:cNvSpPr/>
          <p:nvPr/>
        </p:nvSpPr>
        <p:spPr bwMode="auto">
          <a:xfrm>
            <a:off x="5029200" y="2743200"/>
            <a:ext cx="3048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680420" y="3810000"/>
            <a:ext cx="304800" cy="254096"/>
          </a:xfrm>
          <a:prstGeom prst="rect">
            <a:avLst/>
          </a:prstGeom>
          <a:solidFill>
            <a:srgbClr val="CC00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985220" y="3810000"/>
            <a:ext cx="304800" cy="254096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290020" y="3810000"/>
            <a:ext cx="304800" cy="254096"/>
          </a:xfrm>
          <a:prstGeom prst="rect">
            <a:avLst/>
          </a:prstGeom>
          <a:solidFill>
            <a:srgbClr val="D9D9D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594820" y="3810000"/>
            <a:ext cx="304800" cy="254096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58987" y="3810000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positions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680420" y="4218801"/>
            <a:ext cx="304800" cy="254096"/>
          </a:xfrm>
          <a:prstGeom prst="rect">
            <a:avLst/>
          </a:prstGeom>
          <a:solidFill>
            <a:srgbClr val="FF99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49318" y="4218801"/>
            <a:ext cx="831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normals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75820" y="3810000"/>
            <a:ext cx="3509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position indices: [0, 1, 2, 0, 2, 3]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75820" y="4191000"/>
            <a:ext cx="3509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ormal indices:   [0, 0, 0, 0, 0, 0]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45567" y="5590401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positions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835898" y="5999202"/>
            <a:ext cx="831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normals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97967" y="6504801"/>
            <a:ext cx="2678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indices: [0, 1, 2, 0, 2, 3]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667000" y="6047601"/>
            <a:ext cx="1219200" cy="254096"/>
            <a:chOff x="2895600" y="5715000"/>
            <a:chExt cx="1219200" cy="254096"/>
          </a:xfrm>
        </p:grpSpPr>
        <p:sp>
          <p:nvSpPr>
            <p:cNvPr id="50" name="Rectangle 49"/>
            <p:cNvSpPr/>
            <p:nvPr/>
          </p:nvSpPr>
          <p:spPr bwMode="auto">
            <a:xfrm>
              <a:off x="2895600" y="5715000"/>
              <a:ext cx="304800" cy="254096"/>
            </a:xfrm>
            <a:prstGeom prst="rect">
              <a:avLst/>
            </a:prstGeom>
            <a:solidFill>
              <a:srgbClr val="FF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3200400" y="5715000"/>
              <a:ext cx="304800" cy="254096"/>
            </a:xfrm>
            <a:prstGeom prst="rect">
              <a:avLst/>
            </a:prstGeom>
            <a:solidFill>
              <a:srgbClr val="FF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505200" y="5715000"/>
              <a:ext cx="304800" cy="254096"/>
            </a:xfrm>
            <a:prstGeom prst="rect">
              <a:avLst/>
            </a:prstGeom>
            <a:solidFill>
              <a:srgbClr val="FF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3810000" y="5715000"/>
              <a:ext cx="304800" cy="254096"/>
            </a:xfrm>
            <a:prstGeom prst="rect">
              <a:avLst/>
            </a:prstGeom>
            <a:solidFill>
              <a:srgbClr val="FF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4" name="Right Arrow 53"/>
          <p:cNvSpPr/>
          <p:nvPr/>
        </p:nvSpPr>
        <p:spPr bwMode="auto">
          <a:xfrm rot="5400000">
            <a:off x="2971800" y="4914900"/>
            <a:ext cx="3048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4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Pipeline: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Flatten node hierarchy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1" name="Oval 10"/>
          <p:cNvSpPr/>
          <p:nvPr/>
        </p:nvSpPr>
        <p:spPr bwMode="auto">
          <a:xfrm>
            <a:off x="1905000" y="3124200"/>
            <a:ext cx="381000" cy="381000"/>
          </a:xfrm>
          <a:prstGeom prst="ellipse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9144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9050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124200" y="4114800"/>
            <a:ext cx="381000" cy="381000"/>
          </a:xfrm>
          <a:prstGeom prst="ellipse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3810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4478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Connector 8"/>
          <p:cNvCxnSpPr>
            <a:stCxn id="11" idx="4"/>
            <a:endCxn id="15" idx="0"/>
          </p:cNvCxnSpPr>
          <p:nvPr/>
        </p:nvCxnSpPr>
        <p:spPr bwMode="auto">
          <a:xfrm>
            <a:off x="2095500" y="3505200"/>
            <a:ext cx="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1" idx="4"/>
            <a:endCxn id="13" idx="0"/>
          </p:cNvCxnSpPr>
          <p:nvPr/>
        </p:nvCxnSpPr>
        <p:spPr bwMode="auto">
          <a:xfrm flipH="1">
            <a:off x="1104900" y="3505200"/>
            <a:ext cx="99060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1" idx="4"/>
            <a:endCxn id="17" idx="0"/>
          </p:cNvCxnSpPr>
          <p:nvPr/>
        </p:nvCxnSpPr>
        <p:spPr bwMode="auto">
          <a:xfrm>
            <a:off x="2095500" y="3505200"/>
            <a:ext cx="121920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stCxn id="13" idx="4"/>
            <a:endCxn id="19" idx="0"/>
          </p:cNvCxnSpPr>
          <p:nvPr/>
        </p:nvCxnSpPr>
        <p:spPr bwMode="auto">
          <a:xfrm>
            <a:off x="1104900" y="4495800"/>
            <a:ext cx="53340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13" idx="4"/>
            <a:endCxn id="18" idx="0"/>
          </p:cNvCxnSpPr>
          <p:nvPr/>
        </p:nvCxnSpPr>
        <p:spPr bwMode="auto">
          <a:xfrm flipH="1">
            <a:off x="571500" y="4495800"/>
            <a:ext cx="53340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Right Arrow 31"/>
          <p:cNvSpPr/>
          <p:nvPr/>
        </p:nvSpPr>
        <p:spPr bwMode="auto">
          <a:xfrm>
            <a:off x="4191000" y="3657600"/>
            <a:ext cx="3048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6324600" y="3124200"/>
            <a:ext cx="381000" cy="381000"/>
          </a:xfrm>
          <a:prstGeom prst="ellipse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53340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Straight Connector 39"/>
          <p:cNvCxnSpPr>
            <a:stCxn id="33" idx="4"/>
            <a:endCxn id="34" idx="0"/>
          </p:cNvCxnSpPr>
          <p:nvPr/>
        </p:nvCxnSpPr>
        <p:spPr bwMode="auto">
          <a:xfrm flipH="1">
            <a:off x="5524500" y="3505200"/>
            <a:ext cx="99060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90032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57200" y="3381438"/>
            <a:ext cx="3509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vertices            ...         ...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Pipeline: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Split meshes</a:t>
            </a:r>
          </a:p>
          <a:p>
            <a:pPr lvl="1"/>
            <a:r>
              <a:rPr lang="en-US" dirty="0" smtClean="0"/>
              <a:t>So indices fit into unsigned short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1447800" y="3380601"/>
            <a:ext cx="304800" cy="254096"/>
          </a:xfrm>
          <a:prstGeom prst="rect">
            <a:avLst/>
          </a:prstGeom>
          <a:solidFill>
            <a:srgbClr val="CC00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752600" y="3380601"/>
            <a:ext cx="304800" cy="254096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057400" y="3380601"/>
            <a:ext cx="304800" cy="254096"/>
          </a:xfrm>
          <a:prstGeom prst="rect">
            <a:avLst/>
          </a:prstGeom>
          <a:solidFill>
            <a:srgbClr val="D9D9D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3400" y="3761601"/>
            <a:ext cx="8218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indices: [0, 1, 2, ...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64K - 3, 64K - 2, 64K - 1, 3, 4, 5, 64K, 64K + 1, 64K + 2, ...]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895600" y="3380601"/>
            <a:ext cx="304800" cy="254096"/>
          </a:xfrm>
          <a:prstGeom prst="rect">
            <a:avLst/>
          </a:prstGeom>
          <a:solidFill>
            <a:srgbClr val="FF99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200400" y="3380601"/>
            <a:ext cx="304800" cy="254096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Right Arrow 42"/>
          <p:cNvSpPr/>
          <p:nvPr/>
        </p:nvSpPr>
        <p:spPr bwMode="auto">
          <a:xfrm rot="5400000">
            <a:off x="1562100" y="4333101"/>
            <a:ext cx="3048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3400" y="4856202"/>
            <a:ext cx="2308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vertices            ...         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447800" y="4855365"/>
            <a:ext cx="304800" cy="254096"/>
          </a:xfrm>
          <a:prstGeom prst="rect">
            <a:avLst/>
          </a:prstGeom>
          <a:solidFill>
            <a:srgbClr val="CC00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752600" y="4855365"/>
            <a:ext cx="304800" cy="254096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057400" y="4855365"/>
            <a:ext cx="304800" cy="254096"/>
          </a:xfrm>
          <a:prstGeom prst="rect">
            <a:avLst/>
          </a:prstGeom>
          <a:solidFill>
            <a:srgbClr val="D9D9D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895600" y="4855365"/>
            <a:ext cx="304800" cy="254096"/>
          </a:xfrm>
          <a:prstGeom prst="rect">
            <a:avLst/>
          </a:prstGeom>
          <a:solidFill>
            <a:srgbClr val="FF99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3400" y="5819838"/>
            <a:ext cx="1754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vertices      ...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1447800" y="5819001"/>
            <a:ext cx="304800" cy="254096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33400" y="5161002"/>
            <a:ext cx="6094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indices: [0, 1, 2, ...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64K - 3, 64K - 2, 64K - 1, 3, 4, 5, ...]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86930" y="6123801"/>
            <a:ext cx="2308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indices: [0, 1, 2, ...]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130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Pipeline: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Open3DGC (TFAN)</a:t>
            </a:r>
          </a:p>
          <a:p>
            <a:pPr lvl="1"/>
            <a:r>
              <a:rPr lang="en-US" dirty="0" smtClean="0"/>
              <a:t>Pre-</a:t>
            </a:r>
            <a:r>
              <a:rPr lang="en-US" dirty="0" err="1" smtClean="0"/>
              <a:t>gzip</a:t>
            </a:r>
            <a:r>
              <a:rPr lang="en-US" dirty="0" smtClean="0"/>
              <a:t> for web deployment</a:t>
            </a:r>
          </a:p>
          <a:p>
            <a:pPr lvl="1"/>
            <a:r>
              <a:rPr lang="en-US" dirty="0" smtClean="0"/>
              <a:t>Easy tricks</a:t>
            </a:r>
          </a:p>
          <a:p>
            <a:pPr lvl="2"/>
            <a:r>
              <a:rPr lang="en-US" dirty="0" smtClean="0"/>
              <a:t>Minify JSON, e.g., whitespace</a:t>
            </a:r>
          </a:p>
          <a:p>
            <a:pPr lvl="2"/>
            <a:r>
              <a:rPr lang="en-US" dirty="0" smtClean="0"/>
              <a:t>Exclude default values, e.g., identity matrix</a:t>
            </a:r>
          </a:p>
          <a:p>
            <a:pPr lvl="2"/>
            <a:r>
              <a:rPr lang="en-US" dirty="0" smtClean="0"/>
              <a:t>Uniform scale instead of non-uniform scale</a:t>
            </a:r>
          </a:p>
          <a:p>
            <a:pPr lvl="2"/>
            <a:r>
              <a:rPr lang="en-US" dirty="0" smtClean="0"/>
              <a:t>4x3 matrices instead of 4x4</a:t>
            </a:r>
          </a:p>
          <a:p>
            <a:pPr lvl="2"/>
            <a:r>
              <a:rPr lang="en-US" dirty="0" smtClean="0"/>
              <a:t>Quaternions are normalized, only store 3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29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8200"/>
            <a:ext cx="9144000" cy="517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73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Pipeline: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077200" cy="1600200"/>
          </a:xfrm>
        </p:spPr>
        <p:txBody>
          <a:bodyPr/>
          <a:lstStyle/>
          <a:p>
            <a:r>
              <a:rPr lang="en-US" dirty="0" smtClean="0"/>
              <a:t>Generate LODs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00" y="3086100"/>
            <a:ext cx="73279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43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Pipeline: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077200" cy="1600200"/>
          </a:xfrm>
        </p:spPr>
        <p:txBody>
          <a:bodyPr/>
          <a:lstStyle/>
          <a:p>
            <a:r>
              <a:rPr lang="en-US" dirty="0" smtClean="0"/>
              <a:t>Others</a:t>
            </a:r>
          </a:p>
          <a:p>
            <a:pPr lvl="1"/>
            <a:r>
              <a:rPr lang="en-US" dirty="0" smtClean="0"/>
              <a:t>Consistent up axis</a:t>
            </a:r>
          </a:p>
          <a:p>
            <a:pPr lvl="2"/>
            <a:r>
              <a:rPr lang="en-US" dirty="0" smtClean="0"/>
              <a:t>What’s up?  y?  </a:t>
            </a:r>
            <a:r>
              <a:rPr lang="en-US" dirty="0"/>
              <a:t>z</a:t>
            </a:r>
            <a:r>
              <a:rPr lang="en-US" dirty="0" smtClean="0"/>
              <a:t>?  What’s forward?</a:t>
            </a:r>
          </a:p>
          <a:p>
            <a:pPr lvl="1"/>
            <a:r>
              <a:rPr lang="en-US" dirty="0" smtClean="0"/>
              <a:t>Re-order for the pre- and post-vertex-shader caches</a:t>
            </a:r>
          </a:p>
          <a:p>
            <a:pPr lvl="1"/>
            <a:r>
              <a:rPr lang="en-US" dirty="0" smtClean="0"/>
              <a:t>Interleave vertex attributes?</a:t>
            </a:r>
          </a:p>
        </p:txBody>
      </p:sp>
    </p:spTree>
    <p:extLst>
      <p:ext uri="{BB962C8B-B14F-4D97-AF65-F5344CB8AC3E}">
        <p14:creationId xmlns:p14="http://schemas.microsoft.com/office/powerpoint/2010/main" val="256070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5334000"/>
          </a:xfrm>
        </p:spPr>
        <p:txBody>
          <a:bodyPr/>
          <a:lstStyle/>
          <a:p>
            <a:pPr algn="ctr"/>
            <a:r>
              <a:rPr lang="en-US" sz="9600" b="1" dirty="0" smtClean="0"/>
              <a:t>Asset</a:t>
            </a:r>
            <a:br>
              <a:rPr lang="en-US" sz="9600" b="1" dirty="0" smtClean="0"/>
            </a:br>
            <a:r>
              <a:rPr lang="en-US" sz="9600" b="1" dirty="0" smtClean="0"/>
              <a:t>Formats</a:t>
            </a:r>
            <a:endParaRPr lang="en-US" sz="9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84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Content Pipeline: Animation and Skins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Animations</a:t>
            </a:r>
          </a:p>
          <a:p>
            <a:pPr lvl="1"/>
            <a:r>
              <a:rPr lang="en-US" dirty="0" smtClean="0"/>
              <a:t>Resample key-frames</a:t>
            </a:r>
          </a:p>
          <a:p>
            <a:pPr lvl="1"/>
            <a:r>
              <a:rPr lang="en-US" dirty="0" smtClean="0"/>
              <a:t>Compress like geometry</a:t>
            </a:r>
          </a:p>
          <a:p>
            <a:r>
              <a:rPr lang="en-US" dirty="0" smtClean="0"/>
              <a:t>Skins</a:t>
            </a:r>
          </a:p>
          <a:p>
            <a:pPr lvl="1"/>
            <a:r>
              <a:rPr lang="en-US" dirty="0" smtClean="0"/>
              <a:t>Limit joints affecting a vertex</a:t>
            </a:r>
          </a:p>
          <a:p>
            <a:pPr lvl="1"/>
            <a:r>
              <a:rPr lang="en-US" dirty="0" smtClean="0"/>
              <a:t>Split meshes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53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Pipeline: Texture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texture atlas</a:t>
            </a:r>
          </a:p>
          <a:p>
            <a:pPr lvl="1"/>
            <a:r>
              <a:rPr lang="en-US" dirty="0" smtClean="0"/>
              <a:t>Increases batch size.  Reduces individual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162" y="3505200"/>
            <a:ext cx="5329677" cy="3017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2361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Pipeline: Texture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mipmaps</a:t>
            </a:r>
          </a:p>
          <a:p>
            <a:pPr lvl="1"/>
            <a:r>
              <a:rPr lang="en-US" dirty="0" smtClean="0"/>
              <a:t>Higher quality than doing it online</a:t>
            </a:r>
          </a:p>
          <a:p>
            <a:pPr lvl="1"/>
            <a:r>
              <a:rPr lang="en-US" dirty="0" smtClean="0"/>
              <a:t>Increase size by 1/3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276600"/>
            <a:ext cx="3683000" cy="265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14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Pipeline: Texture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image formats</a:t>
            </a:r>
          </a:p>
          <a:p>
            <a:pPr lvl="1"/>
            <a:r>
              <a:rPr lang="en-US" dirty="0" smtClean="0"/>
              <a:t>For example, .bmp to .jpg</a:t>
            </a:r>
          </a:p>
          <a:p>
            <a:r>
              <a:rPr lang="en-US" dirty="0" smtClean="0"/>
              <a:t>Compress images</a:t>
            </a:r>
          </a:p>
          <a:p>
            <a:pPr lvl="1"/>
            <a:r>
              <a:rPr lang="en-US" dirty="0" smtClean="0"/>
              <a:t>DXT / S3TC</a:t>
            </a:r>
          </a:p>
          <a:p>
            <a:pPr lvl="1"/>
            <a:r>
              <a:rPr lang="en-US" dirty="0" smtClean="0"/>
              <a:t>ETC2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585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Pipeline: Shaders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shaders</a:t>
            </a:r>
          </a:p>
          <a:p>
            <a:pPr lvl="1"/>
            <a:r>
              <a:rPr lang="en-US" dirty="0" smtClean="0"/>
              <a:t>Common profile -&gt; GLSL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-buffer formats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18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Pipeline: Shaders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Optimize shaders</a:t>
            </a:r>
          </a:p>
          <a:p>
            <a:pPr lvl="1"/>
            <a:r>
              <a:rPr lang="en-US" dirty="0" smtClean="0"/>
              <a:t>Minify too?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828799"/>
            <a:ext cx="3276600" cy="475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685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is the parallelism?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137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5334000"/>
          </a:xfrm>
        </p:spPr>
        <p:txBody>
          <a:bodyPr/>
          <a:lstStyle/>
          <a:p>
            <a:pPr algn="ctr"/>
            <a:r>
              <a:rPr lang="en-US" sz="9600" b="1" dirty="0" smtClean="0"/>
              <a:t>rest3d</a:t>
            </a:r>
            <a:endParaRPr lang="en-US" sz="9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976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rest3d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dirty="0" smtClean="0"/>
              <a:t>Content Pipeline meets the cloud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3352800"/>
            <a:ext cx="852534" cy="4995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3505200"/>
            <a:ext cx="1098970" cy="227017"/>
          </a:xfrm>
          <a:prstGeom prst="rect">
            <a:avLst/>
          </a:prstGeom>
        </p:spPr>
      </p:pic>
      <p:sp>
        <p:nvSpPr>
          <p:cNvPr id="14" name="Cloud 13"/>
          <p:cNvSpPr/>
          <p:nvPr/>
        </p:nvSpPr>
        <p:spPr bwMode="auto">
          <a:xfrm>
            <a:off x="2917521" y="3581400"/>
            <a:ext cx="2667000" cy="1981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est3d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Manage and process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52400" y="2895600"/>
            <a:ext cx="1720243" cy="2895600"/>
            <a:chOff x="152400" y="2971800"/>
            <a:chExt cx="1720243" cy="2895600"/>
          </a:xfrm>
        </p:grpSpPr>
        <p:sp>
          <p:nvSpPr>
            <p:cNvPr id="17" name="Rounded Rectangle 16"/>
            <p:cNvSpPr/>
            <p:nvPr/>
          </p:nvSpPr>
          <p:spPr bwMode="auto">
            <a:xfrm>
              <a:off x="152400" y="3352800"/>
              <a:ext cx="1676400" cy="2514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6892" y="3657600"/>
              <a:ext cx="767417" cy="67751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0182" y="4526861"/>
              <a:ext cx="940836" cy="38678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7949" y="5105400"/>
              <a:ext cx="625303" cy="62530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52400" y="2971800"/>
              <a:ext cx="17202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Modeling Tools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629400" y="2895600"/>
            <a:ext cx="2133600" cy="2895600"/>
            <a:chOff x="6629400" y="2819400"/>
            <a:chExt cx="2133600" cy="2895600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6629400" y="3200400"/>
              <a:ext cx="2133600" cy="2514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81800" y="3353830"/>
              <a:ext cx="1447800" cy="68477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781800" y="4152041"/>
              <a:ext cx="1936922" cy="66520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762235" y="4953000"/>
              <a:ext cx="1467365" cy="694553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7239000" y="2819400"/>
              <a:ext cx="10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Engines</a:t>
              </a:r>
              <a:endParaRPr lang="en-US" dirty="0"/>
            </a:p>
          </p:txBody>
        </p:sp>
      </p:grpSp>
      <p:cxnSp>
        <p:nvCxnSpPr>
          <p:cNvPr id="22" name="Straight Arrow Connector 21"/>
          <p:cNvCxnSpPr>
            <a:stCxn id="17" idx="3"/>
            <a:endCxn id="14" idx="2"/>
          </p:cNvCxnSpPr>
          <p:nvPr/>
        </p:nvCxnSpPr>
        <p:spPr bwMode="auto">
          <a:xfrm>
            <a:off x="1828800" y="4533900"/>
            <a:ext cx="1096994" cy="38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4" name="Straight Arrow Connector 23"/>
          <p:cNvCxnSpPr>
            <a:stCxn id="14" idx="0"/>
            <a:endCxn id="18" idx="1"/>
          </p:cNvCxnSpPr>
          <p:nvPr/>
        </p:nvCxnSpPr>
        <p:spPr bwMode="auto">
          <a:xfrm flipV="1">
            <a:off x="5582299" y="4533900"/>
            <a:ext cx="1047101" cy="38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815458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glTF properties not covered today</a:t>
            </a:r>
          </a:p>
          <a:p>
            <a:pPr lvl="1"/>
            <a:r>
              <a:rPr lang="en-US" dirty="0" smtClean="0"/>
              <a:t>Morph targets</a:t>
            </a:r>
          </a:p>
          <a:p>
            <a:pPr lvl="1"/>
            <a:r>
              <a:rPr lang="en-US" dirty="0" err="1" smtClean="0"/>
              <a:t>Multipass</a:t>
            </a:r>
            <a:endParaRPr lang="en-US" dirty="0" smtClean="0"/>
          </a:p>
          <a:p>
            <a:pPr lvl="1"/>
            <a:r>
              <a:rPr lang="en-US" dirty="0" smtClean="0"/>
              <a:t>Cube maps, mipmaps</a:t>
            </a:r>
          </a:p>
          <a:p>
            <a:pPr lvl="1"/>
            <a:r>
              <a:rPr lang="en-US" dirty="0"/>
              <a:t>Lights, </a:t>
            </a:r>
            <a:r>
              <a:rPr lang="en-US" dirty="0" smtClean="0"/>
              <a:t>cameras</a:t>
            </a:r>
          </a:p>
          <a:p>
            <a:r>
              <a:rPr lang="en-US" dirty="0" smtClean="0"/>
              <a:t>Themes</a:t>
            </a:r>
          </a:p>
          <a:p>
            <a:pPr lvl="1"/>
            <a:r>
              <a:rPr lang="en-US" dirty="0" smtClean="0"/>
              <a:t>Keep the runtime simple</a:t>
            </a:r>
          </a:p>
          <a:p>
            <a:pPr lvl="1"/>
            <a:r>
              <a:rPr lang="en-US" dirty="0" smtClean="0"/>
              <a:t>Push work to the Content Pipeline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7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Modeling Tool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100" y="3288268"/>
            <a:ext cx="1371600" cy="12109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8226" y="3516868"/>
            <a:ext cx="1681548" cy="6913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300" y="3212068"/>
            <a:ext cx="1117600" cy="1117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61100" y="4888468"/>
            <a:ext cx="5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.lxo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49103" y="4888468"/>
            <a:ext cx="81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.blend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27500" y="4888468"/>
            <a:ext cx="114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.ma / .</a:t>
            </a:r>
            <a:r>
              <a:rPr lang="en-US" dirty="0" err="1" smtClean="0"/>
              <a:t>mb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0"/>
            <a:endCxn id="5" idx="2"/>
          </p:cNvCxnSpPr>
          <p:nvPr/>
        </p:nvCxnSpPr>
        <p:spPr bwMode="auto">
          <a:xfrm flipV="1">
            <a:off x="2755900" y="4499178"/>
            <a:ext cx="0" cy="3892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4" name="Straight Arrow Connector 13"/>
          <p:cNvCxnSpPr>
            <a:stCxn id="10" idx="0"/>
            <a:endCxn id="6" idx="2"/>
          </p:cNvCxnSpPr>
          <p:nvPr/>
        </p:nvCxnSpPr>
        <p:spPr bwMode="auto">
          <a:xfrm flipH="1" flipV="1">
            <a:off x="4699000" y="4208171"/>
            <a:ext cx="1828" cy="6802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6" name="Straight Arrow Connector 15"/>
          <p:cNvCxnSpPr>
            <a:stCxn id="8" idx="0"/>
            <a:endCxn id="7" idx="2"/>
          </p:cNvCxnSpPr>
          <p:nvPr/>
        </p:nvCxnSpPr>
        <p:spPr bwMode="auto">
          <a:xfrm flipH="1" flipV="1">
            <a:off x="6515100" y="4329668"/>
            <a:ext cx="17938" cy="558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1737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Interchange Formats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868323"/>
            <a:ext cx="1371600" cy="12109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1810923"/>
            <a:ext cx="1681548" cy="6913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0" y="3868323"/>
            <a:ext cx="1117600" cy="1117600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endCxn id="7" idx="2"/>
          </p:cNvCxnSpPr>
          <p:nvPr/>
        </p:nvCxnSpPr>
        <p:spPr bwMode="auto">
          <a:xfrm flipV="1">
            <a:off x="4574574" y="2502226"/>
            <a:ext cx="0" cy="9301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9" name="Straight Arrow Connector 18"/>
          <p:cNvCxnSpPr>
            <a:endCxn id="8" idx="1"/>
          </p:cNvCxnSpPr>
          <p:nvPr/>
        </p:nvCxnSpPr>
        <p:spPr bwMode="auto">
          <a:xfrm>
            <a:off x="5962650" y="4427123"/>
            <a:ext cx="7429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1" name="Straight Arrow Connector 20"/>
          <p:cNvCxnSpPr>
            <a:endCxn id="6" idx="3"/>
          </p:cNvCxnSpPr>
          <p:nvPr/>
        </p:nvCxnSpPr>
        <p:spPr bwMode="auto">
          <a:xfrm flipH="1">
            <a:off x="2438400" y="4473778"/>
            <a:ext cx="7429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4364251" y="64124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4" idx="0"/>
          </p:cNvCxnSpPr>
          <p:nvPr/>
        </p:nvCxnSpPr>
        <p:spPr bwMode="auto">
          <a:xfrm>
            <a:off x="4572000" y="5392323"/>
            <a:ext cx="0" cy="10201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8" name="Oval 27"/>
          <p:cNvSpPr/>
          <p:nvPr/>
        </p:nvSpPr>
        <p:spPr bwMode="auto">
          <a:xfrm>
            <a:off x="3200400" y="3487323"/>
            <a:ext cx="2743200" cy="1905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93581" y="4401723"/>
            <a:ext cx="556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.fbx</a:t>
            </a:r>
          </a:p>
          <a:p>
            <a:r>
              <a:rPr lang="en-US" dirty="0" smtClean="0"/>
              <a:t>.obj</a:t>
            </a:r>
          </a:p>
          <a:p>
            <a:r>
              <a:rPr lang="en-US" dirty="0" smtClean="0"/>
              <a:t> …</a:t>
            </a: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4250" y="3868323"/>
            <a:ext cx="2095500" cy="43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9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Interchange</a:t>
            </a:r>
            <a:r>
              <a:rPr lang="en-US" dirty="0" smtClean="0"/>
              <a:t> Formats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83787" y="2882941"/>
            <a:ext cx="556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.fbx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2819400"/>
            <a:ext cx="2095500" cy="43287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 bwMode="auto">
          <a:xfrm>
            <a:off x="3562350" y="4114800"/>
            <a:ext cx="1981200" cy="838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Engine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(Runtime)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65387" y="2882941"/>
            <a:ext cx="556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.obj</a:t>
            </a:r>
          </a:p>
        </p:txBody>
      </p: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 bwMode="auto">
          <a:xfrm>
            <a:off x="4552950" y="3252273"/>
            <a:ext cx="0" cy="8625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 bwMode="auto">
          <a:xfrm>
            <a:off x="1962150" y="3252273"/>
            <a:ext cx="2590800" cy="8625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9" idx="2"/>
            <a:endCxn id="8" idx="0"/>
          </p:cNvCxnSpPr>
          <p:nvPr/>
        </p:nvCxnSpPr>
        <p:spPr bwMode="auto">
          <a:xfrm flipH="1">
            <a:off x="4552950" y="3252273"/>
            <a:ext cx="2590856" cy="8625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4572000" y="358140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191000" y="358140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8299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Interchange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10600" cy="3886200"/>
          </a:xfrm>
        </p:spPr>
        <p:txBody>
          <a:bodyPr/>
          <a:lstStyle/>
          <a:p>
            <a:r>
              <a:rPr lang="en-US" sz="2800" dirty="0" smtClean="0"/>
              <a:t>Target tools, not the GPU, OpenGL, or Direct3D</a:t>
            </a:r>
          </a:p>
          <a:p>
            <a:r>
              <a:rPr lang="en-US" sz="2800" dirty="0" smtClean="0"/>
              <a:t>Example: COLLADA</a:t>
            </a:r>
          </a:p>
          <a:p>
            <a:pPr lvl="1"/>
            <a:r>
              <a:rPr lang="en-US" sz="2400" dirty="0" smtClean="0"/>
              <a:t>XML + image files</a:t>
            </a:r>
          </a:p>
          <a:p>
            <a:pPr lvl="1"/>
            <a:r>
              <a:rPr lang="en-US" sz="2400" dirty="0" smtClean="0"/>
              <a:t>One index per attribute, not vertex</a:t>
            </a:r>
          </a:p>
          <a:p>
            <a:pPr lvl="1"/>
            <a:r>
              <a:rPr lang="en-US" sz="2400" dirty="0" smtClean="0"/>
              <a:t>Unsigned </a:t>
            </a:r>
            <a:r>
              <a:rPr lang="en-US" sz="2400" dirty="0" err="1" smtClean="0"/>
              <a:t>int</a:t>
            </a:r>
            <a:r>
              <a:rPr lang="en-US" sz="2400" dirty="0" smtClean="0"/>
              <a:t> indices</a:t>
            </a:r>
          </a:p>
          <a:p>
            <a:pPr lvl="1"/>
            <a:r>
              <a:rPr lang="en-US" sz="2400" dirty="0" smtClean="0"/>
              <a:t>Transform stack per node</a:t>
            </a:r>
          </a:p>
          <a:p>
            <a:pPr lvl="1"/>
            <a:r>
              <a:rPr lang="en-US" sz="2400" dirty="0" smtClean="0"/>
              <a:t>Polygons and splines</a:t>
            </a:r>
          </a:p>
          <a:p>
            <a:pPr lvl="1"/>
            <a:r>
              <a:rPr lang="en-US" sz="2400" dirty="0" smtClean="0"/>
              <a:t>Common profile materials</a:t>
            </a:r>
          </a:p>
          <a:p>
            <a:pPr lvl="1"/>
            <a:r>
              <a:rPr lang="en-US" sz="2400" dirty="0" smtClean="0"/>
              <a:t>Doesn’t specify image file format</a:t>
            </a:r>
          </a:p>
          <a:p>
            <a:pPr lvl="1"/>
            <a:r>
              <a:rPr lang="en-US" sz="2400" dirty="0" smtClean="0"/>
              <a:t>Lots of flexibility and indirection in animations and skins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39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dirty="0" smtClean="0"/>
              <a:t>Optimized for use in an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52400" y="3505200"/>
            <a:ext cx="1975105" cy="2057400"/>
            <a:chOff x="533400" y="3505200"/>
            <a:chExt cx="1975105" cy="2057400"/>
          </a:xfrm>
        </p:grpSpPr>
        <p:sp>
          <p:nvSpPr>
            <p:cNvPr id="5" name="Oval 4"/>
            <p:cNvSpPr/>
            <p:nvPr/>
          </p:nvSpPr>
          <p:spPr bwMode="auto">
            <a:xfrm>
              <a:off x="533400" y="4648200"/>
              <a:ext cx="1975105" cy="914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Interchange format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533400" y="3505200"/>
              <a:ext cx="1975105" cy="914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format</a:t>
              </a:r>
            </a:p>
          </p:txBody>
        </p:sp>
      </p:grpSp>
      <p:sp>
        <p:nvSpPr>
          <p:cNvPr id="7" name="Rounded Rectangle 6"/>
          <p:cNvSpPr/>
          <p:nvPr/>
        </p:nvSpPr>
        <p:spPr bwMode="auto">
          <a:xfrm>
            <a:off x="2410969" y="4114800"/>
            <a:ext cx="1981200" cy="838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Content Pipeline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675633" y="4076700"/>
            <a:ext cx="1975105" cy="914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Runtime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format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6934201" y="4114800"/>
            <a:ext cx="1981200" cy="838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Engine</a:t>
            </a:r>
          </a:p>
        </p:txBody>
      </p:sp>
      <p:cxnSp>
        <p:nvCxnSpPr>
          <p:cNvPr id="11" name="Straight Arrow Connector 10"/>
          <p:cNvCxnSpPr>
            <a:stCxn id="5" idx="6"/>
            <a:endCxn id="7" idx="1"/>
          </p:cNvCxnSpPr>
          <p:nvPr/>
        </p:nvCxnSpPr>
        <p:spPr bwMode="auto">
          <a:xfrm flipV="1">
            <a:off x="2127505" y="4533900"/>
            <a:ext cx="283464" cy="571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6" idx="6"/>
            <a:endCxn id="7" idx="1"/>
          </p:cNvCxnSpPr>
          <p:nvPr/>
        </p:nvCxnSpPr>
        <p:spPr bwMode="auto">
          <a:xfrm>
            <a:off x="2127505" y="3962400"/>
            <a:ext cx="283464" cy="571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7" idx="3"/>
            <a:endCxn id="8" idx="2"/>
          </p:cNvCxnSpPr>
          <p:nvPr/>
        </p:nvCxnSpPr>
        <p:spPr bwMode="auto">
          <a:xfrm>
            <a:off x="4392169" y="4533900"/>
            <a:ext cx="2834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6"/>
            <a:endCxn id="9" idx="1"/>
          </p:cNvCxnSpPr>
          <p:nvPr/>
        </p:nvCxnSpPr>
        <p:spPr bwMode="auto">
          <a:xfrm>
            <a:off x="6650738" y="4533900"/>
            <a:ext cx="28346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51737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219200"/>
          </a:xfrm>
        </p:spPr>
        <p:txBody>
          <a:bodyPr/>
          <a:lstStyle/>
          <a:p>
            <a:r>
              <a:rPr lang="en-US" dirty="0" smtClean="0"/>
              <a:t>Engines are more than the runtime</a:t>
            </a:r>
          </a:p>
          <a:p>
            <a:r>
              <a:rPr lang="en-US" dirty="0" smtClean="0"/>
              <a:t>Example: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 bwMode="auto">
          <a:xfrm>
            <a:off x="2552700" y="3581400"/>
            <a:ext cx="403860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Runtime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C++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552700" y="4944070"/>
            <a:ext cx="1981200" cy="914400"/>
          </a:xfrm>
          <a:prstGeom prst="roundRect">
            <a:avLst/>
          </a:prstGeom>
          <a:solidFill>
            <a:srgbClr val="CCCC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Editor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C#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610100" y="4944070"/>
            <a:ext cx="1981200" cy="914400"/>
          </a:xfrm>
          <a:prstGeom prst="roundRect">
            <a:avLst/>
          </a:prstGeom>
          <a:solidFill>
            <a:srgbClr val="CCCC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Pipeline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C++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67500" y="37338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Ships with the game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67500" y="494407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 by developers, artists, etc.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6300" y="48122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“Tools”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1028700" y="4724400"/>
            <a:ext cx="7239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861940" y="3581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“Engine”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576384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24297</TotalTime>
  <Words>3127</Words>
  <Application>Microsoft Macintosh PowerPoint</Application>
  <PresentationFormat>On-screen Show (4:3)</PresentationFormat>
  <Paragraphs>544</Paragraphs>
  <Slides>39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Pixel</vt:lpstr>
      <vt:lpstr>glTF and rest3d</vt:lpstr>
      <vt:lpstr>Agenda</vt:lpstr>
      <vt:lpstr>Asset Formats</vt:lpstr>
      <vt:lpstr>Native Modeling Tool Formats</vt:lpstr>
      <vt:lpstr>Interchange Formats</vt:lpstr>
      <vt:lpstr>Interchange Formats</vt:lpstr>
      <vt:lpstr>Interchange Formats</vt:lpstr>
      <vt:lpstr>Runtime Format</vt:lpstr>
      <vt:lpstr>Engines</vt:lpstr>
      <vt:lpstr>Engine Examples</vt:lpstr>
      <vt:lpstr>glTF</vt:lpstr>
      <vt:lpstr>glTF</vt:lpstr>
      <vt:lpstr>glTF Goals</vt:lpstr>
      <vt:lpstr>glTF Goals</vt:lpstr>
      <vt:lpstr>glTF Goals</vt:lpstr>
      <vt:lpstr>glTF Goals</vt:lpstr>
      <vt:lpstr>glTF Goals</vt:lpstr>
      <vt:lpstr>glTF Schema</vt:lpstr>
      <vt:lpstr>Content Pipeline</vt:lpstr>
      <vt:lpstr>Content Pipeline</vt:lpstr>
      <vt:lpstr>Content Pipeline</vt:lpstr>
      <vt:lpstr>Content Pipeline: Geometry</vt:lpstr>
      <vt:lpstr>Content Pipeline: Geometry</vt:lpstr>
      <vt:lpstr>Content Pipeline: Geometry</vt:lpstr>
      <vt:lpstr>Content Pipeline: Geometry</vt:lpstr>
      <vt:lpstr>Content Pipeline: Geometry</vt:lpstr>
      <vt:lpstr>PowerPoint Presentation</vt:lpstr>
      <vt:lpstr>Content Pipeline: Geometry</vt:lpstr>
      <vt:lpstr>Content Pipeline: Geometry</vt:lpstr>
      <vt:lpstr>Content Pipeline: Animation and Skins</vt:lpstr>
      <vt:lpstr>Content Pipeline: Texture</vt:lpstr>
      <vt:lpstr>Content Pipeline: Texture</vt:lpstr>
      <vt:lpstr>Content Pipeline: Texture</vt:lpstr>
      <vt:lpstr>Content Pipeline: Shaders</vt:lpstr>
      <vt:lpstr>Content Pipeline: Shaders</vt:lpstr>
      <vt:lpstr>Content Pipeline</vt:lpstr>
      <vt:lpstr>rest3d</vt:lpstr>
      <vt:lpstr>rest3d</vt:lpstr>
      <vt:lpstr>Closing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AGI</cp:lastModifiedBy>
  <cp:revision>572</cp:revision>
  <cp:lastPrinted>2012-11-26T17:49:29Z</cp:lastPrinted>
  <dcterms:created xsi:type="dcterms:W3CDTF">2011-01-14T02:17:40Z</dcterms:created>
  <dcterms:modified xsi:type="dcterms:W3CDTF">2013-12-04T21:52:45Z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