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45"/>
  </p:notesMasterIdLst>
  <p:handoutMasterIdLst>
    <p:handoutMasterId r:id="rId46"/>
  </p:handoutMasterIdLst>
  <p:sldIdLst>
    <p:sldId id="421" r:id="rId2"/>
    <p:sldId id="468" r:id="rId3"/>
    <p:sldId id="510" r:id="rId4"/>
    <p:sldId id="470" r:id="rId5"/>
    <p:sldId id="471" r:id="rId6"/>
    <p:sldId id="472" r:id="rId7"/>
    <p:sldId id="473" r:id="rId8"/>
    <p:sldId id="474" r:id="rId9"/>
    <p:sldId id="475" r:id="rId10"/>
    <p:sldId id="476" r:id="rId11"/>
    <p:sldId id="477" r:id="rId12"/>
    <p:sldId id="478" r:id="rId13"/>
    <p:sldId id="479" r:id="rId14"/>
    <p:sldId id="480" r:id="rId15"/>
    <p:sldId id="481" r:id="rId16"/>
    <p:sldId id="482" r:id="rId17"/>
    <p:sldId id="483" r:id="rId18"/>
    <p:sldId id="484" r:id="rId19"/>
    <p:sldId id="485" r:id="rId20"/>
    <p:sldId id="486" r:id="rId21"/>
    <p:sldId id="487" r:id="rId22"/>
    <p:sldId id="488" r:id="rId23"/>
    <p:sldId id="489" r:id="rId24"/>
    <p:sldId id="490" r:id="rId25"/>
    <p:sldId id="491" r:id="rId26"/>
    <p:sldId id="492" r:id="rId27"/>
    <p:sldId id="493" r:id="rId28"/>
    <p:sldId id="494" r:id="rId29"/>
    <p:sldId id="495" r:id="rId30"/>
    <p:sldId id="496" r:id="rId31"/>
    <p:sldId id="497" r:id="rId32"/>
    <p:sldId id="498" r:id="rId33"/>
    <p:sldId id="499" r:id="rId34"/>
    <p:sldId id="500" r:id="rId35"/>
    <p:sldId id="501" r:id="rId36"/>
    <p:sldId id="502" r:id="rId37"/>
    <p:sldId id="503" r:id="rId38"/>
    <p:sldId id="504" r:id="rId39"/>
    <p:sldId id="505" r:id="rId40"/>
    <p:sldId id="506" r:id="rId41"/>
    <p:sldId id="507" r:id="rId42"/>
    <p:sldId id="508" r:id="rId43"/>
    <p:sldId id="509" r:id="rId44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008000"/>
    <a:srgbClr val="FFFF99"/>
    <a:srgbClr val="FF9933"/>
    <a:srgbClr val="D9D9D9"/>
    <a:srgbClr val="E7F4BE"/>
    <a:srgbClr val="CCCCE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 autoAdjust="0"/>
    <p:restoredTop sz="79121" autoAdjust="0"/>
  </p:normalViewPr>
  <p:slideViewPr>
    <p:cSldViewPr>
      <p:cViewPr>
        <p:scale>
          <a:sx n="107" d="100"/>
          <a:sy n="107" d="100"/>
        </p:scale>
        <p:origin x="-162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fld id="{A703DCBE-EE26-46C2-A6BE-620670959C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20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fld id="{61388809-6B81-4C55-A44B-C841547B6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506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asual-effects.blogspot.com/2013/08/z-prepass-considered-irrelevant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asual-effects.blogspot.com/2013/08/z-prepass-considered-irrelevant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600200" y="549275"/>
            <a:ext cx="6400800" cy="274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48131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958850" y="3475038"/>
            <a:ext cx="7675563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dirty="0" smtClean="0"/>
              <a:t>Applies to desktops, not most mobile GPUs</a:t>
            </a:r>
            <a:endParaRPr lang="en-US" alt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600200" y="549275"/>
            <a:ext cx="6400800" cy="274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57347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960438" y="3475038"/>
            <a:ext cx="7680325" cy="100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hangingPunct="1"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Do this so fragments fail early-z.</a:t>
            </a:r>
          </a:p>
          <a:p>
            <a:pPr hangingPunct="1">
              <a:buClr>
                <a:srgbClr val="000000"/>
              </a:buClr>
              <a:buFont typeface="Times New Roman" pitchFamily="18" charset="0"/>
              <a:buNone/>
            </a:pPr>
            <a:endParaRPr lang="en-US" altLang="en-US" smtClean="0"/>
          </a:p>
          <a:p>
            <a:pPr hangingPunct="1"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Other Software techniques include</a:t>
            </a:r>
          </a:p>
          <a:p>
            <a:pPr hangingPunct="1">
              <a:buClr>
                <a:srgbClr val="000000"/>
              </a:buClr>
              <a:buFontTx/>
              <a:buChar char="•"/>
            </a:pPr>
            <a:r>
              <a:rPr lang="en-US" altLang="en-US" smtClean="0"/>
              <a:t>Disable depth buffering when it is not needed, e.g. an alpha blended HUD</a:t>
            </a:r>
          </a:p>
          <a:p>
            <a:pPr hangingPunct="1">
              <a:buClr>
                <a:srgbClr val="000000"/>
              </a:buClr>
              <a:buFontTx/>
              <a:buChar char="•"/>
            </a:pPr>
            <a:r>
              <a:rPr lang="en-US" altLang="en-US" smtClean="0"/>
              <a:t>If using multiple depth buffers, allocate the most render-intensive one first</a:t>
            </a:r>
          </a:p>
          <a:p>
            <a:pPr hangingPunct="1">
              <a:buClr>
                <a:srgbClr val="000000"/>
              </a:buClr>
              <a:buFont typeface="Times New Roman" pitchFamily="18" charset="0"/>
              <a:buNone/>
            </a:pPr>
            <a:endParaRPr lang="en-US" altLang="en-US" smtClean="0"/>
          </a:p>
          <a:p>
            <a:pPr hangingPunct="1"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Octree does’t need explicit sort; the sort can be a lookup into a handful of unique pre-sorted traversals.  For a quadtree (2D), render the node that the viewer is in, then adjacent nodes, then last node.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600200" y="549275"/>
            <a:ext cx="6400800" cy="274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58371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958850" y="3475038"/>
            <a:ext cx="7675563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Perhaps even triple speed – “processes fragment-bound scenes in about 1/3 the time of a regular shading pass on NVIDIA GPUs, which have special fixed-function support for depth-only rendering” from </a:t>
            </a:r>
            <a:r>
              <a:rPr lang="en-US" altLang="en-US" smtClean="0">
                <a:hlinkClick r:id="rId3"/>
              </a:rPr>
              <a:t>http://casual-effects.blogspot.com/2013/08/z-prepass-considered-irrelevant.html</a:t>
            </a:r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600200" y="549275"/>
            <a:ext cx="6400800" cy="274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59395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958850" y="3475038"/>
            <a:ext cx="7675563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Also called “depth prepass”</a:t>
            </a:r>
          </a:p>
          <a:p>
            <a:pPr>
              <a:buClr>
                <a:srgbClr val="000000"/>
              </a:buClr>
              <a:buFont typeface="Times New Roman" pitchFamily="18" charset="0"/>
              <a:buNone/>
            </a:pPr>
            <a:endParaRPr lang="en-US" altLang="en-US" smtClean="0"/>
          </a:p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* 1st pass - double speed Z, and simple shaders since they don’t need to compute the final color, just depth</a:t>
            </a:r>
          </a:p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* 2nd pass - less application CPU overhead, e.g.., culling, etc. already done, just blast through draw calls again (and set state, of course)</a:t>
            </a:r>
          </a:p>
          <a:p>
            <a:pPr>
              <a:buClr>
                <a:srgbClr val="000000"/>
              </a:buClr>
              <a:buFont typeface="Times New Roman" pitchFamily="18" charset="0"/>
              <a:buNone/>
            </a:pPr>
            <a:endParaRPr lang="en-US" altLang="en-US" smtClean="0"/>
          </a:p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Z-prepass doesn't help post-processing passes.</a:t>
            </a:r>
          </a:p>
          <a:p>
            <a:pPr>
              <a:buClr>
                <a:srgbClr val="000000"/>
              </a:buClr>
              <a:buFont typeface="Times New Roman" pitchFamily="18" charset="0"/>
              <a:buNone/>
            </a:pPr>
            <a:endParaRPr lang="en-US" altLang="en-US" smtClean="0"/>
          </a:p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Z-prepass may not be worth it when there are a lot of draw calls and different shaders, and low occlusion - </a:t>
            </a:r>
            <a:r>
              <a:rPr lang="en-US" altLang="en-US" smtClean="0">
                <a:hlinkClick r:id="rId3"/>
              </a:rPr>
              <a:t>http://casual-effects.blogspot.com/2013/08/z-prepass-considered-irrelevant.html</a:t>
            </a:r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600200" y="549275"/>
            <a:ext cx="6400800" cy="274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60419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958850" y="3475038"/>
            <a:ext cx="7675563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Front-to-back: reduce depth buffer writes.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600200" y="549275"/>
            <a:ext cx="6400800" cy="274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61443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958850" y="3475038"/>
            <a:ext cx="7675563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Char char="•"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600200" y="549275"/>
            <a:ext cx="6400800" cy="274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62467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958850" y="3475038"/>
            <a:ext cx="7675563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Char char="•"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600200" y="549275"/>
            <a:ext cx="6400800" cy="274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63491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958850" y="3475038"/>
            <a:ext cx="7675563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Char char="•"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600200" y="549275"/>
            <a:ext cx="6400800" cy="274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64515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958850" y="3475038"/>
            <a:ext cx="7675563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Char char="•"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600200" y="549275"/>
            <a:ext cx="6400800" cy="274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65539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958850" y="3475038"/>
            <a:ext cx="7675563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Hurts memory bandwidth</a:t>
            </a:r>
            <a:br>
              <a:rPr lang="en-US" altLang="en-US" smtClean="0"/>
            </a:br>
            <a:r>
              <a:rPr lang="en-US" altLang="en-US" smtClean="0"/>
              <a:t>* Needs compression</a:t>
            </a:r>
          </a:p>
          <a:p>
            <a:pPr>
              <a:buClr>
                <a:srgbClr val="000000"/>
              </a:buClr>
              <a:buFont typeface="Times New Roman" pitchFamily="18" charset="0"/>
              <a:buNone/>
            </a:pPr>
            <a:endParaRPr lang="en-US" altLang="en-US" smtClean="0"/>
          </a:p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* Decouples material and lighting</a:t>
            </a:r>
          </a:p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* Good for lots of lights, otherwise</a:t>
            </a:r>
          </a:p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   * Ubershader</a:t>
            </a:r>
          </a:p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   * Multipass, one per light</a:t>
            </a:r>
          </a:p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* If each light needs the same computation, it is written to the g-buffer</a:t>
            </a:r>
          </a:p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* Good for effects:  motion blur, depth of field, etc.</a:t>
            </a:r>
          </a:p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* Transparency and AA are hard</a:t>
            </a:r>
          </a:p>
          <a:p>
            <a:pPr>
              <a:buClr>
                <a:srgbClr val="000000"/>
              </a:buClr>
              <a:buFont typeface="Times New Roman" pitchFamily="18" charset="0"/>
              <a:buNone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600200" y="549275"/>
            <a:ext cx="6400800" cy="274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66563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958850" y="3475038"/>
            <a:ext cx="7675563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Char char="•"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600200" y="549275"/>
            <a:ext cx="6400800" cy="274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49155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958850" y="3475038"/>
            <a:ext cx="7675563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Char char="•"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600200" y="549275"/>
            <a:ext cx="6400800" cy="274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67587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958850" y="3475038"/>
            <a:ext cx="7675563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Char char="•"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600200" y="549275"/>
            <a:ext cx="6400800" cy="274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68611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958850" y="3475038"/>
            <a:ext cx="7675563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Char char="•"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600200" y="549275"/>
            <a:ext cx="6400800" cy="274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69635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960438" y="3475038"/>
            <a:ext cx="7680325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hangingPunct="1"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RADEON 9500/9700 can achieve up to 24:1 compression rate in extreme cases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600200" y="549275"/>
            <a:ext cx="6400800" cy="274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70659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958850" y="3475038"/>
            <a:ext cx="7675563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Char char="•"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600200" y="549275"/>
            <a:ext cx="6400800" cy="274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71683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958850" y="3475038"/>
            <a:ext cx="7675563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Char char="•"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600200" y="549275"/>
            <a:ext cx="6400800" cy="274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72707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958850" y="3475038"/>
            <a:ext cx="7675563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Char char="•"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600200" y="549275"/>
            <a:ext cx="6400800" cy="274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73731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958850" y="3475038"/>
            <a:ext cx="7675563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* Clear only depth without stencil results in read/modify/write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600200" y="549275"/>
            <a:ext cx="6400800" cy="274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74755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958850" y="3475038"/>
            <a:ext cx="7675563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Benefits from front to back rendering and depth pass just like early-z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600200" y="549275"/>
            <a:ext cx="6400800" cy="274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75779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958850" y="3475038"/>
            <a:ext cx="7675563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Char char="•"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600200" y="549275"/>
            <a:ext cx="6400800" cy="274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76803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960438" y="3475038"/>
            <a:ext cx="7680325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hangingPunct="1"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ATI calls Z-Cull “Hierarchical Z” and NVIDIA calls it “Light Memory Architecture.”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600200" y="549275"/>
            <a:ext cx="6400800" cy="274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50179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958850" y="3475038"/>
            <a:ext cx="7675563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Mentioned in appendix.  Ed Catmull's thesis came out a few months later.</a:t>
            </a:r>
          </a:p>
          <a:p>
            <a:pPr>
              <a:buClr>
                <a:srgbClr val="000000"/>
              </a:buClr>
              <a:buFont typeface="Times New Roman" pitchFamily="18" charset="0"/>
              <a:buNone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600200" y="549275"/>
            <a:ext cx="6400800" cy="274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77827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958850" y="3475038"/>
            <a:ext cx="7675563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600200" y="549275"/>
            <a:ext cx="6400800" cy="274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78851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958850" y="3475038"/>
            <a:ext cx="7675563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Char char="•"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600200" y="549275"/>
            <a:ext cx="6400800" cy="274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79875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958850" y="3475038"/>
            <a:ext cx="7675563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Char char="•"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600200" y="549275"/>
            <a:ext cx="6400800" cy="274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0899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958850" y="3475038"/>
            <a:ext cx="7675563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* Easy to implement in hardware</a:t>
            </a:r>
          </a:p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* Memory density when up</a:t>
            </a:r>
          </a:p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* Costs went down</a:t>
            </a:r>
          </a:p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* What research are we doing that will change?</a:t>
            </a:r>
          </a:p>
          <a:p>
            <a:pPr>
              <a:buClr>
                <a:srgbClr val="000000"/>
              </a:buClr>
              <a:buFont typeface="Times New Roman" pitchFamily="18" charset="0"/>
              <a:buNone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600200" y="549275"/>
            <a:ext cx="6400800" cy="274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1923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958850" y="3475038"/>
            <a:ext cx="7675563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Char char="•"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600200" y="549275"/>
            <a:ext cx="6400800" cy="274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2947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958850" y="3475038"/>
            <a:ext cx="7675563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Char char="•"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676400" y="554038"/>
            <a:ext cx="6464300" cy="277018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3971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958850" y="3475038"/>
            <a:ext cx="7675563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Char char="•"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600200" y="549275"/>
            <a:ext cx="6400800" cy="274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4995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958850" y="3475038"/>
            <a:ext cx="7675563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Char char="•"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600200" y="549275"/>
            <a:ext cx="6400800" cy="274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6019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958850" y="3475038"/>
            <a:ext cx="7675563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Char char="•"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600200" y="549275"/>
            <a:ext cx="6400800" cy="274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7043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958850" y="3475038"/>
            <a:ext cx="7675563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Char char="•"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600200" y="549275"/>
            <a:ext cx="6400800" cy="274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51203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958850" y="3475038"/>
            <a:ext cx="7675563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Memory bandwidth is a killer.  Let's think of reads vs. writes</a:t>
            </a:r>
          </a:p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* Always reads depth buffer</a:t>
            </a:r>
          </a:p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* Writes aren't as bad, even for high depth complexity…</a:t>
            </a:r>
          </a:p>
          <a:p>
            <a:pPr>
              <a:buClr>
                <a:srgbClr val="000000"/>
              </a:buClr>
              <a:buFont typeface="Times New Roman" pitchFamily="18" charset="0"/>
              <a:buNone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600200" y="549275"/>
            <a:ext cx="6400800" cy="274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8067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958850" y="3475038"/>
            <a:ext cx="7675563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Char char="•"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600200" y="549275"/>
            <a:ext cx="6400800" cy="274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52227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958850" y="3475038"/>
            <a:ext cx="7675563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Char char="•"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600200" y="549275"/>
            <a:ext cx="6400800" cy="274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53251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958850" y="3475038"/>
            <a:ext cx="7675563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Char char="•"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600200" y="549275"/>
            <a:ext cx="6400800" cy="274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54275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958850" y="3475038"/>
            <a:ext cx="7675563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Char char="•"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600200" y="549275"/>
            <a:ext cx="6400800" cy="274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55299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958850" y="3475038"/>
            <a:ext cx="7675563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Char char="•"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600200" y="549275"/>
            <a:ext cx="6400800" cy="274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56323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958850" y="3475038"/>
            <a:ext cx="7675563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Char char="•"/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013FB-CB63-4819-854B-1CB9A9CAB9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9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11336-5293-47CC-90C0-333B4CB60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0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80300-3E6F-4427-A2E1-5D9AB6F4E9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4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8735A-D6AA-419A-87B4-83DEEEB200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8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D3720-B9C7-48F3-B448-3AF10C21B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CB037-4255-490C-A7FC-96DFB3E1E5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3BE11-5560-4BCF-B491-C49330B25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4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5469A-0014-46AD-A341-CAA0BA128B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2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23D64-A1C6-4FB4-9317-B2E04CBDF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9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48D26-D51D-4A95-9735-9E0762283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3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BCA5F-77E8-4EA9-9D1E-1869CC201D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3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  <a:cs typeface="+mn-cs"/>
              </a:defRPr>
            </a:lvl1pPr>
          </a:lstStyle>
          <a:p>
            <a:pPr>
              <a:defRPr/>
            </a:pPr>
            <a:fld id="{9A46FDE7-C17A-40CA-AA27-44F69FBA8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home.comcast.net/~tom_forsyth/blog.wiki.html#%5B%5BRenderstate%20change%20costs%5D%5D" TargetMode="Externa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is565-fall-2013.github.io/studentwork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1828800"/>
            <a:ext cx="6858000" cy="2209800"/>
          </a:xfrm>
        </p:spPr>
        <p:txBody>
          <a:bodyPr/>
          <a:lstStyle/>
          <a:p>
            <a:r>
              <a:rPr lang="en-US" altLang="en-US" sz="4600" smtClean="0"/>
              <a:t>Z-Buffer Optimizations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Patrick Cozzi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University of Pennsylvania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CIS 565 - Fall 2013</a:t>
            </a:r>
          </a:p>
        </p:txBody>
      </p:sp>
      <p:pic>
        <p:nvPicPr>
          <p:cNvPr id="3076" name="Picture 2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6096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>
          <a:xfrm>
            <a:off x="1524000" y="190500"/>
            <a:ext cx="7010400" cy="1527175"/>
          </a:xfrm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Z-Test in the Pipeline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0" y="1905000"/>
            <a:ext cx="7010400" cy="4114800"/>
          </a:xfrm>
        </p:spPr>
        <p:txBody>
          <a:bodyPr>
            <a:spAutoFit/>
          </a:bodyPr>
          <a:lstStyle/>
          <a:p>
            <a:pPr marL="0" indent="0" hangingPunct="1">
              <a:spcBef>
                <a:spcPts val="750"/>
              </a:spcBef>
              <a:buClr>
                <a:srgbClr val="336666"/>
              </a:buClr>
              <a:buSzPct val="70000"/>
              <a:buFont typeface="Wingdings" pitchFamily="2" charset="2"/>
              <a:buChar char="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3000" smtClean="0">
                <a:solidFill>
                  <a:srgbClr val="000000"/>
                </a:solidFill>
                <a:ea typeface="MS Gothic" pitchFamily="49" charset="-128"/>
              </a:rPr>
              <a:t>When is the Z-Test?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111500" y="3276600"/>
            <a:ext cx="2795588" cy="2349500"/>
            <a:chOff x="3111479" y="3276720"/>
            <a:chExt cx="2796121" cy="2349360"/>
          </a:xfrm>
        </p:grpSpPr>
        <p:sp>
          <p:nvSpPr>
            <p:cNvPr id="5" name="Freeform 4"/>
            <p:cNvSpPr/>
            <p:nvPr/>
          </p:nvSpPr>
          <p:spPr>
            <a:xfrm>
              <a:off x="3111479" y="3276720"/>
              <a:ext cx="1348045" cy="82545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99CCCC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wrap="none" lIns="90000" tIns="46800" rIns="90000" bIns="46800" compatLnSpc="0">
              <a:spAutoFit/>
            </a:bodyPr>
            <a:lstStyle/>
            <a:p>
              <a:pPr algn="ctr" eaLnBrk="0" hangingPunct="0">
                <a:defRPr/>
              </a:pPr>
              <a:r>
                <a:rPr lang="en-US" sz="2400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Tahoma" pitchFamily="2"/>
                </a:rPr>
                <a:t>Fragment</a:t>
              </a:r>
            </a:p>
            <a:p>
              <a:pPr algn="ctr" eaLnBrk="0" hangingPunct="0">
                <a:defRPr/>
              </a:pPr>
              <a:r>
                <a:rPr lang="en-US" sz="2400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Tahoma" pitchFamily="2"/>
                </a:rPr>
                <a:t>Shader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4559555" y="4800629"/>
              <a:ext cx="1348045" cy="82545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99CCCC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wrap="none" lIns="90000" tIns="46800" rIns="90000" bIns="46800" compatLnSpc="0">
              <a:spAutoFit/>
            </a:bodyPr>
            <a:lstStyle/>
            <a:p>
              <a:pPr algn="ctr" eaLnBrk="0" hangingPunct="0">
                <a:defRPr/>
              </a:pPr>
              <a:r>
                <a:rPr lang="en-US" sz="2400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Tahoma" pitchFamily="2"/>
                </a:rPr>
                <a:t>Fragment</a:t>
              </a:r>
            </a:p>
            <a:p>
              <a:pPr algn="ctr" eaLnBrk="0" hangingPunct="0">
                <a:defRPr/>
              </a:pPr>
              <a:r>
                <a:rPr lang="en-US" sz="2400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Tahoma" pitchFamily="2"/>
                </a:rPr>
                <a:t>Shader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4883467" y="3276720"/>
              <a:ext cx="993964" cy="82545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66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wrap="none" lIns="90000" tIns="46800" rIns="90000" bIns="46800" compatLnSpc="0">
              <a:spAutoFit/>
            </a:bodyPr>
            <a:lstStyle/>
            <a:p>
              <a:pPr algn="ctr" eaLnBrk="0" hangingPunct="0">
                <a:defRPr/>
              </a:pPr>
              <a:r>
                <a:rPr lang="en-US" sz="2400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Tahoma" pitchFamily="2"/>
                </a:rPr>
                <a:t>Z-Test</a:t>
              </a:r>
            </a:p>
            <a:p>
              <a:pPr algn="ctr" eaLnBrk="0" hangingPunct="0">
                <a:defRPr/>
              </a:pPr>
              <a:endParaRPr lang="en-US" sz="24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3130533" y="4800629"/>
              <a:ext cx="993964" cy="82545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66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wrap="none" lIns="90000" tIns="46800" rIns="90000" bIns="46800" compatLnSpc="0">
              <a:spAutoFit/>
            </a:bodyPr>
            <a:lstStyle/>
            <a:p>
              <a:pPr algn="ctr" eaLnBrk="0" hangingPunct="0">
                <a:defRPr/>
              </a:pPr>
              <a:r>
                <a:rPr lang="en-US" sz="2400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Tahoma" pitchFamily="2"/>
                </a:rPr>
                <a:t>Z-Test</a:t>
              </a:r>
            </a:p>
            <a:p>
              <a:pPr algn="ctr" eaLnBrk="0" hangingPunct="0">
                <a:defRPr/>
              </a:pPr>
              <a:endParaRPr lang="en-US" sz="24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endParaRPr>
            </a:p>
          </p:txBody>
        </p:sp>
        <p:cxnSp>
          <p:nvCxnSpPr>
            <p:cNvPr id="12298" name="Straight Arrow Connector 8"/>
            <p:cNvCxnSpPr>
              <a:cxnSpLocks noChangeShapeType="1"/>
              <a:stCxn id="5" idx="1"/>
              <a:endCxn id="7" idx="3"/>
            </p:cNvCxnSpPr>
            <p:nvPr/>
          </p:nvCxnSpPr>
          <p:spPr bwMode="auto">
            <a:xfrm>
              <a:off x="4459679" y="3689460"/>
              <a:ext cx="423361" cy="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99" name="Straight Arrow Connector 9"/>
            <p:cNvCxnSpPr>
              <a:cxnSpLocks noChangeShapeType="1"/>
              <a:stCxn id="8" idx="1"/>
              <a:endCxn id="6" idx="3"/>
            </p:cNvCxnSpPr>
            <p:nvPr/>
          </p:nvCxnSpPr>
          <p:spPr bwMode="auto">
            <a:xfrm>
              <a:off x="4124880" y="5213340"/>
              <a:ext cx="434520" cy="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" name="Freeform 10"/>
          <p:cNvSpPr/>
          <p:nvPr/>
        </p:nvSpPr>
        <p:spPr>
          <a:xfrm>
            <a:off x="0" y="4038600"/>
            <a:ext cx="9144000" cy="609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90000" tIns="46800" rIns="90000" bIns="46800" compatLnSpc="0"/>
          <a:lstStyle/>
          <a:p>
            <a:pPr algn="ctr" eaLnBrk="0">
              <a:spcBef>
                <a:spcPts val="748"/>
              </a:spcBef>
              <a:spcAft>
                <a:spcPts val="0"/>
              </a:spcAft>
              <a:defRPr/>
            </a:pPr>
            <a:r>
              <a:rPr lang="en-US" sz="30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>
          <a:xfrm>
            <a:off x="1524000" y="190500"/>
            <a:ext cx="7010400" cy="1527175"/>
          </a:xfrm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Early-Z</a:t>
            </a:r>
          </a:p>
        </p:txBody>
      </p:sp>
      <p:sp>
        <p:nvSpPr>
          <p:cNvPr id="3" name="Freeform 2"/>
          <p:cNvSpPr/>
          <p:nvPr/>
        </p:nvSpPr>
        <p:spPr>
          <a:xfrm>
            <a:off x="1143000" y="2743200"/>
            <a:ext cx="7772400" cy="411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90000" tIns="46800" rIns="90000" bIns="46800" compatLnSpc="0"/>
          <a:lstStyle/>
          <a:p>
            <a:pPr eaLnBrk="0">
              <a:spcBef>
                <a:spcPts val="748"/>
              </a:spcBef>
              <a:spcAft>
                <a:spcPts val="0"/>
              </a:spcAft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 lang="en-US" sz="30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Avoid expensive fragment shaders</a:t>
            </a:r>
          </a:p>
          <a:p>
            <a:pPr eaLnBrk="0">
              <a:spcBef>
                <a:spcPts val="748"/>
              </a:spcBef>
              <a:spcAft>
                <a:spcPts val="0"/>
              </a:spcAft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endParaRPr lang="en-US" sz="2800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59300" y="1828800"/>
            <a:ext cx="1347788" cy="8255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CC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compatLnSpc="0">
            <a:spAutoFit/>
          </a:bodyPr>
          <a:lstStyle/>
          <a:p>
            <a:pPr algn="ctr" eaLnBrk="0" hangingPunct="0">
              <a:defRPr/>
            </a:pPr>
            <a:r>
              <a:rPr lang="en-US" sz="24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Fragment</a:t>
            </a:r>
          </a:p>
          <a:p>
            <a:pPr algn="ctr" eaLnBrk="0" hangingPunct="0">
              <a:defRPr/>
            </a:pPr>
            <a:r>
              <a:rPr lang="en-US" sz="24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Shader</a:t>
            </a:r>
          </a:p>
        </p:txBody>
      </p:sp>
      <p:sp>
        <p:nvSpPr>
          <p:cNvPr id="5" name="Freeform 4"/>
          <p:cNvSpPr/>
          <p:nvPr/>
        </p:nvSpPr>
        <p:spPr>
          <a:xfrm>
            <a:off x="3130550" y="1828800"/>
            <a:ext cx="993775" cy="8255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66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compatLnSpc="0">
            <a:spAutoFit/>
          </a:bodyPr>
          <a:lstStyle/>
          <a:p>
            <a:pPr algn="ctr" eaLnBrk="0" hangingPunct="0">
              <a:defRPr/>
            </a:pPr>
            <a:r>
              <a:rPr lang="en-US" sz="24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Z-Test</a:t>
            </a:r>
          </a:p>
          <a:p>
            <a:pPr algn="ctr" eaLnBrk="0" hangingPunct="0">
              <a:defRPr/>
            </a:pPr>
            <a:endParaRPr lang="en-US" sz="2400"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cxnSp>
        <p:nvCxnSpPr>
          <p:cNvPr id="13318" name="Straight Arrow Connector 5"/>
          <p:cNvCxnSpPr>
            <a:cxnSpLocks noChangeShapeType="1"/>
            <a:stCxn id="5" idx="1"/>
            <a:endCxn id="4" idx="3"/>
          </p:cNvCxnSpPr>
          <p:nvPr/>
        </p:nvCxnSpPr>
        <p:spPr bwMode="auto">
          <a:xfrm>
            <a:off x="4124325" y="2241550"/>
            <a:ext cx="434975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31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6764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1524000" y="190500"/>
            <a:ext cx="7010400" cy="1527175"/>
          </a:xfrm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Early-Z</a:t>
            </a:r>
          </a:p>
        </p:txBody>
      </p:sp>
      <p:sp>
        <p:nvSpPr>
          <p:cNvPr id="3" name="Freeform 2"/>
          <p:cNvSpPr/>
          <p:nvPr/>
        </p:nvSpPr>
        <p:spPr>
          <a:xfrm>
            <a:off x="1143000" y="2743200"/>
            <a:ext cx="7772400" cy="411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90000" tIns="46800" rIns="90000" bIns="46800" compatLnSpc="0"/>
          <a:lstStyle/>
          <a:p>
            <a:pPr eaLnBrk="0">
              <a:spcBef>
                <a:spcPts val="748"/>
              </a:spcBef>
              <a:spcAft>
                <a:spcPts val="0"/>
              </a:spcAft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 lang="en-US" sz="3000" i="1" dirty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A</a:t>
            </a:r>
            <a:r>
              <a:rPr lang="en-US" sz="3000" dirty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utomatically enabled on GeForce (8?) unless</a:t>
            </a:r>
            <a:r>
              <a:rPr lang="en-US" sz="3000" baseline="33000" dirty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1</a:t>
            </a:r>
          </a:p>
          <a:p>
            <a:pPr lvl="1" eaLnBrk="0">
              <a:spcBef>
                <a:spcPts val="748"/>
              </a:spcBef>
              <a:spcAft>
                <a:spcPts val="0"/>
              </a:spcAft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 lang="en-US" sz="2800" dirty="0"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Fragment shader </a:t>
            </a:r>
            <a:r>
              <a:rPr lang="en-US" sz="2800" dirty="0">
                <a:solidFill>
                  <a:srgbClr val="0066FF"/>
                </a:solidFill>
                <a:latin typeface="Arial" pitchFamily="18"/>
                <a:ea typeface="MS Gothic" pitchFamily="2"/>
                <a:cs typeface="MS Gothic" pitchFamily="2"/>
              </a:rPr>
              <a:t>discard</a:t>
            </a:r>
            <a:r>
              <a:rPr lang="en-US" sz="2800" dirty="0"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s or write depth</a:t>
            </a:r>
          </a:p>
          <a:p>
            <a:pPr lvl="1" eaLnBrk="0">
              <a:spcBef>
                <a:spcPts val="748"/>
              </a:spcBef>
              <a:spcAft>
                <a:spcPts val="0"/>
              </a:spcAft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 lang="en-US" sz="2800" dirty="0"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Depth writes and alpha-test</a:t>
            </a:r>
            <a:r>
              <a:rPr lang="en-US" sz="2800" baseline="33000" dirty="0"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are enabled</a:t>
            </a:r>
          </a:p>
          <a:p>
            <a:pPr eaLnBrk="0">
              <a:spcBef>
                <a:spcPts val="748"/>
              </a:spcBef>
              <a:spcAft>
                <a:spcPts val="0"/>
              </a:spcAft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 lang="en-US" sz="3000" dirty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Fine-grained as opposed to </a:t>
            </a:r>
            <a:r>
              <a:rPr lang="en-US" sz="3000" i="1" dirty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Z-Cull</a:t>
            </a:r>
          </a:p>
          <a:p>
            <a:pPr eaLnBrk="0">
              <a:spcBef>
                <a:spcPts val="748"/>
              </a:spcBef>
              <a:spcAft>
                <a:spcPts val="0"/>
              </a:spcAft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 lang="en-US" sz="3000" dirty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ATI: “Top of the Pipe Z Reject”</a:t>
            </a:r>
          </a:p>
        </p:txBody>
      </p:sp>
      <p:sp>
        <p:nvSpPr>
          <p:cNvPr id="4" name="Freeform 3"/>
          <p:cNvSpPr/>
          <p:nvPr/>
        </p:nvSpPr>
        <p:spPr>
          <a:xfrm>
            <a:off x="4559300" y="1828800"/>
            <a:ext cx="1347788" cy="8255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CC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compatLnSpc="0">
            <a:spAutoFit/>
          </a:bodyPr>
          <a:lstStyle/>
          <a:p>
            <a:pPr algn="ctr" eaLnBrk="0" hangingPunct="0">
              <a:defRPr/>
            </a:pPr>
            <a:r>
              <a:rPr lang="en-US" sz="24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Fragment</a:t>
            </a:r>
          </a:p>
          <a:p>
            <a:pPr algn="ctr" eaLnBrk="0" hangingPunct="0">
              <a:defRPr/>
            </a:pPr>
            <a:r>
              <a:rPr lang="en-US" sz="24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Shader</a:t>
            </a:r>
          </a:p>
        </p:txBody>
      </p:sp>
      <p:sp>
        <p:nvSpPr>
          <p:cNvPr id="5" name="Freeform 4"/>
          <p:cNvSpPr/>
          <p:nvPr/>
        </p:nvSpPr>
        <p:spPr>
          <a:xfrm>
            <a:off x="3130550" y="1828800"/>
            <a:ext cx="993775" cy="8255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66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compatLnSpc="0">
            <a:spAutoFit/>
          </a:bodyPr>
          <a:lstStyle/>
          <a:p>
            <a:pPr algn="ctr" eaLnBrk="0" hangingPunct="0">
              <a:defRPr/>
            </a:pPr>
            <a:r>
              <a:rPr lang="en-US" sz="24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Z-Test</a:t>
            </a:r>
          </a:p>
          <a:p>
            <a:pPr algn="ctr" eaLnBrk="0" hangingPunct="0">
              <a:defRPr/>
            </a:pPr>
            <a:endParaRPr lang="en-US" sz="2400"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cxnSp>
        <p:nvCxnSpPr>
          <p:cNvPr id="14342" name="Straight Arrow Connector 5"/>
          <p:cNvCxnSpPr>
            <a:cxnSpLocks noChangeShapeType="1"/>
            <a:stCxn id="5" idx="1"/>
            <a:endCxn id="4" idx="3"/>
          </p:cNvCxnSpPr>
          <p:nvPr/>
        </p:nvCxnSpPr>
        <p:spPr bwMode="auto">
          <a:xfrm>
            <a:off x="4124325" y="2241550"/>
            <a:ext cx="434975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343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6764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7"/>
          <p:cNvSpPr/>
          <p:nvPr/>
        </p:nvSpPr>
        <p:spPr>
          <a:xfrm>
            <a:off x="0" y="6172200"/>
            <a:ext cx="91440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90000" tIns="46800" rIns="90000" bIns="46800" compatLnSpc="0"/>
          <a:lstStyle/>
          <a:p>
            <a:pPr algn="ctr" eaLnBrk="0">
              <a:spcBef>
                <a:spcPts val="448"/>
              </a:spcBef>
              <a:spcAft>
                <a:spcPts val="0"/>
              </a:spcAft>
              <a:defRPr/>
            </a:pPr>
            <a:r>
              <a:rPr lang="en-US" baseline="330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1</a:t>
            </a:r>
            <a:r>
              <a: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 See NVIDIA GPU Programming Guide for exact details</a:t>
            </a:r>
          </a:p>
          <a:p>
            <a:pPr algn="ctr" eaLnBrk="0">
              <a:spcBef>
                <a:spcPts val="448"/>
              </a:spcBef>
              <a:spcAft>
                <a:spcPts val="0"/>
              </a:spcAft>
              <a:defRPr/>
            </a:pPr>
            <a:r>
              <a:rPr lang="en-US" baseline="330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2</a:t>
            </a:r>
            <a:r>
              <a: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 Alpha-test is deprecated in GL 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7620000" y="4419600"/>
            <a:ext cx="304800" cy="3762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CCCC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7620000" y="4876800"/>
            <a:ext cx="304800" cy="3762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CCCC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924800" y="4419600"/>
            <a:ext cx="304800" cy="3762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CCCC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924800" y="4876800"/>
            <a:ext cx="304800" cy="3762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CCCC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15366" name="Title 6"/>
          <p:cNvSpPr>
            <a:spLocks noGrp="1"/>
          </p:cNvSpPr>
          <p:nvPr>
            <p:ph type="title" idx="4294967295"/>
          </p:nvPr>
        </p:nvSpPr>
        <p:spPr>
          <a:xfrm>
            <a:off x="1524000" y="190500"/>
            <a:ext cx="7010400" cy="1527175"/>
          </a:xfrm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Front-to-Back Sorting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4294967295"/>
          </p:nvPr>
        </p:nvSpPr>
        <p:spPr>
          <a:xfrm>
            <a:off x="1219200" y="1905000"/>
            <a:ext cx="7696200" cy="3175000"/>
          </a:xfrm>
        </p:spPr>
        <p:txBody>
          <a:bodyPr>
            <a:spAutoFit/>
          </a:bodyPr>
          <a:lstStyle/>
          <a:p>
            <a:pPr marL="0" indent="0" hangingPunct="1">
              <a:spcBef>
                <a:spcPts val="750"/>
              </a:spcBef>
              <a:buClr>
                <a:srgbClr val="336666"/>
              </a:buClr>
              <a:buSzPct val="70000"/>
              <a:buFont typeface="Wingdings" pitchFamily="2" charset="2"/>
              <a:buChar char="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3000" smtClean="0">
                <a:solidFill>
                  <a:srgbClr val="000000"/>
                </a:solidFill>
                <a:ea typeface="MS Gothic" pitchFamily="49" charset="-128"/>
              </a:rPr>
              <a:t>Utilize </a:t>
            </a:r>
            <a:r>
              <a:rPr lang="en-US" altLang="en-US" sz="3000" i="1" smtClean="0">
                <a:solidFill>
                  <a:srgbClr val="000000"/>
                </a:solidFill>
                <a:ea typeface="MS Gothic" pitchFamily="49" charset="-128"/>
              </a:rPr>
              <a:t>Early-Z</a:t>
            </a:r>
            <a:r>
              <a:rPr lang="en-US" altLang="en-US" sz="3000" smtClean="0">
                <a:solidFill>
                  <a:srgbClr val="000000"/>
                </a:solidFill>
                <a:ea typeface="MS Gothic" pitchFamily="49" charset="-128"/>
              </a:rPr>
              <a:t> for opaque objects</a:t>
            </a:r>
          </a:p>
          <a:p>
            <a:pPr marL="0" indent="0" hangingPunct="1">
              <a:spcBef>
                <a:spcPts val="750"/>
              </a:spcBef>
              <a:buClr>
                <a:srgbClr val="336666"/>
              </a:buClr>
              <a:buSzPct val="70000"/>
              <a:buFont typeface="Wingdings" pitchFamily="2" charset="2"/>
              <a:buChar char="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3000" smtClean="0">
                <a:solidFill>
                  <a:srgbClr val="000000"/>
                </a:solidFill>
                <a:ea typeface="MS Gothic" pitchFamily="49" charset="-128"/>
              </a:rPr>
              <a:t>Old hardware still has less z-buffer writes</a:t>
            </a:r>
          </a:p>
          <a:p>
            <a:pPr marL="0" indent="0" hangingPunct="1">
              <a:spcBef>
                <a:spcPts val="750"/>
              </a:spcBef>
              <a:buClr>
                <a:srgbClr val="336666"/>
              </a:buClr>
              <a:buSzPct val="70000"/>
              <a:buFont typeface="Wingdings" pitchFamily="2" charset="2"/>
              <a:buChar char="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3000" smtClean="0">
                <a:solidFill>
                  <a:srgbClr val="000000"/>
                </a:solidFill>
                <a:ea typeface="MS Gothic" pitchFamily="49" charset="-128"/>
              </a:rPr>
              <a:t>CPU overhead.  Need efficient sorting</a:t>
            </a:r>
          </a:p>
          <a:p>
            <a:pPr marL="400050" lvl="2" indent="0" hangingPunct="1">
              <a:spcBef>
                <a:spcPts val="600"/>
              </a:spcBef>
              <a:buClr>
                <a:srgbClr val="99CCCC"/>
              </a:buClr>
              <a:buSzPct val="75000"/>
              <a:buFont typeface="Wingdings" pitchFamily="2" charset="2"/>
              <a:buChar char="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>
                <a:solidFill>
                  <a:srgbClr val="000000"/>
                </a:solidFill>
                <a:ea typeface="MS Gothic" pitchFamily="49" charset="-128"/>
              </a:rPr>
              <a:t>Bucket Sort</a:t>
            </a:r>
          </a:p>
          <a:p>
            <a:pPr marL="400050" lvl="2" indent="0" hangingPunct="1">
              <a:spcBef>
                <a:spcPts val="600"/>
              </a:spcBef>
              <a:buClr>
                <a:srgbClr val="99CCCC"/>
              </a:buClr>
              <a:buSzPct val="75000"/>
              <a:buFont typeface="Wingdings" pitchFamily="2" charset="2"/>
              <a:buChar char="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>
                <a:solidFill>
                  <a:srgbClr val="000000"/>
                </a:solidFill>
                <a:ea typeface="MS Gothic" pitchFamily="49" charset="-128"/>
              </a:rPr>
              <a:t>Octree</a:t>
            </a:r>
          </a:p>
          <a:p>
            <a:pPr marL="0" indent="0" hangingPunct="1">
              <a:spcBef>
                <a:spcPts val="750"/>
              </a:spcBef>
              <a:buClr>
                <a:srgbClr val="336666"/>
              </a:buClr>
              <a:buSzPct val="70000"/>
              <a:buFont typeface="Wingdings" pitchFamily="2" charset="2"/>
              <a:buChar char="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3000" smtClean="0">
                <a:solidFill>
                  <a:srgbClr val="000000"/>
                </a:solidFill>
                <a:ea typeface="MS Gothic" pitchFamily="49" charset="-128"/>
              </a:rPr>
              <a:t>Conflicts with state sorting</a:t>
            </a:r>
            <a:r>
              <a:rPr lang="en-US" altLang="en-US" sz="3000" baseline="30000" smtClean="0">
                <a:solidFill>
                  <a:srgbClr val="000000"/>
                </a:solidFill>
                <a:ea typeface="MS Gothic" pitchFamily="49" charset="-128"/>
              </a:rPr>
              <a:t>1</a:t>
            </a:r>
          </a:p>
        </p:txBody>
      </p:sp>
      <p:pic>
        <p:nvPicPr>
          <p:cNvPr id="15368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425" y="152400"/>
            <a:ext cx="9890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819400" y="5486400"/>
            <a:ext cx="3265488" cy="962025"/>
            <a:chOff x="2819520" y="5486399"/>
            <a:chExt cx="3265920" cy="962281"/>
          </a:xfrm>
        </p:grpSpPr>
        <p:pic>
          <p:nvPicPr>
            <p:cNvPr id="15378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520" y="5486399"/>
              <a:ext cx="546120" cy="647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9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920" y="5486399"/>
              <a:ext cx="546120" cy="647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0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320" y="5486399"/>
              <a:ext cx="546120" cy="647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1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399" y="5486399"/>
              <a:ext cx="546120" cy="647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Freeform 14"/>
            <p:cNvSpPr/>
            <p:nvPr/>
          </p:nvSpPr>
          <p:spPr>
            <a:xfrm>
              <a:off x="2844923" y="6172381"/>
              <a:ext cx="649374" cy="2762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none" lIns="90000" tIns="46800" rIns="90000" bIns="46800" compatLnSpc="0">
              <a:spAutoFit/>
            </a:bodyPr>
            <a:lstStyle/>
            <a:p>
              <a:pPr eaLnBrk="0" hangingPunct="0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Tahoma" pitchFamily="2"/>
                </a:rPr>
                <a:t>0 - 0.25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3616550" y="6172381"/>
              <a:ext cx="790680" cy="2762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none" lIns="90000" tIns="46800" rIns="90000" bIns="46800" compatLnSpc="0">
              <a:spAutoFit/>
            </a:bodyPr>
            <a:lstStyle/>
            <a:p>
              <a:pPr eaLnBrk="0" hangingPunct="0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Tahoma" pitchFamily="2"/>
                </a:rPr>
                <a:t>0.25 – 0.5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531071" y="6172381"/>
              <a:ext cx="790680" cy="2762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none" lIns="90000" tIns="46800" rIns="90000" bIns="46800" compatLnSpc="0">
              <a:spAutoFit/>
            </a:bodyPr>
            <a:lstStyle/>
            <a:p>
              <a:pPr eaLnBrk="0" hangingPunct="0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Tahoma" pitchFamily="2"/>
                </a:rPr>
                <a:t>0.5 – 0.75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436066" y="6172381"/>
              <a:ext cx="649374" cy="2762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none" lIns="90000" tIns="46800" rIns="90000" bIns="46800" compatLnSpc="0">
              <a:spAutoFit/>
            </a:bodyPr>
            <a:lstStyle/>
            <a:p>
              <a:pPr eaLnBrk="0" hangingPunct="0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Tahoma" pitchFamily="2"/>
                </a:rPr>
                <a:t>0.75 - 1</a:t>
              </a:r>
            </a:p>
          </p:txBody>
        </p:sp>
      </p:grpSp>
      <p:sp>
        <p:nvSpPr>
          <p:cNvPr id="19" name="Freeform 18"/>
          <p:cNvSpPr/>
          <p:nvPr/>
        </p:nvSpPr>
        <p:spPr>
          <a:xfrm>
            <a:off x="7620000" y="4876800"/>
            <a:ext cx="304800" cy="4603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399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lIns="90000" tIns="46800" rIns="90000" bIns="46800" compatLnSpc="0">
            <a:spAutoFit/>
          </a:bodyPr>
          <a:lstStyle/>
          <a:p>
            <a:pPr eaLnBrk="0" hangingPunct="0">
              <a:defRPr/>
            </a:pPr>
            <a:r>
              <a:rPr lang="en-US" sz="24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0</a:t>
            </a:r>
          </a:p>
        </p:txBody>
      </p:sp>
      <p:sp>
        <p:nvSpPr>
          <p:cNvPr id="21" name="Freeform 20"/>
          <p:cNvSpPr/>
          <p:nvPr/>
        </p:nvSpPr>
        <p:spPr>
          <a:xfrm>
            <a:off x="7620000" y="4419600"/>
            <a:ext cx="304800" cy="4603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66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lIns="90000" tIns="46800" rIns="90000" bIns="46800" compatLnSpc="0">
            <a:spAutoFit/>
          </a:bodyPr>
          <a:lstStyle/>
          <a:p>
            <a:pPr eaLnBrk="0" hangingPunct="0">
              <a:defRPr/>
            </a:pPr>
            <a:r>
              <a:rPr lang="en-US" sz="24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1</a:t>
            </a:r>
          </a:p>
        </p:txBody>
      </p:sp>
      <p:sp>
        <p:nvSpPr>
          <p:cNvPr id="22" name="Freeform 21"/>
          <p:cNvSpPr/>
          <p:nvPr/>
        </p:nvSpPr>
        <p:spPr>
          <a:xfrm>
            <a:off x="7924800" y="4876800"/>
            <a:ext cx="304800" cy="4603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66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lIns="90000" tIns="46800" rIns="90000" bIns="46800" compatLnSpc="0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1</a:t>
            </a:r>
          </a:p>
        </p:txBody>
      </p:sp>
      <p:sp>
        <p:nvSpPr>
          <p:cNvPr id="23" name="Freeform 22"/>
          <p:cNvSpPr/>
          <p:nvPr/>
        </p:nvSpPr>
        <p:spPr>
          <a:xfrm>
            <a:off x="7924800" y="4419600"/>
            <a:ext cx="304800" cy="4603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lIns="90000" tIns="46800" rIns="90000" bIns="46800" compatLnSpc="0">
            <a:spAutoFit/>
          </a:bodyPr>
          <a:lstStyle/>
          <a:p>
            <a:pPr eaLnBrk="0" hangingPunct="0">
              <a:defRPr/>
            </a:pPr>
            <a:r>
              <a:rPr lang="en-US" sz="24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2</a:t>
            </a:r>
          </a:p>
        </p:txBody>
      </p: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7234238" y="5334000"/>
            <a:ext cx="385762" cy="385763"/>
            <a:chOff x="7234200" y="5334120"/>
            <a:chExt cx="385920" cy="385560"/>
          </a:xfrm>
        </p:grpSpPr>
        <p:sp>
          <p:nvSpPr>
            <p:cNvPr id="25" name="Straight Connector 24"/>
            <p:cNvSpPr/>
            <p:nvPr/>
          </p:nvSpPr>
          <p:spPr>
            <a:xfrm flipH="1">
              <a:off x="7234200" y="5334120"/>
              <a:ext cx="85760" cy="3808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lIns="90000" tIns="46800" rIns="90000" bIns="46800" compatLnSpc="0"/>
            <a:lstStyle/>
            <a:p>
              <a:pPr eaLnBrk="0" hangingPunct="0">
                <a:defRPr/>
              </a:pPr>
              <a:endParaRPr lang="en-US" sz="2400">
                <a:latin typeface="Times New Roman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26" name="Straight Connector 25"/>
            <p:cNvSpPr/>
            <p:nvPr/>
          </p:nvSpPr>
          <p:spPr>
            <a:xfrm flipV="1">
              <a:off x="7238964" y="5557840"/>
              <a:ext cx="381156" cy="16184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lIns="90000" tIns="46800" rIns="90000" bIns="46800" compatLnSpc="0"/>
            <a:lstStyle/>
            <a:p>
              <a:pPr eaLnBrk="0" hangingPunct="0">
                <a:defRPr/>
              </a:pPr>
              <a:endParaRPr lang="en-US" sz="2400">
                <a:latin typeface="Times New Roman" pitchFamily="18"/>
                <a:ea typeface="Arial Unicode MS" pitchFamily="2"/>
                <a:cs typeface="Tahoma" pitchFamily="2"/>
              </a:endParaRPr>
            </a:p>
          </p:txBody>
        </p:sp>
      </p:grpSp>
      <p:sp>
        <p:nvSpPr>
          <p:cNvPr id="15375" name="Rectangle 26"/>
          <p:cNvSpPr>
            <a:spLocks noChangeArrowheads="1"/>
          </p:cNvSpPr>
          <p:nvPr/>
        </p:nvSpPr>
        <p:spPr bwMode="auto">
          <a:xfrm>
            <a:off x="20638" y="6581775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/>
              <a:t>[1] For example, see </a:t>
            </a:r>
            <a:r>
              <a:rPr lang="en-US" altLang="en-US" sz="1200">
                <a:hlinkClick r:id="rId5"/>
              </a:rPr>
              <a:t>http://home.comcast.net/~tom_forsyth/blog.wiki.html#%5B%5BRenderstate%20change%20costs%5D%5D</a:t>
            </a:r>
            <a:endParaRPr lang="en-US" altLang="en-US" sz="12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9" grpId="0" animBg="1" autoUpdateAnimBg="0"/>
      <p:bldP spid="2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xfrm>
            <a:off x="1524000" y="190500"/>
            <a:ext cx="7010400" cy="1527175"/>
          </a:xfrm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Double Speed Z-Only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524000" y="1905000"/>
            <a:ext cx="7391400" cy="3711575"/>
          </a:xfrm>
        </p:spPr>
        <p:txBody>
          <a:bodyPr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9pPr>
          </a:lstStyle>
          <a:p>
            <a:pPr marL="0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 dirty="0">
                <a:latin typeface="" pitchFamily="16"/>
              </a:rPr>
              <a:t>GeForce FX and later render at double speed when writing only depth or stencil</a:t>
            </a:r>
          </a:p>
          <a:p>
            <a:pPr marL="0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 dirty="0">
                <a:latin typeface="" pitchFamily="16"/>
              </a:rPr>
              <a:t>Enabled </a:t>
            </a:r>
            <a:r>
              <a:rPr dirty="0" smtClean="0">
                <a:latin typeface="" pitchFamily="16"/>
              </a:rPr>
              <a:t>when</a:t>
            </a:r>
          </a:p>
          <a:p>
            <a:pPr marL="399960" lvl="1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 dirty="0" smtClean="0">
                <a:latin typeface="" pitchFamily="16"/>
              </a:rPr>
              <a:t>Color </a:t>
            </a:r>
            <a:r>
              <a:rPr dirty="0">
                <a:latin typeface="" pitchFamily="16"/>
              </a:rPr>
              <a:t>writes are </a:t>
            </a:r>
            <a:r>
              <a:rPr dirty="0" smtClean="0">
                <a:latin typeface="" pitchFamily="16"/>
              </a:rPr>
              <a:t>disabled</a:t>
            </a:r>
          </a:p>
          <a:p>
            <a:pPr marL="399960" lvl="1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 dirty="0" smtClean="0">
                <a:latin typeface="" pitchFamily="16"/>
              </a:rPr>
              <a:t>Fragment </a:t>
            </a:r>
            <a:r>
              <a:rPr dirty="0">
                <a:latin typeface="" pitchFamily="16"/>
              </a:rPr>
              <a:t>shader </a:t>
            </a:r>
            <a:r>
              <a:rPr dirty="0">
                <a:solidFill>
                  <a:srgbClr val="0066FF"/>
                </a:solidFill>
                <a:latin typeface="" pitchFamily="16"/>
              </a:rPr>
              <a:t>discard</a:t>
            </a:r>
            <a:r>
              <a:rPr dirty="0">
                <a:latin typeface="" pitchFamily="16"/>
              </a:rPr>
              <a:t>s or write </a:t>
            </a:r>
            <a:r>
              <a:rPr dirty="0" smtClean="0">
                <a:latin typeface="" pitchFamily="16"/>
              </a:rPr>
              <a:t>depth</a:t>
            </a:r>
          </a:p>
          <a:p>
            <a:pPr marL="399960" lvl="1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 dirty="0" smtClean="0">
                <a:latin typeface="" pitchFamily="16"/>
              </a:rPr>
              <a:t>Alpha-test </a:t>
            </a:r>
            <a:r>
              <a:rPr dirty="0">
                <a:latin typeface="" pitchFamily="16"/>
              </a:rPr>
              <a:t>is disabled</a:t>
            </a:r>
          </a:p>
          <a:p>
            <a:pPr marL="338040" indent="-338040">
              <a:spcBef>
                <a:spcPts val="697"/>
              </a:spcBef>
              <a:buFont typeface="Times New Roman" pitchFamily="18"/>
              <a:buNone/>
              <a:defRPr/>
            </a:pPr>
            <a:endParaRPr dirty="0">
              <a:latin typeface="" pitchFamily="16"/>
            </a:endParaRPr>
          </a:p>
        </p:txBody>
      </p:sp>
      <p:pic>
        <p:nvPicPr>
          <p:cNvPr id="16388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6764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/>
          <p:cNvSpPr/>
          <p:nvPr/>
        </p:nvSpPr>
        <p:spPr>
          <a:xfrm>
            <a:off x="0" y="6477000"/>
            <a:ext cx="9144000" cy="381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90000" tIns="46800" rIns="90000" bIns="46800" compatLnSpc="0"/>
          <a:lstStyle/>
          <a:p>
            <a:pPr algn="ctr" eaLnBrk="0">
              <a:spcBef>
                <a:spcPts val="448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See NVIDIA GPU Programming Guide for exact details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1524000" y="190500"/>
            <a:ext cx="7010400" cy="1527175"/>
          </a:xfrm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Early-Z Pass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524000" y="1600200"/>
            <a:ext cx="7010400" cy="4708525"/>
          </a:xfrm>
        </p:spPr>
        <p:txBody>
          <a:bodyPr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9pPr>
          </a:lstStyle>
          <a:p>
            <a:pPr marL="0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 dirty="0">
                <a:latin typeface="" pitchFamily="16"/>
              </a:rPr>
              <a:t>Software technique to utilize </a:t>
            </a:r>
            <a:r>
              <a:rPr i="1" dirty="0">
                <a:latin typeface="" pitchFamily="16"/>
              </a:rPr>
              <a:t>Early-Z</a:t>
            </a:r>
            <a:r>
              <a:rPr dirty="0">
                <a:latin typeface="" pitchFamily="16"/>
              </a:rPr>
              <a:t> and </a:t>
            </a:r>
            <a:r>
              <a:rPr i="1" dirty="0">
                <a:latin typeface="" pitchFamily="16"/>
              </a:rPr>
              <a:t>Double Speed Z-Only</a:t>
            </a:r>
          </a:p>
          <a:p>
            <a:pPr marL="0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 dirty="0">
                <a:latin typeface="" pitchFamily="16"/>
              </a:rPr>
              <a:t>Two </a:t>
            </a:r>
            <a:r>
              <a:rPr dirty="0" smtClean="0">
                <a:latin typeface="" pitchFamily="16"/>
              </a:rPr>
              <a:t>passes</a:t>
            </a:r>
          </a:p>
          <a:p>
            <a:pPr marL="399960" lvl="1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 dirty="0" smtClean="0">
                <a:latin typeface="" pitchFamily="16"/>
              </a:rPr>
              <a:t>Render </a:t>
            </a:r>
            <a:r>
              <a:rPr dirty="0">
                <a:latin typeface="" pitchFamily="16"/>
              </a:rPr>
              <a:t>depth only.  “Lay down </a:t>
            </a:r>
            <a:r>
              <a:rPr dirty="0" smtClean="0">
                <a:latin typeface="" pitchFamily="16"/>
              </a:rPr>
              <a:t>depth”</a:t>
            </a:r>
          </a:p>
          <a:p>
            <a:pPr marL="800280" lvl="2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 i="1" dirty="0" smtClean="0">
                <a:latin typeface="" pitchFamily="16"/>
              </a:rPr>
              <a:t>Double </a:t>
            </a:r>
            <a:r>
              <a:rPr i="1" dirty="0">
                <a:latin typeface="" pitchFamily="16"/>
              </a:rPr>
              <a:t>Speed </a:t>
            </a:r>
            <a:r>
              <a:rPr i="1" dirty="0" smtClean="0">
                <a:latin typeface="" pitchFamily="16"/>
              </a:rPr>
              <a:t>Z-Only</a:t>
            </a:r>
          </a:p>
          <a:p>
            <a:pPr marL="399960" lvl="1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 dirty="0" smtClean="0">
                <a:latin typeface="" pitchFamily="16"/>
              </a:rPr>
              <a:t>Render </a:t>
            </a:r>
            <a:r>
              <a:rPr dirty="0">
                <a:latin typeface="" pitchFamily="16"/>
              </a:rPr>
              <a:t>with full shaders and no </a:t>
            </a:r>
            <a:r>
              <a:rPr dirty="0" smtClean="0">
                <a:latin typeface="" pitchFamily="16"/>
              </a:rPr>
              <a:t>depth</a:t>
            </a:r>
          </a:p>
          <a:p>
            <a:pPr marL="800280" lvl="2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 i="1" dirty="0" smtClean="0">
                <a:latin typeface="" pitchFamily="16"/>
              </a:rPr>
              <a:t>Early-Z </a:t>
            </a:r>
            <a:r>
              <a:rPr dirty="0">
                <a:latin typeface="" pitchFamily="16"/>
              </a:rPr>
              <a:t>(and </a:t>
            </a:r>
            <a:r>
              <a:rPr i="1" dirty="0">
                <a:latin typeface="" pitchFamily="16"/>
              </a:rPr>
              <a:t>Z-Cull</a:t>
            </a:r>
            <a:r>
              <a:rPr dirty="0">
                <a:latin typeface="" pitchFamily="16"/>
              </a:rPr>
              <a:t>)</a:t>
            </a:r>
          </a:p>
          <a:p>
            <a:pPr marL="338040" indent="-338040">
              <a:buFont typeface="Times New Roman" pitchFamily="18"/>
              <a:buNone/>
              <a:defRPr/>
            </a:pPr>
            <a:endParaRPr dirty="0">
              <a:latin typeface="" pitchFamily="16"/>
            </a:endParaRPr>
          </a:p>
          <a:p>
            <a:pPr marL="338040" indent="-338040">
              <a:spcBef>
                <a:spcPts val="697"/>
              </a:spcBef>
              <a:buFont typeface="Times New Roman" pitchFamily="18"/>
              <a:buNone/>
              <a:defRPr/>
            </a:pPr>
            <a:endParaRPr dirty="0">
              <a:latin typeface="" pitchFamily="16"/>
            </a:endParaRPr>
          </a:p>
        </p:txBody>
      </p:sp>
      <p:pic>
        <p:nvPicPr>
          <p:cNvPr id="17412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425" y="152400"/>
            <a:ext cx="9890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319713"/>
            <a:ext cx="2286000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343400" y="5345113"/>
            <a:ext cx="3390900" cy="1512887"/>
            <a:chOff x="4343400" y="5345280"/>
            <a:chExt cx="3390839" cy="1512720"/>
          </a:xfrm>
        </p:grpSpPr>
        <p:pic>
          <p:nvPicPr>
            <p:cNvPr id="17415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399" y="5345280"/>
              <a:ext cx="2247840" cy="1512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Freeform 7"/>
            <p:cNvSpPr/>
            <p:nvPr/>
          </p:nvSpPr>
          <p:spPr>
            <a:xfrm>
              <a:off x="4343400" y="5791318"/>
              <a:ext cx="761986" cy="485721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0066FF"/>
            </a:solidFill>
            <a:ln w="28440">
              <a:solidFill>
                <a:srgbClr val="336666"/>
              </a:solidFill>
              <a:prstDash val="solid"/>
              <a:miter/>
            </a:ln>
          </p:spPr>
          <p:txBody>
            <a:bodyPr wrap="none" lIns="90000" tIns="46800" rIns="90000" bIns="46800" anchor="ctr" compatLnSpc="0"/>
            <a:lstStyle/>
            <a:p>
              <a:pPr eaLnBrk="0" hangingPunct="0">
                <a:defRPr/>
              </a:pPr>
              <a:endParaRPr lang="en-US" sz="2400">
                <a:latin typeface="Times New Roman" pitchFamily="18"/>
                <a:ea typeface="Arial Unicode MS" pitchFamily="2"/>
                <a:cs typeface="Tahoma" pitchFamily="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1524000" y="190500"/>
            <a:ext cx="7010400" cy="1527175"/>
          </a:xfrm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Early-Z Pass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524000" y="1600200"/>
            <a:ext cx="7010400" cy="4811713"/>
          </a:xfrm>
        </p:spPr>
        <p:txBody>
          <a:bodyPr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9pPr>
          </a:lstStyle>
          <a:p>
            <a:pPr marL="0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 dirty="0" smtClean="0">
                <a:latin typeface="" pitchFamily="16"/>
              </a:rPr>
              <a:t>Optimizations</a:t>
            </a:r>
          </a:p>
          <a:p>
            <a:pPr marL="399960" lvl="1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 dirty="0" smtClean="0">
                <a:latin typeface="" pitchFamily="16"/>
              </a:rPr>
              <a:t>Depth pass</a:t>
            </a:r>
          </a:p>
          <a:p>
            <a:pPr marL="800280" lvl="2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 dirty="0" smtClean="0">
                <a:latin typeface="" pitchFamily="16"/>
              </a:rPr>
              <a:t>Coarse </a:t>
            </a:r>
            <a:r>
              <a:rPr dirty="0">
                <a:latin typeface="" pitchFamily="16"/>
              </a:rPr>
              <a:t>sort </a:t>
            </a:r>
            <a:r>
              <a:rPr dirty="0" smtClean="0">
                <a:latin typeface="" pitchFamily="16"/>
              </a:rPr>
              <a:t>front-to-back</a:t>
            </a:r>
          </a:p>
          <a:p>
            <a:pPr marL="800280" lvl="2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 dirty="0" smtClean="0">
                <a:latin typeface="" pitchFamily="16"/>
              </a:rPr>
              <a:t>Only </a:t>
            </a:r>
            <a:r>
              <a:rPr dirty="0">
                <a:latin typeface="" pitchFamily="16"/>
              </a:rPr>
              <a:t>render major </a:t>
            </a:r>
            <a:r>
              <a:rPr dirty="0" err="1">
                <a:latin typeface="" pitchFamily="16"/>
              </a:rPr>
              <a:t>occluders</a:t>
            </a:r>
            <a:endParaRPr dirty="0">
              <a:latin typeface="" pitchFamily="16"/>
            </a:endParaRPr>
          </a:p>
          <a:p>
            <a:pPr marL="400320" lvl="2" indent="0">
              <a:buClr>
                <a:srgbClr val="99CCCC"/>
              </a:buClr>
              <a:buSzPct val="75000"/>
              <a:buFont typeface="Wingdings" pitchFamily="2"/>
              <a:buChar char=""/>
              <a:defRPr/>
            </a:pPr>
            <a:r>
              <a:rPr dirty="0" smtClean="0">
                <a:latin typeface="" pitchFamily="16"/>
              </a:rPr>
              <a:t>Color pass</a:t>
            </a:r>
          </a:p>
          <a:p>
            <a:pPr marL="857519" lvl="3" indent="0">
              <a:buClr>
                <a:srgbClr val="99CCCC"/>
              </a:buClr>
              <a:buSzPct val="75000"/>
              <a:buFont typeface="Wingdings" pitchFamily="2"/>
              <a:buChar char=""/>
              <a:defRPr/>
            </a:pPr>
            <a:r>
              <a:rPr dirty="0" smtClean="0">
                <a:latin typeface="" pitchFamily="16"/>
              </a:rPr>
              <a:t>Sort </a:t>
            </a:r>
            <a:r>
              <a:rPr dirty="0">
                <a:latin typeface="" pitchFamily="16"/>
              </a:rPr>
              <a:t>by </a:t>
            </a:r>
            <a:r>
              <a:rPr dirty="0" smtClean="0">
                <a:latin typeface="" pitchFamily="16"/>
              </a:rPr>
              <a:t>state</a:t>
            </a:r>
          </a:p>
          <a:p>
            <a:pPr marL="857519" lvl="3" indent="0">
              <a:buClr>
                <a:srgbClr val="99CCCC"/>
              </a:buClr>
              <a:buSzPct val="75000"/>
              <a:buFont typeface="Wingdings" pitchFamily="2"/>
              <a:buChar char=""/>
              <a:defRPr/>
            </a:pPr>
            <a:r>
              <a:rPr dirty="0" smtClean="0">
                <a:latin typeface="" pitchFamily="16"/>
              </a:rPr>
              <a:t>Render </a:t>
            </a:r>
            <a:r>
              <a:rPr dirty="0">
                <a:latin typeface="" pitchFamily="16"/>
              </a:rPr>
              <a:t>depth just for non-</a:t>
            </a:r>
            <a:r>
              <a:rPr dirty="0" err="1">
                <a:latin typeface="" pitchFamily="16"/>
              </a:rPr>
              <a:t>occluders</a:t>
            </a:r>
            <a:endParaRPr dirty="0">
              <a:latin typeface="" pitchFamily="16"/>
            </a:endParaRPr>
          </a:p>
          <a:p>
            <a:pPr marL="338040" indent="-338040">
              <a:buFont typeface="Times New Roman" pitchFamily="18"/>
              <a:buNone/>
              <a:defRPr/>
            </a:pPr>
            <a:endParaRPr dirty="0">
              <a:latin typeface="" pitchFamily="16"/>
            </a:endParaRPr>
          </a:p>
          <a:p>
            <a:pPr marL="338040" indent="-338040">
              <a:buFont typeface="Times New Roman" pitchFamily="18"/>
              <a:buNone/>
              <a:defRPr/>
            </a:pPr>
            <a:endParaRPr dirty="0">
              <a:latin typeface="" pitchFamily="16"/>
            </a:endParaRPr>
          </a:p>
          <a:p>
            <a:pPr marL="338040" indent="-338040">
              <a:spcBef>
                <a:spcPts val="697"/>
              </a:spcBef>
              <a:buFont typeface="Times New Roman" pitchFamily="18"/>
              <a:buNone/>
              <a:defRPr/>
            </a:pPr>
            <a:endParaRPr dirty="0">
              <a:latin typeface="" pitchFamily="16"/>
            </a:endParaRPr>
          </a:p>
        </p:txBody>
      </p:sp>
      <p:pic>
        <p:nvPicPr>
          <p:cNvPr id="18436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425" y="152400"/>
            <a:ext cx="9890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1524000" y="190500"/>
            <a:ext cx="7010400" cy="1527175"/>
          </a:xfrm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Deferred Shading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0" y="1905000"/>
            <a:ext cx="7010400" cy="2698750"/>
          </a:xfrm>
        </p:spPr>
        <p:txBody>
          <a:bodyPr>
            <a:spAutoFit/>
          </a:bodyPr>
          <a:lstStyle/>
          <a:p>
            <a:pPr marL="0" indent="0" hangingPunct="1">
              <a:spcBef>
                <a:spcPts val="750"/>
              </a:spcBef>
              <a:buClr>
                <a:srgbClr val="336666"/>
              </a:buClr>
              <a:buSzPct val="70000"/>
              <a:buFont typeface="Wingdings" pitchFamily="2" charset="2"/>
              <a:buChar char="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3000" smtClean="0">
                <a:solidFill>
                  <a:srgbClr val="000000"/>
                </a:solidFill>
                <a:ea typeface="MS Gothic" pitchFamily="49" charset="-128"/>
              </a:rPr>
              <a:t>Similar to </a:t>
            </a:r>
            <a:r>
              <a:rPr lang="en-US" altLang="en-US" sz="3000" i="1" smtClean="0">
                <a:solidFill>
                  <a:srgbClr val="000000"/>
                </a:solidFill>
                <a:ea typeface="MS Gothic" pitchFamily="49" charset="-128"/>
              </a:rPr>
              <a:t>Early-Z Pass</a:t>
            </a:r>
          </a:p>
          <a:p>
            <a:pPr marL="398463" lvl="1" indent="0" hangingPunct="1">
              <a:spcBef>
                <a:spcPts val="700"/>
              </a:spcBef>
              <a:buClr>
                <a:srgbClr val="336666"/>
              </a:buClr>
              <a:buSzPct val="70000"/>
              <a:buFont typeface="Wingdings" pitchFamily="2" charset="2"/>
              <a:buChar char="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>
                <a:solidFill>
                  <a:srgbClr val="000000"/>
                </a:solidFill>
                <a:ea typeface="MS Gothic" pitchFamily="49" charset="-128"/>
              </a:rPr>
              <a:t>1</a:t>
            </a:r>
            <a:r>
              <a:rPr lang="en-US" altLang="en-US" baseline="30000" smtClean="0">
                <a:solidFill>
                  <a:srgbClr val="000000"/>
                </a:solidFill>
                <a:ea typeface="MS Gothic" pitchFamily="49" charset="-128"/>
              </a:rPr>
              <a:t>st</a:t>
            </a:r>
            <a:r>
              <a:rPr lang="en-US" altLang="en-US" smtClean="0">
                <a:solidFill>
                  <a:srgbClr val="000000"/>
                </a:solidFill>
                <a:ea typeface="MS Gothic" pitchFamily="49" charset="-128"/>
              </a:rPr>
              <a:t> Pass:  Visibility tests</a:t>
            </a:r>
          </a:p>
          <a:p>
            <a:pPr marL="398463" lvl="1" indent="0" hangingPunct="1">
              <a:spcBef>
                <a:spcPts val="700"/>
              </a:spcBef>
              <a:buClr>
                <a:srgbClr val="336666"/>
              </a:buClr>
              <a:buSzPct val="70000"/>
              <a:buFont typeface="Wingdings" pitchFamily="2" charset="2"/>
              <a:buChar char="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>
                <a:solidFill>
                  <a:srgbClr val="000000"/>
                </a:solidFill>
                <a:ea typeface="MS Gothic" pitchFamily="49" charset="-128"/>
              </a:rPr>
              <a:t>2</a:t>
            </a:r>
            <a:r>
              <a:rPr lang="en-US" altLang="en-US" baseline="30000" smtClean="0">
                <a:solidFill>
                  <a:srgbClr val="000000"/>
                </a:solidFill>
                <a:ea typeface="MS Gothic" pitchFamily="49" charset="-128"/>
              </a:rPr>
              <a:t>nd</a:t>
            </a:r>
            <a:r>
              <a:rPr lang="en-US" altLang="en-US" smtClean="0">
                <a:solidFill>
                  <a:srgbClr val="000000"/>
                </a:solidFill>
                <a:ea typeface="MS Gothic" pitchFamily="49" charset="-128"/>
              </a:rPr>
              <a:t> Pass:  Shading</a:t>
            </a:r>
          </a:p>
          <a:p>
            <a:pPr marL="0" indent="0" hangingPunct="1">
              <a:spcBef>
                <a:spcPts val="750"/>
              </a:spcBef>
              <a:buClr>
                <a:srgbClr val="336666"/>
              </a:buClr>
              <a:buSzPct val="70000"/>
              <a:buFont typeface="Wingdings" pitchFamily="2" charset="2"/>
              <a:buChar char="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3000" smtClean="0">
                <a:solidFill>
                  <a:srgbClr val="000000"/>
                </a:solidFill>
                <a:ea typeface="MS Gothic" pitchFamily="49" charset="-128"/>
              </a:rPr>
              <a:t>Different than </a:t>
            </a:r>
            <a:r>
              <a:rPr lang="en-US" altLang="en-US" sz="3000" i="1" smtClean="0">
                <a:solidFill>
                  <a:srgbClr val="000000"/>
                </a:solidFill>
                <a:ea typeface="MS Gothic" pitchFamily="49" charset="-128"/>
              </a:rPr>
              <a:t>Early-Z Pass</a:t>
            </a:r>
          </a:p>
          <a:p>
            <a:pPr marL="398463" lvl="1" indent="0" hangingPunct="1">
              <a:spcBef>
                <a:spcPts val="700"/>
              </a:spcBef>
              <a:buClr>
                <a:srgbClr val="336666"/>
              </a:buClr>
              <a:buSzPct val="70000"/>
              <a:buFont typeface="Wingdings" pitchFamily="2" charset="2"/>
              <a:buChar char="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>
                <a:solidFill>
                  <a:srgbClr val="000000"/>
                </a:solidFill>
                <a:ea typeface="MS Gothic" pitchFamily="49" charset="-128"/>
              </a:rPr>
              <a:t>Geometry is only transformed once</a:t>
            </a:r>
          </a:p>
        </p:txBody>
      </p:sp>
      <p:pic>
        <p:nvPicPr>
          <p:cNvPr id="19460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425" y="152400"/>
            <a:ext cx="9890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1524000" y="190500"/>
            <a:ext cx="7010400" cy="1527175"/>
          </a:xfrm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Deferred Shading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0" y="1905000"/>
            <a:ext cx="7010400" cy="4114800"/>
          </a:xfrm>
        </p:spPr>
        <p:txBody>
          <a:bodyPr>
            <a:spAutoFit/>
          </a:bodyPr>
          <a:lstStyle/>
          <a:p>
            <a:pPr marL="0" indent="0" hangingPunct="1">
              <a:spcBef>
                <a:spcPts val="750"/>
              </a:spcBef>
              <a:buClr>
                <a:srgbClr val="336666"/>
              </a:buClr>
              <a:buSzPct val="70000"/>
              <a:buFont typeface="Wingdings" pitchFamily="2" charset="2"/>
              <a:buChar char="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3000" smtClean="0">
                <a:solidFill>
                  <a:srgbClr val="000000"/>
                </a:solidFill>
                <a:ea typeface="MS Gothic" pitchFamily="49" charset="-128"/>
              </a:rPr>
              <a:t>1</a:t>
            </a:r>
            <a:r>
              <a:rPr lang="en-US" altLang="en-US" sz="3000" baseline="30000" smtClean="0">
                <a:solidFill>
                  <a:srgbClr val="000000"/>
                </a:solidFill>
                <a:ea typeface="MS Gothic" pitchFamily="49" charset="-128"/>
              </a:rPr>
              <a:t>st</a:t>
            </a:r>
            <a:r>
              <a:rPr lang="en-US" altLang="en-US" sz="3000" smtClean="0">
                <a:solidFill>
                  <a:srgbClr val="000000"/>
                </a:solidFill>
                <a:ea typeface="MS Gothic" pitchFamily="49" charset="-128"/>
              </a:rPr>
              <a:t> Pass</a:t>
            </a:r>
          </a:p>
          <a:p>
            <a:pPr marL="0" lvl="1" indent="0" hangingPunct="1">
              <a:spcBef>
                <a:spcPts val="700"/>
              </a:spcBef>
              <a:buClr>
                <a:srgbClr val="99CCCC"/>
              </a:buClr>
              <a:buSzPct val="75000"/>
              <a:buFont typeface="Wingdings" pitchFamily="2" charset="2"/>
              <a:buChar char="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>
                <a:solidFill>
                  <a:srgbClr val="000000"/>
                </a:solidFill>
                <a:ea typeface="MS Gothic" pitchFamily="49" charset="-128"/>
              </a:rPr>
              <a:t>Render geometry into </a:t>
            </a:r>
            <a:r>
              <a:rPr lang="en-US" altLang="en-US" i="1" smtClean="0">
                <a:solidFill>
                  <a:srgbClr val="000000"/>
                </a:solidFill>
                <a:ea typeface="MS Gothic" pitchFamily="49" charset="-128"/>
              </a:rPr>
              <a:t>G-Buffers:</a:t>
            </a:r>
          </a:p>
        </p:txBody>
      </p:sp>
      <p:pic>
        <p:nvPicPr>
          <p:cNvPr id="2048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425" y="152400"/>
            <a:ext cx="9890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/>
          <p:cNvSpPr/>
          <p:nvPr/>
        </p:nvSpPr>
        <p:spPr>
          <a:xfrm>
            <a:off x="0" y="6477000"/>
            <a:ext cx="9144000" cy="381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90000" tIns="46800" rIns="90000" bIns="46800" compatLnSpc="0"/>
          <a:lstStyle/>
          <a:p>
            <a:pPr algn="ctr" eaLnBrk="0">
              <a:spcBef>
                <a:spcPts val="448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Images from Tabula Rasa.  See Resources.</a:t>
            </a:r>
          </a:p>
        </p:txBody>
      </p:sp>
      <p:pic>
        <p:nvPicPr>
          <p:cNvPr id="2048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98900"/>
            <a:ext cx="45243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7"/>
          <p:cNvSpPr/>
          <p:nvPr/>
        </p:nvSpPr>
        <p:spPr>
          <a:xfrm>
            <a:off x="1930400" y="5118100"/>
            <a:ext cx="641350" cy="2714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compatLnSpc="0">
            <a:spAutoFit/>
          </a:bodyPr>
          <a:lstStyle/>
          <a:p>
            <a:pPr algn="ctr" eaLnBrk="0" hangingPunct="0">
              <a:defRPr/>
            </a:pPr>
            <a:r>
              <a:rPr lang="en-US" sz="1200" dirty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Diffuse</a:t>
            </a:r>
          </a:p>
        </p:txBody>
      </p:sp>
      <p:sp>
        <p:nvSpPr>
          <p:cNvPr id="9" name="Freeform 8"/>
          <p:cNvSpPr/>
          <p:nvPr/>
        </p:nvSpPr>
        <p:spPr>
          <a:xfrm>
            <a:off x="4270375" y="5118100"/>
            <a:ext cx="704850" cy="2762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compatLnSpc="0">
            <a:spAutoFit/>
          </a:bodyPr>
          <a:lstStyle/>
          <a:p>
            <a:pPr algn="ctr" eaLnBrk="0" hangingPunct="0">
              <a:defRPr/>
            </a:pPr>
            <a:r>
              <a:rPr lang="en-US" sz="12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Normals</a:t>
            </a:r>
          </a:p>
        </p:txBody>
      </p:sp>
      <p:sp>
        <p:nvSpPr>
          <p:cNvPr id="10" name="Freeform 9"/>
          <p:cNvSpPr/>
          <p:nvPr/>
        </p:nvSpPr>
        <p:spPr>
          <a:xfrm>
            <a:off x="6648450" y="5116513"/>
            <a:ext cx="552450" cy="2762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compatLnSpc="0">
            <a:spAutoFit/>
          </a:bodyPr>
          <a:lstStyle/>
          <a:p>
            <a:pPr algn="ctr" eaLnBrk="0" hangingPunct="0">
              <a:defRPr/>
            </a:pPr>
            <a:r>
              <a:rPr lang="en-US" sz="1200" dirty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Depth</a:t>
            </a:r>
          </a:p>
        </p:txBody>
      </p:sp>
      <p:pic>
        <p:nvPicPr>
          <p:cNvPr id="204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3886200"/>
            <a:ext cx="230505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>
          <a:xfrm>
            <a:off x="1524000" y="190500"/>
            <a:ext cx="7010400" cy="1527175"/>
          </a:xfrm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Deferred Shading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524000" y="1905000"/>
            <a:ext cx="7010400" cy="3098800"/>
          </a:xfrm>
        </p:spPr>
        <p:txBody>
          <a:bodyPr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9pPr>
          </a:lstStyle>
          <a:p>
            <a:pPr marL="0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 dirty="0">
                <a:latin typeface="" pitchFamily="16"/>
              </a:rPr>
              <a:t>2</a:t>
            </a:r>
            <a:r>
              <a:rPr baseline="30000" dirty="0">
                <a:latin typeface="" pitchFamily="16"/>
              </a:rPr>
              <a:t>nd</a:t>
            </a:r>
            <a:r>
              <a:rPr dirty="0">
                <a:latin typeface="" pitchFamily="16"/>
              </a:rPr>
              <a:t> </a:t>
            </a:r>
            <a:r>
              <a:rPr dirty="0" smtClean="0">
                <a:latin typeface="" pitchFamily="16"/>
              </a:rPr>
              <a:t>Pass</a:t>
            </a:r>
          </a:p>
          <a:p>
            <a:pPr marL="399960" lvl="1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 dirty="0" smtClean="0">
                <a:latin typeface="" pitchFamily="16"/>
              </a:rPr>
              <a:t>Shading </a:t>
            </a:r>
            <a:r>
              <a:rPr dirty="0">
                <a:solidFill>
                  <a:srgbClr val="0066FF"/>
                </a:solidFill>
                <a:latin typeface="" pitchFamily="16"/>
              </a:rPr>
              <a:t>==</a:t>
            </a:r>
            <a:r>
              <a:rPr dirty="0">
                <a:latin typeface="" pitchFamily="16"/>
              </a:rPr>
              <a:t> post processing </a:t>
            </a:r>
            <a:r>
              <a:rPr dirty="0" smtClean="0">
                <a:latin typeface="" pitchFamily="16"/>
              </a:rPr>
              <a:t>effects</a:t>
            </a:r>
          </a:p>
          <a:p>
            <a:pPr marL="399960" lvl="1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 dirty="0" smtClean="0">
                <a:latin typeface="" pitchFamily="16"/>
              </a:rPr>
              <a:t>Render </a:t>
            </a:r>
            <a:r>
              <a:rPr dirty="0">
                <a:latin typeface="" pitchFamily="16"/>
              </a:rPr>
              <a:t>full screen quads that read from </a:t>
            </a:r>
            <a:r>
              <a:rPr i="1" dirty="0">
                <a:latin typeface="" pitchFamily="16"/>
              </a:rPr>
              <a:t>G-Buffers</a:t>
            </a:r>
          </a:p>
          <a:p>
            <a:pPr marL="0" lvl="1" indent="0">
              <a:buClr>
                <a:srgbClr val="99CCCC"/>
              </a:buClr>
              <a:buSzPct val="75000"/>
              <a:buFont typeface="Wingdings" pitchFamily="2"/>
              <a:buChar char=""/>
              <a:defRPr/>
            </a:pPr>
            <a:r>
              <a:rPr dirty="0" smtClean="0">
                <a:latin typeface="" pitchFamily="16"/>
              </a:rPr>
              <a:t>Geometry is </a:t>
            </a:r>
            <a:r>
              <a:rPr dirty="0">
                <a:latin typeface="" pitchFamily="16"/>
              </a:rPr>
              <a:t>no longer needed</a:t>
            </a:r>
          </a:p>
          <a:p>
            <a:pPr marL="338040" indent="-338040">
              <a:spcBef>
                <a:spcPts val="697"/>
              </a:spcBef>
              <a:buFont typeface="Times New Roman" pitchFamily="18"/>
              <a:buNone/>
              <a:defRPr/>
            </a:pPr>
            <a:endParaRPr dirty="0">
              <a:latin typeface="" pitchFamily="16"/>
            </a:endParaRPr>
          </a:p>
        </p:txBody>
      </p:sp>
      <p:pic>
        <p:nvPicPr>
          <p:cNvPr id="21508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425" y="152400"/>
            <a:ext cx="9890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Announcements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/>
          <a:lstStyle/>
          <a:p>
            <a:r>
              <a:rPr lang="en-US" altLang="en-US" smtClean="0">
                <a:hlinkClick r:id="rId2"/>
              </a:rPr>
              <a:t>Student work</a:t>
            </a:r>
            <a:r>
              <a:rPr lang="en-US" altLang="en-US" smtClean="0"/>
              <a:t> on course website</a:t>
            </a:r>
          </a:p>
          <a:p>
            <a:r>
              <a:rPr lang="en-US" altLang="en-US" smtClean="0"/>
              <a:t>Twitter</a:t>
            </a:r>
          </a:p>
          <a:p>
            <a:r>
              <a:rPr lang="en-US" altLang="en-US" smtClean="0"/>
              <a:t>Eric Haines’ talk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6AEDEE5-5CA2-4322-A7CA-149132FADEBD}" type="slidenum">
              <a:rPr lang="en-US" altLang="en-US" smtClean="0">
                <a:latin typeface="Arial Black" pitchFamily="34" charset="0"/>
              </a:rPr>
              <a:pPr eaLnBrk="1" hangingPunct="1"/>
              <a:t>2</a:t>
            </a:fld>
            <a:endParaRPr lang="en-US" altLang="en-US" smtClean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>
          <a:xfrm>
            <a:off x="1524000" y="190500"/>
            <a:ext cx="7010400" cy="1527175"/>
          </a:xfrm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Deferred Shading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0" y="1905000"/>
            <a:ext cx="7010400" cy="4114800"/>
          </a:xfrm>
        </p:spPr>
        <p:txBody>
          <a:bodyPr>
            <a:spAutoFit/>
          </a:bodyPr>
          <a:lstStyle/>
          <a:p>
            <a:pPr marL="0" indent="0" hangingPunct="1">
              <a:spcBef>
                <a:spcPts val="750"/>
              </a:spcBef>
              <a:buClr>
                <a:srgbClr val="336666"/>
              </a:buClr>
              <a:buSzPct val="70000"/>
              <a:buFont typeface="Wingdings" pitchFamily="2" charset="2"/>
              <a:buChar char="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3000" smtClean="0">
                <a:solidFill>
                  <a:srgbClr val="000000"/>
                </a:solidFill>
                <a:ea typeface="MS Gothic" pitchFamily="49" charset="-128"/>
              </a:rPr>
              <a:t>Light Accumulation Result</a:t>
            </a:r>
          </a:p>
        </p:txBody>
      </p:sp>
      <p:pic>
        <p:nvPicPr>
          <p:cNvPr id="22532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425" y="152400"/>
            <a:ext cx="9890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/>
          <p:cNvSpPr/>
          <p:nvPr/>
        </p:nvSpPr>
        <p:spPr>
          <a:xfrm>
            <a:off x="0" y="6477000"/>
            <a:ext cx="9144000" cy="381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90000" tIns="46800" rIns="90000" bIns="46800" compatLnSpc="0"/>
          <a:lstStyle/>
          <a:p>
            <a:pPr algn="ctr" eaLnBrk="0">
              <a:spcBef>
                <a:spcPts val="448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Image from Tabula Rasa.  See Resources.</a:t>
            </a:r>
          </a:p>
        </p:txBody>
      </p:sp>
      <p:pic>
        <p:nvPicPr>
          <p:cNvPr id="22534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895600"/>
            <a:ext cx="47625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>
          <a:xfrm>
            <a:off x="1524000" y="190500"/>
            <a:ext cx="7010400" cy="1527175"/>
          </a:xfrm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Deferred Shading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524000" y="1905000"/>
            <a:ext cx="7010400" cy="4114800"/>
          </a:xfrm>
        </p:spPr>
        <p:txBody>
          <a:bodyPr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9pPr>
          </a:lstStyle>
          <a:p>
            <a:pPr marL="0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>
                <a:latin typeface="" pitchFamily="16"/>
              </a:rPr>
              <a:t>Eliminates shading fragments that fail Z-Test</a:t>
            </a:r>
          </a:p>
          <a:p>
            <a:pPr marL="0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>
                <a:latin typeface="" pitchFamily="16"/>
              </a:rPr>
              <a:t>Increases video memory requirement</a:t>
            </a:r>
          </a:p>
          <a:p>
            <a:pPr marL="0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>
                <a:latin typeface="" pitchFamily="16"/>
              </a:rPr>
              <a:t>How does it affect bandwidth?</a:t>
            </a:r>
          </a:p>
          <a:p>
            <a:pPr marL="338040" indent="-338040">
              <a:spcBef>
                <a:spcPts val="697"/>
              </a:spcBef>
              <a:buFont typeface="Times New Roman" pitchFamily="18"/>
              <a:buNone/>
              <a:defRPr/>
            </a:pPr>
            <a:endParaRPr>
              <a:latin typeface="" pitchFamily="16"/>
            </a:endParaRPr>
          </a:p>
        </p:txBody>
      </p:sp>
      <p:pic>
        <p:nvPicPr>
          <p:cNvPr id="23556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425" y="152400"/>
            <a:ext cx="9890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>
          <a:xfrm>
            <a:off x="1524000" y="190500"/>
            <a:ext cx="7010400" cy="1527175"/>
          </a:xfrm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Buffer Compression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524000" y="1905000"/>
            <a:ext cx="7010400" cy="4114800"/>
          </a:xfrm>
        </p:spPr>
        <p:txBody>
          <a:bodyPr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9pPr>
          </a:lstStyle>
          <a:p>
            <a:pPr marL="0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>
                <a:latin typeface="" pitchFamily="16"/>
              </a:rPr>
              <a:t>Reduce depth buffer bandwidth</a:t>
            </a:r>
          </a:p>
          <a:p>
            <a:pPr marL="0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>
                <a:latin typeface="" pitchFamily="16"/>
              </a:rPr>
              <a:t>Generally does not reduce memory usage of actual depth buffer</a:t>
            </a:r>
          </a:p>
          <a:p>
            <a:pPr marL="0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>
                <a:latin typeface="" pitchFamily="16"/>
              </a:rPr>
              <a:t>Same architecture applies to other buffers, e.g. color and stencil</a:t>
            </a:r>
          </a:p>
          <a:p>
            <a:pPr marL="338040" indent="-338040">
              <a:buFont typeface="Times New Roman" pitchFamily="18"/>
              <a:buNone/>
              <a:defRPr/>
            </a:pPr>
            <a:endParaRPr>
              <a:latin typeface="" pitchFamily="16"/>
            </a:endParaRPr>
          </a:p>
        </p:txBody>
      </p:sp>
      <p:pic>
        <p:nvPicPr>
          <p:cNvPr id="24580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6764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1524000" y="190500"/>
            <a:ext cx="7010400" cy="1527175"/>
          </a:xfrm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Buffer Compression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524000" y="1905000"/>
            <a:ext cx="7010400" cy="4114800"/>
          </a:xfrm>
        </p:spPr>
        <p:txBody>
          <a:bodyPr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9pPr>
          </a:lstStyle>
          <a:p>
            <a:pPr marL="0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>
                <a:latin typeface="" pitchFamily="16"/>
              </a:rPr>
              <a:t>Tile Table:  Status for </a:t>
            </a:r>
            <a:r>
              <a:rPr i="1">
                <a:latin typeface="" pitchFamily="16"/>
              </a:rPr>
              <a:t>n</a:t>
            </a:r>
            <a:r>
              <a:rPr>
                <a:latin typeface="" pitchFamily="16"/>
              </a:rPr>
              <a:t>x</a:t>
            </a:r>
            <a:r>
              <a:rPr i="1">
                <a:latin typeface="" pitchFamily="16"/>
              </a:rPr>
              <a:t>n</a:t>
            </a:r>
            <a:r>
              <a:rPr>
                <a:latin typeface="" pitchFamily="16"/>
              </a:rPr>
              <a:t> tile of depths, e.g. </a:t>
            </a:r>
            <a:r>
              <a:rPr i="1">
                <a:latin typeface="" pitchFamily="16"/>
              </a:rPr>
              <a:t>n</a:t>
            </a:r>
            <a:r>
              <a:rPr>
                <a:latin typeface="" pitchFamily="16"/>
              </a:rPr>
              <a:t>=8</a:t>
            </a:r>
          </a:p>
          <a:p>
            <a:pPr marL="0" lvl="1" indent="0">
              <a:buClr>
                <a:srgbClr val="99CCCC"/>
              </a:buClr>
              <a:buSzPct val="75000"/>
              <a:buFont typeface="Wingdings" pitchFamily="2"/>
              <a:buChar char=""/>
              <a:defRPr/>
            </a:pPr>
            <a:r>
              <a:rPr>
                <a:latin typeface="" pitchFamily="16"/>
              </a:rPr>
              <a:t>[state, z</a:t>
            </a:r>
            <a:r>
              <a:rPr baseline="-25000">
                <a:latin typeface="" pitchFamily="16"/>
              </a:rPr>
              <a:t>min</a:t>
            </a:r>
            <a:r>
              <a:rPr>
                <a:latin typeface="" pitchFamily="16"/>
              </a:rPr>
              <a:t>, z</a:t>
            </a:r>
            <a:r>
              <a:rPr baseline="-25000">
                <a:latin typeface="" pitchFamily="16"/>
              </a:rPr>
              <a:t>max</a:t>
            </a:r>
            <a:r>
              <a:rPr>
                <a:latin typeface="" pitchFamily="16"/>
              </a:rPr>
              <a:t>]</a:t>
            </a:r>
          </a:p>
          <a:p>
            <a:pPr marL="0" lvl="1" indent="0">
              <a:buClr>
                <a:srgbClr val="99CCCC"/>
              </a:buClr>
              <a:buSzPct val="75000"/>
              <a:buFont typeface="Wingdings" pitchFamily="2"/>
              <a:buChar char=""/>
              <a:defRPr/>
            </a:pPr>
            <a:r>
              <a:rPr>
                <a:latin typeface="" pitchFamily="16"/>
              </a:rPr>
              <a:t>state is either </a:t>
            </a:r>
            <a:r>
              <a:rPr i="1">
                <a:solidFill>
                  <a:srgbClr val="006666"/>
                </a:solidFill>
                <a:latin typeface="" pitchFamily="16"/>
              </a:rPr>
              <a:t>compressed</a:t>
            </a:r>
            <a:r>
              <a:rPr>
                <a:latin typeface="" pitchFamily="16"/>
              </a:rPr>
              <a:t>, </a:t>
            </a:r>
            <a:r>
              <a:rPr i="1">
                <a:solidFill>
                  <a:srgbClr val="006666"/>
                </a:solidFill>
                <a:latin typeface="" pitchFamily="16"/>
              </a:rPr>
              <a:t>uncompressed</a:t>
            </a:r>
            <a:r>
              <a:rPr>
                <a:latin typeface="" pitchFamily="16"/>
              </a:rPr>
              <a:t>, or </a:t>
            </a:r>
            <a:r>
              <a:rPr i="1">
                <a:solidFill>
                  <a:srgbClr val="006666"/>
                </a:solidFill>
                <a:latin typeface="" pitchFamily="16"/>
              </a:rPr>
              <a:t>cleared</a:t>
            </a:r>
          </a:p>
          <a:p>
            <a:pPr marL="338040" indent="-338040">
              <a:buFont typeface="Times New Roman" pitchFamily="18"/>
              <a:buNone/>
              <a:defRPr/>
            </a:pPr>
            <a:endParaRPr i="1">
              <a:solidFill>
                <a:srgbClr val="006666"/>
              </a:solidFill>
              <a:latin typeface="" pitchFamily="16"/>
            </a:endParaRPr>
          </a:p>
        </p:txBody>
      </p:sp>
      <p:pic>
        <p:nvPicPr>
          <p:cNvPr id="2560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6764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5" name="Group 4"/>
          <p:cNvGrpSpPr>
            <a:grpSpLocks/>
          </p:cNvGrpSpPr>
          <p:nvPr/>
        </p:nvGrpSpPr>
        <p:grpSpPr bwMode="auto">
          <a:xfrm>
            <a:off x="5156200" y="4876800"/>
            <a:ext cx="2390775" cy="1831975"/>
            <a:chOff x="5156640" y="4876920"/>
            <a:chExt cx="2390400" cy="1831319"/>
          </a:xfrm>
        </p:grpSpPr>
        <p:sp>
          <p:nvSpPr>
            <p:cNvPr id="6" name="Freeform 5"/>
            <p:cNvSpPr/>
            <p:nvPr/>
          </p:nvSpPr>
          <p:spPr>
            <a:xfrm>
              <a:off x="5156640" y="4876920"/>
              <a:ext cx="561887" cy="46021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CCCC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wrap="none" lIns="90000" tIns="46800" rIns="90000" bIns="46800" compatLnSpc="0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Tahoma" pitchFamily="2"/>
                </a:rPr>
                <a:t>0.1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5156640" y="5333956"/>
              <a:ext cx="561887" cy="46021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CCCC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wrap="none" lIns="90000" tIns="46800" rIns="90000" bIns="46800" compatLnSpc="0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Tahoma" pitchFamily="2"/>
                </a:rPr>
                <a:t>0.5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5156640" y="5790993"/>
              <a:ext cx="561887" cy="46021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CCCC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wrap="none" lIns="90000" tIns="46800" rIns="90000" bIns="46800" compatLnSpc="0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Tahoma" pitchFamily="2"/>
                </a:rPr>
                <a:t>0.5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5156640" y="6248029"/>
              <a:ext cx="561887" cy="46021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CCCC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wrap="none" lIns="90000" tIns="46800" rIns="90000" bIns="46800" compatLnSpc="0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Tahoma" pitchFamily="2"/>
                </a:rPr>
                <a:t>0.1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5766144" y="4876920"/>
              <a:ext cx="561887" cy="46021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CCCC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wrap="none" lIns="90000" tIns="46800" rIns="90000" bIns="46800" compatLnSpc="0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Tahoma" pitchFamily="2"/>
                </a:rPr>
                <a:t>0.5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6375649" y="4876920"/>
              <a:ext cx="561887" cy="46021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CCCC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wrap="none" lIns="90000" tIns="46800" rIns="90000" bIns="46800" compatLnSpc="0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Tahoma" pitchFamily="2"/>
                </a:rPr>
                <a:t>0.5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6985153" y="4876920"/>
              <a:ext cx="561887" cy="46021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CCCC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wrap="none" lIns="90000" tIns="46800" rIns="90000" bIns="46800" compatLnSpc="0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Tahoma" pitchFamily="2"/>
                </a:rPr>
                <a:t>0.1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5766144" y="5333956"/>
              <a:ext cx="561887" cy="46021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CCCC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wrap="none" lIns="90000" tIns="46800" rIns="90000" bIns="46800" compatLnSpc="0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Tahoma" pitchFamily="2"/>
                </a:rPr>
                <a:t>0.8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375649" y="5333956"/>
              <a:ext cx="561887" cy="46021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CCCC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wrap="none" lIns="90000" tIns="46800" rIns="90000" bIns="46800" compatLnSpc="0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Tahoma" pitchFamily="2"/>
                </a:rPr>
                <a:t>0.8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5766144" y="5790993"/>
              <a:ext cx="561887" cy="46021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CCCC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wrap="none" lIns="90000" tIns="46800" rIns="90000" bIns="46800" compatLnSpc="0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Tahoma" pitchFamily="2"/>
                </a:rPr>
                <a:t>0.8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6375649" y="5790993"/>
              <a:ext cx="561887" cy="46021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CCCC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wrap="none" lIns="90000" tIns="46800" rIns="90000" bIns="46800" compatLnSpc="0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Tahoma" pitchFamily="2"/>
                </a:rPr>
                <a:t>0.8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985153" y="5333956"/>
              <a:ext cx="561887" cy="46021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CCCC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wrap="none" lIns="90000" tIns="46800" rIns="90000" bIns="46800" compatLnSpc="0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Tahoma" pitchFamily="2"/>
                </a:rPr>
                <a:t>0.5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6985153" y="5790993"/>
              <a:ext cx="561887" cy="46021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CCCC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wrap="none" lIns="90000" tIns="46800" rIns="90000" bIns="46800" compatLnSpc="0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Tahoma" pitchFamily="2"/>
                </a:rPr>
                <a:t>0.5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5766144" y="6248029"/>
              <a:ext cx="561887" cy="46021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CCCC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wrap="none" lIns="90000" tIns="46800" rIns="90000" bIns="46800" compatLnSpc="0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Tahoma" pitchFamily="2"/>
                </a:rPr>
                <a:t>0.5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375649" y="6248029"/>
              <a:ext cx="561887" cy="46021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CCCC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wrap="none" lIns="90000" tIns="46800" rIns="90000" bIns="46800" compatLnSpc="0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Tahoma" pitchFamily="2"/>
                </a:rPr>
                <a:t>0.5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6985153" y="6248029"/>
              <a:ext cx="561887" cy="46021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CCCC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wrap="none" lIns="90000" tIns="46800" rIns="90000" bIns="46800" compatLnSpc="0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Tahoma" pitchFamily="2"/>
                </a:rPr>
                <a:t>0.1</a:t>
              </a:r>
            </a:p>
          </p:txBody>
        </p:sp>
      </p:grpSp>
      <p:sp>
        <p:nvSpPr>
          <p:cNvPr id="22" name="Freeform 21"/>
          <p:cNvSpPr/>
          <p:nvPr/>
        </p:nvSpPr>
        <p:spPr>
          <a:xfrm>
            <a:off x="1123950" y="5486400"/>
            <a:ext cx="3194050" cy="4603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compatLnSpc="0">
            <a:spAutoFit/>
          </a:bodyPr>
          <a:lstStyle/>
          <a:p>
            <a:pPr eaLnBrk="0" hangingPunct="0">
              <a:defRPr/>
            </a:pPr>
            <a:r>
              <a:rPr lang="en-US" sz="24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[</a:t>
            </a:r>
            <a:r>
              <a:rPr lang="en-US" sz="2400" i="1">
                <a:solidFill>
                  <a:srgbClr val="006666"/>
                </a:solidFill>
                <a:latin typeface="Times New Roman" pitchFamily="18"/>
                <a:ea typeface="Arial Unicode MS" pitchFamily="2"/>
                <a:cs typeface="Tahoma" pitchFamily="2"/>
              </a:rPr>
              <a:t>uncompressed</a:t>
            </a:r>
            <a:r>
              <a:rPr lang="en-US" sz="24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, 0.1, 0.8]</a:t>
            </a:r>
          </a:p>
        </p:txBody>
      </p:sp>
      <p:sp>
        <p:nvSpPr>
          <p:cNvPr id="23" name="Straight Connector 22"/>
          <p:cNvSpPr/>
          <p:nvPr/>
        </p:nvSpPr>
        <p:spPr>
          <a:xfrm flipH="1">
            <a:off x="4186238" y="5715000"/>
            <a:ext cx="847725" cy="1588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lIns="90000" tIns="46800" rIns="90000" bIns="46800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1524000" y="190500"/>
            <a:ext cx="7010400" cy="1527175"/>
          </a:xfrm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Buffer Compression</a:t>
            </a:r>
          </a:p>
        </p:txBody>
      </p:sp>
      <p:sp>
        <p:nvSpPr>
          <p:cNvPr id="3" name="Freeform 2"/>
          <p:cNvSpPr/>
          <p:nvPr/>
        </p:nvSpPr>
        <p:spPr>
          <a:xfrm>
            <a:off x="2001838" y="3733800"/>
            <a:ext cx="876300" cy="8255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66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compatLnSpc="0">
            <a:spAutoFit/>
          </a:bodyPr>
          <a:lstStyle/>
          <a:p>
            <a:pPr algn="ctr" eaLnBrk="0" hangingPunct="0">
              <a:defRPr/>
            </a:pPr>
            <a:r>
              <a:rPr lang="en-US" sz="24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Tile</a:t>
            </a:r>
          </a:p>
          <a:p>
            <a:pPr algn="ctr" eaLnBrk="0" hangingPunct="0">
              <a:defRPr/>
            </a:pPr>
            <a:r>
              <a:rPr lang="en-US" sz="24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Table</a:t>
            </a:r>
          </a:p>
        </p:txBody>
      </p:sp>
      <p:sp>
        <p:nvSpPr>
          <p:cNvPr id="4" name="Freeform 3"/>
          <p:cNvSpPr/>
          <p:nvPr/>
        </p:nvSpPr>
        <p:spPr>
          <a:xfrm>
            <a:off x="3705225" y="3733800"/>
            <a:ext cx="1685925" cy="4603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CC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compatLnSpc="0">
            <a:spAutoFit/>
          </a:bodyPr>
          <a:lstStyle/>
          <a:p>
            <a:pPr algn="ctr" eaLnBrk="0" hangingPunct="0">
              <a:defRPr/>
            </a:pPr>
            <a:r>
              <a:rPr lang="en-US" sz="24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Decompress</a:t>
            </a:r>
          </a:p>
        </p:txBody>
      </p:sp>
      <p:sp>
        <p:nvSpPr>
          <p:cNvPr id="5" name="Freeform 4"/>
          <p:cNvSpPr/>
          <p:nvPr/>
        </p:nvSpPr>
        <p:spPr>
          <a:xfrm>
            <a:off x="5329238" y="3733800"/>
            <a:ext cx="1398587" cy="4603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66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compatLnSpc="0">
            <a:spAutoFit/>
          </a:bodyPr>
          <a:lstStyle/>
          <a:p>
            <a:pPr algn="ctr" eaLnBrk="0" hangingPunct="0">
              <a:defRPr/>
            </a:pPr>
            <a:r>
              <a:rPr lang="en-US" sz="24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Compress</a:t>
            </a:r>
          </a:p>
        </p:txBody>
      </p:sp>
      <p:sp>
        <p:nvSpPr>
          <p:cNvPr id="6" name="Freeform 5"/>
          <p:cNvSpPr/>
          <p:nvPr/>
        </p:nvSpPr>
        <p:spPr>
          <a:xfrm>
            <a:off x="3810000" y="4953000"/>
            <a:ext cx="2819400" cy="8255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CCCC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lIns="90000" tIns="46800" rIns="90000" bIns="46800" compatLnSpc="0">
            <a:spAutoFit/>
          </a:bodyPr>
          <a:lstStyle/>
          <a:p>
            <a:pPr algn="ctr" eaLnBrk="0" hangingPunct="0">
              <a:defRPr/>
            </a:pPr>
            <a:r>
              <a:rPr lang="en-US" sz="24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Compressed Z-Buffer</a:t>
            </a:r>
          </a:p>
        </p:txBody>
      </p:sp>
      <p:sp>
        <p:nvSpPr>
          <p:cNvPr id="7" name="Freeform 6"/>
          <p:cNvSpPr/>
          <p:nvPr/>
        </p:nvSpPr>
        <p:spPr>
          <a:xfrm>
            <a:off x="3810000" y="2286000"/>
            <a:ext cx="2819400" cy="4603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lIns="90000" tIns="46800" rIns="90000" bIns="46800" compatLnSpc="0">
            <a:spAutoFit/>
          </a:bodyPr>
          <a:lstStyle/>
          <a:p>
            <a:pPr algn="ctr" eaLnBrk="0" hangingPunct="0">
              <a:defRPr/>
            </a:pPr>
            <a:r>
              <a:rPr lang="en-US" sz="24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Rasterizer</a:t>
            </a:r>
          </a:p>
        </p:txBody>
      </p:sp>
      <p:sp>
        <p:nvSpPr>
          <p:cNvPr id="8" name="Straight Connector 7"/>
          <p:cNvSpPr/>
          <p:nvPr/>
        </p:nvSpPr>
        <p:spPr>
          <a:xfrm flipV="1">
            <a:off x="4572000" y="4110038"/>
            <a:ext cx="1588" cy="847725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lIns="90000" tIns="46800" rIns="90000" bIns="46800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6019800" y="4114800"/>
            <a:ext cx="1588" cy="83820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lIns="90000" tIns="46800" rIns="90000" bIns="46800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10" name="Straight Connector 9"/>
          <p:cNvSpPr/>
          <p:nvPr/>
        </p:nvSpPr>
        <p:spPr>
          <a:xfrm>
            <a:off x="2819400" y="3886200"/>
            <a:ext cx="990600" cy="1588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lIns="90000" tIns="46800" rIns="90000" bIns="46800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11" name="Straight Connector 10"/>
          <p:cNvSpPr/>
          <p:nvPr/>
        </p:nvSpPr>
        <p:spPr>
          <a:xfrm flipH="1">
            <a:off x="2814638" y="4267200"/>
            <a:ext cx="3209925" cy="1588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lIns="90000" tIns="46800" rIns="90000" bIns="46800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12" name="Straight Connector 11"/>
          <p:cNvSpPr/>
          <p:nvPr/>
        </p:nvSpPr>
        <p:spPr>
          <a:xfrm flipV="1">
            <a:off x="4572000" y="2662238"/>
            <a:ext cx="1588" cy="1076325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lIns="90000" tIns="46800" rIns="90000" bIns="46800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13" name="Straight Connector 12"/>
          <p:cNvSpPr/>
          <p:nvPr/>
        </p:nvSpPr>
        <p:spPr>
          <a:xfrm>
            <a:off x="6019800" y="2667000"/>
            <a:ext cx="1588" cy="106680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lIns="90000" tIns="46800" rIns="90000" bIns="46800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056313" y="2819400"/>
            <a:ext cx="701675" cy="45878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compatLnSpc="0">
            <a:spAutoFit/>
          </a:bodyPr>
          <a:lstStyle/>
          <a:p>
            <a:pPr algn="ctr" eaLnBrk="0" hangingPunct="0">
              <a:defRPr/>
            </a:pPr>
            <a:r>
              <a:rPr lang="en-US" sz="12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updated</a:t>
            </a:r>
          </a:p>
          <a:p>
            <a:pPr algn="ctr" eaLnBrk="0" hangingPunct="0">
              <a:defRPr/>
            </a:pPr>
            <a:r>
              <a:rPr lang="en-US" sz="12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z-values</a:t>
            </a:r>
          </a:p>
        </p:txBody>
      </p:sp>
      <p:sp>
        <p:nvSpPr>
          <p:cNvPr id="15" name="Freeform 14"/>
          <p:cNvSpPr/>
          <p:nvPr/>
        </p:nvSpPr>
        <p:spPr>
          <a:xfrm>
            <a:off x="4724400" y="4267200"/>
            <a:ext cx="1308100" cy="2762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90000" tIns="46800" rIns="90000" bIns="46800" compatLnSpc="0">
            <a:spAutoFit/>
          </a:bodyPr>
          <a:lstStyle/>
          <a:p>
            <a:pPr algn="ctr" eaLnBrk="0" hangingPunct="0">
              <a:defRPr/>
            </a:pPr>
            <a:r>
              <a:rPr lang="en-US" sz="12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updated z-max</a:t>
            </a:r>
          </a:p>
        </p:txBody>
      </p:sp>
      <p:sp>
        <p:nvSpPr>
          <p:cNvPr id="16" name="Freeform 15"/>
          <p:cNvSpPr/>
          <p:nvPr/>
        </p:nvSpPr>
        <p:spPr>
          <a:xfrm>
            <a:off x="2362200" y="2895600"/>
            <a:ext cx="2209800" cy="48418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90000" tIns="46800" rIns="90000" bIns="46800" compatLnSpc="0">
            <a:spAutoFit/>
          </a:bodyPr>
          <a:lstStyle/>
          <a:p>
            <a:pPr algn="r" eaLnBrk="0" hangingPunct="0">
              <a:defRPr/>
            </a:pPr>
            <a:r>
              <a:rPr lang="en-US" sz="1200" i="1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n</a:t>
            </a:r>
            <a:r>
              <a:rPr lang="en-US" sz="12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x</a:t>
            </a:r>
            <a:r>
              <a:rPr lang="en-US" sz="1200" i="1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n</a:t>
            </a:r>
            <a:r>
              <a:rPr lang="en-US" sz="12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 uncompressed z values</a:t>
            </a:r>
          </a:p>
          <a:p>
            <a:pPr algn="r" eaLnBrk="0" hangingPunct="0">
              <a:defRPr/>
            </a:pPr>
            <a:r>
              <a:rPr lang="en-US" sz="12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[z</a:t>
            </a:r>
            <a:r>
              <a:rPr lang="en-US" sz="1200" baseline="-250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min</a:t>
            </a:r>
            <a:r>
              <a:rPr lang="en-US" sz="12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, z</a:t>
            </a:r>
            <a:r>
              <a:rPr lang="en-US" sz="1200" baseline="-250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max</a:t>
            </a:r>
            <a:r>
              <a:rPr lang="en-US" sz="12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]</a:t>
            </a:r>
          </a:p>
        </p:txBody>
      </p:sp>
      <p:pic>
        <p:nvPicPr>
          <p:cNvPr id="26641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6764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1524000" y="190500"/>
            <a:ext cx="7010400" cy="1527175"/>
          </a:xfrm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Buffer Compression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66800" y="1905000"/>
            <a:ext cx="7772400" cy="4421188"/>
          </a:xfrm>
        </p:spPr>
        <p:txBody>
          <a:bodyPr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9pPr>
          </a:lstStyle>
          <a:p>
            <a:pPr marL="0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 dirty="0">
                <a:latin typeface="" pitchFamily="16"/>
              </a:rPr>
              <a:t>Depth Buffer </a:t>
            </a:r>
            <a:r>
              <a:rPr dirty="0" smtClean="0">
                <a:latin typeface="" pitchFamily="16"/>
              </a:rPr>
              <a:t>Write</a:t>
            </a:r>
          </a:p>
          <a:p>
            <a:pPr marL="399960" lvl="1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 dirty="0" smtClean="0">
                <a:latin typeface="" pitchFamily="16"/>
              </a:rPr>
              <a:t>Rasterizer </a:t>
            </a:r>
            <a:r>
              <a:rPr dirty="0">
                <a:latin typeface="" pitchFamily="16"/>
              </a:rPr>
              <a:t>modifies copy of uncompressed </a:t>
            </a:r>
            <a:r>
              <a:rPr dirty="0" smtClean="0">
                <a:latin typeface="" pitchFamily="16"/>
              </a:rPr>
              <a:t>tile</a:t>
            </a:r>
          </a:p>
          <a:p>
            <a:pPr marL="399960" lvl="1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 dirty="0" smtClean="0">
                <a:latin typeface="" pitchFamily="16"/>
              </a:rPr>
              <a:t>Tile </a:t>
            </a:r>
            <a:r>
              <a:rPr dirty="0">
                <a:latin typeface="" pitchFamily="16"/>
              </a:rPr>
              <a:t>is lossless compressed (if possible) and sent to actual depth buffer</a:t>
            </a:r>
          </a:p>
          <a:p>
            <a:pPr marL="0" lvl="1" indent="0">
              <a:buClr>
                <a:srgbClr val="99CCCC"/>
              </a:buClr>
              <a:buSzPct val="75000"/>
              <a:buFont typeface="Wingdings" pitchFamily="2"/>
              <a:buChar char=""/>
              <a:defRPr/>
            </a:pPr>
            <a:r>
              <a:rPr dirty="0">
                <a:latin typeface="" pitchFamily="16"/>
              </a:rPr>
              <a:t>Update Tile </a:t>
            </a:r>
            <a:r>
              <a:rPr dirty="0" smtClean="0">
                <a:latin typeface="" pitchFamily="16"/>
              </a:rPr>
              <a:t>Table</a:t>
            </a:r>
          </a:p>
          <a:p>
            <a:pPr marL="400320" lvl="2" indent="0">
              <a:buClr>
                <a:srgbClr val="99CCCC"/>
              </a:buClr>
              <a:buSzPct val="75000"/>
              <a:buFont typeface="Wingdings" pitchFamily="2"/>
              <a:buChar char=""/>
              <a:defRPr/>
            </a:pPr>
            <a:r>
              <a:rPr dirty="0" err="1" smtClean="0">
                <a:latin typeface="" pitchFamily="16"/>
              </a:rPr>
              <a:t>z</a:t>
            </a:r>
            <a:r>
              <a:rPr baseline="-25000" dirty="0" err="1" smtClean="0">
                <a:latin typeface="" pitchFamily="16"/>
              </a:rPr>
              <a:t>min</a:t>
            </a:r>
            <a:r>
              <a:rPr baseline="-25000" dirty="0" smtClean="0">
                <a:latin typeface="" pitchFamily="16"/>
              </a:rPr>
              <a:t> </a:t>
            </a:r>
            <a:r>
              <a:rPr dirty="0">
                <a:latin typeface="" pitchFamily="16"/>
              </a:rPr>
              <a:t>and </a:t>
            </a:r>
            <a:r>
              <a:rPr dirty="0" err="1" smtClean="0">
                <a:latin typeface="" pitchFamily="16"/>
              </a:rPr>
              <a:t>z</a:t>
            </a:r>
            <a:r>
              <a:rPr baseline="-25000" dirty="0" err="1" smtClean="0">
                <a:latin typeface="" pitchFamily="16"/>
              </a:rPr>
              <a:t>max</a:t>
            </a:r>
            <a:endParaRPr baseline="-25000" dirty="0">
              <a:latin typeface="" pitchFamily="16"/>
            </a:endParaRPr>
          </a:p>
          <a:p>
            <a:pPr marL="400320" lvl="2" indent="0">
              <a:buClr>
                <a:srgbClr val="99CCCC"/>
              </a:buClr>
              <a:buSzPct val="75000"/>
              <a:buFont typeface="Wingdings" pitchFamily="2"/>
              <a:buChar char=""/>
              <a:defRPr/>
            </a:pPr>
            <a:r>
              <a:rPr dirty="0" smtClean="0">
                <a:latin typeface="" pitchFamily="16"/>
              </a:rPr>
              <a:t>status</a:t>
            </a:r>
            <a:r>
              <a:rPr dirty="0">
                <a:latin typeface="" pitchFamily="16"/>
              </a:rPr>
              <a:t>:  </a:t>
            </a:r>
            <a:r>
              <a:rPr i="1" dirty="0">
                <a:solidFill>
                  <a:srgbClr val="006666"/>
                </a:solidFill>
                <a:latin typeface="" pitchFamily="16"/>
              </a:rPr>
              <a:t>compressed</a:t>
            </a:r>
            <a:r>
              <a:rPr dirty="0">
                <a:latin typeface="" pitchFamily="16"/>
              </a:rPr>
              <a:t> or </a:t>
            </a:r>
            <a:r>
              <a:rPr i="1" dirty="0">
                <a:solidFill>
                  <a:srgbClr val="006666"/>
                </a:solidFill>
                <a:latin typeface="" pitchFamily="16"/>
              </a:rPr>
              <a:t>decompressed</a:t>
            </a:r>
          </a:p>
          <a:p>
            <a:pPr marL="338040" indent="-338040">
              <a:spcBef>
                <a:spcPts val="697"/>
              </a:spcBef>
              <a:buFont typeface="Times New Roman" pitchFamily="18"/>
              <a:buNone/>
              <a:defRPr/>
            </a:pPr>
            <a:endParaRPr i="1" dirty="0">
              <a:solidFill>
                <a:srgbClr val="006666"/>
              </a:solidFill>
              <a:latin typeface="" pitchFamily="16"/>
            </a:endParaRPr>
          </a:p>
        </p:txBody>
      </p:sp>
      <p:pic>
        <p:nvPicPr>
          <p:cNvPr id="27652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6764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1524000" y="190500"/>
            <a:ext cx="7010400" cy="1527175"/>
          </a:xfrm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Buffer Compression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0" y="1905000"/>
            <a:ext cx="7391400" cy="2413000"/>
          </a:xfrm>
        </p:spPr>
        <p:txBody>
          <a:bodyPr>
            <a:spAutoFit/>
          </a:bodyPr>
          <a:lstStyle/>
          <a:p>
            <a:pPr marL="0" indent="0" hangingPunct="1">
              <a:spcBef>
                <a:spcPts val="750"/>
              </a:spcBef>
              <a:buClr>
                <a:srgbClr val="336666"/>
              </a:buClr>
              <a:buSzPct val="70000"/>
              <a:buFont typeface="Wingdings" pitchFamily="2" charset="2"/>
              <a:buChar char="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3000" smtClean="0">
                <a:solidFill>
                  <a:srgbClr val="000000"/>
                </a:solidFill>
                <a:ea typeface="MS Gothic" pitchFamily="49" charset="-128"/>
              </a:rPr>
              <a:t>Depth Buffer Read</a:t>
            </a:r>
          </a:p>
          <a:p>
            <a:pPr marL="398463" lvl="1" indent="0" hangingPunct="1">
              <a:spcBef>
                <a:spcPts val="700"/>
              </a:spcBef>
              <a:buClr>
                <a:srgbClr val="336666"/>
              </a:buClr>
              <a:buSzPct val="70000"/>
              <a:buFont typeface="Wingdings" pitchFamily="2" charset="2"/>
              <a:buChar char="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>
                <a:solidFill>
                  <a:srgbClr val="000000"/>
                </a:solidFill>
                <a:ea typeface="MS Gothic" pitchFamily="49" charset="-128"/>
              </a:rPr>
              <a:t>Tile Status</a:t>
            </a:r>
          </a:p>
          <a:p>
            <a:pPr marL="800100" lvl="2" indent="0" hangingPunct="1">
              <a:spcBef>
                <a:spcPts val="600"/>
              </a:spcBef>
              <a:buClr>
                <a:srgbClr val="336666"/>
              </a:buClr>
              <a:buSzPct val="70000"/>
              <a:buFont typeface="Wingdings" pitchFamily="2" charset="2"/>
              <a:buChar char="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i="1" smtClean="0">
                <a:solidFill>
                  <a:srgbClr val="006666"/>
                </a:solidFill>
                <a:ea typeface="MS Gothic" pitchFamily="49" charset="-128"/>
              </a:rPr>
              <a:t>Uncompressed</a:t>
            </a:r>
            <a:r>
              <a:rPr lang="en-US" altLang="en-US" smtClean="0">
                <a:solidFill>
                  <a:srgbClr val="000000"/>
                </a:solidFill>
                <a:ea typeface="MS Gothic" pitchFamily="49" charset="-128"/>
              </a:rPr>
              <a:t>: Send tile</a:t>
            </a:r>
          </a:p>
          <a:p>
            <a:pPr marL="800100" lvl="2" indent="0" hangingPunct="1">
              <a:spcBef>
                <a:spcPts val="600"/>
              </a:spcBef>
              <a:buClr>
                <a:srgbClr val="336666"/>
              </a:buClr>
              <a:buSzPct val="70000"/>
              <a:buFont typeface="Wingdings" pitchFamily="2" charset="2"/>
              <a:buChar char="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i="1" smtClean="0">
                <a:solidFill>
                  <a:srgbClr val="006666"/>
                </a:solidFill>
                <a:ea typeface="MS Gothic" pitchFamily="49" charset="-128"/>
              </a:rPr>
              <a:t>Compressed</a:t>
            </a:r>
            <a:r>
              <a:rPr lang="en-US" altLang="en-US" smtClean="0">
                <a:solidFill>
                  <a:srgbClr val="000000"/>
                </a:solidFill>
                <a:ea typeface="MS Gothic" pitchFamily="49" charset="-128"/>
              </a:rPr>
              <a:t>:  Decompress and send tile</a:t>
            </a:r>
          </a:p>
          <a:p>
            <a:pPr marL="800100" lvl="2" indent="0" hangingPunct="1">
              <a:spcBef>
                <a:spcPts val="600"/>
              </a:spcBef>
              <a:buClr>
                <a:srgbClr val="336666"/>
              </a:buClr>
              <a:buSzPct val="70000"/>
              <a:buFont typeface="Wingdings" pitchFamily="2" charset="2"/>
              <a:buChar char="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i="1" smtClean="0">
                <a:solidFill>
                  <a:srgbClr val="006666"/>
                </a:solidFill>
                <a:ea typeface="MS Gothic" pitchFamily="49" charset="-128"/>
              </a:rPr>
              <a:t>Cleared</a:t>
            </a:r>
            <a:r>
              <a:rPr lang="en-US" altLang="en-US" smtClean="0">
                <a:solidFill>
                  <a:srgbClr val="000000"/>
                </a:solidFill>
                <a:ea typeface="MS Gothic" pitchFamily="49" charset="-128"/>
              </a:rPr>
              <a:t>:  See Fast Clear</a:t>
            </a:r>
          </a:p>
        </p:txBody>
      </p:sp>
      <p:pic>
        <p:nvPicPr>
          <p:cNvPr id="28676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6764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1524000" y="190500"/>
            <a:ext cx="7010400" cy="1527175"/>
          </a:xfrm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Buffer Compression</a:t>
            </a:r>
          </a:p>
        </p:txBody>
      </p:sp>
      <p:pic>
        <p:nvPicPr>
          <p:cNvPr id="29699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6764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eform 3"/>
          <p:cNvSpPr/>
          <p:nvPr/>
        </p:nvSpPr>
        <p:spPr>
          <a:xfrm>
            <a:off x="1524000" y="1905000"/>
            <a:ext cx="7391400" cy="411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90000" tIns="46800" rIns="90000" bIns="46800" compatLnSpc="0"/>
          <a:lstStyle/>
          <a:p>
            <a:pPr eaLnBrk="0">
              <a:spcBef>
                <a:spcPts val="748"/>
              </a:spcBef>
              <a:spcAft>
                <a:spcPts val="0"/>
              </a:spcAft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 lang="en-US" sz="3000" dirty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ATI:  Writing depth interferes with compression</a:t>
            </a:r>
          </a:p>
          <a:p>
            <a:pPr lvl="1" eaLnBrk="0">
              <a:spcBef>
                <a:spcPts val="748"/>
              </a:spcBef>
              <a:spcAft>
                <a:spcPts val="0"/>
              </a:spcAft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 lang="en-US" sz="2800" dirty="0"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Render those objects last</a:t>
            </a:r>
          </a:p>
        </p:txBody>
      </p:sp>
      <p:sp>
        <p:nvSpPr>
          <p:cNvPr id="5" name="Freeform 4"/>
          <p:cNvSpPr/>
          <p:nvPr/>
        </p:nvSpPr>
        <p:spPr>
          <a:xfrm>
            <a:off x="1524000" y="3417888"/>
            <a:ext cx="7391400" cy="161131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90000" tIns="46800" rIns="90000" bIns="46800" compatLnSpc="0"/>
          <a:lstStyle/>
          <a:p>
            <a:pPr eaLnBrk="0">
              <a:spcBef>
                <a:spcPts val="748"/>
              </a:spcBef>
              <a:spcAft>
                <a:spcPts val="0"/>
              </a:spcAft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 lang="en-US" sz="3000" dirty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Minimize far/near ratio</a:t>
            </a:r>
          </a:p>
          <a:p>
            <a:pPr lvl="1" eaLnBrk="0">
              <a:spcBef>
                <a:spcPts val="748"/>
              </a:spcBef>
              <a:spcAft>
                <a:spcPts val="0"/>
              </a:spcAft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 lang="en-US" sz="2800" dirty="0"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Improves </a:t>
            </a:r>
            <a:r>
              <a:rPr lang="en-US" sz="2800" dirty="0" err="1"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Z</a:t>
            </a:r>
            <a:r>
              <a:rPr lang="en-US" sz="2800" baseline="-33000" dirty="0" err="1"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min</a:t>
            </a:r>
            <a:r>
              <a:rPr lang="en-US" sz="2800" dirty="0"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Z</a:t>
            </a:r>
            <a:r>
              <a:rPr lang="en-US" sz="2800" baseline="-33000" dirty="0" err="1"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max</a:t>
            </a:r>
            <a:r>
              <a:rPr lang="en-US" sz="2800" dirty="0"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precision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>
          <a:xfrm>
            <a:off x="1524000" y="190500"/>
            <a:ext cx="7010400" cy="1527175"/>
          </a:xfrm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Fast Clear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0" y="1905000"/>
            <a:ext cx="7010400" cy="4114800"/>
          </a:xfrm>
        </p:spPr>
        <p:txBody>
          <a:bodyPr>
            <a:spAutoFit/>
          </a:bodyPr>
          <a:lstStyle/>
          <a:p>
            <a:pPr marL="0" indent="0" hangingPunct="1">
              <a:spcBef>
                <a:spcPts val="750"/>
              </a:spcBef>
              <a:buClr>
                <a:srgbClr val="336666"/>
              </a:buClr>
              <a:buSzPct val="70000"/>
              <a:buFont typeface="Wingdings" pitchFamily="2" charset="2"/>
              <a:buChar char="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3000" smtClean="0">
                <a:solidFill>
                  <a:srgbClr val="000000"/>
                </a:solidFill>
                <a:ea typeface="MS Gothic" pitchFamily="49" charset="-128"/>
              </a:rPr>
              <a:t>Doesn’t touch depth buffer</a:t>
            </a:r>
          </a:p>
          <a:p>
            <a:pPr marL="0" indent="0" hangingPunct="1">
              <a:spcBef>
                <a:spcPts val="750"/>
              </a:spcBef>
              <a:buClr>
                <a:srgbClr val="336666"/>
              </a:buClr>
              <a:buSzPct val="70000"/>
              <a:buFont typeface="Wingdings" pitchFamily="2" charset="2"/>
              <a:buChar char="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3000" smtClean="0">
                <a:solidFill>
                  <a:srgbClr val="0066FF"/>
                </a:solidFill>
                <a:ea typeface="MS Gothic" pitchFamily="49" charset="-128"/>
              </a:rPr>
              <a:t>glClear</a:t>
            </a:r>
            <a:r>
              <a:rPr lang="en-US" altLang="en-US" sz="3000" smtClean="0">
                <a:solidFill>
                  <a:srgbClr val="000000"/>
                </a:solidFill>
                <a:ea typeface="MS Gothic" pitchFamily="49" charset="-128"/>
              </a:rPr>
              <a:t> sets state of each tile to </a:t>
            </a:r>
            <a:r>
              <a:rPr lang="en-US" altLang="en-US" sz="3000" i="1" smtClean="0">
                <a:solidFill>
                  <a:srgbClr val="006666"/>
                </a:solidFill>
                <a:ea typeface="MS Gothic" pitchFamily="49" charset="-128"/>
              </a:rPr>
              <a:t>cleared</a:t>
            </a:r>
          </a:p>
          <a:p>
            <a:pPr marL="0" indent="0" hangingPunct="1">
              <a:spcBef>
                <a:spcPts val="750"/>
              </a:spcBef>
              <a:buClr>
                <a:srgbClr val="336666"/>
              </a:buClr>
              <a:buSzPct val="70000"/>
              <a:buFont typeface="Wingdings" pitchFamily="2" charset="2"/>
              <a:buChar char="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3000" smtClean="0">
                <a:solidFill>
                  <a:srgbClr val="000000"/>
                </a:solidFill>
                <a:ea typeface="MS Gothic" pitchFamily="49" charset="-128"/>
              </a:rPr>
              <a:t>When the rasterizer reads a cleared buffer</a:t>
            </a:r>
          </a:p>
          <a:p>
            <a:pPr marL="398463" lvl="1" indent="0" hangingPunct="1">
              <a:spcBef>
                <a:spcPts val="700"/>
              </a:spcBef>
              <a:buClr>
                <a:srgbClr val="336666"/>
              </a:buClr>
              <a:buSzPct val="70000"/>
              <a:buFont typeface="Wingdings" pitchFamily="2" charset="2"/>
              <a:buChar char="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>
                <a:solidFill>
                  <a:srgbClr val="000000"/>
                </a:solidFill>
                <a:ea typeface="MS Gothic" pitchFamily="49" charset="-128"/>
              </a:rPr>
              <a:t>A tile filled with </a:t>
            </a:r>
            <a:r>
              <a:rPr lang="en-US" altLang="en-US" smtClean="0">
                <a:solidFill>
                  <a:srgbClr val="0066FF"/>
                </a:solidFill>
                <a:ea typeface="MS Gothic" pitchFamily="49" charset="-128"/>
              </a:rPr>
              <a:t>GL_DEPTH_CLEAR_VALUE</a:t>
            </a:r>
            <a:r>
              <a:rPr lang="en-US" altLang="en-US" smtClean="0">
                <a:solidFill>
                  <a:srgbClr val="000000"/>
                </a:solidFill>
                <a:ea typeface="MS Gothic" pitchFamily="49" charset="-128"/>
              </a:rPr>
              <a:t> is sent</a:t>
            </a:r>
          </a:p>
          <a:p>
            <a:pPr marL="398463" lvl="1" indent="0" hangingPunct="1">
              <a:spcBef>
                <a:spcPts val="700"/>
              </a:spcBef>
              <a:buClr>
                <a:srgbClr val="336666"/>
              </a:buClr>
              <a:buSzPct val="70000"/>
              <a:buFont typeface="Wingdings" pitchFamily="2" charset="2"/>
              <a:buChar char="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>
                <a:solidFill>
                  <a:srgbClr val="000000"/>
                </a:solidFill>
                <a:ea typeface="MS Gothic" pitchFamily="49" charset="-128"/>
              </a:rPr>
              <a:t>Depth buffer is not accessed</a:t>
            </a:r>
          </a:p>
        </p:txBody>
      </p:sp>
      <p:pic>
        <p:nvPicPr>
          <p:cNvPr id="3072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6764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>
          <a:xfrm>
            <a:off x="1524000" y="190500"/>
            <a:ext cx="7010400" cy="1527175"/>
          </a:xfrm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Fast Clear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0" y="1905000"/>
            <a:ext cx="7010400" cy="3498850"/>
          </a:xfrm>
        </p:spPr>
        <p:txBody>
          <a:bodyPr>
            <a:spAutoFit/>
          </a:bodyPr>
          <a:lstStyle/>
          <a:p>
            <a:pPr marL="0" indent="0" hangingPunct="1">
              <a:spcBef>
                <a:spcPts val="750"/>
              </a:spcBef>
              <a:buClr>
                <a:srgbClr val="336666"/>
              </a:buClr>
              <a:buSzPct val="70000"/>
              <a:buFont typeface="Wingdings" pitchFamily="2" charset="2"/>
              <a:buChar char="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3000" smtClean="0">
                <a:solidFill>
                  <a:srgbClr val="000000"/>
                </a:solidFill>
                <a:ea typeface="MS Gothic" pitchFamily="49" charset="-128"/>
              </a:rPr>
              <a:t>Use </a:t>
            </a:r>
            <a:r>
              <a:rPr lang="en-US" altLang="en-US" sz="3000" smtClean="0">
                <a:solidFill>
                  <a:srgbClr val="0066FF"/>
                </a:solidFill>
                <a:ea typeface="MS Gothic" pitchFamily="49" charset="-128"/>
              </a:rPr>
              <a:t>glClear</a:t>
            </a:r>
          </a:p>
          <a:p>
            <a:pPr marL="398463" lvl="1" indent="0" hangingPunct="1">
              <a:spcBef>
                <a:spcPts val="700"/>
              </a:spcBef>
              <a:buClr>
                <a:srgbClr val="336666"/>
              </a:buClr>
              <a:buSzPct val="70000"/>
              <a:buFont typeface="Wingdings" pitchFamily="2" charset="2"/>
              <a:buChar char="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>
                <a:solidFill>
                  <a:srgbClr val="000000"/>
                </a:solidFill>
                <a:ea typeface="MS Gothic" pitchFamily="49" charset="-128"/>
              </a:rPr>
              <a:t>Not full screen quads</a:t>
            </a:r>
          </a:p>
          <a:p>
            <a:pPr marL="398463" lvl="1" indent="0" hangingPunct="1">
              <a:spcBef>
                <a:spcPts val="700"/>
              </a:spcBef>
              <a:buClr>
                <a:srgbClr val="336666"/>
              </a:buClr>
              <a:buSzPct val="70000"/>
              <a:buFont typeface="Wingdings" pitchFamily="2" charset="2"/>
              <a:buChar char="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>
                <a:solidFill>
                  <a:srgbClr val="000000"/>
                </a:solidFill>
                <a:ea typeface="MS Gothic" pitchFamily="49" charset="-128"/>
              </a:rPr>
              <a:t>Not the skybox</a:t>
            </a:r>
          </a:p>
          <a:p>
            <a:pPr marL="398463" lvl="1" indent="0" hangingPunct="1">
              <a:spcBef>
                <a:spcPts val="700"/>
              </a:spcBef>
              <a:buClr>
                <a:srgbClr val="336666"/>
              </a:buClr>
              <a:buSzPct val="70000"/>
              <a:buFont typeface="Wingdings" pitchFamily="2" charset="2"/>
              <a:buChar char="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>
                <a:solidFill>
                  <a:srgbClr val="000000"/>
                </a:solidFill>
                <a:ea typeface="MS Gothic" pitchFamily="49" charset="-128"/>
              </a:rPr>
              <a:t>No "one frame positive, one frame negative“ trick</a:t>
            </a:r>
          </a:p>
          <a:p>
            <a:pPr marL="398463" lvl="1" indent="0" hangingPunct="1">
              <a:spcBef>
                <a:spcPts val="700"/>
              </a:spcBef>
              <a:buClr>
                <a:srgbClr val="336666"/>
              </a:buClr>
              <a:buSzPct val="70000"/>
              <a:buFont typeface="Wingdings" pitchFamily="2" charset="2"/>
              <a:buChar char="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>
                <a:solidFill>
                  <a:srgbClr val="000000"/>
                </a:solidFill>
                <a:ea typeface="MS Gothic" pitchFamily="49" charset="-128"/>
              </a:rPr>
              <a:t>Clear stencil together with depth – they are stored in the same buffer</a:t>
            </a:r>
          </a:p>
        </p:txBody>
      </p:sp>
      <p:pic>
        <p:nvPicPr>
          <p:cNvPr id="31748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6764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Announcements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/>
          <a:lstStyle/>
          <a:p>
            <a:r>
              <a:rPr lang="en-US" altLang="en-US" smtClean="0"/>
              <a:t>Project 4 demos today</a:t>
            </a:r>
          </a:p>
          <a:p>
            <a:r>
              <a:rPr lang="en-US" altLang="en-US" smtClean="0"/>
              <a:t>Project 5</a:t>
            </a:r>
          </a:p>
          <a:p>
            <a:pPr lvl="1"/>
            <a:r>
              <a:rPr lang="en-US" altLang="en-US" smtClean="0"/>
              <a:t>Due tomorrow</a:t>
            </a:r>
          </a:p>
          <a:p>
            <a:pPr lvl="1"/>
            <a:r>
              <a:rPr lang="en-US" altLang="en-US" smtClean="0"/>
              <a:t>Demos on Monday</a:t>
            </a:r>
          </a:p>
          <a:p>
            <a:r>
              <a:rPr lang="en-US" altLang="en-US" smtClean="0"/>
              <a:t>Project 6 – Deferred shading</a:t>
            </a:r>
          </a:p>
          <a:p>
            <a:pPr lvl="1"/>
            <a:r>
              <a:rPr lang="en-US" altLang="en-US" smtClean="0"/>
              <a:t>Released Friday. Due next Friday 11/15</a:t>
            </a:r>
          </a:p>
          <a:p>
            <a:r>
              <a:rPr lang="en-US" altLang="en-US" smtClean="0"/>
              <a:t>Hackathon</a:t>
            </a:r>
          </a:p>
          <a:p>
            <a:pPr lvl="1"/>
            <a:r>
              <a:rPr lang="en-US" altLang="en-US" smtClean="0"/>
              <a:t>Next Saturday 11/16, 6pm-12am, SIG lab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B226D13-B8DB-4987-9D8C-0708FB0A168A}" type="slidenum">
              <a:rPr lang="en-US" altLang="en-US" smtClean="0">
                <a:latin typeface="Arial Black" pitchFamily="34" charset="0"/>
              </a:rPr>
              <a:pPr eaLnBrk="1" hangingPunct="1"/>
              <a:t>3</a:t>
            </a:fld>
            <a:endParaRPr lang="en-US" altLang="en-US" smtClean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 idx="4294967295"/>
          </p:nvPr>
        </p:nvSpPr>
        <p:spPr>
          <a:xfrm>
            <a:off x="1524000" y="190500"/>
            <a:ext cx="7010400" cy="1527175"/>
          </a:xfrm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Z-Cull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524000" y="1905000"/>
            <a:ext cx="7010400" cy="4114800"/>
          </a:xfrm>
        </p:spPr>
        <p:txBody>
          <a:bodyPr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9pPr>
          </a:lstStyle>
          <a:p>
            <a:pPr marL="0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>
                <a:latin typeface="" pitchFamily="16"/>
              </a:rPr>
              <a:t>Cull blocks of fragments before shading</a:t>
            </a:r>
          </a:p>
          <a:p>
            <a:pPr marL="0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>
                <a:latin typeface="" pitchFamily="16"/>
              </a:rPr>
              <a:t>Coarse-grained as opposed to </a:t>
            </a:r>
            <a:r>
              <a:rPr i="1">
                <a:latin typeface="" pitchFamily="16"/>
              </a:rPr>
              <a:t>Early-Z</a:t>
            </a:r>
          </a:p>
          <a:p>
            <a:pPr marL="0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>
                <a:latin typeface="" pitchFamily="16"/>
              </a:rPr>
              <a:t>Also called </a:t>
            </a:r>
            <a:r>
              <a:rPr i="1">
                <a:latin typeface="" pitchFamily="16"/>
              </a:rPr>
              <a:t>Hierarchical Z</a:t>
            </a:r>
          </a:p>
          <a:p>
            <a:pPr marL="338040" indent="-338040">
              <a:buFont typeface="Times New Roman" pitchFamily="18"/>
              <a:buNone/>
              <a:defRPr/>
            </a:pPr>
            <a:endParaRPr i="1">
              <a:latin typeface="" pitchFamily="16"/>
            </a:endParaRPr>
          </a:p>
        </p:txBody>
      </p:sp>
      <p:pic>
        <p:nvPicPr>
          <p:cNvPr id="32772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6764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 idx="4294967295"/>
          </p:nvPr>
        </p:nvSpPr>
        <p:spPr>
          <a:xfrm>
            <a:off x="1524000" y="190500"/>
            <a:ext cx="7010400" cy="1527175"/>
          </a:xfrm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Z-Cull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524000" y="1676400"/>
            <a:ext cx="7010400" cy="4114800"/>
          </a:xfrm>
        </p:spPr>
        <p:txBody>
          <a:bodyPr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9pPr>
          </a:lstStyle>
          <a:p>
            <a:pPr marL="0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>
                <a:latin typeface="" pitchFamily="16"/>
              </a:rPr>
              <a:t>Z</a:t>
            </a:r>
            <a:r>
              <a:rPr baseline="-25000">
                <a:latin typeface="" pitchFamily="16"/>
              </a:rPr>
              <a:t>max</a:t>
            </a:r>
            <a:r>
              <a:rPr>
                <a:latin typeface="" pitchFamily="16"/>
              </a:rPr>
              <a:t>-Culling</a:t>
            </a:r>
          </a:p>
          <a:p>
            <a:pPr marL="0" lvl="1" indent="0">
              <a:buClr>
                <a:srgbClr val="99CCCC"/>
              </a:buClr>
              <a:buSzPct val="75000"/>
              <a:buFont typeface="Wingdings" pitchFamily="2"/>
              <a:buChar char=""/>
              <a:defRPr/>
            </a:pPr>
            <a:r>
              <a:rPr>
                <a:latin typeface="" pitchFamily="16"/>
              </a:rPr>
              <a:t>Rasterizer fetches z</a:t>
            </a:r>
            <a:r>
              <a:rPr baseline="-25000">
                <a:latin typeface="" pitchFamily="16"/>
              </a:rPr>
              <a:t>max</a:t>
            </a:r>
            <a:r>
              <a:rPr>
                <a:latin typeface="" pitchFamily="16"/>
              </a:rPr>
              <a:t> for each tile it processes</a:t>
            </a:r>
          </a:p>
          <a:p>
            <a:pPr marL="0" lvl="1" indent="0">
              <a:buClr>
                <a:srgbClr val="99CCCC"/>
              </a:buClr>
              <a:buSzPct val="75000"/>
              <a:buFont typeface="Wingdings" pitchFamily="2"/>
              <a:buChar char=""/>
              <a:defRPr/>
            </a:pPr>
            <a:r>
              <a:rPr>
                <a:latin typeface="" pitchFamily="16"/>
              </a:rPr>
              <a:t>Compute z</a:t>
            </a:r>
            <a:r>
              <a:rPr baseline="30000">
                <a:latin typeface="" pitchFamily="16"/>
              </a:rPr>
              <a:t>triangle</a:t>
            </a:r>
            <a:r>
              <a:rPr baseline="-25000">
                <a:latin typeface="" pitchFamily="16"/>
              </a:rPr>
              <a:t>min</a:t>
            </a:r>
            <a:r>
              <a:rPr>
                <a:latin typeface="" pitchFamily="16"/>
              </a:rPr>
              <a:t> for a triangle</a:t>
            </a:r>
          </a:p>
          <a:p>
            <a:pPr marL="0" lvl="1" indent="0">
              <a:buClr>
                <a:srgbClr val="99CCCC"/>
              </a:buClr>
              <a:buSzPct val="75000"/>
              <a:buFont typeface="Wingdings" pitchFamily="2"/>
              <a:buChar char=""/>
              <a:defRPr/>
            </a:pPr>
            <a:r>
              <a:rPr>
                <a:latin typeface="" pitchFamily="16"/>
              </a:rPr>
              <a:t>Culled if z</a:t>
            </a:r>
            <a:r>
              <a:rPr baseline="30000">
                <a:latin typeface="" pitchFamily="16"/>
              </a:rPr>
              <a:t>triangle</a:t>
            </a:r>
            <a:r>
              <a:rPr baseline="-25000">
                <a:latin typeface="" pitchFamily="16"/>
              </a:rPr>
              <a:t>min</a:t>
            </a:r>
            <a:r>
              <a:rPr>
                <a:latin typeface="" pitchFamily="16"/>
              </a:rPr>
              <a:t> &gt; z</a:t>
            </a:r>
            <a:r>
              <a:rPr baseline="-25000">
                <a:latin typeface="" pitchFamily="16"/>
              </a:rPr>
              <a:t>max</a:t>
            </a:r>
          </a:p>
          <a:p>
            <a:pPr marL="338040" indent="-338040">
              <a:spcBef>
                <a:spcPts val="697"/>
              </a:spcBef>
              <a:buFont typeface="Times New Roman" pitchFamily="18"/>
              <a:buNone/>
              <a:defRPr/>
            </a:pPr>
            <a:endParaRPr baseline="-25000">
              <a:latin typeface="" pitchFamily="16"/>
            </a:endParaRPr>
          </a:p>
          <a:p>
            <a:pPr marL="338040" indent="-338040">
              <a:spcBef>
                <a:spcPts val="697"/>
              </a:spcBef>
              <a:buFont typeface="Times New Roman" pitchFamily="18"/>
              <a:buNone/>
              <a:defRPr/>
            </a:pPr>
            <a:endParaRPr baseline="-25000">
              <a:latin typeface="" pitchFamily="16"/>
            </a:endParaRPr>
          </a:p>
        </p:txBody>
      </p:sp>
      <p:pic>
        <p:nvPicPr>
          <p:cNvPr id="33796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6764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/>
          <p:cNvSpPr/>
          <p:nvPr/>
        </p:nvSpPr>
        <p:spPr>
          <a:xfrm>
            <a:off x="5448300" y="4876800"/>
            <a:ext cx="1347788" cy="8255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CC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compatLnSpc="0">
            <a:spAutoFit/>
          </a:bodyPr>
          <a:lstStyle/>
          <a:p>
            <a:pPr algn="ctr" eaLnBrk="0" hangingPunct="0">
              <a:defRPr/>
            </a:pPr>
            <a:r>
              <a:rPr lang="en-US" sz="24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Fragment</a:t>
            </a:r>
          </a:p>
          <a:p>
            <a:pPr algn="ctr" eaLnBrk="0" hangingPunct="0">
              <a:defRPr/>
            </a:pPr>
            <a:r>
              <a:rPr lang="en-US" sz="24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Shader</a:t>
            </a:r>
          </a:p>
        </p:txBody>
      </p:sp>
      <p:sp>
        <p:nvSpPr>
          <p:cNvPr id="6" name="Freeform 5"/>
          <p:cNvSpPr/>
          <p:nvPr/>
        </p:nvSpPr>
        <p:spPr>
          <a:xfrm>
            <a:off x="4019550" y="4876800"/>
            <a:ext cx="995363" cy="8255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66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compatLnSpc="0">
            <a:spAutoFit/>
          </a:bodyPr>
          <a:lstStyle/>
          <a:p>
            <a:pPr algn="ctr" eaLnBrk="0" hangingPunct="0">
              <a:defRPr/>
            </a:pPr>
            <a:r>
              <a:rPr lang="en-US" sz="24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Z-Cull</a:t>
            </a:r>
          </a:p>
          <a:p>
            <a:pPr algn="ctr" eaLnBrk="0" hangingPunct="0">
              <a:defRPr/>
            </a:pPr>
            <a:endParaRPr lang="en-US" sz="2400"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cxnSp>
        <p:nvCxnSpPr>
          <p:cNvPr id="33799" name="Straight Arrow Connector 6"/>
          <p:cNvCxnSpPr>
            <a:cxnSpLocks noChangeShapeType="1"/>
            <a:stCxn id="6" idx="1"/>
            <a:endCxn id="5" idx="3"/>
          </p:cNvCxnSpPr>
          <p:nvPr/>
        </p:nvCxnSpPr>
        <p:spPr bwMode="auto">
          <a:xfrm>
            <a:off x="5014913" y="5289550"/>
            <a:ext cx="433387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3800" name="Group 7"/>
          <p:cNvGrpSpPr>
            <a:grpSpLocks/>
          </p:cNvGrpSpPr>
          <p:nvPr/>
        </p:nvGrpSpPr>
        <p:grpSpPr bwMode="auto">
          <a:xfrm>
            <a:off x="1803400" y="4648200"/>
            <a:ext cx="1752600" cy="1143000"/>
            <a:chOff x="1803240" y="4648320"/>
            <a:chExt cx="1752840" cy="1143000"/>
          </a:xfrm>
        </p:grpSpPr>
        <p:sp>
          <p:nvSpPr>
            <p:cNvPr id="9" name="Freeform 8"/>
            <p:cNvSpPr/>
            <p:nvPr/>
          </p:nvSpPr>
          <p:spPr>
            <a:xfrm>
              <a:off x="1803240" y="4648320"/>
              <a:ext cx="1752840" cy="1143000"/>
            </a:xfrm>
            <a:custGeom>
              <a:avLst/>
              <a:gdLst>
                <a:gd name="f0" fmla="val 0"/>
                <a:gd name="f1" fmla="val 1104"/>
                <a:gd name="f2" fmla="val 720"/>
                <a:gd name="f3" fmla="val 432"/>
                <a:gd name="f4" fmla="val 67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104" h="720">
                  <a:moveTo>
                    <a:pt x="f0" y="f3"/>
                  </a:moveTo>
                  <a:lnTo>
                    <a:pt x="f4" y="f0"/>
                  </a:lnTo>
                  <a:lnTo>
                    <a:pt x="f1" y="f2"/>
                  </a:lnTo>
                  <a:lnTo>
                    <a:pt x="f0" y="f3"/>
                  </a:lnTo>
                  <a:close/>
                </a:path>
              </a:pathLst>
            </a:custGeom>
            <a:solidFill>
              <a:srgbClr val="FFFF66"/>
            </a:solidFill>
            <a:ln w="9360">
              <a:solidFill>
                <a:srgbClr val="000000"/>
              </a:solidFill>
              <a:prstDash val="solid"/>
              <a:round/>
            </a:ln>
          </p:spPr>
          <p:txBody>
            <a:bodyPr wrap="none" lIns="90000" tIns="46800" rIns="90000" bIns="46800" anchor="ctr" compatLnSpc="0"/>
            <a:lstStyle/>
            <a:p>
              <a:pPr eaLnBrk="0" hangingPunct="0">
                <a:defRPr/>
              </a:pPr>
              <a:endParaRPr lang="en-US" sz="2400">
                <a:latin typeface="Times New Roman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489134" y="4953120"/>
              <a:ext cx="533473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wrap="none" lIns="90000" tIns="46800" rIns="90000" bIns="46800" anchor="ctr" compatLnSpc="0"/>
            <a:lstStyle/>
            <a:p>
              <a:pPr eaLnBrk="0" hangingPunct="0">
                <a:defRPr/>
              </a:pPr>
              <a:endParaRPr lang="en-US" sz="2400">
                <a:latin typeface="Times New Roman" pitchFamily="18"/>
                <a:ea typeface="Arial Unicode MS" pitchFamily="2"/>
                <a:cs typeface="Tahoma" pitchFamily="2"/>
              </a:endParaRPr>
            </a:p>
          </p:txBody>
        </p:sp>
      </p:grpSp>
      <p:sp>
        <p:nvSpPr>
          <p:cNvPr id="11" name="Freeform 10"/>
          <p:cNvSpPr/>
          <p:nvPr/>
        </p:nvSpPr>
        <p:spPr>
          <a:xfrm>
            <a:off x="4241800" y="6400800"/>
            <a:ext cx="5334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66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12" name="Straight Connector 11"/>
          <p:cNvSpPr/>
          <p:nvPr/>
        </p:nvSpPr>
        <p:spPr>
          <a:xfrm>
            <a:off x="3022600" y="5181600"/>
            <a:ext cx="1066800" cy="1588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lIns="90000" tIns="46800" rIns="90000" bIns="46800" compatLnSpc="0"/>
          <a:lstStyle/>
          <a:p>
            <a:pPr eaLnBrk="0" hangingPunct="0">
              <a:defRPr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cxnSp>
        <p:nvCxnSpPr>
          <p:cNvPr id="33803" name="Straight Arrow Connector 12"/>
          <p:cNvCxnSpPr>
            <a:cxnSpLocks noChangeShapeType="1"/>
            <a:stCxn id="6" idx="2"/>
            <a:endCxn id="11" idx="0"/>
          </p:cNvCxnSpPr>
          <p:nvPr/>
        </p:nvCxnSpPr>
        <p:spPr bwMode="auto">
          <a:xfrm flipH="1">
            <a:off x="4508500" y="5702300"/>
            <a:ext cx="7938" cy="6985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Freeform 13"/>
          <p:cNvSpPr/>
          <p:nvPr/>
        </p:nvSpPr>
        <p:spPr>
          <a:xfrm>
            <a:off x="4548188" y="5791200"/>
            <a:ext cx="1606550" cy="33655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compatLnSpc="0">
            <a:spAutoFit/>
          </a:bodyPr>
          <a:lstStyle/>
          <a:p>
            <a:pPr eaLnBrk="0" hangingPunct="0">
              <a:defRPr/>
            </a:pPr>
            <a:r>
              <a:rPr lang="en-US" sz="14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Z</a:t>
            </a:r>
            <a:r>
              <a:rPr lang="en-US" sz="1400" baseline="300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triangle</a:t>
            </a:r>
            <a:r>
              <a:rPr lang="en-US" sz="1400" baseline="-250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min</a:t>
            </a:r>
            <a:r>
              <a:rPr lang="en-US" sz="14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 &gt; tile’s z</a:t>
            </a:r>
            <a:r>
              <a:rPr lang="en-US" sz="1400" baseline="-250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max</a:t>
            </a:r>
          </a:p>
        </p:txBody>
      </p:sp>
      <p:sp>
        <p:nvSpPr>
          <p:cNvPr id="15" name="Freeform 14"/>
          <p:cNvSpPr/>
          <p:nvPr/>
        </p:nvSpPr>
        <p:spPr>
          <a:xfrm>
            <a:off x="2944813" y="4419600"/>
            <a:ext cx="731837" cy="33655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compatLnSpc="0">
            <a:spAutoFit/>
          </a:bodyPr>
          <a:lstStyle/>
          <a:p>
            <a:pPr eaLnBrk="0" hangingPunct="0">
              <a:defRPr/>
            </a:pPr>
            <a:r>
              <a:rPr lang="en-US" sz="14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z</a:t>
            </a:r>
            <a:r>
              <a:rPr lang="en-US" sz="1400" baseline="300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triangle</a:t>
            </a:r>
            <a:r>
              <a:rPr lang="en-US" sz="1400" baseline="-250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min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>
          <a:xfrm>
            <a:off x="1524000" y="190500"/>
            <a:ext cx="7010400" cy="1527175"/>
          </a:xfrm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Z-Cull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524000" y="1676400"/>
            <a:ext cx="7010400" cy="3098800"/>
          </a:xfrm>
        </p:spPr>
        <p:txBody>
          <a:bodyPr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9pPr>
          </a:lstStyle>
          <a:p>
            <a:pPr marL="0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 dirty="0" err="1" smtClean="0">
                <a:latin typeface="" pitchFamily="16"/>
              </a:rPr>
              <a:t>Z</a:t>
            </a:r>
            <a:r>
              <a:rPr baseline="-25000" dirty="0" err="1" smtClean="0">
                <a:latin typeface="" pitchFamily="16"/>
              </a:rPr>
              <a:t>min</a:t>
            </a:r>
            <a:r>
              <a:rPr dirty="0" smtClean="0">
                <a:latin typeface="" pitchFamily="16"/>
              </a:rPr>
              <a:t>-Culling</a:t>
            </a:r>
          </a:p>
          <a:p>
            <a:pPr marL="399960" lvl="1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 dirty="0" smtClean="0">
                <a:latin typeface="" pitchFamily="16"/>
              </a:rPr>
              <a:t>Support </a:t>
            </a:r>
            <a:r>
              <a:rPr dirty="0">
                <a:latin typeface="" pitchFamily="16"/>
              </a:rPr>
              <a:t>different depth </a:t>
            </a:r>
            <a:r>
              <a:rPr dirty="0" smtClean="0">
                <a:latin typeface="" pitchFamily="16"/>
              </a:rPr>
              <a:t>tests</a:t>
            </a:r>
          </a:p>
          <a:p>
            <a:pPr marL="399960" lvl="1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 dirty="0" smtClean="0">
                <a:latin typeface="" pitchFamily="16"/>
              </a:rPr>
              <a:t>Avoid </a:t>
            </a:r>
            <a:r>
              <a:rPr dirty="0">
                <a:latin typeface="" pitchFamily="16"/>
              </a:rPr>
              <a:t>depth buffer </a:t>
            </a:r>
            <a:r>
              <a:rPr dirty="0" smtClean="0">
                <a:latin typeface="" pitchFamily="16"/>
              </a:rPr>
              <a:t>reads</a:t>
            </a:r>
          </a:p>
          <a:p>
            <a:pPr marL="399960" lvl="1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 dirty="0" smtClean="0">
                <a:latin typeface="" pitchFamily="16"/>
              </a:rPr>
              <a:t>If </a:t>
            </a:r>
            <a:r>
              <a:rPr dirty="0">
                <a:latin typeface="" pitchFamily="16"/>
              </a:rPr>
              <a:t>triangle is in front of tile, depth tests for each pixel is unnecessary</a:t>
            </a:r>
          </a:p>
          <a:p>
            <a:pPr marL="338040" indent="-338040">
              <a:spcBef>
                <a:spcPts val="697"/>
              </a:spcBef>
              <a:buFont typeface="Times New Roman" pitchFamily="18"/>
              <a:buNone/>
              <a:defRPr/>
            </a:pPr>
            <a:endParaRPr dirty="0">
              <a:latin typeface="" pitchFamily="16"/>
            </a:endParaRPr>
          </a:p>
        </p:txBody>
      </p:sp>
      <p:pic>
        <p:nvPicPr>
          <p:cNvPr id="34820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6764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803400" y="4419600"/>
            <a:ext cx="5932488" cy="1555750"/>
            <a:chOff x="1803240" y="4419720"/>
            <a:chExt cx="5933159" cy="1555200"/>
          </a:xfrm>
        </p:grpSpPr>
        <p:sp>
          <p:nvSpPr>
            <p:cNvPr id="6" name="Freeform 5"/>
            <p:cNvSpPr/>
            <p:nvPr/>
          </p:nvSpPr>
          <p:spPr>
            <a:xfrm>
              <a:off x="6388459" y="4876758"/>
              <a:ext cx="1347940" cy="82520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99CCCC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wrap="none" lIns="90000" tIns="46800" rIns="90000" bIns="46800" compatLnSpc="0">
              <a:spAutoFit/>
            </a:bodyPr>
            <a:lstStyle/>
            <a:p>
              <a:pPr algn="ctr" eaLnBrk="0" hangingPunct="0">
                <a:defRPr/>
              </a:pPr>
              <a:r>
                <a:rPr lang="en-US" sz="2400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Tahoma" pitchFamily="2"/>
                </a:rPr>
                <a:t>Fragment</a:t>
              </a:r>
            </a:p>
            <a:p>
              <a:pPr algn="ctr" eaLnBrk="0" hangingPunct="0">
                <a:defRPr/>
              </a:pPr>
              <a:r>
                <a:rPr lang="en-US" sz="2400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Tahoma" pitchFamily="2"/>
                </a:rPr>
                <a:t>Shader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4019641" y="4876758"/>
              <a:ext cx="995476" cy="82520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66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wrap="none" lIns="90000" tIns="46800" rIns="90000" bIns="46800" compatLnSpc="0">
              <a:spAutoFit/>
            </a:bodyPr>
            <a:lstStyle/>
            <a:p>
              <a:pPr algn="ctr" eaLnBrk="0" hangingPunct="0">
                <a:defRPr/>
              </a:pPr>
              <a:r>
                <a:rPr lang="en-US" sz="2400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Tahoma" pitchFamily="2"/>
                </a:rPr>
                <a:t>Z-Cull</a:t>
              </a:r>
            </a:p>
            <a:p>
              <a:pPr algn="ctr" eaLnBrk="0" hangingPunct="0">
                <a:defRPr/>
              </a:pPr>
              <a:endParaRPr lang="en-US" sz="24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endParaRPr>
            </a:p>
          </p:txBody>
        </p:sp>
        <p:cxnSp>
          <p:nvCxnSpPr>
            <p:cNvPr id="34824" name="Straight Arrow Connector 7"/>
            <p:cNvCxnSpPr>
              <a:cxnSpLocks noChangeShapeType="1"/>
              <a:stCxn id="7" idx="1"/>
              <a:endCxn id="6" idx="3"/>
            </p:cNvCxnSpPr>
            <p:nvPr/>
          </p:nvCxnSpPr>
          <p:spPr bwMode="auto">
            <a:xfrm>
              <a:off x="5014440" y="5289660"/>
              <a:ext cx="1373759" cy="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4825" name="Group 8"/>
            <p:cNvGrpSpPr>
              <a:grpSpLocks/>
            </p:cNvGrpSpPr>
            <p:nvPr/>
          </p:nvGrpSpPr>
          <p:grpSpPr bwMode="auto">
            <a:xfrm>
              <a:off x="1803240" y="4648320"/>
              <a:ext cx="1752840" cy="1143000"/>
              <a:chOff x="1803240" y="4648320"/>
              <a:chExt cx="1752840" cy="1143000"/>
            </a:xfrm>
          </p:grpSpPr>
          <p:sp>
            <p:nvSpPr>
              <p:cNvPr id="10" name="Freeform 9"/>
              <p:cNvSpPr/>
              <p:nvPr/>
            </p:nvSpPr>
            <p:spPr>
              <a:xfrm>
                <a:off x="1803240" y="4648239"/>
                <a:ext cx="1752798" cy="1142596"/>
              </a:xfrm>
              <a:custGeom>
                <a:avLst/>
                <a:gdLst>
                  <a:gd name="f0" fmla="val 0"/>
                  <a:gd name="f1" fmla="val 1104"/>
                  <a:gd name="f2" fmla="val 720"/>
                  <a:gd name="f3" fmla="val 432"/>
                  <a:gd name="f4" fmla="val 672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1104" h="720">
                    <a:moveTo>
                      <a:pt x="f0" y="f3"/>
                    </a:moveTo>
                    <a:lnTo>
                      <a:pt x="f4" y="f0"/>
                    </a:lnTo>
                    <a:lnTo>
                      <a:pt x="f1" y="f2"/>
                    </a:lnTo>
                    <a:lnTo>
                      <a:pt x="f0" y="f3"/>
                    </a:lnTo>
                    <a:close/>
                  </a:path>
                </a:pathLst>
              </a:custGeom>
              <a:solidFill>
                <a:srgbClr val="FFFF66"/>
              </a:solidFill>
              <a:ln w="9360">
                <a:solidFill>
                  <a:srgbClr val="000000"/>
                </a:solidFill>
                <a:prstDash val="solid"/>
                <a:round/>
              </a:ln>
            </p:spPr>
            <p:txBody>
              <a:bodyPr wrap="none" lIns="90000" tIns="46800" rIns="90000" bIns="46800" anchor="ctr" compatLnSpc="0"/>
              <a:lstStyle/>
              <a:p>
                <a:pPr eaLnBrk="0" hangingPunct="0">
                  <a:defRPr/>
                </a:pPr>
                <a:endParaRPr lang="en-US" sz="2400">
                  <a:latin typeface="Times New Roman" pitchFamily="18"/>
                  <a:ea typeface="Arial Unicode MS" pitchFamily="2"/>
                  <a:cs typeface="Tahoma" pitchFamily="2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2489117" y="4952931"/>
                <a:ext cx="533460" cy="457038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wrap="none" lIns="90000" tIns="46800" rIns="90000" bIns="46800" anchor="ctr" compatLnSpc="0"/>
              <a:lstStyle/>
              <a:p>
                <a:pPr eaLnBrk="0" hangingPunct="0">
                  <a:defRPr/>
                </a:pPr>
                <a:endParaRPr lang="en-US" sz="2400">
                  <a:latin typeface="Times New Roman" pitchFamily="18"/>
                  <a:ea typeface="Arial Unicode MS" pitchFamily="2"/>
                  <a:cs typeface="Tahoma" pitchFamily="2"/>
                </a:endParaRPr>
              </a:p>
            </p:txBody>
          </p:sp>
        </p:grpSp>
        <p:sp>
          <p:nvSpPr>
            <p:cNvPr id="12" name="Freeform 11"/>
            <p:cNvSpPr/>
            <p:nvPr/>
          </p:nvSpPr>
          <p:spPr>
            <a:xfrm>
              <a:off x="5410448" y="4952931"/>
              <a:ext cx="533460" cy="45703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66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wrap="none" lIns="90000" tIns="46800" rIns="90000" bIns="46800" anchor="ctr" compatLnSpc="0"/>
            <a:lstStyle/>
            <a:p>
              <a:pPr eaLnBrk="0" hangingPunct="0">
                <a:defRPr/>
              </a:pPr>
              <a:endParaRPr lang="en-US" sz="2400">
                <a:latin typeface="Times New Roman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3022578" y="5181451"/>
              <a:ext cx="1066921" cy="158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lIns="90000" tIns="46800" rIns="90000" bIns="46800" compatLnSpc="0"/>
            <a:lstStyle/>
            <a:p>
              <a:pPr eaLnBrk="0" hangingPunct="0">
                <a:defRPr/>
              </a:pPr>
              <a:endParaRPr lang="en-US" sz="2400">
                <a:latin typeface="Times New Roman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4876988" y="5638489"/>
              <a:ext cx="1608320" cy="33643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none" lIns="90000" tIns="46800" rIns="90000" bIns="46800" compatLnSpc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Tahoma" pitchFamily="2"/>
                </a:rPr>
                <a:t>Z</a:t>
              </a:r>
              <a:r>
                <a:rPr lang="en-US" sz="1400" baseline="30000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Tahoma" pitchFamily="2"/>
                </a:rPr>
                <a:t>triangle</a:t>
              </a:r>
              <a:r>
                <a:rPr lang="en-US" sz="1400" baseline="-25000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Tahoma" pitchFamily="2"/>
                </a:rPr>
                <a:t>max</a:t>
              </a:r>
              <a:r>
                <a:rPr lang="en-US" sz="1400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Tahoma" pitchFamily="2"/>
                </a:rPr>
                <a:t> &lt; tile’s z</a:t>
              </a:r>
              <a:r>
                <a:rPr lang="en-US" sz="1400" baseline="-25000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Tahoma" pitchFamily="2"/>
                </a:rPr>
                <a:t>min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952720" y="4419720"/>
              <a:ext cx="747798" cy="33643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none" lIns="90000" tIns="46800" rIns="90000" bIns="46800" compatLnSpc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Tahoma" pitchFamily="2"/>
                </a:rPr>
                <a:t>z</a:t>
              </a:r>
              <a:r>
                <a:rPr lang="en-US" sz="1400" baseline="30000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Tahoma" pitchFamily="2"/>
                </a:rPr>
                <a:t>triangle</a:t>
              </a:r>
              <a:r>
                <a:rPr lang="en-US" sz="1400" baseline="-25000">
                  <a:solidFill>
                    <a:srgbClr val="000000"/>
                  </a:solidFill>
                  <a:latin typeface="Times New Roman" pitchFamily="18"/>
                  <a:ea typeface="Arial Unicode MS" pitchFamily="2"/>
                  <a:cs typeface="Tahoma" pitchFamily="2"/>
                </a:rPr>
                <a:t>max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>
          <a:xfrm>
            <a:off x="1524000" y="190500"/>
            <a:ext cx="7010400" cy="1527175"/>
          </a:xfrm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Z-Cull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type="body" idx="4294967295"/>
          </p:nvPr>
        </p:nvSpPr>
        <p:spPr>
          <a:xfrm>
            <a:off x="838200" y="1905000"/>
            <a:ext cx="8305800" cy="3662363"/>
          </a:xfrm>
        </p:spPr>
        <p:txBody>
          <a:bodyPr>
            <a:spAutoFit/>
          </a:bodyPr>
          <a:lstStyle/>
          <a:p>
            <a:pPr marL="0" indent="0" hangingPunct="1">
              <a:spcBef>
                <a:spcPts val="650"/>
              </a:spcBef>
              <a:buClr>
                <a:srgbClr val="336666"/>
              </a:buClr>
              <a:buSzPct val="70000"/>
              <a:buFont typeface="Wingdings" pitchFamily="2" charset="2"/>
              <a:buChar char="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600" i="1" smtClean="0">
                <a:solidFill>
                  <a:srgbClr val="000000"/>
                </a:solidFill>
                <a:ea typeface="MS Gothic" pitchFamily="49" charset="-128"/>
              </a:rPr>
              <a:t>A</a:t>
            </a:r>
            <a:r>
              <a:rPr lang="en-US" altLang="en-US" sz="2600" smtClean="0">
                <a:solidFill>
                  <a:srgbClr val="000000"/>
                </a:solidFill>
                <a:ea typeface="MS Gothic" pitchFamily="49" charset="-128"/>
              </a:rPr>
              <a:t>utomatically enabled on GeForce (6?) cards unless</a:t>
            </a:r>
          </a:p>
          <a:p>
            <a:pPr marL="398463" lvl="1" indent="0" hangingPunct="1">
              <a:spcBef>
                <a:spcPts val="650"/>
              </a:spcBef>
              <a:buClr>
                <a:srgbClr val="336666"/>
              </a:buClr>
              <a:buSzPct val="70000"/>
              <a:buFont typeface="Wingdings" pitchFamily="2" charset="2"/>
              <a:buChar char="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200" smtClean="0">
                <a:solidFill>
                  <a:srgbClr val="0066FF"/>
                </a:solidFill>
                <a:ea typeface="MS Gothic" pitchFamily="49" charset="-128"/>
              </a:rPr>
              <a:t>glClear</a:t>
            </a:r>
            <a:r>
              <a:rPr lang="en-US" altLang="en-US" sz="2200" smtClean="0">
                <a:solidFill>
                  <a:srgbClr val="000000"/>
                </a:solidFill>
                <a:ea typeface="MS Gothic" pitchFamily="49" charset="-128"/>
              </a:rPr>
              <a:t> isn’t used</a:t>
            </a:r>
          </a:p>
          <a:p>
            <a:pPr marL="398463" lvl="1" indent="0" hangingPunct="1">
              <a:spcBef>
                <a:spcPts val="650"/>
              </a:spcBef>
              <a:buClr>
                <a:srgbClr val="336666"/>
              </a:buClr>
              <a:buSzPct val="70000"/>
              <a:buFont typeface="Wingdings" pitchFamily="2" charset="2"/>
              <a:buChar char="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smtClean="0">
                <a:solidFill>
                  <a:srgbClr val="000000"/>
                </a:solidFill>
                <a:ea typeface="MS Gothic" pitchFamily="49" charset="-128"/>
              </a:rPr>
              <a:t>Fragment shader writes depth (or </a:t>
            </a:r>
            <a:r>
              <a:rPr lang="en-US" altLang="en-US" sz="2400" smtClean="0">
                <a:solidFill>
                  <a:srgbClr val="0066FF"/>
                </a:solidFill>
                <a:ea typeface="MS Gothic" pitchFamily="49" charset="-128"/>
              </a:rPr>
              <a:t>discard</a:t>
            </a:r>
            <a:r>
              <a:rPr lang="en-US" altLang="en-US" sz="2400" smtClean="0">
                <a:solidFill>
                  <a:srgbClr val="000000"/>
                </a:solidFill>
                <a:ea typeface="MS Gothic" pitchFamily="49" charset="-128"/>
              </a:rPr>
              <a:t>s?)</a:t>
            </a:r>
          </a:p>
          <a:p>
            <a:pPr marL="398463" lvl="1" indent="0" hangingPunct="1">
              <a:spcBef>
                <a:spcPts val="650"/>
              </a:spcBef>
              <a:buClr>
                <a:srgbClr val="336666"/>
              </a:buClr>
              <a:buSzPct val="70000"/>
              <a:buFont typeface="Wingdings" pitchFamily="2" charset="2"/>
              <a:buChar char="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smtClean="0">
                <a:solidFill>
                  <a:srgbClr val="000000"/>
                </a:solidFill>
                <a:ea typeface="MS Gothic" pitchFamily="49" charset="-128"/>
              </a:rPr>
              <a:t>Direction of depth test is changed</a:t>
            </a:r>
          </a:p>
          <a:p>
            <a:pPr marL="0" indent="0" hangingPunct="1">
              <a:spcBef>
                <a:spcPts val="650"/>
              </a:spcBef>
              <a:buClr>
                <a:srgbClr val="336666"/>
              </a:buClr>
              <a:buSzPct val="70000"/>
              <a:buFont typeface="Wingdings" pitchFamily="2" charset="2"/>
              <a:buChar char="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600" smtClean="0">
                <a:solidFill>
                  <a:srgbClr val="000000"/>
                </a:solidFill>
                <a:ea typeface="MS Gothic" pitchFamily="49" charset="-128"/>
              </a:rPr>
              <a:t>ATI:  avoid </a:t>
            </a:r>
            <a:r>
              <a:rPr lang="en-US" altLang="en-US" sz="2600" smtClean="0">
                <a:solidFill>
                  <a:srgbClr val="0066FF"/>
                </a:solidFill>
                <a:ea typeface="MS Gothic" pitchFamily="49" charset="-128"/>
              </a:rPr>
              <a:t>=</a:t>
            </a:r>
            <a:r>
              <a:rPr lang="en-US" altLang="en-US" sz="2600" smtClean="0">
                <a:solidFill>
                  <a:srgbClr val="000000"/>
                </a:solidFill>
                <a:ea typeface="MS Gothic" pitchFamily="49" charset="-128"/>
              </a:rPr>
              <a:t> and </a:t>
            </a:r>
            <a:r>
              <a:rPr lang="en-US" altLang="en-US" sz="2600" smtClean="0">
                <a:solidFill>
                  <a:srgbClr val="0066FF"/>
                </a:solidFill>
                <a:ea typeface="MS Gothic" pitchFamily="49" charset="-128"/>
              </a:rPr>
              <a:t>!=</a:t>
            </a:r>
            <a:r>
              <a:rPr lang="en-US" altLang="en-US" sz="2600" smtClean="0">
                <a:solidFill>
                  <a:srgbClr val="000000"/>
                </a:solidFill>
                <a:ea typeface="MS Gothic" pitchFamily="49" charset="-128"/>
              </a:rPr>
              <a:t> depth compares on old cards</a:t>
            </a:r>
          </a:p>
          <a:p>
            <a:pPr marL="0" indent="0" hangingPunct="1">
              <a:spcBef>
                <a:spcPts val="650"/>
              </a:spcBef>
              <a:buClr>
                <a:srgbClr val="336666"/>
              </a:buClr>
              <a:buSzPct val="70000"/>
              <a:buFont typeface="Wingdings" pitchFamily="2" charset="2"/>
              <a:buChar char="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600" smtClean="0">
                <a:solidFill>
                  <a:srgbClr val="000000"/>
                </a:solidFill>
                <a:ea typeface="MS Gothic" pitchFamily="49" charset="-128"/>
              </a:rPr>
              <a:t>ATI:  avoid stencil fail and stencil depth fail operations</a:t>
            </a:r>
          </a:p>
          <a:p>
            <a:pPr marL="0" indent="0" hangingPunct="1">
              <a:spcBef>
                <a:spcPts val="650"/>
              </a:spcBef>
              <a:buClr>
                <a:srgbClr val="336666"/>
              </a:buClr>
              <a:buSzPct val="70000"/>
              <a:buFont typeface="Wingdings" pitchFamily="2" charset="2"/>
              <a:buChar char="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600" smtClean="0">
                <a:solidFill>
                  <a:srgbClr val="000000"/>
                </a:solidFill>
                <a:ea typeface="MS Gothic" pitchFamily="49" charset="-128"/>
              </a:rPr>
              <a:t>Less efficient when depth varies a lot within a few pixels</a:t>
            </a:r>
          </a:p>
        </p:txBody>
      </p:sp>
      <p:sp>
        <p:nvSpPr>
          <p:cNvPr id="4" name="Freeform 3"/>
          <p:cNvSpPr/>
          <p:nvPr/>
        </p:nvSpPr>
        <p:spPr>
          <a:xfrm>
            <a:off x="0" y="6477000"/>
            <a:ext cx="9144000" cy="381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90000" tIns="46800" rIns="90000" bIns="46800" compatLnSpc="0"/>
          <a:lstStyle/>
          <a:p>
            <a:pPr algn="ctr" eaLnBrk="0">
              <a:spcBef>
                <a:spcPts val="448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See NVIDIA GPU Programming Guide for exact details</a:t>
            </a:r>
          </a:p>
        </p:txBody>
      </p:sp>
      <p:pic>
        <p:nvPicPr>
          <p:cNvPr id="3584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6764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 idx="4294967295"/>
          </p:nvPr>
        </p:nvSpPr>
        <p:spPr>
          <a:xfrm>
            <a:off x="1524000" y="190500"/>
            <a:ext cx="7010400" cy="1527175"/>
          </a:xfrm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ATI HyperZ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38200" y="1905000"/>
            <a:ext cx="8153400" cy="2400300"/>
          </a:xfrm>
        </p:spPr>
        <p:txBody>
          <a:bodyPr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9pPr>
          </a:lstStyle>
          <a:p>
            <a:pPr marL="0" indent="0">
              <a:spcBef>
                <a:spcPts val="649"/>
              </a:spcBef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 sz="2600" dirty="0" err="1">
                <a:latin typeface="" pitchFamily="16"/>
              </a:rPr>
              <a:t>HyperZ</a:t>
            </a:r>
            <a:r>
              <a:rPr sz="2600" dirty="0">
                <a:latin typeface="" pitchFamily="16"/>
              </a:rPr>
              <a:t> =</a:t>
            </a:r>
          </a:p>
          <a:p>
            <a:pPr marL="338040" indent="-338040">
              <a:spcBef>
                <a:spcPts val="649"/>
              </a:spcBef>
              <a:buFont typeface="Times New Roman" pitchFamily="18"/>
              <a:buNone/>
              <a:defRPr/>
            </a:pPr>
            <a:r>
              <a:rPr sz="2600" dirty="0">
                <a:latin typeface="" pitchFamily="16"/>
              </a:rPr>
              <a:t>   Early Z +</a:t>
            </a:r>
          </a:p>
          <a:p>
            <a:pPr marL="338040" indent="-338040">
              <a:spcBef>
                <a:spcPts val="649"/>
              </a:spcBef>
              <a:buFont typeface="Times New Roman" pitchFamily="18"/>
              <a:buNone/>
              <a:defRPr/>
            </a:pPr>
            <a:r>
              <a:rPr sz="2600" dirty="0">
                <a:latin typeface="" pitchFamily="16"/>
              </a:rPr>
              <a:t>   Z Compression +</a:t>
            </a:r>
          </a:p>
          <a:p>
            <a:pPr marL="338040" indent="-338040">
              <a:spcBef>
                <a:spcPts val="649"/>
              </a:spcBef>
              <a:buFont typeface="Times New Roman" pitchFamily="18"/>
              <a:buNone/>
              <a:defRPr/>
            </a:pPr>
            <a:r>
              <a:rPr sz="2600" dirty="0">
                <a:latin typeface="" pitchFamily="16"/>
              </a:rPr>
              <a:t>   Fast Z clear +</a:t>
            </a:r>
          </a:p>
          <a:p>
            <a:pPr marL="338040" indent="-338040">
              <a:spcBef>
                <a:spcPts val="649"/>
              </a:spcBef>
              <a:buFont typeface="Times New Roman" pitchFamily="18"/>
              <a:buNone/>
              <a:defRPr/>
            </a:pPr>
            <a:r>
              <a:rPr sz="2600" dirty="0" smtClean="0">
                <a:latin typeface="" pitchFamily="16"/>
              </a:rPr>
              <a:t>   Z-Cull</a:t>
            </a:r>
            <a:endParaRPr sz="2600" dirty="0">
              <a:latin typeface="" pitchFamily="16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0" y="6475413"/>
            <a:ext cx="9144000" cy="381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90000" tIns="46800" rIns="90000" bIns="46800" compatLnSpc="0"/>
          <a:lstStyle/>
          <a:p>
            <a:pPr algn="ctr" eaLnBrk="0">
              <a:spcBef>
                <a:spcPts val="448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See ATI's Depth-in-depth</a:t>
            </a:r>
          </a:p>
        </p:txBody>
      </p:sp>
      <p:pic>
        <p:nvPicPr>
          <p:cNvPr id="36869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6764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 idx="4294967295"/>
          </p:nvPr>
        </p:nvSpPr>
        <p:spPr>
          <a:xfrm>
            <a:off x="1524000" y="190500"/>
            <a:ext cx="7010400" cy="1527175"/>
          </a:xfrm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Programmable Culling Unit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524000" y="1905000"/>
            <a:ext cx="7010400" cy="4114800"/>
          </a:xfrm>
        </p:spPr>
        <p:txBody>
          <a:bodyPr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9pPr>
          </a:lstStyle>
          <a:p>
            <a:pPr marL="0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 dirty="0">
                <a:latin typeface="" pitchFamily="16"/>
              </a:rPr>
              <a:t>Cull before fragment shader even if the shader writes depth or </a:t>
            </a:r>
            <a:r>
              <a:rPr dirty="0">
                <a:solidFill>
                  <a:srgbClr val="0066FF"/>
                </a:solidFill>
                <a:latin typeface="" pitchFamily="16"/>
              </a:rPr>
              <a:t>discard</a:t>
            </a:r>
            <a:r>
              <a:rPr dirty="0">
                <a:latin typeface="" pitchFamily="16"/>
              </a:rPr>
              <a:t>s</a:t>
            </a:r>
          </a:p>
          <a:p>
            <a:pPr marL="0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 dirty="0">
                <a:latin typeface="" pitchFamily="16"/>
              </a:rPr>
              <a:t>Run part of shader over an entire tile to determine lower bound z value</a:t>
            </a:r>
          </a:p>
          <a:p>
            <a:pPr marL="338040" indent="-338040">
              <a:buFont typeface="Times New Roman" pitchFamily="18"/>
              <a:buNone/>
              <a:defRPr/>
            </a:pPr>
            <a:endParaRPr dirty="0">
              <a:latin typeface="" pitchFamily="16"/>
            </a:endParaRPr>
          </a:p>
          <a:p>
            <a:pPr marL="0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 dirty="0" err="1">
                <a:latin typeface="" pitchFamily="16"/>
              </a:rPr>
              <a:t>Hasselgren</a:t>
            </a:r>
            <a:r>
              <a:rPr dirty="0">
                <a:latin typeface="" pitchFamily="16"/>
              </a:rPr>
              <a:t> and </a:t>
            </a:r>
            <a:r>
              <a:rPr dirty="0" err="1">
                <a:latin typeface="" pitchFamily="16"/>
              </a:rPr>
              <a:t>Akenine-Möller</a:t>
            </a:r>
            <a:r>
              <a:rPr dirty="0">
                <a:latin typeface="" pitchFamily="16"/>
              </a:rPr>
              <a:t>, “PCU: The Programmable Culling Unit,” 2007</a:t>
            </a:r>
          </a:p>
        </p:txBody>
      </p:sp>
      <p:pic>
        <p:nvPicPr>
          <p:cNvPr id="3789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52400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 idx="4294967295"/>
          </p:nvPr>
        </p:nvSpPr>
        <p:spPr>
          <a:xfrm>
            <a:off x="1524000" y="190500"/>
            <a:ext cx="7010400" cy="1527175"/>
          </a:xfrm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Summary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524000" y="1905000"/>
            <a:ext cx="7010400" cy="4114800"/>
          </a:xfrm>
        </p:spPr>
        <p:txBody>
          <a:bodyPr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9pPr>
          </a:lstStyle>
          <a:p>
            <a:pPr marL="0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>
                <a:latin typeface="" pitchFamily="16"/>
              </a:rPr>
              <a:t>What was once “ridiculously expensive” is now the primary visible surface algorithm for rasterization</a:t>
            </a:r>
          </a:p>
          <a:p>
            <a:pPr marL="338040" indent="-338040">
              <a:buFont typeface="Times New Roman" pitchFamily="18"/>
              <a:buNone/>
              <a:defRPr/>
            </a:pPr>
            <a:endParaRPr>
              <a:latin typeface="" pitchFamily="16"/>
            </a:endParaRPr>
          </a:p>
        </p:txBody>
      </p:sp>
      <p:pic>
        <p:nvPicPr>
          <p:cNvPr id="3891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962400"/>
            <a:ext cx="2336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 idx="4294967295"/>
          </p:nvPr>
        </p:nvSpPr>
        <p:spPr>
          <a:xfrm>
            <a:off x="1524000" y="190500"/>
            <a:ext cx="7010400" cy="1527175"/>
          </a:xfrm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Resources</a:t>
            </a:r>
          </a:p>
        </p:txBody>
      </p:sp>
      <p:sp>
        <p:nvSpPr>
          <p:cNvPr id="39939" name="Text Placeholder 2"/>
          <p:cNvSpPr>
            <a:spLocks noGrp="1"/>
          </p:cNvSpPr>
          <p:nvPr>
            <p:ph type="body" idx="4294967295"/>
          </p:nvPr>
        </p:nvSpPr>
        <p:spPr>
          <a:xfrm>
            <a:off x="0" y="6324600"/>
            <a:ext cx="9144000" cy="533400"/>
          </a:xfrm>
        </p:spPr>
        <p:txBody>
          <a:bodyPr>
            <a:spAutoFit/>
          </a:bodyPr>
          <a:lstStyle/>
          <a:p>
            <a:pPr marL="341313" indent="-341313" algn="ctr" hangingPunct="1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3000" smtClean="0">
                <a:solidFill>
                  <a:srgbClr val="000000"/>
                </a:solidFill>
                <a:ea typeface="MS Gothic" pitchFamily="49" charset="-128"/>
              </a:rPr>
              <a:t>www.realtimerendering.com</a:t>
            </a:r>
          </a:p>
        </p:txBody>
      </p:sp>
      <p:pic>
        <p:nvPicPr>
          <p:cNvPr id="3994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00200"/>
            <a:ext cx="328295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/>
          <p:cNvSpPr/>
          <p:nvPr/>
        </p:nvSpPr>
        <p:spPr>
          <a:xfrm>
            <a:off x="0" y="5410200"/>
            <a:ext cx="9144000" cy="533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90000" tIns="46800" rIns="90000" bIns="46800" compatLnSpc="0"/>
          <a:lstStyle/>
          <a:p>
            <a:pPr algn="ctr" eaLnBrk="0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defRPr/>
            </a:pPr>
            <a:r>
              <a:rPr lang="en-US" sz="3000" dirty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Sections 7.9.2 and 18.3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 idx="4294967295"/>
          </p:nvPr>
        </p:nvSpPr>
        <p:spPr>
          <a:xfrm>
            <a:off x="1524000" y="190500"/>
            <a:ext cx="7010400" cy="1527175"/>
          </a:xfrm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Resources</a:t>
            </a:r>
          </a:p>
        </p:txBody>
      </p:sp>
      <p:sp>
        <p:nvSpPr>
          <p:cNvPr id="40963" name="Text Placeholder 2"/>
          <p:cNvSpPr>
            <a:spLocks noGrp="1"/>
          </p:cNvSpPr>
          <p:nvPr>
            <p:ph type="body" idx="4294967295"/>
          </p:nvPr>
        </p:nvSpPr>
        <p:spPr>
          <a:xfrm>
            <a:off x="0" y="6324600"/>
            <a:ext cx="9144000" cy="533400"/>
          </a:xfrm>
        </p:spPr>
        <p:txBody>
          <a:bodyPr>
            <a:spAutoFit/>
          </a:bodyPr>
          <a:lstStyle/>
          <a:p>
            <a:pPr marL="341313" indent="-341313" algn="ctr" hangingPunct="1">
              <a:spcBef>
                <a:spcPts val="6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600" smtClean="0">
                <a:solidFill>
                  <a:srgbClr val="000000"/>
                </a:solidFill>
                <a:ea typeface="MS Gothic" pitchFamily="49" charset="-128"/>
              </a:rPr>
              <a:t>developer.nvidia.com/object/gpu_programming_guide.html</a:t>
            </a:r>
          </a:p>
        </p:txBody>
      </p:sp>
      <p:sp>
        <p:nvSpPr>
          <p:cNvPr id="4" name="Freeform 3"/>
          <p:cNvSpPr/>
          <p:nvPr/>
        </p:nvSpPr>
        <p:spPr>
          <a:xfrm>
            <a:off x="0" y="4724400"/>
            <a:ext cx="9144000" cy="533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90000" tIns="46800" rIns="90000" bIns="46800" compatLnSpc="0"/>
          <a:lstStyle/>
          <a:p>
            <a:pPr algn="ctr" eaLnBrk="0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defRPr/>
            </a:pPr>
            <a:r>
              <a:rPr lang="en-US" sz="30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GeForce 8 Guide:  sections 3.4.9, 3.6, and 4.8</a:t>
            </a:r>
          </a:p>
          <a:p>
            <a:pPr algn="ctr" eaLnBrk="0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defRPr/>
            </a:pPr>
            <a:r>
              <a:rPr lang="en-US" sz="30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GeForce 7 Guide:  section 3.6</a:t>
            </a:r>
          </a:p>
        </p:txBody>
      </p:sp>
      <p:pic>
        <p:nvPicPr>
          <p:cNvPr id="4096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143125"/>
            <a:ext cx="19812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 idx="4294967295"/>
          </p:nvPr>
        </p:nvSpPr>
        <p:spPr>
          <a:xfrm>
            <a:off x="1524000" y="190500"/>
            <a:ext cx="7010400" cy="1527175"/>
          </a:xfrm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Resources</a:t>
            </a:r>
          </a:p>
        </p:txBody>
      </p:sp>
      <p:sp>
        <p:nvSpPr>
          <p:cNvPr id="41987" name="Text Placeholder 2"/>
          <p:cNvSpPr>
            <a:spLocks noGrp="1"/>
          </p:cNvSpPr>
          <p:nvPr>
            <p:ph type="body" idx="4294967295"/>
          </p:nvPr>
        </p:nvSpPr>
        <p:spPr>
          <a:xfrm>
            <a:off x="0" y="6464300"/>
            <a:ext cx="9144000" cy="368300"/>
          </a:xfrm>
        </p:spPr>
        <p:txBody>
          <a:bodyPr>
            <a:spAutoFit/>
          </a:bodyPr>
          <a:lstStyle/>
          <a:p>
            <a:pPr marL="341313" indent="-341313" algn="ctr" hangingPunct="1">
              <a:spcBef>
                <a:spcPts val="6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smtClean="0">
                <a:solidFill>
                  <a:srgbClr val="000000"/>
                </a:solidFill>
                <a:ea typeface="MS Gothic" pitchFamily="49" charset="-128"/>
              </a:rPr>
              <a:t>http://developer.amd.com/media/gpu_assets/Depth_in-depth.pdf</a:t>
            </a:r>
          </a:p>
        </p:txBody>
      </p:sp>
      <p:pic>
        <p:nvPicPr>
          <p:cNvPr id="4198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63" y="2108200"/>
            <a:ext cx="205740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/>
          <p:cNvSpPr/>
          <p:nvPr/>
        </p:nvSpPr>
        <p:spPr>
          <a:xfrm>
            <a:off x="0" y="4724400"/>
            <a:ext cx="9144000" cy="533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90000" tIns="46800" rIns="90000" bIns="46800" compatLnSpc="0"/>
          <a:lstStyle/>
          <a:p>
            <a:pPr algn="ctr" eaLnBrk="0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defRPr/>
            </a:pPr>
            <a:r>
              <a:rPr lang="en-US" sz="30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Depth In-depth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 idx="4294967295"/>
          </p:nvPr>
        </p:nvSpPr>
        <p:spPr>
          <a:xfrm>
            <a:off x="1524000" y="190500"/>
            <a:ext cx="7010400" cy="1527175"/>
          </a:xfrm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Overview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0" y="1905000"/>
            <a:ext cx="7010400" cy="3948113"/>
          </a:xfrm>
        </p:spPr>
        <p:txBody>
          <a:bodyPr>
            <a:spAutoFit/>
          </a:bodyPr>
          <a:lstStyle/>
          <a:p>
            <a:pPr marL="0" indent="0" hangingPunct="1">
              <a:lnSpc>
                <a:spcPct val="90000"/>
              </a:lnSpc>
              <a:spcBef>
                <a:spcPts val="650"/>
              </a:spcBef>
              <a:buClr>
                <a:srgbClr val="336666"/>
              </a:buClr>
              <a:buSzPct val="70000"/>
              <a:buFont typeface="Wingdings" pitchFamily="2" charset="2"/>
              <a:buChar char="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600" smtClean="0">
                <a:solidFill>
                  <a:srgbClr val="000000"/>
                </a:solidFill>
                <a:ea typeface="MS Gothic" pitchFamily="49" charset="-128"/>
              </a:rPr>
              <a:t> Hardware:  Early-Z</a:t>
            </a:r>
          </a:p>
          <a:p>
            <a:pPr marL="0" indent="0" hangingPunct="1">
              <a:lnSpc>
                <a:spcPct val="90000"/>
              </a:lnSpc>
              <a:spcBef>
                <a:spcPts val="650"/>
              </a:spcBef>
              <a:buClr>
                <a:srgbClr val="336666"/>
              </a:buClr>
              <a:buSzPct val="70000"/>
              <a:buFont typeface="Wingdings" pitchFamily="2" charset="2"/>
              <a:buChar char="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600" smtClean="0">
                <a:solidFill>
                  <a:srgbClr val="000000"/>
                </a:solidFill>
                <a:ea typeface="MS Gothic" pitchFamily="49" charset="-128"/>
              </a:rPr>
              <a:t> Software:  Front-to-Back Sorting</a:t>
            </a:r>
          </a:p>
          <a:p>
            <a:pPr marL="0" indent="0" hangingPunct="1">
              <a:lnSpc>
                <a:spcPct val="90000"/>
              </a:lnSpc>
              <a:spcBef>
                <a:spcPts val="650"/>
              </a:spcBef>
              <a:buClr>
                <a:srgbClr val="336666"/>
              </a:buClr>
              <a:buSzPct val="70000"/>
              <a:buFont typeface="Wingdings" pitchFamily="2" charset="2"/>
              <a:buChar char="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600" smtClean="0">
                <a:solidFill>
                  <a:srgbClr val="000000"/>
                </a:solidFill>
                <a:ea typeface="MS Gothic" pitchFamily="49" charset="-128"/>
              </a:rPr>
              <a:t> Hardware:  Double-Speed Z-Only</a:t>
            </a:r>
          </a:p>
          <a:p>
            <a:pPr marL="0" indent="0" hangingPunct="1">
              <a:lnSpc>
                <a:spcPct val="90000"/>
              </a:lnSpc>
              <a:spcBef>
                <a:spcPts val="650"/>
              </a:spcBef>
              <a:buClr>
                <a:srgbClr val="336666"/>
              </a:buClr>
              <a:buSzPct val="70000"/>
              <a:buFont typeface="Wingdings" pitchFamily="2" charset="2"/>
              <a:buChar char="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600" smtClean="0">
                <a:solidFill>
                  <a:srgbClr val="000000"/>
                </a:solidFill>
                <a:ea typeface="MS Gothic" pitchFamily="49" charset="-128"/>
              </a:rPr>
              <a:t> Software:  Early-Z Pass</a:t>
            </a:r>
          </a:p>
          <a:p>
            <a:pPr marL="0" indent="0" hangingPunct="1">
              <a:lnSpc>
                <a:spcPct val="90000"/>
              </a:lnSpc>
              <a:spcBef>
                <a:spcPts val="650"/>
              </a:spcBef>
              <a:buClr>
                <a:srgbClr val="336666"/>
              </a:buClr>
              <a:buSzPct val="70000"/>
              <a:buFont typeface="Wingdings" pitchFamily="2" charset="2"/>
              <a:buChar char="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600" smtClean="0">
                <a:solidFill>
                  <a:srgbClr val="000000"/>
                </a:solidFill>
                <a:ea typeface="MS Gothic" pitchFamily="49" charset="-128"/>
              </a:rPr>
              <a:t> Software:  Deferred Shading</a:t>
            </a:r>
          </a:p>
          <a:p>
            <a:pPr marL="0" indent="0" hangingPunct="1">
              <a:lnSpc>
                <a:spcPct val="90000"/>
              </a:lnSpc>
              <a:spcBef>
                <a:spcPts val="650"/>
              </a:spcBef>
              <a:buClr>
                <a:srgbClr val="336666"/>
              </a:buClr>
              <a:buSzPct val="70000"/>
              <a:buFont typeface="Wingdings" pitchFamily="2" charset="2"/>
              <a:buChar char="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600" smtClean="0">
                <a:solidFill>
                  <a:srgbClr val="000000"/>
                </a:solidFill>
                <a:ea typeface="MS Gothic" pitchFamily="49" charset="-128"/>
              </a:rPr>
              <a:t> Hardware:  Buffer Compression</a:t>
            </a:r>
          </a:p>
          <a:p>
            <a:pPr marL="0" indent="0" hangingPunct="1">
              <a:lnSpc>
                <a:spcPct val="90000"/>
              </a:lnSpc>
              <a:spcBef>
                <a:spcPts val="650"/>
              </a:spcBef>
              <a:buClr>
                <a:srgbClr val="336666"/>
              </a:buClr>
              <a:buSzPct val="70000"/>
              <a:buFont typeface="Wingdings" pitchFamily="2" charset="2"/>
              <a:buChar char="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600" smtClean="0">
                <a:solidFill>
                  <a:srgbClr val="000000"/>
                </a:solidFill>
                <a:ea typeface="MS Gothic" pitchFamily="49" charset="-128"/>
              </a:rPr>
              <a:t> Hardware:  Fast Clear</a:t>
            </a:r>
          </a:p>
          <a:p>
            <a:pPr marL="0" indent="0" hangingPunct="1">
              <a:lnSpc>
                <a:spcPct val="90000"/>
              </a:lnSpc>
              <a:spcBef>
                <a:spcPts val="650"/>
              </a:spcBef>
              <a:buClr>
                <a:srgbClr val="336666"/>
              </a:buClr>
              <a:buSzPct val="70000"/>
              <a:buFont typeface="Wingdings" pitchFamily="2" charset="2"/>
              <a:buChar char="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600" smtClean="0">
                <a:solidFill>
                  <a:srgbClr val="000000"/>
                </a:solidFill>
                <a:ea typeface="MS Gothic" pitchFamily="49" charset="-128"/>
              </a:rPr>
              <a:t> Hardware:  Z-Cull</a:t>
            </a:r>
          </a:p>
          <a:p>
            <a:pPr marL="0" indent="0" hangingPunct="1">
              <a:lnSpc>
                <a:spcPct val="90000"/>
              </a:lnSpc>
              <a:spcBef>
                <a:spcPts val="650"/>
              </a:spcBef>
              <a:buClr>
                <a:srgbClr val="336666"/>
              </a:buClr>
              <a:buSzPct val="70000"/>
              <a:buFont typeface="Wingdings" pitchFamily="2" charset="2"/>
              <a:buChar char="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600" smtClean="0">
                <a:solidFill>
                  <a:srgbClr val="000000"/>
                </a:solidFill>
                <a:ea typeface="MS Gothic" pitchFamily="49" charset="-128"/>
              </a:rPr>
              <a:t> Future:  Programmable Culling Unit</a:t>
            </a:r>
          </a:p>
        </p:txBody>
      </p:sp>
      <p:pic>
        <p:nvPicPr>
          <p:cNvPr id="6148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733800"/>
            <a:ext cx="2746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352800"/>
            <a:ext cx="2746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438400"/>
            <a:ext cx="2746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95600"/>
            <a:ext cx="4572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267200"/>
            <a:ext cx="4572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648200"/>
            <a:ext cx="4572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105400"/>
            <a:ext cx="4572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81200"/>
            <a:ext cx="4572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486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 idx="4294967295"/>
          </p:nvPr>
        </p:nvSpPr>
        <p:spPr>
          <a:xfrm>
            <a:off x="1524000" y="190500"/>
            <a:ext cx="7010400" cy="1527175"/>
          </a:xfrm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Resources</a:t>
            </a:r>
          </a:p>
        </p:txBody>
      </p:sp>
      <p:sp>
        <p:nvSpPr>
          <p:cNvPr id="43011" name="Text Placeholder 2"/>
          <p:cNvSpPr>
            <a:spLocks noGrp="1"/>
          </p:cNvSpPr>
          <p:nvPr>
            <p:ph type="body" idx="4294967295"/>
          </p:nvPr>
        </p:nvSpPr>
        <p:spPr>
          <a:xfrm>
            <a:off x="0" y="6324600"/>
            <a:ext cx="9144000" cy="533400"/>
          </a:xfrm>
        </p:spPr>
        <p:txBody>
          <a:bodyPr>
            <a:spAutoFit/>
          </a:bodyPr>
          <a:lstStyle/>
          <a:p>
            <a:pPr marL="341313" indent="-341313" algn="ctr" hangingPunct="1">
              <a:lnSpc>
                <a:spcPct val="80000"/>
              </a:lnSpc>
              <a:spcBef>
                <a:spcPts val="4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900" smtClean="0">
                <a:solidFill>
                  <a:srgbClr val="000000"/>
                </a:solidFill>
                <a:ea typeface="MS Gothic" pitchFamily="49" charset="-128"/>
              </a:rPr>
              <a:t>http://www.graphicshardware.org/previous/www_2000/presentations/ATIHot3D.pdf</a:t>
            </a:r>
          </a:p>
        </p:txBody>
      </p:sp>
      <p:sp>
        <p:nvSpPr>
          <p:cNvPr id="4" name="Freeform 3"/>
          <p:cNvSpPr/>
          <p:nvPr/>
        </p:nvSpPr>
        <p:spPr>
          <a:xfrm>
            <a:off x="0" y="4724400"/>
            <a:ext cx="9144000" cy="533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90000" tIns="46800" rIns="90000" bIns="46800" compatLnSpc="0"/>
          <a:lstStyle/>
          <a:p>
            <a:pPr algn="ctr" eaLnBrk="0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defRPr/>
            </a:pPr>
            <a:r>
              <a:rPr lang="en-US" sz="30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ATI Radeon HyperZ Technology</a:t>
            </a:r>
          </a:p>
          <a:p>
            <a:pPr algn="ctr" eaLnBrk="0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defRPr/>
            </a:pPr>
            <a:r>
              <a:rPr lang="en-US" sz="30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Steve Morein</a:t>
            </a:r>
          </a:p>
        </p:txBody>
      </p:sp>
      <p:pic>
        <p:nvPicPr>
          <p:cNvPr id="4301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19325"/>
            <a:ext cx="53340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 idx="4294967295"/>
          </p:nvPr>
        </p:nvSpPr>
        <p:spPr>
          <a:xfrm>
            <a:off x="1524000" y="190500"/>
            <a:ext cx="7010400" cy="1527175"/>
          </a:xfrm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Resources</a:t>
            </a:r>
          </a:p>
        </p:txBody>
      </p:sp>
      <p:sp>
        <p:nvSpPr>
          <p:cNvPr id="44035" name="Text Placeholder 2"/>
          <p:cNvSpPr>
            <a:spLocks noGrp="1"/>
          </p:cNvSpPr>
          <p:nvPr>
            <p:ph type="body" idx="4294967295"/>
          </p:nvPr>
        </p:nvSpPr>
        <p:spPr>
          <a:xfrm>
            <a:off x="0" y="6324600"/>
            <a:ext cx="9144000" cy="533400"/>
          </a:xfrm>
        </p:spPr>
        <p:txBody>
          <a:bodyPr>
            <a:spAutoFit/>
          </a:bodyPr>
          <a:lstStyle/>
          <a:p>
            <a:pPr marL="341313" indent="-341313" algn="ctr" hangingPunct="1">
              <a:spcBef>
                <a:spcPts val="6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600" smtClean="0">
                <a:solidFill>
                  <a:srgbClr val="000000"/>
                </a:solidFill>
                <a:ea typeface="MS Gothic" pitchFamily="49" charset="-128"/>
              </a:rPr>
              <a:t>http://ati.amd.com/developer/dx9/ATI-DX9_Optimization.pdf</a:t>
            </a:r>
          </a:p>
        </p:txBody>
      </p:sp>
      <p:sp>
        <p:nvSpPr>
          <p:cNvPr id="4" name="Freeform 3"/>
          <p:cNvSpPr/>
          <p:nvPr/>
        </p:nvSpPr>
        <p:spPr>
          <a:xfrm>
            <a:off x="0" y="2971800"/>
            <a:ext cx="9144000" cy="1600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90000" tIns="46800" rIns="90000" bIns="46800" compatLnSpc="0"/>
          <a:lstStyle/>
          <a:p>
            <a:pPr algn="ctr" eaLnBrk="0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defRPr/>
            </a:pPr>
            <a:r>
              <a:rPr lang="en-US" sz="30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Performance Optimization Techniques for ATI Graphics Hardware with DirectX® 9.0</a:t>
            </a:r>
          </a:p>
          <a:p>
            <a:pPr algn="ctr" eaLnBrk="0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defRPr/>
            </a:pPr>
            <a:r>
              <a:rPr lang="en-US" sz="30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Guennadi Riguer</a:t>
            </a:r>
          </a:p>
        </p:txBody>
      </p:sp>
      <p:pic>
        <p:nvPicPr>
          <p:cNvPr id="4403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981200"/>
            <a:ext cx="1228725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0" y="4953000"/>
            <a:ext cx="9144000" cy="533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90000" tIns="46800" rIns="90000" bIns="46800" compatLnSpc="0"/>
          <a:lstStyle/>
          <a:p>
            <a:pPr algn="ctr" eaLnBrk="0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defRPr/>
            </a:pPr>
            <a:r>
              <a:rPr lang="en-US" sz="30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Sections 6.5 and 8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 idx="4294967295"/>
          </p:nvPr>
        </p:nvSpPr>
        <p:spPr>
          <a:xfrm>
            <a:off x="1524000" y="190500"/>
            <a:ext cx="7010400" cy="1527175"/>
          </a:xfrm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Resources</a:t>
            </a:r>
          </a:p>
        </p:txBody>
      </p:sp>
      <p:pic>
        <p:nvPicPr>
          <p:cNvPr id="4505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2181225"/>
            <a:ext cx="20193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 Placeholder 3"/>
          <p:cNvSpPr>
            <a:spLocks noGrp="1"/>
          </p:cNvSpPr>
          <p:nvPr>
            <p:ph type="body" idx="4294967295"/>
          </p:nvPr>
        </p:nvSpPr>
        <p:spPr>
          <a:xfrm>
            <a:off x="0" y="6324600"/>
            <a:ext cx="9144000" cy="533400"/>
          </a:xfrm>
        </p:spPr>
        <p:txBody>
          <a:bodyPr>
            <a:spAutoFit/>
          </a:bodyPr>
          <a:lstStyle/>
          <a:p>
            <a:pPr marL="341313" indent="-341313" algn="ctr" hangingPunct="1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3000" smtClean="0">
                <a:solidFill>
                  <a:srgbClr val="000000"/>
                </a:solidFill>
                <a:ea typeface="MS Gothic" pitchFamily="49" charset="-128"/>
              </a:rPr>
              <a:t>developer.nvidia.com/object/gpu_gems_home.html</a:t>
            </a:r>
          </a:p>
        </p:txBody>
      </p:sp>
      <p:sp>
        <p:nvSpPr>
          <p:cNvPr id="5" name="Freeform 4"/>
          <p:cNvSpPr/>
          <p:nvPr/>
        </p:nvSpPr>
        <p:spPr>
          <a:xfrm>
            <a:off x="0" y="4724400"/>
            <a:ext cx="9144000" cy="533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90000" tIns="46800" rIns="90000" bIns="46800" compatLnSpc="0"/>
          <a:lstStyle/>
          <a:p>
            <a:pPr algn="ctr" eaLnBrk="0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defRPr/>
            </a:pPr>
            <a:r>
              <a:rPr lang="en-US" sz="30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Chapter 28:  Graphics Pipeline Performance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 idx="4294967295"/>
          </p:nvPr>
        </p:nvSpPr>
        <p:spPr>
          <a:xfrm>
            <a:off x="1524000" y="190500"/>
            <a:ext cx="7010400" cy="1527175"/>
          </a:xfrm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Resources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4294967295"/>
          </p:nvPr>
        </p:nvSpPr>
        <p:spPr>
          <a:xfrm>
            <a:off x="0" y="6324600"/>
            <a:ext cx="9144000" cy="533400"/>
          </a:xfrm>
        </p:spPr>
        <p:txBody>
          <a:bodyPr>
            <a:spAutoFit/>
          </a:bodyPr>
          <a:lstStyle/>
          <a:p>
            <a:pPr marL="341313" indent="-341313" algn="ctr" hangingPunct="1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3000" smtClean="0">
                <a:solidFill>
                  <a:srgbClr val="000000"/>
                </a:solidFill>
                <a:ea typeface="MS Gothic" pitchFamily="49" charset="-128"/>
              </a:rPr>
              <a:t>developer.nvidia.com/object/gpu-gems-3.html</a:t>
            </a:r>
          </a:p>
        </p:txBody>
      </p:sp>
      <p:sp>
        <p:nvSpPr>
          <p:cNvPr id="4" name="Freeform 3"/>
          <p:cNvSpPr/>
          <p:nvPr/>
        </p:nvSpPr>
        <p:spPr>
          <a:xfrm>
            <a:off x="0" y="4724400"/>
            <a:ext cx="9144000" cy="533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90000" tIns="46800" rIns="90000" bIns="46800" compatLnSpc="0"/>
          <a:lstStyle/>
          <a:p>
            <a:pPr algn="ctr" eaLnBrk="0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defRPr/>
            </a:pPr>
            <a:r>
              <a:rPr lang="en-US" sz="3000" dirty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Chapter 19:  Deferred Shading in Tabula Rasa</a:t>
            </a:r>
          </a:p>
        </p:txBody>
      </p:sp>
      <p:pic>
        <p:nvPicPr>
          <p:cNvPr id="4608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209800"/>
            <a:ext cx="183991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 idx="4294967295"/>
          </p:nvPr>
        </p:nvSpPr>
        <p:spPr>
          <a:xfrm>
            <a:off x="1524000" y="569913"/>
            <a:ext cx="7010400" cy="768350"/>
          </a:xfrm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Z-Buffer</a:t>
            </a:r>
          </a:p>
        </p:txBody>
      </p:sp>
      <p:pic>
        <p:nvPicPr>
          <p:cNvPr id="717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3543300" cy="23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81200"/>
            <a:ext cx="358140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1600200" y="4724400"/>
            <a:ext cx="7010400" cy="1766888"/>
          </a:xfrm>
        </p:spPr>
        <p:txBody>
          <a:bodyPr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649"/>
              </a:spcBef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 sz="2600">
                <a:latin typeface="" pitchFamily="16"/>
              </a:rPr>
              <a:t>Also called Depth Buffer</a:t>
            </a:r>
          </a:p>
          <a:p>
            <a:pPr marL="0" indent="0">
              <a:lnSpc>
                <a:spcPct val="90000"/>
              </a:lnSpc>
              <a:spcBef>
                <a:spcPts val="649"/>
              </a:spcBef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 sz="2600">
                <a:latin typeface="" pitchFamily="16"/>
              </a:rPr>
              <a:t>Fragment vs Pixel</a:t>
            </a:r>
          </a:p>
          <a:p>
            <a:pPr marL="0" indent="0">
              <a:lnSpc>
                <a:spcPct val="90000"/>
              </a:lnSpc>
              <a:spcBef>
                <a:spcPts val="649"/>
              </a:spcBef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 sz="2600">
                <a:latin typeface="" pitchFamily="16"/>
              </a:rPr>
              <a:t>Alternatives:  Painter’s, Ray Casting, etc.</a:t>
            </a:r>
          </a:p>
          <a:p>
            <a:pPr marL="338040" indent="-338040">
              <a:lnSpc>
                <a:spcPct val="90000"/>
              </a:lnSpc>
              <a:spcBef>
                <a:spcPts val="649"/>
              </a:spcBef>
              <a:buFont typeface="Times New Roman" pitchFamily="18"/>
              <a:buNone/>
              <a:defRPr/>
            </a:pPr>
            <a:endParaRPr sz="2600">
              <a:latin typeface="" pitchFamily="16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>
          <a:xfrm>
            <a:off x="1524000" y="190500"/>
            <a:ext cx="7010400" cy="1527175"/>
          </a:xfrm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Z-Buffer History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524000" y="1905000"/>
            <a:ext cx="7010400" cy="4129088"/>
          </a:xfrm>
        </p:spPr>
        <p:txBody>
          <a:bodyPr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9pPr>
          </a:lstStyle>
          <a:p>
            <a:pPr marL="0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>
                <a:latin typeface="" pitchFamily="16"/>
              </a:rPr>
              <a:t>“Brute-force approach”</a:t>
            </a:r>
          </a:p>
          <a:p>
            <a:pPr marL="0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>
                <a:latin typeface="" pitchFamily="16"/>
              </a:rPr>
              <a:t>“Ridiculously expensive”</a:t>
            </a:r>
          </a:p>
          <a:p>
            <a:pPr marL="338040" indent="-338040">
              <a:buFont typeface="Times New Roman" pitchFamily="18"/>
              <a:buNone/>
              <a:defRPr/>
            </a:pPr>
            <a:endParaRPr>
              <a:latin typeface="" pitchFamily="16"/>
            </a:endParaRPr>
          </a:p>
          <a:p>
            <a:pPr marL="0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>
                <a:latin typeface="" pitchFamily="16"/>
              </a:rPr>
              <a:t>Sutherland, Sproull, and, Schumacker, “A Characterization of Ten Hidden-Surface Algorithms”, 1974</a:t>
            </a:r>
          </a:p>
          <a:p>
            <a:pPr marL="338040" indent="-338040">
              <a:buFont typeface="Times New Roman" pitchFamily="18"/>
              <a:buNone/>
              <a:defRPr/>
            </a:pPr>
            <a:endParaRPr>
              <a:latin typeface="" pitchFamily="16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>
          <a:xfrm>
            <a:off x="1524000" y="190500"/>
            <a:ext cx="7010400" cy="1527175"/>
          </a:xfrm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Z-Buffer Quiz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0" y="1524000"/>
            <a:ext cx="7010400" cy="4114800"/>
          </a:xfrm>
        </p:spPr>
        <p:txBody>
          <a:bodyPr>
            <a:spAutoFit/>
          </a:bodyPr>
          <a:lstStyle/>
          <a:p>
            <a:pPr marL="0" indent="0" hangingPunct="1">
              <a:spcBef>
                <a:spcPts val="750"/>
              </a:spcBef>
              <a:buClr>
                <a:srgbClr val="336666"/>
              </a:buClr>
              <a:buSzPct val="70000"/>
              <a:buFont typeface="Wingdings" pitchFamily="2" charset="2"/>
              <a:buChar char=""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3000" smtClean="0">
                <a:solidFill>
                  <a:srgbClr val="000000"/>
                </a:solidFill>
                <a:ea typeface="MS Gothic" pitchFamily="49" charset="-128"/>
              </a:rPr>
              <a:t>10 triangles cover a pixel.  Rendering these in random order with a Z-buffer, what is the average number of times the pixel’s z-value is written?</a:t>
            </a:r>
          </a:p>
        </p:txBody>
      </p:sp>
      <p:sp>
        <p:nvSpPr>
          <p:cNvPr id="4" name="Freeform 3"/>
          <p:cNvSpPr/>
          <p:nvPr/>
        </p:nvSpPr>
        <p:spPr>
          <a:xfrm>
            <a:off x="0" y="6553200"/>
            <a:ext cx="9144000" cy="30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90000" tIns="46800" rIns="90000" bIns="46800" compatLnSpc="0"/>
          <a:lstStyle/>
          <a:p>
            <a:pPr algn="ctr" eaLnBrk="0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See Subtle Tools Slides: erich.realtimerendering.com</a:t>
            </a:r>
          </a:p>
        </p:txBody>
      </p:sp>
      <p:grpSp>
        <p:nvGrpSpPr>
          <p:cNvPr id="9221" name="Group 14"/>
          <p:cNvGrpSpPr>
            <a:grpSpLocks/>
          </p:cNvGrpSpPr>
          <p:nvPr/>
        </p:nvGrpSpPr>
        <p:grpSpPr bwMode="auto">
          <a:xfrm>
            <a:off x="2286000" y="3657600"/>
            <a:ext cx="5951538" cy="2579688"/>
            <a:chOff x="1435" y="2441"/>
            <a:chExt cx="3941" cy="1728"/>
          </a:xfrm>
        </p:grpSpPr>
        <p:sp>
          <p:nvSpPr>
            <p:cNvPr id="9222" name="Freeform 5"/>
            <p:cNvSpPr>
              <a:spLocks/>
            </p:cNvSpPr>
            <p:nvPr/>
          </p:nvSpPr>
          <p:spPr bwMode="auto">
            <a:xfrm>
              <a:off x="1435" y="2469"/>
              <a:ext cx="1637" cy="1590"/>
            </a:xfrm>
            <a:custGeom>
              <a:avLst/>
              <a:gdLst>
                <a:gd name="T0" fmla="*/ 0 w 1637"/>
                <a:gd name="T1" fmla="*/ 758 h 1590"/>
                <a:gd name="T2" fmla="*/ 1637 w 1637"/>
                <a:gd name="T3" fmla="*/ 0 h 1590"/>
                <a:gd name="T4" fmla="*/ 1582 w 1637"/>
                <a:gd name="T5" fmla="*/ 1590 h 1590"/>
                <a:gd name="T6" fmla="*/ 0 w 1637"/>
                <a:gd name="T7" fmla="*/ 758 h 15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37" h="1590">
                  <a:moveTo>
                    <a:pt x="0" y="758"/>
                  </a:moveTo>
                  <a:lnTo>
                    <a:pt x="1637" y="0"/>
                  </a:lnTo>
                  <a:lnTo>
                    <a:pt x="1582" y="1590"/>
                  </a:lnTo>
                  <a:lnTo>
                    <a:pt x="0" y="758"/>
                  </a:lnTo>
                  <a:close/>
                </a:path>
              </a:pathLst>
            </a:custGeom>
            <a:solidFill>
              <a:srgbClr val="FF99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3" name="Freeform 6"/>
            <p:cNvSpPr>
              <a:spLocks/>
            </p:cNvSpPr>
            <p:nvPr/>
          </p:nvSpPr>
          <p:spPr bwMode="auto">
            <a:xfrm>
              <a:off x="1490" y="2752"/>
              <a:ext cx="2615" cy="987"/>
            </a:xfrm>
            <a:custGeom>
              <a:avLst/>
              <a:gdLst>
                <a:gd name="T0" fmla="*/ 2615 w 2615"/>
                <a:gd name="T1" fmla="*/ 0 h 987"/>
                <a:gd name="T2" fmla="*/ 0 w 2615"/>
                <a:gd name="T3" fmla="*/ 987 h 987"/>
                <a:gd name="T4" fmla="*/ 137 w 2615"/>
                <a:gd name="T5" fmla="*/ 192 h 987"/>
                <a:gd name="T6" fmla="*/ 2615 w 2615"/>
                <a:gd name="T7" fmla="*/ 0 h 98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15" h="987">
                  <a:moveTo>
                    <a:pt x="2615" y="0"/>
                  </a:moveTo>
                  <a:lnTo>
                    <a:pt x="0" y="987"/>
                  </a:lnTo>
                  <a:lnTo>
                    <a:pt x="137" y="192"/>
                  </a:lnTo>
                  <a:lnTo>
                    <a:pt x="2615" y="0"/>
                  </a:lnTo>
                  <a:close/>
                </a:path>
              </a:pathLst>
            </a:custGeom>
            <a:solidFill>
              <a:srgbClr val="80008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4" name="Freeform 7"/>
            <p:cNvSpPr>
              <a:spLocks/>
            </p:cNvSpPr>
            <p:nvPr/>
          </p:nvSpPr>
          <p:spPr bwMode="auto">
            <a:xfrm>
              <a:off x="1609" y="2441"/>
              <a:ext cx="3767" cy="1728"/>
            </a:xfrm>
            <a:custGeom>
              <a:avLst/>
              <a:gdLst>
                <a:gd name="T0" fmla="*/ 0 w 3767"/>
                <a:gd name="T1" fmla="*/ 0 h 1728"/>
                <a:gd name="T2" fmla="*/ 3767 w 3767"/>
                <a:gd name="T3" fmla="*/ 942 h 1728"/>
                <a:gd name="T4" fmla="*/ 393 w 3767"/>
                <a:gd name="T5" fmla="*/ 1728 h 1728"/>
                <a:gd name="T6" fmla="*/ 0 w 3767"/>
                <a:gd name="T7" fmla="*/ 0 h 17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67" h="1728">
                  <a:moveTo>
                    <a:pt x="0" y="0"/>
                  </a:moveTo>
                  <a:lnTo>
                    <a:pt x="3767" y="942"/>
                  </a:lnTo>
                  <a:lnTo>
                    <a:pt x="393" y="17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5" name="Freeform 8"/>
            <p:cNvSpPr>
              <a:spLocks/>
            </p:cNvSpPr>
            <p:nvPr/>
          </p:nvSpPr>
          <p:spPr bwMode="auto">
            <a:xfrm>
              <a:off x="1499" y="2441"/>
              <a:ext cx="2085" cy="1582"/>
            </a:xfrm>
            <a:custGeom>
              <a:avLst/>
              <a:gdLst>
                <a:gd name="T0" fmla="*/ 896 w 2085"/>
                <a:gd name="T1" fmla="*/ 0 h 1582"/>
                <a:gd name="T2" fmla="*/ 0 w 2085"/>
                <a:gd name="T3" fmla="*/ 1582 h 1582"/>
                <a:gd name="T4" fmla="*/ 2085 w 2085"/>
                <a:gd name="T5" fmla="*/ 247 h 1582"/>
                <a:gd name="T6" fmla="*/ 896 w 2085"/>
                <a:gd name="T7" fmla="*/ 0 h 158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85" h="1582">
                  <a:moveTo>
                    <a:pt x="896" y="0"/>
                  </a:moveTo>
                  <a:lnTo>
                    <a:pt x="0" y="1582"/>
                  </a:lnTo>
                  <a:lnTo>
                    <a:pt x="2085" y="247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0000FF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Rectangle 9"/>
            <p:cNvSpPr>
              <a:spLocks noChangeArrowheads="1"/>
            </p:cNvSpPr>
            <p:nvPr/>
          </p:nvSpPr>
          <p:spPr bwMode="auto">
            <a:xfrm>
              <a:off x="1874" y="2843"/>
              <a:ext cx="915" cy="78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27" name="Oval 10"/>
            <p:cNvSpPr>
              <a:spLocks noChangeArrowheads="1"/>
            </p:cNvSpPr>
            <p:nvPr/>
          </p:nvSpPr>
          <p:spPr bwMode="auto">
            <a:xfrm>
              <a:off x="2030" y="3072"/>
              <a:ext cx="786" cy="750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28" name="AutoShape 11"/>
            <p:cNvSpPr>
              <a:spLocks noChangeArrowheads="1"/>
            </p:cNvSpPr>
            <p:nvPr/>
          </p:nvSpPr>
          <p:spPr bwMode="auto">
            <a:xfrm>
              <a:off x="1509" y="2770"/>
              <a:ext cx="1042" cy="1033"/>
            </a:xfrm>
            <a:prstGeom prst="plus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29" name="AutoShape 12"/>
            <p:cNvSpPr>
              <a:spLocks noChangeArrowheads="1"/>
            </p:cNvSpPr>
            <p:nvPr/>
          </p:nvSpPr>
          <p:spPr bwMode="auto">
            <a:xfrm>
              <a:off x="1847" y="2898"/>
              <a:ext cx="841" cy="595"/>
            </a:xfrm>
            <a:prstGeom prst="parallelogram">
              <a:avLst>
                <a:gd name="adj" fmla="val 35336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30" name="Rectangle 13"/>
            <p:cNvSpPr>
              <a:spLocks noChangeArrowheads="1"/>
            </p:cNvSpPr>
            <p:nvPr/>
          </p:nvSpPr>
          <p:spPr bwMode="auto">
            <a:xfrm>
              <a:off x="2240" y="3237"/>
              <a:ext cx="73" cy="7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>
          <a:xfrm>
            <a:off x="1524000" y="190500"/>
            <a:ext cx="7010400" cy="1527175"/>
          </a:xfrm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Z-Buffer Quiz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143000" y="1905000"/>
            <a:ext cx="7772400" cy="4114800"/>
          </a:xfrm>
        </p:spPr>
        <p:txBody>
          <a:bodyPr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S Gothic" pitchFamily="2"/>
                <a:cs typeface="MS Gothic" pitchFamily="2"/>
              </a:defRPr>
            </a:lvl9pPr>
          </a:lstStyle>
          <a:p>
            <a:pPr marL="0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>
                <a:latin typeface="" pitchFamily="16"/>
              </a:rPr>
              <a:t>1</a:t>
            </a:r>
            <a:r>
              <a:rPr baseline="30000">
                <a:latin typeface="" pitchFamily="16"/>
              </a:rPr>
              <a:t>st</a:t>
            </a:r>
            <a:r>
              <a:rPr>
                <a:latin typeface="" pitchFamily="16"/>
              </a:rPr>
              <a:t> triangle writes depth</a:t>
            </a:r>
          </a:p>
          <a:p>
            <a:pPr marL="0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>
                <a:latin typeface="" pitchFamily="16"/>
              </a:rPr>
              <a:t>2</a:t>
            </a:r>
            <a:r>
              <a:rPr baseline="30000">
                <a:latin typeface="" pitchFamily="16"/>
              </a:rPr>
              <a:t>nd</a:t>
            </a:r>
            <a:r>
              <a:rPr>
                <a:latin typeface="" pitchFamily="16"/>
              </a:rPr>
              <a:t> triangle has 1/2 chance of writing depth</a:t>
            </a:r>
          </a:p>
          <a:p>
            <a:pPr marL="0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>
                <a:latin typeface="" pitchFamily="16"/>
              </a:rPr>
              <a:t>3</a:t>
            </a:r>
            <a:r>
              <a:rPr baseline="30000">
                <a:latin typeface="" pitchFamily="16"/>
              </a:rPr>
              <a:t>rd</a:t>
            </a:r>
            <a:r>
              <a:rPr>
                <a:latin typeface="" pitchFamily="16"/>
              </a:rPr>
              <a:t> triangle has 1/3 chance of writing depth</a:t>
            </a:r>
          </a:p>
          <a:p>
            <a:pPr marL="338040" indent="-338040">
              <a:buFont typeface="Times New Roman" pitchFamily="18"/>
              <a:buNone/>
              <a:defRPr/>
            </a:pPr>
            <a:endParaRPr>
              <a:latin typeface="" pitchFamily="16"/>
            </a:endParaRPr>
          </a:p>
          <a:p>
            <a:pPr marL="0" indent="0">
              <a:buClr>
                <a:srgbClr val="336666"/>
              </a:buClr>
              <a:buSzPct val="70000"/>
              <a:buFont typeface="Wingdings" pitchFamily="2"/>
              <a:buChar char=""/>
              <a:defRPr/>
            </a:pPr>
            <a:r>
              <a:rPr>
                <a:latin typeface="" pitchFamily="16"/>
              </a:rPr>
              <a:t>1 + 1/2 + 1/3 + …+ 1/10 = 2.9289…</a:t>
            </a:r>
          </a:p>
          <a:p>
            <a:pPr marL="338040" indent="-338040">
              <a:buFont typeface="Times New Roman" pitchFamily="18"/>
              <a:buNone/>
              <a:defRPr/>
            </a:pPr>
            <a:endParaRPr>
              <a:latin typeface="" pitchFamily="16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0" y="6553200"/>
            <a:ext cx="9144000" cy="30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90000" tIns="46800" rIns="90000" bIns="46800" compatLnSpc="0"/>
          <a:lstStyle/>
          <a:p>
            <a:pPr algn="ctr" eaLnBrk="0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See Subtle Tools Slides: erich.realtimerendering.com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1524000" y="190500"/>
            <a:ext cx="7010400" cy="1527175"/>
          </a:xfrm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smtClean="0"/>
              <a:t>Z-Buffer Quiz</a:t>
            </a:r>
          </a:p>
        </p:txBody>
      </p:sp>
      <p:sp>
        <p:nvSpPr>
          <p:cNvPr id="6" name="Freeform 5"/>
          <p:cNvSpPr/>
          <p:nvPr/>
        </p:nvSpPr>
        <p:spPr>
          <a:xfrm>
            <a:off x="0" y="6553200"/>
            <a:ext cx="9144000" cy="30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90000" tIns="46800" rIns="90000" bIns="46800" compatLnSpc="0"/>
          <a:lstStyle/>
          <a:p>
            <a:pPr algn="ctr" eaLnBrk="0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See Subtle Tools Slides: erich.realtimerendering.com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1676400" y="1828800"/>
            <a:ext cx="5791200" cy="457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600" kern="0" smtClean="0"/>
              <a:t>Harmonic Series</a:t>
            </a:r>
            <a:endParaRPr lang="en-US" altLang="en-US" sz="2600" kern="0"/>
          </a:p>
        </p:txBody>
      </p:sp>
      <p:graphicFrame>
        <p:nvGraphicFramePr>
          <p:cNvPr id="8" name="Group 48"/>
          <p:cNvGraphicFramePr>
            <a:graphicFrameLocks/>
          </p:cNvGraphicFramePr>
          <p:nvPr/>
        </p:nvGraphicFramePr>
        <p:xfrm>
          <a:off x="1752600" y="2438400"/>
          <a:ext cx="5715000" cy="3490912"/>
        </p:xfrm>
        <a:graphic>
          <a:graphicData uri="http://schemas.openxmlformats.org/drawingml/2006/table">
            <a:tbl>
              <a:tblPr/>
              <a:tblGrid>
                <a:gridCol w="2590800"/>
                <a:gridCol w="3124200"/>
              </a:tblGrid>
              <a:tr h="4877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# Triangles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# Depth Writes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877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2.08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7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3.02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31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4.03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83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7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12,367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22285</TotalTime>
  <Words>1450</Words>
  <Application>Microsoft Office PowerPoint</Application>
  <PresentationFormat>On-screen Show (4:3)</PresentationFormat>
  <Paragraphs>332</Paragraphs>
  <Slides>43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Pixel</vt:lpstr>
      <vt:lpstr>Z-Buffer Optimizations</vt:lpstr>
      <vt:lpstr>Announcements</vt:lpstr>
      <vt:lpstr>Announcements</vt:lpstr>
      <vt:lpstr>Overview</vt:lpstr>
      <vt:lpstr>Z-Buffer</vt:lpstr>
      <vt:lpstr>Z-Buffer History</vt:lpstr>
      <vt:lpstr>Z-Buffer Quiz</vt:lpstr>
      <vt:lpstr>Z-Buffer Quiz</vt:lpstr>
      <vt:lpstr>Z-Buffer Quiz</vt:lpstr>
      <vt:lpstr>Z-Test in the Pipeline</vt:lpstr>
      <vt:lpstr>Early-Z</vt:lpstr>
      <vt:lpstr>Early-Z</vt:lpstr>
      <vt:lpstr>Front-to-Back Sorting</vt:lpstr>
      <vt:lpstr>Double Speed Z-Only</vt:lpstr>
      <vt:lpstr>Early-Z Pass</vt:lpstr>
      <vt:lpstr>Early-Z Pass</vt:lpstr>
      <vt:lpstr>Deferred Shading</vt:lpstr>
      <vt:lpstr>Deferred Shading</vt:lpstr>
      <vt:lpstr>Deferred Shading</vt:lpstr>
      <vt:lpstr>Deferred Shading</vt:lpstr>
      <vt:lpstr>Deferred Shading</vt:lpstr>
      <vt:lpstr>Buffer Compression</vt:lpstr>
      <vt:lpstr>Buffer Compression</vt:lpstr>
      <vt:lpstr>Buffer Compression</vt:lpstr>
      <vt:lpstr>Buffer Compression</vt:lpstr>
      <vt:lpstr>Buffer Compression</vt:lpstr>
      <vt:lpstr>Buffer Compression</vt:lpstr>
      <vt:lpstr>Fast Clear</vt:lpstr>
      <vt:lpstr>Fast Clear</vt:lpstr>
      <vt:lpstr>Z-Cull</vt:lpstr>
      <vt:lpstr>Z-Cull</vt:lpstr>
      <vt:lpstr>Z-Cull</vt:lpstr>
      <vt:lpstr>Z-Cull</vt:lpstr>
      <vt:lpstr>ATI HyperZ</vt:lpstr>
      <vt:lpstr>Programmable Culling Unit</vt:lpstr>
      <vt:lpstr>Summary</vt:lpstr>
      <vt:lpstr>Resources</vt:lpstr>
      <vt:lpstr>Resources</vt:lpstr>
      <vt:lpstr>Resources</vt:lpstr>
      <vt:lpstr>Resources</vt:lpstr>
      <vt:lpstr>Resources</vt:lpstr>
      <vt:lpstr>Resources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pjcozzi</cp:lastModifiedBy>
  <cp:revision>495</cp:revision>
  <cp:lastPrinted>2012-11-26T17:49:29Z</cp:lastPrinted>
  <dcterms:created xsi:type="dcterms:W3CDTF">2011-01-14T02:17:40Z</dcterms:created>
  <dcterms:modified xsi:type="dcterms:W3CDTF">2013-11-06T21:51:51Z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