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9"/>
  </p:notesMasterIdLst>
  <p:handoutMasterIdLst>
    <p:handoutMasterId r:id="rId60"/>
  </p:handoutMasterIdLst>
  <p:sldIdLst>
    <p:sldId id="368" r:id="rId2"/>
    <p:sldId id="369" r:id="rId3"/>
    <p:sldId id="364" r:id="rId4"/>
    <p:sldId id="261" r:id="rId5"/>
    <p:sldId id="262" r:id="rId6"/>
    <p:sldId id="299" r:id="rId7"/>
    <p:sldId id="284" r:id="rId8"/>
    <p:sldId id="348" r:id="rId9"/>
    <p:sldId id="300" r:id="rId10"/>
    <p:sldId id="302" r:id="rId11"/>
    <p:sldId id="303" r:id="rId12"/>
    <p:sldId id="301" r:id="rId13"/>
    <p:sldId id="346" r:id="rId14"/>
    <p:sldId id="347" r:id="rId15"/>
    <p:sldId id="333" r:id="rId16"/>
    <p:sldId id="334" r:id="rId17"/>
    <p:sldId id="335" r:id="rId18"/>
    <p:sldId id="349" r:id="rId19"/>
    <p:sldId id="336" r:id="rId20"/>
    <p:sldId id="339" r:id="rId21"/>
    <p:sldId id="340" r:id="rId22"/>
    <p:sldId id="341" r:id="rId23"/>
    <p:sldId id="342" r:id="rId24"/>
    <p:sldId id="343" r:id="rId25"/>
    <p:sldId id="304" r:id="rId26"/>
    <p:sldId id="305" r:id="rId27"/>
    <p:sldId id="306" r:id="rId28"/>
    <p:sldId id="307" r:id="rId29"/>
    <p:sldId id="308" r:id="rId30"/>
    <p:sldId id="310" r:id="rId31"/>
    <p:sldId id="311" r:id="rId32"/>
    <p:sldId id="312" r:id="rId33"/>
    <p:sldId id="313" r:id="rId34"/>
    <p:sldId id="314" r:id="rId35"/>
    <p:sldId id="316" r:id="rId36"/>
    <p:sldId id="317" r:id="rId37"/>
    <p:sldId id="367" r:id="rId38"/>
    <p:sldId id="319" r:id="rId39"/>
    <p:sldId id="320" r:id="rId40"/>
    <p:sldId id="330" r:id="rId41"/>
    <p:sldId id="318" r:id="rId42"/>
    <p:sldId id="321" r:id="rId43"/>
    <p:sldId id="322" r:id="rId44"/>
    <p:sldId id="329" r:id="rId45"/>
    <p:sldId id="323" r:id="rId46"/>
    <p:sldId id="324" r:id="rId47"/>
    <p:sldId id="327" r:id="rId48"/>
    <p:sldId id="328" r:id="rId49"/>
    <p:sldId id="350" r:id="rId50"/>
    <p:sldId id="352" r:id="rId51"/>
    <p:sldId id="357" r:id="rId52"/>
    <p:sldId id="358" r:id="rId53"/>
    <p:sldId id="359" r:id="rId54"/>
    <p:sldId id="354" r:id="rId55"/>
    <p:sldId id="356" r:id="rId56"/>
    <p:sldId id="360" r:id="rId57"/>
    <p:sldId id="355" r:id="rId5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99"/>
    <a:srgbClr val="CC3300"/>
    <a:srgbClr val="0080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>
        <p:scale>
          <a:sx n="101" d="100"/>
          <a:sy n="10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3CDDC93-7875-4298-A344-5E18C4E88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42DFF84-32C4-4278-B979-9D6DC1A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recent – WebCL</a:t>
            </a:r>
            <a:r>
              <a:rPr lang="en-US" baseline="0" dirty="0" smtClean="0"/>
              <a:t>.  Compute shaders have been in Direct3D for a while.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F482E-023D-4212-83ED-862B25D10A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threadIdx is a 3-component vector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DA539-90B9-4B69-8822-13CE4D7EF8A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64D23-8AF2-482D-B2CB-AF91D64F39F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F5F1C7-A09F-4017-A115-81454FF963A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Scheduled by the CUDA runtime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999 adds depending on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memory access</a:t>
            </a:r>
          </a:p>
          <a:p>
            <a:endParaRPr lang="en-US" dirty="0" smtClean="0"/>
          </a:p>
          <a:p>
            <a:r>
              <a:rPr lang="en-US" dirty="0" smtClean="0"/>
              <a:t>Matrix size is limited by </a:t>
            </a:r>
            <a:r>
              <a:rPr lang="en-US" smtClean="0"/>
              <a:t>block 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61A7-C78E-46F9-AADA-CB97B5787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599-5B3C-4E16-AA9C-4FCD0825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8B39-96E8-446C-9F2B-A11BC6310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7D6F-C9D6-4328-B893-F5B1DE92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07CC-4794-4F19-AFA0-7DFCF6A4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738C-B6D6-40F0-91E7-14D7E7E78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00DD-72FE-4EDA-92CB-AD579B777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AAAD-C77B-4C90-9DE4-22DD068D9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49F3C-BD88-4B18-B6D9-6BE49A13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8B65-D38D-4274-87FE-86941CA35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1D77-07EC-4A5F-A21C-2535ACDE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D48AB6A-182B-4612-9BBF-CFD80416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rses.engr.illinois.edu/ece498/al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8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CUDA 1 of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2013</a:t>
            </a:r>
          </a:p>
        </p:txBody>
      </p:sp>
      <p:pic>
        <p:nvPicPr>
          <p:cNvPr id="2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4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Kernel</a:t>
            </a:r>
            <a:r>
              <a:rPr lang="en-US" smtClean="0"/>
              <a:t> – data-parallel function</a:t>
            </a:r>
          </a:p>
          <a:p>
            <a:pPr lvl="1"/>
            <a:r>
              <a:rPr lang="en-US" smtClean="0"/>
              <a:t>Invoking a kernel creates lightweight threads on the device</a:t>
            </a:r>
          </a:p>
          <a:p>
            <a:pPr lvl="2"/>
            <a:r>
              <a:rPr lang="en-US" smtClean="0"/>
              <a:t>Threads are generated and scheduled with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72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Similar to a </a:t>
            </a:r>
            <a:r>
              <a:rPr lang="en-US" sz="2800" i="1" kern="0" dirty="0">
                <a:solidFill>
                  <a:srgbClr val="FF0000"/>
                </a:solidFill>
                <a:latin typeface="+mn-lt"/>
              </a:rPr>
              <a:t>shader</a:t>
            </a:r>
            <a:r>
              <a:rPr lang="en-US" sz="2800" kern="0" dirty="0">
                <a:latin typeface="+mn-lt"/>
              </a:rPr>
              <a:t> in OpenGL?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Kernels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Executed N times in parallel by N different </a:t>
            </a:r>
            <a:r>
              <a:rPr lang="en-US" i="1" smtClean="0"/>
              <a:t>CUDA threads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429000"/>
            <a:ext cx="5343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886200"/>
            <a:ext cx="5705475" cy="457200"/>
            <a:chOff x="1920" y="2448"/>
            <a:chExt cx="3594" cy="288"/>
          </a:xfrm>
        </p:grpSpPr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4752" y="2496"/>
              <a:ext cx="76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>
                  <a:solidFill>
                    <a:srgbClr val="FF0000"/>
                  </a:solidFill>
                </a:rPr>
                <a:t>Thread ID</a:t>
              </a:r>
            </a:p>
          </p:txBody>
        </p:sp>
        <p:sp>
          <p:nvSpPr>
            <p:cNvPr id="19471" name="Oval 7"/>
            <p:cNvSpPr>
              <a:spLocks noChangeArrowheads="1"/>
            </p:cNvSpPr>
            <p:nvPr/>
          </p:nvSpPr>
          <p:spPr bwMode="auto">
            <a:xfrm>
              <a:off x="1920" y="244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72" name="AutoShape 9"/>
            <p:cNvCxnSpPr>
              <a:cxnSpLocks noChangeShapeType="1"/>
              <a:stCxn id="19471" idx="6"/>
              <a:endCxn id="19470" idx="1"/>
            </p:cNvCxnSpPr>
            <p:nvPr/>
          </p:nvCxnSpPr>
          <p:spPr bwMode="auto">
            <a:xfrm>
              <a:off x="2736" y="2592"/>
              <a:ext cx="2016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5562600"/>
            <a:ext cx="6124575" cy="955675"/>
            <a:chOff x="1824" y="3504"/>
            <a:chExt cx="3858" cy="602"/>
          </a:xfrm>
        </p:grpSpPr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4704" y="3696"/>
              <a:ext cx="978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Execution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Configuration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24" y="3504"/>
              <a:ext cx="672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9" name="AutoShape 14"/>
            <p:cNvCxnSpPr>
              <a:cxnSpLocks noChangeShapeType="1"/>
              <a:stCxn id="19468" idx="6"/>
              <a:endCxn id="19467" idx="1"/>
            </p:cNvCxnSpPr>
            <p:nvPr/>
          </p:nvCxnSpPr>
          <p:spPr bwMode="auto">
            <a:xfrm>
              <a:off x="2496" y="3648"/>
              <a:ext cx="2208" cy="25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3505200"/>
            <a:ext cx="2895600" cy="1565275"/>
            <a:chOff x="96" y="2208"/>
            <a:chExt cx="1824" cy="986"/>
          </a:xfrm>
        </p:grpSpPr>
        <p:sp>
          <p:nvSpPr>
            <p:cNvPr id="19464" name="Text Box 17"/>
            <p:cNvSpPr txBox="1">
              <a:spLocks noChangeArrowheads="1"/>
            </p:cNvSpPr>
            <p:nvPr/>
          </p:nvSpPr>
          <p:spPr bwMode="auto">
            <a:xfrm>
              <a:off x="96" y="2784"/>
              <a:ext cx="85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Declaration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Specifier</a:t>
              </a:r>
            </a:p>
          </p:txBody>
        </p:sp>
        <p:sp>
          <p:nvSpPr>
            <p:cNvPr id="19465" name="Oval 18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6" name="AutoShape 20"/>
            <p:cNvCxnSpPr>
              <a:cxnSpLocks noChangeShapeType="1"/>
              <a:stCxn id="19465" idx="2"/>
              <a:endCxn id="19464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Program Execution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38400"/>
            <a:ext cx="6124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Grid</a:t>
            </a:r>
            <a:r>
              <a:rPr lang="en-US" smtClean="0"/>
              <a:t> – one or more thread blocks</a:t>
            </a:r>
          </a:p>
          <a:p>
            <a:pPr lvl="1"/>
            <a:r>
              <a:rPr lang="en-US" smtClean="0"/>
              <a:t>1D or 2D</a:t>
            </a:r>
          </a:p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array of threads</a:t>
            </a:r>
          </a:p>
          <a:p>
            <a:pPr lvl="1"/>
            <a:r>
              <a:rPr lang="en-US" smtClean="0"/>
              <a:t>1D, 2D, or 3D</a:t>
            </a:r>
          </a:p>
          <a:p>
            <a:pPr lvl="1"/>
            <a:r>
              <a:rPr lang="en-US" smtClean="0"/>
              <a:t>Each block in a grid has the same number of threads</a:t>
            </a:r>
          </a:p>
          <a:p>
            <a:pPr lvl="1"/>
            <a:r>
              <a:rPr lang="en-US" smtClean="0"/>
              <a:t>Each thread in a block can</a:t>
            </a:r>
          </a:p>
          <a:p>
            <a:pPr lvl="2"/>
            <a:r>
              <a:rPr lang="en-US" smtClean="0"/>
              <a:t>Synchronize</a:t>
            </a:r>
          </a:p>
          <a:p>
            <a:pPr lvl="2"/>
            <a:r>
              <a:rPr lang="en-US" smtClean="0"/>
              <a:t>Access shared memory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1D, 2D, or 3D</a:t>
            </a:r>
          </a:p>
          <a:p>
            <a:pPr lvl="1"/>
            <a:r>
              <a:rPr lang="en-US" smtClean="0"/>
              <a:t>Example:  Index into vector, matrix, volume</a:t>
            </a:r>
          </a:p>
        </p:txBody>
      </p:sp>
      <p:grpSp>
        <p:nvGrpSpPr>
          <p:cNvPr id="23556" name="Group 73"/>
          <p:cNvGrpSpPr>
            <a:grpSpLocks/>
          </p:cNvGrpSpPr>
          <p:nvPr/>
        </p:nvGrpSpPr>
        <p:grpSpPr bwMode="auto">
          <a:xfrm>
            <a:off x="1600200" y="3276600"/>
            <a:ext cx="5943600" cy="3429000"/>
            <a:chOff x="864" y="2064"/>
            <a:chExt cx="3744" cy="2160"/>
          </a:xfrm>
        </p:grpSpPr>
        <p:grpSp>
          <p:nvGrpSpPr>
            <p:cNvPr id="23557" name="Group 28"/>
            <p:cNvGrpSpPr>
              <a:grpSpLocks/>
            </p:cNvGrpSpPr>
            <p:nvPr/>
          </p:nvGrpSpPr>
          <p:grpSpPr bwMode="auto">
            <a:xfrm>
              <a:off x="864" y="2064"/>
              <a:ext cx="1536" cy="240"/>
              <a:chOff x="432" y="2256"/>
              <a:chExt cx="1536" cy="240"/>
            </a:xfrm>
          </p:grpSpPr>
          <p:sp>
            <p:nvSpPr>
              <p:cNvPr id="23610" name="Rectangle 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5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Line 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7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8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9"/>
              <p:cNvSpPr>
                <a:spLocks noChangeShapeType="1"/>
              </p:cNvSpPr>
              <p:nvPr/>
            </p:nvSpPr>
            <p:spPr bwMode="auto">
              <a:xfrm>
                <a:off x="1200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10"/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11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12"/>
              <p:cNvSpPr>
                <a:spLocks noChangeShapeType="1"/>
              </p:cNvSpPr>
              <p:nvPr/>
            </p:nvSpPr>
            <p:spPr bwMode="auto">
              <a:xfrm>
                <a:off x="177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58" name="Group 29"/>
            <p:cNvGrpSpPr>
              <a:grpSpLocks/>
            </p:cNvGrpSpPr>
            <p:nvPr/>
          </p:nvGrpSpPr>
          <p:grpSpPr bwMode="auto">
            <a:xfrm>
              <a:off x="864" y="2688"/>
              <a:ext cx="1536" cy="1536"/>
              <a:chOff x="2304" y="2592"/>
              <a:chExt cx="1536" cy="1536"/>
            </a:xfrm>
          </p:grpSpPr>
          <p:sp>
            <p:nvSpPr>
              <p:cNvPr id="23595" name="Rectangle 13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4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Line 15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8" name="Line 16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1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18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19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2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21"/>
              <p:cNvSpPr>
                <a:spLocks noChangeShapeType="1"/>
              </p:cNvSpPr>
              <p:nvPr/>
            </p:nvSpPr>
            <p:spPr bwMode="auto">
              <a:xfrm>
                <a:off x="2304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5" name="Line 2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24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25"/>
              <p:cNvSpPr>
                <a:spLocks noChangeShapeType="1"/>
              </p:cNvSpPr>
              <p:nvPr/>
            </p:nvSpPr>
            <p:spPr bwMode="auto">
              <a:xfrm>
                <a:off x="2304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26"/>
              <p:cNvSpPr>
                <a:spLocks noChangeShapeType="1"/>
              </p:cNvSpPr>
              <p:nvPr/>
            </p:nvSpPr>
            <p:spPr bwMode="auto">
              <a:xfrm>
                <a:off x="2304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27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Rectangle 31"/>
            <p:cNvSpPr>
              <a:spLocks noChangeArrowheads="1"/>
            </p:cNvSpPr>
            <p:nvPr/>
          </p:nvSpPr>
          <p:spPr bwMode="auto">
            <a:xfrm>
              <a:off x="2784" y="2688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32"/>
            <p:cNvSpPr>
              <a:spLocks noChangeShapeType="1"/>
            </p:cNvSpPr>
            <p:nvPr/>
          </p:nvSpPr>
          <p:spPr bwMode="auto">
            <a:xfrm>
              <a:off x="297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33"/>
            <p:cNvSpPr>
              <a:spLocks noChangeShapeType="1"/>
            </p:cNvSpPr>
            <p:nvPr/>
          </p:nvSpPr>
          <p:spPr bwMode="auto">
            <a:xfrm>
              <a:off x="316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34"/>
            <p:cNvSpPr>
              <a:spLocks noChangeShapeType="1"/>
            </p:cNvSpPr>
            <p:nvPr/>
          </p:nvSpPr>
          <p:spPr bwMode="auto">
            <a:xfrm>
              <a:off x="3360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35"/>
            <p:cNvSpPr>
              <a:spLocks noChangeShapeType="1"/>
            </p:cNvSpPr>
            <p:nvPr/>
          </p:nvSpPr>
          <p:spPr bwMode="auto">
            <a:xfrm>
              <a:off x="3552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36"/>
            <p:cNvSpPr>
              <a:spLocks noChangeShapeType="1"/>
            </p:cNvSpPr>
            <p:nvPr/>
          </p:nvSpPr>
          <p:spPr bwMode="auto">
            <a:xfrm>
              <a:off x="3744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37"/>
            <p:cNvSpPr>
              <a:spLocks noChangeShapeType="1"/>
            </p:cNvSpPr>
            <p:nvPr/>
          </p:nvSpPr>
          <p:spPr bwMode="auto">
            <a:xfrm>
              <a:off x="393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38"/>
            <p:cNvSpPr>
              <a:spLocks noChangeShapeType="1"/>
            </p:cNvSpPr>
            <p:nvPr/>
          </p:nvSpPr>
          <p:spPr bwMode="auto">
            <a:xfrm>
              <a:off x="412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40"/>
            <p:cNvSpPr>
              <a:spLocks noChangeShapeType="1"/>
            </p:cNvSpPr>
            <p:nvPr/>
          </p:nvSpPr>
          <p:spPr bwMode="auto">
            <a:xfrm>
              <a:off x="2784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41"/>
            <p:cNvSpPr>
              <a:spLocks noChangeShapeType="1"/>
            </p:cNvSpPr>
            <p:nvPr/>
          </p:nvSpPr>
          <p:spPr bwMode="auto">
            <a:xfrm>
              <a:off x="2784" y="32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42"/>
            <p:cNvSpPr>
              <a:spLocks noChangeShapeType="1"/>
            </p:cNvSpPr>
            <p:nvPr/>
          </p:nvSpPr>
          <p:spPr bwMode="auto">
            <a:xfrm>
              <a:off x="2784" y="34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43"/>
            <p:cNvSpPr>
              <a:spLocks noChangeShapeType="1"/>
            </p:cNvSpPr>
            <p:nvPr/>
          </p:nvSpPr>
          <p:spPr bwMode="auto">
            <a:xfrm>
              <a:off x="2784" y="36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44"/>
            <p:cNvSpPr>
              <a:spLocks noChangeShapeType="1"/>
            </p:cNvSpPr>
            <p:nvPr/>
          </p:nvSpPr>
          <p:spPr bwMode="auto">
            <a:xfrm>
              <a:off x="2784" y="38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45"/>
            <p:cNvSpPr>
              <a:spLocks noChangeShapeType="1"/>
            </p:cNvSpPr>
            <p:nvPr/>
          </p:nvSpPr>
          <p:spPr bwMode="auto">
            <a:xfrm>
              <a:off x="2784" y="40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48"/>
            <p:cNvSpPr>
              <a:spLocks noChangeShapeType="1"/>
            </p:cNvSpPr>
            <p:nvPr/>
          </p:nvSpPr>
          <p:spPr bwMode="auto">
            <a:xfrm>
              <a:off x="4608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49"/>
            <p:cNvSpPr>
              <a:spLocks noChangeShapeType="1"/>
            </p:cNvSpPr>
            <p:nvPr/>
          </p:nvSpPr>
          <p:spPr bwMode="auto">
            <a:xfrm flipV="1">
              <a:off x="4320" y="38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51"/>
            <p:cNvSpPr>
              <a:spLocks noChangeShapeType="1"/>
            </p:cNvSpPr>
            <p:nvPr/>
          </p:nvSpPr>
          <p:spPr bwMode="auto">
            <a:xfrm>
              <a:off x="2928" y="24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53"/>
            <p:cNvSpPr>
              <a:spLocks noChangeShapeType="1"/>
            </p:cNvSpPr>
            <p:nvPr/>
          </p:nvSpPr>
          <p:spPr bwMode="auto">
            <a:xfrm>
              <a:off x="4464" y="249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55"/>
            <p:cNvSpPr>
              <a:spLocks noChangeShapeType="1"/>
            </p:cNvSpPr>
            <p:nvPr/>
          </p:nvSpPr>
          <p:spPr bwMode="auto">
            <a:xfrm>
              <a:off x="3072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56"/>
            <p:cNvSpPr>
              <a:spLocks noChangeShapeType="1"/>
            </p:cNvSpPr>
            <p:nvPr/>
          </p:nvSpPr>
          <p:spPr bwMode="auto">
            <a:xfrm flipV="1">
              <a:off x="4320" y="36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57"/>
            <p:cNvSpPr>
              <a:spLocks noChangeShapeType="1"/>
            </p:cNvSpPr>
            <p:nvPr/>
          </p:nvSpPr>
          <p:spPr bwMode="auto">
            <a:xfrm flipV="1">
              <a:off x="4320" y="35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 flipV="1">
              <a:off x="4320" y="331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 flipV="1">
              <a:off x="4320" y="31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 flipV="1">
              <a:off x="4320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432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62"/>
            <p:cNvSpPr>
              <a:spLocks noChangeShapeType="1"/>
            </p:cNvSpPr>
            <p:nvPr/>
          </p:nvSpPr>
          <p:spPr bwMode="auto">
            <a:xfrm flipV="1">
              <a:off x="4320" y="254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63"/>
            <p:cNvSpPr>
              <a:spLocks noChangeShapeType="1"/>
            </p:cNvSpPr>
            <p:nvPr/>
          </p:nvSpPr>
          <p:spPr bwMode="auto">
            <a:xfrm>
              <a:off x="2784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64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65"/>
            <p:cNvSpPr>
              <a:spLocks noChangeShapeType="1"/>
            </p:cNvSpPr>
            <p:nvPr/>
          </p:nvSpPr>
          <p:spPr bwMode="auto">
            <a:xfrm flipV="1">
              <a:off x="278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66"/>
            <p:cNvSpPr>
              <a:spLocks noChangeShapeType="1"/>
            </p:cNvSpPr>
            <p:nvPr/>
          </p:nvSpPr>
          <p:spPr bwMode="auto">
            <a:xfrm flipV="1">
              <a:off x="412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67"/>
            <p:cNvSpPr>
              <a:spLocks noChangeShapeType="1"/>
            </p:cNvSpPr>
            <p:nvPr/>
          </p:nvSpPr>
          <p:spPr bwMode="auto">
            <a:xfrm flipV="1">
              <a:off x="393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68"/>
            <p:cNvSpPr>
              <a:spLocks noChangeShapeType="1"/>
            </p:cNvSpPr>
            <p:nvPr/>
          </p:nvSpPr>
          <p:spPr bwMode="auto">
            <a:xfrm flipV="1">
              <a:off x="374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69"/>
            <p:cNvSpPr>
              <a:spLocks noChangeShapeType="1"/>
            </p:cNvSpPr>
            <p:nvPr/>
          </p:nvSpPr>
          <p:spPr bwMode="auto">
            <a:xfrm flipV="1">
              <a:off x="3552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70"/>
            <p:cNvSpPr>
              <a:spLocks noChangeShapeType="1"/>
            </p:cNvSpPr>
            <p:nvPr/>
          </p:nvSpPr>
          <p:spPr bwMode="auto">
            <a:xfrm flipV="1">
              <a:off x="336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71"/>
            <p:cNvSpPr>
              <a:spLocks noChangeShapeType="1"/>
            </p:cNvSpPr>
            <p:nvPr/>
          </p:nvSpPr>
          <p:spPr bwMode="auto">
            <a:xfrm flipV="1">
              <a:off x="316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72"/>
            <p:cNvSpPr>
              <a:spLocks noChangeShapeType="1"/>
            </p:cNvSpPr>
            <p:nvPr/>
          </p:nvSpPr>
          <p:spPr bwMode="auto">
            <a:xfrm flipV="1">
              <a:off x="297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i="1" dirty="0" smtClean="0"/>
              <a:t>Thread ID</a:t>
            </a:r>
            <a:r>
              <a:rPr lang="en-US" dirty="0" smtClean="0"/>
              <a:t>:  Scalar thread identifier</a:t>
            </a:r>
          </a:p>
          <a:p>
            <a:r>
              <a:rPr lang="en-US" dirty="0" smtClean="0"/>
              <a:t>Thread Index:  </a:t>
            </a:r>
            <a:r>
              <a:rPr lang="en-US" dirty="0" err="1" smtClean="0">
                <a:solidFill>
                  <a:srgbClr val="9933FF"/>
                </a:solidFill>
                <a:latin typeface="Courier New" pitchFamily="49" charset="0"/>
              </a:rPr>
              <a:t>threadIdx</a:t>
            </a:r>
            <a:endParaRPr lang="en-US" dirty="0" smtClean="0">
              <a:solidFill>
                <a:srgbClr val="9933FF"/>
              </a:solidFill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1D: Thread ID == Thread Index</a:t>
            </a:r>
          </a:p>
          <a:p>
            <a:r>
              <a:rPr lang="en-US" dirty="0" smtClean="0"/>
              <a:t>2D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y) == x + y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r>
              <a:rPr lang="en-US" dirty="0" smtClean="0"/>
              <a:t>3D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y, z) == x + y </a:t>
            </a:r>
            <a:r>
              <a:rPr lang="en-US" smtClean="0"/>
              <a:t>D</a:t>
            </a:r>
            <a:r>
              <a:rPr lang="en-US" baseline="-25000" smtClean="0"/>
              <a:t>x</a:t>
            </a:r>
            <a:r>
              <a:rPr lang="en-US" smtClean="0"/>
              <a:t> </a:t>
            </a:r>
            <a:r>
              <a:rPr lang="en-US" dirty="0" smtClean="0"/>
              <a:t>+ z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14575"/>
            <a:ext cx="6715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5292725"/>
            <a:ext cx="3086100" cy="1290638"/>
            <a:chOff x="-24" y="2208"/>
            <a:chExt cx="1944" cy="813"/>
          </a:xfrm>
        </p:grpSpPr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-24" y="2784"/>
              <a:ext cx="1090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 Thread Block</a:t>
              </a:r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5615" name="AutoShape 8"/>
            <p:cNvCxnSpPr>
              <a:cxnSpLocks noChangeShapeType="1"/>
              <a:stCxn id="25614" idx="2"/>
              <a:endCxn id="25613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81400" y="5257800"/>
            <a:ext cx="3552825" cy="1290638"/>
            <a:chOff x="2256" y="3312"/>
            <a:chExt cx="2238" cy="81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796" y="3888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Block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12" name="AutoShape 13"/>
            <p:cNvCxnSpPr>
              <a:cxnSpLocks noChangeShapeType="1"/>
              <a:stCxn id="25611" idx="5"/>
              <a:endCxn id="25610" idx="1"/>
            </p:cNvCxnSpPr>
            <p:nvPr/>
          </p:nvCxnSpPr>
          <p:spPr bwMode="auto">
            <a:xfrm>
              <a:off x="3157" y="3640"/>
              <a:ext cx="639" cy="36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03450" y="3048000"/>
            <a:ext cx="4086225" cy="609600"/>
            <a:chOff x="1388" y="1920"/>
            <a:chExt cx="2574" cy="38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264" y="2016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Index</a:t>
              </a:r>
            </a:p>
          </p:txBody>
        </p:sp>
        <p:sp>
          <p:nvSpPr>
            <p:cNvPr id="25608" name="Oval 16"/>
            <p:cNvSpPr>
              <a:spLocks noChangeArrowheads="1"/>
            </p:cNvSpPr>
            <p:nvPr/>
          </p:nvSpPr>
          <p:spPr bwMode="auto">
            <a:xfrm>
              <a:off x="1388" y="1920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09" name="AutoShape 17"/>
            <p:cNvCxnSpPr>
              <a:cxnSpLocks noChangeShapeType="1"/>
              <a:stCxn id="25608" idx="6"/>
              <a:endCxn id="25607" idx="1"/>
            </p:cNvCxnSpPr>
            <p:nvPr/>
          </p:nvCxnSpPr>
          <p:spPr bwMode="auto">
            <a:xfrm>
              <a:off x="2444" y="2112"/>
              <a:ext cx="820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Hierarchies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81400"/>
            <a:ext cx="1733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219200" y="4495800"/>
            <a:ext cx="4343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0 due today</a:t>
            </a:r>
          </a:p>
          <a:p>
            <a:r>
              <a:rPr lang="en-US" dirty="0" smtClean="0"/>
              <a:t>Project 1</a:t>
            </a:r>
          </a:p>
          <a:p>
            <a:pPr lvl="1"/>
            <a:r>
              <a:rPr lang="en-US" dirty="0" smtClean="0"/>
              <a:t>Released today</a:t>
            </a:r>
          </a:p>
          <a:p>
            <a:pPr lvl="1"/>
            <a:r>
              <a:rPr lang="en-US" dirty="0" smtClean="0"/>
              <a:t>Due Wednesday 09/18</a:t>
            </a:r>
          </a:p>
          <a:p>
            <a:pPr lvl="1"/>
            <a:r>
              <a:rPr lang="en-US" dirty="0" smtClean="0"/>
              <a:t>In-class demos </a:t>
            </a:r>
            <a:r>
              <a:rPr lang="en-US" i="1" dirty="0" smtClean="0"/>
              <a:t>the following Monday</a:t>
            </a:r>
          </a:p>
          <a:p>
            <a:pPr lvl="1"/>
            <a:r>
              <a:rPr lang="en-US" dirty="0"/>
              <a:t>Get approval for all third-party </a:t>
            </a:r>
            <a:r>
              <a:rPr lang="en-US" dirty="0" smtClean="0"/>
              <a:t>code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1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smtClean="0"/>
              <a:t>Block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</a:t>
            </a:r>
          </a:p>
          <a:p>
            <a:r>
              <a:rPr lang="en-US" smtClean="0"/>
              <a:t>Dimension: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</a:t>
            </a:r>
            <a:endParaRPr lang="en-US" smtClean="0"/>
          </a:p>
          <a:p>
            <a:pPr lvl="1"/>
            <a:r>
              <a:rPr lang="en-US" smtClean="0"/>
              <a:t>1D or 2D</a:t>
            </a:r>
            <a:endParaRPr lang="en-US" smtClean="0">
              <a:solidFill>
                <a:srgbClr val="9933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grpSp>
        <p:nvGrpSpPr>
          <p:cNvPr id="29699" name="Group 18"/>
          <p:cNvGrpSpPr>
            <a:grpSpLocks/>
          </p:cNvGrpSpPr>
          <p:nvPr/>
        </p:nvGrpSpPr>
        <p:grpSpPr bwMode="auto">
          <a:xfrm>
            <a:off x="1243013" y="2162175"/>
            <a:ext cx="6657975" cy="3629025"/>
            <a:chOff x="768" y="1632"/>
            <a:chExt cx="4194" cy="2286"/>
          </a:xfrm>
        </p:grpSpPr>
        <p:pic>
          <p:nvPicPr>
            <p:cNvPr id="2970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419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40"/>
              <a:ext cx="417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12750" y="5292725"/>
            <a:ext cx="3168650" cy="1290638"/>
            <a:chOff x="-76" y="2208"/>
            <a:chExt cx="1996" cy="813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-76" y="2784"/>
              <a:ext cx="1194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Thread Block</a:t>
              </a:r>
            </a:p>
          </p:txBody>
        </p:sp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7" name="AutoShape 7"/>
            <p:cNvCxnSpPr>
              <a:cxnSpLocks noChangeShapeType="1"/>
              <a:stCxn id="29706" idx="2"/>
              <a:endCxn id="29705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657600" y="3657600"/>
            <a:ext cx="5299075" cy="1600200"/>
            <a:chOff x="2304" y="2304"/>
            <a:chExt cx="3338" cy="1008"/>
          </a:xfrm>
        </p:grpSpPr>
        <p:sp>
          <p:nvSpPr>
            <p:cNvPr id="29702" name="Text Box 9"/>
            <p:cNvSpPr txBox="1">
              <a:spLocks noChangeArrowheads="1"/>
            </p:cNvSpPr>
            <p:nvPr/>
          </p:nvSpPr>
          <p:spPr bwMode="auto">
            <a:xfrm>
              <a:off x="4368" y="2304"/>
              <a:ext cx="127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16x16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Threads per block</a:t>
              </a:r>
            </a:p>
          </p:txBody>
        </p:sp>
        <p:sp>
          <p:nvSpPr>
            <p:cNvPr id="29703" name="Oval 10"/>
            <p:cNvSpPr>
              <a:spLocks noChangeArrowheads="1"/>
            </p:cNvSpPr>
            <p:nvPr/>
          </p:nvSpPr>
          <p:spPr bwMode="auto">
            <a:xfrm>
              <a:off x="2304" y="3072"/>
              <a:ext cx="52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4" name="AutoShape 11"/>
            <p:cNvCxnSpPr>
              <a:cxnSpLocks noChangeShapeType="1"/>
              <a:stCxn id="29703" idx="7"/>
              <a:endCxn id="29702" idx="1"/>
            </p:cNvCxnSpPr>
            <p:nvPr/>
          </p:nvCxnSpPr>
          <p:spPr bwMode="auto">
            <a:xfrm flipV="1">
              <a:off x="2755" y="2509"/>
              <a:ext cx="1613" cy="5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N = 32</a:t>
            </a:r>
          </a:p>
          <a:p>
            <a:pPr lvl="1"/>
            <a:r>
              <a:rPr lang="en-US" smtClean="0"/>
              <a:t>16x16 threads per block (independent of N)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 </a:t>
            </a:r>
            <a:r>
              <a:rPr lang="en-US" smtClean="0"/>
              <a:t>([0, 15], [0, 15])</a:t>
            </a:r>
          </a:p>
          <a:p>
            <a:pPr lvl="1"/>
            <a:r>
              <a:rPr lang="en-US" smtClean="0"/>
              <a:t>2x2 thread blocks in grid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 </a:t>
            </a:r>
            <a:r>
              <a:rPr lang="en-US" smtClean="0"/>
              <a:t>([0, 1], [0, 1])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 </a:t>
            </a:r>
            <a:r>
              <a:rPr lang="en-US" smtClean="0"/>
              <a:t>= 16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5191125"/>
            <a:ext cx="4600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latin typeface="Courier New" pitchFamily="49" charset="0"/>
              </a:rPr>
              <a:t>i = [0, 1] * 16 + [0, 15]</a:t>
            </a:r>
            <a:endParaRPr lang="en-US" sz="3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Blocks execute independently</a:t>
            </a:r>
          </a:p>
          <a:p>
            <a:pPr lvl="1"/>
            <a:r>
              <a:rPr lang="en-US" dirty="0" smtClean="0"/>
              <a:t>In any order:  parallel or series</a:t>
            </a:r>
          </a:p>
          <a:p>
            <a:pPr lvl="1"/>
            <a:r>
              <a:rPr lang="en-US" dirty="0" smtClean="0"/>
              <a:t>Scheduled in any order by any number of cores</a:t>
            </a:r>
          </a:p>
          <a:p>
            <a:pPr lvl="2"/>
            <a:r>
              <a:rPr lang="en-US" dirty="0" smtClean="0"/>
              <a:t>Allows code to scale with core count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86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812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can transfer to/from device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Global</a:t>
            </a:r>
            <a:r>
              <a:rPr lang="en-US" smtClean="0"/>
              <a:t> memory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Constant</a:t>
            </a:r>
            <a:r>
              <a:rPr lang="en-US" smtClean="0"/>
              <a:t> memory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cudaMalloc()</a:t>
            </a:r>
          </a:p>
          <a:p>
            <a:pPr lvl="1"/>
            <a:r>
              <a:rPr lang="en-US" smtClean="0"/>
              <a:t>Allocate global memory on device </a:t>
            </a:r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cudaFree()</a:t>
            </a:r>
          </a:p>
          <a:p>
            <a:pPr lvl="1"/>
            <a:r>
              <a:rPr lang="en-US" smtClean="0"/>
              <a:t>Frees memory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2800" y="3352800"/>
            <a:ext cx="15240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667000" y="4495800"/>
            <a:ext cx="2819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Pointer to device memory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4038600" y="3657600"/>
            <a:ext cx="0" cy="803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3352800"/>
            <a:ext cx="533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95800" y="3962400"/>
            <a:ext cx="1524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Size in bytes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5257800" y="3657600"/>
            <a:ext cx="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slides are from David Kirk and Wen-mei Hwu’s UIUC course:</a:t>
            </a:r>
          </a:p>
          <a:p>
            <a:pPr lvl="2">
              <a:defRPr/>
            </a:pPr>
            <a:r>
              <a:rPr lang="en-US" dirty="0" smtClean="0">
                <a:hlinkClick r:id="rId2"/>
              </a:rPr>
              <a:t>http://courses.engr.illinois.edu/ece498/al/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2133600" y="3048000"/>
            <a:ext cx="16764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2" name="Shape 11"/>
          <p:cNvCxnSpPr>
            <a:cxnSpLocks noChangeShapeType="1"/>
            <a:stCxn id="8" idx="0"/>
            <a:endCxn id="8" idx="3"/>
          </p:cNvCxnSpPr>
          <p:nvPr/>
        </p:nvCxnSpPr>
        <p:spPr bwMode="auto">
          <a:xfrm rot="16200000" flipH="1">
            <a:off x="5223669" y="3126581"/>
            <a:ext cx="600075" cy="328613"/>
          </a:xfrm>
          <a:prstGeom prst="curvedConnector4">
            <a:avLst>
              <a:gd name="adj1" fmla="val -38088"/>
              <a:gd name="adj2" fmla="val 16936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2133600" y="34290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6" name="Straight Arrow Connector 12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8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2133600" y="38862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0" name="Straight Arrow Connector 11"/>
          <p:cNvCxnSpPr>
            <a:cxnSpLocks noChangeShapeType="1"/>
            <a:stCxn id="9" idx="1"/>
            <a:endCxn id="8" idx="3"/>
          </p:cNvCxnSpPr>
          <p:nvPr/>
        </p:nvCxnSpPr>
        <p:spPr bwMode="auto">
          <a:xfrm rot="10800000"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2133600" y="4343400"/>
            <a:ext cx="22860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4" name="Shape 12"/>
          <p:cNvCxnSpPr>
            <a:cxnSpLocks noChangeShapeType="1"/>
            <a:stCxn id="9" idx="2"/>
            <a:endCxn id="9" idx="1"/>
          </p:cNvCxnSpPr>
          <p:nvPr/>
        </p:nvCxnSpPr>
        <p:spPr bwMode="auto">
          <a:xfrm rot="5400000" flipH="1">
            <a:off x="6577012" y="3262313"/>
            <a:ext cx="600075" cy="1257300"/>
          </a:xfrm>
          <a:prstGeom prst="curvedConnector4">
            <a:avLst>
              <a:gd name="adj1" fmla="val -38088"/>
              <a:gd name="adj2" fmla="val 11818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52800" y="2971800"/>
            <a:ext cx="228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cxnSp>
        <p:nvCxnSpPr>
          <p:cNvPr id="47113" name="Straight Arrow Connector 1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 Box 6"/>
          <p:cNvSpPr txBox="1">
            <a:spLocks noChangeArrowheads="1"/>
          </p:cNvSpPr>
          <p:nvPr/>
        </p:nvSpPr>
        <p:spPr bwMode="auto">
          <a:xfrm>
            <a:off x="34290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Source (host)</a:t>
            </a:r>
          </a:p>
        </p:txBody>
      </p:sp>
      <p:sp>
        <p:nvSpPr>
          <p:cNvPr id="47115" name="Line 7"/>
          <p:cNvSpPr>
            <a:spLocks noChangeShapeType="1"/>
          </p:cNvSpPr>
          <p:nvPr/>
        </p:nvSpPr>
        <p:spPr bwMode="auto">
          <a:xfrm flipH="1">
            <a:off x="3505200" y="2286000"/>
            <a:ext cx="7620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2819400" y="2971800"/>
            <a:ext cx="3048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2286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Destination (device)</a:t>
            </a:r>
          </a:p>
        </p:txBody>
      </p:sp>
      <p:sp>
        <p:nvSpPr>
          <p:cNvPr id="47118" name="Line 7"/>
          <p:cNvSpPr>
            <a:spLocks noChangeShapeType="1"/>
          </p:cNvSpPr>
          <p:nvPr/>
        </p:nvSpPr>
        <p:spPr bwMode="auto">
          <a:xfrm>
            <a:off x="1981200" y="2286000"/>
            <a:ext cx="990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0" y="29718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864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CC3300"/>
                </a:solidFill>
              </a:rPr>
              <a:t>Host to device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6248400" y="2286000"/>
            <a:ext cx="0" cy="644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4572000" y="34290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7" name="Straight Arrow Connector 19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 Reminder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Vectors</a:t>
            </a:r>
          </a:p>
          <a:p>
            <a:r>
              <a:rPr lang="en-US" smtClean="0"/>
              <a:t>Dot products</a:t>
            </a:r>
          </a:p>
          <a:p>
            <a:r>
              <a:rPr lang="en-US" smtClean="0"/>
              <a:t>Row major or column major?</a:t>
            </a:r>
          </a:p>
          <a:p>
            <a:r>
              <a:rPr lang="en-US" smtClean="0"/>
              <a:t>Dot product per output element</a:t>
            </a:r>
          </a:p>
        </p:txBody>
      </p:sp>
    </p:spTree>
    <p:extLst>
      <p:ext uri="{BB962C8B-B14F-4D97-AF65-F5344CB8AC3E}">
        <p14:creationId xmlns:p14="http://schemas.microsoft.com/office/powerpoint/2010/main" val="3626948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6400" y="15240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P = M * 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/>
              <a:t>Assume M and N are square for simplicity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1,000 x 1,000 matrix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1,000,000 dot products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Each 1,000 multiples and 1,000 adds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572000"/>
          </a:xfrm>
        </p:spPr>
        <p:txBody>
          <a:bodyPr/>
          <a:lstStyle/>
          <a:p>
            <a:r>
              <a:rPr lang="en-US" smtClean="0"/>
              <a:t>GPUs are specialized for</a:t>
            </a:r>
          </a:p>
          <a:p>
            <a:pPr lvl="1"/>
            <a:r>
              <a:rPr lang="en-US" smtClean="0"/>
              <a:t>Compute-intensive, highly parallel computation</a:t>
            </a:r>
          </a:p>
          <a:p>
            <a:pPr lvl="1"/>
            <a:r>
              <a:rPr lang="en-US" smtClean="0"/>
              <a:t>Graphics!</a:t>
            </a:r>
          </a:p>
          <a:p>
            <a:r>
              <a:rPr lang="en-US" smtClean="0"/>
              <a:t>Transistors are devoted to:</a:t>
            </a:r>
          </a:p>
          <a:p>
            <a:pPr lvl="1"/>
            <a:r>
              <a:rPr lang="en-US" smtClean="0"/>
              <a:t>Processing</a:t>
            </a:r>
          </a:p>
          <a:p>
            <a:pPr lvl="1"/>
            <a:r>
              <a:rPr lang="en-US" smtClean="0"/>
              <a:t>Not:</a:t>
            </a:r>
          </a:p>
          <a:p>
            <a:pPr lvl="2"/>
            <a:r>
              <a:rPr lang="en-US" smtClean="0"/>
              <a:t>Data caching</a:t>
            </a:r>
          </a:p>
          <a:p>
            <a:pPr lvl="2"/>
            <a:r>
              <a:rPr lang="en-US" smtClean="0"/>
              <a:t>Flow control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895600" y="28194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895600" y="35052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895600" y="43434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1</a:t>
            </a:r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CUDA memory transfers</a:t>
            </a:r>
            <a:r>
              <a:rPr lang="en-US" dirty="0" smtClean="0"/>
              <a:t> to the skeleton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05000" y="2590800"/>
            <a:ext cx="50292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91400" y="2982913"/>
            <a:ext cx="16002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input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934200" y="32004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33600" y="3962400"/>
            <a:ext cx="24384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29200" y="4049713"/>
            <a:ext cx="1752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output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4572000" y="42672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828800" y="4648200"/>
            <a:ext cx="4419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05000" y="5105400"/>
            <a:ext cx="50292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91400" y="5334000"/>
            <a:ext cx="14478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back from device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6934200" y="56276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2</a:t>
            </a:r>
          </a:p>
          <a:p>
            <a:pPr lvl="1">
              <a:defRPr/>
            </a:pPr>
            <a:r>
              <a:rPr lang="en-US" dirty="0" smtClean="0"/>
              <a:t>Implement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124200"/>
            <a:ext cx="44958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Transistor Usage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3</a:t>
            </a:r>
          </a:p>
          <a:p>
            <a:pPr lvl="1">
              <a:defRPr/>
            </a:pPr>
            <a:r>
              <a:rPr lang="en-US" dirty="0" smtClean="0"/>
              <a:t>Invoke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443163"/>
            <a:ext cx="66579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Invoke Kernel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71600" y="2819400"/>
            <a:ext cx="3200400" cy="685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514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One block with width by width threads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572000" y="31892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467ED5-F15F-4DA9-97CD-CA19377F65A2}" type="slidenum">
              <a:rPr lang="en-US" smtClean="0">
                <a:latin typeface="Arial Black" pitchFamily="34" charset="0"/>
              </a:rPr>
              <a:pPr/>
              <a:t>56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4813"/>
            <a:ext cx="45720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One Block of threads compute matrix Pd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Each thread computes one element of Pd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Each thread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row of matrix </a:t>
            </a:r>
            <a:r>
              <a:rPr lang="en-GB" kern="0" dirty="0" err="1">
                <a:latin typeface="+mn-lt"/>
              </a:rPr>
              <a:t>Md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column of matrix </a:t>
            </a:r>
            <a:r>
              <a:rPr lang="en-GB" kern="0" dirty="0" err="1">
                <a:latin typeface="+mn-lt"/>
              </a:rPr>
              <a:t>Nd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Perform one multiply and addition for each pair of </a:t>
            </a:r>
            <a:r>
              <a:rPr lang="en-GB" kern="0" dirty="0" err="1">
                <a:latin typeface="+mn-lt"/>
              </a:rPr>
              <a:t>Md</a:t>
            </a:r>
            <a:r>
              <a:rPr lang="en-GB" kern="0" dirty="0">
                <a:latin typeface="+mn-lt"/>
              </a:rPr>
              <a:t> and </a:t>
            </a:r>
            <a:r>
              <a:rPr lang="en-GB" kern="0" dirty="0" err="1">
                <a:latin typeface="+mn-lt"/>
              </a:rPr>
              <a:t>Nd</a:t>
            </a:r>
            <a:r>
              <a:rPr lang="en-GB" kern="0" dirty="0">
                <a:latin typeface="+mn-lt"/>
              </a:rPr>
              <a:t> elements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Compute to off-chip memory access ratio close to 1:1 (not very high)</a:t>
            </a:r>
            <a:r>
              <a:rPr lang="x-none" kern="0" dirty="0">
                <a:latin typeface="+mn-lt"/>
                <a:cs typeface="Arial" charset="0"/>
              </a:rPr>
              <a:t>‏</a:t>
            </a:r>
            <a:endParaRPr lang="en-GB" kern="0" dirty="0">
              <a:latin typeface="+mn-lt"/>
            </a:endParaRP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Size of matrix limited by the number of threads allowed in a thread block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6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27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3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4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7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8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1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2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5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6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8658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x-none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4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1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2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68683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68684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68685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  <p:sp>
        <p:nvSpPr>
          <p:cNvPr id="686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76200" y="60960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David Kirk/NVIDIA and Wen-mei W. Hwu, 2007-2009</a:t>
            </a:r>
          </a:p>
          <a:p>
            <a:r>
              <a:rPr lang="en-US" smtClean="0"/>
              <a:t>ECE 498AL Spring 2010, University of Illinois, Urbana-Champaign</a:t>
            </a:r>
          </a:p>
        </p:txBody>
      </p:sp>
      <p:sp>
        <p:nvSpPr>
          <p:cNvPr id="6868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 http://courses.engr.illinois.edu/ece498/al/lectures/lecture2%20cuda%20spring%2009.ppt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major performance problem with our implementation?</a:t>
            </a:r>
          </a:p>
          <a:p>
            <a:r>
              <a:rPr lang="en-US" smtClean="0"/>
              <a:t>What is the major limitation?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8800" smtClean="0"/>
              <a:t>Let’s program this thing!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Computing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2001/2002 – researchers see GPU as data-parallel coprocessor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GPGPU</a:t>
            </a:r>
            <a:r>
              <a:rPr lang="en-US" sz="2400" dirty="0" smtClean="0"/>
              <a:t> field is born</a:t>
            </a:r>
          </a:p>
          <a:p>
            <a:r>
              <a:rPr lang="en-US" sz="2800" dirty="0" smtClean="0"/>
              <a:t>2007 – NVIDIA releases CUDA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CUDA</a:t>
            </a:r>
            <a:r>
              <a:rPr lang="en-US" sz="2400" dirty="0" smtClean="0"/>
              <a:t> – Compute Uniform Device Architecture</a:t>
            </a:r>
          </a:p>
          <a:p>
            <a:pPr lvl="1"/>
            <a:r>
              <a:rPr lang="en-US" sz="2400" dirty="0" smtClean="0"/>
              <a:t>GPGPU shifts to </a:t>
            </a:r>
            <a:r>
              <a:rPr lang="en-US" sz="2400" i="1" dirty="0" smtClean="0">
                <a:solidFill>
                  <a:srgbClr val="FF0000"/>
                </a:solidFill>
              </a:rPr>
              <a:t>GPU Computing</a:t>
            </a:r>
          </a:p>
          <a:p>
            <a:r>
              <a:rPr lang="en-US" sz="2800" dirty="0" smtClean="0"/>
              <a:t>2008 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OpenCL</a:t>
            </a:r>
            <a:r>
              <a:rPr lang="en-US" sz="2800" dirty="0" smtClean="0"/>
              <a:t> specification</a:t>
            </a:r>
          </a:p>
          <a:p>
            <a:r>
              <a:rPr lang="en-US" sz="2800" dirty="0" smtClean="0"/>
              <a:t>2013 </a:t>
            </a:r>
            <a:r>
              <a:rPr lang="en-US" sz="2800" dirty="0"/>
              <a:t>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OpenGL</a:t>
            </a:r>
            <a:r>
              <a:rPr lang="en-US" sz="2800" dirty="0" smtClean="0"/>
              <a:t> compute shaders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Abstractions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hierarchy of thread groups</a:t>
            </a:r>
          </a:p>
          <a:p>
            <a:pPr>
              <a:lnSpc>
                <a:spcPct val="90000"/>
              </a:lnSpc>
            </a:pPr>
            <a:r>
              <a:rPr lang="en-US" smtClean="0"/>
              <a:t>Shared memories</a:t>
            </a:r>
          </a:p>
          <a:p>
            <a:pPr>
              <a:lnSpc>
                <a:spcPct val="90000"/>
              </a:lnSpc>
            </a:pPr>
            <a:r>
              <a:rPr lang="en-US" smtClean="0"/>
              <a:t>Barrier synchronization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– typically the CPU</a:t>
            </a:r>
          </a:p>
          <a:p>
            <a:pPr lvl="1">
              <a:defRPr/>
            </a:pPr>
            <a:r>
              <a:rPr lang="en-US" dirty="0" smtClean="0"/>
              <a:t>Code written in ANSI C</a:t>
            </a:r>
          </a:p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– typically the GPU (data-parallel)</a:t>
            </a:r>
          </a:p>
          <a:p>
            <a:pPr lvl="1">
              <a:defRPr/>
            </a:pPr>
            <a:r>
              <a:rPr lang="en-US" dirty="0" smtClean="0"/>
              <a:t>Code written in 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dirty="0" smtClean="0"/>
              <a:t> ANSI C</a:t>
            </a:r>
          </a:p>
          <a:p>
            <a:pPr>
              <a:defRPr/>
            </a:pPr>
            <a:r>
              <a:rPr lang="en-US" dirty="0" smtClean="0"/>
              <a:t>Host and device have separate memories</a:t>
            </a:r>
          </a:p>
          <a:p>
            <a:pPr>
              <a:defRPr/>
            </a:pPr>
            <a:r>
              <a:rPr lang="en-US" dirty="0" smtClean="0"/>
              <a:t>CUDA Program</a:t>
            </a:r>
          </a:p>
          <a:p>
            <a:pPr lvl="1">
              <a:defRPr/>
            </a:pPr>
            <a:r>
              <a:rPr lang="en-US" dirty="0" smtClean="0"/>
              <a:t>Contains both host and device code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7351</TotalTime>
  <Words>1715</Words>
  <Application>Microsoft Macintosh PowerPoint</Application>
  <PresentationFormat>On-screen Show (4:3)</PresentationFormat>
  <Paragraphs>332</Paragraphs>
  <Slides>57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Pixel</vt:lpstr>
      <vt:lpstr>Introduction to CUDA 1 of 2</vt:lpstr>
      <vt:lpstr>Projects</vt:lpstr>
      <vt:lpstr>Acknowledgements</vt:lpstr>
      <vt:lpstr>GPU Architecture Review</vt:lpstr>
      <vt:lpstr>GPU Architecture Review</vt:lpstr>
      <vt:lpstr>PowerPoint Presentation</vt:lpstr>
      <vt:lpstr>GPU Computing History</vt:lpstr>
      <vt:lpstr>CUDA Abstractions</vt:lpstr>
      <vt:lpstr>CUDA Terminology</vt:lpstr>
      <vt:lpstr>CUDA Terminology</vt:lpstr>
      <vt:lpstr>CUDA Kernels</vt:lpstr>
      <vt:lpstr>CUDA Program Execution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Matrix Multiply Reminder</vt:lpstr>
      <vt:lpstr>Matrix Multiply</vt:lpstr>
      <vt:lpstr>Matrix Multiply</vt:lpstr>
      <vt:lpstr>Matrix Multiply:  CPU Implementation</vt:lpstr>
      <vt:lpstr>Matrix Multiply:  CUDA Skeleton</vt:lpstr>
      <vt:lpstr>Matrix Multiply:  CUDA Skeleton</vt:lpstr>
      <vt:lpstr>Matrix Multiply:  CUDA Skeleton</vt:lpstr>
      <vt:lpstr>Matrix Multiply</vt:lpstr>
      <vt:lpstr>Matrix Multiply:  Data Transfer</vt:lpstr>
      <vt:lpstr>Matrix Multiply:  Data Transfer</vt:lpstr>
      <vt:lpstr>Matrix Multiply:  Data Transfer</vt:lpstr>
      <vt:lpstr>Matrix Multiply:  Data Transfer</vt:lpstr>
      <vt:lpstr>Matrix Multiply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Multiply:  Invoke Kernel</vt:lpstr>
      <vt:lpstr>Matrix Multiply</vt:lpstr>
      <vt:lpstr>Matrix Multiply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100</cp:revision>
  <cp:lastPrinted>2012-01-25T01:12:50Z</cp:lastPrinted>
  <dcterms:created xsi:type="dcterms:W3CDTF">2011-01-14T02:17:40Z</dcterms:created>
  <dcterms:modified xsi:type="dcterms:W3CDTF">2013-09-11T20:47:21Z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