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08"/>
  </p:notesMasterIdLst>
  <p:handoutMasterIdLst>
    <p:handoutMasterId r:id="rId109"/>
  </p:handoutMasterIdLst>
  <p:sldIdLst>
    <p:sldId id="385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4" r:id="rId40"/>
    <p:sldId id="425" r:id="rId41"/>
    <p:sldId id="426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5" r:id="rId61"/>
    <p:sldId id="446" r:id="rId62"/>
    <p:sldId id="447" r:id="rId63"/>
    <p:sldId id="448" r:id="rId64"/>
    <p:sldId id="449" r:id="rId65"/>
    <p:sldId id="450" r:id="rId66"/>
    <p:sldId id="451" r:id="rId67"/>
    <p:sldId id="452" r:id="rId68"/>
    <p:sldId id="453" r:id="rId69"/>
    <p:sldId id="454" r:id="rId70"/>
    <p:sldId id="455" r:id="rId71"/>
    <p:sldId id="456" r:id="rId72"/>
    <p:sldId id="457" r:id="rId73"/>
    <p:sldId id="458" r:id="rId74"/>
    <p:sldId id="459" r:id="rId75"/>
    <p:sldId id="460" r:id="rId76"/>
    <p:sldId id="461" r:id="rId77"/>
    <p:sldId id="462" r:id="rId78"/>
    <p:sldId id="463" r:id="rId79"/>
    <p:sldId id="464" r:id="rId80"/>
    <p:sldId id="465" r:id="rId81"/>
    <p:sldId id="466" r:id="rId82"/>
    <p:sldId id="467" r:id="rId83"/>
    <p:sldId id="468" r:id="rId84"/>
    <p:sldId id="469" r:id="rId85"/>
    <p:sldId id="470" r:id="rId86"/>
    <p:sldId id="471" r:id="rId87"/>
    <p:sldId id="472" r:id="rId88"/>
    <p:sldId id="473" r:id="rId89"/>
    <p:sldId id="474" r:id="rId90"/>
    <p:sldId id="475" r:id="rId91"/>
    <p:sldId id="476" r:id="rId92"/>
    <p:sldId id="477" r:id="rId93"/>
    <p:sldId id="478" r:id="rId94"/>
    <p:sldId id="479" r:id="rId95"/>
    <p:sldId id="480" r:id="rId96"/>
    <p:sldId id="481" r:id="rId97"/>
    <p:sldId id="482" r:id="rId98"/>
    <p:sldId id="483" r:id="rId99"/>
    <p:sldId id="484" r:id="rId100"/>
    <p:sldId id="485" r:id="rId101"/>
    <p:sldId id="486" r:id="rId102"/>
    <p:sldId id="487" r:id="rId103"/>
    <p:sldId id="488" r:id="rId104"/>
    <p:sldId id="489" r:id="rId105"/>
    <p:sldId id="490" r:id="rId106"/>
    <p:sldId id="491" r:id="rId10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D9D9D9"/>
    <a:srgbClr val="008000"/>
    <a:srgbClr val="FFFF99"/>
    <a:srgbClr val="FF9933"/>
    <a:srgbClr val="CC3300"/>
    <a:srgbClr val="E7F4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1847" autoAdjust="0"/>
  </p:normalViewPr>
  <p:slideViewPr>
    <p:cSldViewPr>
      <p:cViewPr>
        <p:scale>
          <a:sx n="101" d="100"/>
          <a:sy n="101" d="100"/>
        </p:scale>
        <p:origin x="-112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notesMaster" Target="notesMasters/notesMaster1.xml"/><Relationship Id="rId10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printerSettings" Target="printerSettings/printerSettings1.bin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presProps" Target="presProps.xml"/><Relationship Id="rId112" Type="http://schemas.openxmlformats.org/officeDocument/2006/relationships/viewProps" Target="viewProps.xml"/><Relationship Id="rId113" Type="http://schemas.openxmlformats.org/officeDocument/2006/relationships/theme" Target="theme/theme1.xml"/><Relationship Id="rId11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E3FD5DB5-F215-4A92-87DC-9200A623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199B97D-B61B-4DB5-BFCF-FEF61B0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They are all a general class of algorithms called a parallel reduction, each with a different operation.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D96AD4-54A3-43E6-B63A-75475B8649F0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How do we sort descending instead of ascending?  Partition 1s first then 0s, instead of 0s then 1s.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C21361-09AB-46DB-9F5E-C49320639C73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D5163F0-483B-455B-AF09-01A6D513ED6B}" type="slidenum">
              <a:rPr lang="en-US" smtClean="0"/>
              <a:pPr eaLnBrk="1" hangingPunct="1">
                <a:defRPr/>
              </a:pPr>
              <a:t>86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Each tile corresponds to one thread block, which runs on an SM.  Of course, individual threads in the block can communicate using shared memory.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A681412-84C6-4ADE-B720-F4B4F0CCD3D1}" type="slidenum">
              <a:rPr lang="en-US" smtClean="0"/>
              <a:pPr eaLnBrk="1" hangingPunct="1">
                <a:defRPr/>
              </a:pPr>
              <a:t>87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E29E0CD-1074-4247-9740-F0D73ED4EABD}" type="slidenum">
              <a:rPr lang="en-US" smtClean="0"/>
              <a:pPr eaLnBrk="1" hangingPunct="1">
                <a:defRPr/>
              </a:pPr>
              <a:t>88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Challenge: how do we scatter memory writes to partition input tile?  How do we compute the memory address?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D06F169-5901-4BC1-9C4B-CB457D4E8FF1}" type="slidenum">
              <a:rPr lang="en-US" smtClean="0"/>
              <a:pPr eaLnBrk="1" hangingPunct="1">
                <a:defRPr/>
              </a:pPr>
              <a:t>89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Here, n = 0 because this is the first pass.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69E4F2C-E2D7-489F-815A-CD4F6ECF6DCB}" type="slidenum">
              <a:rPr lang="en-US" smtClean="0"/>
              <a:pPr eaLnBrk="1" hangingPunct="1">
                <a:defRPr/>
              </a:pPr>
              <a:t>90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 = not (true/false input)</a:t>
            </a:r>
          </a:p>
          <a:p>
            <a:r>
              <a:rPr lang="en-US" smtClean="0"/>
              <a:t>e array uses a temporary buffer in shared memory</a:t>
            </a:r>
          </a:p>
          <a:p>
            <a:r>
              <a:rPr lang="en-US" smtClean="0"/>
              <a:t>e for “enumerate”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C2D3060-A7CF-4F42-8B04-343A254FC06D}" type="slidenum">
              <a:rPr lang="en-US" smtClean="0"/>
              <a:pPr eaLnBrk="1" hangingPunct="1">
                <a:defRPr/>
              </a:pPr>
              <a:t>91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So far, same as stream compaction for false keys (0 in lsb).</a:t>
            </a:r>
          </a:p>
          <a:p>
            <a:endParaRPr lang="en-US" smtClean="0"/>
          </a:p>
          <a:p>
            <a:r>
              <a:rPr lang="en-US" smtClean="0"/>
              <a:t>f array is address for writing false keys.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117DDB4-FB1B-405F-A8E3-4826F758FE2A}" type="slidenum">
              <a:rPr lang="en-US" smtClean="0"/>
              <a:pPr eaLnBrk="1" hangingPunct="1">
                <a:defRPr/>
              </a:pPr>
              <a:t>92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C399F71-0CA1-4447-8765-FEC1FA423AC9}" type="slidenum">
              <a:rPr lang="en-US" smtClean="0"/>
              <a:pPr eaLnBrk="1" hangingPunct="1">
                <a:defRPr/>
              </a:pPr>
              <a:t>93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 array is address for writing true keys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C7D5FAF-C689-430D-B5CD-24BD242C8ACC}" type="slidenum">
              <a:rPr lang="en-US" smtClean="0"/>
              <a:pPr eaLnBrk="1" hangingPunct="1">
                <a:defRPr/>
              </a:pPr>
              <a:t>94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Min/max value useful for tone mapping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6462A6-CD27-4AF1-83E5-34FBFC51D641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D1A2921-35DF-440E-A431-B98CDAC6ECFD}" type="slidenum">
              <a:rPr lang="en-US" smtClean="0"/>
              <a:pPr eaLnBrk="1" hangingPunct="1">
                <a:defRPr/>
              </a:pPr>
              <a:t>95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Does it matter that t[0] == t[1]?</a:t>
            </a:r>
          </a:p>
          <a:p>
            <a:endParaRPr lang="en-US" smtClean="0"/>
          </a:p>
          <a:p>
            <a:r>
              <a:rPr lang="en-US" smtClean="0"/>
              <a:t>No because tf[0] != tf[1], as we’ll see.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5B029A1-CA24-4B6E-86E0-1743DE368B3E}" type="slidenum">
              <a:rPr lang="en-US" smtClean="0"/>
              <a:pPr eaLnBrk="1" hangingPunct="1">
                <a:defRPr/>
              </a:pPr>
              <a:t>96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B7A054A-CB1C-4F2B-9DE7-8793DE493724}" type="slidenum">
              <a:rPr lang="en-US" smtClean="0"/>
              <a:pPr eaLnBrk="1" hangingPunct="1">
                <a:defRPr/>
              </a:pPr>
              <a:t>97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6080AAA-C797-4EBC-BE31-2901F8E2D147}" type="slidenum">
              <a:rPr lang="en-US" smtClean="0"/>
              <a:pPr eaLnBrk="1" hangingPunct="1">
                <a:defRPr/>
              </a:pPr>
              <a:t>98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address d does not need to be stored in an array, it can be computed when the scatter is executed.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1427C5B-E759-4946-9800-2B522B821AD7}" type="slidenum">
              <a:rPr lang="en-US" smtClean="0"/>
              <a:pPr eaLnBrk="1" hangingPunct="1">
                <a:defRPr/>
              </a:pPr>
              <a:t>99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A0C9D64-6485-422B-9989-F44D48CB1761}" type="slidenum">
              <a:rPr lang="en-US" smtClean="0"/>
              <a:pPr eaLnBrk="1" hangingPunct="1">
                <a:defRPr/>
              </a:pPr>
              <a:t>100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6259A32-706B-46A0-B137-80C99156F9A4}" type="slidenum">
              <a:rPr lang="en-US" smtClean="0"/>
              <a:pPr eaLnBrk="1" hangingPunct="1">
                <a:defRPr/>
              </a:pPr>
              <a:t>101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9DFFC02-23D7-431B-9524-3C8C2F31572C}" type="slidenum">
              <a:rPr lang="en-US" smtClean="0"/>
              <a:pPr eaLnBrk="1" hangingPunct="1">
                <a:defRPr/>
              </a:pPr>
              <a:t>102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Scatter in parallel just like stream compaction.  No write conflicts.</a:t>
            </a:r>
          </a:p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6EC0F0A-34C4-447F-A907-DBA0CFE1FCD6}" type="slidenum">
              <a:rPr lang="en-US" smtClean="0"/>
              <a:pPr eaLnBrk="1" hangingPunct="1">
                <a:defRPr/>
              </a:pPr>
              <a:t>103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A34E8F-3C14-49AC-B86A-E015342118EF}" type="slidenum">
              <a:rPr lang="en-US" smtClean="0"/>
              <a:pPr eaLnBrk="1" hangingPunct="1">
                <a:defRPr/>
              </a:pPr>
              <a:t>104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Shift left, then exclusive[j – 1] = exclusive[j – 2] + input[j – 1]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7DAE4C-E6C4-4C5D-9BB9-D74D250BBB3E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* Merge with a recursive merge sort to combine two sorted tiles into one sorted tile</a:t>
            </a:r>
          </a:p>
          <a:p>
            <a:r>
              <a:rPr lang="en-US" smtClean="0"/>
              <a:t>* b tiles requires log b steps of merge</a:t>
            </a:r>
          </a:p>
          <a:p>
            <a:r>
              <a:rPr lang="en-US" smtClean="0"/>
              <a:t>* First step b/2 merges in parallel   n -&gt; 2n</a:t>
            </a:r>
          </a:p>
          <a:p>
            <a:r>
              <a:rPr lang="en-US" smtClean="0"/>
              <a:t>* Second step b/4 merges   2n -&gt; 4n</a:t>
            </a:r>
          </a:p>
          <a:p>
            <a:endParaRPr lang="en-US" smtClean="0"/>
          </a:p>
          <a:p>
            <a:r>
              <a:rPr lang="en-US" smtClean="0"/>
              <a:t>n elements sorts with log p parallel operations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481F791-3089-4462-AF03-734A222F4745}" type="slidenum">
              <a:rPr lang="en-US" smtClean="0"/>
              <a:pPr eaLnBrk="1" hangingPunct="1">
                <a:defRPr/>
              </a:pPr>
              <a:t>105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scan, the function f just returns the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EA7C51-73E1-4AAE-AF1A-0AE22DC1E99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Inclusive.  output[0] is not identity.  output[length – 1] includes input[length – 1]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A5C2B4-3AFF-421E-8EB4-6AA3CBEA012B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 smtClean="0"/>
              <a:t>w</a:t>
            </a:r>
            <a:r>
              <a:rPr lang="en-US" smtClean="0"/>
              <a:t> and </a:t>
            </a:r>
            <a:r>
              <a:rPr lang="en-US" i="1" smtClean="0"/>
              <a:t>h</a:t>
            </a:r>
            <a:r>
              <a:rPr lang="en-US" smtClean="0"/>
              <a:t> are the width and height of the filter kernel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5F5BD3-AFAA-4446-9033-42B3C7834624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Objects far from the focal length are blurry, while objects at the focal length are in focus.</a:t>
            </a:r>
          </a:p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463AB8-93E0-4F36-9CB3-80F9ABB79823}" type="slidenum">
              <a:rPr lang="en-US" smtClean="0"/>
              <a:pPr/>
              <a:t>62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 for a 3-bit key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3D85B72-A732-4EBA-A430-4B7D7FA267C4}" type="slidenum">
              <a:rPr lang="en-US" smtClean="0"/>
              <a:pPr eaLnBrk="1" hangingPunct="1">
                <a:defRPr/>
              </a:pPr>
              <a:t>80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 for a 3-bit key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48B619-529A-4E88-BFFD-8109FB88DCA2}" type="slidenum">
              <a:rPr lang="en-US" smtClean="0"/>
              <a:pPr eaLnBrk="1" hangingPunct="1">
                <a:defRPr/>
              </a:pPr>
              <a:t>81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03BA-16DF-4DAF-80AD-6745592B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7F1B-5829-4E6B-A892-320A053A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802B-5BAF-4DCF-85A4-2F337088D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EAAC-DC00-4212-87D6-3B134B3F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0D93-C444-46F3-810E-1760BE45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9AB-E459-40AF-AB67-F532D7C2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3B00-B11A-42F9-8C60-B5B33F19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D5A6-D8A0-4273-94DF-43D23EC4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1BBF-E0C5-43E3-9B43-6D91B1E9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6CB2-D719-40E7-8B41-92CE802C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5450-EF93-4541-9831-713CD5AE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D1A425-CAA0-46FB-BF3A-EA080A921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etup.com/Code-for-America-Philly/events/136363492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Algorithms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2013</a:t>
            </a:r>
          </a:p>
        </p:txBody>
      </p:sp>
      <p:pic>
        <p:nvPicPr>
          <p:cNvPr id="2" name="Picture 2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1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8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1268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1272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1273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1274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1275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1276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77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78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0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1281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1282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3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1284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5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6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7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8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1289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90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1291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2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3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4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5" name="AutoShape 74"/>
          <p:cNvCxnSpPr>
            <a:cxnSpLocks noChangeShapeType="1"/>
            <a:stCxn id="11268" idx="2"/>
            <a:endCxn id="11275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6" name="AutoShape 74"/>
          <p:cNvCxnSpPr>
            <a:cxnSpLocks noChangeShapeType="1"/>
            <a:stCxn id="11271" idx="2"/>
            <a:endCxn id="11278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7" name="AutoShape 74"/>
          <p:cNvCxnSpPr>
            <a:cxnSpLocks noChangeShapeType="1"/>
            <a:stCxn id="11269" idx="2"/>
            <a:endCxn id="11280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8" name="AutoShape 74"/>
          <p:cNvCxnSpPr>
            <a:cxnSpLocks noChangeShapeType="1"/>
            <a:stCxn id="11274" idx="2"/>
            <a:endCxn id="11281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9" name="AutoShape 40"/>
          <p:cNvCxnSpPr>
            <a:cxnSpLocks noChangeShapeType="1"/>
            <a:stCxn id="11275" idx="2"/>
            <a:endCxn id="11283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0" name="AutoShape 74"/>
          <p:cNvCxnSpPr>
            <a:cxnSpLocks noChangeShapeType="1"/>
            <a:stCxn id="11278" idx="2"/>
            <a:endCxn id="11283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1" name="AutoShape 40"/>
          <p:cNvCxnSpPr>
            <a:cxnSpLocks noChangeShapeType="1"/>
            <a:stCxn id="11280" idx="2"/>
            <a:endCxn id="11288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2" name="AutoShape 74"/>
          <p:cNvCxnSpPr>
            <a:cxnSpLocks noChangeShapeType="1"/>
            <a:stCxn id="11281" idx="2"/>
            <a:endCxn id="11288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68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868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868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868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70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8705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06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07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08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09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10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8711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8712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8713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8714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8715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16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7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8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9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0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1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2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68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0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970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970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971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1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2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972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3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3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973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973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973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9738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9739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40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9741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2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3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4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5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6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2268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3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0732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3073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0734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43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52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30753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54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55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6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7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8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0759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0760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30761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30762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71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0772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73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0774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0775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76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0777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0778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903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174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1749" name="Straight Connector 22"/>
          <p:cNvCxnSpPr>
            <a:cxnSpLocks noChangeShapeType="1"/>
          </p:cNvCxnSpPr>
          <p:nvPr/>
        </p:nvCxnSpPr>
        <p:spPr bwMode="auto">
          <a:xfrm>
            <a:off x="533400" y="34290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823913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619250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2414588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>
            <a:off x="3208338" y="3581400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400367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1755" name="Text Box 7"/>
          <p:cNvSpPr txBox="1">
            <a:spLocks noChangeArrowheads="1"/>
          </p:cNvSpPr>
          <p:nvPr/>
        </p:nvSpPr>
        <p:spPr bwMode="auto">
          <a:xfrm>
            <a:off x="479742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1756" name="Text Box 7"/>
          <p:cNvSpPr txBox="1">
            <a:spLocks noChangeArrowheads="1"/>
          </p:cNvSpPr>
          <p:nvPr/>
        </p:nvSpPr>
        <p:spPr bwMode="auto">
          <a:xfrm>
            <a:off x="5592763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1757" name="Text Box 7"/>
          <p:cNvSpPr txBox="1">
            <a:spLocks noChangeArrowheads="1"/>
          </p:cNvSpPr>
          <p:nvPr/>
        </p:nvSpPr>
        <p:spPr bwMode="auto">
          <a:xfrm>
            <a:off x="6386513" y="3586163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31758" name="TextBox 64"/>
          <p:cNvSpPr txBox="1">
            <a:spLocks noChangeArrowheads="1"/>
          </p:cNvSpPr>
          <p:nvPr/>
        </p:nvSpPr>
        <p:spPr bwMode="auto">
          <a:xfrm>
            <a:off x="7239000" y="3616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767" name="Text Box 7"/>
          <p:cNvSpPr txBox="1">
            <a:spLocks noChangeArrowheads="1"/>
          </p:cNvSpPr>
          <p:nvPr/>
        </p:nvSpPr>
        <p:spPr bwMode="auto">
          <a:xfrm>
            <a:off x="823913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68" name="Text Box 7"/>
          <p:cNvSpPr txBox="1">
            <a:spLocks noChangeArrowheads="1"/>
          </p:cNvSpPr>
          <p:nvPr/>
        </p:nvSpPr>
        <p:spPr bwMode="auto">
          <a:xfrm>
            <a:off x="1619250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69" name="Text Box 7"/>
          <p:cNvSpPr txBox="1">
            <a:spLocks noChangeArrowheads="1"/>
          </p:cNvSpPr>
          <p:nvPr/>
        </p:nvSpPr>
        <p:spPr bwMode="auto">
          <a:xfrm>
            <a:off x="2414588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0" name="Text Box 7"/>
          <p:cNvSpPr txBox="1">
            <a:spLocks noChangeArrowheads="1"/>
          </p:cNvSpPr>
          <p:nvPr/>
        </p:nvSpPr>
        <p:spPr bwMode="auto">
          <a:xfrm>
            <a:off x="3208338" y="4852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1" name="Text Box 7"/>
          <p:cNvSpPr txBox="1">
            <a:spLocks noChangeArrowheads="1"/>
          </p:cNvSpPr>
          <p:nvPr/>
        </p:nvSpPr>
        <p:spPr bwMode="auto">
          <a:xfrm>
            <a:off x="400367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2" name="Text Box 7"/>
          <p:cNvSpPr txBox="1">
            <a:spLocks noChangeArrowheads="1"/>
          </p:cNvSpPr>
          <p:nvPr/>
        </p:nvSpPr>
        <p:spPr bwMode="auto">
          <a:xfrm>
            <a:off x="479742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3" name="Text Box 7"/>
          <p:cNvSpPr txBox="1">
            <a:spLocks noChangeArrowheads="1"/>
          </p:cNvSpPr>
          <p:nvPr/>
        </p:nvSpPr>
        <p:spPr bwMode="auto">
          <a:xfrm>
            <a:off x="5592763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4" name="Text Box 7"/>
          <p:cNvSpPr txBox="1">
            <a:spLocks noChangeArrowheads="1"/>
          </p:cNvSpPr>
          <p:nvPr/>
        </p:nvSpPr>
        <p:spPr bwMode="auto">
          <a:xfrm>
            <a:off x="6386513" y="4857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5" name="TextBox 48"/>
          <p:cNvSpPr txBox="1">
            <a:spLocks noChangeArrowheads="1"/>
          </p:cNvSpPr>
          <p:nvPr/>
        </p:nvSpPr>
        <p:spPr bwMode="auto">
          <a:xfrm>
            <a:off x="7239000" y="48879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output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666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277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2773" name="Straight Connector 22"/>
          <p:cNvCxnSpPr>
            <a:cxnSpLocks noChangeShapeType="1"/>
          </p:cNvCxnSpPr>
          <p:nvPr/>
        </p:nvCxnSpPr>
        <p:spPr bwMode="auto">
          <a:xfrm>
            <a:off x="533400" y="34290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823913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619250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2414588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3208338" y="3581400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2778" name="Text Box 7"/>
          <p:cNvSpPr txBox="1">
            <a:spLocks noChangeArrowheads="1"/>
          </p:cNvSpPr>
          <p:nvPr/>
        </p:nvSpPr>
        <p:spPr bwMode="auto">
          <a:xfrm>
            <a:off x="400367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2779" name="Text Box 7"/>
          <p:cNvSpPr txBox="1">
            <a:spLocks noChangeArrowheads="1"/>
          </p:cNvSpPr>
          <p:nvPr/>
        </p:nvSpPr>
        <p:spPr bwMode="auto">
          <a:xfrm>
            <a:off x="479742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2780" name="Text Box 7"/>
          <p:cNvSpPr txBox="1">
            <a:spLocks noChangeArrowheads="1"/>
          </p:cNvSpPr>
          <p:nvPr/>
        </p:nvSpPr>
        <p:spPr bwMode="auto">
          <a:xfrm>
            <a:off x="5592763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2781" name="Text Box 7"/>
          <p:cNvSpPr txBox="1">
            <a:spLocks noChangeArrowheads="1"/>
          </p:cNvSpPr>
          <p:nvPr/>
        </p:nvSpPr>
        <p:spPr bwMode="auto">
          <a:xfrm>
            <a:off x="6386513" y="3586163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32782" name="TextBox 64"/>
          <p:cNvSpPr txBox="1">
            <a:spLocks noChangeArrowheads="1"/>
          </p:cNvSpPr>
          <p:nvPr/>
        </p:nvSpPr>
        <p:spPr bwMode="auto">
          <a:xfrm>
            <a:off x="7239000" y="3616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791" name="Text Box 7"/>
          <p:cNvSpPr txBox="1">
            <a:spLocks noChangeArrowheads="1"/>
          </p:cNvSpPr>
          <p:nvPr/>
        </p:nvSpPr>
        <p:spPr bwMode="auto">
          <a:xfrm>
            <a:off x="823913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32792" name="Text Box 7"/>
          <p:cNvSpPr txBox="1">
            <a:spLocks noChangeArrowheads="1"/>
          </p:cNvSpPr>
          <p:nvPr/>
        </p:nvSpPr>
        <p:spPr bwMode="auto">
          <a:xfrm>
            <a:off x="1619250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32793" name="Text Box 7"/>
          <p:cNvSpPr txBox="1">
            <a:spLocks noChangeArrowheads="1"/>
          </p:cNvSpPr>
          <p:nvPr/>
        </p:nvSpPr>
        <p:spPr bwMode="auto">
          <a:xfrm>
            <a:off x="2414588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32794" name="Text Box 7"/>
          <p:cNvSpPr txBox="1">
            <a:spLocks noChangeArrowheads="1"/>
          </p:cNvSpPr>
          <p:nvPr/>
        </p:nvSpPr>
        <p:spPr bwMode="auto">
          <a:xfrm>
            <a:off x="3208338" y="4852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32795" name="Text Box 7"/>
          <p:cNvSpPr txBox="1">
            <a:spLocks noChangeArrowheads="1"/>
          </p:cNvSpPr>
          <p:nvPr/>
        </p:nvSpPr>
        <p:spPr bwMode="auto">
          <a:xfrm>
            <a:off x="400367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32796" name="Text Box 7"/>
          <p:cNvSpPr txBox="1">
            <a:spLocks noChangeArrowheads="1"/>
          </p:cNvSpPr>
          <p:nvPr/>
        </p:nvSpPr>
        <p:spPr bwMode="auto">
          <a:xfrm>
            <a:off x="479742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32797" name="Text Box 7"/>
          <p:cNvSpPr txBox="1">
            <a:spLocks noChangeArrowheads="1"/>
          </p:cNvSpPr>
          <p:nvPr/>
        </p:nvSpPr>
        <p:spPr bwMode="auto">
          <a:xfrm>
            <a:off x="5592763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32798" name="Text Box 7"/>
          <p:cNvSpPr txBox="1">
            <a:spLocks noChangeArrowheads="1"/>
          </p:cNvSpPr>
          <p:nvPr/>
        </p:nvSpPr>
        <p:spPr bwMode="auto">
          <a:xfrm>
            <a:off x="6386513" y="4857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32799" name="TextBox 48"/>
          <p:cNvSpPr txBox="1">
            <a:spLocks noChangeArrowheads="1"/>
          </p:cNvSpPr>
          <p:nvPr/>
        </p:nvSpPr>
        <p:spPr bwMode="auto">
          <a:xfrm>
            <a:off x="7239000" y="48879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output</a:t>
            </a:r>
          </a:p>
        </p:txBody>
      </p:sp>
      <p:cxnSp>
        <p:nvCxnSpPr>
          <p:cNvPr id="32800" name="AutoShape 74"/>
          <p:cNvCxnSpPr>
            <a:cxnSpLocks noChangeShapeType="1"/>
            <a:endCxn id="32795" idx="0"/>
          </p:cNvCxnSpPr>
          <p:nvPr/>
        </p:nvCxnSpPr>
        <p:spPr bwMode="auto">
          <a:xfrm>
            <a:off x="1949450" y="3987800"/>
            <a:ext cx="2397125" cy="869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1" name="AutoShape 40"/>
          <p:cNvCxnSpPr>
            <a:cxnSpLocks noChangeShapeType="1"/>
            <a:endCxn id="32791" idx="0"/>
          </p:cNvCxnSpPr>
          <p:nvPr/>
        </p:nvCxnSpPr>
        <p:spPr bwMode="auto">
          <a:xfrm flipH="1">
            <a:off x="1166813" y="3981450"/>
            <a:ext cx="0" cy="871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2" name="AutoShape 40"/>
          <p:cNvCxnSpPr>
            <a:cxnSpLocks noChangeShapeType="1"/>
            <a:endCxn id="32792" idx="0"/>
          </p:cNvCxnSpPr>
          <p:nvPr/>
        </p:nvCxnSpPr>
        <p:spPr bwMode="auto">
          <a:xfrm flipH="1">
            <a:off x="1962150" y="4024313"/>
            <a:ext cx="795338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3" name="AutoShape 40"/>
          <p:cNvCxnSpPr>
            <a:cxnSpLocks noChangeShapeType="1"/>
            <a:endCxn id="32793" idx="0"/>
          </p:cNvCxnSpPr>
          <p:nvPr/>
        </p:nvCxnSpPr>
        <p:spPr bwMode="auto">
          <a:xfrm flipH="1">
            <a:off x="2757488" y="4024313"/>
            <a:ext cx="793750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4" name="AutoShape 40"/>
          <p:cNvCxnSpPr>
            <a:cxnSpLocks noChangeShapeType="1"/>
            <a:endCxn id="32794" idx="0"/>
          </p:cNvCxnSpPr>
          <p:nvPr/>
        </p:nvCxnSpPr>
        <p:spPr bwMode="auto">
          <a:xfrm flipH="1">
            <a:off x="3551238" y="4016375"/>
            <a:ext cx="31781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5" name="AutoShape 74"/>
          <p:cNvCxnSpPr>
            <a:cxnSpLocks noChangeShapeType="1"/>
            <a:endCxn id="32796" idx="0"/>
          </p:cNvCxnSpPr>
          <p:nvPr/>
        </p:nvCxnSpPr>
        <p:spPr bwMode="auto">
          <a:xfrm>
            <a:off x="4308475" y="4003675"/>
            <a:ext cx="831850" cy="8540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6" name="AutoShape 74"/>
          <p:cNvCxnSpPr>
            <a:cxnSpLocks noChangeShapeType="1"/>
            <a:endCxn id="32797" idx="0"/>
          </p:cNvCxnSpPr>
          <p:nvPr/>
        </p:nvCxnSpPr>
        <p:spPr bwMode="auto">
          <a:xfrm>
            <a:off x="5140325" y="4003675"/>
            <a:ext cx="795338" cy="8540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7" name="AutoShape 74"/>
          <p:cNvCxnSpPr>
            <a:cxnSpLocks noChangeShapeType="1"/>
            <a:endCxn id="32798" idx="0"/>
          </p:cNvCxnSpPr>
          <p:nvPr/>
        </p:nvCxnSpPr>
        <p:spPr bwMode="auto">
          <a:xfrm>
            <a:off x="5935663" y="4000500"/>
            <a:ext cx="793750" cy="857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8" name="AutoShape 74"/>
          <p:cNvCxnSpPr>
            <a:cxnSpLocks noChangeShapeType="1"/>
            <a:endCxn id="32780" idx="0"/>
          </p:cNvCxnSpPr>
          <p:nvPr/>
        </p:nvCxnSpPr>
        <p:spPr bwMode="auto">
          <a:xfrm>
            <a:off x="5935663" y="3219450"/>
            <a:ext cx="0" cy="36671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9" name="AutoShape 74"/>
          <p:cNvCxnSpPr>
            <a:cxnSpLocks noChangeShapeType="1"/>
          </p:cNvCxnSpPr>
          <p:nvPr/>
        </p:nvCxnSpPr>
        <p:spPr bwMode="auto">
          <a:xfrm>
            <a:off x="5140325" y="3236913"/>
            <a:ext cx="0" cy="3667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0" name="AutoShape 74"/>
          <p:cNvCxnSpPr>
            <a:cxnSpLocks noChangeShapeType="1"/>
          </p:cNvCxnSpPr>
          <p:nvPr/>
        </p:nvCxnSpPr>
        <p:spPr bwMode="auto">
          <a:xfrm>
            <a:off x="4335463" y="3236913"/>
            <a:ext cx="0" cy="3667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1" name="AutoShape 74"/>
          <p:cNvCxnSpPr>
            <a:cxnSpLocks noChangeShapeType="1"/>
          </p:cNvCxnSpPr>
          <p:nvPr/>
        </p:nvCxnSpPr>
        <p:spPr bwMode="auto">
          <a:xfrm>
            <a:off x="1960563" y="3200400"/>
            <a:ext cx="0" cy="36671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2" name="AutoShape 40"/>
          <p:cNvCxnSpPr>
            <a:cxnSpLocks noChangeShapeType="1"/>
            <a:stCxn id="67" idx="2"/>
            <a:endCxn id="32774" idx="0"/>
          </p:cNvCxnSpPr>
          <p:nvPr/>
        </p:nvCxnSpPr>
        <p:spPr bwMode="auto">
          <a:xfrm>
            <a:off x="1166813" y="321945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3" name="AutoShape 40"/>
          <p:cNvCxnSpPr>
            <a:cxnSpLocks noChangeShapeType="1"/>
          </p:cNvCxnSpPr>
          <p:nvPr/>
        </p:nvCxnSpPr>
        <p:spPr bwMode="auto">
          <a:xfrm>
            <a:off x="27432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4" name="AutoShape 40"/>
          <p:cNvCxnSpPr>
            <a:cxnSpLocks noChangeShapeType="1"/>
          </p:cNvCxnSpPr>
          <p:nvPr/>
        </p:nvCxnSpPr>
        <p:spPr bwMode="auto">
          <a:xfrm>
            <a:off x="35814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5" name="AutoShape 40"/>
          <p:cNvCxnSpPr>
            <a:cxnSpLocks noChangeShapeType="1"/>
          </p:cNvCxnSpPr>
          <p:nvPr/>
        </p:nvCxnSpPr>
        <p:spPr bwMode="auto">
          <a:xfrm>
            <a:off x="67056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91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Given k-bit keys, how do we sort using our new </a:t>
            </a:r>
            <a:r>
              <a:rPr lang="en-US" i="1" dirty="0" smtClean="0">
                <a:solidFill>
                  <a:srgbClr val="FF0000"/>
                </a:solidFill>
              </a:rPr>
              <a:t>split</a:t>
            </a:r>
            <a:r>
              <a:rPr lang="en-US" dirty="0" smtClean="0"/>
              <a:t> function?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Once each tile is sorted, how do we merge tiles to provide the final sorted array?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96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reduction, scan, and sort are building blocks for many algorithms</a:t>
            </a:r>
          </a:p>
          <a:p>
            <a:pPr eaLnBrk="1" hangingPunct="1"/>
            <a:r>
              <a:rPr lang="en-US" dirty="0" smtClean="0"/>
              <a:t>An understanding of parallel programming and GPU architecture yields efficient GPU implementations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9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2295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2296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2297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2298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2299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2300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1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2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2303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4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2305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2306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7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2308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9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0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1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2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2313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4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5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2316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7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8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9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0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1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2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2323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4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5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6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7" name="AutoShape 74"/>
          <p:cNvCxnSpPr>
            <a:cxnSpLocks noChangeShapeType="1"/>
            <a:stCxn id="12292" idx="2"/>
            <a:endCxn id="12299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8" name="AutoShape 74"/>
          <p:cNvCxnSpPr>
            <a:cxnSpLocks noChangeShapeType="1"/>
            <a:stCxn id="12295" idx="2"/>
            <a:endCxn id="12302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9" name="AutoShape 74"/>
          <p:cNvCxnSpPr>
            <a:cxnSpLocks noChangeShapeType="1"/>
            <a:stCxn id="12293" idx="2"/>
            <a:endCxn id="12304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0" name="AutoShape 74"/>
          <p:cNvCxnSpPr>
            <a:cxnSpLocks noChangeShapeType="1"/>
            <a:stCxn id="12298" idx="2"/>
            <a:endCxn id="12305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1" name="AutoShape 40"/>
          <p:cNvCxnSpPr>
            <a:cxnSpLocks noChangeShapeType="1"/>
            <a:stCxn id="12299" idx="2"/>
            <a:endCxn id="12307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2" name="AutoShape 74"/>
          <p:cNvCxnSpPr>
            <a:cxnSpLocks noChangeShapeType="1"/>
            <a:stCxn id="12302" idx="2"/>
            <a:endCxn id="12307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3" name="AutoShape 40"/>
          <p:cNvCxnSpPr>
            <a:cxnSpLocks noChangeShapeType="1"/>
            <a:stCxn id="12304" idx="2"/>
            <a:endCxn id="12312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4" name="AutoShape 74"/>
          <p:cNvCxnSpPr>
            <a:cxnSpLocks noChangeShapeType="1"/>
            <a:stCxn id="12305" idx="2"/>
            <a:endCxn id="12312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5" name="AutoShape 74"/>
          <p:cNvCxnSpPr>
            <a:cxnSpLocks noChangeShapeType="1"/>
            <a:stCxn id="12312" idx="2"/>
            <a:endCxn id="12315" idx="0"/>
          </p:cNvCxnSpPr>
          <p:nvPr/>
        </p:nvCxnSpPr>
        <p:spPr bwMode="auto">
          <a:xfrm rot="5400000">
            <a:off x="3353594" y="3837781"/>
            <a:ext cx="438150" cy="26558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6" name="AutoShape 40"/>
          <p:cNvCxnSpPr>
            <a:cxnSpLocks noChangeShapeType="1"/>
            <a:stCxn id="12307" idx="2"/>
            <a:endCxn id="12315" idx="0"/>
          </p:cNvCxnSpPr>
          <p:nvPr/>
        </p:nvCxnSpPr>
        <p:spPr bwMode="auto">
          <a:xfrm rot="5400000">
            <a:off x="2026444" y="51665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915400" cy="3886200"/>
          </a:xfrm>
        </p:spPr>
        <p:txBody>
          <a:bodyPr/>
          <a:lstStyle/>
          <a:p>
            <a:r>
              <a:rPr lang="en-US" smtClean="0"/>
              <a:t>Similar to brackets for a basketball tournament</a:t>
            </a:r>
          </a:p>
          <a:p>
            <a:r>
              <a:rPr lang="en-US" smtClean="0"/>
              <a:t>log(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mtClean="0"/>
              <a:t>) passes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mtClean="0"/>
              <a:t> elements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13316" name="Group 50"/>
          <p:cNvGrpSpPr>
            <a:grpSpLocks/>
          </p:cNvGrpSpPr>
          <p:nvPr/>
        </p:nvGrpSpPr>
        <p:grpSpPr bwMode="auto">
          <a:xfrm>
            <a:off x="2555875" y="4267200"/>
            <a:ext cx="4032250" cy="2265363"/>
            <a:chOff x="1998663" y="2895600"/>
            <a:chExt cx="5140643" cy="2889310"/>
          </a:xfrm>
        </p:grpSpPr>
        <p:sp>
          <p:nvSpPr>
            <p:cNvPr id="13317" name="Text Box 7"/>
            <p:cNvSpPr txBox="1">
              <a:spLocks noChangeArrowheads="1"/>
            </p:cNvSpPr>
            <p:nvPr/>
          </p:nvSpPr>
          <p:spPr bwMode="auto">
            <a:xfrm>
              <a:off x="19986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18" name="Text Box 8"/>
            <p:cNvSpPr txBox="1">
              <a:spLocks noChangeArrowheads="1"/>
            </p:cNvSpPr>
            <p:nvPr/>
          </p:nvSpPr>
          <p:spPr bwMode="auto">
            <a:xfrm>
              <a:off x="266223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19" name="Text Box 9"/>
            <p:cNvSpPr txBox="1">
              <a:spLocks noChangeArrowheads="1"/>
            </p:cNvSpPr>
            <p:nvPr/>
          </p:nvSpPr>
          <p:spPr bwMode="auto">
            <a:xfrm>
              <a:off x="5318125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0" name="Text Box 10"/>
            <p:cNvSpPr txBox="1">
              <a:spLocks noChangeArrowheads="1"/>
            </p:cNvSpPr>
            <p:nvPr/>
          </p:nvSpPr>
          <p:spPr bwMode="auto">
            <a:xfrm>
              <a:off x="332581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1" name="Text Box 11"/>
            <p:cNvSpPr txBox="1">
              <a:spLocks noChangeArrowheads="1"/>
            </p:cNvSpPr>
            <p:nvPr/>
          </p:nvSpPr>
          <p:spPr bwMode="auto">
            <a:xfrm>
              <a:off x="398938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2" name="Text Box 12"/>
            <p:cNvSpPr txBox="1">
              <a:spLocks noChangeArrowheads="1"/>
            </p:cNvSpPr>
            <p:nvPr/>
          </p:nvSpPr>
          <p:spPr bwMode="auto">
            <a:xfrm>
              <a:off x="465455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3" name="Text Box 13"/>
            <p:cNvSpPr txBox="1">
              <a:spLocks noChangeArrowheads="1"/>
            </p:cNvSpPr>
            <p:nvPr/>
          </p:nvSpPr>
          <p:spPr bwMode="auto">
            <a:xfrm>
              <a:off x="598170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4" name="Text Box 14"/>
            <p:cNvSpPr txBox="1">
              <a:spLocks noChangeArrowheads="1"/>
            </p:cNvSpPr>
            <p:nvPr/>
          </p:nvSpPr>
          <p:spPr bwMode="auto">
            <a:xfrm>
              <a:off x="66468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5" name="Text Box 15"/>
            <p:cNvSpPr txBox="1">
              <a:spLocks noChangeArrowheads="1"/>
            </p:cNvSpPr>
            <p:nvPr/>
          </p:nvSpPr>
          <p:spPr bwMode="auto">
            <a:xfrm>
              <a:off x="199866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6" name="Text Box 16"/>
            <p:cNvSpPr txBox="1">
              <a:spLocks noChangeArrowheads="1"/>
            </p:cNvSpPr>
            <p:nvPr/>
          </p:nvSpPr>
          <p:spPr bwMode="auto">
            <a:xfrm>
              <a:off x="266223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5318125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8" name="Text Box 18"/>
            <p:cNvSpPr txBox="1">
              <a:spLocks noChangeArrowheads="1"/>
            </p:cNvSpPr>
            <p:nvPr/>
          </p:nvSpPr>
          <p:spPr bwMode="auto">
            <a:xfrm>
              <a:off x="332581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9" name="Text Box 19"/>
            <p:cNvSpPr txBox="1">
              <a:spLocks noChangeArrowheads="1"/>
            </p:cNvSpPr>
            <p:nvPr/>
          </p:nvSpPr>
          <p:spPr bwMode="auto">
            <a:xfrm>
              <a:off x="398938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0" name="Text Box 20"/>
            <p:cNvSpPr txBox="1">
              <a:spLocks noChangeArrowheads="1"/>
            </p:cNvSpPr>
            <p:nvPr/>
          </p:nvSpPr>
          <p:spPr bwMode="auto">
            <a:xfrm>
              <a:off x="465455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1" name="Text Box 21"/>
            <p:cNvSpPr txBox="1">
              <a:spLocks noChangeArrowheads="1"/>
            </p:cNvSpPr>
            <p:nvPr/>
          </p:nvSpPr>
          <p:spPr bwMode="auto">
            <a:xfrm>
              <a:off x="598170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2" name="Text Box 22"/>
            <p:cNvSpPr txBox="1">
              <a:spLocks noChangeArrowheads="1"/>
            </p:cNvSpPr>
            <p:nvPr/>
          </p:nvSpPr>
          <p:spPr bwMode="auto">
            <a:xfrm>
              <a:off x="6646863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3" name="Text Box 23"/>
            <p:cNvSpPr txBox="1">
              <a:spLocks noChangeArrowheads="1"/>
            </p:cNvSpPr>
            <p:nvPr/>
          </p:nvSpPr>
          <p:spPr bwMode="auto">
            <a:xfrm>
              <a:off x="1998663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4" name="Text Box 24"/>
            <p:cNvSpPr txBox="1">
              <a:spLocks noChangeArrowheads="1"/>
            </p:cNvSpPr>
            <p:nvPr/>
          </p:nvSpPr>
          <p:spPr bwMode="auto">
            <a:xfrm>
              <a:off x="266223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5" name="Text Box 25"/>
            <p:cNvSpPr txBox="1">
              <a:spLocks noChangeArrowheads="1"/>
            </p:cNvSpPr>
            <p:nvPr/>
          </p:nvSpPr>
          <p:spPr bwMode="auto">
            <a:xfrm>
              <a:off x="5318125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6" name="Text Box 26"/>
            <p:cNvSpPr txBox="1">
              <a:spLocks noChangeArrowheads="1"/>
            </p:cNvSpPr>
            <p:nvPr/>
          </p:nvSpPr>
          <p:spPr bwMode="auto">
            <a:xfrm>
              <a:off x="332581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7" name="Text Box 27"/>
            <p:cNvSpPr txBox="1">
              <a:spLocks noChangeArrowheads="1"/>
            </p:cNvSpPr>
            <p:nvPr/>
          </p:nvSpPr>
          <p:spPr bwMode="auto">
            <a:xfrm>
              <a:off x="398938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8" name="Text Box 28"/>
            <p:cNvSpPr txBox="1">
              <a:spLocks noChangeArrowheads="1"/>
            </p:cNvSpPr>
            <p:nvPr/>
          </p:nvSpPr>
          <p:spPr bwMode="auto">
            <a:xfrm>
              <a:off x="4654550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9" name="Text Box 29"/>
            <p:cNvSpPr txBox="1">
              <a:spLocks noChangeArrowheads="1"/>
            </p:cNvSpPr>
            <p:nvPr/>
          </p:nvSpPr>
          <p:spPr bwMode="auto">
            <a:xfrm>
              <a:off x="5981700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0" name="Text Box 30"/>
            <p:cNvSpPr txBox="1">
              <a:spLocks noChangeArrowheads="1"/>
            </p:cNvSpPr>
            <p:nvPr/>
          </p:nvSpPr>
          <p:spPr bwMode="auto">
            <a:xfrm>
              <a:off x="664686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1" name="Text Box 31"/>
            <p:cNvSpPr txBox="1">
              <a:spLocks noChangeArrowheads="1"/>
            </p:cNvSpPr>
            <p:nvPr/>
          </p:nvSpPr>
          <p:spPr bwMode="auto">
            <a:xfrm>
              <a:off x="1998663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2" name="Text Box 32"/>
            <p:cNvSpPr txBox="1">
              <a:spLocks noChangeArrowheads="1"/>
            </p:cNvSpPr>
            <p:nvPr/>
          </p:nvSpPr>
          <p:spPr bwMode="auto">
            <a:xfrm>
              <a:off x="266223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3" name="Text Box 33"/>
            <p:cNvSpPr txBox="1">
              <a:spLocks noChangeArrowheads="1"/>
            </p:cNvSpPr>
            <p:nvPr/>
          </p:nvSpPr>
          <p:spPr bwMode="auto">
            <a:xfrm>
              <a:off x="5318125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4" name="Text Box 34"/>
            <p:cNvSpPr txBox="1">
              <a:spLocks noChangeArrowheads="1"/>
            </p:cNvSpPr>
            <p:nvPr/>
          </p:nvSpPr>
          <p:spPr bwMode="auto">
            <a:xfrm>
              <a:off x="332581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5" name="Text Box 35"/>
            <p:cNvSpPr txBox="1">
              <a:spLocks noChangeArrowheads="1"/>
            </p:cNvSpPr>
            <p:nvPr/>
          </p:nvSpPr>
          <p:spPr bwMode="auto">
            <a:xfrm>
              <a:off x="398938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6" name="Text Box 36"/>
            <p:cNvSpPr txBox="1">
              <a:spLocks noChangeArrowheads="1"/>
            </p:cNvSpPr>
            <p:nvPr/>
          </p:nvSpPr>
          <p:spPr bwMode="auto">
            <a:xfrm>
              <a:off x="465455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7" name="Text Box 37"/>
            <p:cNvSpPr txBox="1">
              <a:spLocks noChangeArrowheads="1"/>
            </p:cNvSpPr>
            <p:nvPr/>
          </p:nvSpPr>
          <p:spPr bwMode="auto">
            <a:xfrm>
              <a:off x="598170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8" name="Text Box 38"/>
            <p:cNvSpPr txBox="1">
              <a:spLocks noChangeArrowheads="1"/>
            </p:cNvSpPr>
            <p:nvPr/>
          </p:nvSpPr>
          <p:spPr bwMode="auto">
            <a:xfrm>
              <a:off x="664686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13349" name="AutoShape 40"/>
            <p:cNvCxnSpPr>
              <a:cxnSpLocks noChangeShapeType="1"/>
            </p:cNvCxnSpPr>
            <p:nvPr/>
          </p:nvCxnSpPr>
          <p:spPr bwMode="auto">
            <a:xfrm>
              <a:off x="226377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0" name="AutoShape 42"/>
            <p:cNvCxnSpPr>
              <a:cxnSpLocks noChangeShapeType="1"/>
            </p:cNvCxnSpPr>
            <p:nvPr/>
          </p:nvCxnSpPr>
          <p:spPr bwMode="auto">
            <a:xfrm>
              <a:off x="359092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1" name="AutoShape 44"/>
            <p:cNvCxnSpPr>
              <a:cxnSpLocks noChangeShapeType="1"/>
            </p:cNvCxnSpPr>
            <p:nvPr/>
          </p:nvCxnSpPr>
          <p:spPr bwMode="auto">
            <a:xfrm>
              <a:off x="4919663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2" name="AutoShape 46"/>
            <p:cNvCxnSpPr>
              <a:cxnSpLocks noChangeShapeType="1"/>
            </p:cNvCxnSpPr>
            <p:nvPr/>
          </p:nvCxnSpPr>
          <p:spPr bwMode="auto">
            <a:xfrm>
              <a:off x="6248400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3" name="AutoShape 74"/>
            <p:cNvCxnSpPr>
              <a:cxnSpLocks noChangeShapeType="1"/>
              <a:stCxn id="13318" idx="2"/>
              <a:endCxn id="13325" idx="0"/>
            </p:cNvCxnSpPr>
            <p:nvPr/>
          </p:nvCxnSpPr>
          <p:spPr bwMode="auto">
            <a:xfrm rot="5400000">
              <a:off x="237032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4" name="AutoShape 74"/>
            <p:cNvCxnSpPr>
              <a:cxnSpLocks noChangeShapeType="1"/>
              <a:stCxn id="13321" idx="2"/>
              <a:endCxn id="13328" idx="0"/>
            </p:cNvCxnSpPr>
            <p:nvPr/>
          </p:nvCxnSpPr>
          <p:spPr bwMode="auto">
            <a:xfrm rot="5400000">
              <a:off x="369747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5" name="AutoShape 74"/>
            <p:cNvCxnSpPr>
              <a:cxnSpLocks noChangeShapeType="1"/>
              <a:stCxn id="13319" idx="2"/>
              <a:endCxn id="13330" idx="0"/>
            </p:cNvCxnSpPr>
            <p:nvPr/>
          </p:nvCxnSpPr>
          <p:spPr bwMode="auto">
            <a:xfrm rot="5400000">
              <a:off x="5026215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6" name="AutoShape 74"/>
            <p:cNvCxnSpPr>
              <a:cxnSpLocks noChangeShapeType="1"/>
              <a:stCxn id="13324" idx="2"/>
              <a:endCxn id="13331" idx="0"/>
            </p:cNvCxnSpPr>
            <p:nvPr/>
          </p:nvCxnSpPr>
          <p:spPr bwMode="auto">
            <a:xfrm rot="5400000">
              <a:off x="6354159" y="3169474"/>
              <a:ext cx="412690" cy="6651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7" name="AutoShape 40"/>
            <p:cNvCxnSpPr>
              <a:cxnSpLocks noChangeShapeType="1"/>
              <a:stCxn id="13325" idx="2"/>
              <a:endCxn id="13333" idx="0"/>
            </p:cNvCxnSpPr>
            <p:nvPr/>
          </p:nvCxnSpPr>
          <p:spPr bwMode="auto">
            <a:xfrm rot="5400000">
              <a:off x="2025840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8" name="AutoShape 74"/>
            <p:cNvCxnSpPr>
              <a:cxnSpLocks noChangeShapeType="1"/>
              <a:stCxn id="13328" idx="2"/>
              <a:endCxn id="13333" idx="0"/>
            </p:cNvCxnSpPr>
            <p:nvPr/>
          </p:nvCxnSpPr>
          <p:spPr bwMode="auto">
            <a:xfrm rot="5400000">
              <a:off x="2689415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9" name="AutoShape 40"/>
            <p:cNvCxnSpPr>
              <a:cxnSpLocks noChangeShapeType="1"/>
              <a:stCxn id="13330" idx="2"/>
              <a:endCxn id="13338" idx="0"/>
            </p:cNvCxnSpPr>
            <p:nvPr/>
          </p:nvCxnSpPr>
          <p:spPr bwMode="auto">
            <a:xfrm rot="5400000">
              <a:off x="4681727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0" name="AutoShape 74"/>
            <p:cNvCxnSpPr>
              <a:cxnSpLocks noChangeShapeType="1"/>
              <a:stCxn id="13331" idx="2"/>
              <a:endCxn id="13338" idx="0"/>
            </p:cNvCxnSpPr>
            <p:nvPr/>
          </p:nvCxnSpPr>
          <p:spPr bwMode="auto">
            <a:xfrm rot="5400000">
              <a:off x="5345302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1" name="AutoShape 74"/>
            <p:cNvCxnSpPr>
              <a:cxnSpLocks noChangeShapeType="1"/>
              <a:stCxn id="13338" idx="2"/>
              <a:endCxn id="13341" idx="0"/>
            </p:cNvCxnSpPr>
            <p:nvPr/>
          </p:nvCxnSpPr>
          <p:spPr bwMode="auto">
            <a:xfrm rot="5400000">
              <a:off x="3353784" y="3837812"/>
              <a:ext cx="4380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2" name="AutoShape 40"/>
            <p:cNvCxnSpPr>
              <a:cxnSpLocks noChangeShapeType="1"/>
              <a:stCxn id="13333" idx="2"/>
              <a:endCxn id="13341" idx="0"/>
            </p:cNvCxnSpPr>
            <p:nvPr/>
          </p:nvCxnSpPr>
          <p:spPr bwMode="auto">
            <a:xfrm rot="5400000">
              <a:off x="2025840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All-Prefix-Sums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All-Prefix-Sums</a:t>
            </a:r>
          </a:p>
          <a:p>
            <a:pPr lvl="1" eaLnBrk="1" hangingPunct="1"/>
            <a:r>
              <a:rPr lang="en-US" smtClean="0"/>
              <a:t>Input</a:t>
            </a:r>
          </a:p>
          <a:p>
            <a:pPr lvl="2" eaLnBrk="1" hangingPunct="1"/>
            <a:r>
              <a:rPr lang="en-US" smtClean="0"/>
              <a:t>Array of </a:t>
            </a:r>
            <a:r>
              <a:rPr lang="en-US" i="1" smtClean="0"/>
              <a:t>n</a:t>
            </a:r>
            <a:r>
              <a:rPr lang="en-US" smtClean="0"/>
              <a:t> elements:</a:t>
            </a:r>
          </a:p>
          <a:p>
            <a:pPr lvl="2" eaLnBrk="1" hangingPunct="1"/>
            <a:r>
              <a:rPr lang="en-US" smtClean="0"/>
              <a:t>Binary associate operator: </a:t>
            </a:r>
          </a:p>
          <a:p>
            <a:pPr lvl="2" eaLnBrk="1" hangingPunct="1"/>
            <a:r>
              <a:rPr lang="en-US" smtClean="0"/>
              <a:t>Identity:  </a:t>
            </a:r>
            <a:r>
              <a:rPr lang="en-US" i="1" smtClean="0"/>
              <a:t>I</a:t>
            </a:r>
          </a:p>
          <a:p>
            <a:pPr lvl="1" eaLnBrk="1" hangingPunct="1"/>
            <a:r>
              <a:rPr lang="en-US" smtClean="0"/>
              <a:t>Outputs the array: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8" y="35814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Images from http://http.developer.nvidia.com/GPUGems3/gpugems3_ch39.html  </a:t>
            </a:r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67063"/>
            <a:ext cx="1219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95800"/>
            <a:ext cx="38862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6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All-Prefix-Sums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/>
              <a:t>If     is addition, the array</a:t>
            </a:r>
          </a:p>
          <a:p>
            <a:pPr lvl="2" eaLnBrk="1" hangingPunct="1"/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</a:p>
          <a:p>
            <a:pPr lvl="1" eaLnBrk="1" hangingPunct="1"/>
            <a:r>
              <a:rPr lang="en-US" smtClean="0"/>
              <a:t>is transformed to</a:t>
            </a:r>
          </a:p>
          <a:p>
            <a:pPr lvl="2" eaLnBrk="1" hangingPunct="1"/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/>
            <a:r>
              <a:rPr lang="en-US" smtClean="0"/>
              <a:t>Seems sequential, but there is an efficient parallel solution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6670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smtClean="0">
                <a:solidFill>
                  <a:srgbClr val="CC3300"/>
                </a:solidFill>
              </a:rPr>
              <a:t>Scan</a:t>
            </a:r>
            <a:r>
              <a:rPr lang="en-US" smtClean="0"/>
              <a:t>:  all-prefix-sums operation on an array of data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>
                <a:solidFill>
                  <a:srgbClr val="CC3300"/>
                </a:solidFill>
              </a:rPr>
              <a:t>Exclusive Scan</a:t>
            </a:r>
            <a:r>
              <a:rPr lang="en-US" smtClean="0"/>
              <a:t>:  Element </a:t>
            </a:r>
            <a:r>
              <a:rPr lang="en-US" i="1" smtClean="0"/>
              <a:t>j</a:t>
            </a:r>
            <a:r>
              <a:rPr lang="en-US" smtClean="0"/>
              <a:t> of the result does not include element </a:t>
            </a:r>
            <a:r>
              <a:rPr lang="en-US" i="1" smtClean="0"/>
              <a:t>j</a:t>
            </a:r>
            <a:r>
              <a:rPr lang="en-US" smtClean="0"/>
              <a:t> of the input: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In: 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Out: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>
                <a:solidFill>
                  <a:srgbClr val="CC3300"/>
                </a:solidFill>
              </a:rPr>
              <a:t>Inclusive Scan </a:t>
            </a:r>
            <a:r>
              <a:rPr lang="en-US" smtClean="0"/>
              <a:t>(</a:t>
            </a:r>
            <a:r>
              <a:rPr lang="en-US" i="1" smtClean="0">
                <a:solidFill>
                  <a:srgbClr val="CC3300"/>
                </a:solidFill>
              </a:rPr>
              <a:t>Prescan</a:t>
            </a:r>
            <a:r>
              <a:rPr lang="en-US" smtClean="0"/>
              <a:t>):  All elements including </a:t>
            </a:r>
            <a:r>
              <a:rPr lang="en-US" i="1" smtClean="0"/>
              <a:t>j</a:t>
            </a:r>
            <a:r>
              <a:rPr lang="en-US" smtClean="0"/>
              <a:t> are summed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In: 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Out: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you generate an </a:t>
            </a:r>
            <a:r>
              <a:rPr lang="en-US" i="1" smtClean="0">
                <a:solidFill>
                  <a:srgbClr val="CC3300"/>
                </a:solidFill>
              </a:rPr>
              <a:t>exclusive scan</a:t>
            </a:r>
            <a:r>
              <a:rPr lang="en-US" smtClean="0"/>
              <a:t> from an </a:t>
            </a:r>
            <a:r>
              <a:rPr lang="en-US" i="1" smtClean="0">
                <a:solidFill>
                  <a:srgbClr val="CC3300"/>
                </a:solidFill>
              </a:rPr>
              <a:t>inclusive scan</a:t>
            </a:r>
            <a:r>
              <a:rPr lang="en-US" smtClean="0"/>
              <a:t>?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Input:    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smtClean="0"/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Inclusive: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Exclusive: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 11 11 15 16 22]</a:t>
            </a:r>
          </a:p>
          <a:p>
            <a:pPr lvl="3" eaLnBrk="1" hangingPunct="1"/>
            <a:r>
              <a:rPr lang="en-US" smtClean="0">
                <a:solidFill>
                  <a:srgbClr val="008000"/>
                </a:solidFill>
                <a:latin typeface="Courier New" pitchFamily="49" charset="0"/>
              </a:rPr>
              <a:t>// Shift right, insert identity</a:t>
            </a:r>
          </a:p>
          <a:p>
            <a:pPr eaLnBrk="1" hangingPunct="1"/>
            <a:r>
              <a:rPr lang="en-US" smtClean="0"/>
              <a:t>How do you go in the opposite direction?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2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Use cases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Stream compaction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Summed-area tables</a:t>
            </a:r>
            <a:r>
              <a:rPr lang="en-US" sz="2200" smtClean="0"/>
              <a:t> for variable width image processing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Radix sort</a:t>
            </a:r>
          </a:p>
          <a:p>
            <a:pPr lvl="1" eaLnBrk="1" hangingPunct="1"/>
            <a:r>
              <a:rPr lang="en-US" sz="220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0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Used to convert certain sequential computation into equivalent parallel computation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http://http.developer.nvidia.com/GPUGems3/gpugems3_ch39.html  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876675"/>
            <a:ext cx="5676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/>
            <a:r>
              <a:rPr lang="en-US" sz="2600" smtClean="0"/>
              <a:t>Design a parallel algorithm for exclusive scan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In: 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smtClean="0"/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Out: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/>
            <a:r>
              <a:rPr lang="en-US" sz="2600" smtClean="0"/>
              <a:t>Consider:</a:t>
            </a:r>
          </a:p>
          <a:p>
            <a:pPr lvl="1" eaLnBrk="1" hangingPunct="1"/>
            <a:r>
              <a:rPr lang="en-US" sz="2400" smtClean="0"/>
              <a:t>Total number of additions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4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1</a:t>
            </a:r>
          </a:p>
          <a:p>
            <a:pPr lvl="1"/>
            <a:r>
              <a:rPr lang="en-US" dirty="0" smtClean="0"/>
              <a:t>Due Thursday 09/</a:t>
            </a:r>
            <a:r>
              <a:rPr lang="en-US" dirty="0" smtClean="0"/>
              <a:t>19</a:t>
            </a:r>
          </a:p>
          <a:p>
            <a:r>
              <a:rPr lang="en-US" dirty="0" smtClean="0"/>
              <a:t>Reminders</a:t>
            </a:r>
          </a:p>
          <a:p>
            <a:pPr lvl="1"/>
            <a:r>
              <a:rPr lang="en-US" dirty="0" smtClean="0"/>
              <a:t>Commit often</a:t>
            </a:r>
          </a:p>
          <a:p>
            <a:pPr lvl="1"/>
            <a:r>
              <a:rPr lang="en-US" dirty="0" smtClean="0"/>
              <a:t>Make a great </a:t>
            </a:r>
            <a:r>
              <a:rPr lang="en-US" dirty="0" err="1" smtClean="0"/>
              <a:t>README.md</a:t>
            </a:r>
            <a:endParaRPr lang="en-US" dirty="0" smtClean="0"/>
          </a:p>
          <a:p>
            <a:r>
              <a:rPr lang="en-US" dirty="0" smtClean="0"/>
              <a:t>Philly Transit </a:t>
            </a:r>
            <a:r>
              <a:rPr lang="en-US" dirty="0" err="1" smtClean="0"/>
              <a:t>Hackathon</a:t>
            </a:r>
            <a:r>
              <a:rPr lang="en-US" dirty="0" smtClean="0"/>
              <a:t> this weekend</a:t>
            </a:r>
          </a:p>
          <a:p>
            <a:pPr lvl="1"/>
            <a:r>
              <a:rPr lang="en-US" sz="1600" dirty="0">
                <a:hlinkClick r:id="rId2"/>
              </a:rPr>
              <a:t>http://www.meetup.com/Code-for-America-Philly/events/136363492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9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Sequential Scan</a:t>
            </a:r>
            <a:r>
              <a:rPr lang="en-US" dirty="0" smtClean="0"/>
              <a:t>:  single thread, trivial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n</a:t>
            </a:r>
            <a:r>
              <a:rPr lang="en-US" dirty="0" smtClean="0"/>
              <a:t> adds for an array of length </a:t>
            </a:r>
            <a:r>
              <a:rPr lang="en-US" i="1" dirty="0" smtClean="0">
                <a:solidFill>
                  <a:srgbClr val="CC3300"/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How </a:t>
            </a:r>
            <a:r>
              <a:rPr lang="en-US" dirty="0" smtClean="0"/>
              <a:t>many adds will our parallel version have?</a:t>
            </a:r>
            <a:endParaRPr lang="en-US" i="1" dirty="0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i="1" dirty="0" smtClean="0">
              <a:solidFill>
                <a:srgbClr val="CC3300"/>
              </a:solidFill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http://http.developer.nvidia.com/GPUGems3/gpugems3_ch39.html  </a:t>
            </a:r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3048000"/>
            <a:ext cx="26003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1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http://developer.download.nvidia.com/compute/cuda/1_1/Website/projects/scan/doc/scan.pdf  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5410200" y="4419600"/>
            <a:ext cx="358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Is this exclusive or inclusive?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Each thread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1600"/>
              <a:t>Writes one sum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1600"/>
              <a:t>Reads two values</a:t>
            </a: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5257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5448300" y="2590800"/>
            <a:ext cx="3543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400">
                <a:latin typeface="Courier New" pitchFamily="49" charset="0"/>
              </a:rPr>
              <a:t> d = 1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400">
                <a:latin typeface="Courier New" pitchFamily="49" charset="0"/>
              </a:rPr>
              <a:t> log</a:t>
            </a:r>
            <a:r>
              <a:rPr lang="en-US" sz="1400" baseline="-25000">
                <a:latin typeface="Courier New" pitchFamily="49" charset="0"/>
              </a:rPr>
              <a:t>2</a:t>
            </a:r>
            <a:r>
              <a:rPr lang="en-US" sz="14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400">
                <a:latin typeface="Courier New" pitchFamily="49" charset="0"/>
              </a:rPr>
              <a:t> k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400">
                <a:latin typeface="Courier New" pitchFamily="49" charset="0"/>
              </a:rPr>
              <a:t>(k &gt;= 2</a:t>
            </a:r>
            <a:r>
              <a:rPr lang="en-US" sz="1400" baseline="30000">
                <a:latin typeface="Courier New" pitchFamily="49" charset="0"/>
              </a:rPr>
              <a:t>d-1</a:t>
            </a:r>
            <a:r>
              <a:rPr lang="en-US" sz="14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400">
                <a:latin typeface="Courier New" pitchFamily="49" charset="0"/>
              </a:rPr>
              <a:t>x[k] = x[k – 2</a:t>
            </a:r>
            <a:r>
              <a:rPr lang="en-US" sz="1400" baseline="30000">
                <a:latin typeface="Courier New" pitchFamily="49" charset="0"/>
              </a:rPr>
              <a:t>d-1</a:t>
            </a:r>
            <a:r>
              <a:rPr lang="en-US" sz="1400">
                <a:latin typeface="Courier New" pitchFamily="49" charset="0"/>
              </a:rPr>
              <a:t>] + x[k];</a:t>
            </a: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Input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4588" name="Text Box 34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9" name="Text Box 35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0" name="Text Box 36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1" name="Text Box 37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2" name="Text Box 38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3" name="Text Box 39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4" name="Text Box 40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5" name="Text Box 41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5620" name="AutoShape 20"/>
          <p:cNvCxnSpPr>
            <a:cxnSpLocks noChangeShapeType="1"/>
            <a:stCxn id="25605" idx="2"/>
            <a:endCxn id="25613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33"/>
          <p:cNvCxnSpPr>
            <a:cxnSpLocks noChangeShapeType="1"/>
            <a:stCxn id="25604" idx="2"/>
            <a:endCxn id="25613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2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6644" name="AutoShape 20"/>
          <p:cNvCxnSpPr>
            <a:cxnSpLocks noChangeShapeType="1"/>
            <a:stCxn id="26631" idx="2"/>
            <a:endCxn id="26639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1"/>
          <p:cNvCxnSpPr>
            <a:cxnSpLocks noChangeShapeType="1"/>
            <a:stCxn id="26629" idx="2"/>
            <a:endCxn id="26639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0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7668" name="AutoShape 22"/>
          <p:cNvCxnSpPr>
            <a:cxnSpLocks noChangeShapeType="1"/>
            <a:stCxn id="27656" idx="2"/>
            <a:endCxn id="27664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31"/>
          <p:cNvCxnSpPr>
            <a:cxnSpLocks noChangeShapeType="1"/>
            <a:stCxn id="27655" idx="2"/>
            <a:endCxn id="27664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8692" name="AutoShape 23"/>
          <p:cNvCxnSpPr>
            <a:cxnSpLocks noChangeShapeType="1"/>
            <a:stCxn id="28681" idx="2"/>
            <a:endCxn id="28689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AutoShape 30"/>
          <p:cNvCxnSpPr>
            <a:cxnSpLocks noChangeShapeType="1"/>
            <a:stCxn id="28680" idx="2"/>
            <a:endCxn id="28689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4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4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9716" name="AutoShape 24"/>
          <p:cNvCxnSpPr>
            <a:cxnSpLocks noChangeShapeType="1"/>
            <a:stCxn id="29702" idx="2"/>
            <a:endCxn id="29710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AutoShape 29"/>
          <p:cNvCxnSpPr>
            <a:cxnSpLocks noChangeShapeType="1"/>
            <a:stCxn id="29705" idx="2"/>
            <a:endCxn id="29710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6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0740" name="AutoShape 25"/>
          <p:cNvCxnSpPr>
            <a:cxnSpLocks noChangeShapeType="1"/>
            <a:stCxn id="30730" idx="2"/>
            <a:endCxn id="30738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1" name="AutoShape 28"/>
          <p:cNvCxnSpPr>
            <a:cxnSpLocks noChangeShapeType="1"/>
            <a:stCxn id="30726" idx="2"/>
            <a:endCxn id="30738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2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4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SP, SM</a:t>
            </a:r>
          </a:p>
          <a:p>
            <a:r>
              <a:rPr lang="en-US" dirty="0" smtClean="0"/>
              <a:t>Kernel, thread, warp, block, grid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50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1764" name="AutoShape 26"/>
          <p:cNvCxnSpPr>
            <a:cxnSpLocks noChangeShapeType="1"/>
            <a:stCxn id="31755" idx="2"/>
            <a:endCxn id="31763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AutoShape 27"/>
          <p:cNvCxnSpPr>
            <a:cxnSpLocks noChangeShapeType="1"/>
            <a:stCxn id="31754" idx="2"/>
            <a:endCxn id="31763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8" name="Rectangle 70"/>
          <p:cNvSpPr>
            <a:spLocks noChangeArrowheads="1"/>
          </p:cNvSpPr>
          <p:nvPr/>
        </p:nvSpPr>
        <p:spPr bwMode="auto">
          <a:xfrm>
            <a:off x="609600" y="5638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Recall, 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2789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3812" name="AutoShape 20"/>
          <p:cNvCxnSpPr>
            <a:cxnSpLocks noChangeShapeType="1"/>
            <a:stCxn id="33797" idx="2"/>
            <a:endCxn id="33805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1"/>
          <p:cNvCxnSpPr>
            <a:cxnSpLocks noChangeShapeType="1"/>
            <a:stCxn id="33799" idx="2"/>
            <a:endCxn id="33807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2"/>
          <p:cNvCxnSpPr>
            <a:cxnSpLocks noChangeShapeType="1"/>
            <a:stCxn id="33800" idx="2"/>
            <a:endCxn id="33808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3"/>
          <p:cNvCxnSpPr>
            <a:cxnSpLocks noChangeShapeType="1"/>
            <a:stCxn id="33801" idx="2"/>
            <a:endCxn id="33809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4"/>
          <p:cNvCxnSpPr>
            <a:cxnSpLocks noChangeShapeType="1"/>
            <a:stCxn id="33798" idx="2"/>
            <a:endCxn id="33806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5"/>
          <p:cNvCxnSpPr>
            <a:cxnSpLocks noChangeShapeType="1"/>
            <a:stCxn id="33802" idx="2"/>
            <a:endCxn id="33810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AutoShape 26"/>
          <p:cNvCxnSpPr>
            <a:cxnSpLocks noChangeShapeType="1"/>
            <a:stCxn id="33803" idx="2"/>
            <a:endCxn id="33811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AutoShape 27"/>
          <p:cNvCxnSpPr>
            <a:cxnSpLocks noChangeShapeType="1"/>
            <a:stCxn id="33802" idx="2"/>
            <a:endCxn id="33811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0" name="AutoShape 28"/>
          <p:cNvCxnSpPr>
            <a:cxnSpLocks noChangeShapeType="1"/>
            <a:stCxn id="33798" idx="2"/>
            <a:endCxn id="33810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1" name="AutoShape 29"/>
          <p:cNvCxnSpPr>
            <a:cxnSpLocks noChangeShapeType="1"/>
            <a:stCxn id="33801" idx="2"/>
            <a:endCxn id="33806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2" name="AutoShape 30"/>
          <p:cNvCxnSpPr>
            <a:cxnSpLocks noChangeShapeType="1"/>
            <a:stCxn id="33800" idx="2"/>
            <a:endCxn id="33809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3" name="AutoShape 31"/>
          <p:cNvCxnSpPr>
            <a:cxnSpLocks noChangeShapeType="1"/>
            <a:stCxn id="33799" idx="2"/>
            <a:endCxn id="33808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4" name="AutoShape 32"/>
          <p:cNvCxnSpPr>
            <a:cxnSpLocks noChangeShapeType="1"/>
            <a:stCxn id="33797" idx="2"/>
            <a:endCxn id="33807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5" name="AutoShape 33"/>
          <p:cNvCxnSpPr>
            <a:cxnSpLocks noChangeShapeType="1"/>
            <a:stCxn id="33796" idx="2"/>
            <a:endCxn id="33805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609600" y="5638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Recall, 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3827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7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2,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4831" name="Text Box 16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4832" name="Text Box 17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4833" name="Text Box 18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4834" name="Text Box 19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4835" name="Text Box 20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4836" name="Text Box 21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8" name="Text Box 23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9" name="Text Box 24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0" name="Text Box 25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1" name="Text Box 26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2" name="Text Box 27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3" name="Text Box 28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4" name="Text Box 29"/>
          <p:cNvSpPr txBox="1">
            <a:spLocks noChangeArrowheads="1"/>
          </p:cNvSpPr>
          <p:nvPr/>
        </p:nvSpPr>
        <p:spPr bwMode="auto">
          <a:xfrm>
            <a:off x="7239000" y="3749675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</a:t>
            </a:r>
            <a:r>
              <a:rPr lang="en-US">
                <a:latin typeface="Courier New" pitchFamily="49" charset="0"/>
              </a:rPr>
              <a:t>d = 1</a:t>
            </a:r>
          </a:p>
        </p:txBody>
      </p:sp>
      <p:cxnSp>
        <p:nvCxnSpPr>
          <p:cNvPr id="34845" name="AutoShape 30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6" name="AutoShape 31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7" name="AutoShape 32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8" name="AutoShape 33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9" name="AutoShape 34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0" name="AutoShape 35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1" name="AutoShape 36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2" name="AutoShape 37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3" name="AutoShape 38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4" name="AutoShape 39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5" name="AutoShape 40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6" name="AutoShape 41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7" name="AutoShape 42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8" name="AutoShape 43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9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20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2, 2</a:t>
            </a:r>
            <a:r>
              <a:rPr lang="en-US" baseline="30000" smtClean="0"/>
              <a:t>d-1</a:t>
            </a:r>
            <a:r>
              <a:rPr lang="en-US" smtClean="0"/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cxnSp>
        <p:nvCxnSpPr>
          <p:cNvPr id="35868" name="AutoShape 28"/>
          <p:cNvCxnSpPr>
            <a:cxnSpLocks noChangeShapeType="1"/>
            <a:stCxn id="35859" idx="2"/>
            <a:endCxn id="35867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9" name="AutoShape 29"/>
          <p:cNvCxnSpPr>
            <a:cxnSpLocks noChangeShapeType="1"/>
            <a:stCxn id="35854" idx="2"/>
            <a:endCxn id="35867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0" name="Text Box 31"/>
          <p:cNvSpPr txBox="1">
            <a:spLocks noChangeArrowheads="1"/>
          </p:cNvSpPr>
          <p:nvPr/>
        </p:nvSpPr>
        <p:spPr bwMode="auto">
          <a:xfrm>
            <a:off x="7239000" y="3749675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</a:t>
            </a:r>
            <a:r>
              <a:rPr lang="en-US">
                <a:latin typeface="Courier New" pitchFamily="49" charset="0"/>
              </a:rPr>
              <a:t>d = 1</a:t>
            </a:r>
          </a:p>
        </p:txBody>
      </p:sp>
      <p:cxnSp>
        <p:nvCxnSpPr>
          <p:cNvPr id="35871" name="AutoShape 32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2" name="AutoShape 33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3" name="AutoShape 34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4" name="AutoShape 35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5" name="Rectangle 37"/>
          <p:cNvSpPr>
            <a:spLocks noChangeArrowheads="1"/>
          </p:cNvSpPr>
          <p:nvPr/>
        </p:nvSpPr>
        <p:spPr bwMode="auto">
          <a:xfrm>
            <a:off x="609600" y="6019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Consider only </a:t>
            </a:r>
            <a:r>
              <a:rPr lang="en-US" sz="3200">
                <a:latin typeface="Courier New" pitchFamily="49" charset="0"/>
              </a:rPr>
              <a:t>k = 7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587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8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2, 2</a:t>
            </a:r>
            <a:r>
              <a:rPr lang="en-US" baseline="30000" smtClean="0"/>
              <a:t>d-1</a:t>
            </a:r>
            <a:r>
              <a:rPr lang="en-US" smtClean="0"/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cxnSp>
        <p:nvCxnSpPr>
          <p:cNvPr id="36892" name="AutoShape 49"/>
          <p:cNvCxnSpPr>
            <a:cxnSpLocks noChangeShapeType="1"/>
            <a:stCxn id="36879" idx="2"/>
            <a:endCxn id="36887" idx="0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3" name="AutoShape 50"/>
          <p:cNvCxnSpPr>
            <a:cxnSpLocks noChangeShapeType="1"/>
            <a:stCxn id="36880" idx="2"/>
            <a:endCxn id="36888" idx="0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4" name="AutoShape 51"/>
          <p:cNvCxnSpPr>
            <a:cxnSpLocks noChangeShapeType="1"/>
            <a:stCxn id="36881" idx="2"/>
            <a:endCxn id="36889" idx="0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5" name="AutoShape 52"/>
          <p:cNvCxnSpPr>
            <a:cxnSpLocks noChangeShapeType="1"/>
            <a:stCxn id="36878" idx="2"/>
            <a:endCxn id="36886" idx="0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6" name="AutoShape 53"/>
          <p:cNvCxnSpPr>
            <a:cxnSpLocks noChangeShapeType="1"/>
            <a:stCxn id="36882" idx="2"/>
            <a:endCxn id="36890" idx="0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7" name="AutoShape 54"/>
          <p:cNvCxnSpPr>
            <a:cxnSpLocks noChangeShapeType="1"/>
            <a:stCxn id="36883" idx="2"/>
            <a:endCxn id="36891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8" name="AutoShape 55"/>
          <p:cNvCxnSpPr>
            <a:cxnSpLocks noChangeShapeType="1"/>
            <a:stCxn id="36876" idx="2"/>
            <a:endCxn id="36887" idx="0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9" name="AutoShape 56"/>
          <p:cNvCxnSpPr>
            <a:cxnSpLocks noChangeShapeType="1"/>
            <a:stCxn id="36877" idx="2"/>
            <a:endCxn id="36888" idx="0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0" name="AutoShape 57"/>
          <p:cNvCxnSpPr>
            <a:cxnSpLocks noChangeShapeType="1"/>
            <a:stCxn id="36879" idx="2"/>
            <a:endCxn id="36889" idx="0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1" name="AutoShape 58"/>
          <p:cNvCxnSpPr>
            <a:cxnSpLocks noChangeShapeType="1"/>
            <a:stCxn id="36880" idx="2"/>
            <a:endCxn id="36886" idx="0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2" name="AutoShape 59"/>
          <p:cNvCxnSpPr>
            <a:cxnSpLocks noChangeShapeType="1"/>
            <a:stCxn id="36881" idx="2"/>
            <a:endCxn id="36890" idx="0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3" name="AutoShape 60"/>
          <p:cNvCxnSpPr>
            <a:cxnSpLocks noChangeShapeType="1"/>
            <a:stCxn id="36878" idx="2"/>
            <a:endCxn id="36891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4" name="Text Box 71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6905" name="AutoShape 72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6" name="AutoShape 73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7" name="AutoShape 74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8" name="AutoShape 75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9" name="AutoShape 76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0" name="AutoShape 77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1" name="AutoShape 78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2" name="AutoShape 79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3" name="AutoShape 80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4" name="AutoShape 81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5" name="AutoShape 82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6" name="AutoShape 83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7" name="AutoShape 84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8" name="AutoShape 85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9" name="Text Box 86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692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3, 2</a:t>
            </a:r>
            <a:r>
              <a:rPr lang="en-US" baseline="30000" smtClean="0"/>
              <a:t>d-1</a:t>
            </a:r>
            <a:r>
              <a:rPr lang="en-US" smtClean="0"/>
              <a:t> = 4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7908" name="AutoShape 28"/>
          <p:cNvCxnSpPr>
            <a:cxnSpLocks noChangeShapeType="1"/>
            <a:stCxn id="37903" idx="2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9"/>
          <p:cNvCxnSpPr>
            <a:cxnSpLocks noChangeShapeType="1"/>
            <a:stCxn id="37904" idx="2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30"/>
          <p:cNvCxnSpPr>
            <a:cxnSpLocks noChangeShapeType="1"/>
            <a:stCxn id="37905" idx="2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AutoShape 31"/>
          <p:cNvCxnSpPr>
            <a:cxnSpLocks noChangeShapeType="1"/>
            <a:stCxn id="37902" idx="2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AutoShape 32"/>
          <p:cNvCxnSpPr>
            <a:cxnSpLocks noChangeShapeType="1"/>
            <a:stCxn id="37906" idx="2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AutoShape 33"/>
          <p:cNvCxnSpPr>
            <a:cxnSpLocks noChangeShapeType="1"/>
            <a:stCxn id="37907" idx="2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AutoShape 34"/>
          <p:cNvCxnSpPr>
            <a:cxnSpLocks noChangeShapeType="1"/>
            <a:stCxn id="37900" idx="2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AutoShape 35"/>
          <p:cNvCxnSpPr>
            <a:cxnSpLocks noChangeShapeType="1"/>
            <a:stCxn id="37901" idx="2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AutoShape 36"/>
          <p:cNvCxnSpPr>
            <a:cxnSpLocks noChangeShapeType="1"/>
            <a:stCxn id="37903" idx="2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AutoShape 37"/>
          <p:cNvCxnSpPr>
            <a:cxnSpLocks noChangeShapeType="1"/>
            <a:stCxn id="37904" idx="2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AutoShape 38"/>
          <p:cNvCxnSpPr>
            <a:cxnSpLocks noChangeShapeType="1"/>
            <a:stCxn id="37905" idx="2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9" name="AutoShape 39"/>
          <p:cNvCxnSpPr>
            <a:cxnSpLocks noChangeShapeType="1"/>
            <a:stCxn id="37902" idx="2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0" name="Text Box 41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7921" name="AutoShape 42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2" name="AutoShape 43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3" name="AutoShape 44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4" name="AutoShape 45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5" name="AutoShape 46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6" name="AutoShape 47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7" name="AutoShape 48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8" name="AutoShape 49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9" name="AutoShape 50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AutoShape 51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1" name="AutoShape 52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2" name="AutoShape 53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3" name="AutoShape 54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4" name="AutoShape 55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5" name="Text Box 56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7936" name="Text Box 57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7" name="Text Box 58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8" name="Text Box 59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9" name="Text Box 60"/>
          <p:cNvSpPr txBox="1">
            <a:spLocks noChangeArrowheads="1"/>
          </p:cNvSpPr>
          <p:nvPr/>
        </p:nvSpPr>
        <p:spPr bwMode="auto">
          <a:xfrm>
            <a:off x="332581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0" name="Text Box 61"/>
          <p:cNvSpPr txBox="1">
            <a:spLocks noChangeArrowheads="1"/>
          </p:cNvSpPr>
          <p:nvPr/>
        </p:nvSpPr>
        <p:spPr bwMode="auto">
          <a:xfrm>
            <a:off x="398938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1" name="Text Box 62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2" name="Text Box 63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3" name="Text Box 64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7944" name="AutoShape 65"/>
          <p:cNvCxnSpPr>
            <a:cxnSpLocks noChangeShapeType="1"/>
            <a:endCxn id="37941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5" name="AutoShape 66"/>
          <p:cNvCxnSpPr>
            <a:cxnSpLocks noChangeShapeType="1"/>
            <a:endCxn id="37938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6" name="AutoShape 67"/>
          <p:cNvCxnSpPr>
            <a:cxnSpLocks noChangeShapeType="1"/>
            <a:endCxn id="37942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7" name="AutoShape 68"/>
          <p:cNvCxnSpPr>
            <a:cxnSpLocks noChangeShapeType="1"/>
            <a:endCxn id="37943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8" name="AutoShape 69"/>
          <p:cNvCxnSpPr>
            <a:cxnSpLocks noChangeShapeType="1"/>
            <a:endCxn id="37941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49" name="AutoShape 70"/>
          <p:cNvCxnSpPr>
            <a:cxnSpLocks noChangeShapeType="1"/>
            <a:endCxn id="37938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0" name="AutoShape 71"/>
          <p:cNvCxnSpPr>
            <a:cxnSpLocks noChangeShapeType="1"/>
            <a:endCxn id="37942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51" name="AutoShape 72"/>
          <p:cNvCxnSpPr>
            <a:cxnSpLocks noChangeShapeType="1"/>
            <a:endCxn id="37943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52" name="Text Box 73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953" name="Text Box 74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954" name="Text Box 75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7955" name="Text Box 76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956" name="Text Box 77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7957" name="Text Box 78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7958" name="Text Box 79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7959" name="Text Box 80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796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3, 2</a:t>
            </a:r>
            <a:r>
              <a:rPr lang="en-US" baseline="30000" smtClean="0"/>
              <a:t>d-1</a:t>
            </a:r>
            <a:r>
              <a:rPr lang="en-US" smtClean="0"/>
              <a:t> = 4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8932" name="AutoShape 20"/>
          <p:cNvCxnSpPr>
            <a:cxnSpLocks noChangeShapeType="1"/>
            <a:stCxn id="38927" idx="2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3" name="AutoShape 21"/>
          <p:cNvCxnSpPr>
            <a:cxnSpLocks noChangeShapeType="1"/>
            <a:stCxn id="38928" idx="2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4" name="AutoShape 22"/>
          <p:cNvCxnSpPr>
            <a:cxnSpLocks noChangeShapeType="1"/>
            <a:stCxn id="38929" idx="2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5" name="AutoShape 23"/>
          <p:cNvCxnSpPr>
            <a:cxnSpLocks noChangeShapeType="1"/>
            <a:stCxn id="38926" idx="2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6" name="AutoShape 24"/>
          <p:cNvCxnSpPr>
            <a:cxnSpLocks noChangeShapeType="1"/>
            <a:stCxn id="38930" idx="2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7" name="AutoShape 25"/>
          <p:cNvCxnSpPr>
            <a:cxnSpLocks noChangeShapeType="1"/>
            <a:stCxn id="38931" idx="2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8" name="AutoShape 26"/>
          <p:cNvCxnSpPr>
            <a:cxnSpLocks noChangeShapeType="1"/>
            <a:stCxn id="38924" idx="2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9" name="AutoShape 27"/>
          <p:cNvCxnSpPr>
            <a:cxnSpLocks noChangeShapeType="1"/>
            <a:stCxn id="38925" idx="2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0" name="AutoShape 28"/>
          <p:cNvCxnSpPr>
            <a:cxnSpLocks noChangeShapeType="1"/>
            <a:stCxn id="38927" idx="2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1" name="AutoShape 29"/>
          <p:cNvCxnSpPr>
            <a:cxnSpLocks noChangeShapeType="1"/>
            <a:stCxn id="38928" idx="2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2" name="AutoShape 30"/>
          <p:cNvCxnSpPr>
            <a:cxnSpLocks noChangeShapeType="1"/>
            <a:stCxn id="38929" idx="2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3" name="AutoShape 31"/>
          <p:cNvCxnSpPr>
            <a:cxnSpLocks noChangeShapeType="1"/>
            <a:stCxn id="38926" idx="2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4" name="Text Box 33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8945" name="AutoShape 34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6" name="AutoShape 35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7" name="AutoShape 36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8" name="AutoShape 37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9" name="AutoShape 38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0" name="AutoShape 39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1" name="AutoShape 40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2" name="AutoShape 41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3" name="AutoShape 42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4" name="AutoShape 43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5" name="AutoShape 44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6" name="AutoShape 45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7" name="AutoShape 46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8" name="AutoShape 47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9" name="Text Box 48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8960" name="Text Box 49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1" name="Text Box 50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2" name="Text Box 51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3" name="Text Box 52"/>
          <p:cNvSpPr txBox="1">
            <a:spLocks noChangeArrowheads="1"/>
          </p:cNvSpPr>
          <p:nvPr/>
        </p:nvSpPr>
        <p:spPr bwMode="auto">
          <a:xfrm>
            <a:off x="332581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4" name="Text Box 53"/>
          <p:cNvSpPr txBox="1">
            <a:spLocks noChangeArrowheads="1"/>
          </p:cNvSpPr>
          <p:nvPr/>
        </p:nvSpPr>
        <p:spPr bwMode="auto">
          <a:xfrm>
            <a:off x="398938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5" name="Text Box 54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6" name="Text Box 55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7" name="Text Box 56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cxnSp>
        <p:nvCxnSpPr>
          <p:cNvPr id="38968" name="AutoShape 57"/>
          <p:cNvCxnSpPr>
            <a:cxnSpLocks noChangeShapeType="1"/>
            <a:endCxn id="38965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9" name="AutoShape 58"/>
          <p:cNvCxnSpPr>
            <a:cxnSpLocks noChangeShapeType="1"/>
            <a:endCxn id="38962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0" name="AutoShape 59"/>
          <p:cNvCxnSpPr>
            <a:cxnSpLocks noChangeShapeType="1"/>
            <a:endCxn id="38966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1" name="AutoShape 60"/>
          <p:cNvCxnSpPr>
            <a:cxnSpLocks noChangeShapeType="1"/>
            <a:endCxn id="38967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2" name="AutoShape 61"/>
          <p:cNvCxnSpPr>
            <a:cxnSpLocks noChangeShapeType="1"/>
            <a:endCxn id="38965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3" name="AutoShape 62"/>
          <p:cNvCxnSpPr>
            <a:cxnSpLocks noChangeShapeType="1"/>
            <a:endCxn id="38962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4" name="AutoShape 63"/>
          <p:cNvCxnSpPr>
            <a:cxnSpLocks noChangeShapeType="1"/>
            <a:endCxn id="38966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5" name="AutoShape 64"/>
          <p:cNvCxnSpPr>
            <a:cxnSpLocks noChangeShapeType="1"/>
            <a:endCxn id="38967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76" name="Text Box 65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77" name="Text Box 66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78" name="Text Box 67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8979" name="Text Box 68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80" name="Text Box 69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8981" name="Text Box 70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8982" name="Text Box 71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8983" name="Text Box 72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8984" name="Rectangle 73"/>
          <p:cNvSpPr>
            <a:spLocks noChangeArrowheads="1"/>
          </p:cNvSpPr>
          <p:nvPr/>
        </p:nvSpPr>
        <p:spPr bwMode="auto">
          <a:xfrm>
            <a:off x="609600" y="6019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Consider only </a:t>
            </a:r>
            <a:r>
              <a:rPr lang="en-US" sz="3200">
                <a:latin typeface="Courier New" pitchFamily="49" charset="0"/>
              </a:rPr>
              <a:t>k = 7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8985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0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Final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9940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41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42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9943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9944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45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9946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47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9948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49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50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9951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52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9953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9954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9955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9956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57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58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9959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60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61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9962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9963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9964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65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66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15</a:t>
            </a:r>
          </a:p>
        </p:txBody>
      </p:sp>
      <p:sp>
        <p:nvSpPr>
          <p:cNvPr id="39967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68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69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9970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21</a:t>
            </a:r>
          </a:p>
        </p:txBody>
      </p:sp>
      <p:sp>
        <p:nvSpPr>
          <p:cNvPr id="39971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cxnSp>
        <p:nvCxnSpPr>
          <p:cNvPr id="39972" name="AutoShape 40"/>
          <p:cNvCxnSpPr>
            <a:cxnSpLocks noChangeShapeType="1"/>
            <a:stCxn id="39941" idx="2"/>
            <a:endCxn id="39949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3" name="AutoShape 41"/>
          <p:cNvCxnSpPr>
            <a:cxnSpLocks noChangeShapeType="1"/>
            <a:stCxn id="39943" idx="2"/>
            <a:endCxn id="39951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4" name="AutoShape 42"/>
          <p:cNvCxnSpPr>
            <a:cxnSpLocks noChangeShapeType="1"/>
            <a:stCxn id="39944" idx="2"/>
            <a:endCxn id="39952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5" name="AutoShape 43"/>
          <p:cNvCxnSpPr>
            <a:cxnSpLocks noChangeShapeType="1"/>
            <a:stCxn id="39945" idx="2"/>
            <a:endCxn id="39953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6" name="AutoShape 44"/>
          <p:cNvCxnSpPr>
            <a:cxnSpLocks noChangeShapeType="1"/>
            <a:stCxn id="39942" idx="2"/>
            <a:endCxn id="39950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7" name="AutoShape 45"/>
          <p:cNvCxnSpPr>
            <a:cxnSpLocks noChangeShapeType="1"/>
            <a:stCxn id="39946" idx="2"/>
            <a:endCxn id="39954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8" name="AutoShape 46"/>
          <p:cNvCxnSpPr>
            <a:cxnSpLocks noChangeShapeType="1"/>
            <a:stCxn id="39947" idx="2"/>
            <a:endCxn id="39955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9" name="AutoShape 47"/>
          <p:cNvCxnSpPr>
            <a:cxnSpLocks noChangeShapeType="1"/>
            <a:stCxn id="39946" idx="2"/>
            <a:endCxn id="39955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0" name="AutoShape 48"/>
          <p:cNvCxnSpPr>
            <a:cxnSpLocks noChangeShapeType="1"/>
            <a:stCxn id="39942" idx="2"/>
            <a:endCxn id="39954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1" name="AutoShape 49"/>
          <p:cNvCxnSpPr>
            <a:cxnSpLocks noChangeShapeType="1"/>
            <a:stCxn id="39945" idx="2"/>
            <a:endCxn id="39950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2" name="AutoShape 50"/>
          <p:cNvCxnSpPr>
            <a:cxnSpLocks noChangeShapeType="1"/>
            <a:stCxn id="39944" idx="2"/>
            <a:endCxn id="39953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3" name="AutoShape 51"/>
          <p:cNvCxnSpPr>
            <a:cxnSpLocks noChangeShapeType="1"/>
            <a:stCxn id="39943" idx="2"/>
            <a:endCxn id="39952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4" name="AutoShape 52"/>
          <p:cNvCxnSpPr>
            <a:cxnSpLocks noChangeShapeType="1"/>
            <a:stCxn id="39941" idx="2"/>
            <a:endCxn id="39951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5" name="AutoShape 53"/>
          <p:cNvCxnSpPr>
            <a:cxnSpLocks noChangeShapeType="1"/>
            <a:stCxn id="39951" idx="2"/>
            <a:endCxn id="39959" idx="0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6" name="AutoShape 54"/>
          <p:cNvCxnSpPr>
            <a:cxnSpLocks noChangeShapeType="1"/>
            <a:stCxn id="39952" idx="2"/>
            <a:endCxn id="39960" idx="0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7" name="AutoShape 55"/>
          <p:cNvCxnSpPr>
            <a:cxnSpLocks noChangeShapeType="1"/>
            <a:stCxn id="39953" idx="2"/>
            <a:endCxn id="39961" idx="0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8" name="AutoShape 56"/>
          <p:cNvCxnSpPr>
            <a:cxnSpLocks noChangeShapeType="1"/>
            <a:stCxn id="39950" idx="2"/>
            <a:endCxn id="39958" idx="0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89" name="AutoShape 57"/>
          <p:cNvCxnSpPr>
            <a:cxnSpLocks noChangeShapeType="1"/>
            <a:stCxn id="39954" idx="2"/>
            <a:endCxn id="39962" idx="0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0" name="AutoShape 58"/>
          <p:cNvCxnSpPr>
            <a:cxnSpLocks noChangeShapeType="1"/>
            <a:stCxn id="39955" idx="2"/>
            <a:endCxn id="39963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1" name="AutoShape 59"/>
          <p:cNvCxnSpPr>
            <a:cxnSpLocks noChangeShapeType="1"/>
            <a:stCxn id="39948" idx="2"/>
            <a:endCxn id="39959" idx="0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2" name="AutoShape 60"/>
          <p:cNvCxnSpPr>
            <a:cxnSpLocks noChangeShapeType="1"/>
            <a:stCxn id="39949" idx="2"/>
            <a:endCxn id="39960" idx="0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3" name="AutoShape 61"/>
          <p:cNvCxnSpPr>
            <a:cxnSpLocks noChangeShapeType="1"/>
            <a:stCxn id="39951" idx="2"/>
            <a:endCxn id="39961" idx="0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4" name="AutoShape 62"/>
          <p:cNvCxnSpPr>
            <a:cxnSpLocks noChangeShapeType="1"/>
            <a:stCxn id="39952" idx="2"/>
            <a:endCxn id="39958" idx="0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5" name="AutoShape 63"/>
          <p:cNvCxnSpPr>
            <a:cxnSpLocks noChangeShapeType="1"/>
            <a:stCxn id="39953" idx="2"/>
            <a:endCxn id="39962" idx="0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6" name="AutoShape 64"/>
          <p:cNvCxnSpPr>
            <a:cxnSpLocks noChangeShapeType="1"/>
            <a:stCxn id="39950" idx="2"/>
            <a:endCxn id="39963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7" name="AutoShape 65"/>
          <p:cNvCxnSpPr>
            <a:cxnSpLocks noChangeShapeType="1"/>
            <a:stCxn id="39961" idx="2"/>
            <a:endCxn id="39969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8" name="AutoShape 66"/>
          <p:cNvCxnSpPr>
            <a:cxnSpLocks noChangeShapeType="1"/>
            <a:stCxn id="39958" idx="2"/>
            <a:endCxn id="39966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99" name="AutoShape 67"/>
          <p:cNvCxnSpPr>
            <a:cxnSpLocks noChangeShapeType="1"/>
            <a:stCxn id="39962" idx="2"/>
            <a:endCxn id="39970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0" name="AutoShape 68"/>
          <p:cNvCxnSpPr>
            <a:cxnSpLocks noChangeShapeType="1"/>
            <a:stCxn id="39963" idx="2"/>
            <a:endCxn id="39971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1" name="AutoShape 69"/>
          <p:cNvCxnSpPr>
            <a:cxnSpLocks noChangeShapeType="1"/>
            <a:stCxn id="39956" idx="2"/>
            <a:endCxn id="39969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2" name="AutoShape 70"/>
          <p:cNvCxnSpPr>
            <a:cxnSpLocks noChangeShapeType="1"/>
            <a:stCxn id="39957" idx="2"/>
            <a:endCxn id="39966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3" name="AutoShape 71"/>
          <p:cNvCxnSpPr>
            <a:cxnSpLocks noChangeShapeType="1"/>
            <a:stCxn id="39959" idx="2"/>
            <a:endCxn id="39970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4" name="AutoShape 72"/>
          <p:cNvCxnSpPr>
            <a:cxnSpLocks noChangeShapeType="1"/>
            <a:stCxn id="39960" idx="2"/>
            <a:endCxn id="39971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005" name="AutoShape 74"/>
          <p:cNvCxnSpPr>
            <a:cxnSpLocks noChangeShapeType="1"/>
            <a:stCxn id="39940" idx="2"/>
            <a:endCxn id="39949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i="1" smtClean="0"/>
              <a:t>Stream Compaction</a:t>
            </a:r>
          </a:p>
          <a:p>
            <a:pPr lvl="1" eaLnBrk="1" hangingPunct="1"/>
            <a:r>
              <a:rPr lang="en-US" smtClean="0"/>
              <a:t>Given an array of elements</a:t>
            </a:r>
          </a:p>
          <a:p>
            <a:pPr lvl="2" eaLnBrk="1" hangingPunct="1"/>
            <a:r>
              <a:rPr lang="en-US" smtClean="0"/>
              <a:t>Create a new array with elements that meet a certain criteria, e.g. non null</a:t>
            </a:r>
          </a:p>
          <a:p>
            <a:pPr lvl="2" eaLnBrk="1" hangingPunct="1"/>
            <a:r>
              <a:rPr lang="en-US" smtClean="0"/>
              <a:t>Preserve order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Parallel Algorithms</a:t>
            </a:r>
          </a:p>
          <a:p>
            <a:pPr lvl="1" eaLnBrk="1" hangingPunct="1"/>
            <a:r>
              <a:rPr lang="en-US" dirty="0" smtClean="0"/>
              <a:t>Parallel Reduction</a:t>
            </a:r>
          </a:p>
          <a:p>
            <a:pPr lvl="1" eaLnBrk="1" hangingPunct="1"/>
            <a:r>
              <a:rPr lang="en-US" dirty="0" smtClean="0"/>
              <a:t>Scan</a:t>
            </a:r>
          </a:p>
          <a:p>
            <a:pPr lvl="1" eaLnBrk="1" hangingPunct="1"/>
            <a:r>
              <a:rPr lang="en-US" dirty="0" smtClean="0"/>
              <a:t>Stream Compression</a:t>
            </a:r>
          </a:p>
          <a:p>
            <a:pPr lvl="1" eaLnBrk="1" hangingPunct="1"/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ummed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rea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ables</a:t>
            </a:r>
          </a:p>
          <a:p>
            <a:pPr lvl="1" eaLnBrk="1" hangingPunct="1"/>
            <a:r>
              <a:rPr lang="en-US" dirty="0"/>
              <a:t>Radix Sort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5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smtClean="0"/>
              <a:t>Given an array of elements</a:t>
            </a:r>
          </a:p>
          <a:p>
            <a:pPr lvl="2" eaLnBrk="1" hangingPunct="1"/>
            <a:r>
              <a:rPr lang="en-US" smtClean="0"/>
              <a:t>Create a new array with elements that meet a certain criteria, e.g. non null</a:t>
            </a:r>
          </a:p>
          <a:p>
            <a:pPr lvl="2" eaLnBrk="1" hangingPunct="1"/>
            <a:r>
              <a:rPr lang="en-US" smtClean="0"/>
              <a:t>Preserve order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99866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66223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32581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98938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cxnSp>
        <p:nvCxnSpPr>
          <p:cNvPr id="43024" name="AutoShape 16"/>
          <p:cNvCxnSpPr>
            <a:cxnSpLocks noChangeShapeType="1"/>
            <a:stCxn id="43012" idx="2"/>
            <a:endCxn id="43020" idx="0"/>
          </p:cNvCxnSpPr>
          <p:nvPr/>
        </p:nvCxnSpPr>
        <p:spPr bwMode="auto">
          <a:xfrm>
            <a:off x="2247900" y="5130800"/>
            <a:ext cx="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AutoShape 17"/>
          <p:cNvCxnSpPr>
            <a:cxnSpLocks noChangeShapeType="1"/>
            <a:stCxn id="43015" idx="2"/>
            <a:endCxn id="43021" idx="0"/>
          </p:cNvCxnSpPr>
          <p:nvPr/>
        </p:nvCxnSpPr>
        <p:spPr bwMode="auto">
          <a:xfrm flipH="1">
            <a:off x="2911475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18"/>
          <p:cNvCxnSpPr>
            <a:cxnSpLocks noChangeShapeType="1"/>
            <a:stCxn id="43016" idx="2"/>
            <a:endCxn id="43022" idx="0"/>
          </p:cNvCxnSpPr>
          <p:nvPr/>
        </p:nvCxnSpPr>
        <p:spPr bwMode="auto">
          <a:xfrm flipH="1">
            <a:off x="3575050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7" name="AutoShape 19"/>
          <p:cNvCxnSpPr>
            <a:cxnSpLocks noChangeShapeType="1"/>
            <a:stCxn id="43018" idx="2"/>
            <a:endCxn id="43023" idx="0"/>
          </p:cNvCxnSpPr>
          <p:nvPr/>
        </p:nvCxnSpPr>
        <p:spPr bwMode="auto">
          <a:xfrm flipH="1">
            <a:off x="4238625" y="5130800"/>
            <a:ext cx="1992313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Stream Compaction</a:t>
            </a:r>
          </a:p>
          <a:p>
            <a:pPr lvl="1" eaLnBrk="1" hangingPunct="1"/>
            <a:r>
              <a:rPr lang="en-US" dirty="0" smtClean="0"/>
              <a:t>Used in </a:t>
            </a:r>
            <a:r>
              <a:rPr lang="en-US" dirty="0"/>
              <a:t>path tracing, collision </a:t>
            </a:r>
            <a:r>
              <a:rPr lang="en-US" dirty="0" smtClean="0"/>
              <a:t>detection, sparse matrix compression, etc.</a:t>
            </a:r>
          </a:p>
          <a:p>
            <a:pPr lvl="1" eaLnBrk="1" hangingPunct="1"/>
            <a:r>
              <a:rPr lang="en-US" dirty="0" smtClean="0"/>
              <a:t>Can reduce bandwidth from GPU to CPU</a:t>
            </a:r>
          </a:p>
        </p:txBody>
      </p:sp>
      <p:sp>
        <p:nvSpPr>
          <p:cNvPr id="44036" name="Text Box 20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4037" name="Text Box 21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4041" name="Text Box 25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4042" name="Text Box 26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4043" name="Text Box 27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4044" name="Text Box 28"/>
          <p:cNvSpPr txBox="1">
            <a:spLocks noChangeArrowheads="1"/>
          </p:cNvSpPr>
          <p:nvPr/>
        </p:nvSpPr>
        <p:spPr bwMode="auto">
          <a:xfrm>
            <a:off x="199866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4045" name="Text Box 29"/>
          <p:cNvSpPr txBox="1">
            <a:spLocks noChangeArrowheads="1"/>
          </p:cNvSpPr>
          <p:nvPr/>
        </p:nvSpPr>
        <p:spPr bwMode="auto">
          <a:xfrm>
            <a:off x="266223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4046" name="Text Box 30"/>
          <p:cNvSpPr txBox="1">
            <a:spLocks noChangeArrowheads="1"/>
          </p:cNvSpPr>
          <p:nvPr/>
        </p:nvSpPr>
        <p:spPr bwMode="auto">
          <a:xfrm>
            <a:off x="332581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4047" name="Text Box 31"/>
          <p:cNvSpPr txBox="1">
            <a:spLocks noChangeArrowheads="1"/>
          </p:cNvSpPr>
          <p:nvPr/>
        </p:nvSpPr>
        <p:spPr bwMode="auto">
          <a:xfrm>
            <a:off x="398938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cxnSp>
        <p:nvCxnSpPr>
          <p:cNvPr id="44048" name="AutoShape 32"/>
          <p:cNvCxnSpPr>
            <a:cxnSpLocks noChangeShapeType="1"/>
            <a:stCxn id="44036" idx="2"/>
            <a:endCxn id="44044" idx="0"/>
          </p:cNvCxnSpPr>
          <p:nvPr/>
        </p:nvCxnSpPr>
        <p:spPr bwMode="auto">
          <a:xfrm>
            <a:off x="2247900" y="5130800"/>
            <a:ext cx="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AutoShape 33"/>
          <p:cNvCxnSpPr>
            <a:cxnSpLocks noChangeShapeType="1"/>
            <a:stCxn id="44039" idx="2"/>
            <a:endCxn id="44045" idx="0"/>
          </p:cNvCxnSpPr>
          <p:nvPr/>
        </p:nvCxnSpPr>
        <p:spPr bwMode="auto">
          <a:xfrm flipH="1">
            <a:off x="2911475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34"/>
          <p:cNvCxnSpPr>
            <a:cxnSpLocks noChangeShapeType="1"/>
            <a:stCxn id="44040" idx="2"/>
            <a:endCxn id="44046" idx="0"/>
          </p:cNvCxnSpPr>
          <p:nvPr/>
        </p:nvCxnSpPr>
        <p:spPr bwMode="auto">
          <a:xfrm flipH="1">
            <a:off x="3575050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AutoShape 35"/>
          <p:cNvCxnSpPr>
            <a:cxnSpLocks noChangeShapeType="1"/>
            <a:stCxn id="44042" idx="2"/>
            <a:endCxn id="44047" idx="0"/>
          </p:cNvCxnSpPr>
          <p:nvPr/>
        </p:nvCxnSpPr>
        <p:spPr bwMode="auto">
          <a:xfrm flipH="1">
            <a:off x="4238625" y="5130800"/>
            <a:ext cx="1992313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0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 containing</a:t>
            </a:r>
          </a:p>
          <a:p>
            <a:pPr lvl="2" eaLnBrk="1" hangingPunct="1"/>
            <a:r>
              <a:rPr lang="en-US" smtClean="0"/>
              <a:t>1 if corresponding element meets criteria</a:t>
            </a:r>
          </a:p>
          <a:p>
            <a:pPr lvl="2" eaLnBrk="1" hangingPunct="1"/>
            <a:r>
              <a:rPr lang="en-US" smtClean="0"/>
              <a:t>0 if element does not meet criteria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2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7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8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9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4284" name="Rectangle 20"/>
          <p:cNvSpPr>
            <a:spLocks noChangeArrowheads="1"/>
          </p:cNvSpPr>
          <p:nvPr/>
        </p:nvSpPr>
        <p:spPr bwMode="auto">
          <a:xfrm>
            <a:off x="609600" y="6172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54285" name="Text Box 21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6" name="Text Box 22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7" name="Text Box 23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8" name="Text Box 24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9" name="Text Box 25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0" name="Text Box 26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1" name="Text Box 27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2" name="Text Box 28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7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609600" y="6172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4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8768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  <a:r>
              <a:rPr lang="en-US" sz="4000" smtClean="0"/>
              <a:t>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2</a:t>
            </a:r>
            <a:r>
              <a:rPr lang="en-US" smtClean="0"/>
              <a:t>:  Run exclusive scan on temporary array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z="3200" smtClean="0"/>
          </a:p>
          <a:p>
            <a:pPr lvl="1" eaLnBrk="1" hangingPunct="1"/>
            <a:endParaRPr lang="en-US" sz="3200" smtClean="0"/>
          </a:p>
          <a:p>
            <a:pPr lvl="1" eaLnBrk="1" hangingPunct="1"/>
            <a:endParaRPr lang="en-US" sz="3200" smtClean="0"/>
          </a:p>
          <a:p>
            <a:pPr lvl="1" eaLnBrk="1" hangingPunct="1">
              <a:buFont typeface="Wingdings" pitchFamily="2" charset="2"/>
              <a:buNone/>
            </a:pPr>
            <a:endParaRPr lang="en-US" sz="3200" smtClean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7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Given an array of numbers, design a parallel algorithm to find the sum.</a:t>
            </a:r>
          </a:p>
          <a:p>
            <a:pPr eaLnBrk="1" hangingPunct="1">
              <a:defRPr/>
            </a:pPr>
            <a:r>
              <a:rPr lang="en-US" dirty="0" smtClean="0"/>
              <a:t>Consider:</a:t>
            </a:r>
          </a:p>
          <a:p>
            <a:pPr lvl="1" eaLnBrk="1" hangingPunct="1">
              <a:defRPr/>
            </a:pPr>
            <a:r>
              <a:rPr lang="en-US" sz="2400" i="1" dirty="0" smtClean="0">
                <a:solidFill>
                  <a:srgbClr val="CC3300"/>
                </a:solidFill>
              </a:rPr>
              <a:t>Arithmetic intensity</a:t>
            </a:r>
            <a:r>
              <a:rPr lang="en-US" sz="2400" dirty="0" smtClean="0"/>
              <a:t>:  compute to memory access ratio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02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Stream Compaction</a:t>
            </a:r>
            <a:r>
              <a:rPr lang="en-US" sz="3600" dirty="0" smtClean="0"/>
              <a:t> </a:t>
            </a:r>
          </a:p>
          <a:p>
            <a:pPr lvl="1" eaLnBrk="1" hangingPunct="1"/>
            <a:r>
              <a:rPr lang="en-US" i="1" dirty="0" smtClean="0">
                <a:solidFill>
                  <a:srgbClr val="CC3300"/>
                </a:solidFill>
              </a:rPr>
              <a:t>Step 2</a:t>
            </a:r>
            <a:r>
              <a:rPr lang="en-US" dirty="0" smtClean="0"/>
              <a:t>:  Run exclusive scan on temporary array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Scan runs in parallel</a:t>
            </a:r>
          </a:p>
          <a:p>
            <a:pPr lvl="1" eaLnBrk="1" hangingPunct="1"/>
            <a:r>
              <a:rPr lang="en-US" dirty="0" smtClean="0"/>
              <a:t>What can we do with the results?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4" name="Text Box 21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5" name="Text Box 22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6" name="Text Box 23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67" name="Text Box 24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8" name="Text Box 25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7369" name="Text Box 26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70" name="Text Box 27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71" name="Text Box 28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57372" name="Text Box 29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0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648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2" eaLnBrk="1" hangingPunct="1"/>
            <a:r>
              <a:rPr lang="en-US" sz="3200" smtClean="0"/>
              <a:t>Result of scan is index into final array</a:t>
            </a:r>
          </a:p>
          <a:p>
            <a:pPr lvl="2" eaLnBrk="1" hangingPunct="1"/>
            <a:r>
              <a:rPr lang="en-US" sz="3200" smtClean="0"/>
              <a:t>Only write an element if temporary array has a 1</a:t>
            </a:r>
          </a:p>
          <a:p>
            <a:pPr lvl="1" eaLnBrk="1" hangingPunct="1"/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9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5" name="Text Box 37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59426" name="Line 38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7" name="Text Box 39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28" name="Text Box 40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29" name="Text Box 41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9430" name="Text Box 42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478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3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2498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48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4419600" y="6172200"/>
            <a:ext cx="480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Scatter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13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1" name="Text Box 36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72" name="Text Box 37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73" name="Text Box 38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5574" name="Text Box 39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75" name="Rectangle 40"/>
          <p:cNvSpPr>
            <a:spLocks noChangeArrowheads="1"/>
          </p:cNvSpPr>
          <p:nvPr/>
        </p:nvSpPr>
        <p:spPr bwMode="auto">
          <a:xfrm>
            <a:off x="4419600" y="6172200"/>
            <a:ext cx="480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Scatter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8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Summed Area Table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ummed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rea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able (</a:t>
            </a:r>
            <a:r>
              <a:rPr lang="en-US" i="1" dirty="0" smtClean="0">
                <a:solidFill>
                  <a:srgbClr val="FF0000"/>
                </a:solidFill>
              </a:rPr>
              <a:t>SAT</a:t>
            </a:r>
            <a:r>
              <a:rPr lang="en-US" dirty="0" smtClean="0"/>
              <a:t>):  2D table where each element stores the sum of all elements in an input image between the lower left corner and the entry location.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7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Given an array of numbers, design a parallel algorithm to find:</a:t>
            </a:r>
          </a:p>
          <a:p>
            <a:pPr lvl="1" eaLnBrk="1" hangingPunct="1"/>
            <a:r>
              <a:rPr lang="en-US" sz="2400" smtClean="0"/>
              <a:t>The sum</a:t>
            </a:r>
          </a:p>
          <a:p>
            <a:pPr lvl="1" eaLnBrk="1" hangingPunct="1"/>
            <a:r>
              <a:rPr lang="en-US" sz="2400" smtClean="0"/>
              <a:t>The maximum value</a:t>
            </a:r>
          </a:p>
          <a:p>
            <a:pPr lvl="1" eaLnBrk="1" hangingPunct="1"/>
            <a:r>
              <a:rPr lang="en-US" sz="2400" smtClean="0"/>
              <a:t>The product of values</a:t>
            </a:r>
          </a:p>
          <a:p>
            <a:pPr lvl="1" eaLnBrk="1" hangingPunct="1"/>
            <a:r>
              <a:rPr lang="en-US" sz="2400" smtClean="0"/>
              <a:t>The average value</a:t>
            </a:r>
          </a:p>
          <a:p>
            <a:pPr eaLnBrk="1" hangingPunct="1"/>
            <a:r>
              <a:rPr lang="en-US" smtClean="0"/>
              <a:t>How different are these algorithms?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127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7587" name="Text Box 12"/>
          <p:cNvSpPr txBox="1">
            <a:spLocks noChangeArrowheads="1"/>
          </p:cNvSpPr>
          <p:nvPr/>
        </p:nvSpPr>
        <p:spPr bwMode="auto">
          <a:xfrm>
            <a:off x="1717675" y="50038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88" name="Text Box 12"/>
          <p:cNvSpPr txBox="1">
            <a:spLocks noChangeArrowheads="1"/>
          </p:cNvSpPr>
          <p:nvPr/>
        </p:nvSpPr>
        <p:spPr bwMode="auto">
          <a:xfrm>
            <a:off x="2378075" y="5003800"/>
            <a:ext cx="492125" cy="40005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89" name="Text Box 12"/>
          <p:cNvSpPr txBox="1">
            <a:spLocks noChangeArrowheads="1"/>
          </p:cNvSpPr>
          <p:nvPr/>
        </p:nvSpPr>
        <p:spPr bwMode="auto">
          <a:xfrm>
            <a:off x="3038475" y="50038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0" name="Text Box 12"/>
          <p:cNvSpPr txBox="1">
            <a:spLocks noChangeArrowheads="1"/>
          </p:cNvSpPr>
          <p:nvPr/>
        </p:nvSpPr>
        <p:spPr bwMode="auto">
          <a:xfrm>
            <a:off x="3698875" y="50038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1" name="Text Box 12"/>
          <p:cNvSpPr txBox="1">
            <a:spLocks noChangeArrowheads="1"/>
          </p:cNvSpPr>
          <p:nvPr/>
        </p:nvSpPr>
        <p:spPr bwMode="auto">
          <a:xfrm>
            <a:off x="17176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2" name="Text Box 12"/>
          <p:cNvSpPr txBox="1">
            <a:spLocks noChangeArrowheads="1"/>
          </p:cNvSpPr>
          <p:nvPr/>
        </p:nvSpPr>
        <p:spPr bwMode="auto">
          <a:xfrm>
            <a:off x="23780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3" name="Text Box 12"/>
          <p:cNvSpPr txBox="1">
            <a:spLocks noChangeArrowheads="1"/>
          </p:cNvSpPr>
          <p:nvPr/>
        </p:nvSpPr>
        <p:spPr bwMode="auto">
          <a:xfrm>
            <a:off x="30384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4" name="Text Box 12"/>
          <p:cNvSpPr txBox="1">
            <a:spLocks noChangeArrowheads="1"/>
          </p:cNvSpPr>
          <p:nvPr/>
        </p:nvSpPr>
        <p:spPr bwMode="auto">
          <a:xfrm>
            <a:off x="3698875" y="44704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5" name="Text Box 12"/>
          <p:cNvSpPr txBox="1">
            <a:spLocks noChangeArrowheads="1"/>
          </p:cNvSpPr>
          <p:nvPr/>
        </p:nvSpPr>
        <p:spPr bwMode="auto">
          <a:xfrm>
            <a:off x="17176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23780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7" name="Text Box 12"/>
          <p:cNvSpPr txBox="1">
            <a:spLocks noChangeArrowheads="1"/>
          </p:cNvSpPr>
          <p:nvPr/>
        </p:nvSpPr>
        <p:spPr bwMode="auto">
          <a:xfrm>
            <a:off x="30384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8" name="Text Box 12"/>
          <p:cNvSpPr txBox="1">
            <a:spLocks noChangeArrowheads="1"/>
          </p:cNvSpPr>
          <p:nvPr/>
        </p:nvSpPr>
        <p:spPr bwMode="auto">
          <a:xfrm>
            <a:off x="3698875" y="39370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9" name="Text Box 12"/>
          <p:cNvSpPr txBox="1">
            <a:spLocks noChangeArrowheads="1"/>
          </p:cNvSpPr>
          <p:nvPr/>
        </p:nvSpPr>
        <p:spPr bwMode="auto">
          <a:xfrm>
            <a:off x="17176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0" name="Text Box 12"/>
          <p:cNvSpPr txBox="1">
            <a:spLocks noChangeArrowheads="1"/>
          </p:cNvSpPr>
          <p:nvPr/>
        </p:nvSpPr>
        <p:spPr bwMode="auto">
          <a:xfrm>
            <a:off x="23780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601" name="Text Box 12"/>
          <p:cNvSpPr txBox="1">
            <a:spLocks noChangeArrowheads="1"/>
          </p:cNvSpPr>
          <p:nvPr/>
        </p:nvSpPr>
        <p:spPr bwMode="auto">
          <a:xfrm>
            <a:off x="30384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602" name="Text Box 12"/>
          <p:cNvSpPr txBox="1">
            <a:spLocks noChangeArrowheads="1"/>
          </p:cNvSpPr>
          <p:nvPr/>
        </p:nvSpPr>
        <p:spPr bwMode="auto">
          <a:xfrm>
            <a:off x="36988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603" name="TextBox 23"/>
          <p:cNvSpPr txBox="1">
            <a:spLocks noChangeArrowheads="1"/>
          </p:cNvSpPr>
          <p:nvPr/>
        </p:nvSpPr>
        <p:spPr bwMode="auto">
          <a:xfrm>
            <a:off x="1641475" y="2870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67604" name="Text Box 12"/>
          <p:cNvSpPr txBox="1">
            <a:spLocks noChangeArrowheads="1"/>
          </p:cNvSpPr>
          <p:nvPr/>
        </p:nvSpPr>
        <p:spPr bwMode="auto">
          <a:xfrm>
            <a:off x="50292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605" name="Text Box 12"/>
          <p:cNvSpPr txBox="1">
            <a:spLocks noChangeArrowheads="1"/>
          </p:cNvSpPr>
          <p:nvPr/>
        </p:nvSpPr>
        <p:spPr bwMode="auto">
          <a:xfrm>
            <a:off x="56896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6" name="Text Box 12"/>
          <p:cNvSpPr txBox="1">
            <a:spLocks noChangeArrowheads="1"/>
          </p:cNvSpPr>
          <p:nvPr/>
        </p:nvSpPr>
        <p:spPr bwMode="auto">
          <a:xfrm>
            <a:off x="63500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7" name="Text Box 12"/>
          <p:cNvSpPr txBox="1">
            <a:spLocks noChangeArrowheads="1"/>
          </p:cNvSpPr>
          <p:nvPr/>
        </p:nvSpPr>
        <p:spPr bwMode="auto">
          <a:xfrm>
            <a:off x="70104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7608" name="Text Box 12"/>
          <p:cNvSpPr txBox="1">
            <a:spLocks noChangeArrowheads="1"/>
          </p:cNvSpPr>
          <p:nvPr/>
        </p:nvSpPr>
        <p:spPr bwMode="auto">
          <a:xfrm>
            <a:off x="50292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9" name="Text Box 12"/>
          <p:cNvSpPr txBox="1">
            <a:spLocks noChangeArrowheads="1"/>
          </p:cNvSpPr>
          <p:nvPr/>
        </p:nvSpPr>
        <p:spPr bwMode="auto">
          <a:xfrm>
            <a:off x="56896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67610" name="Text Box 12"/>
          <p:cNvSpPr txBox="1">
            <a:spLocks noChangeArrowheads="1"/>
          </p:cNvSpPr>
          <p:nvPr/>
        </p:nvSpPr>
        <p:spPr bwMode="auto">
          <a:xfrm>
            <a:off x="63500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7611" name="Text Box 12"/>
          <p:cNvSpPr txBox="1">
            <a:spLocks noChangeArrowheads="1"/>
          </p:cNvSpPr>
          <p:nvPr/>
        </p:nvSpPr>
        <p:spPr bwMode="auto">
          <a:xfrm>
            <a:off x="70104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67612" name="Text Box 12"/>
          <p:cNvSpPr txBox="1">
            <a:spLocks noChangeArrowheads="1"/>
          </p:cNvSpPr>
          <p:nvPr/>
        </p:nvSpPr>
        <p:spPr bwMode="auto">
          <a:xfrm>
            <a:off x="50292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13" name="Text Box 12"/>
          <p:cNvSpPr txBox="1">
            <a:spLocks noChangeArrowheads="1"/>
          </p:cNvSpPr>
          <p:nvPr/>
        </p:nvSpPr>
        <p:spPr bwMode="auto">
          <a:xfrm>
            <a:off x="56896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7614" name="Text Box 12"/>
          <p:cNvSpPr txBox="1">
            <a:spLocks noChangeArrowheads="1"/>
          </p:cNvSpPr>
          <p:nvPr/>
        </p:nvSpPr>
        <p:spPr bwMode="auto">
          <a:xfrm>
            <a:off x="6350000" y="3911600"/>
            <a:ext cx="492125" cy="40005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67615" name="Text Box 12"/>
          <p:cNvSpPr txBox="1">
            <a:spLocks noChangeArrowheads="1"/>
          </p:cNvSpPr>
          <p:nvPr/>
        </p:nvSpPr>
        <p:spPr bwMode="auto">
          <a:xfrm>
            <a:off x="70104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67616" name="Text Box 12"/>
          <p:cNvSpPr txBox="1">
            <a:spLocks noChangeArrowheads="1"/>
          </p:cNvSpPr>
          <p:nvPr/>
        </p:nvSpPr>
        <p:spPr bwMode="auto">
          <a:xfrm>
            <a:off x="50292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7617" name="Text Box 12"/>
          <p:cNvSpPr txBox="1">
            <a:spLocks noChangeArrowheads="1"/>
          </p:cNvSpPr>
          <p:nvPr/>
        </p:nvSpPr>
        <p:spPr bwMode="auto">
          <a:xfrm>
            <a:off x="56896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67618" name="Text Box 12"/>
          <p:cNvSpPr txBox="1">
            <a:spLocks noChangeArrowheads="1"/>
          </p:cNvSpPr>
          <p:nvPr/>
        </p:nvSpPr>
        <p:spPr bwMode="auto">
          <a:xfrm>
            <a:off x="63500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67619" name="Text Box 12"/>
          <p:cNvSpPr txBox="1">
            <a:spLocks noChangeArrowheads="1"/>
          </p:cNvSpPr>
          <p:nvPr/>
        </p:nvSpPr>
        <p:spPr bwMode="auto">
          <a:xfrm>
            <a:off x="7010400" y="3378200"/>
            <a:ext cx="492125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67620" name="TextBox 40"/>
          <p:cNvSpPr txBox="1">
            <a:spLocks noChangeArrowheads="1"/>
          </p:cNvSpPr>
          <p:nvPr/>
        </p:nvSpPr>
        <p:spPr bwMode="auto">
          <a:xfrm>
            <a:off x="4953000" y="2844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67621" name="TextBox 2"/>
          <p:cNvSpPr txBox="1">
            <a:spLocks noChangeArrowheads="1"/>
          </p:cNvSpPr>
          <p:nvPr/>
        </p:nvSpPr>
        <p:spPr bwMode="auto">
          <a:xfrm>
            <a:off x="1277938" y="5943600"/>
            <a:ext cx="658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(1 + 1 + 0) + (1 + 2 + 1) + (0 + 1 + 2) = 9</a:t>
            </a:r>
          </a:p>
        </p:txBody>
      </p:sp>
      <p:sp>
        <p:nvSpPr>
          <p:cNvPr id="42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413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Example: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5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Benefit</a:t>
            </a:r>
          </a:p>
          <a:p>
            <a:pPr lvl="1"/>
            <a:r>
              <a:rPr lang="en-US" smtClean="0"/>
              <a:t>Used to perform different width filters at every pixel in the image in constant time per pixel</a:t>
            </a:r>
          </a:p>
          <a:p>
            <a:pPr lvl="1"/>
            <a:r>
              <a:rPr lang="en-US" smtClean="0"/>
              <a:t>Just sample four pixels in SAT:</a:t>
            </a: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http://http.developer.nvidia.com/GPUGems3/gpugems3_ch39.html </a:t>
            </a:r>
          </a:p>
        </p:txBody>
      </p:sp>
      <p:pic>
        <p:nvPicPr>
          <p:cNvPr id="68613" name="Picture 4" descr="869equ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4572000"/>
            <a:ext cx="5270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2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62400" cy="3886200"/>
          </a:xfrm>
        </p:spPr>
        <p:txBody>
          <a:bodyPr/>
          <a:lstStyle/>
          <a:p>
            <a:r>
              <a:rPr lang="en-US" dirty="0" smtClean="0"/>
              <a:t>Uses</a:t>
            </a:r>
          </a:p>
          <a:p>
            <a:pPr lvl="1"/>
            <a:r>
              <a:rPr lang="en-US" dirty="0"/>
              <a:t>Approximate depth of field</a:t>
            </a:r>
          </a:p>
          <a:p>
            <a:pPr lvl="1"/>
            <a:r>
              <a:rPr lang="en-US" dirty="0" smtClean="0"/>
              <a:t>Glossy environment reflections and refractions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http://http.developer.nvidia.com/GPUGems3/gpugems3_ch39.html </a:t>
            </a:r>
          </a:p>
        </p:txBody>
      </p:sp>
      <p:pic>
        <p:nvPicPr>
          <p:cNvPr id="69637" name="Picture 2" descr="39fig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0"/>
            <a:ext cx="38100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40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065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6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6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7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7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7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067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3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1683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4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5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86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87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89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0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1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3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94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5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96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7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8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9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1700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701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2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3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4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5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6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7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8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9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0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1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2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3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4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5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6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8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2707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08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09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0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1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2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3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4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5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7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8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9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20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21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22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23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2724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25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26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7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8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9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0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1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2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3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4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5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6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7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8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9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40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3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3731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2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3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34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35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6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37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8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39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1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42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3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44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5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6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7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3748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9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50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51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2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3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4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5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6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7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8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9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0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1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2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3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4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4755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56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57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58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59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0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1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2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3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5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6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7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8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9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70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71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4772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73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74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75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4776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7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8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9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0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1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2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3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4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5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6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7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8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4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577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8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8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9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579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9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580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80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9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6803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4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5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06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07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8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09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0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1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3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14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5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16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7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8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9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6820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21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2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3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6824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5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6826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7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8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9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0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1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2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3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4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5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6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0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Reduction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Reduction</a:t>
            </a:r>
            <a:r>
              <a:rPr lang="en-US" smtClean="0"/>
              <a:t>:  An operation that computes a single result from a set of data</a:t>
            </a:r>
          </a:p>
          <a:p>
            <a:pPr eaLnBrk="1" hangingPunct="1"/>
            <a:r>
              <a:rPr lang="en-US" smtClean="0"/>
              <a:t>Examples:</a:t>
            </a:r>
          </a:p>
          <a:p>
            <a:pPr lvl="1" eaLnBrk="1" hangingPunct="1"/>
            <a:r>
              <a:rPr lang="en-US" smtClean="0"/>
              <a:t>Minimum/maximum value</a:t>
            </a:r>
          </a:p>
          <a:p>
            <a:pPr lvl="1" eaLnBrk="1" hangingPunct="1"/>
            <a:r>
              <a:rPr lang="en-US" smtClean="0"/>
              <a:t>Average, sum, product, etc.</a:t>
            </a:r>
          </a:p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Parallel Reduction</a:t>
            </a:r>
            <a:r>
              <a:rPr lang="en-US" smtClean="0"/>
              <a:t>:  Do it in parallel.  Obviously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23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7827" name="TextBox 3"/>
          <p:cNvSpPr txBox="1">
            <a:spLocks noChangeArrowheads="1"/>
          </p:cNvSpPr>
          <p:nvPr/>
        </p:nvSpPr>
        <p:spPr bwMode="auto">
          <a:xfrm>
            <a:off x="3914775" y="2676525"/>
            <a:ext cx="131445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88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0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8851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2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3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54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55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6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57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8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59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62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3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64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5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6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7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8868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9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0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1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8872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3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8874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8875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78876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7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8878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8879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78880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8881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8882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8883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8884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9875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76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77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78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79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0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1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2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3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5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6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7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8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9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90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91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9892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93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4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5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9896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7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9898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9899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79900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901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9902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9903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79904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9905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9906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79907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9908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5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089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0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0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1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8091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1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92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2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092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092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8092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2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092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092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8092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92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093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8093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8093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1923" name="TextBox 2"/>
          <p:cNvSpPr txBox="1">
            <a:spLocks noChangeArrowheads="1"/>
          </p:cNvSpPr>
          <p:nvPr/>
        </p:nvSpPr>
        <p:spPr bwMode="auto">
          <a:xfrm>
            <a:off x="304800" y="2676525"/>
            <a:ext cx="87026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>
                <a:solidFill>
                  <a:srgbClr val="FF0000"/>
                </a:solidFill>
              </a:rPr>
              <a:t>How would implement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this on the GPU?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6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2947" name="TextBox 2"/>
          <p:cNvSpPr txBox="1">
            <a:spLocks noChangeArrowheads="1"/>
          </p:cNvSpPr>
          <p:nvPr/>
        </p:nvSpPr>
        <p:spPr bwMode="auto">
          <a:xfrm>
            <a:off x="117475" y="2676525"/>
            <a:ext cx="89090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>
                <a:solidFill>
                  <a:srgbClr val="FF0000"/>
                </a:solidFill>
              </a:rPr>
              <a:t>How would compute a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SAT on the GPU using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inclusive scan?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3971" name="Text Box 12"/>
          <p:cNvSpPr txBox="1">
            <a:spLocks noChangeArrowheads="1"/>
          </p:cNvSpPr>
          <p:nvPr/>
        </p:nvSpPr>
        <p:spPr bwMode="auto">
          <a:xfrm>
            <a:off x="17176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2" name="Text Box 12"/>
          <p:cNvSpPr txBox="1">
            <a:spLocks noChangeArrowheads="1"/>
          </p:cNvSpPr>
          <p:nvPr/>
        </p:nvSpPr>
        <p:spPr bwMode="auto">
          <a:xfrm>
            <a:off x="2378075" y="51403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3" name="Text Box 12"/>
          <p:cNvSpPr txBox="1">
            <a:spLocks noChangeArrowheads="1"/>
          </p:cNvSpPr>
          <p:nvPr/>
        </p:nvSpPr>
        <p:spPr bwMode="auto">
          <a:xfrm>
            <a:off x="30384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74" name="Text Box 12"/>
          <p:cNvSpPr txBox="1">
            <a:spLocks noChangeArrowheads="1"/>
          </p:cNvSpPr>
          <p:nvPr/>
        </p:nvSpPr>
        <p:spPr bwMode="auto">
          <a:xfrm>
            <a:off x="36988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75" name="Text Box 12"/>
          <p:cNvSpPr txBox="1">
            <a:spLocks noChangeArrowheads="1"/>
          </p:cNvSpPr>
          <p:nvPr/>
        </p:nvSpPr>
        <p:spPr bwMode="auto">
          <a:xfrm>
            <a:off x="17176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6" name="Text Box 12"/>
          <p:cNvSpPr txBox="1">
            <a:spLocks noChangeArrowheads="1"/>
          </p:cNvSpPr>
          <p:nvPr/>
        </p:nvSpPr>
        <p:spPr bwMode="auto">
          <a:xfrm>
            <a:off x="23780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77" name="Text Box 12"/>
          <p:cNvSpPr txBox="1">
            <a:spLocks noChangeArrowheads="1"/>
          </p:cNvSpPr>
          <p:nvPr/>
        </p:nvSpPr>
        <p:spPr bwMode="auto">
          <a:xfrm>
            <a:off x="30384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8" name="Text Box 12"/>
          <p:cNvSpPr txBox="1">
            <a:spLocks noChangeArrowheads="1"/>
          </p:cNvSpPr>
          <p:nvPr/>
        </p:nvSpPr>
        <p:spPr bwMode="auto">
          <a:xfrm>
            <a:off x="36988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79" name="Text Box 12"/>
          <p:cNvSpPr txBox="1">
            <a:spLocks noChangeArrowheads="1"/>
          </p:cNvSpPr>
          <p:nvPr/>
        </p:nvSpPr>
        <p:spPr bwMode="auto">
          <a:xfrm>
            <a:off x="17176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23780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1" name="Text Box 12"/>
          <p:cNvSpPr txBox="1">
            <a:spLocks noChangeArrowheads="1"/>
          </p:cNvSpPr>
          <p:nvPr/>
        </p:nvSpPr>
        <p:spPr bwMode="auto">
          <a:xfrm>
            <a:off x="30384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82" name="Text Box 12"/>
          <p:cNvSpPr txBox="1">
            <a:spLocks noChangeArrowheads="1"/>
          </p:cNvSpPr>
          <p:nvPr/>
        </p:nvSpPr>
        <p:spPr bwMode="auto">
          <a:xfrm>
            <a:off x="36988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3" name="Text Box 12"/>
          <p:cNvSpPr txBox="1">
            <a:spLocks noChangeArrowheads="1"/>
          </p:cNvSpPr>
          <p:nvPr/>
        </p:nvSpPr>
        <p:spPr bwMode="auto">
          <a:xfrm>
            <a:off x="17176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84" name="Text Box 12"/>
          <p:cNvSpPr txBox="1">
            <a:spLocks noChangeArrowheads="1"/>
          </p:cNvSpPr>
          <p:nvPr/>
        </p:nvSpPr>
        <p:spPr bwMode="auto">
          <a:xfrm>
            <a:off x="23780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5" name="Text Box 12"/>
          <p:cNvSpPr txBox="1">
            <a:spLocks noChangeArrowheads="1"/>
          </p:cNvSpPr>
          <p:nvPr/>
        </p:nvSpPr>
        <p:spPr bwMode="auto">
          <a:xfrm>
            <a:off x="30384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6" name="Text Box 12"/>
          <p:cNvSpPr txBox="1">
            <a:spLocks noChangeArrowheads="1"/>
          </p:cNvSpPr>
          <p:nvPr/>
        </p:nvSpPr>
        <p:spPr bwMode="auto">
          <a:xfrm>
            <a:off x="36988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7" name="TextBox 23"/>
          <p:cNvSpPr txBox="1">
            <a:spLocks noChangeArrowheads="1"/>
          </p:cNvSpPr>
          <p:nvPr/>
        </p:nvSpPr>
        <p:spPr bwMode="auto">
          <a:xfrm>
            <a:off x="1641475" y="3006725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83988" name="Text Box 12"/>
          <p:cNvSpPr txBox="1">
            <a:spLocks noChangeArrowheads="1"/>
          </p:cNvSpPr>
          <p:nvPr/>
        </p:nvSpPr>
        <p:spPr bwMode="auto">
          <a:xfrm>
            <a:off x="50292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9" name="Text Box 12"/>
          <p:cNvSpPr txBox="1">
            <a:spLocks noChangeArrowheads="1"/>
          </p:cNvSpPr>
          <p:nvPr/>
        </p:nvSpPr>
        <p:spPr bwMode="auto">
          <a:xfrm>
            <a:off x="56896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90" name="Text Box 12"/>
          <p:cNvSpPr txBox="1">
            <a:spLocks noChangeArrowheads="1"/>
          </p:cNvSpPr>
          <p:nvPr/>
        </p:nvSpPr>
        <p:spPr bwMode="auto">
          <a:xfrm>
            <a:off x="63500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91" name="Text Box 12"/>
          <p:cNvSpPr txBox="1">
            <a:spLocks noChangeArrowheads="1"/>
          </p:cNvSpPr>
          <p:nvPr/>
        </p:nvSpPr>
        <p:spPr bwMode="auto">
          <a:xfrm>
            <a:off x="70104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2" name="Text Box 12"/>
          <p:cNvSpPr txBox="1">
            <a:spLocks noChangeArrowheads="1"/>
          </p:cNvSpPr>
          <p:nvPr/>
        </p:nvSpPr>
        <p:spPr bwMode="auto">
          <a:xfrm>
            <a:off x="50292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93" name="Text Box 12"/>
          <p:cNvSpPr txBox="1">
            <a:spLocks noChangeArrowheads="1"/>
          </p:cNvSpPr>
          <p:nvPr/>
        </p:nvSpPr>
        <p:spPr bwMode="auto">
          <a:xfrm>
            <a:off x="56896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3994" name="Text Box 12"/>
          <p:cNvSpPr txBox="1">
            <a:spLocks noChangeArrowheads="1"/>
          </p:cNvSpPr>
          <p:nvPr/>
        </p:nvSpPr>
        <p:spPr bwMode="auto">
          <a:xfrm>
            <a:off x="63500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5" name="Text Box 12"/>
          <p:cNvSpPr txBox="1">
            <a:spLocks noChangeArrowheads="1"/>
          </p:cNvSpPr>
          <p:nvPr/>
        </p:nvSpPr>
        <p:spPr bwMode="auto">
          <a:xfrm>
            <a:off x="70104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6" name="Text Box 12"/>
          <p:cNvSpPr txBox="1">
            <a:spLocks noChangeArrowheads="1"/>
          </p:cNvSpPr>
          <p:nvPr/>
        </p:nvSpPr>
        <p:spPr bwMode="auto">
          <a:xfrm>
            <a:off x="50292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97" name="Text Box 12"/>
          <p:cNvSpPr txBox="1">
            <a:spLocks noChangeArrowheads="1"/>
          </p:cNvSpPr>
          <p:nvPr/>
        </p:nvSpPr>
        <p:spPr bwMode="auto">
          <a:xfrm>
            <a:off x="56896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98" name="Text Box 12"/>
          <p:cNvSpPr txBox="1">
            <a:spLocks noChangeArrowheads="1"/>
          </p:cNvSpPr>
          <p:nvPr/>
        </p:nvSpPr>
        <p:spPr bwMode="auto">
          <a:xfrm>
            <a:off x="63500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3999" name="Text Box 12"/>
          <p:cNvSpPr txBox="1">
            <a:spLocks noChangeArrowheads="1"/>
          </p:cNvSpPr>
          <p:nvPr/>
        </p:nvSpPr>
        <p:spPr bwMode="auto">
          <a:xfrm>
            <a:off x="70104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0" name="Text Box 12"/>
          <p:cNvSpPr txBox="1">
            <a:spLocks noChangeArrowheads="1"/>
          </p:cNvSpPr>
          <p:nvPr/>
        </p:nvSpPr>
        <p:spPr bwMode="auto">
          <a:xfrm>
            <a:off x="50292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001" name="Text Box 12"/>
          <p:cNvSpPr txBox="1">
            <a:spLocks noChangeArrowheads="1"/>
          </p:cNvSpPr>
          <p:nvPr/>
        </p:nvSpPr>
        <p:spPr bwMode="auto">
          <a:xfrm>
            <a:off x="56896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2" name="Text Box 12"/>
          <p:cNvSpPr txBox="1">
            <a:spLocks noChangeArrowheads="1"/>
          </p:cNvSpPr>
          <p:nvPr/>
        </p:nvSpPr>
        <p:spPr bwMode="auto">
          <a:xfrm>
            <a:off x="63500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3" name="Text Box 12"/>
          <p:cNvSpPr txBox="1">
            <a:spLocks noChangeArrowheads="1"/>
          </p:cNvSpPr>
          <p:nvPr/>
        </p:nvSpPr>
        <p:spPr bwMode="auto">
          <a:xfrm>
            <a:off x="70104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4" name="TextBox 40"/>
          <p:cNvSpPr txBox="1">
            <a:spLocks noChangeArrowheads="1"/>
          </p:cNvSpPr>
          <p:nvPr/>
        </p:nvSpPr>
        <p:spPr bwMode="auto">
          <a:xfrm>
            <a:off x="4953000" y="2981325"/>
            <a:ext cx="1335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Partial SAT</a:t>
            </a:r>
          </a:p>
        </p:txBody>
      </p:sp>
      <p:cxnSp>
        <p:nvCxnSpPr>
          <p:cNvPr id="84005" name="Straight Arrow Connector 19"/>
          <p:cNvCxnSpPr>
            <a:cxnSpLocks noChangeShapeType="1"/>
          </p:cNvCxnSpPr>
          <p:nvPr/>
        </p:nvCxnSpPr>
        <p:spPr bwMode="auto">
          <a:xfrm>
            <a:off x="5029200" y="5851525"/>
            <a:ext cx="24733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006" name="TextBox 41"/>
          <p:cNvSpPr txBox="1">
            <a:spLocks noChangeArrowheads="1"/>
          </p:cNvSpPr>
          <p:nvPr/>
        </p:nvSpPr>
        <p:spPr bwMode="auto">
          <a:xfrm>
            <a:off x="4538663" y="5954713"/>
            <a:ext cx="345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One inclusive scan for each row</a:t>
            </a:r>
          </a:p>
        </p:txBody>
      </p:sp>
      <p:sp>
        <p:nvSpPr>
          <p:cNvPr id="43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830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Step 1 of 2: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4995" name="Text Box 12"/>
          <p:cNvSpPr txBox="1">
            <a:spLocks noChangeArrowheads="1"/>
          </p:cNvSpPr>
          <p:nvPr/>
        </p:nvSpPr>
        <p:spPr bwMode="auto">
          <a:xfrm>
            <a:off x="17526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4996" name="Text Box 12"/>
          <p:cNvSpPr txBox="1">
            <a:spLocks noChangeArrowheads="1"/>
          </p:cNvSpPr>
          <p:nvPr/>
        </p:nvSpPr>
        <p:spPr bwMode="auto">
          <a:xfrm>
            <a:off x="24130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997" name="Text Box 12"/>
          <p:cNvSpPr txBox="1">
            <a:spLocks noChangeArrowheads="1"/>
          </p:cNvSpPr>
          <p:nvPr/>
        </p:nvSpPr>
        <p:spPr bwMode="auto">
          <a:xfrm>
            <a:off x="30734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998" name="Text Box 12"/>
          <p:cNvSpPr txBox="1">
            <a:spLocks noChangeArrowheads="1"/>
          </p:cNvSpPr>
          <p:nvPr/>
        </p:nvSpPr>
        <p:spPr bwMode="auto">
          <a:xfrm>
            <a:off x="37338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4999" name="Text Box 12"/>
          <p:cNvSpPr txBox="1">
            <a:spLocks noChangeArrowheads="1"/>
          </p:cNvSpPr>
          <p:nvPr/>
        </p:nvSpPr>
        <p:spPr bwMode="auto">
          <a:xfrm>
            <a:off x="17526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00" name="Text Box 12"/>
          <p:cNvSpPr txBox="1">
            <a:spLocks noChangeArrowheads="1"/>
          </p:cNvSpPr>
          <p:nvPr/>
        </p:nvSpPr>
        <p:spPr bwMode="auto">
          <a:xfrm>
            <a:off x="24130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1" name="Text Box 12"/>
          <p:cNvSpPr txBox="1">
            <a:spLocks noChangeArrowheads="1"/>
          </p:cNvSpPr>
          <p:nvPr/>
        </p:nvSpPr>
        <p:spPr bwMode="auto">
          <a:xfrm>
            <a:off x="30734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02" name="Text Box 12"/>
          <p:cNvSpPr txBox="1">
            <a:spLocks noChangeArrowheads="1"/>
          </p:cNvSpPr>
          <p:nvPr/>
        </p:nvSpPr>
        <p:spPr bwMode="auto">
          <a:xfrm>
            <a:off x="37338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03" name="Text Box 12"/>
          <p:cNvSpPr txBox="1">
            <a:spLocks noChangeArrowheads="1"/>
          </p:cNvSpPr>
          <p:nvPr/>
        </p:nvSpPr>
        <p:spPr bwMode="auto">
          <a:xfrm>
            <a:off x="17526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24130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05" name="Text Box 12"/>
          <p:cNvSpPr txBox="1">
            <a:spLocks noChangeArrowheads="1"/>
          </p:cNvSpPr>
          <p:nvPr/>
        </p:nvSpPr>
        <p:spPr bwMode="auto">
          <a:xfrm>
            <a:off x="30734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6" name="Text Box 12"/>
          <p:cNvSpPr txBox="1">
            <a:spLocks noChangeArrowheads="1"/>
          </p:cNvSpPr>
          <p:nvPr/>
        </p:nvSpPr>
        <p:spPr bwMode="auto">
          <a:xfrm>
            <a:off x="37338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7" name="Text Box 12"/>
          <p:cNvSpPr txBox="1">
            <a:spLocks noChangeArrowheads="1"/>
          </p:cNvSpPr>
          <p:nvPr/>
        </p:nvSpPr>
        <p:spPr bwMode="auto">
          <a:xfrm>
            <a:off x="17526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08" name="Text Box 12"/>
          <p:cNvSpPr txBox="1">
            <a:spLocks noChangeArrowheads="1"/>
          </p:cNvSpPr>
          <p:nvPr/>
        </p:nvSpPr>
        <p:spPr bwMode="auto">
          <a:xfrm>
            <a:off x="24130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9" name="Text Box 12"/>
          <p:cNvSpPr txBox="1">
            <a:spLocks noChangeArrowheads="1"/>
          </p:cNvSpPr>
          <p:nvPr/>
        </p:nvSpPr>
        <p:spPr bwMode="auto">
          <a:xfrm>
            <a:off x="30734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10" name="Text Box 12"/>
          <p:cNvSpPr txBox="1">
            <a:spLocks noChangeArrowheads="1"/>
          </p:cNvSpPr>
          <p:nvPr/>
        </p:nvSpPr>
        <p:spPr bwMode="auto">
          <a:xfrm>
            <a:off x="37338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11" name="TextBox 40"/>
          <p:cNvSpPr txBox="1">
            <a:spLocks noChangeArrowheads="1"/>
          </p:cNvSpPr>
          <p:nvPr/>
        </p:nvSpPr>
        <p:spPr bwMode="auto">
          <a:xfrm>
            <a:off x="1676400" y="2952750"/>
            <a:ext cx="1335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Partial SAT</a:t>
            </a:r>
          </a:p>
        </p:txBody>
      </p:sp>
      <p:sp>
        <p:nvSpPr>
          <p:cNvPr id="85012" name="TextBox 41"/>
          <p:cNvSpPr txBox="1">
            <a:spLocks noChangeArrowheads="1"/>
          </p:cNvSpPr>
          <p:nvPr/>
        </p:nvSpPr>
        <p:spPr bwMode="auto">
          <a:xfrm>
            <a:off x="4829175" y="5791200"/>
            <a:ext cx="301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One inclusive scan for each</a:t>
            </a:r>
          </a:p>
          <a:p>
            <a:r>
              <a:rPr lang="en-US"/>
              <a:t>column, bottom to top</a:t>
            </a:r>
          </a:p>
        </p:txBody>
      </p:sp>
      <p:sp>
        <p:nvSpPr>
          <p:cNvPr id="43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667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Step 2 of 2: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85014" name="Text Box 12"/>
          <p:cNvSpPr txBox="1">
            <a:spLocks noChangeArrowheads="1"/>
          </p:cNvSpPr>
          <p:nvPr/>
        </p:nvSpPr>
        <p:spPr bwMode="auto">
          <a:xfrm>
            <a:off x="50292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15" name="Text Box 12"/>
          <p:cNvSpPr txBox="1">
            <a:spLocks noChangeArrowheads="1"/>
          </p:cNvSpPr>
          <p:nvPr/>
        </p:nvSpPr>
        <p:spPr bwMode="auto">
          <a:xfrm>
            <a:off x="56896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6" name="Text Box 12"/>
          <p:cNvSpPr txBox="1">
            <a:spLocks noChangeArrowheads="1"/>
          </p:cNvSpPr>
          <p:nvPr/>
        </p:nvSpPr>
        <p:spPr bwMode="auto">
          <a:xfrm>
            <a:off x="63500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7" name="Text Box 12"/>
          <p:cNvSpPr txBox="1">
            <a:spLocks noChangeArrowheads="1"/>
          </p:cNvSpPr>
          <p:nvPr/>
        </p:nvSpPr>
        <p:spPr bwMode="auto">
          <a:xfrm>
            <a:off x="70104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18" name="Text Box 12"/>
          <p:cNvSpPr txBox="1">
            <a:spLocks noChangeArrowheads="1"/>
          </p:cNvSpPr>
          <p:nvPr/>
        </p:nvSpPr>
        <p:spPr bwMode="auto">
          <a:xfrm>
            <a:off x="50292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9" name="Text Box 12"/>
          <p:cNvSpPr txBox="1">
            <a:spLocks noChangeArrowheads="1"/>
          </p:cNvSpPr>
          <p:nvPr/>
        </p:nvSpPr>
        <p:spPr bwMode="auto">
          <a:xfrm>
            <a:off x="56896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5020" name="Text Box 12"/>
          <p:cNvSpPr txBox="1">
            <a:spLocks noChangeArrowheads="1"/>
          </p:cNvSpPr>
          <p:nvPr/>
        </p:nvSpPr>
        <p:spPr bwMode="auto">
          <a:xfrm>
            <a:off x="63500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5021" name="Text Box 12"/>
          <p:cNvSpPr txBox="1">
            <a:spLocks noChangeArrowheads="1"/>
          </p:cNvSpPr>
          <p:nvPr/>
        </p:nvSpPr>
        <p:spPr bwMode="auto">
          <a:xfrm>
            <a:off x="70104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85022" name="Text Box 12"/>
          <p:cNvSpPr txBox="1">
            <a:spLocks noChangeArrowheads="1"/>
          </p:cNvSpPr>
          <p:nvPr/>
        </p:nvSpPr>
        <p:spPr bwMode="auto">
          <a:xfrm>
            <a:off x="50292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23" name="Text Box 12"/>
          <p:cNvSpPr txBox="1">
            <a:spLocks noChangeArrowheads="1"/>
          </p:cNvSpPr>
          <p:nvPr/>
        </p:nvSpPr>
        <p:spPr bwMode="auto">
          <a:xfrm>
            <a:off x="56896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5024" name="Text Box 12"/>
          <p:cNvSpPr txBox="1">
            <a:spLocks noChangeArrowheads="1"/>
          </p:cNvSpPr>
          <p:nvPr/>
        </p:nvSpPr>
        <p:spPr bwMode="auto">
          <a:xfrm>
            <a:off x="63500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5025" name="Text Box 12"/>
          <p:cNvSpPr txBox="1">
            <a:spLocks noChangeArrowheads="1"/>
          </p:cNvSpPr>
          <p:nvPr/>
        </p:nvSpPr>
        <p:spPr bwMode="auto">
          <a:xfrm>
            <a:off x="70104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85026" name="Text Box 12"/>
          <p:cNvSpPr txBox="1">
            <a:spLocks noChangeArrowheads="1"/>
          </p:cNvSpPr>
          <p:nvPr/>
        </p:nvSpPr>
        <p:spPr bwMode="auto">
          <a:xfrm>
            <a:off x="50292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27" name="Text Box 12"/>
          <p:cNvSpPr txBox="1">
            <a:spLocks noChangeArrowheads="1"/>
          </p:cNvSpPr>
          <p:nvPr/>
        </p:nvSpPr>
        <p:spPr bwMode="auto">
          <a:xfrm>
            <a:off x="56896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5028" name="Text Box 12"/>
          <p:cNvSpPr txBox="1">
            <a:spLocks noChangeArrowheads="1"/>
          </p:cNvSpPr>
          <p:nvPr/>
        </p:nvSpPr>
        <p:spPr bwMode="auto">
          <a:xfrm>
            <a:off x="63500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85029" name="Text Box 12"/>
          <p:cNvSpPr txBox="1">
            <a:spLocks noChangeArrowheads="1"/>
          </p:cNvSpPr>
          <p:nvPr/>
        </p:nvSpPr>
        <p:spPr bwMode="auto">
          <a:xfrm>
            <a:off x="70104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85030" name="TextBox 59"/>
          <p:cNvSpPr txBox="1">
            <a:spLocks noChangeArrowheads="1"/>
          </p:cNvSpPr>
          <p:nvPr/>
        </p:nvSpPr>
        <p:spPr bwMode="auto">
          <a:xfrm>
            <a:off x="4953000" y="2981325"/>
            <a:ext cx="1181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SAT</a:t>
            </a:r>
          </a:p>
        </p:txBody>
      </p:sp>
      <p:cxnSp>
        <p:nvCxnSpPr>
          <p:cNvPr id="85031" name="Straight Arrow Connector 21"/>
          <p:cNvCxnSpPr>
            <a:cxnSpLocks noChangeShapeType="1"/>
          </p:cNvCxnSpPr>
          <p:nvPr/>
        </p:nvCxnSpPr>
        <p:spPr bwMode="auto">
          <a:xfrm flipV="1">
            <a:off x="7848600" y="3514725"/>
            <a:ext cx="0" cy="2000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7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Efficient for small sort keys</a:t>
            </a:r>
          </a:p>
          <a:p>
            <a:pPr lvl="1"/>
            <a:r>
              <a:rPr lang="en-US" smtClean="0"/>
              <a:t>k-bit keys require k passes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826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743200"/>
          </a:xfrm>
        </p:spPr>
        <p:txBody>
          <a:bodyPr/>
          <a:lstStyle/>
          <a:p>
            <a:r>
              <a:rPr lang="en-US" smtClean="0"/>
              <a:t>Each radix sort pass partitions its input based on one bit</a:t>
            </a:r>
          </a:p>
          <a:p>
            <a:r>
              <a:rPr lang="en-US" smtClean="0"/>
              <a:t>First pass starts with the </a:t>
            </a:r>
            <a:r>
              <a:rPr lang="en-US" i="1" smtClean="0">
                <a:solidFill>
                  <a:srgbClr val="FF0000"/>
                </a:solidFill>
              </a:rPr>
              <a:t>l</a:t>
            </a:r>
            <a:r>
              <a:rPr lang="en-US" smtClean="0"/>
              <a:t>east </a:t>
            </a:r>
            <a:r>
              <a:rPr lang="en-US" i="1" smtClean="0">
                <a:solidFill>
                  <a:srgbClr val="FF0000"/>
                </a:solidFill>
              </a:rPr>
              <a:t>s</a:t>
            </a:r>
            <a:r>
              <a:rPr lang="en-US" smtClean="0"/>
              <a:t>ignificant </a:t>
            </a:r>
            <a:r>
              <a:rPr lang="en-US" i="1" smtClean="0">
                <a:solidFill>
                  <a:srgbClr val="FF0000"/>
                </a:solidFill>
              </a:rPr>
              <a:t>b</a:t>
            </a:r>
            <a:r>
              <a:rPr lang="en-US" smtClean="0"/>
              <a:t>it (</a:t>
            </a:r>
            <a:r>
              <a:rPr lang="en-US" i="1" smtClean="0">
                <a:solidFill>
                  <a:srgbClr val="FF0000"/>
                </a:solidFill>
              </a:rPr>
              <a:t>LSB</a:t>
            </a:r>
            <a:r>
              <a:rPr lang="en-US" smtClean="0"/>
              <a:t>).  Subsequent passes move towards the </a:t>
            </a:r>
            <a:r>
              <a:rPr lang="en-US" i="1" smtClean="0">
                <a:solidFill>
                  <a:srgbClr val="FF0000"/>
                </a:solidFill>
              </a:rPr>
              <a:t>m</a:t>
            </a:r>
            <a:r>
              <a:rPr lang="en-US" smtClean="0"/>
              <a:t>ost </a:t>
            </a:r>
            <a:r>
              <a:rPr lang="en-US" i="1" smtClean="0">
                <a:solidFill>
                  <a:srgbClr val="FF0000"/>
                </a:solidFill>
              </a:rPr>
              <a:t>s</a:t>
            </a:r>
            <a:r>
              <a:rPr lang="en-US" smtClean="0"/>
              <a:t>ignificant </a:t>
            </a:r>
            <a:r>
              <a:rPr lang="en-US" i="1" smtClean="0">
                <a:solidFill>
                  <a:srgbClr val="FF0000"/>
                </a:solidFill>
              </a:rPr>
              <a:t>b</a:t>
            </a:r>
            <a:r>
              <a:rPr lang="en-US" smtClean="0"/>
              <a:t>it (</a:t>
            </a:r>
            <a:r>
              <a:rPr lang="en-US" i="1" smtClean="0">
                <a:solidFill>
                  <a:srgbClr val="FF0000"/>
                </a:solidFill>
              </a:rPr>
              <a:t>MSB</a:t>
            </a:r>
            <a:r>
              <a:rPr lang="en-US" smtClean="0"/>
              <a:t>)</a:t>
            </a:r>
          </a:p>
        </p:txBody>
      </p:sp>
      <p:grpSp>
        <p:nvGrpSpPr>
          <p:cNvPr id="7172" name="Group 6"/>
          <p:cNvGrpSpPr>
            <a:grpSpLocks/>
          </p:cNvGrpSpPr>
          <p:nvPr/>
        </p:nvGrpSpPr>
        <p:grpSpPr bwMode="auto">
          <a:xfrm>
            <a:off x="3430588" y="5241925"/>
            <a:ext cx="1990725" cy="625475"/>
            <a:chOff x="3429997" y="5242494"/>
            <a:chExt cx="1991286" cy="624906"/>
          </a:xfrm>
        </p:grpSpPr>
        <p:sp>
          <p:nvSpPr>
            <p:cNvPr id="7173" name="Text Box 7"/>
            <p:cNvSpPr txBox="1">
              <a:spLocks noChangeArrowheads="1"/>
            </p:cNvSpPr>
            <p:nvPr/>
          </p:nvSpPr>
          <p:spPr bwMode="auto">
            <a:xfrm>
              <a:off x="4114800" y="5242494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010</a:t>
              </a:r>
            </a:p>
          </p:txBody>
        </p:sp>
        <p:sp>
          <p:nvSpPr>
            <p:cNvPr id="7174" name="TextBox 4"/>
            <p:cNvSpPr txBox="1">
              <a:spLocks noChangeArrowheads="1"/>
            </p:cNvSpPr>
            <p:nvPr/>
          </p:nvSpPr>
          <p:spPr bwMode="auto">
            <a:xfrm>
              <a:off x="4800600" y="5498068"/>
              <a:ext cx="62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LSB</a:t>
              </a:r>
            </a:p>
          </p:txBody>
        </p:sp>
        <p:sp>
          <p:nvSpPr>
            <p:cNvPr id="7175" name="TextBox 5"/>
            <p:cNvSpPr txBox="1">
              <a:spLocks noChangeArrowheads="1"/>
            </p:cNvSpPr>
            <p:nvPr/>
          </p:nvSpPr>
          <p:spPr bwMode="auto">
            <a:xfrm>
              <a:off x="3429997" y="5498068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MSB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6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0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Example.  Find the sum:</a:t>
            </a: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400"/>
              <a:t>Example from http://http.developer.nvidia.com/GPUGems3/gpugems3_ch39.html  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8202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8203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82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Example input: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06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6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7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8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9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30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31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2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3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4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cxnSp>
        <p:nvCxnSpPr>
          <p:cNvPr id="9235" name="AutoShape 74"/>
          <p:cNvCxnSpPr>
            <a:cxnSpLocks noChangeShapeType="1"/>
            <a:endCxn id="9231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40"/>
          <p:cNvCxnSpPr>
            <a:cxnSpLocks noChangeShapeType="1"/>
            <a:endCxn id="9227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40"/>
          <p:cNvCxnSpPr>
            <a:cxnSpLocks noChangeShapeType="1"/>
            <a:endCxn id="9228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40"/>
          <p:cNvCxnSpPr>
            <a:cxnSpLocks noChangeShapeType="1"/>
            <a:endCxn id="9229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40"/>
          <p:cNvCxnSpPr>
            <a:cxnSpLocks noChangeShapeType="1"/>
            <a:endCxn id="9230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AutoShape 74"/>
          <p:cNvCxnSpPr>
            <a:cxnSpLocks noChangeShapeType="1"/>
            <a:endCxn id="9233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2" name="AutoShape 74"/>
          <p:cNvCxnSpPr>
            <a:cxnSpLocks noChangeShapeType="1"/>
            <a:endCxn id="9234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First pass: partition based on LSB</a:t>
            </a:r>
          </a:p>
        </p:txBody>
      </p:sp>
      <p:cxnSp>
        <p:nvCxnSpPr>
          <p:cNvPr id="9244" name="Straight Connector 39"/>
          <p:cNvCxnSpPr>
            <a:cxnSpLocks noChangeShapeType="1"/>
          </p:cNvCxnSpPr>
          <p:nvPr/>
        </p:nvCxnSpPr>
        <p:spPr bwMode="auto">
          <a:xfrm flipV="1">
            <a:off x="4267200" y="4267200"/>
            <a:ext cx="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5" name="TextBox 40"/>
          <p:cNvSpPr txBox="1">
            <a:spLocks noChangeArrowheads="1"/>
          </p:cNvSpPr>
          <p:nvPr/>
        </p:nvSpPr>
        <p:spPr bwMode="auto">
          <a:xfrm>
            <a:off x="2095500" y="4540250"/>
            <a:ext cx="1146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LSB == 0</a:t>
            </a:r>
          </a:p>
        </p:txBody>
      </p:sp>
      <p:sp>
        <p:nvSpPr>
          <p:cNvPr id="9246" name="TextBox 42"/>
          <p:cNvSpPr txBox="1">
            <a:spLocks noChangeArrowheads="1"/>
          </p:cNvSpPr>
          <p:nvPr/>
        </p:nvSpPr>
        <p:spPr bwMode="auto">
          <a:xfrm>
            <a:off x="5273675" y="4545013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LSB ==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11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0250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0251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2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3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4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5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6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7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8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cxnSp>
        <p:nvCxnSpPr>
          <p:cNvPr id="10259" name="AutoShape 74"/>
          <p:cNvCxnSpPr>
            <a:cxnSpLocks noChangeShapeType="1"/>
            <a:endCxn id="10255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40"/>
          <p:cNvCxnSpPr>
            <a:cxnSpLocks noChangeShapeType="1"/>
            <a:endCxn id="10251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40"/>
          <p:cNvCxnSpPr>
            <a:cxnSpLocks noChangeShapeType="1"/>
            <a:endCxn id="10252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40"/>
          <p:cNvCxnSpPr>
            <a:cxnSpLocks noChangeShapeType="1"/>
            <a:endCxn id="10253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40"/>
          <p:cNvCxnSpPr>
            <a:cxnSpLocks noChangeShapeType="1"/>
            <a:endCxn id="10254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74"/>
          <p:cNvCxnSpPr>
            <a:cxnSpLocks noChangeShapeType="1"/>
            <a:endCxn id="10257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74"/>
          <p:cNvCxnSpPr>
            <a:cxnSpLocks noChangeShapeType="1"/>
            <a:endCxn id="10258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Second pass: partition based on middle bit</a:t>
            </a:r>
          </a:p>
        </p:txBody>
      </p:sp>
      <p:cxnSp>
        <p:nvCxnSpPr>
          <p:cNvPr id="10268" name="Straight Connector 39"/>
          <p:cNvCxnSpPr>
            <a:cxnSpLocks noChangeShapeType="1"/>
          </p:cNvCxnSpPr>
          <p:nvPr/>
        </p:nvCxnSpPr>
        <p:spPr bwMode="auto">
          <a:xfrm flipV="1">
            <a:off x="4267200" y="5105400"/>
            <a:ext cx="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9" name="TextBox 40"/>
          <p:cNvSpPr txBox="1">
            <a:spLocks noChangeArrowheads="1"/>
          </p:cNvSpPr>
          <p:nvPr/>
        </p:nvSpPr>
        <p:spPr bwMode="auto">
          <a:xfrm>
            <a:off x="2095500" y="5378450"/>
            <a:ext cx="954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bit == 0</a:t>
            </a:r>
          </a:p>
        </p:txBody>
      </p:sp>
      <p:sp>
        <p:nvSpPr>
          <p:cNvPr id="10270" name="TextBox 42"/>
          <p:cNvSpPr txBox="1">
            <a:spLocks noChangeArrowheads="1"/>
          </p:cNvSpPr>
          <p:nvPr/>
        </p:nvSpPr>
        <p:spPr bwMode="auto">
          <a:xfrm>
            <a:off x="5273675" y="53832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bit == 1</a:t>
            </a:r>
          </a:p>
        </p:txBody>
      </p:sp>
      <p:sp>
        <p:nvSpPr>
          <p:cNvPr id="10271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2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3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4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5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6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7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8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cxnSp>
        <p:nvCxnSpPr>
          <p:cNvPr id="10279" name="AutoShape 40"/>
          <p:cNvCxnSpPr>
            <a:cxnSpLocks noChangeShapeType="1"/>
            <a:stCxn id="10251" idx="2"/>
            <a:endCxn id="10271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0" name="AutoShape 40"/>
          <p:cNvCxnSpPr>
            <a:cxnSpLocks noChangeShapeType="1"/>
            <a:endCxn id="10274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1" name="AutoShape 40"/>
          <p:cNvCxnSpPr>
            <a:cxnSpLocks noChangeShapeType="1"/>
            <a:endCxn id="10277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2" name="AutoShape 40"/>
          <p:cNvCxnSpPr>
            <a:cxnSpLocks noChangeShapeType="1"/>
            <a:endCxn id="10278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3" name="AutoShape 74"/>
          <p:cNvCxnSpPr>
            <a:cxnSpLocks noChangeShapeType="1"/>
            <a:endCxn id="10272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4" name="AutoShape 74"/>
          <p:cNvCxnSpPr>
            <a:cxnSpLocks noChangeShapeType="1"/>
            <a:stCxn id="10253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5" name="AutoShape 74"/>
          <p:cNvCxnSpPr>
            <a:cxnSpLocks noChangeShapeType="1"/>
            <a:endCxn id="10275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6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582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1274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127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127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127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127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127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128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128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128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cxnSp>
        <p:nvCxnSpPr>
          <p:cNvPr id="11283" name="AutoShape 74"/>
          <p:cNvCxnSpPr>
            <a:cxnSpLocks noChangeShapeType="1"/>
            <a:endCxn id="1127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40"/>
          <p:cNvCxnSpPr>
            <a:cxnSpLocks noChangeShapeType="1"/>
            <a:endCxn id="1127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40"/>
          <p:cNvCxnSpPr>
            <a:cxnSpLocks noChangeShapeType="1"/>
            <a:endCxn id="1127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40"/>
          <p:cNvCxnSpPr>
            <a:cxnSpLocks noChangeShapeType="1"/>
            <a:endCxn id="1127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AutoShape 40"/>
          <p:cNvCxnSpPr>
            <a:cxnSpLocks noChangeShapeType="1"/>
            <a:endCxn id="1127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AutoShape 74"/>
          <p:cNvCxnSpPr>
            <a:cxnSpLocks noChangeShapeType="1"/>
            <a:endCxn id="1128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AutoShape 74"/>
          <p:cNvCxnSpPr>
            <a:cxnSpLocks noChangeShapeType="1"/>
            <a:endCxn id="1128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Final pass: partition based on MSB</a:t>
            </a:r>
          </a:p>
        </p:txBody>
      </p:sp>
      <p:cxnSp>
        <p:nvCxnSpPr>
          <p:cNvPr id="11292" name="Straight Connector 39"/>
          <p:cNvCxnSpPr>
            <a:cxnSpLocks noChangeShapeType="1"/>
          </p:cNvCxnSpPr>
          <p:nvPr/>
        </p:nvCxnSpPr>
        <p:spPr bwMode="auto">
          <a:xfrm flipV="1">
            <a:off x="4256088" y="6019800"/>
            <a:ext cx="11112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3" name="TextBox 40"/>
          <p:cNvSpPr txBox="1">
            <a:spLocks noChangeArrowheads="1"/>
          </p:cNvSpPr>
          <p:nvPr/>
        </p:nvSpPr>
        <p:spPr bwMode="auto">
          <a:xfrm>
            <a:off x="2095500" y="6292850"/>
            <a:ext cx="1209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MSB == 0</a:t>
            </a:r>
          </a:p>
        </p:txBody>
      </p:sp>
      <p:sp>
        <p:nvSpPr>
          <p:cNvPr id="11294" name="TextBox 42"/>
          <p:cNvSpPr txBox="1">
            <a:spLocks noChangeArrowheads="1"/>
          </p:cNvSpPr>
          <p:nvPr/>
        </p:nvSpPr>
        <p:spPr bwMode="auto">
          <a:xfrm>
            <a:off x="5273675" y="6297613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MSB == 1</a:t>
            </a:r>
          </a:p>
        </p:txBody>
      </p:sp>
      <p:sp>
        <p:nvSpPr>
          <p:cNvPr id="11295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29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297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298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299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00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01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02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cxnSp>
        <p:nvCxnSpPr>
          <p:cNvPr id="11303" name="AutoShape 40"/>
          <p:cNvCxnSpPr>
            <a:cxnSpLocks noChangeShapeType="1"/>
            <a:stCxn id="11275" idx="2"/>
            <a:endCxn id="11295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4" name="AutoShape 40"/>
          <p:cNvCxnSpPr>
            <a:cxnSpLocks noChangeShapeType="1"/>
            <a:endCxn id="11298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5" name="AutoShape 40"/>
          <p:cNvCxnSpPr>
            <a:cxnSpLocks noChangeShapeType="1"/>
            <a:endCxn id="11301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6" name="AutoShape 40"/>
          <p:cNvCxnSpPr>
            <a:cxnSpLocks noChangeShapeType="1"/>
            <a:endCxn id="11302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7" name="AutoShape 74"/>
          <p:cNvCxnSpPr>
            <a:cxnSpLocks noChangeShapeType="1"/>
            <a:endCxn id="1129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8" name="AutoShape 74"/>
          <p:cNvCxnSpPr>
            <a:cxnSpLocks noChangeShapeType="1"/>
            <a:stCxn id="1127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9" name="AutoShape 74"/>
          <p:cNvCxnSpPr>
            <a:cxnSpLocks noChangeShapeType="1"/>
            <a:endCxn id="11299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0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1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312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313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14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15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316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17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318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cxnSp>
        <p:nvCxnSpPr>
          <p:cNvPr id="11319" name="AutoShape 40"/>
          <p:cNvCxnSpPr>
            <a:cxnSpLocks noChangeShapeType="1"/>
            <a:endCxn id="11312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0" name="AutoShape 40"/>
          <p:cNvCxnSpPr>
            <a:cxnSpLocks noChangeShapeType="1"/>
            <a:endCxn id="11313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1" name="AutoShape 40"/>
          <p:cNvCxnSpPr>
            <a:cxnSpLocks noChangeShapeType="1"/>
            <a:endCxn id="11315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2" name="AutoShape 40"/>
          <p:cNvCxnSpPr>
            <a:cxnSpLocks noChangeShapeType="1"/>
            <a:endCxn id="11316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3" name="AutoShape 40"/>
          <p:cNvCxnSpPr>
            <a:cxnSpLocks noChangeShapeType="1"/>
            <a:endCxn id="11311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4" name="AutoShape 40"/>
          <p:cNvCxnSpPr>
            <a:cxnSpLocks noChangeShapeType="1"/>
            <a:endCxn id="11314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5" name="AutoShape 40"/>
          <p:cNvCxnSpPr>
            <a:cxnSpLocks noChangeShapeType="1"/>
            <a:endCxn id="11317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6" name="AutoShape 40"/>
          <p:cNvCxnSpPr>
            <a:cxnSpLocks noChangeShapeType="1"/>
            <a:endCxn id="11318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62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23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40"/>
          <p:cNvCxnSpPr>
            <a:cxnSpLocks noChangeShapeType="1"/>
            <a:endCxn id="1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40"/>
          <p:cNvCxnSpPr>
            <a:cxnSpLocks noChangeShapeType="1"/>
            <a:endCxn id="1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40"/>
          <p:cNvCxnSpPr>
            <a:cxnSpLocks noChangeShapeType="1"/>
            <a:endCxn id="1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  <a:endCxn id="1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74"/>
          <p:cNvCxnSpPr>
            <a:cxnSpLocks noChangeShapeType="1"/>
            <a:endCxn id="2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74"/>
          <p:cNvCxnSpPr>
            <a:cxnSpLocks noChangeShapeType="1"/>
            <a:endCxn id="2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Completed: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48" name="AutoShape 40"/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endCxn id="42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endCxn id="46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0"/>
          <p:cNvCxnSpPr>
            <a:cxnSpLocks noChangeShapeType="1"/>
            <a:endCxn id="47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74"/>
          <p:cNvCxnSpPr>
            <a:cxnSpLocks noChangeShapeType="1"/>
            <a:endCxn id="3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74"/>
          <p:cNvCxnSpPr>
            <a:cxnSpLocks noChangeShapeType="1"/>
            <a:stCxn id="1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74"/>
          <p:cNvCxnSpPr>
            <a:cxnSpLocks noChangeShapeType="1"/>
            <a:endCxn id="44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32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2333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2334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2335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2336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2337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2338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2339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cxnSp>
        <p:nvCxnSpPr>
          <p:cNvPr id="64" name="AutoShape 40"/>
          <p:cNvCxnSpPr>
            <a:cxnSpLocks noChangeShapeType="1"/>
            <a:endCxn id="12333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40"/>
          <p:cNvCxnSpPr>
            <a:cxnSpLocks noChangeShapeType="1"/>
            <a:endCxn id="12334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40"/>
          <p:cNvCxnSpPr>
            <a:cxnSpLocks noChangeShapeType="1"/>
            <a:endCxn id="12336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40"/>
          <p:cNvCxnSpPr>
            <a:cxnSpLocks noChangeShapeType="1"/>
            <a:endCxn id="12337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0"/>
          <p:cNvCxnSpPr>
            <a:cxnSpLocks noChangeShapeType="1"/>
            <a:endCxn id="12332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40"/>
          <p:cNvCxnSpPr>
            <a:cxnSpLocks noChangeShapeType="1"/>
            <a:endCxn id="12335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40"/>
          <p:cNvCxnSpPr>
            <a:cxnSpLocks noChangeShapeType="1"/>
            <a:endCxn id="12338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40"/>
          <p:cNvCxnSpPr>
            <a:cxnSpLocks noChangeShapeType="1"/>
            <a:endCxn id="12339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711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4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6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7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5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23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40"/>
          <p:cNvCxnSpPr>
            <a:cxnSpLocks noChangeShapeType="1"/>
            <a:endCxn id="1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40"/>
          <p:cNvCxnSpPr>
            <a:cxnSpLocks noChangeShapeType="1"/>
            <a:endCxn id="1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40"/>
          <p:cNvCxnSpPr>
            <a:cxnSpLocks noChangeShapeType="1"/>
            <a:endCxn id="1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  <a:endCxn id="1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74"/>
          <p:cNvCxnSpPr>
            <a:cxnSpLocks noChangeShapeType="1"/>
            <a:endCxn id="2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74"/>
          <p:cNvCxnSpPr>
            <a:cxnSpLocks noChangeShapeType="1"/>
            <a:endCxn id="2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Completed: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4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6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7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5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48" name="AutoShape 40"/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endCxn id="42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endCxn id="46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0"/>
          <p:cNvCxnSpPr>
            <a:cxnSpLocks noChangeShapeType="1"/>
            <a:endCxn id="47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74"/>
          <p:cNvCxnSpPr>
            <a:cxnSpLocks noChangeShapeType="1"/>
            <a:endCxn id="3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74"/>
          <p:cNvCxnSpPr>
            <a:cxnSpLocks noChangeShapeType="1"/>
            <a:stCxn id="1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74"/>
          <p:cNvCxnSpPr>
            <a:cxnSpLocks noChangeShapeType="1"/>
            <a:endCxn id="44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6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3357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13358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13359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3360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13361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13362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13363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cxnSp>
        <p:nvCxnSpPr>
          <p:cNvPr id="64" name="AutoShape 40"/>
          <p:cNvCxnSpPr>
            <a:cxnSpLocks noChangeShapeType="1"/>
            <a:endCxn id="13357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40"/>
          <p:cNvCxnSpPr>
            <a:cxnSpLocks noChangeShapeType="1"/>
            <a:endCxn id="13358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40"/>
          <p:cNvCxnSpPr>
            <a:cxnSpLocks noChangeShapeType="1"/>
            <a:endCxn id="13360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40"/>
          <p:cNvCxnSpPr>
            <a:cxnSpLocks noChangeShapeType="1"/>
            <a:endCxn id="13361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0"/>
          <p:cNvCxnSpPr>
            <a:cxnSpLocks noChangeShapeType="1"/>
            <a:endCxn id="13356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40"/>
          <p:cNvCxnSpPr>
            <a:cxnSpLocks noChangeShapeType="1"/>
            <a:endCxn id="13359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40"/>
          <p:cNvCxnSpPr>
            <a:cxnSpLocks noChangeShapeType="1"/>
            <a:endCxn id="13362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40"/>
          <p:cNvCxnSpPr>
            <a:cxnSpLocks noChangeShapeType="1"/>
            <a:endCxn id="13363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305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is the parallelism?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Break input arrays into tiles</a:t>
            </a:r>
          </a:p>
          <a:p>
            <a:pPr lvl="1">
              <a:defRPr/>
            </a:pPr>
            <a:r>
              <a:rPr lang="en-US" dirty="0" smtClean="0"/>
              <a:t>Each tile fits into shared memory for an SM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Sort tiles in </a:t>
            </a:r>
            <a:r>
              <a:rPr lang="en-US" i="1" dirty="0" smtClean="0">
                <a:solidFill>
                  <a:srgbClr val="FF0000"/>
                </a:solidFill>
              </a:rPr>
              <a:t>parallel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i="1" dirty="0" smtClean="0">
                <a:solidFill>
                  <a:srgbClr val="FF0000"/>
                </a:solidFill>
              </a:rPr>
              <a:t>radix sort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Merge pairs of tiles using a </a:t>
            </a:r>
            <a:r>
              <a:rPr lang="en-US" i="1" dirty="0" smtClean="0">
                <a:solidFill>
                  <a:srgbClr val="FF0000"/>
                </a:solidFill>
              </a:rPr>
              <a:t>parallel </a:t>
            </a:r>
            <a:r>
              <a:rPr lang="en-US" i="1" dirty="0" err="1" smtClean="0">
                <a:solidFill>
                  <a:srgbClr val="FF0000"/>
                </a:solidFill>
              </a:rPr>
              <a:t>bitonic</a:t>
            </a:r>
            <a:r>
              <a:rPr lang="en-US" i="1" dirty="0" smtClean="0">
                <a:solidFill>
                  <a:srgbClr val="FF0000"/>
                </a:solidFill>
              </a:rPr>
              <a:t> merge</a:t>
            </a:r>
            <a:r>
              <a:rPr lang="en-US" dirty="0" smtClean="0"/>
              <a:t> until all tiles are merged.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dirty="0" smtClean="0"/>
              <a:t>Our focus is on Step 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993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Where is the parallelism?</a:t>
            </a:r>
          </a:p>
          <a:p>
            <a:pPr lvl="1">
              <a:defRPr/>
            </a:pPr>
            <a:r>
              <a:rPr lang="en-US" dirty="0" smtClean="0"/>
              <a:t>Each tile is sorted in parallel</a:t>
            </a:r>
          </a:p>
          <a:p>
            <a:pPr lvl="1">
              <a:defRPr/>
            </a:pPr>
            <a:r>
              <a:rPr lang="en-US" dirty="0" smtClean="0"/>
              <a:t>Where is the parallelism within a tile?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92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is the parallelism?</a:t>
            </a:r>
          </a:p>
          <a:p>
            <a:pPr lvl="1"/>
            <a:r>
              <a:rPr lang="en-US" smtClean="0"/>
              <a:t>Each tile is sorted in parallel</a:t>
            </a:r>
          </a:p>
          <a:p>
            <a:pPr lvl="1"/>
            <a:r>
              <a:rPr lang="en-US" smtClean="0"/>
              <a:t>Where is the parallelism within a tile?</a:t>
            </a:r>
          </a:p>
          <a:p>
            <a:pPr lvl="2"/>
            <a:r>
              <a:rPr lang="en-US" smtClean="0"/>
              <a:t>Each pass is done in sequence after the previous pass.  No parallelism</a:t>
            </a:r>
          </a:p>
          <a:p>
            <a:pPr lvl="2"/>
            <a:r>
              <a:rPr lang="en-US" smtClean="0"/>
              <a:t>Can we parallelize an individual pass?  How?</a:t>
            </a:r>
          </a:p>
          <a:p>
            <a:pPr lvl="1"/>
            <a:r>
              <a:rPr lang="en-US" smtClean="0"/>
              <a:t>Merge also has parallelism</a:t>
            </a:r>
          </a:p>
          <a:p>
            <a:pPr lvl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0250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0255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256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0257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0258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0259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74"/>
          <p:cNvCxnSpPr>
            <a:cxnSpLocks noChangeShapeType="1"/>
            <a:stCxn id="10244" idx="2"/>
            <a:endCxn id="10251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74"/>
          <p:cNvCxnSpPr>
            <a:cxnSpLocks noChangeShapeType="1"/>
            <a:stCxn id="10247" idx="2"/>
            <a:endCxn id="10254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AutoShape 74"/>
          <p:cNvCxnSpPr>
            <a:cxnSpLocks noChangeShapeType="1"/>
            <a:stCxn id="10245" idx="2"/>
            <a:endCxn id="10256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AutoShape 74"/>
          <p:cNvCxnSpPr>
            <a:cxnSpLocks noChangeShapeType="1"/>
            <a:stCxn id="10250" idx="2"/>
            <a:endCxn id="10257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spilt</a:t>
            </a:r>
            <a:r>
              <a:rPr lang="en-US" dirty="0" smtClean="0"/>
              <a:t>.  Given:</a:t>
            </a:r>
          </a:p>
          <a:p>
            <a:pPr lvl="1"/>
            <a:r>
              <a:rPr lang="en-US" dirty="0" smtClean="0"/>
              <a:t>Array, </a:t>
            </a: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, at pass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Array,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 which is true/false for bit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array with false keys before true keys:</a:t>
            </a:r>
          </a:p>
        </p:txBody>
      </p: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1447800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2243138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036888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832225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625975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5421313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8442" name="Text Box 7"/>
          <p:cNvSpPr txBox="1">
            <a:spLocks noChangeArrowheads="1"/>
          </p:cNvSpPr>
          <p:nvPr/>
        </p:nvSpPr>
        <p:spPr bwMode="auto">
          <a:xfrm>
            <a:off x="6215063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8443" name="Text Box 7"/>
          <p:cNvSpPr txBox="1">
            <a:spLocks noChangeArrowheads="1"/>
          </p:cNvSpPr>
          <p:nvPr/>
        </p:nvSpPr>
        <p:spPr bwMode="auto">
          <a:xfrm>
            <a:off x="7010400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8444" name="Text Box 7"/>
          <p:cNvSpPr txBox="1">
            <a:spLocks noChangeArrowheads="1"/>
          </p:cNvSpPr>
          <p:nvPr/>
        </p:nvSpPr>
        <p:spPr bwMode="auto">
          <a:xfrm>
            <a:off x="1447800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5" name="Text Box 7"/>
          <p:cNvSpPr txBox="1">
            <a:spLocks noChangeArrowheads="1"/>
          </p:cNvSpPr>
          <p:nvPr/>
        </p:nvSpPr>
        <p:spPr bwMode="auto">
          <a:xfrm>
            <a:off x="2243138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46" name="Text Box 7"/>
          <p:cNvSpPr txBox="1">
            <a:spLocks noChangeArrowheads="1"/>
          </p:cNvSpPr>
          <p:nvPr/>
        </p:nvSpPr>
        <p:spPr bwMode="auto">
          <a:xfrm>
            <a:off x="3036888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7" name="Text Box 7"/>
          <p:cNvSpPr txBox="1">
            <a:spLocks noChangeArrowheads="1"/>
          </p:cNvSpPr>
          <p:nvPr/>
        </p:nvSpPr>
        <p:spPr bwMode="auto">
          <a:xfrm>
            <a:off x="3832225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8" name="Text Box 7"/>
          <p:cNvSpPr txBox="1">
            <a:spLocks noChangeArrowheads="1"/>
          </p:cNvSpPr>
          <p:nvPr/>
        </p:nvSpPr>
        <p:spPr bwMode="auto">
          <a:xfrm>
            <a:off x="4625975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49" name="Text Box 7"/>
          <p:cNvSpPr txBox="1">
            <a:spLocks noChangeArrowheads="1"/>
          </p:cNvSpPr>
          <p:nvPr/>
        </p:nvSpPr>
        <p:spPr bwMode="auto">
          <a:xfrm>
            <a:off x="5421313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50" name="Text Box 7"/>
          <p:cNvSpPr txBox="1">
            <a:spLocks noChangeArrowheads="1"/>
          </p:cNvSpPr>
          <p:nvPr/>
        </p:nvSpPr>
        <p:spPr bwMode="auto">
          <a:xfrm>
            <a:off x="6215063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51" name="Text Box 7"/>
          <p:cNvSpPr txBox="1">
            <a:spLocks noChangeArrowheads="1"/>
          </p:cNvSpPr>
          <p:nvPr/>
        </p:nvSpPr>
        <p:spPr bwMode="auto">
          <a:xfrm>
            <a:off x="7010400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52" name="Text Box 7"/>
          <p:cNvSpPr txBox="1">
            <a:spLocks noChangeArrowheads="1"/>
          </p:cNvSpPr>
          <p:nvPr/>
        </p:nvSpPr>
        <p:spPr bwMode="auto">
          <a:xfrm>
            <a:off x="1447800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8453" name="Text Box 7"/>
          <p:cNvSpPr txBox="1">
            <a:spLocks noChangeArrowheads="1"/>
          </p:cNvSpPr>
          <p:nvPr/>
        </p:nvSpPr>
        <p:spPr bwMode="auto">
          <a:xfrm>
            <a:off x="2243138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8454" name="Text Box 7"/>
          <p:cNvSpPr txBox="1">
            <a:spLocks noChangeArrowheads="1"/>
          </p:cNvSpPr>
          <p:nvPr/>
        </p:nvSpPr>
        <p:spPr bwMode="auto">
          <a:xfrm>
            <a:off x="3036888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8455" name="Text Box 7"/>
          <p:cNvSpPr txBox="1">
            <a:spLocks noChangeArrowheads="1"/>
          </p:cNvSpPr>
          <p:nvPr/>
        </p:nvSpPr>
        <p:spPr bwMode="auto">
          <a:xfrm>
            <a:off x="3832225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8456" name="Text Box 7"/>
          <p:cNvSpPr txBox="1">
            <a:spLocks noChangeArrowheads="1"/>
          </p:cNvSpPr>
          <p:nvPr/>
        </p:nvSpPr>
        <p:spPr bwMode="auto">
          <a:xfrm>
            <a:off x="4625975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8457" name="Text Box 7"/>
          <p:cNvSpPr txBox="1">
            <a:spLocks noChangeArrowheads="1"/>
          </p:cNvSpPr>
          <p:nvPr/>
        </p:nvSpPr>
        <p:spPr bwMode="auto">
          <a:xfrm>
            <a:off x="5421313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8458" name="Text Box 7"/>
          <p:cNvSpPr txBox="1">
            <a:spLocks noChangeArrowheads="1"/>
          </p:cNvSpPr>
          <p:nvPr/>
        </p:nvSpPr>
        <p:spPr bwMode="auto">
          <a:xfrm>
            <a:off x="6215063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8459" name="Text Box 7"/>
          <p:cNvSpPr txBox="1">
            <a:spLocks noChangeArrowheads="1"/>
          </p:cNvSpPr>
          <p:nvPr/>
        </p:nvSpPr>
        <p:spPr bwMode="auto">
          <a:xfrm>
            <a:off x="7010400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00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475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19476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1947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1: Compute </a:t>
            </a:r>
            <a:r>
              <a:rPr lang="en-US" i="1" smtClean="0">
                <a:solidFill>
                  <a:srgbClr val="FF0000"/>
                </a:solidFill>
              </a:rPr>
              <a:t>e </a:t>
            </a:r>
            <a:r>
              <a:rPr lang="en-US" smtClean="0"/>
              <a:t>array</a:t>
            </a:r>
          </a:p>
        </p:txBody>
      </p:sp>
      <p:cxnSp>
        <p:nvCxnSpPr>
          <p:cNvPr id="19478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79" name="Group 33"/>
          <p:cNvGrpSpPr>
            <a:grpSpLocks/>
          </p:cNvGrpSpPr>
          <p:nvPr/>
        </p:nvGrpSpPr>
        <p:grpSpPr bwMode="auto">
          <a:xfrm>
            <a:off x="823913" y="4167188"/>
            <a:ext cx="6248400" cy="404812"/>
            <a:chOff x="838200" y="4167706"/>
            <a:chExt cx="6248400" cy="404294"/>
          </a:xfrm>
        </p:grpSpPr>
        <p:sp>
          <p:nvSpPr>
            <p:cNvPr id="19481" name="Text Box 7"/>
            <p:cNvSpPr txBox="1">
              <a:spLocks noChangeArrowheads="1"/>
            </p:cNvSpPr>
            <p:nvPr/>
          </p:nvSpPr>
          <p:spPr bwMode="auto">
            <a:xfrm>
              <a:off x="838200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2" name="Text Box 7"/>
            <p:cNvSpPr txBox="1">
              <a:spLocks noChangeArrowheads="1"/>
            </p:cNvSpPr>
            <p:nvPr/>
          </p:nvSpPr>
          <p:spPr bwMode="auto">
            <a:xfrm>
              <a:off x="1632857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3" name="Text Box 7"/>
            <p:cNvSpPr txBox="1">
              <a:spLocks noChangeArrowheads="1"/>
            </p:cNvSpPr>
            <p:nvPr/>
          </p:nvSpPr>
          <p:spPr bwMode="auto">
            <a:xfrm>
              <a:off x="2427514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4" name="Text Box 7"/>
            <p:cNvSpPr txBox="1">
              <a:spLocks noChangeArrowheads="1"/>
            </p:cNvSpPr>
            <p:nvPr/>
          </p:nvSpPr>
          <p:spPr bwMode="auto">
            <a:xfrm>
              <a:off x="3222171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5" name="Text Box 7"/>
            <p:cNvSpPr txBox="1">
              <a:spLocks noChangeArrowheads="1"/>
            </p:cNvSpPr>
            <p:nvPr/>
          </p:nvSpPr>
          <p:spPr bwMode="auto">
            <a:xfrm>
              <a:off x="4016828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6" name="Text Box 7"/>
            <p:cNvSpPr txBox="1">
              <a:spLocks noChangeArrowheads="1"/>
            </p:cNvSpPr>
            <p:nvPr/>
          </p:nvSpPr>
          <p:spPr bwMode="auto">
            <a:xfrm>
              <a:off x="4811485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7" name="Text Box 7"/>
            <p:cNvSpPr txBox="1">
              <a:spLocks noChangeArrowheads="1"/>
            </p:cNvSpPr>
            <p:nvPr/>
          </p:nvSpPr>
          <p:spPr bwMode="auto">
            <a:xfrm>
              <a:off x="5606142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8" name="Text Box 7"/>
            <p:cNvSpPr txBox="1">
              <a:spLocks noChangeArrowheads="1"/>
            </p:cNvSpPr>
            <p:nvPr/>
          </p:nvSpPr>
          <p:spPr bwMode="auto">
            <a:xfrm>
              <a:off x="6400800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</p:grpSp>
      <p:sp>
        <p:nvSpPr>
          <p:cNvPr id="19480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749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499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050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2: Exclusive Scan </a:t>
            </a:r>
            <a:r>
              <a:rPr lang="en-US" i="1" smtClean="0">
                <a:solidFill>
                  <a:srgbClr val="FF0000"/>
                </a:solidFill>
              </a:rPr>
              <a:t>e</a:t>
            </a:r>
            <a:endParaRPr lang="en-US" smtClean="0"/>
          </a:p>
        </p:txBody>
      </p:sp>
      <p:cxnSp>
        <p:nvCxnSpPr>
          <p:cNvPr id="20501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510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0511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0512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0513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0514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20515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6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7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8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9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0520" name="TextBox 45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57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52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152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152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3: Compute </a:t>
            </a:r>
            <a:r>
              <a:rPr lang="en-US" i="1" smtClean="0">
                <a:solidFill>
                  <a:srgbClr val="FF0000"/>
                </a:solidFill>
              </a:rPr>
              <a:t>totalFalses</a:t>
            </a:r>
          </a:p>
        </p:txBody>
      </p:sp>
      <p:cxnSp>
        <p:nvCxnSpPr>
          <p:cNvPr id="2152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53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1536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1537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1538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1539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21540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1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2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3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1545" name="TextBox 45"/>
          <p:cNvSpPr txBox="1">
            <a:spLocks noChangeArrowheads="1"/>
          </p:cNvSpPr>
          <p:nvPr/>
        </p:nvSpPr>
        <p:spPr bwMode="auto">
          <a:xfrm>
            <a:off x="5080000" y="5954713"/>
            <a:ext cx="33004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e[n – 1] + f[n – 1]</a:t>
            </a:r>
          </a:p>
          <a:p>
            <a:r>
              <a:rPr lang="en-US"/>
              <a:t>totalFalses = 1 + 3</a:t>
            </a:r>
          </a:p>
          <a:p>
            <a:r>
              <a:rPr lang="en-US"/>
              <a:t>totalFalses = 4</a:t>
            </a:r>
          </a:p>
        </p:txBody>
      </p:sp>
      <p:cxnSp>
        <p:nvCxnSpPr>
          <p:cNvPr id="21546" name="Straight Arrow Connector 21"/>
          <p:cNvCxnSpPr>
            <a:cxnSpLocks noChangeShapeType="1"/>
            <a:stCxn id="32" idx="2"/>
            <a:endCxn id="21543" idx="0"/>
          </p:cNvCxnSpPr>
          <p:nvPr/>
        </p:nvCxnSpPr>
        <p:spPr bwMode="auto">
          <a:xfrm>
            <a:off x="6729413" y="4572000"/>
            <a:ext cx="0" cy="209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7" name="Straight Arrow Connector 35"/>
          <p:cNvCxnSpPr>
            <a:cxnSpLocks noChangeShapeType="1"/>
            <a:stCxn id="21543" idx="2"/>
            <a:endCxn id="21545" idx="0"/>
          </p:cNvCxnSpPr>
          <p:nvPr/>
        </p:nvCxnSpPr>
        <p:spPr bwMode="auto">
          <a:xfrm>
            <a:off x="6729413" y="5181600"/>
            <a:ext cx="0" cy="773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29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4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254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254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255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5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6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256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2578" name="TextBox 55"/>
          <p:cNvSpPr txBox="1">
            <a:spLocks noChangeArrowheads="1"/>
          </p:cNvSpPr>
          <p:nvPr/>
        </p:nvSpPr>
        <p:spPr bwMode="auto">
          <a:xfrm>
            <a:off x="712788" y="5943600"/>
            <a:ext cx="262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t[i] = i – f[i] + totalFalses</a:t>
            </a:r>
          </a:p>
        </p:txBody>
      </p:sp>
      <p:sp>
        <p:nvSpPr>
          <p:cNvPr id="22579" name="TextBox 56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877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6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356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356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356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7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8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3585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3586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7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8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9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0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1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2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3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3594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t[0] = 0 – f[0] + totalFalses</a:t>
            </a:r>
          </a:p>
          <a:p>
            <a:r>
              <a:rPr lang="en-US"/>
              <a:t>t[0] = 0 – 0 + 4</a:t>
            </a:r>
          </a:p>
          <a:p>
            <a:r>
              <a:rPr lang="en-US"/>
              <a:t>t[0] = 4</a:t>
            </a:r>
          </a:p>
        </p:txBody>
      </p:sp>
      <p:sp>
        <p:nvSpPr>
          <p:cNvPr id="23595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21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58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458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458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459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59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60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460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461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461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4618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t[1] = 1 – f[1] + totalFalses</a:t>
            </a:r>
          </a:p>
          <a:p>
            <a:r>
              <a:rPr lang="en-US"/>
              <a:t>t[1] = 1 – 1 + 4</a:t>
            </a:r>
          </a:p>
          <a:p>
            <a:r>
              <a:rPr lang="en-US"/>
              <a:t>t[1] = 4</a:t>
            </a:r>
          </a:p>
        </p:txBody>
      </p:sp>
      <p:sp>
        <p:nvSpPr>
          <p:cNvPr id="24619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13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1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5612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561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5614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23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32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5633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5634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5635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5636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7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8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9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40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41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5642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t[2] = 2 – f[2] + totalFalses</a:t>
            </a:r>
          </a:p>
          <a:p>
            <a:r>
              <a:rPr lang="en-US"/>
              <a:t>t[2] = 2 – 1 + 4</a:t>
            </a:r>
          </a:p>
          <a:p>
            <a:r>
              <a:rPr lang="en-US"/>
              <a:t>t[2] = 5</a:t>
            </a:r>
          </a:p>
        </p:txBody>
      </p:sp>
      <p:sp>
        <p:nvSpPr>
          <p:cNvPr id="25643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96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35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6636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663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6638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47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56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6657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6658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6659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0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1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2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6663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6664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6665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6666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26667" name="TextBox 55"/>
          <p:cNvSpPr txBox="1">
            <a:spLocks noChangeArrowheads="1"/>
          </p:cNvSpPr>
          <p:nvPr/>
        </p:nvSpPr>
        <p:spPr bwMode="auto">
          <a:xfrm>
            <a:off x="712788" y="5943600"/>
            <a:ext cx="262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t[i] = i – f[i] + totalFalses</a:t>
            </a: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91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59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7660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76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7662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71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80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7681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7682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7683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4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5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6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7687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7688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7689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7690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7691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2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3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4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5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6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7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8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3299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8508</TotalTime>
  <Words>6393</Words>
  <Application>Microsoft Macintosh PowerPoint</Application>
  <PresentationFormat>On-screen Show (4:3)</PresentationFormat>
  <Paragraphs>2675</Paragraphs>
  <Slides>106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7" baseType="lpstr">
      <vt:lpstr>Pixel</vt:lpstr>
      <vt:lpstr>Parallel Algorithms</vt:lpstr>
      <vt:lpstr>Announcements</vt:lpstr>
      <vt:lpstr>Review</vt:lpstr>
      <vt:lpstr>Agenda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All-Prefix-Sums</vt:lpstr>
      <vt:lpstr>All-Prefix-Sums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289</cp:revision>
  <cp:lastPrinted>2012-01-29T21:57:59Z</cp:lastPrinted>
  <dcterms:created xsi:type="dcterms:W3CDTF">2011-01-14T02:17:40Z</dcterms:created>
  <dcterms:modified xsi:type="dcterms:W3CDTF">2013-09-16T21:17:22Z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