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4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9601200" cy="7315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888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888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401040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8880" cy="3885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888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8880" cy="540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8880" cy="3885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401040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852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888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888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401040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888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8880" cy="540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3520" y="401040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8520" cy="185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285120" cy="532800"/>
          </a:xfrm>
          <a:prstGeom prst="rect">
            <a:avLst/>
          </a:prstGeom>
          <a:gradFill>
            <a:gsLst>
              <a:gs pos="0">
                <a:srgbClr val="cccce6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1" name="CustomShape 2"/>
          <p:cNvSpPr/>
          <p:nvPr/>
        </p:nvSpPr>
        <p:spPr>
          <a:xfrm>
            <a:off x="412920" y="135000"/>
            <a:ext cx="8730360" cy="273960"/>
          </a:xfrm>
          <a:prstGeom prst="rect">
            <a:avLst/>
          </a:prstGeom>
          <a:gradFill>
            <a:gsLst>
              <a:gs pos="0">
                <a:srgbClr val="00007d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2" name="CustomShape 3"/>
          <p:cNvSpPr/>
          <p:nvPr/>
        </p:nvSpPr>
        <p:spPr>
          <a:xfrm>
            <a:off x="409680" y="135000"/>
            <a:ext cx="137520" cy="14040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3" name="CustomShape 4"/>
          <p:cNvSpPr/>
          <p:nvPr/>
        </p:nvSpPr>
        <p:spPr>
          <a:xfrm>
            <a:off x="547560" y="0"/>
            <a:ext cx="138960" cy="13752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4" name="CustomShape 5"/>
          <p:cNvSpPr/>
          <p:nvPr/>
        </p:nvSpPr>
        <p:spPr>
          <a:xfrm>
            <a:off x="547560" y="135000"/>
            <a:ext cx="138960" cy="14040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5" name="CustomShape 6"/>
          <p:cNvSpPr/>
          <p:nvPr/>
        </p:nvSpPr>
        <p:spPr>
          <a:xfrm>
            <a:off x="274680" y="274680"/>
            <a:ext cx="135720" cy="13752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6" name="CustomShape 7"/>
          <p:cNvSpPr/>
          <p:nvPr/>
        </p:nvSpPr>
        <p:spPr>
          <a:xfrm>
            <a:off x="131760" y="136440"/>
            <a:ext cx="140400" cy="13752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7" name="CustomShape 8"/>
          <p:cNvSpPr/>
          <p:nvPr/>
        </p:nvSpPr>
        <p:spPr>
          <a:xfrm>
            <a:off x="409680" y="271440"/>
            <a:ext cx="137520" cy="13752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8" name="CustomShape 9"/>
          <p:cNvSpPr/>
          <p:nvPr/>
        </p:nvSpPr>
        <p:spPr>
          <a:xfrm>
            <a:off x="274680" y="409680"/>
            <a:ext cx="135720" cy="13572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9" name="CustomShape 10"/>
          <p:cNvSpPr/>
          <p:nvPr/>
        </p:nvSpPr>
        <p:spPr>
          <a:xfrm>
            <a:off x="0" y="0"/>
            <a:ext cx="3504600" cy="6857280"/>
          </a:xfrm>
          <a:prstGeom prst="rect">
            <a:avLst/>
          </a:prstGeom>
          <a:gradFill>
            <a:gsLst>
              <a:gs pos="0">
                <a:srgbClr val="cccce6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10" name="CustomShape 11"/>
          <p:cNvSpPr/>
          <p:nvPr/>
        </p:nvSpPr>
        <p:spPr>
          <a:xfrm>
            <a:off x="1716120" y="1690560"/>
            <a:ext cx="7427160" cy="253296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11" name="CustomShape 12"/>
          <p:cNvSpPr/>
          <p:nvPr/>
        </p:nvSpPr>
        <p:spPr>
          <a:xfrm>
            <a:off x="573120" y="3583080"/>
            <a:ext cx="575640" cy="64080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2" name="CustomShape 13"/>
          <p:cNvSpPr/>
          <p:nvPr/>
        </p:nvSpPr>
        <p:spPr>
          <a:xfrm>
            <a:off x="1716120" y="1690560"/>
            <a:ext cx="573840" cy="64224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3" name="CustomShape 14"/>
          <p:cNvSpPr/>
          <p:nvPr/>
        </p:nvSpPr>
        <p:spPr>
          <a:xfrm>
            <a:off x="2281320" y="1066680"/>
            <a:ext cx="585000" cy="63432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4" name="CustomShape 15"/>
          <p:cNvSpPr/>
          <p:nvPr/>
        </p:nvSpPr>
        <p:spPr>
          <a:xfrm>
            <a:off x="1141560" y="3583080"/>
            <a:ext cx="583560" cy="64080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15" name="CustomShape 16"/>
          <p:cNvSpPr/>
          <p:nvPr/>
        </p:nvSpPr>
        <p:spPr>
          <a:xfrm>
            <a:off x="2281320" y="1690560"/>
            <a:ext cx="585000" cy="64224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6" name="CustomShape 17"/>
          <p:cNvSpPr/>
          <p:nvPr/>
        </p:nvSpPr>
        <p:spPr>
          <a:xfrm>
            <a:off x="1141560" y="2324160"/>
            <a:ext cx="583560" cy="63252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7" name="CustomShape 18"/>
          <p:cNvSpPr/>
          <p:nvPr/>
        </p:nvSpPr>
        <p:spPr>
          <a:xfrm>
            <a:off x="0" y="2324160"/>
            <a:ext cx="581760" cy="63252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18" name="CustomShape 19"/>
          <p:cNvSpPr/>
          <p:nvPr/>
        </p:nvSpPr>
        <p:spPr>
          <a:xfrm>
            <a:off x="1716120" y="2324160"/>
            <a:ext cx="573840" cy="63252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9" name="CustomShape 20"/>
          <p:cNvSpPr/>
          <p:nvPr/>
        </p:nvSpPr>
        <p:spPr>
          <a:xfrm>
            <a:off x="573120" y="2948040"/>
            <a:ext cx="575640" cy="64368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20" name="CustomShape 21"/>
          <p:cNvSpPr/>
          <p:nvPr/>
        </p:nvSpPr>
        <p:spPr>
          <a:xfrm>
            <a:off x="1141560" y="2948040"/>
            <a:ext cx="583560" cy="64368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285120" cy="532800"/>
          </a:xfrm>
          <a:prstGeom prst="rect">
            <a:avLst/>
          </a:prstGeom>
          <a:gradFill>
            <a:gsLst>
              <a:gs pos="0">
                <a:srgbClr val="cccce6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56" name="CustomShape 2"/>
          <p:cNvSpPr/>
          <p:nvPr/>
        </p:nvSpPr>
        <p:spPr>
          <a:xfrm>
            <a:off x="412920" y="135000"/>
            <a:ext cx="8730360" cy="273960"/>
          </a:xfrm>
          <a:prstGeom prst="rect">
            <a:avLst/>
          </a:prstGeom>
          <a:gradFill>
            <a:gsLst>
              <a:gs pos="0">
                <a:srgbClr val="00007d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57" name="CustomShape 3"/>
          <p:cNvSpPr/>
          <p:nvPr/>
        </p:nvSpPr>
        <p:spPr>
          <a:xfrm>
            <a:off x="409680" y="135000"/>
            <a:ext cx="137520" cy="14040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58" name="CustomShape 4"/>
          <p:cNvSpPr/>
          <p:nvPr/>
        </p:nvSpPr>
        <p:spPr>
          <a:xfrm>
            <a:off x="547560" y="0"/>
            <a:ext cx="138960" cy="13752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59" name="CustomShape 5"/>
          <p:cNvSpPr/>
          <p:nvPr/>
        </p:nvSpPr>
        <p:spPr>
          <a:xfrm>
            <a:off x="547560" y="135000"/>
            <a:ext cx="138960" cy="14040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60" name="CustomShape 6"/>
          <p:cNvSpPr/>
          <p:nvPr/>
        </p:nvSpPr>
        <p:spPr>
          <a:xfrm>
            <a:off x="274680" y="274680"/>
            <a:ext cx="135720" cy="13752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61" name="CustomShape 7"/>
          <p:cNvSpPr/>
          <p:nvPr/>
        </p:nvSpPr>
        <p:spPr>
          <a:xfrm>
            <a:off x="131760" y="136440"/>
            <a:ext cx="140400" cy="13752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62" name="CustomShape 8"/>
          <p:cNvSpPr/>
          <p:nvPr/>
        </p:nvSpPr>
        <p:spPr>
          <a:xfrm>
            <a:off x="409680" y="271440"/>
            <a:ext cx="137520" cy="13752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63" name="CustomShape 9"/>
          <p:cNvSpPr/>
          <p:nvPr/>
        </p:nvSpPr>
        <p:spPr>
          <a:xfrm>
            <a:off x="274680" y="409680"/>
            <a:ext cx="135720" cy="13572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64" name="PlaceHolder 10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5" name="PlaceHolder 11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8880" cy="38854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red3d.com/cwr/boids/" TargetMode="External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71800" y="1828800"/>
            <a:ext cx="6019200" cy="22089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ffffff"/>
                </a:solidFill>
                <a:latin typeface="Arial"/>
              </a:rPr>
              <a:t>Simple Simulation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2971800" y="4267080"/>
            <a:ext cx="6019200" cy="1751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3400">
                <a:solidFill>
                  <a:srgbClr val="000000"/>
                </a:solidFill>
                <a:latin typeface="Arial"/>
              </a:rPr>
              <a:t>Liam Boone</a:t>
            </a:r>
            <a:endParaRPr/>
          </a:p>
          <a:p>
            <a:pPr>
              <a:lnSpc>
                <a:spcPct val="90000"/>
              </a:lnSpc>
            </a:pPr>
            <a:r>
              <a:rPr lang="en-US" sz="3400">
                <a:solidFill>
                  <a:srgbClr val="000000"/>
                </a:solidFill>
                <a:latin typeface="Arial"/>
              </a:rPr>
              <a:t>University of Pennsylvania</a:t>
            </a:r>
            <a:endParaRPr/>
          </a:p>
          <a:p>
            <a:pPr>
              <a:lnSpc>
                <a:spcPct val="90000"/>
              </a:lnSpc>
            </a:pPr>
            <a:r>
              <a:rPr lang="en-US" sz="3400">
                <a:solidFill>
                  <a:srgbClr val="000000"/>
                </a:solidFill>
                <a:latin typeface="Arial"/>
              </a:rPr>
              <a:t>CIS 565 - Fall 2013</a:t>
            </a:r>
            <a:endParaRPr/>
          </a:p>
        </p:txBody>
      </p:sp>
      <p:pic>
        <p:nvPicPr>
          <p:cNvPr descr="" id="1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120" y="0"/>
            <a:ext cx="6095160" cy="114228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Separation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Force applied to steer away from collisions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Without this force every boid would end up in the same place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Motion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981080"/>
            <a:ext cx="822888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Represent velocity as heading and speed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Polar coordinates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Speed can remain constant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Compute each force for each boid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Sum the forces and integrate</a:t>
            </a:r>
            <a:endParaRPr/>
          </a:p>
          <a:p>
            <a:pPr>
              <a:buSzPct val="45000"/>
              <a:buFont typeface="StarSymbol"/>
              <a:buChar char=""/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560" y="1981080"/>
            <a:ext cx="8228880" cy="388548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Basics – Euler Integration</a:t>
            </a:r>
            <a:endParaRPr/>
          </a:p>
        </p:txBody>
      </p:sp>
      <p:sp>
        <p:nvSpPr>
          <p:cNvPr id="103" name="TextShape 3"/>
          <p:cNvSpPr txBox="1"/>
          <p:nvPr/>
        </p:nvSpPr>
        <p:spPr>
          <a:xfrm>
            <a:off x="457200" y="1981080"/>
            <a:ext cx="822888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Update Positions based on Velocities</a:t>
            </a:r>
            <a:r>
              <a:rPr lang="en-US"/>
              <a:t>
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Update Velocities based on Accelerations</a:t>
            </a:r>
            <a:r>
              <a:rPr lang="en-US"/>
              <a:t>
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Update Accelerations based on Forces</a:t>
            </a:r>
            <a:endParaRPr/>
          </a:p>
        </p:txBody>
      </p:sp>
      <p:pic>
        <p:nvPicPr>
          <p:cNvPr descr="28§display§p=p_0 + v \Delta t" id="10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01760" y="2513160"/>
            <a:ext cx="2018880" cy="321480"/>
          </a:xfrm>
          <a:prstGeom prst="rect">
            <a:avLst/>
          </a:prstGeom>
        </p:spPr>
      </p:pic>
      <p:pic>
        <p:nvPicPr>
          <p:cNvPr descr="28§display§v = v_0 + a \Delta t" id="10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22640" y="3657600"/>
            <a:ext cx="1998000" cy="309600"/>
          </a:xfrm>
          <a:prstGeom prst="rect">
            <a:avLst/>
          </a:prstGeom>
        </p:spPr>
      </p:pic>
      <p:pic>
        <p:nvPicPr>
          <p:cNvPr descr="28§display§a =\frac{F}{m}" id="10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130560" y="4754880"/>
            <a:ext cx="995040" cy="7236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Hooke's Law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k – The stiffness constant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Larger values give stiffer springs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Require finer time steps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Easily adaptable to 3D.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Force exerted along the vector between two end points 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Cloth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981080"/>
            <a:ext cx="822888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Model cloth as a grid point masses connected by springs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Compute the forces acting on each point and integrate to achieve motion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Cloth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Three types of springs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>
                <a:solidFill>
                  <a:srgbClr val="0000ff"/>
                </a:solidFill>
              </a:rPr>
              <a:t>Structure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>
                <a:solidFill>
                  <a:srgbClr val="ff0000"/>
                </a:solidFill>
              </a:rPr>
              <a:t>Shear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>
                <a:solidFill>
                  <a:srgbClr val="00ae00"/>
                </a:solidFill>
              </a:rPr>
              <a:t>Bend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Each have their own k values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Flocking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981080"/>
            <a:ext cx="822888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Each particle represents a “boid”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Motion controlled by three steering forces: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Alignment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Separation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Cohesion</a:t>
            </a:r>
            <a:endParaRPr/>
          </a:p>
          <a:p>
            <a:endParaRPr/>
          </a:p>
          <a:p>
            <a:r>
              <a:rPr lang="en-US" sz="2000"/>
              <a:t>Most of the images in the following slides are taken from Chris Reynolds excellent website:</a:t>
            </a:r>
            <a:r>
              <a:rPr lang="en-US" sz="2000">
                <a:hlinkClick r:id="rId1"/>
              </a:rPr>
              <a:t>http://www.red3d.com/cwr/boids/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Neighborhood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Any given boid can only “see” other boids in a small area around it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Area determined by two parameters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Distance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Field of view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Alignment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Force applied to steer towards the mean direction of the group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This force keeps everyone going in roughly the same direction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457200"/>
            <a:ext cx="8228880" cy="137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Cohesion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673520" y="1981080"/>
            <a:ext cx="4015440" cy="388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Force applied to steer towards the mean location of the group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This force keeps flocks from spreading out too much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