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421" r:id="rId2"/>
    <p:sldId id="511" r:id="rId3"/>
    <p:sldId id="513" r:id="rId4"/>
    <p:sldId id="514" r:id="rId5"/>
    <p:sldId id="516" r:id="rId6"/>
    <p:sldId id="527" r:id="rId7"/>
    <p:sldId id="517" r:id="rId8"/>
    <p:sldId id="518" r:id="rId9"/>
    <p:sldId id="521" r:id="rId10"/>
    <p:sldId id="522" r:id="rId11"/>
    <p:sldId id="523" r:id="rId12"/>
    <p:sldId id="524" r:id="rId13"/>
    <p:sldId id="525" r:id="rId14"/>
    <p:sldId id="526" r:id="rId15"/>
    <p:sldId id="528" r:id="rId16"/>
    <p:sldId id="529" r:id="rId17"/>
    <p:sldId id="530" r:id="rId18"/>
    <p:sldId id="515" r:id="rId1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75652" autoAdjust="0"/>
  </p:normalViewPr>
  <p:slideViewPr>
    <p:cSldViewPr>
      <p:cViewPr>
        <p:scale>
          <a:sx n="107" d="100"/>
          <a:sy n="107" d="100"/>
        </p:scale>
        <p:origin x="-1832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A703DCBE-EE26-46C2-A6BE-620670959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61388809-6B81-4C55-A44B-C841547B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0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Teams of 1 or 3 considered in extreme cases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Any topic – any language, APIs, platform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2-3x more work per person on the team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Use to say 75-100 hours</a:t>
            </a:r>
          </a:p>
          <a:p>
            <a:pPr marL="171450" indent="-171450">
              <a:buFontTx/>
              <a:buChar char="•"/>
            </a:pP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Pitch – like funding a startup, responding to a grant, convincing your boss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Presentations – different than demos in class</a:t>
            </a:r>
            <a:r>
              <a:rPr lang="en-US" baseline="0" dirty="0" smtClean="0"/>
              <a:t> in that you can prepare better for them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Paper – experience writing beyond your </a:t>
            </a:r>
            <a:r>
              <a:rPr lang="en-US" baseline="0" dirty="0" err="1" smtClean="0"/>
              <a:t>README.md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Focus on code the whole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7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draw call overhead.  What are good use cases?</a:t>
            </a:r>
          </a:p>
          <a:p>
            <a:endParaRPr lang="en-US" dirty="0" smtClean="0"/>
          </a:p>
          <a:p>
            <a:r>
              <a:rPr lang="en-US" dirty="0" smtClean="0"/>
              <a:t>Compare with OpenGL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3D point data: http://</a:t>
            </a:r>
            <a:r>
              <a:rPr lang="en-US" dirty="0" err="1" smtClean="0"/>
              <a:t>kos.informatik.uni-osnabrueck.de</a:t>
            </a:r>
            <a:r>
              <a:rPr lang="en-US" dirty="0" smtClean="0"/>
              <a:t>/3Dscans/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Low-res geometry, cheap shaders client-side.  Server-side full geometry and shaders.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Temporal coherence – what can we compute server-side</a:t>
            </a:r>
            <a:r>
              <a:rPr lang="en-US" baseline="0" dirty="0" smtClean="0"/>
              <a:t> and use for many frames?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1466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g-buffer passes are needed without MRT.</a:t>
            </a:r>
          </a:p>
          <a:p>
            <a:pPr rtl="0">
              <a:lnSpc>
                <a:spcPct val="100000"/>
              </a:lnSpc>
              <a:buNone/>
            </a:pPr>
            <a:endParaRPr lang="en-US" sz="1466" b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466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US" sz="1466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it scale with number of light sources?  </a:t>
            </a:r>
          </a:p>
          <a:p>
            <a:endParaRPr lang="en-US" sz="1466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466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compression and approximate techniques are most effective?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 to limit to just fragment shaders</a:t>
            </a:r>
          </a:p>
          <a:p>
            <a:endParaRPr lang="en-US"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 to group pixels into regions of pixels</a:t>
            </a:r>
          </a:p>
          <a:p>
            <a:endParaRPr lang="en-US"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Perhaps we modify the shader over several runs to determine the hotspots.  Perhaps this is done automatically or with user-provided markup.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13FB-CB63-4819-854B-1CB9A9CAB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1336-5293-47CC-90C0-333B4CB60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0300-3E6F-4427-A2E1-5D9AB6F4E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74320"/>
            <a:ext cx="8595360" cy="822960"/>
          </a:xfrm>
          <a:prstGeom prst="rect">
            <a:avLst/>
          </a:prstGeom>
        </p:spPr>
        <p:txBody>
          <a:bodyPr lIns="82283" tIns="82283" rIns="82283" bIns="82283" anchor="t" anchorCtr="0"/>
          <a:lstStyle>
            <a:lvl1pPr>
              <a:buSzPct val="99224"/>
              <a:defRPr sz="3800"/>
            </a:lvl1pPr>
            <a:lvl2pPr>
              <a:buSzPct val="99224"/>
              <a:defRPr sz="3800"/>
            </a:lvl2pPr>
            <a:lvl3pPr>
              <a:buSzPct val="99224"/>
              <a:defRPr sz="3800"/>
            </a:lvl3pPr>
            <a:lvl4pPr>
              <a:buSzPct val="99224"/>
              <a:defRPr sz="3800"/>
            </a:lvl4pPr>
            <a:lvl5pPr>
              <a:buSzPct val="99224"/>
              <a:defRPr sz="3800"/>
            </a:lvl5pPr>
            <a:lvl6pPr>
              <a:buSzPct val="99224"/>
              <a:defRPr sz="3800"/>
            </a:lvl6pPr>
            <a:lvl7pPr>
              <a:buSzPct val="99224"/>
              <a:defRPr sz="3800"/>
            </a:lvl7pPr>
            <a:lvl8pPr>
              <a:buSzPct val="99224"/>
              <a:defRPr sz="3800"/>
            </a:lvl8pPr>
            <a:lvl9pPr>
              <a:buSzPct val="99224"/>
              <a:defRPr sz="3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645921"/>
            <a:ext cx="8595360" cy="4937759"/>
          </a:xfrm>
          <a:prstGeom prst="rect">
            <a:avLst/>
          </a:prstGeom>
        </p:spPr>
        <p:txBody>
          <a:bodyPr lIns="82283" tIns="82283" rIns="82283" bIns="82283" anchor="t" anchorCtr="0"/>
          <a:lstStyle>
            <a:lvl1pPr>
              <a:buSzPct val="98765"/>
              <a:defRPr sz="2400"/>
            </a:lvl1pPr>
            <a:lvl2pPr>
              <a:buSzPct val="98765"/>
              <a:defRPr sz="2400"/>
            </a:lvl2pPr>
            <a:lvl3pPr>
              <a:buSzPct val="98765"/>
              <a:defRPr sz="2400"/>
            </a:lvl3pPr>
            <a:lvl4pPr>
              <a:buSzPct val="98765"/>
              <a:defRPr sz="2400"/>
            </a:lvl4pPr>
            <a:lvl5pPr>
              <a:buSzPct val="98765"/>
              <a:defRPr sz="2400"/>
            </a:lvl5pPr>
            <a:lvl6pPr>
              <a:buSzPct val="98765"/>
              <a:defRPr sz="2400"/>
            </a:lvl6pPr>
            <a:lvl7pPr>
              <a:buSzPct val="98765"/>
              <a:defRPr sz="2400"/>
            </a:lvl7pPr>
            <a:lvl8pPr>
              <a:buSzPct val="98765"/>
              <a:defRPr sz="2400"/>
            </a:lvl8pPr>
            <a:lvl9pPr>
              <a:buSzPct val="98765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868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8735A-D6AA-419A-87B4-83DEEEB20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D3720-B9C7-48F3-B448-3AF10C21B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B037-4255-490C-A7FC-96DFB3E1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BE11-5560-4BCF-B491-C49330B25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469A-0014-46AD-A341-CAA0BA128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3D64-A1C6-4FB4-9317-B2E04CBD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8D26-D51D-4A95-9735-9E076228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CA5F-77E8-4EA9-9D1E-1869CC201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9A46FDE7-C17A-40CA-AA27-44F69FBA8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envanik.github.com/WebGL-Inspector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ras-p.info/blog/2012/10/01/cross-platform-shaders-in-201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ZRqnohI3m4" TargetMode="External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5" Type="http://schemas.openxmlformats.org/officeDocument/2006/relationships/hyperlink" Target="http://www.leadwerks.com/files/Deferred_Rendering_in_Leadwerks_Engine.pdf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hyperlink" Target="http://www.fxguide.com/featured/assassins-creed-iii-the-tech-behind-or-beneath-the-actio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www.anandtech.com/show/7371/understanding-amds-mantle-a-lowlevel-graphics-api-for-gc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spreadsheet/ccc?key=0AoowFPtY81iUdE96X0Y5NC1KdkhlZDl5bFNoV1pRM0E&amp;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Dh-YBDXoVPlxJMRX_vZ2BCuqvRDx89WsS3j0D_bXIFE/edit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I2j43Jnv3xTKLJHJEKxTLRi6rs-DUhUYisRRqDKpbSs/edit?usp=shar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nvidia.com/publication/voxelpipe-programmable-pipeline-3d-voxelization" TargetMode="External"/><Relationship Id="rId4" Type="http://schemas.openxmlformats.org/officeDocument/2006/relationships/hyperlink" Target="http://graphics.ucsd.edu/~matthias/Papers/Surfels.pdf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luminationcodified.com/?p=12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www.colorseffectscode.com/Projects/FinalProjec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shield.nvidi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leadwerks.com/files/Deferred_Rendering_in_Leadwerks_Engine.pdf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altLang="en-US" sz="4600" dirty="0" smtClean="0"/>
              <a:t>Final Project Ideas</a:t>
            </a:r>
            <a:endParaRPr lang="en-US" altLang="en-US" sz="4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CIS 565 - Fall 2013</a:t>
            </a:r>
          </a:p>
        </p:txBody>
      </p:sp>
      <p:pic>
        <p:nvPicPr>
          <p:cNvPr id="3076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56261" y="480061"/>
            <a:ext cx="8663939" cy="891539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 Profiler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74321" y="1645920"/>
            <a:ext cx="8663939" cy="5006340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widespread adoption, WebGL needs world-class developer tools.  WebGL Inspection is a good start:   </a:t>
            </a: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http://benvanik.github.com/WebGL-Inspector/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how do we profile our shaders?  We want to mouse over a pixel and see the shader hotspots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406640" y="114300"/>
            <a:ext cx="1691640" cy="8001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2" name="Shape 132"/>
          <p:cNvSpPr/>
          <p:nvPr/>
        </p:nvSpPr>
        <p:spPr>
          <a:xfrm>
            <a:off x="2782981" y="4038600"/>
            <a:ext cx="3578039" cy="230161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3" name="Shape 133"/>
          <p:cNvSpPr txBox="1"/>
          <p:nvPr/>
        </p:nvSpPr>
        <p:spPr>
          <a:xfrm>
            <a:off x="1" y="6603413"/>
            <a:ext cx="9081629" cy="254587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algn="r" rtl="0">
              <a:lnSpc>
                <a:spcPct val="100000"/>
              </a:lnSpc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from </a:t>
            </a:r>
            <a:r>
              <a:rPr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http://benvanik.github.com/WebGL-Inspector/</a:t>
            </a:r>
          </a:p>
        </p:txBody>
      </p:sp>
    </p:spTree>
    <p:extLst>
      <p:ext uri="{BB962C8B-B14F-4D97-AF65-F5344CB8AC3E}">
        <p14:creationId xmlns:p14="http://schemas.microsoft.com/office/powerpoint/2010/main" val="29894060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56261" y="403861"/>
            <a:ext cx="8663939" cy="891539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Precompute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for terrain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74321" y="1645920"/>
            <a:ext cx="8663939" cy="5006340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vertex in parallel</a:t>
            </a:r>
          </a:p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ray in parallel</a:t>
            </a:r>
          </a:p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local area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4389120" y="3291840"/>
            <a:ext cx="4686548" cy="35673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065512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0061" y="403861"/>
            <a:ext cx="8663939" cy="891539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HLSL to GLSL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74321" y="1645920"/>
            <a:ext cx="8663939" cy="5006340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industry need to one shading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6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http://aras-p.info/blog/2012/10/01/cross-platform-shaders-in-2012</a:t>
            </a:r>
            <a:r>
              <a:rPr lang="en-US" sz="1600" u="sng" dirty="0" smtClean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</a:t>
            </a:r>
          </a:p>
          <a:p>
            <a:pPr rtl="0">
              <a:lnSpc>
                <a:spcPct val="100000"/>
              </a:lnSpc>
              <a:buNone/>
            </a:pPr>
            <a:endParaRPr lang="en-US" sz="1600" u="sng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“A </a:t>
            </a: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non-crappy implementation of a library like this would almost certainly land you a job </a:t>
            </a:r>
            <a:r>
              <a:rPr lang="en-US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at Unity </a:t>
            </a: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and I guess many other places</a:t>
            </a:r>
            <a:r>
              <a:rPr lang="en-US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.”</a:t>
            </a:r>
            <a:endParaRPr lang="en-US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endParaRPr lang="en-US" sz="1600" u="sng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10428353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80061" y="403861"/>
            <a:ext cx="8663939" cy="891539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Shaders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21" y="1645920"/>
            <a:ext cx="8663939" cy="5006340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GLSL vertex and fragment meets CSS</a:t>
            </a: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http://www.youtube.com/watch?v=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NZRqnohI3m4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474720" y="2926080"/>
            <a:ext cx="5577840" cy="386331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3157372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80061" y="403861"/>
            <a:ext cx="8663939" cy="891539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WebCL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74321" y="1645920"/>
            <a:ext cx="8663939" cy="5006340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Rasterization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pipeline</a:t>
            </a:r>
          </a:p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tracer</a:t>
            </a:r>
          </a:p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Photon mapping</a:t>
            </a:r>
          </a:p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93440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61142" y="483165"/>
            <a:ext cx="8201858" cy="888435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Volumetric Clouds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74321" y="1645920"/>
            <a:ext cx="8663939" cy="5006340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 volumetric clouds with light scattering via GPU ray casting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chapter in Game Engine Gems 2</a:t>
            </a:r>
          </a:p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see http://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vterrain.org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/Atmosphere/Clouds/</a:t>
            </a:r>
          </a:p>
        </p:txBody>
      </p:sp>
      <p:sp>
        <p:nvSpPr>
          <p:cNvPr id="113" name="Shape 113"/>
          <p:cNvSpPr/>
          <p:nvPr/>
        </p:nvSpPr>
        <p:spPr>
          <a:xfrm>
            <a:off x="7406640" y="91440"/>
            <a:ext cx="1691640" cy="800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4" name="Shape 114"/>
          <p:cNvSpPr/>
          <p:nvPr/>
        </p:nvSpPr>
        <p:spPr>
          <a:xfrm>
            <a:off x="457200" y="3840480"/>
            <a:ext cx="8229600" cy="1714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5" name="Shape 115"/>
          <p:cNvSpPr txBox="1"/>
          <p:nvPr/>
        </p:nvSpPr>
        <p:spPr>
          <a:xfrm>
            <a:off x="1" y="6583680"/>
            <a:ext cx="9081629" cy="254587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algn="r" rtl="0">
              <a:lnSpc>
                <a:spcPct val="100000"/>
              </a:lnSpc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from </a:t>
            </a:r>
            <a:r>
              <a:rPr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http://vterrain.org/Atmosphere/Clouds/</a:t>
            </a:r>
          </a:p>
        </p:txBody>
      </p:sp>
    </p:spTree>
    <p:extLst>
      <p:ext uri="{BB962C8B-B14F-4D97-AF65-F5344CB8AC3E}">
        <p14:creationId xmlns:p14="http://schemas.microsoft.com/office/powerpoint/2010/main" val="34123956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96240"/>
            <a:ext cx="8595360" cy="822960"/>
          </a:xfrm>
        </p:spPr>
        <p:txBody>
          <a:bodyPr/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63700"/>
            <a:ext cx="7848600" cy="3517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54864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http://www.fxguide.com/featured/assassins-creed-iii-the-tech-behind-or-beneath-the-action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5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20040"/>
            <a:ext cx="8595360" cy="822960"/>
          </a:xfrm>
        </p:spPr>
        <p:txBody>
          <a:bodyPr/>
          <a:lstStyle/>
          <a:p>
            <a:r>
              <a:rPr lang="en-US" dirty="0" smtClean="0"/>
              <a:t>AMD Mantle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193800"/>
            <a:ext cx="8458200" cy="474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6135469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http://www.anandtech.com/show/7371/understanding-amds-mantle-a-lowlevel-graphics-api-for-</a:t>
            </a:r>
            <a:r>
              <a:rPr lang="en-US" dirty="0" smtClean="0">
                <a:hlinkClick r:id="rId4"/>
              </a:rPr>
              <a:t>gcn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for a timeslot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sz="1600" dirty="0">
                <a:hlinkClick r:id="rId2"/>
              </a:rPr>
              <a:t>https://docs.google.com/spreadsheet/ccc?key=0AoowFPtY81iUdE96X0Y5NC1KdkhlZDl5bFNoV1pRM0E&amp;usp=</a:t>
            </a:r>
            <a:r>
              <a:rPr lang="en-US" sz="1600" dirty="0" smtClean="0">
                <a:hlinkClick r:id="rId2"/>
              </a:rPr>
              <a:t>sharing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final projects, books, conference courses, and recent papers: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1600" dirty="0">
                <a:hlinkClick r:id="rId2"/>
              </a:rPr>
              <a:t>https://docs.google.com/document/d/1Dh-YBDXoVPlxJMRX_vZ2BCuqvRDx89WsS3j0D_bXIFE/edit?usp=</a:t>
            </a:r>
            <a:r>
              <a:rPr lang="en-US" sz="1600" dirty="0" smtClean="0">
                <a:hlinkClick r:id="rId2"/>
              </a:rPr>
              <a:t>sharing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 smtClean="0"/>
              <a:t>Teams of two</a:t>
            </a:r>
          </a:p>
          <a:p>
            <a:r>
              <a:rPr lang="en-US" dirty="0" smtClean="0"/>
              <a:t>Open-ended</a:t>
            </a:r>
          </a:p>
          <a:p>
            <a:r>
              <a:rPr lang="en-US" dirty="0" smtClean="0"/>
              <a:t>2-3x more work than hardest project</a:t>
            </a:r>
          </a:p>
          <a:p>
            <a:endParaRPr lang="en-US" dirty="0"/>
          </a:p>
          <a:p>
            <a:r>
              <a:rPr lang="en-US" sz="2400" dirty="0" smtClean="0"/>
              <a:t>Pitch   Alpha Presentation   Final Presentation   Paper</a:t>
            </a:r>
          </a:p>
          <a:p>
            <a:r>
              <a:rPr lang="en-US" sz="2400" dirty="0" smtClean="0"/>
              <a:t>Code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623940" y="4467080"/>
            <a:ext cx="152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448320" y="4472060"/>
            <a:ext cx="152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7162800" y="4467080"/>
            <a:ext cx="152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676400" y="4917390"/>
            <a:ext cx="6477000" cy="1880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Details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sz="1600" dirty="0">
                <a:hlinkClick r:id="rId2"/>
              </a:rPr>
              <a:t>https://docs.google.com/document/d/1I2j43Jnv3xTKLJHJEKxTLRi6rs-DUhUYisRRqDKpbSs/edit?usp=</a:t>
            </a:r>
            <a:r>
              <a:rPr lang="en-US" sz="1600" dirty="0" smtClean="0">
                <a:hlinkClick r:id="rId2"/>
              </a:rPr>
              <a:t>sharing</a:t>
            </a:r>
            <a:endParaRPr lang="en-US" sz="1600" dirty="0" smtClean="0"/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04900"/>
            <a:ext cx="6248400" cy="4648200"/>
          </a:xfrm>
        </p:spPr>
        <p:txBody>
          <a:bodyPr/>
          <a:lstStyle/>
          <a:p>
            <a:pPr algn="ctr"/>
            <a:r>
              <a:rPr lang="en-US" sz="9600" dirty="0" smtClean="0"/>
              <a:t>Selected Project Ideas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Rendering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Voxel Pipeline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4"/>
              </a:rPr>
              <a:t>Point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2057400"/>
            <a:ext cx="17272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50" y="4191000"/>
            <a:ext cx="8547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High-Quality Server-Side Rendering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WebGL</a:t>
            </a:r>
          </a:p>
          <a:p>
            <a:r>
              <a:rPr lang="en-US" dirty="0" smtClean="0"/>
              <a:t>On mouse pause, server-side:</a:t>
            </a:r>
          </a:p>
          <a:p>
            <a:pPr lvl="1"/>
            <a:r>
              <a:rPr lang="en-US" dirty="0" smtClean="0"/>
              <a:t>GPU path tracer, or</a:t>
            </a:r>
          </a:p>
          <a:p>
            <a:pPr lvl="1"/>
            <a:r>
              <a:rPr lang="en-US" dirty="0" smtClean="0">
                <a:hlinkClick r:id="rId3"/>
              </a:rPr>
              <a:t>GPU Photon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276600"/>
            <a:ext cx="3352800" cy="3035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588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</a:t>
            </a:r>
            <a:r>
              <a:rPr lang="en-US" sz="1400" dirty="0">
                <a:hlinkClick r:id="rId5"/>
              </a:rPr>
              <a:t>http://www.colorseffectscode.com/Projects/</a:t>
            </a:r>
            <a:r>
              <a:rPr lang="en-US" sz="1400" dirty="0" smtClean="0">
                <a:hlinkClick r:id="rId5"/>
              </a:rPr>
              <a:t>FinalProject.html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115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where is the client/server split?</a:t>
            </a:r>
          </a:p>
          <a:p>
            <a:pPr lvl="1"/>
            <a:r>
              <a:rPr lang="en-US" dirty="0" smtClean="0"/>
              <a:t>All server, compress and stream</a:t>
            </a:r>
          </a:p>
          <a:p>
            <a:pPr lvl="1"/>
            <a:r>
              <a:rPr lang="en-US" dirty="0" smtClean="0"/>
              <a:t>Create g-buffer server-side, light accumulate client-side</a:t>
            </a:r>
          </a:p>
          <a:p>
            <a:pPr lvl="1"/>
            <a:r>
              <a:rPr lang="en-US" dirty="0" smtClean="0"/>
              <a:t>Temporal coherence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4089400"/>
            <a:ext cx="3149600" cy="177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</a:t>
            </a:r>
            <a:r>
              <a:rPr lang="en-US" sz="1400" dirty="0">
                <a:hlinkClick r:id="rId4"/>
              </a:rPr>
              <a:t>http://shield.nvidia.com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37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56261" y="480061"/>
            <a:ext cx="8663939" cy="891539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 Deferred Shading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74321" y="1645920"/>
            <a:ext cx="8663939" cy="5006340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indent="-1981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one of the first WebGL deferred shaders with and without MRT.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it compare to a forward shader with the same effects?</a:t>
            </a:r>
          </a:p>
        </p:txBody>
      </p:sp>
      <p:sp>
        <p:nvSpPr>
          <p:cNvPr id="122" name="Shape 122"/>
          <p:cNvSpPr/>
          <p:nvPr/>
        </p:nvSpPr>
        <p:spPr>
          <a:xfrm>
            <a:off x="685800" y="2971800"/>
            <a:ext cx="2849879" cy="369640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3" name="Shape 123"/>
          <p:cNvSpPr txBox="1"/>
          <p:nvPr/>
        </p:nvSpPr>
        <p:spPr>
          <a:xfrm>
            <a:off x="-9022" y="6603413"/>
            <a:ext cx="9081629" cy="254587"/>
          </a:xfrm>
          <a:prstGeom prst="rect">
            <a:avLst/>
          </a:prstGeom>
        </p:spPr>
        <p:txBody>
          <a:bodyPr lIns="34290" tIns="34290" rIns="34290" bIns="34290" anchor="t" anchorCtr="0">
            <a:noAutofit/>
          </a:bodyPr>
          <a:lstStyle/>
          <a:p>
            <a:pPr algn="r" rtl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from </a:t>
            </a:r>
            <a:r>
              <a:rPr lang="en-US" sz="1200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http://www.leadwerks.com/files/Deferred_Rendering_in_Leadwerks_Engine.pdf</a:t>
            </a:r>
          </a:p>
        </p:txBody>
      </p:sp>
      <p:sp>
        <p:nvSpPr>
          <p:cNvPr id="124" name="Shape 124"/>
          <p:cNvSpPr/>
          <p:nvPr/>
        </p:nvSpPr>
        <p:spPr>
          <a:xfrm>
            <a:off x="7406640" y="91440"/>
            <a:ext cx="1691640" cy="8001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29460508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22729</TotalTime>
  <Words>646</Words>
  <Application>Microsoft Macintosh PowerPoint</Application>
  <PresentationFormat>On-screen Show (4:3)</PresentationFormat>
  <Paragraphs>113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Pixel</vt:lpstr>
      <vt:lpstr>Final Project Ideas</vt:lpstr>
      <vt:lpstr>How to Find Ideas</vt:lpstr>
      <vt:lpstr>Guidelines</vt:lpstr>
      <vt:lpstr>Guidelines</vt:lpstr>
      <vt:lpstr>Selected Project Ideas</vt:lpstr>
      <vt:lpstr>Alternative Rendering Pipelines</vt:lpstr>
      <vt:lpstr>High-Quality Server-Side Rendering</vt:lpstr>
      <vt:lpstr>Distributed Rendering</vt:lpstr>
      <vt:lpstr>WebGL Deferred Shading</vt:lpstr>
      <vt:lpstr>WebGL Profiler</vt:lpstr>
      <vt:lpstr>Precompute AO for terrain</vt:lpstr>
      <vt:lpstr>HLSL to GLSL</vt:lpstr>
      <vt:lpstr>CSS Shaders</vt:lpstr>
      <vt:lpstr>WebCL</vt:lpstr>
      <vt:lpstr>Volumetric Clouds</vt:lpstr>
      <vt:lpstr>Water</vt:lpstr>
      <vt:lpstr>AMD Mantle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525</cp:revision>
  <cp:lastPrinted>2012-11-26T17:49:29Z</cp:lastPrinted>
  <dcterms:created xsi:type="dcterms:W3CDTF">2011-01-14T02:17:40Z</dcterms:created>
  <dcterms:modified xsi:type="dcterms:W3CDTF">2013-11-13T19:25:00Z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