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421" r:id="rId2"/>
    <p:sldId id="422" r:id="rId3"/>
    <p:sldId id="430" r:id="rId4"/>
    <p:sldId id="423" r:id="rId5"/>
    <p:sldId id="424" r:id="rId6"/>
    <p:sldId id="431" r:id="rId7"/>
    <p:sldId id="432" r:id="rId8"/>
    <p:sldId id="429" r:id="rId9"/>
    <p:sldId id="428" r:id="rId1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8000"/>
    <a:srgbClr val="FFFF99"/>
    <a:srgbClr val="FF9933"/>
    <a:srgbClr val="D9D9D9"/>
    <a:srgbClr val="E7F4BE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 autoAdjust="0"/>
    <p:restoredTop sz="92674" autoAdjust="0"/>
  </p:normalViewPr>
  <p:slideViewPr>
    <p:cSldViewPr>
      <p:cViewPr>
        <p:scale>
          <a:sx n="107" d="100"/>
          <a:sy n="107" d="100"/>
        </p:scale>
        <p:origin x="-16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A703DCBE-EE26-46C2-A6BE-620670959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20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61388809-6B81-4C55-A44B-C841547B6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0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moscene.tv/page.php?id=172&amp;id_prod=13601&amp;lang=uk&amp;vsmaction=view_pro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Twitter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9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student gets 100 points</a:t>
            </a:r>
          </a:p>
          <a:p>
            <a:r>
              <a:rPr lang="en-US" dirty="0" smtClean="0"/>
              <a:t>Assign each project any amount of points</a:t>
            </a:r>
          </a:p>
          <a:p>
            <a:pPr lvl="1"/>
            <a:r>
              <a:rPr lang="en-US" dirty="0" smtClean="0"/>
              <a:t>Except for your own</a:t>
            </a:r>
          </a:p>
          <a:p>
            <a:pPr lvl="1"/>
            <a:r>
              <a:rPr lang="en-US" dirty="0" smtClean="0"/>
              <a:t>Don’t be cheap and give everyone a zero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9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ray march </a:t>
            </a:r>
            <a:r>
              <a:rPr lang="en-US" dirty="0" err="1" smtClean="0"/>
              <a:t>heightfields</a:t>
            </a:r>
            <a:r>
              <a:rPr lang="en-US" dirty="0" smtClean="0"/>
              <a:t>, volumes,</a:t>
            </a:r>
            <a:r>
              <a:rPr lang="en-US" baseline="0" dirty="0" smtClean="0"/>
              <a:t>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3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8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video - </a:t>
            </a:r>
            <a:r>
              <a:rPr lang="en-US" dirty="0" smtClean="0">
                <a:hlinkClick r:id="rId3"/>
              </a:rPr>
              <a:t>http://www.demoscene.tv/page.php?id=172&amp;id_prod=13601&amp;lang=uk&amp;vsmaction=view_prod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388809-6B81-4C55-A44B-C841547B66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7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13FB-CB63-4819-854B-1CB9A9CA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11336-5293-47CC-90C0-333B4CB60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80300-3E6F-4427-A2E1-5D9AB6F4E9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4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8735A-D6AA-419A-87B4-83DEEEB200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D3720-B9C7-48F3-B448-3AF10C21BC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6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CB037-4255-490C-A7FC-96DFB3E1E5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3BE11-5560-4BCF-B491-C49330B254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5469A-0014-46AD-A341-CAA0BA128B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2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23D64-A1C6-4FB4-9317-B2E04CBDF4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48D26-D51D-4A95-9735-9E0762283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3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BCA5F-77E8-4EA9-9D1E-1869CC201D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3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9A46FDE7-C17A-40CA-AA27-44F69FBA8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adertoy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s.upenn.edu/~cis56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uilezles.org/www/material/nvscene2008/rwwtt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uilezles.org/www/material/nvscene2008/rwwt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quilezles.org/www/articles/distfunctions/distfunctions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virtualglobebook.com/2012/12/hackathons-in-classroom.html" TargetMode="External"/><Relationship Id="rId2" Type="http://schemas.openxmlformats.org/officeDocument/2006/relationships/hyperlink" Target="https://www.shaderto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quilezles.org/www/material/nvscene2008/rwwtt.pdf" TargetMode="External"/><Relationship Id="rId7" Type="http://schemas.openxmlformats.org/officeDocument/2006/relationships/hyperlink" Target="http://cis565-fall-2012.github.com/lectures/11-28-Hackathon/Noise.gls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gl.org/sdk/docs/manglsl/" TargetMode="External"/><Relationship Id="rId5" Type="http://schemas.openxmlformats.org/officeDocument/2006/relationships/hyperlink" Target="http://iquilezles.org/www/index.htm" TargetMode="External"/><Relationship Id="rId4" Type="http://schemas.openxmlformats.org/officeDocument/2006/relationships/hyperlink" Target="http://iquilezles.org/www/articles/distfunctions/distfunctions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6858000" cy="2209800"/>
          </a:xfrm>
        </p:spPr>
        <p:txBody>
          <a:bodyPr/>
          <a:lstStyle/>
          <a:p>
            <a:r>
              <a:rPr lang="en-US" altLang="en-US" sz="4600" dirty="0" smtClean="0"/>
              <a:t>Hackathon</a:t>
            </a:r>
            <a:endParaRPr lang="en-US" altLang="en-US" sz="46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smtClean="0"/>
              <a:t>Patrick Cozzi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University of Pennsylvania</a:t>
            </a:r>
          </a:p>
          <a:p>
            <a:pPr>
              <a:lnSpc>
                <a:spcPct val="90000"/>
              </a:lnSpc>
            </a:pPr>
            <a:r>
              <a:rPr lang="en-US" altLang="en-US" sz="2800" smtClean="0"/>
              <a:t>CIS 565 - Fall 2013</a:t>
            </a:r>
          </a:p>
        </p:txBody>
      </p:sp>
      <p:pic>
        <p:nvPicPr>
          <p:cNvPr id="3076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6096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Hackathon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sz="2800" dirty="0" smtClean="0"/>
              <a:t>6pm-midnight.  11/16.  SIG lab.</a:t>
            </a:r>
          </a:p>
          <a:p>
            <a:r>
              <a:rPr lang="en-US" sz="2800" dirty="0" smtClean="0"/>
              <a:t>Code something </a:t>
            </a:r>
            <a:r>
              <a:rPr lang="en-US" sz="2800" b="1" dirty="0" smtClean="0"/>
              <a:t>visually-stunning</a:t>
            </a:r>
            <a:r>
              <a:rPr lang="en-US" sz="2800" dirty="0" smtClean="0"/>
              <a:t> in </a:t>
            </a:r>
            <a:r>
              <a:rPr lang="en-US" sz="2800" b="1" dirty="0" smtClean="0"/>
              <a:t>six hours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5" descr="WebG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1958975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916" y="3200400"/>
            <a:ext cx="427016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5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3886200"/>
          </a:xfrm>
        </p:spPr>
        <p:txBody>
          <a:bodyPr/>
          <a:lstStyle/>
          <a:p>
            <a:r>
              <a:rPr lang="en-US" dirty="0" smtClean="0"/>
              <a:t>Teams of two</a:t>
            </a:r>
          </a:p>
          <a:p>
            <a:r>
              <a:rPr lang="en-US" dirty="0" smtClean="0"/>
              <a:t>Code comment at the top of your shader</a:t>
            </a:r>
          </a:p>
          <a:p>
            <a:pPr lvl="1"/>
            <a:r>
              <a:rPr lang="en-US" dirty="0" smtClean="0"/>
              <a:t>Names of each member and links to your githubs</a:t>
            </a:r>
          </a:p>
          <a:p>
            <a:pPr lvl="1"/>
            <a:r>
              <a:rPr lang="en-US" dirty="0" smtClean="0"/>
              <a:t>Link </a:t>
            </a:r>
            <a:r>
              <a:rPr lang="en-US" dirty="0"/>
              <a:t>to course website </a:t>
            </a:r>
            <a:r>
              <a:rPr lang="en-US" dirty="0" smtClean="0"/>
              <a:t>– </a:t>
            </a:r>
            <a:r>
              <a:rPr lang="en-US" dirty="0" smtClean="0">
                <a:hlinkClick r:id="rId2"/>
              </a:rPr>
              <a:t>http://seas.upenn.edu</a:t>
            </a:r>
            <a:r>
              <a:rPr lang="en-US" dirty="0">
                <a:hlinkClick r:id="rId2"/>
              </a:rPr>
              <a:t>/~cis565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2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 reel / code portfolio</a:t>
            </a:r>
            <a:endParaRPr lang="en-US" dirty="0"/>
          </a:p>
          <a:p>
            <a:r>
              <a:rPr lang="en-US" dirty="0" smtClean="0"/>
              <a:t>Fun high-energy</a:t>
            </a:r>
          </a:p>
          <a:p>
            <a:r>
              <a:rPr lang="en-US" dirty="0" smtClean="0"/>
              <a:t>Fame</a:t>
            </a:r>
          </a:p>
          <a:p>
            <a:r>
              <a:rPr lang="en-US" dirty="0" smtClean="0"/>
              <a:t>Free food</a:t>
            </a:r>
          </a:p>
          <a:p>
            <a:r>
              <a:rPr lang="en-US" dirty="0" smtClean="0"/>
              <a:t>Win prizes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114800" cy="3886200"/>
          </a:xfrm>
        </p:spPr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OpenGL Insights</a:t>
            </a:r>
          </a:p>
          <a:p>
            <a:pPr lvl="1"/>
            <a:r>
              <a:rPr lang="en-US" dirty="0" smtClean="0"/>
              <a:t>GPU Pro 4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Place</a:t>
            </a:r>
          </a:p>
          <a:p>
            <a:pPr lvl="1"/>
            <a:r>
              <a:rPr lang="en-US" dirty="0" smtClean="0"/>
              <a:t>Cesium t-shirts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OpenGL Insights Front Co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76" y="1669835"/>
            <a:ext cx="826802" cy="10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389940"/>
            <a:ext cx="1737189" cy="11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seas.upenn.edu/~pcozzi/images/GPUPro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194" y="1669095"/>
            <a:ext cx="859050" cy="105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gbooks.co.in/PublisherLogos/crc_press_logo_blu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76" y="2803788"/>
            <a:ext cx="1737189" cy="54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agi.com/downloads/media-center/logos/AGILogo1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12" y="5620457"/>
            <a:ext cx="1711719" cy="7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56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Ray marching with distance fields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 smtClean="0"/>
              <a:t>Two triangles (or one)</a:t>
            </a:r>
          </a:p>
          <a:p>
            <a:pPr lvl="1"/>
            <a:r>
              <a:rPr lang="en-US" dirty="0" smtClean="0"/>
              <a:t>No explicit scene geometry</a:t>
            </a:r>
          </a:p>
          <a:p>
            <a:r>
              <a:rPr lang="en-US" dirty="0" smtClean="0"/>
              <a:t>Ray cast in the fragment shader</a:t>
            </a:r>
          </a:p>
          <a:p>
            <a:r>
              <a:rPr lang="en-US" dirty="0" smtClean="0"/>
              <a:t>Take </a:t>
            </a:r>
            <a:r>
              <a:rPr lang="en-US" i="1" dirty="0" smtClean="0"/>
              <a:t>big</a:t>
            </a:r>
            <a:r>
              <a:rPr lang="en-US" dirty="0" smtClean="0"/>
              <a:t> steps along ray</a:t>
            </a:r>
          </a:p>
          <a:p>
            <a:r>
              <a:rPr lang="en-US" dirty="0" smtClean="0"/>
              <a:t>Distance field function returns the minimum distance to a surface from a point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Rendering </a:t>
            </a:r>
            <a:r>
              <a:rPr lang="en-US" dirty="0">
                <a:hlinkClick r:id="rId3"/>
              </a:rPr>
              <a:t>Worlds with Two Triangles with </a:t>
            </a:r>
            <a:r>
              <a:rPr lang="en-US" dirty="0" err="1">
                <a:hlinkClick r:id="rId3"/>
              </a:rPr>
              <a:t>raytracing</a:t>
            </a:r>
            <a:r>
              <a:rPr lang="en-US" dirty="0">
                <a:hlinkClick r:id="rId3"/>
              </a:rPr>
              <a:t> on the GPU in 4096 bytes</a:t>
            </a:r>
            <a:endParaRPr lang="en-US" dirty="0"/>
          </a:p>
          <a:p>
            <a:pPr lvl="1"/>
            <a:r>
              <a:rPr lang="en-US" dirty="0" smtClean="0"/>
              <a:t>(slides 23-29 in particular)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Ray marching with distance fields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886200"/>
          </a:xfrm>
        </p:spPr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Rendering </a:t>
            </a:r>
            <a:r>
              <a:rPr lang="en-US" dirty="0">
                <a:hlinkClick r:id="rId3"/>
              </a:rPr>
              <a:t>Worlds with Two Triangles with </a:t>
            </a:r>
            <a:r>
              <a:rPr lang="en-US" dirty="0" err="1">
                <a:hlinkClick r:id="rId3"/>
              </a:rPr>
              <a:t>raytracing</a:t>
            </a:r>
            <a:r>
              <a:rPr lang="en-US" dirty="0">
                <a:hlinkClick r:id="rId3"/>
              </a:rPr>
              <a:t> on the GPU in 4096 bytes</a:t>
            </a:r>
            <a:endParaRPr lang="en-US" dirty="0"/>
          </a:p>
          <a:p>
            <a:pPr lvl="1"/>
            <a:r>
              <a:rPr lang="en-US" dirty="0" smtClean="0"/>
              <a:t>(slides 23-29 in particular)</a:t>
            </a:r>
          </a:p>
          <a:p>
            <a:r>
              <a:rPr lang="en-US" dirty="0" smtClean="0"/>
              <a:t>Distance field functions</a:t>
            </a:r>
          </a:p>
          <a:p>
            <a:pPr lvl="1"/>
            <a:r>
              <a:rPr lang="en-US" dirty="0" smtClean="0"/>
              <a:t>See </a:t>
            </a:r>
            <a:r>
              <a:rPr lang="en-US" dirty="0">
                <a:hlinkClick r:id="rId4"/>
              </a:rPr>
              <a:t>modeling with distance functions</a:t>
            </a:r>
            <a:endParaRPr lang="en-US" dirty="0" smtClean="0"/>
          </a:p>
          <a:p>
            <a:pPr lvl="1"/>
            <a:r>
              <a:rPr lang="en-US" dirty="0" smtClean="0"/>
              <a:t>CSG operations</a:t>
            </a:r>
          </a:p>
          <a:p>
            <a:pPr lvl="1"/>
            <a:r>
              <a:rPr lang="en-US" dirty="0" smtClean="0"/>
              <a:t>Displacements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 teammate</a:t>
            </a:r>
          </a:p>
          <a:p>
            <a:r>
              <a:rPr lang="en-US" dirty="0" smtClean="0"/>
              <a:t>Create a </a:t>
            </a:r>
            <a:r>
              <a:rPr lang="en-US" dirty="0" smtClean="0">
                <a:hlinkClick r:id="rId2"/>
              </a:rPr>
              <a:t>Shadertoy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Browse Shadertoy examples</a:t>
            </a:r>
          </a:p>
          <a:p>
            <a:r>
              <a:rPr lang="en-US" dirty="0" smtClean="0"/>
              <a:t>Checkout </a:t>
            </a:r>
            <a:r>
              <a:rPr lang="en-US" dirty="0" smtClean="0">
                <a:hlinkClick r:id="rId3"/>
              </a:rPr>
              <a:t>last year’s</a:t>
            </a:r>
            <a:r>
              <a:rPr lang="en-US" dirty="0" smtClean="0"/>
              <a:t> results</a:t>
            </a:r>
          </a:p>
          <a:p>
            <a:r>
              <a:rPr lang="en-US" dirty="0" smtClean="0"/>
              <a:t>Read about ray marching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28735A-D6AA-419A-87B4-83DEEEB200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5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Ray marching</a:t>
            </a:r>
          </a:p>
          <a:p>
            <a:pPr lvl="1"/>
            <a:r>
              <a:rPr lang="en-US" sz="2400" dirty="0">
                <a:hlinkClick r:id="rId3"/>
              </a:rPr>
              <a:t>Rendering Worlds with Two Triangles with </a:t>
            </a:r>
            <a:r>
              <a:rPr lang="en-US" sz="2400" dirty="0" err="1">
                <a:hlinkClick r:id="rId3"/>
              </a:rPr>
              <a:t>raytracing</a:t>
            </a:r>
            <a:r>
              <a:rPr lang="en-US" sz="2400" dirty="0">
                <a:hlinkClick r:id="rId3"/>
              </a:rPr>
              <a:t> on the GPU in 4096 bytes</a:t>
            </a:r>
            <a:endParaRPr lang="en-US" sz="2400" dirty="0"/>
          </a:p>
          <a:p>
            <a:pPr lvl="1"/>
            <a:r>
              <a:rPr lang="en-US" sz="2400" dirty="0">
                <a:hlinkClick r:id="rId4"/>
              </a:rPr>
              <a:t>modeling with distance </a:t>
            </a:r>
            <a:r>
              <a:rPr lang="en-US" sz="2400" dirty="0" smtClean="0">
                <a:hlinkClick r:id="rId4"/>
              </a:rPr>
              <a:t>functions</a:t>
            </a:r>
            <a:endParaRPr lang="en-US" sz="2400" dirty="0" smtClean="0"/>
          </a:p>
          <a:p>
            <a:pPr lvl="1"/>
            <a:r>
              <a:rPr lang="en-US" sz="2400" dirty="0" smtClean="0"/>
              <a:t>All of </a:t>
            </a:r>
            <a:r>
              <a:rPr lang="en-US" sz="2400" dirty="0" err="1" smtClean="0"/>
              <a:t>iq’s</a:t>
            </a:r>
            <a:r>
              <a:rPr lang="en-US" sz="2400" dirty="0" smtClean="0"/>
              <a:t> articles: </a:t>
            </a:r>
            <a:r>
              <a:rPr lang="en-US" sz="2400" dirty="0">
                <a:hlinkClick r:id="rId5"/>
              </a:rPr>
              <a:t>http://iquilezles.org/www/index.htm</a:t>
            </a:r>
            <a:endParaRPr lang="en-US" sz="2400" dirty="0" smtClean="0"/>
          </a:p>
          <a:p>
            <a:r>
              <a:rPr lang="en-US" sz="2800" dirty="0" smtClean="0"/>
              <a:t>GLSL </a:t>
            </a:r>
            <a:r>
              <a:rPr lang="en-US" sz="2800" dirty="0"/>
              <a:t>Reference</a:t>
            </a:r>
          </a:p>
          <a:p>
            <a:pPr lvl="1"/>
            <a:r>
              <a:rPr lang="en-US" sz="2400" dirty="0">
                <a:hlinkClick r:id="rId6"/>
              </a:rPr>
              <a:t>http://www.opengl.org/sdk/docs/manglsl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800" dirty="0" smtClean="0"/>
              <a:t>Noise </a:t>
            </a:r>
            <a:r>
              <a:rPr lang="en-US" sz="2800" dirty="0"/>
              <a:t>functions</a:t>
            </a:r>
          </a:p>
          <a:p>
            <a:pPr lvl="1"/>
            <a:r>
              <a:rPr lang="en-US" sz="2400" dirty="0">
                <a:hlinkClick r:id="rId7"/>
              </a:rPr>
              <a:t>http://cis565-fall-2012.github.com/lectures/11-28-Hackathon/Noise.glsl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191E71-0304-44EC-9C02-17D54F45514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22795</TotalTime>
  <Words>292</Words>
  <Application>Microsoft Office PowerPoint</Application>
  <PresentationFormat>On-screen Show (4:3)</PresentationFormat>
  <Paragraphs>76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Pixel</vt:lpstr>
      <vt:lpstr>Hackathon</vt:lpstr>
      <vt:lpstr>Hackathon</vt:lpstr>
      <vt:lpstr>Teams</vt:lpstr>
      <vt:lpstr>Why?</vt:lpstr>
      <vt:lpstr>Prizes</vt:lpstr>
      <vt:lpstr>Ray marching with distance fields</vt:lpstr>
      <vt:lpstr>Ray marching with distance fields</vt:lpstr>
      <vt:lpstr>How to Prepare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pjcozzi</cp:lastModifiedBy>
  <cp:revision>534</cp:revision>
  <cp:lastPrinted>2012-11-26T17:49:29Z</cp:lastPrinted>
  <dcterms:created xsi:type="dcterms:W3CDTF">2011-01-14T02:17:40Z</dcterms:created>
  <dcterms:modified xsi:type="dcterms:W3CDTF">2013-11-13T22:07:22Z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