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8" r:id="rId3"/>
    <p:sldId id="259" r:id="rId4"/>
    <p:sldId id="260" r:id="rId5"/>
    <p:sldId id="261" r:id="rId6"/>
    <p:sldId id="263" r:id="rId7"/>
    <p:sldId id="262" r:id="rId8"/>
    <p:sldId id="264" r:id="rId9"/>
    <p:sldId id="265" r:id="rId10"/>
    <p:sldId id="266" r:id="rId11"/>
    <p:sldId id="267" r:id="rId12"/>
    <p:sldId id="269" r:id="rId13"/>
    <p:sldId id="268" r:id="rId14"/>
    <p:sldId id="270" r:id="rId15"/>
    <p:sldId id="271" r:id="rId16"/>
    <p:sldId id="272" r:id="rId17"/>
    <p:sldId id="273" r:id="rId18"/>
    <p:sldId id="275"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D9D9D9"/>
    <a:srgbClr val="9966FF"/>
    <a:srgbClr val="74D21E"/>
    <a:srgbClr val="CC3300"/>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4" autoAdjust="0"/>
    <p:restoredTop sz="90460" autoAdjust="0"/>
  </p:normalViewPr>
  <p:slideViewPr>
    <p:cSldViewPr>
      <p:cViewPr>
        <p:scale>
          <a:sx n="100" d="100"/>
          <a:sy n="100" d="100"/>
        </p:scale>
        <p:origin x="-1944"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156675" name="Rectangle 3"/>
          <p:cNvSpPr>
            <a:spLocks noGrp="1" noChangeArrowheads="1"/>
          </p:cNvSpPr>
          <p:nvPr>
            <p:ph type="dt" sz="quarter" idx="1"/>
          </p:nvPr>
        </p:nvSpPr>
        <p:spPr bwMode="auto">
          <a:xfrm>
            <a:off x="5438180" y="0"/>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156676" name="Rectangle 4"/>
          <p:cNvSpPr>
            <a:spLocks noGrp="1" noChangeArrowheads="1"/>
          </p:cNvSpPr>
          <p:nvPr>
            <p:ph type="ftr" sz="quarter" idx="2"/>
          </p:nvPr>
        </p:nvSpPr>
        <p:spPr bwMode="auto">
          <a:xfrm>
            <a:off x="0" y="6948715"/>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156677" name="Rectangle 5"/>
          <p:cNvSpPr>
            <a:spLocks noGrp="1" noChangeArrowheads="1"/>
          </p:cNvSpPr>
          <p:nvPr>
            <p:ph type="sldNum" sz="quarter" idx="3"/>
          </p:nvPr>
        </p:nvSpPr>
        <p:spPr bwMode="auto">
          <a:xfrm>
            <a:off x="5438180" y="6948715"/>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DB80038-FE67-4BF6-9EE1-1C332167268E}" type="slidenum">
              <a:rPr lang="en-US"/>
              <a:pPr>
                <a:defRPr/>
              </a:pPr>
              <a:t>‹#›</a:t>
            </a:fld>
            <a:endParaRPr lang="en-US"/>
          </a:p>
        </p:txBody>
      </p:sp>
    </p:spTree>
    <p:extLst>
      <p:ext uri="{BB962C8B-B14F-4D97-AF65-F5344CB8AC3E}">
        <p14:creationId xmlns:p14="http://schemas.microsoft.com/office/powerpoint/2010/main" xmlns="" val="368328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88067" name="Rectangle 3"/>
          <p:cNvSpPr>
            <a:spLocks noGrp="1" noChangeArrowheads="1"/>
          </p:cNvSpPr>
          <p:nvPr>
            <p:ph type="dt" idx="1"/>
          </p:nvPr>
        </p:nvSpPr>
        <p:spPr bwMode="auto">
          <a:xfrm>
            <a:off x="5438180" y="0"/>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88069" name="Rectangle 5"/>
          <p:cNvSpPr>
            <a:spLocks noGrp="1" noChangeArrowheads="1"/>
          </p:cNvSpPr>
          <p:nvPr>
            <p:ph type="body" sz="quarter" idx="3"/>
          </p:nvPr>
        </p:nvSpPr>
        <p:spPr bwMode="auto">
          <a:xfrm>
            <a:off x="960538" y="3474963"/>
            <a:ext cx="7680127" cy="3291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6948715"/>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88071" name="Rectangle 7"/>
          <p:cNvSpPr>
            <a:spLocks noGrp="1" noChangeArrowheads="1"/>
          </p:cNvSpPr>
          <p:nvPr>
            <p:ph type="sldNum" sz="quarter" idx="5"/>
          </p:nvPr>
        </p:nvSpPr>
        <p:spPr bwMode="auto">
          <a:xfrm>
            <a:off x="5438180" y="6948715"/>
            <a:ext cx="4160937" cy="365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F4BDF356-1CF7-4830-A1DD-92487C04A17A}" type="slidenum">
              <a:rPr lang="en-US"/>
              <a:pPr>
                <a:defRPr/>
              </a:pPr>
              <a:t>‹#›</a:t>
            </a:fld>
            <a:endParaRPr lang="en-US"/>
          </a:p>
        </p:txBody>
      </p:sp>
    </p:spTree>
    <p:extLst>
      <p:ext uri="{BB962C8B-B14F-4D97-AF65-F5344CB8AC3E}">
        <p14:creationId xmlns:p14="http://schemas.microsoft.com/office/powerpoint/2010/main" xmlns="" val="976657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894AC-76ED-4D6B-8BDF-811C45FC0683}" type="slidenum">
              <a:rPr lang="en-US" smtClean="0"/>
              <a:pPr/>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dirty="0" smtClean="0"/>
              <a:t>Lecture are optional, but everyone comes.  Students even say they will stay longer because they don’t have class afterwards.</a:t>
            </a:r>
          </a:p>
          <a:p>
            <a:pPr eaLnBrk="1" hangingPunct="1"/>
            <a:endParaRPr lang="en-US" dirty="0" smtClean="0"/>
          </a:p>
          <a:p>
            <a:pPr eaLnBrk="1" hangingPunct="1"/>
            <a:r>
              <a:rPr lang="en-US" dirty="0" smtClean="0"/>
              <a:t>Even though the lectures are not required, come to class for the same reason that you shouldn’t work from home.  Will you ever be promoted?  Are you surrounding yourself by the best people you can find?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20"/>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21"/>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22"/>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23"/>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24"/>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25"/>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4" name="Rectangle 26"/>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5" name="Rectangle 27"/>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6" name="Rectangle 28"/>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7" name="Rectangle 29"/>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4"/>
          <p:cNvSpPr>
            <a:spLocks noGrp="1" noChangeArrowheads="1"/>
          </p:cNvSpPr>
          <p:nvPr>
            <p:ph type="ftr" sz="quarter" idx="11"/>
          </p:nvPr>
        </p:nvSpPr>
        <p:spPr/>
        <p:txBody>
          <a:bodyPr/>
          <a:lstStyle>
            <a:lvl1pPr>
              <a:defRPr/>
            </a:lvl1pPr>
          </a:lstStyle>
          <a:p>
            <a:pPr>
              <a:defRPr/>
            </a:pPr>
            <a:endParaRPr lang="en-US"/>
          </a:p>
        </p:txBody>
      </p:sp>
      <p:sp>
        <p:nvSpPr>
          <p:cNvPr id="20" name="Rectangle 5"/>
          <p:cNvSpPr>
            <a:spLocks noGrp="1" noChangeArrowheads="1"/>
          </p:cNvSpPr>
          <p:nvPr>
            <p:ph type="sldNum" sz="quarter" idx="12"/>
          </p:nvPr>
        </p:nvSpPr>
        <p:spPr/>
        <p:txBody>
          <a:bodyPr/>
          <a:lstStyle>
            <a:lvl1pPr>
              <a:defRPr/>
            </a:lvl1pPr>
          </a:lstStyle>
          <a:p>
            <a:pPr>
              <a:defRPr/>
            </a:pPr>
            <a:fld id="{C8E54861-778E-42F3-AD2A-EB44076E1E59}" type="slidenum">
              <a:rPr lang="en-US"/>
              <a:pPr>
                <a:defRPr/>
              </a:pPr>
              <a:t>‹#›</a:t>
            </a:fld>
            <a:endParaRPr lang="en-US"/>
          </a:p>
        </p:txBody>
      </p:sp>
    </p:spTree>
    <p:extLst>
      <p:ext uri="{BB962C8B-B14F-4D97-AF65-F5344CB8AC3E}">
        <p14:creationId xmlns:p14="http://schemas.microsoft.com/office/powerpoint/2010/main" xmlns="" val="35845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58C159F-1E55-41A6-8339-F6DFBBA39174}"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24954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0905BD4E-B466-4610-BC18-B41E938D8A1B}"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207895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C2C293C-5088-4E30-A67C-4AADAF5FA849}"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41045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CD94C7B8-8CC4-4889-AD8F-317EDBE8A857}" type="slidenum">
              <a:rPr lang="en-US"/>
              <a:pPr>
                <a:defRPr/>
              </a:pPr>
              <a:t>‹#›</a:t>
            </a:fld>
            <a:endParaRPr lang="en-US"/>
          </a:p>
        </p:txBody>
      </p:sp>
      <p:sp>
        <p:nvSpPr>
          <p:cNvPr id="6"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97229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DF61E347-8CA3-4084-BF2E-118BFDD01F1A}"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712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p>
        </p:txBody>
      </p:sp>
      <p:sp>
        <p:nvSpPr>
          <p:cNvPr id="8" name="Rectangle 4"/>
          <p:cNvSpPr>
            <a:spLocks noGrp="1" noChangeArrowheads="1"/>
          </p:cNvSpPr>
          <p:nvPr>
            <p:ph type="sldNum" sz="quarter" idx="11"/>
          </p:nvPr>
        </p:nvSpPr>
        <p:spPr>
          <a:ln/>
        </p:spPr>
        <p:txBody>
          <a:bodyPr/>
          <a:lstStyle>
            <a:lvl1pPr>
              <a:defRPr/>
            </a:lvl1pPr>
          </a:lstStyle>
          <a:p>
            <a:pPr>
              <a:defRPr/>
            </a:pPr>
            <a:fld id="{E4794ADF-22CF-4A16-93CD-B60F28D4CA97}" type="slidenum">
              <a:rPr lang="en-US"/>
              <a:pPr>
                <a:defRPr/>
              </a:pPr>
              <a:t>‹#›</a:t>
            </a:fld>
            <a:endParaRPr lang="en-US"/>
          </a:p>
        </p:txBody>
      </p:sp>
      <p:sp>
        <p:nvSpPr>
          <p:cNvPr id="9"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260152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p>
        </p:txBody>
      </p:sp>
      <p:sp>
        <p:nvSpPr>
          <p:cNvPr id="4" name="Rectangle 4"/>
          <p:cNvSpPr>
            <a:spLocks noGrp="1" noChangeArrowheads="1"/>
          </p:cNvSpPr>
          <p:nvPr>
            <p:ph type="sldNum" sz="quarter" idx="11"/>
          </p:nvPr>
        </p:nvSpPr>
        <p:spPr>
          <a:ln/>
        </p:spPr>
        <p:txBody>
          <a:bodyPr/>
          <a:lstStyle>
            <a:lvl1pPr>
              <a:defRPr/>
            </a:lvl1pPr>
          </a:lstStyle>
          <a:p>
            <a:pPr>
              <a:defRPr/>
            </a:pPr>
            <a:fld id="{B2A59A2D-9DFD-4CF1-88DF-0D2AE9D78E91}" type="slidenum">
              <a:rPr lang="en-US"/>
              <a:pPr>
                <a:defRPr/>
              </a:pPr>
              <a:t>‹#›</a:t>
            </a:fld>
            <a:endParaRPr lang="en-US"/>
          </a:p>
        </p:txBody>
      </p:sp>
      <p:sp>
        <p:nvSpPr>
          <p:cNvPr id="5"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48474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p>
        </p:txBody>
      </p:sp>
      <p:sp>
        <p:nvSpPr>
          <p:cNvPr id="3" name="Rectangle 4"/>
          <p:cNvSpPr>
            <a:spLocks noGrp="1" noChangeArrowheads="1"/>
          </p:cNvSpPr>
          <p:nvPr>
            <p:ph type="sldNum" sz="quarter" idx="11"/>
          </p:nvPr>
        </p:nvSpPr>
        <p:spPr>
          <a:ln/>
        </p:spPr>
        <p:txBody>
          <a:bodyPr/>
          <a:lstStyle>
            <a:lvl1pPr>
              <a:defRPr/>
            </a:lvl1pPr>
          </a:lstStyle>
          <a:p>
            <a:pPr>
              <a:defRPr/>
            </a:pPr>
            <a:fld id="{5BB21DA8-9326-4960-A0CA-F2493A568D0E}" type="slidenum">
              <a:rPr lang="en-US"/>
              <a:pPr>
                <a:defRPr/>
              </a:pPr>
              <a:t>‹#›</a:t>
            </a:fld>
            <a:endParaRPr lang="en-US"/>
          </a:p>
        </p:txBody>
      </p:sp>
      <p:sp>
        <p:nvSpPr>
          <p:cNvPr id="4"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279296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6F908B7E-49EA-403A-A56A-CF5E7479FE60}"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258244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88DC33A9-C666-4D8E-AA4A-ACE84B2F7504}" type="slidenum">
              <a:rPr lang="en-US"/>
              <a:pPr>
                <a:defRPr/>
              </a:pPr>
              <a:t>‹#›</a:t>
            </a:fld>
            <a:endParaRPr lang="en-US"/>
          </a:p>
        </p:txBody>
      </p:sp>
      <p:sp>
        <p:nvSpPr>
          <p:cNvPr id="7" name="Rectangle 17"/>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xmlns="" val="169507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4A07FFE8-3058-4AB1-8B4F-2F8A07FDDDC4}" type="slidenum">
              <a:rPr lang="en-US"/>
              <a:pPr>
                <a:defRPr/>
              </a:pPr>
              <a:t>‹#›</a:t>
            </a:fld>
            <a:endParaRPr lang="en-US"/>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sysgi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IS565-Fall-2013/Project-0.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600" dirty="0" smtClean="0"/>
              <a:t>GPU Programming and Architecture:  </a:t>
            </a:r>
            <a:r>
              <a:rPr lang="en-US" sz="4600" dirty="0" smtClean="0"/>
              <a:t>Project 0 Walkthrough</a:t>
            </a:r>
            <a:endParaRPr lang="en-US" sz="4600" dirty="0" smtClean="0"/>
          </a:p>
        </p:txBody>
      </p:sp>
      <p:sp>
        <p:nvSpPr>
          <p:cNvPr id="3075" name="Rectangle 3"/>
          <p:cNvSpPr>
            <a:spLocks noGrp="1" noChangeArrowheads="1"/>
          </p:cNvSpPr>
          <p:nvPr>
            <p:ph type="subTitle" idx="1"/>
          </p:nvPr>
        </p:nvSpPr>
        <p:spPr/>
        <p:txBody>
          <a:bodyPr/>
          <a:lstStyle/>
          <a:p>
            <a:pPr eaLnBrk="1" hangingPunct="1">
              <a:lnSpc>
                <a:spcPct val="90000"/>
              </a:lnSpc>
            </a:pPr>
            <a:r>
              <a:rPr lang="en-US" dirty="0" smtClean="0"/>
              <a:t>Liam Boone</a:t>
            </a:r>
            <a:endParaRPr lang="en-US" dirty="0" smtClean="0"/>
          </a:p>
          <a:p>
            <a:pPr eaLnBrk="1" hangingPunct="1">
              <a:lnSpc>
                <a:spcPct val="90000"/>
              </a:lnSpc>
            </a:pPr>
            <a:r>
              <a:rPr lang="en-US" dirty="0" smtClean="0"/>
              <a:t>University of Pennsylvania</a:t>
            </a:r>
          </a:p>
          <a:p>
            <a:pPr eaLnBrk="1" hangingPunct="1">
              <a:lnSpc>
                <a:spcPct val="90000"/>
              </a:lnSpc>
            </a:pPr>
            <a:r>
              <a:rPr lang="en-US" dirty="0" smtClean="0"/>
              <a:t>CIS 565 - Fall 2013</a:t>
            </a:r>
          </a:p>
        </p:txBody>
      </p:sp>
      <p:pic>
        <p:nvPicPr>
          <p:cNvPr id="2" name="Picture 2" descr="Student Project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0" y="-1"/>
            <a:ext cx="6096000" cy="11430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Installing CUDA</a:t>
            </a:r>
            <a:endParaRPr lang="en-US" dirty="0"/>
          </a:p>
        </p:txBody>
      </p:sp>
      <p:pic>
        <p:nvPicPr>
          <p:cNvPr id="6" name="Content Placeholder 5"/>
          <p:cNvPicPr>
            <a:picLocks noGrp="1"/>
          </p:cNvPicPr>
          <p:nvPr>
            <p:ph idx="1"/>
          </p:nvPr>
        </p:nvPicPr>
        <p:blipFill>
          <a:blip r:embed="rId2" cstate="print"/>
          <a:stretch>
            <a:fillRect/>
          </a:stretch>
        </p:blipFill>
        <p:spPr>
          <a:xfrm>
            <a:off x="1931151" y="1981200"/>
            <a:ext cx="5281698" cy="388620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3000"/>
              </a:lnSpc>
            </a:pPr>
            <a:r>
              <a:rPr lang="en-US" dirty="0" smtClean="0">
                <a:solidFill>
                  <a:srgbClr val="000000"/>
                </a:solidFill>
              </a:rPr>
              <a:t>Getting </a:t>
            </a:r>
            <a:r>
              <a:rPr lang="en-US" dirty="0" err="1" smtClean="0">
                <a:solidFill>
                  <a:srgbClr val="000000"/>
                </a:solidFill>
              </a:rPr>
              <a:t>Git</a:t>
            </a:r>
            <a:endParaRPr lang="en-US" dirty="0"/>
          </a:p>
        </p:txBody>
      </p:sp>
      <p:sp>
        <p:nvSpPr>
          <p:cNvPr id="4" name="Content Placeholder 3"/>
          <p:cNvSpPr>
            <a:spLocks noGrp="1"/>
          </p:cNvSpPr>
          <p:nvPr>
            <p:ph idx="1"/>
          </p:nvPr>
        </p:nvSpPr>
        <p:spPr/>
        <p:txBody>
          <a:bodyPr/>
          <a:lstStyle/>
          <a:p>
            <a:r>
              <a:rPr lang="en-US" dirty="0" smtClean="0"/>
              <a:t>I use </a:t>
            </a:r>
            <a:r>
              <a:rPr lang="en-US" dirty="0" err="1" smtClean="0"/>
              <a:t>msysgit</a:t>
            </a:r>
            <a:r>
              <a:rPr lang="en-US" dirty="0" smtClean="0"/>
              <a:t> (</a:t>
            </a:r>
            <a:r>
              <a:rPr lang="en-US" dirty="0" smtClean="0">
                <a:hlinkClick r:id="rId2"/>
              </a:rPr>
              <a:t>http://msysgit.github.io</a:t>
            </a:r>
            <a:r>
              <a:rPr lang="en-US" dirty="0" smtClean="0">
                <a:hlinkClick r:id="rId2"/>
              </a:rPr>
              <a:t>/</a:t>
            </a:r>
            <a:r>
              <a:rPr lang="en-US" dirty="0" smtClean="0"/>
              <a:t>)</a:t>
            </a:r>
          </a:p>
          <a:p>
            <a:pPr lvl="1"/>
            <a:r>
              <a:rPr lang="en-US" dirty="0" smtClean="0"/>
              <a:t>There is also a portable version that can be used on the Moore 100 computers</a:t>
            </a:r>
            <a:endParaRPr lang="en-US" dirty="0" smtClean="0"/>
          </a:p>
          <a:p>
            <a:r>
              <a:rPr lang="en-US" dirty="0" smtClean="0"/>
              <a:t>You are free to use any </a:t>
            </a:r>
            <a:r>
              <a:rPr lang="en-US" dirty="0" err="1" smtClean="0"/>
              <a:t>g</a:t>
            </a:r>
            <a:r>
              <a:rPr lang="en-US" dirty="0" err="1" smtClean="0"/>
              <a:t>it</a:t>
            </a:r>
            <a:r>
              <a:rPr lang="en-US" dirty="0" smtClean="0"/>
              <a:t> </a:t>
            </a:r>
            <a:r>
              <a:rPr lang="en-US" dirty="0" smtClean="0"/>
              <a:t>client that can interface with </a:t>
            </a:r>
            <a:r>
              <a:rPr lang="en-US" dirty="0" err="1" smtClean="0"/>
              <a:t>GitHub</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Forking the </a:t>
            </a:r>
            <a:r>
              <a:rPr lang="en-US" dirty="0" smtClean="0">
                <a:solidFill>
                  <a:srgbClr val="000000"/>
                </a:solidFill>
              </a:rPr>
              <a:t>Project</a:t>
            </a:r>
            <a:endParaRPr lang="en-US" dirty="0"/>
          </a:p>
        </p:txBody>
      </p:sp>
      <p:pic>
        <p:nvPicPr>
          <p:cNvPr id="4" name="Content Placeholder 3"/>
          <p:cNvPicPr>
            <a:picLocks noGrp="1"/>
          </p:cNvPicPr>
          <p:nvPr>
            <p:ph idx="1"/>
          </p:nvPr>
        </p:nvPicPr>
        <p:blipFill>
          <a:blip r:embed="rId2" cstate="print"/>
          <a:stretch>
            <a:fillRect/>
          </a:stretch>
        </p:blipFill>
        <p:spPr>
          <a:xfrm>
            <a:off x="1554480" y="1645920"/>
            <a:ext cx="6305457" cy="495300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Cloning </a:t>
            </a:r>
            <a:r>
              <a:rPr lang="en-US" dirty="0" smtClean="0">
                <a:solidFill>
                  <a:srgbClr val="000000"/>
                </a:solidFill>
              </a:rPr>
              <a:t>the </a:t>
            </a:r>
            <a:r>
              <a:rPr lang="en-US" dirty="0" smtClean="0">
                <a:solidFill>
                  <a:srgbClr val="000000"/>
                </a:solidFill>
              </a:rPr>
              <a:t>Project</a:t>
            </a:r>
            <a:endParaRPr lang="en-US" dirty="0"/>
          </a:p>
        </p:txBody>
      </p:sp>
      <p:pic>
        <p:nvPicPr>
          <p:cNvPr id="4" name="Content Placeholder 3"/>
          <p:cNvPicPr>
            <a:picLocks noGrp="1"/>
          </p:cNvPicPr>
          <p:nvPr>
            <p:ph idx="1"/>
          </p:nvPr>
        </p:nvPicPr>
        <p:blipFill>
          <a:blip r:embed="rId2" cstate="print"/>
          <a:stretch>
            <a:fillRect/>
          </a:stretch>
        </p:blipFill>
        <p:spPr>
          <a:xfrm>
            <a:off x="1554480" y="1645920"/>
            <a:ext cx="6305457" cy="495300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Using the </a:t>
            </a:r>
            <a:r>
              <a:rPr lang="en-US" dirty="0" smtClean="0">
                <a:solidFill>
                  <a:srgbClr val="000000"/>
                </a:solidFill>
              </a:rPr>
              <a:t>CLI</a:t>
            </a:r>
            <a:endParaRPr lang="en-US" dirty="0"/>
          </a:p>
        </p:txBody>
      </p:sp>
      <p:sp>
        <p:nvSpPr>
          <p:cNvPr id="3" name="Content Placeholder 2"/>
          <p:cNvSpPr>
            <a:spLocks noGrp="1"/>
          </p:cNvSpPr>
          <p:nvPr>
            <p:ph idx="1"/>
          </p:nvPr>
        </p:nvSpPr>
        <p:spPr/>
        <p:txBody>
          <a:bodyPr/>
          <a:lstStyle/>
          <a:p>
            <a:pPr marL="342900" lvl="1" indent="-342900">
              <a:buClr>
                <a:schemeClr val="bg2"/>
              </a:buClr>
              <a:buSzPct val="75000"/>
              <a:buFont typeface="Wingdings" pitchFamily="2" charset="2"/>
              <a:buChar char="n"/>
            </a:pPr>
            <a:r>
              <a:rPr lang="en-US" dirty="0" err="1" smtClean="0">
                <a:solidFill>
                  <a:srgbClr val="000000"/>
                </a:solidFill>
                <a:latin typeface="Consolas"/>
              </a:rPr>
              <a:t>git</a:t>
            </a:r>
            <a:r>
              <a:rPr lang="en-US" dirty="0" smtClean="0">
                <a:solidFill>
                  <a:srgbClr val="000000"/>
                </a:solidFill>
                <a:latin typeface="Consolas"/>
              </a:rPr>
              <a:t> clone </a:t>
            </a:r>
            <a:r>
              <a:rPr lang="en-US" u="sng" dirty="0" smtClean="0">
                <a:solidFill>
                  <a:srgbClr val="CCCCFF"/>
                </a:solidFill>
                <a:latin typeface="Consolas"/>
                <a:hlinkClick r:id="rId2"/>
              </a:rPr>
              <a:t>https://</a:t>
            </a:r>
            <a:r>
              <a:rPr lang="en-US" u="sng" dirty="0" smtClean="0">
                <a:solidFill>
                  <a:srgbClr val="CCCCFF"/>
                </a:solidFill>
                <a:latin typeface="Consolas"/>
                <a:hlinkClick r:id="rId2"/>
              </a:rPr>
              <a:t>github.com/CIS565-Fall-2013/Project-0.git</a:t>
            </a:r>
            <a:r>
              <a:rPr lang="en-US" u="sng" dirty="0" smtClean="0">
                <a:solidFill>
                  <a:srgbClr val="CCCCFF"/>
                </a:solidFill>
                <a:latin typeface="Consolas"/>
              </a:rPr>
              <a:t/>
            </a:r>
            <a:br>
              <a:rPr lang="en-US" u="sng" dirty="0" smtClean="0">
                <a:solidFill>
                  <a:srgbClr val="CCCCFF"/>
                </a:solidFill>
                <a:latin typeface="Consolas"/>
              </a:rPr>
            </a:br>
            <a:endParaRPr lang="en-US" dirty="0" smtClean="0"/>
          </a:p>
          <a:p>
            <a:pPr marL="342900" lvl="1" indent="-342900">
              <a:buClr>
                <a:schemeClr val="bg2"/>
              </a:buClr>
              <a:buSzPct val="75000"/>
              <a:buFont typeface="Wingdings" pitchFamily="2" charset="2"/>
              <a:buChar char="n"/>
            </a:pPr>
            <a:r>
              <a:rPr lang="en-US" dirty="0" err="1" smtClean="0">
                <a:solidFill>
                  <a:srgbClr val="000000"/>
                </a:solidFill>
                <a:latin typeface="Consolas"/>
              </a:rPr>
              <a:t>git</a:t>
            </a:r>
            <a:r>
              <a:rPr lang="en-US" dirty="0" smtClean="0">
                <a:solidFill>
                  <a:srgbClr val="000000"/>
                </a:solidFill>
                <a:latin typeface="Consolas"/>
              </a:rPr>
              <a:t> commit -a -m “Made my edits</a:t>
            </a:r>
            <a:r>
              <a:rPr lang="en-US" dirty="0" smtClean="0">
                <a:solidFill>
                  <a:srgbClr val="000000"/>
                </a:solidFill>
                <a:latin typeface="Consolas"/>
              </a:rPr>
              <a:t>!”</a:t>
            </a:r>
            <a:br>
              <a:rPr lang="en-US" dirty="0" smtClean="0">
                <a:solidFill>
                  <a:srgbClr val="000000"/>
                </a:solidFill>
                <a:latin typeface="Consolas"/>
              </a:rPr>
            </a:br>
            <a:endParaRPr lang="en-US" dirty="0" smtClean="0"/>
          </a:p>
          <a:p>
            <a:pPr marL="342900" lvl="1" indent="-342900">
              <a:buClr>
                <a:schemeClr val="bg2"/>
              </a:buClr>
              <a:buSzPct val="75000"/>
              <a:buFont typeface="Wingdings" pitchFamily="2" charset="2"/>
              <a:buChar char="n"/>
            </a:pPr>
            <a:r>
              <a:rPr lang="en-US" dirty="0" err="1" smtClean="0">
                <a:solidFill>
                  <a:srgbClr val="000000"/>
                </a:solidFill>
                <a:latin typeface="Consolas"/>
              </a:rPr>
              <a:t>git</a:t>
            </a:r>
            <a:r>
              <a:rPr lang="en-US" dirty="0" smtClean="0">
                <a:solidFill>
                  <a:srgbClr val="000000"/>
                </a:solidFill>
                <a:latin typeface="Consolas"/>
              </a:rPr>
              <a:t> </a:t>
            </a:r>
            <a:r>
              <a:rPr lang="en-US" dirty="0" smtClean="0">
                <a:solidFill>
                  <a:srgbClr val="000000"/>
                </a:solidFill>
                <a:latin typeface="Consolas"/>
              </a:rPr>
              <a:t>push</a:t>
            </a:r>
            <a:endParaRPr lang="en-US" dirty="0" smtClean="0"/>
          </a:p>
          <a:p>
            <a:endParaRPr lang="en-US"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Places to Look </a:t>
            </a:r>
            <a:r>
              <a:rPr lang="en-US" dirty="0" smtClean="0"/>
              <a:t>to Change dependencies (VS)</a:t>
            </a:r>
            <a:endParaRPr lang="en-US" dirty="0"/>
          </a:p>
        </p:txBody>
      </p:sp>
      <p:sp>
        <p:nvSpPr>
          <p:cNvPr id="3" name="Content Placeholder 2"/>
          <p:cNvSpPr>
            <a:spLocks noGrp="1"/>
          </p:cNvSpPr>
          <p:nvPr>
            <p:ph idx="1"/>
          </p:nvPr>
        </p:nvSpPr>
        <p:spPr/>
        <p:txBody>
          <a:bodyPr/>
          <a:lstStyle/>
          <a:p>
            <a:r>
              <a:rPr lang="en-US" dirty="0" smtClean="0"/>
              <a:t>Project </a:t>
            </a:r>
          </a:p>
          <a:p>
            <a:pPr lvl="1"/>
            <a:r>
              <a:rPr lang="en-US" dirty="0" smtClean="0"/>
              <a:t>Properties </a:t>
            </a:r>
          </a:p>
          <a:p>
            <a:pPr lvl="2"/>
            <a:r>
              <a:rPr lang="en-US" dirty="0" smtClean="0"/>
              <a:t>C/C++ </a:t>
            </a:r>
          </a:p>
          <a:p>
            <a:pPr lvl="3"/>
            <a:r>
              <a:rPr lang="en-US" dirty="0" smtClean="0"/>
              <a:t>General</a:t>
            </a:r>
          </a:p>
          <a:p>
            <a:pPr lvl="1"/>
            <a:r>
              <a:rPr lang="en-US" dirty="0" smtClean="0"/>
              <a:t>CUDA C/C++ </a:t>
            </a:r>
          </a:p>
          <a:p>
            <a:pPr lvl="3"/>
            <a:r>
              <a:rPr lang="en-US" dirty="0" smtClean="0"/>
              <a:t>Common</a:t>
            </a:r>
          </a:p>
          <a:p>
            <a:pPr lvl="1"/>
            <a:r>
              <a:rPr lang="en-US" dirty="0" smtClean="0"/>
              <a:t>Linker</a:t>
            </a:r>
          </a:p>
          <a:p>
            <a:pPr lvl="3"/>
            <a:r>
              <a:rPr lang="en-US" dirty="0" smtClean="0"/>
              <a:t>General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p:cNvPicPr>
          <p:nvPr>
            <p:ph idx="1"/>
          </p:nvPr>
        </p:nvPicPr>
        <p:blipFill>
          <a:blip r:embed="rId2" cstate="print"/>
          <a:stretch>
            <a:fillRect/>
          </a:stretch>
        </p:blipFill>
        <p:spPr>
          <a:xfrm>
            <a:off x="2209800" y="1498413"/>
            <a:ext cx="4922083" cy="5054787"/>
          </a:xfrm>
          <a:prstGeom prst="rect">
            <a:avLst/>
          </a:prstGeom>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Pull Request</a:t>
            </a:r>
            <a:endParaRPr lang="en-US" dirty="0"/>
          </a:p>
        </p:txBody>
      </p:sp>
      <p:pic>
        <p:nvPicPr>
          <p:cNvPr id="4" name="Content Placeholder 3"/>
          <p:cNvPicPr>
            <a:picLocks noGrp="1"/>
          </p:cNvPicPr>
          <p:nvPr>
            <p:ph idx="1"/>
          </p:nvPr>
        </p:nvPicPr>
        <p:blipFill>
          <a:blip r:embed="rId2" cstate="print"/>
          <a:stretch>
            <a:fillRect/>
          </a:stretch>
        </p:blipFill>
        <p:spPr>
          <a:xfrm>
            <a:off x="1447800" y="1600200"/>
            <a:ext cx="6505528" cy="5110158"/>
          </a:xfrm>
          <a:prstGeom prst="rect">
            <a:avLst/>
          </a:prstGeom>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Pull Request</a:t>
            </a:r>
            <a:endParaRPr lang="en-US" dirty="0"/>
          </a:p>
        </p:txBody>
      </p:sp>
      <p:pic>
        <p:nvPicPr>
          <p:cNvPr id="7" name="Content Placeholder 6"/>
          <p:cNvPicPr>
            <a:picLocks noGrp="1"/>
          </p:cNvPicPr>
          <p:nvPr>
            <p:ph idx="1"/>
          </p:nvPr>
        </p:nvPicPr>
        <p:blipFill>
          <a:blip r:embed="rId2" cstate="print"/>
          <a:stretch>
            <a:fillRect/>
          </a:stretch>
        </p:blipFill>
        <p:spPr>
          <a:xfrm>
            <a:off x="1447800" y="1600200"/>
            <a:ext cx="6470942" cy="5082990"/>
          </a:xfrm>
          <a:prstGeom prst="rect">
            <a:avLst/>
          </a:prstGeom>
          <a:ln>
            <a:noFill/>
          </a:ln>
        </p:spPr>
      </p:pic>
      <p:sp>
        <p:nvSpPr>
          <p:cNvPr id="8" name="TextBox 7"/>
          <p:cNvSpPr txBox="1"/>
          <p:nvPr/>
        </p:nvSpPr>
        <p:spPr>
          <a:xfrm>
            <a:off x="1828800" y="4572000"/>
            <a:ext cx="3916778" cy="369332"/>
          </a:xfrm>
          <a:prstGeom prst="rect">
            <a:avLst/>
          </a:prstGeom>
          <a:noFill/>
        </p:spPr>
        <p:txBody>
          <a:bodyPr wrap="none" rtlCol="0">
            <a:spAutoFit/>
          </a:bodyPr>
          <a:lstStyle/>
          <a:p>
            <a:r>
              <a:rPr lang="en-US" dirty="0" smtClean="0"/>
              <a:t>DO </a:t>
            </a:r>
            <a:r>
              <a:rPr lang="en-US" dirty="0" smtClean="0">
                <a:solidFill>
                  <a:srgbClr val="FF0000"/>
                </a:solidFill>
              </a:rPr>
              <a:t>NOT</a:t>
            </a:r>
            <a:r>
              <a:rPr lang="en-US" dirty="0" smtClean="0"/>
              <a:t> PUT YOUR GRADE HERE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nSpc>
                <a:spcPct val="93000"/>
              </a:lnSpc>
            </a:pPr>
            <a:r>
              <a:rPr lang="en-US" dirty="0" smtClean="0">
                <a:solidFill>
                  <a:srgbClr val="000000"/>
                </a:solidFill>
              </a:rPr>
              <a:t>Getting CUDA</a:t>
            </a:r>
            <a:endParaRPr lang="en-US" dirty="0"/>
          </a:p>
        </p:txBody>
      </p:sp>
      <p:sp>
        <p:nvSpPr>
          <p:cNvPr id="4100" name="Content Placeholder 1"/>
          <p:cNvSpPr>
            <a:spLocks noGrp="1"/>
          </p:cNvSpPr>
          <p:nvPr>
            <p:ph idx="1"/>
          </p:nvPr>
        </p:nvSpPr>
        <p:spPr>
          <a:xfrm>
            <a:off x="228600" y="2057400"/>
            <a:ext cx="8686799" cy="3886200"/>
          </a:xfrm>
        </p:spPr>
        <p:txBody>
          <a:bodyPr/>
          <a:lstStyle/>
          <a:p>
            <a:pPr eaLnBrk="1" hangingPunct="1"/>
            <a:r>
              <a:rPr lang="en-US" sz="2400" dirty="0" smtClean="0"/>
              <a:t>Current version:</a:t>
            </a:r>
          </a:p>
          <a:p>
            <a:pPr lvl="1" eaLnBrk="1" hangingPunct="1"/>
            <a:r>
              <a:rPr lang="en-US" sz="2000" dirty="0" smtClean="0"/>
              <a:t>https://</a:t>
            </a:r>
            <a:r>
              <a:rPr lang="en-US" sz="2000" dirty="0" smtClean="0"/>
              <a:t>developer.nvidia.com/cuda-downloads</a:t>
            </a:r>
            <a:endParaRPr lang="en-US" sz="2000" dirty="0" smtClean="0"/>
          </a:p>
          <a:p>
            <a:pPr eaLnBrk="1" hangingPunct="1"/>
            <a:r>
              <a:rPr lang="en-US" sz="2400" dirty="0" smtClean="0"/>
              <a:t>Legacy Versions</a:t>
            </a:r>
          </a:p>
          <a:p>
            <a:pPr lvl="1" eaLnBrk="1" hangingPunct="1"/>
            <a:r>
              <a:rPr lang="en-US" sz="2000" dirty="0" smtClean="0"/>
              <a:t>https://</a:t>
            </a:r>
            <a:r>
              <a:rPr lang="en-US" sz="2000" dirty="0" smtClean="0"/>
              <a:t>developer.nvidia.com/cuda-toolkit-archive</a:t>
            </a:r>
            <a:endParaRPr lang="en-US" sz="2000" dirty="0" smtClean="0"/>
          </a:p>
          <a:p>
            <a:pPr eaLnBrk="1" hangingPunct="1"/>
            <a:r>
              <a:rPr lang="en-US" sz="2400" dirty="0" smtClean="0"/>
              <a:t>Use version 4.0 to be compatible with the Moore 100 computers</a:t>
            </a:r>
          </a:p>
          <a:p>
            <a:pPr eaLnBrk="1" hangingPunct="1"/>
            <a:r>
              <a:rPr lang="en-US" sz="2400" dirty="0" smtClean="0"/>
              <a:t>Version 5.0+ can be used, but it takes a little effort. </a:t>
            </a:r>
          </a:p>
          <a:p>
            <a:pPr lvl="1" eaLnBrk="1" hangingPunct="1"/>
            <a:r>
              <a:rPr lang="en-US" sz="2000" dirty="0" smtClean="0"/>
              <a:t>In version 5.0+ NVIDIA removed </a:t>
            </a:r>
            <a:r>
              <a:rPr lang="en-US" sz="2000" dirty="0" err="1" smtClean="0"/>
              <a:t>cutil</a:t>
            </a:r>
            <a:r>
              <a:rPr lang="en-US" sz="2000" dirty="0" smtClean="0"/>
              <a:t>*.h files from the </a:t>
            </a:r>
            <a:r>
              <a:rPr lang="en-US" sz="2000" dirty="0" err="1" smtClean="0"/>
              <a:t>sdk</a:t>
            </a:r>
            <a:r>
              <a:rPr lang="en-US" sz="2000" dirty="0" smtClean="0"/>
              <a:t>.</a:t>
            </a:r>
          </a:p>
          <a:p>
            <a:pPr lvl="1" eaLnBrk="1" hangingPunct="1"/>
            <a:r>
              <a:rPr lang="en-US" sz="2000" dirty="0" smtClean="0"/>
              <a:t>They now use helper*.h files located in “CUDA Samples\v5.X\C\common\inc”</a:t>
            </a:r>
          </a:p>
          <a:p>
            <a:pPr lvl="1" eaLnBrk="1" hangingPunct="1"/>
            <a:r>
              <a:rPr lang="en-US" sz="2000" dirty="0" smtClean="0"/>
              <a:t>Some adjustments to the code base are required for compatibility.</a:t>
            </a:r>
          </a:p>
          <a:p>
            <a:pPr eaLnBrk="1" hangingPunct="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Getting </a:t>
            </a:r>
            <a:r>
              <a:rPr lang="en-US" dirty="0" smtClean="0">
                <a:solidFill>
                  <a:srgbClr val="000000"/>
                </a:solidFill>
              </a:rPr>
              <a:t>CUDA</a:t>
            </a:r>
            <a:endParaRPr lang="en-US" dirty="0"/>
          </a:p>
        </p:txBody>
      </p:sp>
      <p:pic>
        <p:nvPicPr>
          <p:cNvPr id="4" name="Content Placeholder 3"/>
          <p:cNvPicPr>
            <a:picLocks noGrp="1"/>
          </p:cNvPicPr>
          <p:nvPr>
            <p:ph idx="1"/>
          </p:nvPr>
        </p:nvPicPr>
        <p:blipFill>
          <a:blip r:embed="rId2" cstate="print"/>
          <a:stretch>
            <a:fillRect/>
          </a:stretch>
        </p:blipFill>
        <p:spPr>
          <a:xfrm>
            <a:off x="1385442" y="2557271"/>
            <a:ext cx="6373115" cy="2734057"/>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Getting </a:t>
            </a:r>
            <a:r>
              <a:rPr lang="en-US" dirty="0" smtClean="0">
                <a:solidFill>
                  <a:srgbClr val="000000"/>
                </a:solidFill>
              </a:rPr>
              <a:t>CUDA</a:t>
            </a:r>
            <a:endParaRPr lang="en-US" dirty="0"/>
          </a:p>
        </p:txBody>
      </p:sp>
      <p:pic>
        <p:nvPicPr>
          <p:cNvPr id="4" name="Content Placeholder 3"/>
          <p:cNvPicPr>
            <a:picLocks noGrp="1"/>
          </p:cNvPicPr>
          <p:nvPr>
            <p:ph idx="1"/>
          </p:nvPr>
        </p:nvPicPr>
        <p:blipFill>
          <a:blip r:embed="rId2" cstate="print"/>
          <a:stretch>
            <a:fillRect/>
          </a:stretch>
        </p:blipFill>
        <p:spPr>
          <a:xfrm>
            <a:off x="1219200" y="1600200"/>
            <a:ext cx="6549504" cy="5068430"/>
          </a:xfrm>
          <a:prstGeom prst="rect">
            <a:avLst/>
          </a:prstGeom>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Installing CUDA</a:t>
            </a:r>
            <a:endParaRPr lang="en-US" dirty="0"/>
          </a:p>
        </p:txBody>
      </p:sp>
      <p:pic>
        <p:nvPicPr>
          <p:cNvPr id="5" name="Content Placeholder 4"/>
          <p:cNvPicPr>
            <a:picLocks noGrp="1"/>
          </p:cNvPicPr>
          <p:nvPr>
            <p:ph idx="1"/>
          </p:nvPr>
        </p:nvPicPr>
        <p:blipFill>
          <a:blip r:embed="rId2" cstate="print"/>
          <a:stretch>
            <a:fillRect/>
          </a:stretch>
        </p:blipFill>
        <p:spPr>
          <a:xfrm>
            <a:off x="2618585" y="2985708"/>
            <a:ext cx="3906829" cy="1877184"/>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Installing CUDA</a:t>
            </a:r>
            <a:endParaRPr lang="en-US" dirty="0"/>
          </a:p>
        </p:txBody>
      </p:sp>
      <p:pic>
        <p:nvPicPr>
          <p:cNvPr id="4" name="Content Placeholder 3"/>
          <p:cNvPicPr>
            <a:picLocks noGrp="1"/>
          </p:cNvPicPr>
          <p:nvPr>
            <p:ph idx="1"/>
          </p:nvPr>
        </p:nvPicPr>
        <p:blipFill>
          <a:blip r:embed="rId2" cstate="print"/>
          <a:stretch>
            <a:fillRect/>
          </a:stretch>
        </p:blipFill>
        <p:spPr>
          <a:xfrm>
            <a:off x="2523297" y="3095290"/>
            <a:ext cx="4097406" cy="165802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dirty="0" smtClean="0">
                <a:solidFill>
                  <a:srgbClr val="000000"/>
                </a:solidFill>
              </a:rPr>
              <a:t>Installing CUDA</a:t>
            </a:r>
            <a:endParaRPr lang="en-US" dirty="0"/>
          </a:p>
        </p:txBody>
      </p:sp>
      <p:pic>
        <p:nvPicPr>
          <p:cNvPr id="4" name="Content Placeholder 3"/>
          <p:cNvPicPr>
            <a:picLocks noGrp="1"/>
          </p:cNvPicPr>
          <p:nvPr>
            <p:ph idx="1"/>
          </p:nvPr>
        </p:nvPicPr>
        <p:blipFill>
          <a:blip r:embed="rId2" cstate="print"/>
          <a:stretch>
            <a:fillRect/>
          </a:stretch>
        </p:blipFill>
        <p:spPr>
          <a:xfrm>
            <a:off x="1946656" y="1981200"/>
            <a:ext cx="5250688" cy="388620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Installing CUDA</a:t>
            </a:r>
            <a:endParaRPr lang="en-US" dirty="0"/>
          </a:p>
        </p:txBody>
      </p:sp>
      <p:pic>
        <p:nvPicPr>
          <p:cNvPr id="6" name="Content Placeholder 5"/>
          <p:cNvPicPr>
            <a:picLocks noGrp="1"/>
          </p:cNvPicPr>
          <p:nvPr>
            <p:ph idx="1"/>
          </p:nvPr>
        </p:nvPicPr>
        <p:blipFill>
          <a:blip r:embed="rId2" cstate="print"/>
          <a:stretch>
            <a:fillRect/>
          </a:stretch>
        </p:blipFill>
        <p:spPr>
          <a:xfrm>
            <a:off x="1946656" y="1981200"/>
            <a:ext cx="5250688" cy="388620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Installing CUDA</a:t>
            </a:r>
            <a:endParaRPr lang="en-US" dirty="0"/>
          </a:p>
        </p:txBody>
      </p:sp>
      <p:pic>
        <p:nvPicPr>
          <p:cNvPr id="4" name="Content Placeholder 3"/>
          <p:cNvPicPr>
            <a:picLocks noGrp="1"/>
          </p:cNvPicPr>
          <p:nvPr>
            <p:ph idx="1"/>
          </p:nvPr>
        </p:nvPicPr>
        <p:blipFill>
          <a:blip r:embed="rId2" cstate="print"/>
          <a:stretch>
            <a:fillRect/>
          </a:stretch>
        </p:blipFill>
        <p:spPr>
          <a:xfrm>
            <a:off x="2104027" y="2790366"/>
            <a:ext cx="4935945" cy="2267867"/>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9616</TotalTime>
  <Words>263</Words>
  <Application>Microsoft Office PowerPoint</Application>
  <PresentationFormat>On-screen Show (4:3)</PresentationFormat>
  <Paragraphs>50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Pixel</vt:lpstr>
      <vt:lpstr>GPU Programming and Architecture:  Project 0 Walkthrough</vt:lpstr>
      <vt:lpstr>Getting CUDA</vt:lpstr>
      <vt:lpstr>Getting CUDA</vt:lpstr>
      <vt:lpstr>Getting CUDA</vt:lpstr>
      <vt:lpstr>Installing CUDA</vt:lpstr>
      <vt:lpstr>Installing CUDA</vt:lpstr>
      <vt:lpstr>Installing CUDA</vt:lpstr>
      <vt:lpstr>Installing CUDA</vt:lpstr>
      <vt:lpstr>Installing CUDA</vt:lpstr>
      <vt:lpstr>Installing CUDA</vt:lpstr>
      <vt:lpstr>Getting Git</vt:lpstr>
      <vt:lpstr>Forking the Project</vt:lpstr>
      <vt:lpstr>Cloning the Project</vt:lpstr>
      <vt:lpstr>Using the CLI</vt:lpstr>
      <vt:lpstr>Places to Look to Change dependencies (VS)</vt:lpstr>
      <vt:lpstr>Output</vt:lpstr>
      <vt:lpstr>Opening a Pull Request</vt:lpstr>
      <vt:lpstr>Opening a Pull Request</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perch</cp:lastModifiedBy>
  <cp:revision>113</cp:revision>
  <cp:lastPrinted>2012-09-05T18:36:18Z</cp:lastPrinted>
  <dcterms:created xsi:type="dcterms:W3CDTF">2011-01-14T02:17:40Z</dcterms:created>
  <dcterms:modified xsi:type="dcterms:W3CDTF">2013-09-04T22:00:18Z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