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3.wmf"/><Relationship Id="rId6" Type="http://schemas.openxmlformats.org/officeDocument/2006/relationships/image" Target="../media/image14.wmf"/><Relationship Id="rId5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3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9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1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5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5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6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1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334F-25A3-417A-9C6D-4709D570A610}" type="datetimeFigureOut">
              <a:rPr lang="zh-CN" altLang="en-US" smtClean="0"/>
              <a:t>2014/10/1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577E-A162-4934-99D1-01CDBFBD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2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Viewing Geometry for a Simple Ray Generator from a 3D Eye Point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0" y="1524000"/>
            <a:ext cx="8458200" cy="518160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ea typeface="SimSun" panose="02010600030101010101" pitchFamily="2" charset="-122"/>
              </a:rPr>
              <a:t>Avoids OpenGL projection setup.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(Thanks to Andrew </a:t>
            </a:r>
            <a:r>
              <a:rPr lang="en-US" altLang="zh-CN" dirty="0" err="1" smtClean="0">
                <a:ea typeface="SimSun" panose="02010600030101010101" pitchFamily="2" charset="-122"/>
              </a:rPr>
              <a:t>Glassner</a:t>
            </a:r>
            <a:r>
              <a:rPr lang="en-US" altLang="zh-CN" dirty="0" smtClean="0">
                <a:ea typeface="SimSun" panose="02010600030101010101" pitchFamily="2" charset="-122"/>
              </a:rPr>
              <a:t>)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Geometric Situation: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Know: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Eye world coordinates: E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Viewing vector direction: C (implies viewing distance is 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</a:rPr>
              <a:t>|C| 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</a:rPr>
              <a:t>Up vector: U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</a:rPr>
              <a:t>Field of view half angles: θ and φ</a:t>
            </a:r>
          </a:p>
          <a:p>
            <a:r>
              <a:rPr lang="en-US" altLang="zh-CN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Output is a screen midpoint and two vectors used to iterate over the raster positions on the target NDC space.</a:t>
            </a:r>
          </a:p>
          <a:p>
            <a:r>
              <a:rPr lang="en-US" altLang="zh-CN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We’ll compute the world coordinates of any point P in the NDC space.</a:t>
            </a:r>
          </a:p>
        </p:txBody>
      </p:sp>
      <p:sp>
        <p:nvSpPr>
          <p:cNvPr id="31027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C0681A1-CB70-43F2-BB8B-FB3836942A83}" type="slidenum">
              <a:rPr lang="en-US" altLang="zh-CN" sz="1400">
                <a:solidFill>
                  <a:schemeClr val="tx1"/>
                </a:solidFill>
              </a:rPr>
              <a:pPr/>
              <a:t>1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Refraction and the Critical Angle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533400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No refraction at the critical angle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5318125" y="3089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CN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7004051" y="4294189"/>
          <a:ext cx="2524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004051" y="4294189"/>
                        <a:ext cx="2524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Freeform 6"/>
          <p:cNvSpPr>
            <a:spLocks/>
          </p:cNvSpPr>
          <p:nvPr/>
        </p:nvSpPr>
        <p:spPr bwMode="auto">
          <a:xfrm>
            <a:off x="2895600" y="3349625"/>
            <a:ext cx="304800" cy="304800"/>
          </a:xfrm>
          <a:custGeom>
            <a:avLst/>
            <a:gdLst>
              <a:gd name="T0" fmla="*/ 0 w 192"/>
              <a:gd name="T1" fmla="*/ 0 h 144"/>
              <a:gd name="T2" fmla="*/ 2147483647 w 192"/>
              <a:gd name="T3" fmla="*/ 2147483647 h 144"/>
              <a:gd name="T4" fmla="*/ 2147483647 w 192"/>
              <a:gd name="T5" fmla="*/ 2147483647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0" y="0"/>
                </a:moveTo>
                <a:cubicBezTo>
                  <a:pt x="56" y="12"/>
                  <a:pt x="112" y="24"/>
                  <a:pt x="144" y="48"/>
                </a:cubicBezTo>
                <a:cubicBezTo>
                  <a:pt x="176" y="72"/>
                  <a:pt x="184" y="128"/>
                  <a:pt x="19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 flipV="1">
            <a:off x="2743200" y="3654425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828800" y="2740026"/>
            <a:ext cx="15584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Refracting </a:t>
            </a:r>
          </a:p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surface</a:t>
            </a:r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5867400" y="243522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5867400" y="365442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5622926" y="20193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5318126" y="43815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FFFF00"/>
                </a:solidFill>
                <a:ea typeface="SimSun" panose="02010600030101010101" pitchFamily="2" charset="-122"/>
              </a:rPr>
              <a:t>-</a:t>
            </a:r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4267200" y="2895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I</a:t>
            </a: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7086600" y="3124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T</a:t>
            </a:r>
          </a:p>
        </p:txBody>
      </p:sp>
      <p:graphicFrame>
        <p:nvGraphicFramePr>
          <p:cNvPr id="182287" name="Object 15"/>
          <p:cNvGraphicFramePr>
            <a:graphicFrameLocks noChangeAspect="1"/>
          </p:cNvGraphicFramePr>
          <p:nvPr/>
        </p:nvGraphicFramePr>
        <p:xfrm>
          <a:off x="5272089" y="2617789"/>
          <a:ext cx="3952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152268" imgH="215713" progId="Equation.3">
                  <p:embed/>
                </p:oleObj>
              </mc:Choice>
              <mc:Fallback>
                <p:oleObj name="Equation" r:id="rId5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72089" y="2617789"/>
                        <a:ext cx="3952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6034089" y="2617789"/>
          <a:ext cx="4286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164885" imgH="215619" progId="Equation.3">
                  <p:embed/>
                </p:oleObj>
              </mc:Choice>
              <mc:Fallback>
                <p:oleObj name="Equation" r:id="rId7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34089" y="2617789"/>
                        <a:ext cx="4286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3435350" y="5305426"/>
          <a:ext cx="37353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9" imgW="1435100" imgH="228600" progId="Equation.3">
                  <p:embed/>
                </p:oleObj>
              </mc:Choice>
              <mc:Fallback>
                <p:oleObj name="Equation" r:id="rId9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435350" y="5305426"/>
                        <a:ext cx="37353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6848475" y="1244600"/>
          <a:ext cx="5032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11" imgW="165028" imgH="228501" progId="Equation.3">
                  <p:embed/>
                </p:oleObj>
              </mc:Choice>
              <mc:Fallback>
                <p:oleObj name="Equation" r:id="rId11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48475" y="1244600"/>
                        <a:ext cx="5032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1" name="Line 19"/>
          <p:cNvSpPr>
            <a:spLocks noChangeShapeType="1"/>
          </p:cNvSpPr>
          <p:nvPr/>
        </p:nvSpPr>
        <p:spPr bwMode="auto">
          <a:xfrm rot="-447431">
            <a:off x="4648200" y="2895600"/>
            <a:ext cx="11430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292" name="Object 20"/>
          <p:cNvGraphicFramePr>
            <a:graphicFrameLocks noChangeAspect="1"/>
          </p:cNvGraphicFramePr>
          <p:nvPr/>
        </p:nvGraphicFramePr>
        <p:xfrm>
          <a:off x="4308475" y="2362200"/>
          <a:ext cx="577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13" imgW="165028" imgH="228501" progId="Equation.3">
                  <p:embed/>
                </p:oleObj>
              </mc:Choice>
              <mc:Fallback>
                <p:oleObj name="Equation" r:id="rId13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308475" y="2362200"/>
                        <a:ext cx="5778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5867400" y="3657600"/>
            <a:ext cx="1295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98" name="Slide Number Placeholder 2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21A9771-08FD-479F-81C5-EB8409A6A3DD}" type="slidenum">
              <a:rPr lang="en-US" altLang="zh-CN" sz="1400">
                <a:solidFill>
                  <a:schemeClr val="tx1"/>
                </a:solidFill>
              </a:rPr>
              <a:pPr/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" name="Arc 22"/>
          <p:cNvSpPr/>
          <p:nvPr/>
        </p:nvSpPr>
        <p:spPr bwMode="auto">
          <a:xfrm rot="18416644">
            <a:off x="5410200" y="3200400"/>
            <a:ext cx="914400" cy="914400"/>
          </a:xfrm>
          <a:prstGeom prst="arc">
            <a:avLst>
              <a:gd name="adj1" fmla="val 15862057"/>
              <a:gd name="adj2" fmla="val 192755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Arc 1"/>
          <p:cNvSpPr/>
          <p:nvPr/>
        </p:nvSpPr>
        <p:spPr bwMode="auto">
          <a:xfrm>
            <a:off x="5441950" y="3197225"/>
            <a:ext cx="914400" cy="9144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Refraction and the Critical Angle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533400"/>
          </a:xfrm>
        </p:spPr>
        <p:txBody>
          <a:bodyPr>
            <a:normAutofit fontScale="925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Internal (mirror) reflection beyond the critical angle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5318125" y="3089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CN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7004051" y="4294189"/>
          <a:ext cx="2524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004051" y="4294189"/>
                        <a:ext cx="2524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Freeform 6"/>
          <p:cNvSpPr>
            <a:spLocks/>
          </p:cNvSpPr>
          <p:nvPr/>
        </p:nvSpPr>
        <p:spPr bwMode="auto">
          <a:xfrm>
            <a:off x="2895600" y="3349625"/>
            <a:ext cx="304800" cy="304800"/>
          </a:xfrm>
          <a:custGeom>
            <a:avLst/>
            <a:gdLst>
              <a:gd name="T0" fmla="*/ 0 w 192"/>
              <a:gd name="T1" fmla="*/ 0 h 144"/>
              <a:gd name="T2" fmla="*/ 2147483647 w 192"/>
              <a:gd name="T3" fmla="*/ 2147483647 h 144"/>
              <a:gd name="T4" fmla="*/ 2147483647 w 192"/>
              <a:gd name="T5" fmla="*/ 2147483647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0" y="0"/>
                </a:moveTo>
                <a:cubicBezTo>
                  <a:pt x="56" y="12"/>
                  <a:pt x="112" y="24"/>
                  <a:pt x="144" y="48"/>
                </a:cubicBezTo>
                <a:cubicBezTo>
                  <a:pt x="176" y="72"/>
                  <a:pt x="184" y="128"/>
                  <a:pt x="19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 flipV="1">
            <a:off x="2743200" y="3654425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1828800" y="2740026"/>
            <a:ext cx="15584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Refracting </a:t>
            </a:r>
          </a:p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surface</a:t>
            </a:r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 flipV="1">
            <a:off x="5867400" y="243522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 flipV="1">
            <a:off x="5867400" y="365442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5622926" y="20193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5318126" y="43815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FFFF00"/>
                </a:solidFill>
                <a:ea typeface="SimSun" panose="02010600030101010101" pitchFamily="2" charset="-122"/>
              </a:rPr>
              <a:t>-</a:t>
            </a:r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4038600" y="3048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I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7010400" y="2819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183311" name="Line 19"/>
          <p:cNvSpPr>
            <a:spLocks noChangeShapeType="1"/>
          </p:cNvSpPr>
          <p:nvPr/>
        </p:nvSpPr>
        <p:spPr bwMode="auto">
          <a:xfrm rot="1149634" flipH="1">
            <a:off x="5943600" y="3048000"/>
            <a:ext cx="11430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12" name="Line 20"/>
          <p:cNvSpPr>
            <a:spLocks noChangeShapeType="1"/>
          </p:cNvSpPr>
          <p:nvPr/>
        </p:nvSpPr>
        <p:spPr bwMode="auto">
          <a:xfrm flipH="1" flipV="1">
            <a:off x="4572000" y="2971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13" name="Line 21"/>
          <p:cNvSpPr>
            <a:spLocks noChangeShapeType="1"/>
          </p:cNvSpPr>
          <p:nvPr/>
        </p:nvSpPr>
        <p:spPr bwMode="auto">
          <a:xfrm rot="-1088583">
            <a:off x="4648200" y="3048000"/>
            <a:ext cx="11430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3314" name="Object 23"/>
          <p:cNvGraphicFramePr>
            <a:graphicFrameLocks noChangeAspect="1"/>
          </p:cNvGraphicFramePr>
          <p:nvPr/>
        </p:nvGraphicFramePr>
        <p:xfrm>
          <a:off x="9067800" y="1244600"/>
          <a:ext cx="5032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067800" y="1244600"/>
                        <a:ext cx="5032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5" name="Object 25"/>
          <p:cNvGraphicFramePr>
            <a:graphicFrameLocks noChangeAspect="1"/>
          </p:cNvGraphicFramePr>
          <p:nvPr/>
        </p:nvGraphicFramePr>
        <p:xfrm>
          <a:off x="5272089" y="2617789"/>
          <a:ext cx="3952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7" imgW="152268" imgH="215713" progId="Equation.3">
                  <p:embed/>
                </p:oleObj>
              </mc:Choice>
              <mc:Fallback>
                <p:oleObj name="Equation" r:id="rId7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72089" y="2617789"/>
                        <a:ext cx="3952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6" name="Object 26"/>
          <p:cNvGraphicFramePr>
            <a:graphicFrameLocks noChangeAspect="1"/>
          </p:cNvGraphicFramePr>
          <p:nvPr/>
        </p:nvGraphicFramePr>
        <p:xfrm>
          <a:off x="6034089" y="2617789"/>
          <a:ext cx="4286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34089" y="2617789"/>
                        <a:ext cx="4286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7" name="Object 27"/>
          <p:cNvGraphicFramePr>
            <a:graphicFrameLocks noChangeAspect="1"/>
          </p:cNvGraphicFramePr>
          <p:nvPr/>
        </p:nvGraphicFramePr>
        <p:xfrm>
          <a:off x="4308475" y="2362200"/>
          <a:ext cx="577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1" imgW="165028" imgH="228501" progId="Equation.3">
                  <p:embed/>
                </p:oleObj>
              </mc:Choice>
              <mc:Fallback>
                <p:oleObj name="Equation" r:id="rId11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308475" y="2362200"/>
                        <a:ext cx="5778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8" name="Object 28"/>
          <p:cNvGraphicFramePr>
            <a:graphicFrameLocks noChangeAspect="1"/>
          </p:cNvGraphicFramePr>
          <p:nvPr/>
        </p:nvGraphicFramePr>
        <p:xfrm>
          <a:off x="3633788" y="5305426"/>
          <a:ext cx="33385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3" imgW="1282700" imgH="228600" progId="Equation.3">
                  <p:embed/>
                </p:oleObj>
              </mc:Choice>
              <mc:Fallback>
                <p:oleObj name="Equation" r:id="rId13" imgW="128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33788" y="5305426"/>
                        <a:ext cx="33385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3" name="Slide Number Placeholder 2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33DFCF-5698-4A18-978D-C3EE3C9EC790}" type="slidenum">
              <a:rPr lang="en-US" altLang="zh-CN" sz="1400">
                <a:solidFill>
                  <a:schemeClr val="tx1"/>
                </a:solidFill>
              </a:rPr>
              <a:pPr/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4" name="Arc 23"/>
          <p:cNvSpPr/>
          <p:nvPr/>
        </p:nvSpPr>
        <p:spPr bwMode="auto">
          <a:xfrm rot="18416644">
            <a:off x="5410200" y="3200400"/>
            <a:ext cx="914400" cy="914400"/>
          </a:xfrm>
          <a:prstGeom prst="arc">
            <a:avLst>
              <a:gd name="adj1" fmla="val 15104533"/>
              <a:gd name="adj2" fmla="val 192755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5" name="Arc 24"/>
          <p:cNvSpPr/>
          <p:nvPr/>
        </p:nvSpPr>
        <p:spPr bwMode="auto">
          <a:xfrm>
            <a:off x="5441950" y="3197225"/>
            <a:ext cx="914400" cy="914400"/>
          </a:xfrm>
          <a:prstGeom prst="arc">
            <a:avLst>
              <a:gd name="adj1" fmla="val 16200000"/>
              <a:gd name="adj2" fmla="val 204109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Complex Images from Reflection and Refraction</a:t>
            </a:r>
          </a:p>
        </p:txBody>
      </p:sp>
      <p:pic>
        <p:nvPicPr>
          <p:cNvPr id="184323" name="Picture 3" descr="hemispheres ray tracing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295401"/>
            <a:ext cx="6170613" cy="544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25197C4-65A8-44C8-9481-2C04D688EAFA}" type="slidenum">
              <a:rPr lang="en-US" altLang="zh-CN" sz="1400">
                <a:solidFill>
                  <a:schemeClr val="tx1"/>
                </a:solidFill>
              </a:rPr>
              <a:pPr/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Ray Tracing with Several Ray Effects</a:t>
            </a:r>
          </a:p>
        </p:txBody>
      </p:sp>
      <p:pic>
        <p:nvPicPr>
          <p:cNvPr id="185347" name="Picture 3" descr="osu-table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b="1137"/>
          <a:stretch>
            <a:fillRect/>
          </a:stretch>
        </p:blipFill>
        <p:spPr bwMode="auto">
          <a:xfrm>
            <a:off x="2286000" y="1295401"/>
            <a:ext cx="7862888" cy="510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5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E93B3F-254A-406C-ACF1-4E8FDA0A2A75}" type="slidenum">
              <a:rPr lang="en-US" altLang="zh-CN" sz="1400">
                <a:solidFill>
                  <a:schemeClr val="tx1"/>
                </a:solidFill>
              </a:rPr>
              <a:pPr/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203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Recursive Ray Trace Pseudo-Code: Some Definitions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722313"/>
            <a:ext cx="8763000" cy="54991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rgb LtSource [m];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color of light source (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m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 of them)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rgb BackgroundColor;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background color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rgb ambient;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ambient light color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int MaxDepth;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maximum recursion depth of ray tree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rgb color;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returned color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ray R, D, P, …;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rays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  <a:endParaRPr lang="en-US" altLang="zh-CN" smtClean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vector N;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surface normal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vector L[m];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list of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 m 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light source locations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object objects [n];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list of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 n 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objects in scene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rgb C[n];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color for each object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float Kd [n];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diffuse reflectivity factor for each object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float Ks [n];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specular reflectivity factor for each object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  <a:endParaRPr lang="en-US" altLang="zh-CN" smtClean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float Kn [n];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specular Phong exponent for each object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float Kt [n];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transmittance for each object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float Ka [n];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ambient factor for each object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float Kr [n];		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index of refraction for each object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1334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9A147C9-7A1A-4217-9CDB-7734E4CDACA6}" type="slidenum">
              <a:rPr lang="en-US" altLang="zh-CN" sz="1400">
                <a:solidFill>
                  <a:schemeClr val="tx1"/>
                </a:solidFill>
              </a:rPr>
              <a:pPr/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The Rays are Generated in the Outer Loops 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−</a:t>
            </a:r>
            <a:r>
              <a:rPr lang="en-US" altLang="zh-CN" smtClean="0">
                <a:ea typeface="SimSun" panose="02010600030101010101" pitchFamily="2" charset="-122"/>
              </a:rPr>
              <a:t/>
            </a:r>
            <a:br>
              <a:rPr lang="en-US" altLang="zh-CN" smtClean="0">
                <a:ea typeface="SimSun" panose="02010600030101010101" pitchFamily="2" charset="-122"/>
              </a:rPr>
            </a:br>
            <a:r>
              <a:rPr lang="en-US" altLang="zh-CN" smtClean="0">
                <a:ea typeface="SimSun" panose="02010600030101010101" pitchFamily="2" charset="-122"/>
              </a:rPr>
              <a:t>(Refer to “Simple Viewing Geometry”)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6172" y="1966119"/>
            <a:ext cx="8916987" cy="4114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FF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for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pixel(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) column x = 0 </a:t>
            </a:r>
            <a:r>
              <a:rPr lang="en-US" altLang="zh-CN" dirty="0" smtClean="0">
                <a:solidFill>
                  <a:srgbClr val="FFFF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width-1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dirty="0" smtClean="0">
                <a:solidFill>
                  <a:srgbClr val="FFFF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for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pixel(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) row y = 0 </a:t>
            </a:r>
            <a:r>
              <a:rPr lang="en-US" altLang="zh-CN" dirty="0" smtClean="0">
                <a:solidFill>
                  <a:srgbClr val="FFFF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height-1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dirty="0" smtClean="0">
                <a:solidFill>
                  <a:srgbClr val="FFFF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FF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	    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P = M  (2*x/(width-1)  1)*H  (2*y/(height-1)  1)*V;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	    D 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= (P  E) / </a:t>
            </a:r>
            <a:r>
              <a:rPr lang="en-US" altLang="zh-CN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P  E</a:t>
            </a:r>
            <a:r>
              <a:rPr lang="en-US" altLang="zh-CN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		    </a:t>
            </a:r>
            <a:r>
              <a:rPr lang="en-US" altLang="zh-CN" dirty="0" err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TraceRay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(E, D, 0, color);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		    pixel(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) = color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dirty="0">
                <a:solidFill>
                  <a:srgbClr val="FFFF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end</a:t>
            </a:r>
          </a:p>
        </p:txBody>
      </p:sp>
      <p:sp>
        <p:nvSpPr>
          <p:cNvPr id="31437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A10BEF8-5FAB-4541-B1DD-14BC249B2858}" type="slidenum">
              <a:rPr lang="en-US" altLang="zh-CN" sz="1400">
                <a:solidFill>
                  <a:schemeClr val="tx1"/>
                </a:solidFill>
              </a:rPr>
              <a:pPr/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2794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Ray Tracing Algorithm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698501"/>
            <a:ext cx="9004300" cy="7460504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procedure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TraceRay</a:t>
            </a:r>
            <a:r>
              <a:rPr lang="en-US" altLang="zh-CN" smtClean="0">
                <a:ea typeface="SimSun" panose="02010600030101010101" pitchFamily="2" charset="-122"/>
              </a:rPr>
              <a:t>(start, direction: vectors;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                                    depth: integer;</a:t>
            </a:r>
            <a:r>
              <a:rPr lang="en-US" altLang="zh-CN" i="1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var</a:t>
            </a:r>
            <a:r>
              <a:rPr lang="en-US" altLang="zh-CN" smtClean="0">
                <a:ea typeface="SimSun" panose="02010600030101010101" pitchFamily="2" charset="-122"/>
              </a:rPr>
              <a:t> color: rgb);</a:t>
            </a:r>
            <a:endParaRPr lang="en-US" altLang="zh-CN" i="1" smtClean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ray ReflectedDirection, RefractedDirection, TransmittedDirection;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rgb spec, ReflectedColor, refr, RefractedColor, trans, TransmittedColor;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mtClean="0">
              <a:solidFill>
                <a:srgbClr val="FFFF00"/>
              </a:solidFill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if</a:t>
            </a:r>
            <a:r>
              <a:rPr lang="en-US" altLang="zh-CN" smtClean="0">
                <a:ea typeface="SimSun" panose="02010600030101010101" pitchFamily="2" charset="-122"/>
              </a:rPr>
              <a:t> (depth 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mtClean="0">
                <a:ea typeface="SimSun" panose="02010600030101010101" pitchFamily="2" charset="-122"/>
              </a:rPr>
              <a:t> MaxDepth)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then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    color = BackgroundColor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  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return</a:t>
            </a:r>
            <a:r>
              <a:rPr lang="en-US" altLang="zh-CN" smtClean="0">
                <a:ea typeface="SimSun" panose="02010600030101010101" pitchFamily="2" charset="-122"/>
              </a:rPr>
              <a:t>;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  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intersect ray with all objects and find intersection point (if any) on object </a:t>
            </a:r>
            <a:r>
              <a:rPr lang="en-US" altLang="zh-CN" smtClean="0">
                <a:ea typeface="SimSun" panose="02010600030101010101" pitchFamily="2" charset="-122"/>
              </a:rPr>
              <a:t>j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 that is closest to </a:t>
            </a:r>
            <a:r>
              <a:rPr lang="en-US" altLang="zh-CN" smtClean="0">
                <a:ea typeface="SimSun" panose="02010600030101010101" pitchFamily="2" charset="-122"/>
              </a:rPr>
              <a:t>start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 of ray; else return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nil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   </a:t>
            </a:r>
            <a:r>
              <a:rPr lang="en-US" altLang="zh-CN" smtClean="0">
                <a:ea typeface="SimSun" panose="02010600030101010101" pitchFamily="2" charset="-122"/>
              </a:rPr>
              <a:t>IntersectionPoint =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RayIntersect</a:t>
            </a:r>
            <a:r>
              <a:rPr lang="en-US" altLang="zh-CN" smtClean="0">
                <a:ea typeface="SimSun" panose="02010600030101010101" pitchFamily="2" charset="-122"/>
              </a:rPr>
              <a:t>(objects, j);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 </a:t>
            </a:r>
            <a:endParaRPr lang="en-US" altLang="zh-CN" smtClean="0">
              <a:solidFill>
                <a:srgbClr val="99CCFF"/>
              </a:solidFill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 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if</a:t>
            </a:r>
            <a:r>
              <a:rPr lang="en-US" altLang="zh-CN" i="1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ea typeface="SimSun" panose="02010600030101010101" pitchFamily="2" charset="-122"/>
              </a:rPr>
              <a:t>j ==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nil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then	 if</a:t>
            </a:r>
            <a:r>
              <a:rPr lang="en-US" altLang="zh-CN" smtClean="0">
                <a:ea typeface="SimSun" panose="02010600030101010101" pitchFamily="2" charset="-122"/>
              </a:rPr>
              <a:t> (</a:t>
            </a:r>
            <a:r>
              <a:rPr lang="en-US" altLang="zh-CN" i="1" smtClean="0">
                <a:ea typeface="SimSun" panose="02010600030101010101" pitchFamily="2" charset="-122"/>
              </a:rPr>
              <a:t>ray is parallel to any of the </a:t>
            </a:r>
            <a:r>
              <a:rPr lang="en-US" altLang="zh-CN" smtClean="0">
                <a:ea typeface="SimSun" panose="02010600030101010101" pitchFamily="2" charset="-122"/>
              </a:rPr>
              <a:t>m</a:t>
            </a:r>
            <a:r>
              <a:rPr lang="en-US" altLang="zh-CN" i="1" smtClean="0">
                <a:ea typeface="SimSun" panose="02010600030101010101" pitchFamily="2" charset="-122"/>
              </a:rPr>
              <a:t> light directions, say </a:t>
            </a:r>
            <a:r>
              <a:rPr lang="en-US" altLang="zh-CN" smtClean="0">
                <a:ea typeface="SimSun" panose="02010600030101010101" pitchFamily="2" charset="-122"/>
              </a:rPr>
              <a:t>k)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	  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then</a:t>
            </a:r>
            <a:r>
              <a:rPr lang="en-US" altLang="zh-CN" smtClean="0">
                <a:ea typeface="SimSun" panose="02010600030101010101" pitchFamily="2" charset="-122"/>
              </a:rPr>
              <a:t> color = LtSource[k]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	  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else</a:t>
            </a:r>
            <a:r>
              <a:rPr lang="en-US" altLang="zh-CN" smtClean="0">
                <a:ea typeface="SimSun" panose="02010600030101010101" pitchFamily="2" charset="-122"/>
              </a:rPr>
              <a:t> color = BackgroundColor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i="1" smtClean="0">
                <a:ea typeface="SimSun" panose="02010600030101010101" pitchFamily="2" charset="-122"/>
              </a:rPr>
              <a:t>   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have first intersection with object </a:t>
            </a:r>
            <a:r>
              <a:rPr lang="en-US" altLang="zh-CN" smtClean="0">
                <a:ea typeface="SimSun" panose="02010600030101010101" pitchFamily="2" charset="-122"/>
              </a:rPr>
              <a:t>j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1539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FCD06D-A0C4-41FA-B339-ABE467AD950A}" type="slidenum">
              <a:rPr lang="en-US" altLang="zh-CN" sz="1400">
                <a:solidFill>
                  <a:schemeClr val="tx1"/>
                </a:solidFill>
              </a:rPr>
              <a:pPr/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8700" y="177801"/>
            <a:ext cx="7772400" cy="6297108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   </a:t>
            </a:r>
            <a:r>
              <a:rPr lang="en-US" altLang="zh-CN" dirty="0" smtClean="0">
                <a:solidFill>
                  <a:srgbClr val="FFFF00"/>
                </a:solidFill>
                <a:ea typeface="SimSun" panose="02010600030101010101" pitchFamily="2" charset="-122"/>
              </a:rPr>
              <a:t>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SimSun" panose="02010600030101010101" pitchFamily="2" charset="-122"/>
              </a:rPr>
              <a:t> 	 (</a:t>
            </a:r>
            <a:r>
              <a:rPr lang="en-US" altLang="zh-CN" dirty="0" smtClean="0">
                <a:ea typeface="SimSun" panose="02010600030101010101" pitchFamily="2" charset="-122"/>
              </a:rPr>
              <a:t>compute object j normal N at </a:t>
            </a:r>
            <a:r>
              <a:rPr lang="en-US" altLang="zh-CN" dirty="0" err="1" smtClean="0">
                <a:ea typeface="SimSun" panose="02010600030101010101" pitchFamily="2" charset="-122"/>
              </a:rPr>
              <a:t>IntersectionPoint</a:t>
            </a:r>
            <a:r>
              <a:rPr lang="en-US" altLang="zh-CN" dirty="0" smtClean="0"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      if (Ks[j] &gt; 0) then </a:t>
            </a:r>
            <a:r>
              <a:rPr lang="en-US" altLang="zh-CN" dirty="0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dirty="0" smtClean="0">
                <a:solidFill>
                  <a:srgbClr val="99CCFF"/>
                </a:solidFill>
                <a:ea typeface="SimSun" panose="02010600030101010101" pitchFamily="2" charset="-122"/>
              </a:rPr>
              <a:t>non-zero specular reflectivity</a:t>
            </a:r>
            <a:r>
              <a:rPr lang="en-US" altLang="zh-CN" dirty="0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	   </a:t>
            </a:r>
            <a:r>
              <a:rPr lang="en-US" altLang="zh-CN" dirty="0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dirty="0" smtClean="0">
                <a:solidFill>
                  <a:srgbClr val="99CCFF"/>
                </a:solidFill>
                <a:ea typeface="SimSun" panose="02010600030101010101" pitchFamily="2" charset="-122"/>
              </a:rPr>
              <a:t>Compute direction of reflected ray</a:t>
            </a:r>
            <a:r>
              <a:rPr lang="en-US" altLang="zh-CN" dirty="0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               </a:t>
            </a:r>
            <a:r>
              <a:rPr lang="en-US" altLang="zh-CN" dirty="0" err="1" smtClean="0">
                <a:solidFill>
                  <a:schemeClr val="tx2"/>
                </a:solidFill>
                <a:ea typeface="SimSun" panose="02010600030101010101" pitchFamily="2" charset="-122"/>
              </a:rPr>
              <a:t>TraceRay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IntersectionPoint</a:t>
            </a:r>
            <a:r>
              <a:rPr lang="en-US" altLang="zh-CN" dirty="0" smtClean="0">
                <a:ea typeface="SimSun" panose="02010600030101010101" pitchFamily="2" charset="-122"/>
              </a:rPr>
              <a:t>, </a:t>
            </a:r>
            <a:r>
              <a:rPr lang="en-US" altLang="zh-CN" dirty="0" err="1" smtClean="0">
                <a:ea typeface="SimSun" panose="02010600030101010101" pitchFamily="2" charset="-122"/>
              </a:rPr>
              <a:t>ReflectedDirection</a:t>
            </a:r>
            <a:r>
              <a:rPr lang="en-US" altLang="zh-CN" dirty="0" smtClean="0">
                <a:ea typeface="SimSun" panose="02010600030101010101" pitchFamily="2" charset="-122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                             depth+1, </a:t>
            </a:r>
            <a:r>
              <a:rPr lang="en-US" altLang="zh-CN" dirty="0" err="1" smtClean="0">
                <a:ea typeface="SimSun" panose="02010600030101010101" pitchFamily="2" charset="-122"/>
              </a:rPr>
              <a:t>ReflectedColor</a:t>
            </a:r>
            <a:r>
              <a:rPr lang="en-US" altLang="zh-CN" dirty="0" smtClean="0">
                <a:ea typeface="SimSun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	   spec = Ks[j] * </a:t>
            </a:r>
            <a:r>
              <a:rPr lang="en-US" altLang="zh-CN" dirty="0" err="1" smtClean="0">
                <a:ea typeface="SimSun" panose="02010600030101010101" pitchFamily="2" charset="-122"/>
              </a:rPr>
              <a:t>ReflectedColor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     else spec =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 if (</a:t>
            </a:r>
            <a:r>
              <a:rPr lang="en-US" altLang="zh-CN" dirty="0" err="1" smtClean="0">
                <a:ea typeface="SimSun" panose="02010600030101010101" pitchFamily="2" charset="-122"/>
              </a:rPr>
              <a:t>Kt</a:t>
            </a:r>
            <a:r>
              <a:rPr lang="en-US" altLang="zh-CN" dirty="0" smtClean="0">
                <a:ea typeface="SimSun" panose="02010600030101010101" pitchFamily="2" charset="-122"/>
              </a:rPr>
              <a:t>[j] &gt; 0) then </a:t>
            </a:r>
            <a:r>
              <a:rPr lang="en-US" altLang="zh-CN" dirty="0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dirty="0" smtClean="0">
                <a:solidFill>
                  <a:srgbClr val="99CCFF"/>
                </a:solidFill>
                <a:ea typeface="SimSun" panose="02010600030101010101" pitchFamily="2" charset="-122"/>
              </a:rPr>
              <a:t>non-zero transmittance</a:t>
            </a:r>
            <a:r>
              <a:rPr lang="en-US" altLang="zh-CN" dirty="0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969696"/>
                </a:solidFill>
                <a:ea typeface="SimSun" panose="02010600030101010101" pitchFamily="2" charset="-122"/>
              </a:rPr>
              <a:t>		   </a:t>
            </a:r>
            <a:r>
              <a:rPr lang="en-US" altLang="zh-CN" dirty="0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dirty="0" smtClean="0">
                <a:solidFill>
                  <a:srgbClr val="99CCFF"/>
                </a:solidFill>
                <a:ea typeface="SimSun" panose="02010600030101010101" pitchFamily="2" charset="-122"/>
              </a:rPr>
              <a:t>Compute direction of refracted ray</a:t>
            </a:r>
            <a:r>
              <a:rPr lang="en-US" altLang="zh-CN" dirty="0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	   </a:t>
            </a:r>
            <a:r>
              <a:rPr lang="en-US" altLang="zh-CN" dirty="0" err="1" smtClean="0">
                <a:solidFill>
                  <a:schemeClr val="tx2"/>
                </a:solidFill>
                <a:ea typeface="SimSun" panose="02010600030101010101" pitchFamily="2" charset="-122"/>
              </a:rPr>
              <a:t>TraceRay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dirty="0" err="1" smtClean="0">
                <a:ea typeface="SimSun" panose="02010600030101010101" pitchFamily="2" charset="-122"/>
              </a:rPr>
              <a:t>IntersectionPoint</a:t>
            </a:r>
            <a:r>
              <a:rPr lang="en-US" altLang="zh-CN" dirty="0" smtClean="0">
                <a:ea typeface="SimSun" panose="02010600030101010101" pitchFamily="2" charset="-122"/>
              </a:rPr>
              <a:t>, </a:t>
            </a:r>
            <a:r>
              <a:rPr lang="en-US" altLang="zh-CN" dirty="0" err="1" smtClean="0">
                <a:ea typeface="SimSun" panose="02010600030101010101" pitchFamily="2" charset="-122"/>
              </a:rPr>
              <a:t>RefractedDirection</a:t>
            </a:r>
            <a:r>
              <a:rPr lang="en-US" altLang="zh-CN" dirty="0" smtClean="0">
                <a:ea typeface="SimSun" panose="02010600030101010101" pitchFamily="2" charset="-122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                             depth+1, </a:t>
            </a:r>
            <a:r>
              <a:rPr lang="en-US" altLang="zh-CN" dirty="0" err="1" smtClean="0">
                <a:ea typeface="SimSun" panose="02010600030101010101" pitchFamily="2" charset="-122"/>
              </a:rPr>
              <a:t>RefractedColor</a:t>
            </a:r>
            <a:r>
              <a:rPr lang="en-US" altLang="zh-CN" dirty="0" smtClean="0">
                <a:ea typeface="SimSun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	   </a:t>
            </a:r>
            <a:r>
              <a:rPr lang="en-US" altLang="zh-CN" dirty="0" err="1" smtClean="0">
                <a:ea typeface="SimSun" panose="02010600030101010101" pitchFamily="2" charset="-122"/>
              </a:rPr>
              <a:t>refr</a:t>
            </a:r>
            <a:r>
              <a:rPr lang="en-US" altLang="zh-CN" dirty="0" smtClean="0">
                <a:ea typeface="SimSun" panose="02010600030101010101" pitchFamily="2" charset="-122"/>
              </a:rPr>
              <a:t> = </a:t>
            </a:r>
            <a:r>
              <a:rPr lang="en-US" altLang="zh-CN" dirty="0" err="1" smtClean="0">
                <a:ea typeface="SimSun" panose="02010600030101010101" pitchFamily="2" charset="-122"/>
              </a:rPr>
              <a:t>Kt</a:t>
            </a:r>
            <a:r>
              <a:rPr lang="en-US" altLang="zh-CN" dirty="0" smtClean="0">
                <a:ea typeface="SimSun" panose="02010600030101010101" pitchFamily="2" charset="-122"/>
              </a:rPr>
              <a:t>[j] * </a:t>
            </a:r>
            <a:r>
              <a:rPr lang="en-US" altLang="zh-CN" dirty="0" err="1" smtClean="0">
                <a:ea typeface="SimSun" panose="02010600030101010101" pitchFamily="2" charset="-122"/>
              </a:rPr>
              <a:t>RefractedColor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     else </a:t>
            </a:r>
            <a:r>
              <a:rPr lang="en-US" altLang="zh-CN" dirty="0" err="1" smtClean="0">
                <a:ea typeface="SimSun" panose="02010600030101010101" pitchFamily="2" charset="-122"/>
              </a:rPr>
              <a:t>refr</a:t>
            </a:r>
            <a:r>
              <a:rPr lang="en-US" altLang="zh-CN" dirty="0" smtClean="0">
                <a:ea typeface="SimSun" panose="02010600030101010101" pitchFamily="2" charset="-122"/>
              </a:rPr>
              <a:t> = 0;</a:t>
            </a:r>
          </a:p>
        </p:txBody>
      </p:sp>
      <p:sp>
        <p:nvSpPr>
          <p:cNvPr id="3164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FED5EB7-39CC-43D3-9E05-4F669E08E1C5}" type="slidenum">
              <a:rPr lang="en-US" altLang="zh-CN" sz="1400">
                <a:solidFill>
                  <a:schemeClr val="tx1"/>
                </a:solidFill>
              </a:rPr>
              <a:pPr/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546100"/>
            <a:ext cx="8572500" cy="6641818"/>
          </a:xfrm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do shadow rays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if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inside</a:t>
            </a:r>
            <a:r>
              <a:rPr lang="en-US" altLang="zh-CN" smtClean="0">
                <a:ea typeface="SimSun" panose="02010600030101010101" pitchFamily="2" charset="-122"/>
              </a:rPr>
              <a:t>(ray,</a:t>
            </a:r>
            <a:r>
              <a:rPr lang="en-US" altLang="zh-CN" i="1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ea typeface="SimSun" panose="02010600030101010101" pitchFamily="2" charset="-122"/>
              </a:rPr>
              <a:t>object[j])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   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then</a:t>
            </a:r>
            <a:r>
              <a:rPr lang="en-US" altLang="zh-CN" smtClean="0">
                <a:ea typeface="SimSun" panose="02010600030101010101" pitchFamily="2" charset="-122"/>
              </a:rPr>
              <a:t> color =(0,0,0)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   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else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begin 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{</a:t>
            </a:r>
            <a:r>
              <a:rPr lang="en-US" altLang="zh-CN" i="1" smtClean="0">
                <a:solidFill>
                  <a:srgbClr val="99CCFF"/>
                </a:solidFill>
                <a:ea typeface="SimSun" panose="02010600030101010101" pitchFamily="2" charset="-122"/>
              </a:rPr>
              <a:t>simple local reflectance model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‡</a:t>
            </a:r>
            <a:r>
              <a:rPr lang="en-US" altLang="zh-CN" smtClean="0">
                <a:solidFill>
                  <a:srgbClr val="99CCFF"/>
                </a:solidFill>
                <a:ea typeface="SimSun" panose="02010600030101010101" pitchFamily="2" charset="-122"/>
              </a:rPr>
              <a:t>}</a:t>
            </a:r>
            <a:endParaRPr lang="en-US" altLang="zh-CN" smtClean="0">
              <a:solidFill>
                <a:srgbClr val="FFFF00"/>
              </a:solidFill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  color = Ka[j] * ambient * C[j] + refr;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for</a:t>
            </a:r>
            <a:r>
              <a:rPr lang="en-US" altLang="zh-CN" smtClean="0">
                <a:ea typeface="SimSun" panose="02010600030101010101" pitchFamily="2" charset="-122"/>
              </a:rPr>
              <a:t> i =1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to</a:t>
            </a:r>
            <a:r>
              <a:rPr lang="en-US" altLang="zh-CN" smtClean="0">
                <a:ea typeface="SimSun" panose="02010600030101010101" pitchFamily="2" charset="-122"/>
              </a:rPr>
              <a:t> m</a:t>
            </a:r>
            <a:endParaRPr lang="en-US" altLang="zh-CN" smtClean="0">
              <a:solidFill>
                <a:srgbClr val="99CCFF"/>
              </a:solidFill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   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if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ShadowRayUnblocked</a:t>
            </a:r>
            <a:r>
              <a:rPr lang="en-US" altLang="zh-CN" smtClean="0">
                <a:ea typeface="SimSun" panose="02010600030101010101" pitchFamily="2" charset="-122"/>
              </a:rPr>
              <a:t>(IntersectionPoint, L[i]))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	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then</a:t>
            </a:r>
            <a:r>
              <a:rPr lang="en-US" altLang="zh-CN" smtClean="0">
                <a:ea typeface="SimSun" panose="02010600030101010101" pitchFamily="2" charset="-122"/>
              </a:rPr>
              <a:t> color += LtSource[i] * (Kd[j] * C[j] * (N 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· L[i])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		     </a:t>
            </a:r>
            <a:r>
              <a:rPr lang="en-US" altLang="zh-CN" smtClean="0">
                <a:ea typeface="SimSun" panose="02010600030101010101" pitchFamily="2" charset="-122"/>
              </a:rPr>
              <a:t>+ spec*(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ReflectedRay</a:t>
            </a:r>
            <a:r>
              <a:rPr lang="en-US" altLang="zh-CN" smtClean="0">
                <a:ea typeface="SimSun" panose="02010600030101010101" pitchFamily="2" charset="-122"/>
              </a:rPr>
              <a:t>(L[i], N,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				IntersectionPoint) 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mtClean="0">
                <a:ea typeface="SimSun" panose="02010600030101010101" pitchFamily="2" charset="-122"/>
              </a:rPr>
              <a:t> E)^Kn[j]))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    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end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  end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end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----------------------------------------------------------------------------------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boolean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ShadowRayUnblocked</a:t>
            </a:r>
            <a:r>
              <a:rPr lang="en-US" altLang="zh-CN" smtClean="0">
                <a:ea typeface="SimSun" panose="02010600030101010101" pitchFamily="2" charset="-122"/>
              </a:rPr>
              <a:t>(P1,P2): computes whether the ray from P1 to P2 is blocked by any object.</a:t>
            </a:r>
            <a:endParaRPr lang="en-US" altLang="zh-CN" smtClean="0">
              <a:solidFill>
                <a:srgbClr val="FFFF00"/>
              </a:solidFill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ray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ReflectedRay</a:t>
            </a:r>
            <a:r>
              <a:rPr lang="en-US" altLang="zh-CN" smtClean="0">
                <a:ea typeface="SimSun" panose="02010600030101010101" pitchFamily="2" charset="-122"/>
              </a:rPr>
              <a:t>(P1, PN,PO): returns the reflection of ray P1 about normal PN at point PO.</a:t>
            </a:r>
          </a:p>
        </p:txBody>
      </p:sp>
      <p:sp>
        <p:nvSpPr>
          <p:cNvPr id="190467" name="Text Box 8"/>
          <p:cNvSpPr txBox="1">
            <a:spLocks noChangeArrowheads="1"/>
          </p:cNvSpPr>
          <p:nvPr/>
        </p:nvSpPr>
        <p:spPr bwMode="auto">
          <a:xfrm>
            <a:off x="3341689" y="6262689"/>
            <a:ext cx="55086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</a:rPr>
              <a:t>‡ Uses the Local Illumination model formula</a:t>
            </a:r>
          </a:p>
        </p:txBody>
      </p:sp>
      <p:sp>
        <p:nvSpPr>
          <p:cNvPr id="190468" name="Line 9"/>
          <p:cNvSpPr>
            <a:spLocks noChangeShapeType="1"/>
          </p:cNvSpPr>
          <p:nvPr/>
        </p:nvSpPr>
        <p:spPr bwMode="auto">
          <a:xfrm>
            <a:off x="1993900" y="6223000"/>
            <a:ext cx="810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45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04F8D1-3627-43BF-9426-40C43634C97C}" type="slidenum">
              <a:rPr lang="en-US" altLang="zh-CN" sz="1400">
                <a:solidFill>
                  <a:schemeClr val="tx1"/>
                </a:solidFill>
              </a:rPr>
              <a:pPr/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270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Ray-Object Intersection Efficiency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26" y="939801"/>
            <a:ext cx="8893175" cy="6162713"/>
          </a:xfrm>
        </p:spPr>
        <p:txBody>
          <a:bodyPr>
            <a:spAutoFit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Ray in world space coordinates: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= 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start_ws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,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direction_ws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)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Polygon mesh object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P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= {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P</a:t>
            </a:r>
            <a:r>
              <a:rPr lang="en-US" altLang="zh-CN" i="1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j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}</a:t>
            </a:r>
            <a:r>
              <a:rPr lang="en-US" altLang="zh-CN" smtClean="0">
                <a:ea typeface="SimSun" panose="02010600030101010101" pitchFamily="2" charset="-122"/>
              </a:rPr>
              <a:t> has numerous 3D vertices 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j</a:t>
            </a:r>
            <a:r>
              <a:rPr lang="en-US" altLang="zh-CN" smtClean="0">
                <a:ea typeface="SimSun" panose="02010600030101010101" pitchFamily="2" charset="-122"/>
              </a:rPr>
              <a:t> is large).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World coordinates of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P</a:t>
            </a:r>
            <a:r>
              <a:rPr lang="en-US" altLang="zh-CN" smtClean="0">
                <a:ea typeface="SimSun" panose="02010600030101010101" pitchFamily="2" charset="-122"/>
              </a:rPr>
              <a:t> are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CP</a:t>
            </a:r>
            <a:r>
              <a:rPr lang="en-US" altLang="zh-CN" smtClean="0">
                <a:ea typeface="SimSun" panose="02010600030101010101" pitchFamily="2" charset="-122"/>
              </a:rPr>
              <a:t> for some composite modeling transformation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smtClean="0">
                <a:ea typeface="SimSun" panose="02010600030101010101" pitchFamily="2" charset="-122"/>
              </a:rPr>
              <a:t> from the scene graph. 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Computing world coordinates of mesh object in the scene graph is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very expensive</a:t>
            </a:r>
            <a:r>
              <a:rPr lang="en-US" altLang="zh-CN" smtClean="0">
                <a:ea typeface="SimSun" panose="02010600030101010101" pitchFamily="2" charset="-122"/>
              </a:rPr>
              <a:t> and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unnecessary</a:t>
            </a:r>
            <a:r>
              <a:rPr lang="en-US" altLang="zh-CN" smtClean="0">
                <a:ea typeface="SimSun" panose="02010600030101010101" pitchFamily="2" charset="-122"/>
              </a:rPr>
              <a:t>!</a:t>
            </a:r>
          </a:p>
          <a:p>
            <a:r>
              <a:rPr lang="en-US" altLang="zh-CN" i="1" smtClean="0">
                <a:ea typeface="SimSun" panose="02010600030101010101" pitchFamily="2" charset="-122"/>
              </a:rPr>
              <a:t>Transform </a:t>
            </a:r>
            <a:r>
              <a:rPr lang="en-US" altLang="zh-CN" i="1" smtClean="0">
                <a:solidFill>
                  <a:srgbClr val="FFFF00"/>
                </a:solidFill>
                <a:ea typeface="SimSun" panose="02010600030101010101" pitchFamily="2" charset="-122"/>
              </a:rPr>
              <a:t>ray</a:t>
            </a:r>
            <a:r>
              <a:rPr lang="en-US" altLang="zh-CN" i="1" smtClean="0">
                <a:ea typeface="SimSun" panose="02010600030101010101" pitchFamily="2" charset="-122"/>
              </a:rPr>
              <a:t> into mesh object definition space, find intersection (if any) and then transform any intersections </a:t>
            </a:r>
            <a:r>
              <a:rPr lang="en-US" altLang="zh-CN" i="1" smtClean="0">
                <a:solidFill>
                  <a:srgbClr val="FFFF00"/>
                </a:solidFill>
                <a:ea typeface="SimSun" panose="02010600030101010101" pitchFamily="2" charset="-122"/>
              </a:rPr>
              <a:t>back</a:t>
            </a:r>
            <a:r>
              <a:rPr lang="en-US" altLang="zh-CN" i="1" smtClean="0">
                <a:ea typeface="SimSun" panose="02010600030101010101" pitchFamily="2" charset="-122"/>
              </a:rPr>
              <a:t> into world coordinates.</a:t>
            </a:r>
          </a:p>
          <a:p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Works for other modeling types, too, such as surfaces, quadrics, volumes, and implicit functions: that means the intersection test can be done in a standard geometric position, which makes the math much nicer!</a:t>
            </a:r>
            <a:endParaRPr lang="en-US" altLang="zh-CN" smtClean="0">
              <a:solidFill>
                <a:srgbClr val="FFFF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846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7CADEBD-63B9-4D52-9E8B-558E840DA312}" type="slidenum">
              <a:rPr lang="en-US" altLang="zh-CN" sz="1400">
                <a:solidFill>
                  <a:schemeClr val="tx1"/>
                </a:solidFill>
              </a:rPr>
              <a:pPr/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Simple Viewing Geometry</a:t>
            </a:r>
          </a:p>
        </p:txBody>
      </p:sp>
      <p:sp>
        <p:nvSpPr>
          <p:cNvPr id="169987" name="AutoShape 3"/>
          <p:cNvSpPr>
            <a:spLocks noChangeArrowheads="1"/>
          </p:cNvSpPr>
          <p:nvPr/>
        </p:nvSpPr>
        <p:spPr bwMode="auto">
          <a:xfrm rot="-5400000">
            <a:off x="5865813" y="1827213"/>
            <a:ext cx="2925762" cy="2741612"/>
          </a:xfrm>
          <a:prstGeom prst="parallelogram">
            <a:avLst>
              <a:gd name="adj" fmla="val 26679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zh-CN" altLang="zh-CN"/>
          </a:p>
        </p:txBody>
      </p:sp>
      <p:grpSp>
        <p:nvGrpSpPr>
          <p:cNvPr id="169988" name="Group 4"/>
          <p:cNvGrpSpPr>
            <a:grpSpLocks/>
          </p:cNvGrpSpPr>
          <p:nvPr/>
        </p:nvGrpSpPr>
        <p:grpSpPr bwMode="auto">
          <a:xfrm rot="-9325544">
            <a:off x="2286001" y="5181600"/>
            <a:ext cx="468313" cy="331788"/>
            <a:chOff x="28" y="2508"/>
            <a:chExt cx="295" cy="209"/>
          </a:xfrm>
        </p:grpSpPr>
        <p:sp>
          <p:nvSpPr>
            <p:cNvPr id="170018" name="WordArt 5"/>
            <p:cNvSpPr>
              <a:spLocks noChangeArrowheads="1" noChangeShapeType="1" noTextEdit="1"/>
            </p:cNvSpPr>
            <p:nvPr/>
          </p:nvSpPr>
          <p:spPr bwMode="auto">
            <a:xfrm rot="-7812414">
              <a:off x="146" y="2457"/>
              <a:ext cx="126" cy="228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Black" panose="020B0A04020102020204" pitchFamily="34" charset="0"/>
                </a:rPr>
                <a:t>V</a:t>
              </a:r>
              <a:endParaRPr lang="zh-CN" alt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endParaRPr>
            </a:p>
          </p:txBody>
        </p:sp>
        <p:sp>
          <p:nvSpPr>
            <p:cNvPr id="170019" name="Oval 6"/>
            <p:cNvSpPr>
              <a:spLocks noChangeArrowheads="1"/>
            </p:cNvSpPr>
            <p:nvPr/>
          </p:nvSpPr>
          <p:spPr bwMode="auto">
            <a:xfrm rot="8364560">
              <a:off x="28" y="266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zh-CN" altLang="zh-CN"/>
            </a:p>
          </p:txBody>
        </p:sp>
      </p:grpSp>
      <p:sp>
        <p:nvSpPr>
          <p:cNvPr id="169989" name="Line 7"/>
          <p:cNvSpPr>
            <a:spLocks noChangeShapeType="1"/>
          </p:cNvSpPr>
          <p:nvPr/>
        </p:nvSpPr>
        <p:spPr bwMode="auto">
          <a:xfrm flipV="1">
            <a:off x="3200400" y="2133600"/>
            <a:ext cx="411480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0" name="Line 8"/>
          <p:cNvSpPr>
            <a:spLocks noChangeShapeType="1"/>
          </p:cNvSpPr>
          <p:nvPr/>
        </p:nvSpPr>
        <p:spPr bwMode="auto">
          <a:xfrm>
            <a:off x="7315200" y="2133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1" name="Line 9"/>
          <p:cNvSpPr>
            <a:spLocks noChangeShapeType="1"/>
          </p:cNvSpPr>
          <p:nvPr/>
        </p:nvSpPr>
        <p:spPr bwMode="auto">
          <a:xfrm>
            <a:off x="7315200" y="3124200"/>
            <a:ext cx="1371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2" name="Line 10"/>
          <p:cNvSpPr>
            <a:spLocks noChangeShapeType="1"/>
          </p:cNvSpPr>
          <p:nvPr/>
        </p:nvSpPr>
        <p:spPr bwMode="auto">
          <a:xfrm flipV="1">
            <a:off x="3200400" y="3124200"/>
            <a:ext cx="411480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3" name="Line 11"/>
          <p:cNvSpPr>
            <a:spLocks noChangeShapeType="1"/>
          </p:cNvSpPr>
          <p:nvPr/>
        </p:nvSpPr>
        <p:spPr bwMode="auto">
          <a:xfrm flipV="1">
            <a:off x="3200400" y="3505200"/>
            <a:ext cx="5486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4" name="Line 12"/>
          <p:cNvSpPr>
            <a:spLocks noChangeShapeType="1"/>
          </p:cNvSpPr>
          <p:nvPr/>
        </p:nvSpPr>
        <p:spPr bwMode="auto">
          <a:xfrm>
            <a:off x="3200400" y="4191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5" name="Line 13"/>
          <p:cNvSpPr>
            <a:spLocks noChangeShapeType="1"/>
          </p:cNvSpPr>
          <p:nvPr/>
        </p:nvSpPr>
        <p:spPr bwMode="auto">
          <a:xfrm>
            <a:off x="3200400" y="5181600"/>
            <a:ext cx="1371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6" name="Line 14"/>
          <p:cNvSpPr>
            <a:spLocks noChangeShapeType="1"/>
          </p:cNvSpPr>
          <p:nvPr/>
        </p:nvSpPr>
        <p:spPr bwMode="auto">
          <a:xfrm rot="-1015145">
            <a:off x="3046414" y="4191000"/>
            <a:ext cx="1587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7" name="Text Box 15"/>
          <p:cNvSpPr txBox="1">
            <a:spLocks noChangeArrowheads="1"/>
          </p:cNvSpPr>
          <p:nvPr/>
        </p:nvSpPr>
        <p:spPr bwMode="auto">
          <a:xfrm>
            <a:off x="2438401" y="3962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U</a:t>
            </a:r>
          </a:p>
        </p:txBody>
      </p:sp>
      <p:sp>
        <p:nvSpPr>
          <p:cNvPr id="169998" name="Text Box 16"/>
          <p:cNvSpPr txBox="1">
            <a:spLocks noChangeArrowheads="1"/>
          </p:cNvSpPr>
          <p:nvPr/>
        </p:nvSpPr>
        <p:spPr bwMode="auto">
          <a:xfrm>
            <a:off x="3041650" y="3733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169999" name="Text Box 17"/>
          <p:cNvSpPr txBox="1">
            <a:spLocks noChangeArrowheads="1"/>
          </p:cNvSpPr>
          <p:nvPr/>
        </p:nvSpPr>
        <p:spPr bwMode="auto">
          <a:xfrm>
            <a:off x="4548188" y="54102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170000" name="Text Box 18"/>
          <p:cNvSpPr txBox="1">
            <a:spLocks noChangeArrowheads="1"/>
          </p:cNvSpPr>
          <p:nvPr/>
        </p:nvSpPr>
        <p:spPr bwMode="auto">
          <a:xfrm>
            <a:off x="7315201" y="2438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V</a:t>
            </a:r>
          </a:p>
        </p:txBody>
      </p:sp>
      <p:sp>
        <p:nvSpPr>
          <p:cNvPr id="170001" name="Text Box 19"/>
          <p:cNvSpPr txBox="1">
            <a:spLocks noChangeArrowheads="1"/>
          </p:cNvSpPr>
          <p:nvPr/>
        </p:nvSpPr>
        <p:spPr bwMode="auto">
          <a:xfrm>
            <a:off x="7848601" y="2895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H</a:t>
            </a:r>
          </a:p>
        </p:txBody>
      </p:sp>
      <p:sp>
        <p:nvSpPr>
          <p:cNvPr id="170002" name="Text Box 20"/>
          <p:cNvSpPr txBox="1">
            <a:spLocks noChangeArrowheads="1"/>
          </p:cNvSpPr>
          <p:nvPr/>
        </p:nvSpPr>
        <p:spPr bwMode="auto">
          <a:xfrm>
            <a:off x="6858001" y="2819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M</a:t>
            </a:r>
          </a:p>
        </p:txBody>
      </p:sp>
      <p:sp>
        <p:nvSpPr>
          <p:cNvPr id="170003" name="Text Box 21"/>
          <p:cNvSpPr txBox="1">
            <a:spLocks noChangeArrowheads="1"/>
          </p:cNvSpPr>
          <p:nvPr/>
        </p:nvSpPr>
        <p:spPr bwMode="auto">
          <a:xfrm>
            <a:off x="5486400" y="38862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(0,0)</a:t>
            </a:r>
          </a:p>
        </p:txBody>
      </p:sp>
      <p:sp>
        <p:nvSpPr>
          <p:cNvPr id="170004" name="Text Box 22"/>
          <p:cNvSpPr txBox="1">
            <a:spLocks noChangeArrowheads="1"/>
          </p:cNvSpPr>
          <p:nvPr/>
        </p:nvSpPr>
        <p:spPr bwMode="auto">
          <a:xfrm>
            <a:off x="8686800" y="2057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(1,1)</a:t>
            </a:r>
          </a:p>
        </p:txBody>
      </p:sp>
      <p:sp>
        <p:nvSpPr>
          <p:cNvPr id="170005" name="Text Box 23"/>
          <p:cNvSpPr txBox="1">
            <a:spLocks noChangeArrowheads="1"/>
          </p:cNvSpPr>
          <p:nvPr/>
        </p:nvSpPr>
        <p:spPr bwMode="auto">
          <a:xfrm>
            <a:off x="5029200" y="41910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170006" name="Text Box 24"/>
          <p:cNvSpPr txBox="1">
            <a:spLocks noChangeArrowheads="1"/>
          </p:cNvSpPr>
          <p:nvPr/>
        </p:nvSpPr>
        <p:spPr bwMode="auto">
          <a:xfrm>
            <a:off x="5105401" y="35814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φ</a:t>
            </a:r>
          </a:p>
        </p:txBody>
      </p:sp>
      <p:sp>
        <p:nvSpPr>
          <p:cNvPr id="170007" name="Freeform 25"/>
          <p:cNvSpPr>
            <a:spLocks/>
          </p:cNvSpPr>
          <p:nvPr/>
        </p:nvSpPr>
        <p:spPr bwMode="auto">
          <a:xfrm>
            <a:off x="4800600" y="4419600"/>
            <a:ext cx="177800" cy="228600"/>
          </a:xfrm>
          <a:custGeom>
            <a:avLst/>
            <a:gdLst>
              <a:gd name="T0" fmla="*/ 0 w 112"/>
              <a:gd name="T1" fmla="*/ 0 h 144"/>
              <a:gd name="T2" fmla="*/ 2147483647 w 112"/>
              <a:gd name="T3" fmla="*/ 2147483647 h 144"/>
              <a:gd name="T4" fmla="*/ 2147483647 w 112"/>
              <a:gd name="T5" fmla="*/ 2147483647 h 144"/>
              <a:gd name="T6" fmla="*/ 0 60000 65536"/>
              <a:gd name="T7" fmla="*/ 0 60000 65536"/>
              <a:gd name="T8" fmla="*/ 0 60000 65536"/>
              <a:gd name="T9" fmla="*/ 0 w 112"/>
              <a:gd name="T10" fmla="*/ 0 h 144"/>
              <a:gd name="T11" fmla="*/ 112 w 1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44">
                <a:moveTo>
                  <a:pt x="0" y="0"/>
                </a:moveTo>
                <a:cubicBezTo>
                  <a:pt x="40" y="12"/>
                  <a:pt x="80" y="24"/>
                  <a:pt x="96" y="48"/>
                </a:cubicBezTo>
                <a:cubicBezTo>
                  <a:pt x="112" y="72"/>
                  <a:pt x="104" y="108"/>
                  <a:pt x="9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08" name="Freeform 26"/>
          <p:cNvSpPr>
            <a:spLocks/>
          </p:cNvSpPr>
          <p:nvPr/>
        </p:nvSpPr>
        <p:spPr bwMode="auto">
          <a:xfrm>
            <a:off x="4800600" y="3962400"/>
            <a:ext cx="177800" cy="304800"/>
          </a:xfrm>
          <a:custGeom>
            <a:avLst/>
            <a:gdLst>
              <a:gd name="T0" fmla="*/ 2147483647 w 112"/>
              <a:gd name="T1" fmla="*/ 2147483647 h 192"/>
              <a:gd name="T2" fmla="*/ 2147483647 w 112"/>
              <a:gd name="T3" fmla="*/ 2147483647 h 192"/>
              <a:gd name="T4" fmla="*/ 0 w 112"/>
              <a:gd name="T5" fmla="*/ 0 h 192"/>
              <a:gd name="T6" fmla="*/ 0 60000 65536"/>
              <a:gd name="T7" fmla="*/ 0 60000 65536"/>
              <a:gd name="T8" fmla="*/ 0 60000 65536"/>
              <a:gd name="T9" fmla="*/ 0 w 112"/>
              <a:gd name="T10" fmla="*/ 0 h 192"/>
              <a:gd name="T11" fmla="*/ 112 w 1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92">
                <a:moveTo>
                  <a:pt x="96" y="192"/>
                </a:moveTo>
                <a:cubicBezTo>
                  <a:pt x="104" y="136"/>
                  <a:pt x="112" y="80"/>
                  <a:pt x="96" y="48"/>
                </a:cubicBezTo>
                <a:cubicBezTo>
                  <a:pt x="80" y="16"/>
                  <a:pt x="40" y="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09" name="Text Box 27"/>
          <p:cNvSpPr txBox="1">
            <a:spLocks noChangeArrowheads="1"/>
          </p:cNvSpPr>
          <p:nvPr/>
        </p:nvSpPr>
        <p:spPr bwMode="auto">
          <a:xfrm>
            <a:off x="3048000" y="5257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70010" name="Text Box 28"/>
          <p:cNvSpPr txBox="1">
            <a:spLocks noChangeArrowheads="1"/>
          </p:cNvSpPr>
          <p:nvPr/>
        </p:nvSpPr>
        <p:spPr bwMode="auto">
          <a:xfrm>
            <a:off x="6461125" y="4841876"/>
            <a:ext cx="36952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A || H</a:t>
            </a:r>
          </a:p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B || V</a:t>
            </a:r>
          </a:p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Screen coordinates are NDC</a:t>
            </a:r>
          </a:p>
        </p:txBody>
      </p:sp>
      <p:sp>
        <p:nvSpPr>
          <p:cNvPr id="170011" name="Text Box 29"/>
          <p:cNvSpPr txBox="1">
            <a:spLocks noChangeArrowheads="1"/>
          </p:cNvSpPr>
          <p:nvPr/>
        </p:nvSpPr>
        <p:spPr bwMode="auto">
          <a:xfrm>
            <a:off x="4267200" y="2057401"/>
            <a:ext cx="125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P=(s</a:t>
            </a:r>
            <a:r>
              <a:rPr lang="en-US" altLang="zh-CN" sz="2400" baseline="-25000">
                <a:solidFill>
                  <a:schemeClr val="tx1"/>
                </a:solidFill>
                <a:ea typeface="SimSun" panose="02010600030101010101" pitchFamily="2" charset="-122"/>
              </a:rPr>
              <a:t>x</a:t>
            </a:r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,s</a:t>
            </a:r>
            <a:r>
              <a:rPr lang="en-US" altLang="zh-CN" sz="2400" baseline="-25000">
                <a:solidFill>
                  <a:schemeClr val="tx1"/>
                </a:solidFill>
                <a:ea typeface="SimSun" panose="02010600030101010101" pitchFamily="2" charset="-122"/>
              </a:rPr>
              <a:t>y</a:t>
            </a:r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70012" name="Oval 30"/>
          <p:cNvSpPr>
            <a:spLocks noChangeArrowheads="1"/>
          </p:cNvSpPr>
          <p:nvPr/>
        </p:nvSpPr>
        <p:spPr bwMode="auto">
          <a:xfrm rot="-960985">
            <a:off x="6346825" y="2298700"/>
            <a:ext cx="44450" cy="4445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70013" name="Freeform 31"/>
          <p:cNvSpPr>
            <a:spLocks/>
          </p:cNvSpPr>
          <p:nvPr/>
        </p:nvSpPr>
        <p:spPr bwMode="auto">
          <a:xfrm>
            <a:off x="5562600" y="2133600"/>
            <a:ext cx="685800" cy="152400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  <a:gd name="T9" fmla="*/ 0 w 336"/>
              <a:gd name="T10" fmla="*/ 0 h 96"/>
              <a:gd name="T11" fmla="*/ 336 w 33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6">
                <a:moveTo>
                  <a:pt x="0" y="96"/>
                </a:moveTo>
                <a:cubicBezTo>
                  <a:pt x="44" y="48"/>
                  <a:pt x="88" y="0"/>
                  <a:pt x="144" y="0"/>
                </a:cubicBezTo>
                <a:cubicBezTo>
                  <a:pt x="200" y="0"/>
                  <a:pt x="268" y="48"/>
                  <a:pt x="33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14" name="Text Box 16"/>
          <p:cNvSpPr txBox="1">
            <a:spLocks noChangeArrowheads="1"/>
          </p:cNvSpPr>
          <p:nvPr/>
        </p:nvSpPr>
        <p:spPr bwMode="auto">
          <a:xfrm>
            <a:off x="3722689" y="3937001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C</a:t>
            </a:r>
          </a:p>
        </p:txBody>
      </p:sp>
      <p:cxnSp>
        <p:nvCxnSpPr>
          <p:cNvPr id="170015" name="Curved Connector 34"/>
          <p:cNvCxnSpPr>
            <a:cxnSpLocks noChangeShapeType="1"/>
          </p:cNvCxnSpPr>
          <p:nvPr/>
        </p:nvCxnSpPr>
        <p:spPr bwMode="auto">
          <a:xfrm>
            <a:off x="4176713" y="4173539"/>
            <a:ext cx="373062" cy="2952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328" name="Slide Number Placeholder 3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1D6D04-5418-4264-B73E-C0D82782AAA0}" type="slidenum">
              <a:rPr lang="en-US" altLang="zh-CN" sz="1400">
                <a:solidFill>
                  <a:schemeClr val="tx1"/>
                </a:solidFill>
              </a:rPr>
              <a:pPr/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0017" name="Oval 1"/>
          <p:cNvSpPr>
            <a:spLocks noChangeAspect="1"/>
          </p:cNvSpPr>
          <p:nvPr/>
        </p:nvSpPr>
        <p:spPr bwMode="auto">
          <a:xfrm>
            <a:off x="5919789" y="3886200"/>
            <a:ext cx="92075" cy="90488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4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101600"/>
            <a:ext cx="8788400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Intuition: Transform 3D Model from Object Space (OS)</a:t>
            </a:r>
            <a:br>
              <a:rPr lang="en-US" altLang="zh-CN" smtClean="0">
                <a:ea typeface="SimSun" panose="02010600030101010101" pitchFamily="2" charset="-122"/>
              </a:rPr>
            </a:br>
            <a:r>
              <a:rPr lang="en-US" altLang="zh-CN" smtClean="0">
                <a:ea typeface="SimSun" panose="02010600030101010101" pitchFamily="2" charset="-122"/>
              </a:rPr>
              <a:t>to World Space (WS) [O(object vertices)]</a:t>
            </a:r>
          </a:p>
        </p:txBody>
      </p:sp>
      <p:grpSp>
        <p:nvGrpSpPr>
          <p:cNvPr id="189443" name="Group 3"/>
          <p:cNvGrpSpPr>
            <a:grpSpLocks/>
          </p:cNvGrpSpPr>
          <p:nvPr/>
        </p:nvGrpSpPr>
        <p:grpSpPr bwMode="auto">
          <a:xfrm>
            <a:off x="7848600" y="1600200"/>
            <a:ext cx="2057400" cy="1752600"/>
            <a:chOff x="4320" y="1680"/>
            <a:chExt cx="1920" cy="1680"/>
          </a:xfrm>
        </p:grpSpPr>
        <p:sp>
          <p:nvSpPr>
            <p:cNvPr id="192554" name="Line 4"/>
            <p:cNvSpPr>
              <a:spLocks noChangeShapeType="1"/>
            </p:cNvSpPr>
            <p:nvPr/>
          </p:nvSpPr>
          <p:spPr bwMode="auto">
            <a:xfrm>
              <a:off x="4320" y="3216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55" name="Line 5"/>
            <p:cNvSpPr>
              <a:spLocks noChangeShapeType="1"/>
            </p:cNvSpPr>
            <p:nvPr/>
          </p:nvSpPr>
          <p:spPr bwMode="auto">
            <a:xfrm>
              <a:off x="5616" y="2784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2556" name="Group 6"/>
            <p:cNvGrpSpPr>
              <a:grpSpLocks/>
            </p:cNvGrpSpPr>
            <p:nvPr/>
          </p:nvGrpSpPr>
          <p:grpSpPr bwMode="auto">
            <a:xfrm>
              <a:off x="4320" y="1680"/>
              <a:ext cx="1920" cy="1680"/>
              <a:chOff x="4320" y="1680"/>
              <a:chExt cx="1920" cy="1680"/>
            </a:xfrm>
          </p:grpSpPr>
          <p:sp>
            <p:nvSpPr>
              <p:cNvPr id="192557" name="Line 7"/>
              <p:cNvSpPr>
                <a:spLocks noChangeShapeType="1"/>
              </p:cNvSpPr>
              <p:nvPr/>
            </p:nvSpPr>
            <p:spPr bwMode="auto">
              <a:xfrm>
                <a:off x="4944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58" name="Line 8"/>
              <p:cNvSpPr>
                <a:spLocks noChangeShapeType="1"/>
              </p:cNvSpPr>
              <p:nvPr/>
            </p:nvSpPr>
            <p:spPr bwMode="auto">
              <a:xfrm flipV="1">
                <a:off x="4656" y="1680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59" name="Line 9"/>
              <p:cNvSpPr>
                <a:spLocks noChangeShapeType="1"/>
              </p:cNvSpPr>
              <p:nvPr/>
            </p:nvSpPr>
            <p:spPr bwMode="auto">
              <a:xfrm flipH="1">
                <a:off x="5616" y="1680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0" name="Line 10"/>
              <p:cNvSpPr>
                <a:spLocks noChangeShapeType="1"/>
              </p:cNvSpPr>
              <p:nvPr/>
            </p:nvSpPr>
            <p:spPr bwMode="auto">
              <a:xfrm>
                <a:off x="5952" y="1680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1" name="Line 11"/>
              <p:cNvSpPr>
                <a:spLocks noChangeShapeType="1"/>
              </p:cNvSpPr>
              <p:nvPr/>
            </p:nvSpPr>
            <p:spPr bwMode="auto">
              <a:xfrm flipH="1">
                <a:off x="4320" y="2112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2" name="Line 12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3" name="Line 13"/>
              <p:cNvSpPr>
                <a:spLocks noChangeShapeType="1"/>
              </p:cNvSpPr>
              <p:nvPr/>
            </p:nvSpPr>
            <p:spPr bwMode="auto">
              <a:xfrm flipV="1">
                <a:off x="4320" y="2784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4" name="Line 14"/>
              <p:cNvSpPr>
                <a:spLocks noChangeShapeType="1"/>
              </p:cNvSpPr>
              <p:nvPr/>
            </p:nvSpPr>
            <p:spPr bwMode="auto">
              <a:xfrm flipV="1">
                <a:off x="4944" y="292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5" name="Line 15"/>
              <p:cNvSpPr>
                <a:spLocks noChangeShapeType="1"/>
              </p:cNvSpPr>
              <p:nvPr/>
            </p:nvSpPr>
            <p:spPr bwMode="auto">
              <a:xfrm flipV="1">
                <a:off x="4944" y="2352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6" name="Line 16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7" name="Line 17"/>
              <p:cNvSpPr>
                <a:spLocks noChangeShapeType="1"/>
              </p:cNvSpPr>
              <p:nvPr/>
            </p:nvSpPr>
            <p:spPr bwMode="auto">
              <a:xfrm>
                <a:off x="4320" y="264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8" name="Line 18"/>
              <p:cNvSpPr>
                <a:spLocks noChangeShapeType="1"/>
              </p:cNvSpPr>
              <p:nvPr/>
            </p:nvSpPr>
            <p:spPr bwMode="auto">
              <a:xfrm>
                <a:off x="5616" y="220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69" name="Line 19"/>
              <p:cNvSpPr>
                <a:spLocks noChangeShapeType="1"/>
              </p:cNvSpPr>
              <p:nvPr/>
            </p:nvSpPr>
            <p:spPr bwMode="auto">
              <a:xfrm>
                <a:off x="6240" y="23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2516" name="Text Box 21"/>
          <p:cNvSpPr txBox="1">
            <a:spLocks noChangeArrowheads="1"/>
          </p:cNvSpPr>
          <p:nvPr/>
        </p:nvSpPr>
        <p:spPr bwMode="auto">
          <a:xfrm>
            <a:off x="7439026" y="4999038"/>
            <a:ext cx="2206625" cy="15621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i="1">
                <a:solidFill>
                  <a:schemeClr val="bg1"/>
                </a:solidFill>
                <a:ea typeface="SimSun" panose="02010600030101010101" pitchFamily="2" charset="-122"/>
              </a:rPr>
              <a:t>C</a:t>
            </a:r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 = Modeling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Transformations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(but not viewing transformation)</a:t>
            </a:r>
          </a:p>
        </p:txBody>
      </p:sp>
      <p:sp>
        <p:nvSpPr>
          <p:cNvPr id="192517" name="AutoShape 24"/>
          <p:cNvSpPr>
            <a:spLocks noChangeArrowheads="1"/>
          </p:cNvSpPr>
          <p:nvPr/>
        </p:nvSpPr>
        <p:spPr bwMode="auto">
          <a:xfrm>
            <a:off x="5961063" y="5537201"/>
            <a:ext cx="976312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i="1">
                <a:solidFill>
                  <a:schemeClr val="bg1"/>
                </a:solidFill>
                <a:ea typeface="SimSun" panose="02010600030101010101" pitchFamily="2" charset="-122"/>
              </a:rPr>
              <a:t>C</a:t>
            </a:r>
          </a:p>
        </p:txBody>
      </p:sp>
      <p:grpSp>
        <p:nvGrpSpPr>
          <p:cNvPr id="192518" name="Group 25"/>
          <p:cNvGrpSpPr>
            <a:grpSpLocks/>
          </p:cNvGrpSpPr>
          <p:nvPr/>
        </p:nvGrpSpPr>
        <p:grpSpPr bwMode="auto">
          <a:xfrm rot="1016773">
            <a:off x="2768600" y="4711700"/>
            <a:ext cx="304800" cy="514350"/>
            <a:chOff x="768" y="3792"/>
            <a:chExt cx="192" cy="324"/>
          </a:xfrm>
        </p:grpSpPr>
        <p:sp>
          <p:nvSpPr>
            <p:cNvPr id="192552" name="WordArt 26"/>
            <p:cNvSpPr>
              <a:spLocks noChangeArrowheads="1" noChangeShapeType="1" noTextEdit="1"/>
            </p:cNvSpPr>
            <p:nvPr/>
          </p:nvSpPr>
          <p:spPr bwMode="auto">
            <a:xfrm rot="1656434">
              <a:off x="768" y="3888"/>
              <a:ext cx="126" cy="228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Black" panose="020B0A04020102020204" pitchFamily="34" charset="0"/>
                </a:rPr>
                <a:t>V</a:t>
              </a:r>
              <a:endParaRPr lang="zh-CN" alt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endParaRPr>
            </a:p>
          </p:txBody>
        </p:sp>
        <p:sp>
          <p:nvSpPr>
            <p:cNvPr id="192553" name="Oval 27"/>
            <p:cNvSpPr>
              <a:spLocks noChangeArrowheads="1"/>
            </p:cNvSpPr>
            <p:nvPr/>
          </p:nvSpPr>
          <p:spPr bwMode="auto">
            <a:xfrm>
              <a:off x="912" y="37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zh-CN" altLang="zh-CN"/>
            </a:p>
          </p:txBody>
        </p:sp>
      </p:grpSp>
      <p:grpSp>
        <p:nvGrpSpPr>
          <p:cNvPr id="192519" name="Group 52"/>
          <p:cNvGrpSpPr>
            <a:grpSpLocks/>
          </p:cNvGrpSpPr>
          <p:nvPr/>
        </p:nvGrpSpPr>
        <p:grpSpPr bwMode="auto">
          <a:xfrm>
            <a:off x="7100889" y="2906713"/>
            <a:ext cx="1182687" cy="1162050"/>
            <a:chOff x="3753" y="1975"/>
            <a:chExt cx="745" cy="732"/>
          </a:xfrm>
        </p:grpSpPr>
        <p:sp>
          <p:nvSpPr>
            <p:cNvPr id="192546" name="Line 53"/>
            <p:cNvSpPr>
              <a:spLocks noChangeShapeType="1"/>
            </p:cNvSpPr>
            <p:nvPr/>
          </p:nvSpPr>
          <p:spPr bwMode="auto">
            <a:xfrm flipV="1">
              <a:off x="3904" y="2400"/>
              <a:ext cx="40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7" name="Line 54"/>
            <p:cNvSpPr>
              <a:spLocks noChangeShapeType="1"/>
            </p:cNvSpPr>
            <p:nvPr/>
          </p:nvSpPr>
          <p:spPr bwMode="auto">
            <a:xfrm flipV="1">
              <a:off x="3904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8" name="Line 55"/>
            <p:cNvSpPr>
              <a:spLocks noChangeShapeType="1"/>
            </p:cNvSpPr>
            <p:nvPr/>
          </p:nvSpPr>
          <p:spPr bwMode="auto">
            <a:xfrm flipV="1">
              <a:off x="3904" y="2096"/>
              <a:ext cx="0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9" name="Text Box 56"/>
            <p:cNvSpPr txBox="1">
              <a:spLocks noChangeArrowheads="1"/>
            </p:cNvSpPr>
            <p:nvPr/>
          </p:nvSpPr>
          <p:spPr bwMode="auto">
            <a:xfrm>
              <a:off x="4318" y="249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92550" name="Text Box 57"/>
            <p:cNvSpPr txBox="1">
              <a:spLocks noChangeArrowheads="1"/>
            </p:cNvSpPr>
            <p:nvPr/>
          </p:nvSpPr>
          <p:spPr bwMode="auto">
            <a:xfrm>
              <a:off x="4294" y="223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ea typeface="SimSun" panose="02010600030101010101" pitchFamily="2" charset="-122"/>
                </a:rPr>
                <a:t>y</a:t>
              </a:r>
            </a:p>
          </p:txBody>
        </p:sp>
        <p:sp>
          <p:nvSpPr>
            <p:cNvPr id="192551" name="Text Box 58"/>
            <p:cNvSpPr txBox="1">
              <a:spLocks noChangeArrowheads="1"/>
            </p:cNvSpPr>
            <p:nvPr/>
          </p:nvSpPr>
          <p:spPr bwMode="auto">
            <a:xfrm>
              <a:off x="3753" y="1975"/>
              <a:ext cx="1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ea typeface="SimSun" panose="02010600030101010101" pitchFamily="2" charset="-122"/>
                </a:rPr>
                <a:t>z</a:t>
              </a:r>
            </a:p>
          </p:txBody>
        </p:sp>
      </p:grpSp>
      <p:sp>
        <p:nvSpPr>
          <p:cNvPr id="192520" name="Text Box 60"/>
          <p:cNvSpPr txBox="1">
            <a:spLocks noChangeArrowheads="1"/>
          </p:cNvSpPr>
          <p:nvPr/>
        </p:nvSpPr>
        <p:spPr bwMode="auto">
          <a:xfrm>
            <a:off x="2576513" y="5364163"/>
            <a:ext cx="2881312" cy="83185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Simple ray generation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In world space (WS)</a:t>
            </a:r>
          </a:p>
        </p:txBody>
      </p:sp>
      <p:grpSp>
        <p:nvGrpSpPr>
          <p:cNvPr id="189449" name="Group 62"/>
          <p:cNvGrpSpPr>
            <a:grpSpLocks/>
          </p:cNvGrpSpPr>
          <p:nvPr/>
        </p:nvGrpSpPr>
        <p:grpSpPr bwMode="auto">
          <a:xfrm rot="1800079">
            <a:off x="3394076" y="2908300"/>
            <a:ext cx="1317625" cy="1231900"/>
            <a:chOff x="768" y="2112"/>
            <a:chExt cx="1296" cy="1104"/>
          </a:xfrm>
        </p:grpSpPr>
        <p:sp>
          <p:nvSpPr>
            <p:cNvPr id="192531" name="Line 63"/>
            <p:cNvSpPr>
              <a:spLocks noChangeShapeType="1"/>
            </p:cNvSpPr>
            <p:nvPr/>
          </p:nvSpPr>
          <p:spPr bwMode="auto">
            <a:xfrm>
              <a:off x="768" y="3121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2" name="Line 64"/>
            <p:cNvSpPr>
              <a:spLocks noChangeShapeType="1"/>
            </p:cNvSpPr>
            <p:nvPr/>
          </p:nvSpPr>
          <p:spPr bwMode="auto">
            <a:xfrm>
              <a:off x="1643" y="2837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3" name="Line 65"/>
            <p:cNvSpPr>
              <a:spLocks noChangeShapeType="1"/>
            </p:cNvSpPr>
            <p:nvPr/>
          </p:nvSpPr>
          <p:spPr bwMode="auto">
            <a:xfrm>
              <a:off x="1189" y="2837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4" name="Line 66"/>
            <p:cNvSpPr>
              <a:spLocks noChangeShapeType="1"/>
            </p:cNvSpPr>
            <p:nvPr/>
          </p:nvSpPr>
          <p:spPr bwMode="auto">
            <a:xfrm flipV="1">
              <a:off x="995" y="211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5" name="Line 67"/>
            <p:cNvSpPr>
              <a:spLocks noChangeShapeType="1"/>
            </p:cNvSpPr>
            <p:nvPr/>
          </p:nvSpPr>
          <p:spPr bwMode="auto">
            <a:xfrm flipH="1">
              <a:off x="1643" y="2112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6" name="Line 68"/>
            <p:cNvSpPr>
              <a:spLocks noChangeShapeType="1"/>
            </p:cNvSpPr>
            <p:nvPr/>
          </p:nvSpPr>
          <p:spPr bwMode="auto">
            <a:xfrm>
              <a:off x="1870" y="2112"/>
              <a:ext cx="194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7" name="Line 69"/>
            <p:cNvSpPr>
              <a:spLocks noChangeShapeType="1"/>
            </p:cNvSpPr>
            <p:nvPr/>
          </p:nvSpPr>
          <p:spPr bwMode="auto">
            <a:xfrm flipH="1">
              <a:off x="768" y="2396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8" name="Line 70"/>
            <p:cNvSpPr>
              <a:spLocks noChangeShapeType="1"/>
            </p:cNvSpPr>
            <p:nvPr/>
          </p:nvSpPr>
          <p:spPr bwMode="auto">
            <a:xfrm>
              <a:off x="995" y="2396"/>
              <a:ext cx="194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9" name="Line 71"/>
            <p:cNvSpPr>
              <a:spLocks noChangeShapeType="1"/>
            </p:cNvSpPr>
            <p:nvPr/>
          </p:nvSpPr>
          <p:spPr bwMode="auto">
            <a:xfrm flipV="1">
              <a:off x="768" y="2837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0" name="Line 72"/>
            <p:cNvSpPr>
              <a:spLocks noChangeShapeType="1"/>
            </p:cNvSpPr>
            <p:nvPr/>
          </p:nvSpPr>
          <p:spPr bwMode="auto">
            <a:xfrm flipV="1">
              <a:off x="1189" y="293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1" name="Line 73"/>
            <p:cNvSpPr>
              <a:spLocks noChangeShapeType="1"/>
            </p:cNvSpPr>
            <p:nvPr/>
          </p:nvSpPr>
          <p:spPr bwMode="auto">
            <a:xfrm flipV="1">
              <a:off x="1189" y="2554"/>
              <a:ext cx="875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2" name="Line 74"/>
            <p:cNvSpPr>
              <a:spLocks noChangeShapeType="1"/>
            </p:cNvSpPr>
            <p:nvPr/>
          </p:nvSpPr>
          <p:spPr bwMode="auto">
            <a:xfrm flipV="1">
              <a:off x="768" y="2459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3" name="Line 75"/>
            <p:cNvSpPr>
              <a:spLocks noChangeShapeType="1"/>
            </p:cNvSpPr>
            <p:nvPr/>
          </p:nvSpPr>
          <p:spPr bwMode="auto">
            <a:xfrm>
              <a:off x="768" y="2743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4" name="Line 76"/>
            <p:cNvSpPr>
              <a:spLocks noChangeShapeType="1"/>
            </p:cNvSpPr>
            <p:nvPr/>
          </p:nvSpPr>
          <p:spPr bwMode="auto">
            <a:xfrm>
              <a:off x="1643" y="2459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5" name="Line 77"/>
            <p:cNvSpPr>
              <a:spLocks noChangeShapeType="1"/>
            </p:cNvSpPr>
            <p:nvPr/>
          </p:nvSpPr>
          <p:spPr bwMode="auto">
            <a:xfrm>
              <a:off x="2064" y="255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2522" name="Line 94"/>
          <p:cNvSpPr>
            <a:spLocks noChangeShapeType="1"/>
          </p:cNvSpPr>
          <p:nvPr/>
        </p:nvSpPr>
        <p:spPr bwMode="auto">
          <a:xfrm rot="2709392">
            <a:off x="2286001" y="3074988"/>
            <a:ext cx="528637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3" name="Line 95"/>
          <p:cNvSpPr>
            <a:spLocks noChangeShapeType="1"/>
          </p:cNvSpPr>
          <p:nvPr/>
        </p:nvSpPr>
        <p:spPr bwMode="auto">
          <a:xfrm rot="2709392" flipV="1">
            <a:off x="24511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4" name="Line 96"/>
          <p:cNvSpPr>
            <a:spLocks noChangeShapeType="1"/>
          </p:cNvSpPr>
          <p:nvPr/>
        </p:nvSpPr>
        <p:spPr bwMode="auto">
          <a:xfrm rot="2709392" flipV="1">
            <a:off x="2817813" y="3081338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5" name="Text Box 97"/>
          <p:cNvSpPr txBox="1">
            <a:spLocks noChangeArrowheads="1"/>
          </p:cNvSpPr>
          <p:nvPr/>
        </p:nvSpPr>
        <p:spPr bwMode="auto">
          <a:xfrm>
            <a:off x="3025775" y="40544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ea typeface="SimSun" panose="02010600030101010101" pitchFamily="2" charset="-122"/>
              </a:rPr>
              <a:t>x</a:t>
            </a:r>
          </a:p>
        </p:txBody>
      </p:sp>
      <p:sp>
        <p:nvSpPr>
          <p:cNvPr id="192526" name="Text Box 98"/>
          <p:cNvSpPr txBox="1">
            <a:spLocks noChangeArrowheads="1"/>
          </p:cNvSpPr>
          <p:nvPr/>
        </p:nvSpPr>
        <p:spPr bwMode="auto">
          <a:xfrm>
            <a:off x="2208213" y="28257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192527" name="Text Box 99"/>
          <p:cNvSpPr txBox="1">
            <a:spLocks noChangeArrowheads="1"/>
          </p:cNvSpPr>
          <p:nvPr/>
        </p:nvSpPr>
        <p:spPr bwMode="auto">
          <a:xfrm>
            <a:off x="2649539" y="307340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192528" name="Line 100"/>
          <p:cNvSpPr>
            <a:spLocks noChangeShapeType="1"/>
          </p:cNvSpPr>
          <p:nvPr/>
        </p:nvSpPr>
        <p:spPr bwMode="auto">
          <a:xfrm flipV="1">
            <a:off x="3149600" y="4064000"/>
            <a:ext cx="48260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9" name="Text Box 101"/>
          <p:cNvSpPr txBox="1">
            <a:spLocks noChangeArrowheads="1"/>
          </p:cNvSpPr>
          <p:nvPr/>
        </p:nvSpPr>
        <p:spPr bwMode="auto">
          <a:xfrm>
            <a:off x="4918076" y="1379539"/>
            <a:ext cx="3686175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Object definition space (OS)</a:t>
            </a:r>
          </a:p>
        </p:txBody>
      </p:sp>
      <p:sp>
        <p:nvSpPr>
          <p:cNvPr id="319506" name="Slide Number Placeholder 5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1B0653A-0EFC-4388-93A9-F6B42B9AEDDE}" type="slidenum">
              <a:rPr lang="en-US" altLang="zh-CN" sz="1400">
                <a:solidFill>
                  <a:schemeClr val="tx1"/>
                </a:solidFill>
              </a:rPr>
              <a:pPr/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648 L -0.52848 0.1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45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89443"/>
                                        </p:tgtEl>
                                      </p:cBhvr>
                                      <p:by x="69000" y="69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10" dur="2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>
            <a:spLocks noChangeArrowheads="1"/>
          </p:cNvSpPr>
          <p:nvPr/>
        </p:nvSpPr>
        <p:spPr bwMode="auto">
          <a:xfrm>
            <a:off x="5961063" y="4027489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101600"/>
            <a:ext cx="8788400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More Efficient to Transform Ray into Object Space! [O(2)]</a:t>
            </a:r>
          </a:p>
        </p:txBody>
      </p:sp>
      <p:grpSp>
        <p:nvGrpSpPr>
          <p:cNvPr id="193540" name="Group 3"/>
          <p:cNvGrpSpPr>
            <a:grpSpLocks/>
          </p:cNvGrpSpPr>
          <p:nvPr/>
        </p:nvGrpSpPr>
        <p:grpSpPr bwMode="auto">
          <a:xfrm>
            <a:off x="7848600" y="1600200"/>
            <a:ext cx="2057400" cy="1752600"/>
            <a:chOff x="4320" y="1680"/>
            <a:chExt cx="1920" cy="1680"/>
          </a:xfrm>
        </p:grpSpPr>
        <p:sp>
          <p:nvSpPr>
            <p:cNvPr id="193579" name="Line 4"/>
            <p:cNvSpPr>
              <a:spLocks noChangeShapeType="1"/>
            </p:cNvSpPr>
            <p:nvPr/>
          </p:nvSpPr>
          <p:spPr bwMode="auto">
            <a:xfrm>
              <a:off x="4320" y="3216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80" name="Line 5"/>
            <p:cNvSpPr>
              <a:spLocks noChangeShapeType="1"/>
            </p:cNvSpPr>
            <p:nvPr/>
          </p:nvSpPr>
          <p:spPr bwMode="auto">
            <a:xfrm>
              <a:off x="5616" y="2784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3581" name="Group 6"/>
            <p:cNvGrpSpPr>
              <a:grpSpLocks/>
            </p:cNvGrpSpPr>
            <p:nvPr/>
          </p:nvGrpSpPr>
          <p:grpSpPr bwMode="auto">
            <a:xfrm>
              <a:off x="4320" y="1680"/>
              <a:ext cx="1920" cy="1680"/>
              <a:chOff x="4320" y="1680"/>
              <a:chExt cx="1920" cy="1680"/>
            </a:xfrm>
          </p:grpSpPr>
          <p:sp>
            <p:nvSpPr>
              <p:cNvPr id="193582" name="Line 7"/>
              <p:cNvSpPr>
                <a:spLocks noChangeShapeType="1"/>
              </p:cNvSpPr>
              <p:nvPr/>
            </p:nvSpPr>
            <p:spPr bwMode="auto">
              <a:xfrm>
                <a:off x="4944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83" name="Line 8"/>
              <p:cNvSpPr>
                <a:spLocks noChangeShapeType="1"/>
              </p:cNvSpPr>
              <p:nvPr/>
            </p:nvSpPr>
            <p:spPr bwMode="auto">
              <a:xfrm flipV="1">
                <a:off x="4656" y="1680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84" name="Line 9"/>
              <p:cNvSpPr>
                <a:spLocks noChangeShapeType="1"/>
              </p:cNvSpPr>
              <p:nvPr/>
            </p:nvSpPr>
            <p:spPr bwMode="auto">
              <a:xfrm flipH="1">
                <a:off x="5616" y="1680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85" name="Line 10"/>
              <p:cNvSpPr>
                <a:spLocks noChangeShapeType="1"/>
              </p:cNvSpPr>
              <p:nvPr/>
            </p:nvSpPr>
            <p:spPr bwMode="auto">
              <a:xfrm>
                <a:off x="5952" y="1680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86" name="Line 11"/>
              <p:cNvSpPr>
                <a:spLocks noChangeShapeType="1"/>
              </p:cNvSpPr>
              <p:nvPr/>
            </p:nvSpPr>
            <p:spPr bwMode="auto">
              <a:xfrm flipH="1">
                <a:off x="4320" y="2112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87" name="Line 12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88" name="Line 13"/>
              <p:cNvSpPr>
                <a:spLocks noChangeShapeType="1"/>
              </p:cNvSpPr>
              <p:nvPr/>
            </p:nvSpPr>
            <p:spPr bwMode="auto">
              <a:xfrm flipV="1">
                <a:off x="4320" y="2784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89" name="Line 14"/>
              <p:cNvSpPr>
                <a:spLocks noChangeShapeType="1"/>
              </p:cNvSpPr>
              <p:nvPr/>
            </p:nvSpPr>
            <p:spPr bwMode="auto">
              <a:xfrm flipV="1">
                <a:off x="4944" y="292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90" name="Line 15"/>
              <p:cNvSpPr>
                <a:spLocks noChangeShapeType="1"/>
              </p:cNvSpPr>
              <p:nvPr/>
            </p:nvSpPr>
            <p:spPr bwMode="auto">
              <a:xfrm flipV="1">
                <a:off x="4944" y="2352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91" name="Line 16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92" name="Line 17"/>
              <p:cNvSpPr>
                <a:spLocks noChangeShapeType="1"/>
              </p:cNvSpPr>
              <p:nvPr/>
            </p:nvSpPr>
            <p:spPr bwMode="auto">
              <a:xfrm>
                <a:off x="4320" y="264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93" name="Line 18"/>
              <p:cNvSpPr>
                <a:spLocks noChangeShapeType="1"/>
              </p:cNvSpPr>
              <p:nvPr/>
            </p:nvSpPr>
            <p:spPr bwMode="auto">
              <a:xfrm>
                <a:off x="5616" y="220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94" name="Line 19"/>
              <p:cNvSpPr>
                <a:spLocks noChangeShapeType="1"/>
              </p:cNvSpPr>
              <p:nvPr/>
            </p:nvSpPr>
            <p:spPr bwMode="auto">
              <a:xfrm>
                <a:off x="6240" y="23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3541" name="Group 52"/>
          <p:cNvGrpSpPr>
            <a:grpSpLocks/>
          </p:cNvGrpSpPr>
          <p:nvPr/>
        </p:nvGrpSpPr>
        <p:grpSpPr bwMode="auto">
          <a:xfrm>
            <a:off x="7100889" y="2906713"/>
            <a:ext cx="1182687" cy="1162050"/>
            <a:chOff x="3753" y="1975"/>
            <a:chExt cx="745" cy="732"/>
          </a:xfrm>
        </p:grpSpPr>
        <p:sp>
          <p:nvSpPr>
            <p:cNvPr id="193573" name="Line 53"/>
            <p:cNvSpPr>
              <a:spLocks noChangeShapeType="1"/>
            </p:cNvSpPr>
            <p:nvPr/>
          </p:nvSpPr>
          <p:spPr bwMode="auto">
            <a:xfrm flipV="1">
              <a:off x="3904" y="2400"/>
              <a:ext cx="40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74" name="Line 54"/>
            <p:cNvSpPr>
              <a:spLocks noChangeShapeType="1"/>
            </p:cNvSpPr>
            <p:nvPr/>
          </p:nvSpPr>
          <p:spPr bwMode="auto">
            <a:xfrm flipV="1">
              <a:off x="3904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75" name="Line 55"/>
            <p:cNvSpPr>
              <a:spLocks noChangeShapeType="1"/>
            </p:cNvSpPr>
            <p:nvPr/>
          </p:nvSpPr>
          <p:spPr bwMode="auto">
            <a:xfrm flipV="1">
              <a:off x="3904" y="2096"/>
              <a:ext cx="0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76" name="Text Box 56"/>
            <p:cNvSpPr txBox="1">
              <a:spLocks noChangeArrowheads="1"/>
            </p:cNvSpPr>
            <p:nvPr/>
          </p:nvSpPr>
          <p:spPr bwMode="auto">
            <a:xfrm>
              <a:off x="4318" y="249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93577" name="Text Box 57"/>
            <p:cNvSpPr txBox="1">
              <a:spLocks noChangeArrowheads="1"/>
            </p:cNvSpPr>
            <p:nvPr/>
          </p:nvSpPr>
          <p:spPr bwMode="auto">
            <a:xfrm>
              <a:off x="4294" y="223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ea typeface="SimSun" panose="02010600030101010101" pitchFamily="2" charset="-122"/>
                </a:rPr>
                <a:t>y</a:t>
              </a:r>
            </a:p>
          </p:txBody>
        </p:sp>
        <p:sp>
          <p:nvSpPr>
            <p:cNvPr id="193578" name="Text Box 58"/>
            <p:cNvSpPr txBox="1">
              <a:spLocks noChangeArrowheads="1"/>
            </p:cNvSpPr>
            <p:nvPr/>
          </p:nvSpPr>
          <p:spPr bwMode="auto">
            <a:xfrm>
              <a:off x="3753" y="1975"/>
              <a:ext cx="1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ea typeface="SimSun" panose="02010600030101010101" pitchFamily="2" charset="-122"/>
                </a:rPr>
                <a:t>z</a:t>
              </a:r>
            </a:p>
          </p:txBody>
        </p:sp>
      </p:grpSp>
      <p:grpSp>
        <p:nvGrpSpPr>
          <p:cNvPr id="193542" name="Group 62"/>
          <p:cNvGrpSpPr>
            <a:grpSpLocks/>
          </p:cNvGrpSpPr>
          <p:nvPr/>
        </p:nvGrpSpPr>
        <p:grpSpPr bwMode="auto">
          <a:xfrm rot="1800079">
            <a:off x="3394076" y="2908300"/>
            <a:ext cx="1317625" cy="1231900"/>
            <a:chOff x="768" y="2112"/>
            <a:chExt cx="1296" cy="1104"/>
          </a:xfrm>
        </p:grpSpPr>
        <p:sp>
          <p:nvSpPr>
            <p:cNvPr id="193558" name="Line 63"/>
            <p:cNvSpPr>
              <a:spLocks noChangeShapeType="1"/>
            </p:cNvSpPr>
            <p:nvPr/>
          </p:nvSpPr>
          <p:spPr bwMode="auto">
            <a:xfrm>
              <a:off x="768" y="3121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59" name="Line 64"/>
            <p:cNvSpPr>
              <a:spLocks noChangeShapeType="1"/>
            </p:cNvSpPr>
            <p:nvPr/>
          </p:nvSpPr>
          <p:spPr bwMode="auto">
            <a:xfrm>
              <a:off x="1643" y="2837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0" name="Line 65"/>
            <p:cNvSpPr>
              <a:spLocks noChangeShapeType="1"/>
            </p:cNvSpPr>
            <p:nvPr/>
          </p:nvSpPr>
          <p:spPr bwMode="auto">
            <a:xfrm>
              <a:off x="1189" y="2837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1" name="Line 66"/>
            <p:cNvSpPr>
              <a:spLocks noChangeShapeType="1"/>
            </p:cNvSpPr>
            <p:nvPr/>
          </p:nvSpPr>
          <p:spPr bwMode="auto">
            <a:xfrm flipV="1">
              <a:off x="995" y="211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2" name="Line 67"/>
            <p:cNvSpPr>
              <a:spLocks noChangeShapeType="1"/>
            </p:cNvSpPr>
            <p:nvPr/>
          </p:nvSpPr>
          <p:spPr bwMode="auto">
            <a:xfrm flipH="1">
              <a:off x="1643" y="2112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3" name="Line 68"/>
            <p:cNvSpPr>
              <a:spLocks noChangeShapeType="1"/>
            </p:cNvSpPr>
            <p:nvPr/>
          </p:nvSpPr>
          <p:spPr bwMode="auto">
            <a:xfrm>
              <a:off x="1870" y="2112"/>
              <a:ext cx="194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4" name="Line 69"/>
            <p:cNvSpPr>
              <a:spLocks noChangeShapeType="1"/>
            </p:cNvSpPr>
            <p:nvPr/>
          </p:nvSpPr>
          <p:spPr bwMode="auto">
            <a:xfrm flipH="1">
              <a:off x="768" y="2396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5" name="Line 70"/>
            <p:cNvSpPr>
              <a:spLocks noChangeShapeType="1"/>
            </p:cNvSpPr>
            <p:nvPr/>
          </p:nvSpPr>
          <p:spPr bwMode="auto">
            <a:xfrm>
              <a:off x="995" y="2396"/>
              <a:ext cx="194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6" name="Line 71"/>
            <p:cNvSpPr>
              <a:spLocks noChangeShapeType="1"/>
            </p:cNvSpPr>
            <p:nvPr/>
          </p:nvSpPr>
          <p:spPr bwMode="auto">
            <a:xfrm flipV="1">
              <a:off x="768" y="2837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7" name="Line 72"/>
            <p:cNvSpPr>
              <a:spLocks noChangeShapeType="1"/>
            </p:cNvSpPr>
            <p:nvPr/>
          </p:nvSpPr>
          <p:spPr bwMode="auto">
            <a:xfrm flipV="1">
              <a:off x="1189" y="293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8" name="Line 73"/>
            <p:cNvSpPr>
              <a:spLocks noChangeShapeType="1"/>
            </p:cNvSpPr>
            <p:nvPr/>
          </p:nvSpPr>
          <p:spPr bwMode="auto">
            <a:xfrm flipV="1">
              <a:off x="1189" y="2554"/>
              <a:ext cx="875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9" name="Line 74"/>
            <p:cNvSpPr>
              <a:spLocks noChangeShapeType="1"/>
            </p:cNvSpPr>
            <p:nvPr/>
          </p:nvSpPr>
          <p:spPr bwMode="auto">
            <a:xfrm flipV="1">
              <a:off x="768" y="2459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70" name="Line 75"/>
            <p:cNvSpPr>
              <a:spLocks noChangeShapeType="1"/>
            </p:cNvSpPr>
            <p:nvPr/>
          </p:nvSpPr>
          <p:spPr bwMode="auto">
            <a:xfrm>
              <a:off x="768" y="2743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71" name="Line 76"/>
            <p:cNvSpPr>
              <a:spLocks noChangeShapeType="1"/>
            </p:cNvSpPr>
            <p:nvPr/>
          </p:nvSpPr>
          <p:spPr bwMode="auto">
            <a:xfrm>
              <a:off x="1643" y="2459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72" name="Line 77"/>
            <p:cNvSpPr>
              <a:spLocks noChangeShapeType="1"/>
            </p:cNvSpPr>
            <p:nvPr/>
          </p:nvSpPr>
          <p:spPr bwMode="auto">
            <a:xfrm>
              <a:off x="2064" y="255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543" name="Line 94"/>
          <p:cNvSpPr>
            <a:spLocks noChangeShapeType="1"/>
          </p:cNvSpPr>
          <p:nvPr/>
        </p:nvSpPr>
        <p:spPr bwMode="auto">
          <a:xfrm rot="2709392">
            <a:off x="2286001" y="3074988"/>
            <a:ext cx="528637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4" name="Line 95"/>
          <p:cNvSpPr>
            <a:spLocks noChangeShapeType="1"/>
          </p:cNvSpPr>
          <p:nvPr/>
        </p:nvSpPr>
        <p:spPr bwMode="auto">
          <a:xfrm rot="2709392" flipV="1">
            <a:off x="24511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5" name="Line 96"/>
          <p:cNvSpPr>
            <a:spLocks noChangeShapeType="1"/>
          </p:cNvSpPr>
          <p:nvPr/>
        </p:nvSpPr>
        <p:spPr bwMode="auto">
          <a:xfrm rot="2709392" flipV="1">
            <a:off x="2817813" y="3081338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6" name="Text Box 97"/>
          <p:cNvSpPr txBox="1">
            <a:spLocks noChangeArrowheads="1"/>
          </p:cNvSpPr>
          <p:nvPr/>
        </p:nvSpPr>
        <p:spPr bwMode="auto">
          <a:xfrm>
            <a:off x="3025775" y="40544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ea typeface="SimSun" panose="02010600030101010101" pitchFamily="2" charset="-122"/>
              </a:rPr>
              <a:t>x</a:t>
            </a:r>
          </a:p>
        </p:txBody>
      </p:sp>
      <p:sp>
        <p:nvSpPr>
          <p:cNvPr id="193547" name="Text Box 98"/>
          <p:cNvSpPr txBox="1">
            <a:spLocks noChangeArrowheads="1"/>
          </p:cNvSpPr>
          <p:nvPr/>
        </p:nvSpPr>
        <p:spPr bwMode="auto">
          <a:xfrm>
            <a:off x="2208213" y="28257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193548" name="Text Box 99"/>
          <p:cNvSpPr txBox="1">
            <a:spLocks noChangeArrowheads="1"/>
          </p:cNvSpPr>
          <p:nvPr/>
        </p:nvSpPr>
        <p:spPr bwMode="auto">
          <a:xfrm>
            <a:off x="2649539" y="307340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ea typeface="SimSun" panose="02010600030101010101" pitchFamily="2" charset="-122"/>
              </a:rPr>
              <a:t>z</a:t>
            </a:r>
          </a:p>
        </p:txBody>
      </p:sp>
      <p:grpSp>
        <p:nvGrpSpPr>
          <p:cNvPr id="193549" name="Group 25"/>
          <p:cNvGrpSpPr>
            <a:grpSpLocks/>
          </p:cNvGrpSpPr>
          <p:nvPr/>
        </p:nvGrpSpPr>
        <p:grpSpPr bwMode="auto">
          <a:xfrm rot="1016773">
            <a:off x="2768600" y="4711700"/>
            <a:ext cx="304800" cy="514350"/>
            <a:chOff x="768" y="3792"/>
            <a:chExt cx="192" cy="324"/>
          </a:xfrm>
        </p:grpSpPr>
        <p:sp>
          <p:nvSpPr>
            <p:cNvPr id="193556" name="WordArt 26"/>
            <p:cNvSpPr>
              <a:spLocks noChangeArrowheads="1" noChangeShapeType="1" noTextEdit="1"/>
            </p:cNvSpPr>
            <p:nvPr/>
          </p:nvSpPr>
          <p:spPr bwMode="auto">
            <a:xfrm rot="1656434">
              <a:off x="768" y="3888"/>
              <a:ext cx="126" cy="228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Black" panose="020B0A04020102020204" pitchFamily="34" charset="0"/>
                </a:rPr>
                <a:t>V</a:t>
              </a:r>
              <a:endParaRPr lang="zh-CN" alt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endParaRPr>
            </a:p>
          </p:txBody>
        </p:sp>
        <p:sp>
          <p:nvSpPr>
            <p:cNvPr id="193557" name="Oval 27"/>
            <p:cNvSpPr>
              <a:spLocks noChangeArrowheads="1"/>
            </p:cNvSpPr>
            <p:nvPr/>
          </p:nvSpPr>
          <p:spPr bwMode="auto">
            <a:xfrm>
              <a:off x="912" y="37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zh-CN" altLang="zh-CN"/>
            </a:p>
          </p:txBody>
        </p:sp>
      </p:grpSp>
      <p:sp>
        <p:nvSpPr>
          <p:cNvPr id="189456" name="Line 100"/>
          <p:cNvSpPr>
            <a:spLocks noChangeShapeType="1"/>
          </p:cNvSpPr>
          <p:nvPr/>
        </p:nvSpPr>
        <p:spPr bwMode="auto">
          <a:xfrm flipV="1">
            <a:off x="3149600" y="4064000"/>
            <a:ext cx="48260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51" name="Text Box 101"/>
          <p:cNvSpPr txBox="1">
            <a:spLocks noChangeArrowheads="1"/>
          </p:cNvSpPr>
          <p:nvPr/>
        </p:nvSpPr>
        <p:spPr bwMode="auto">
          <a:xfrm>
            <a:off x="4918076" y="1379539"/>
            <a:ext cx="3686175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Object definition space (OS)</a:t>
            </a:r>
          </a:p>
        </p:txBody>
      </p:sp>
      <p:sp>
        <p:nvSpPr>
          <p:cNvPr id="319506" name="Slide Number Placeholder 5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88B138-8C03-4472-93A9-CC434AC4391A}" type="slidenum">
              <a:rPr lang="en-US" altLang="zh-CN" sz="1400">
                <a:solidFill>
                  <a:schemeClr val="tx1"/>
                </a:solidFill>
              </a:rPr>
              <a:pPr/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3553" name="Text Box 21"/>
          <p:cNvSpPr txBox="1">
            <a:spLocks noChangeArrowheads="1"/>
          </p:cNvSpPr>
          <p:nvPr/>
        </p:nvSpPr>
        <p:spPr bwMode="auto">
          <a:xfrm>
            <a:off x="7439026" y="4999038"/>
            <a:ext cx="2206625" cy="15621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i="1">
                <a:solidFill>
                  <a:schemeClr val="bg1"/>
                </a:solidFill>
                <a:ea typeface="SimSun" panose="02010600030101010101" pitchFamily="2" charset="-122"/>
              </a:rPr>
              <a:t>C</a:t>
            </a:r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 = Modeling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Transformations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(but not viewing transformation)</a:t>
            </a:r>
          </a:p>
        </p:txBody>
      </p:sp>
      <p:sp>
        <p:nvSpPr>
          <p:cNvPr id="193554" name="Text Box 60"/>
          <p:cNvSpPr txBox="1">
            <a:spLocks noChangeArrowheads="1"/>
          </p:cNvSpPr>
          <p:nvPr/>
        </p:nvSpPr>
        <p:spPr bwMode="auto">
          <a:xfrm>
            <a:off x="2576513" y="5364163"/>
            <a:ext cx="2881312" cy="83185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Simple ray generation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ea typeface="SimSun" panose="02010600030101010101" pitchFamily="2" charset="-122"/>
              </a:rPr>
              <a:t>In world space (WS)</a:t>
            </a:r>
          </a:p>
        </p:txBody>
      </p:sp>
      <p:sp>
        <p:nvSpPr>
          <p:cNvPr id="193555" name="AutoShape 24"/>
          <p:cNvSpPr>
            <a:spLocks noChangeArrowheads="1"/>
          </p:cNvSpPr>
          <p:nvPr/>
        </p:nvSpPr>
        <p:spPr bwMode="auto">
          <a:xfrm>
            <a:off x="5961063" y="5537201"/>
            <a:ext cx="976312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i="1">
                <a:solidFill>
                  <a:schemeClr val="bg1"/>
                </a:solidFill>
                <a:ea typeface="SimSun" panose="02010600030101010101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0011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7.40741E-7 L 0.64062 -0.025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1" y="-12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740000">
                                      <p:cBhvr>
                                        <p:cTn id="11" dur="20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894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9456" grpId="0" animBg="1"/>
      <p:bldP spid="189456" grpId="1" animBg="1"/>
      <p:bldP spid="189456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0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Transforming Ray Back into Object Coordinates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8539"/>
            <a:ext cx="9144000" cy="4871077"/>
          </a:xfrm>
        </p:spPr>
        <p:txBody>
          <a:bodyPr>
            <a:spAutoFit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Let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smtClean="0">
                <a:ea typeface="SimSun" panose="02010600030101010101" pitchFamily="2" charset="-122"/>
              </a:rPr>
              <a:t> be the local object definition space (OS) to world coordinate space (WS) modeling transformation: {Model}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 </a:t>
            </a:r>
            <a:r>
              <a:rPr lang="en-US" altLang="zh-CN" smtClean="0">
                <a:ea typeface="SimSun" panose="02010600030101010101" pitchFamily="2" charset="-122"/>
              </a:rPr>
              <a:t>=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smtClean="0">
                <a:ea typeface="SimSun" panose="02010600030101010101" pitchFamily="2" charset="-122"/>
              </a:rPr>
              <a:t> {Model}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Transform the WS ray’s origin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start_ws</a:t>
            </a:r>
            <a:r>
              <a:rPr lang="en-US" altLang="zh-CN" smtClean="0">
                <a:ea typeface="SimSun" panose="02010600030101010101" pitchFamily="2" charset="-122"/>
              </a:rPr>
              <a:t> and direction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direction_ws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8F8F8"/>
                </a:solidFill>
                <a:ea typeface="SimSun" panose="02010600030101010101" pitchFamily="2" charset="-122"/>
              </a:rPr>
              <a:t>t</a:t>
            </a:r>
            <a:r>
              <a:rPr lang="en-US" altLang="zh-CN" smtClean="0">
                <a:ea typeface="SimSun" panose="02010600030101010101" pitchFamily="2" charset="-122"/>
              </a:rPr>
              <a:t>o OS.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Origin is just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start_os</a:t>
            </a:r>
            <a:r>
              <a:rPr lang="en-US" altLang="zh-CN" baseline="-25000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ea typeface="SimSun" panose="02010600030101010101" pitchFamily="2" charset="-122"/>
              </a:rPr>
              <a:t>=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start_ws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How about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direction_os</a:t>
            </a:r>
            <a:r>
              <a:rPr lang="en-US" altLang="zh-CN" smtClean="0">
                <a:ea typeface="SimSun" panose="02010600030101010101" pitchFamily="2" charset="-122"/>
              </a:rPr>
              <a:t>?  Cannot just do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direction_os</a:t>
            </a:r>
            <a:r>
              <a:rPr lang="en-US" altLang="zh-CN" baseline="-25000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ea typeface="SimSun" panose="02010600030101010101" pitchFamily="2" charset="-122"/>
              </a:rPr>
              <a:t>=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direction_ws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Endpoints of ray have equal translations, so transform both ends and subtract result.  This is equivalent to just ignoring the translation component of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smtClean="0">
                <a:ea typeface="SimSun" panose="02010600030101010101" pitchFamily="2" charset="-122"/>
              </a:rPr>
              <a:t>: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direction_os</a:t>
            </a:r>
            <a:r>
              <a:rPr lang="en-US" altLang="zh-CN" baseline="-25000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=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*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)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direction_ws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2381250" y="4546600"/>
          <a:ext cx="26416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752600" imgH="939800" progId="Equation.3">
                  <p:embed/>
                </p:oleObj>
              </mc:Choice>
              <mc:Fallback>
                <p:oleObj name="Equation" r:id="rId3" imgW="1752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81250" y="4546600"/>
                        <a:ext cx="26416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65" name="Group 5"/>
          <p:cNvGrpSpPr>
            <a:grpSpLocks/>
          </p:cNvGrpSpPr>
          <p:nvPr/>
        </p:nvGrpSpPr>
        <p:grpSpPr bwMode="auto">
          <a:xfrm>
            <a:off x="8636000" y="4648200"/>
            <a:ext cx="1244600" cy="1003300"/>
            <a:chOff x="4320" y="1680"/>
            <a:chExt cx="1920" cy="1680"/>
          </a:xfrm>
        </p:grpSpPr>
        <p:sp>
          <p:nvSpPr>
            <p:cNvPr id="194602" name="Line 6"/>
            <p:cNvSpPr>
              <a:spLocks noChangeShapeType="1"/>
            </p:cNvSpPr>
            <p:nvPr/>
          </p:nvSpPr>
          <p:spPr bwMode="auto">
            <a:xfrm>
              <a:off x="4320" y="3216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3" name="Line 7"/>
            <p:cNvSpPr>
              <a:spLocks noChangeShapeType="1"/>
            </p:cNvSpPr>
            <p:nvPr/>
          </p:nvSpPr>
          <p:spPr bwMode="auto">
            <a:xfrm>
              <a:off x="5616" y="2784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604" name="Group 8"/>
            <p:cNvGrpSpPr>
              <a:grpSpLocks/>
            </p:cNvGrpSpPr>
            <p:nvPr/>
          </p:nvGrpSpPr>
          <p:grpSpPr bwMode="auto">
            <a:xfrm>
              <a:off x="4320" y="1680"/>
              <a:ext cx="1920" cy="1680"/>
              <a:chOff x="4320" y="1680"/>
              <a:chExt cx="1920" cy="1680"/>
            </a:xfrm>
          </p:grpSpPr>
          <p:sp>
            <p:nvSpPr>
              <p:cNvPr id="194605" name="Line 9"/>
              <p:cNvSpPr>
                <a:spLocks noChangeShapeType="1"/>
              </p:cNvSpPr>
              <p:nvPr/>
            </p:nvSpPr>
            <p:spPr bwMode="auto">
              <a:xfrm>
                <a:off x="4944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06" name="Line 10"/>
              <p:cNvSpPr>
                <a:spLocks noChangeShapeType="1"/>
              </p:cNvSpPr>
              <p:nvPr/>
            </p:nvSpPr>
            <p:spPr bwMode="auto">
              <a:xfrm flipV="1">
                <a:off x="4656" y="1680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07" name="Line 11"/>
              <p:cNvSpPr>
                <a:spLocks noChangeShapeType="1"/>
              </p:cNvSpPr>
              <p:nvPr/>
            </p:nvSpPr>
            <p:spPr bwMode="auto">
              <a:xfrm flipH="1">
                <a:off x="5616" y="1680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08" name="Line 12"/>
              <p:cNvSpPr>
                <a:spLocks noChangeShapeType="1"/>
              </p:cNvSpPr>
              <p:nvPr/>
            </p:nvSpPr>
            <p:spPr bwMode="auto">
              <a:xfrm>
                <a:off x="5952" y="1680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09" name="Line 13"/>
              <p:cNvSpPr>
                <a:spLocks noChangeShapeType="1"/>
              </p:cNvSpPr>
              <p:nvPr/>
            </p:nvSpPr>
            <p:spPr bwMode="auto">
              <a:xfrm flipH="1">
                <a:off x="4320" y="2112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0" name="Line 14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1" name="Line 15"/>
              <p:cNvSpPr>
                <a:spLocks noChangeShapeType="1"/>
              </p:cNvSpPr>
              <p:nvPr/>
            </p:nvSpPr>
            <p:spPr bwMode="auto">
              <a:xfrm flipV="1">
                <a:off x="4320" y="2784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2" name="Line 16"/>
              <p:cNvSpPr>
                <a:spLocks noChangeShapeType="1"/>
              </p:cNvSpPr>
              <p:nvPr/>
            </p:nvSpPr>
            <p:spPr bwMode="auto">
              <a:xfrm flipV="1">
                <a:off x="4944" y="292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3" name="Line 17"/>
              <p:cNvSpPr>
                <a:spLocks noChangeShapeType="1"/>
              </p:cNvSpPr>
              <p:nvPr/>
            </p:nvSpPr>
            <p:spPr bwMode="auto">
              <a:xfrm flipV="1">
                <a:off x="4944" y="2352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4" name="Line 18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5" name="Line 19"/>
              <p:cNvSpPr>
                <a:spLocks noChangeShapeType="1"/>
              </p:cNvSpPr>
              <p:nvPr/>
            </p:nvSpPr>
            <p:spPr bwMode="auto">
              <a:xfrm>
                <a:off x="4320" y="264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6" name="Line 20"/>
              <p:cNvSpPr>
                <a:spLocks noChangeShapeType="1"/>
              </p:cNvSpPr>
              <p:nvPr/>
            </p:nvSpPr>
            <p:spPr bwMode="auto">
              <a:xfrm>
                <a:off x="5616" y="220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17" name="Line 21"/>
              <p:cNvSpPr>
                <a:spLocks noChangeShapeType="1"/>
              </p:cNvSpPr>
              <p:nvPr/>
            </p:nvSpPr>
            <p:spPr bwMode="auto">
              <a:xfrm>
                <a:off x="6240" y="23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4566" name="Group 22"/>
          <p:cNvGrpSpPr>
            <a:grpSpLocks/>
          </p:cNvGrpSpPr>
          <p:nvPr/>
        </p:nvGrpSpPr>
        <p:grpSpPr bwMode="auto">
          <a:xfrm>
            <a:off x="8091489" y="5154613"/>
            <a:ext cx="1182687" cy="1162050"/>
            <a:chOff x="3753" y="1975"/>
            <a:chExt cx="745" cy="732"/>
          </a:xfrm>
        </p:grpSpPr>
        <p:sp>
          <p:nvSpPr>
            <p:cNvPr id="194596" name="Line 23"/>
            <p:cNvSpPr>
              <a:spLocks noChangeShapeType="1"/>
            </p:cNvSpPr>
            <p:nvPr/>
          </p:nvSpPr>
          <p:spPr bwMode="auto">
            <a:xfrm flipV="1">
              <a:off x="3904" y="2400"/>
              <a:ext cx="40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7" name="Line 24"/>
            <p:cNvSpPr>
              <a:spLocks noChangeShapeType="1"/>
            </p:cNvSpPr>
            <p:nvPr/>
          </p:nvSpPr>
          <p:spPr bwMode="auto">
            <a:xfrm flipV="1">
              <a:off x="3904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8" name="Line 25"/>
            <p:cNvSpPr>
              <a:spLocks noChangeShapeType="1"/>
            </p:cNvSpPr>
            <p:nvPr/>
          </p:nvSpPr>
          <p:spPr bwMode="auto">
            <a:xfrm flipV="1">
              <a:off x="3904" y="2096"/>
              <a:ext cx="0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9" name="Text Box 26"/>
            <p:cNvSpPr txBox="1">
              <a:spLocks noChangeArrowheads="1"/>
            </p:cNvSpPr>
            <p:nvPr/>
          </p:nvSpPr>
          <p:spPr bwMode="auto">
            <a:xfrm>
              <a:off x="4318" y="249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94600" name="Text Box 27"/>
            <p:cNvSpPr txBox="1">
              <a:spLocks noChangeArrowheads="1"/>
            </p:cNvSpPr>
            <p:nvPr/>
          </p:nvSpPr>
          <p:spPr bwMode="auto">
            <a:xfrm>
              <a:off x="4294" y="223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ea typeface="SimSun" panose="02010600030101010101" pitchFamily="2" charset="-122"/>
                </a:rPr>
                <a:t>y</a:t>
              </a:r>
            </a:p>
          </p:txBody>
        </p:sp>
        <p:sp>
          <p:nvSpPr>
            <p:cNvPr id="194601" name="Text Box 28"/>
            <p:cNvSpPr txBox="1">
              <a:spLocks noChangeArrowheads="1"/>
            </p:cNvSpPr>
            <p:nvPr/>
          </p:nvSpPr>
          <p:spPr bwMode="auto">
            <a:xfrm>
              <a:off x="3753" y="1975"/>
              <a:ext cx="1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ea typeface="SimSun" panose="02010600030101010101" pitchFamily="2" charset="-122"/>
                </a:rPr>
                <a:t>z</a:t>
              </a:r>
            </a:p>
          </p:txBody>
        </p:sp>
      </p:grpSp>
      <p:grpSp>
        <p:nvGrpSpPr>
          <p:cNvPr id="194567" name="Group 29"/>
          <p:cNvGrpSpPr>
            <a:grpSpLocks/>
          </p:cNvGrpSpPr>
          <p:nvPr/>
        </p:nvGrpSpPr>
        <p:grpSpPr bwMode="auto">
          <a:xfrm rot="1800079">
            <a:off x="6061076" y="4724400"/>
            <a:ext cx="1317625" cy="1231900"/>
            <a:chOff x="768" y="2112"/>
            <a:chExt cx="1296" cy="1104"/>
          </a:xfrm>
        </p:grpSpPr>
        <p:sp>
          <p:nvSpPr>
            <p:cNvPr id="194581" name="Line 30"/>
            <p:cNvSpPr>
              <a:spLocks noChangeShapeType="1"/>
            </p:cNvSpPr>
            <p:nvPr/>
          </p:nvSpPr>
          <p:spPr bwMode="auto">
            <a:xfrm>
              <a:off x="768" y="3121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2" name="Line 31"/>
            <p:cNvSpPr>
              <a:spLocks noChangeShapeType="1"/>
            </p:cNvSpPr>
            <p:nvPr/>
          </p:nvSpPr>
          <p:spPr bwMode="auto">
            <a:xfrm>
              <a:off x="1643" y="2837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3" name="Line 32"/>
            <p:cNvSpPr>
              <a:spLocks noChangeShapeType="1"/>
            </p:cNvSpPr>
            <p:nvPr/>
          </p:nvSpPr>
          <p:spPr bwMode="auto">
            <a:xfrm>
              <a:off x="1189" y="2837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4" name="Line 33"/>
            <p:cNvSpPr>
              <a:spLocks noChangeShapeType="1"/>
            </p:cNvSpPr>
            <p:nvPr/>
          </p:nvSpPr>
          <p:spPr bwMode="auto">
            <a:xfrm flipV="1">
              <a:off x="995" y="211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5" name="Line 34"/>
            <p:cNvSpPr>
              <a:spLocks noChangeShapeType="1"/>
            </p:cNvSpPr>
            <p:nvPr/>
          </p:nvSpPr>
          <p:spPr bwMode="auto">
            <a:xfrm flipH="1">
              <a:off x="1643" y="2112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6" name="Line 35"/>
            <p:cNvSpPr>
              <a:spLocks noChangeShapeType="1"/>
            </p:cNvSpPr>
            <p:nvPr/>
          </p:nvSpPr>
          <p:spPr bwMode="auto">
            <a:xfrm>
              <a:off x="1870" y="2112"/>
              <a:ext cx="194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7" name="Line 36"/>
            <p:cNvSpPr>
              <a:spLocks noChangeShapeType="1"/>
            </p:cNvSpPr>
            <p:nvPr/>
          </p:nvSpPr>
          <p:spPr bwMode="auto">
            <a:xfrm flipH="1">
              <a:off x="768" y="2396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8" name="Line 37"/>
            <p:cNvSpPr>
              <a:spLocks noChangeShapeType="1"/>
            </p:cNvSpPr>
            <p:nvPr/>
          </p:nvSpPr>
          <p:spPr bwMode="auto">
            <a:xfrm>
              <a:off x="995" y="2396"/>
              <a:ext cx="194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9" name="Line 38"/>
            <p:cNvSpPr>
              <a:spLocks noChangeShapeType="1"/>
            </p:cNvSpPr>
            <p:nvPr/>
          </p:nvSpPr>
          <p:spPr bwMode="auto">
            <a:xfrm flipV="1">
              <a:off x="768" y="2837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0" name="Line 39"/>
            <p:cNvSpPr>
              <a:spLocks noChangeShapeType="1"/>
            </p:cNvSpPr>
            <p:nvPr/>
          </p:nvSpPr>
          <p:spPr bwMode="auto">
            <a:xfrm flipV="1">
              <a:off x="1189" y="293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1" name="Line 40"/>
            <p:cNvSpPr>
              <a:spLocks noChangeShapeType="1"/>
            </p:cNvSpPr>
            <p:nvPr/>
          </p:nvSpPr>
          <p:spPr bwMode="auto">
            <a:xfrm flipV="1">
              <a:off x="1189" y="2554"/>
              <a:ext cx="875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2" name="Line 41"/>
            <p:cNvSpPr>
              <a:spLocks noChangeShapeType="1"/>
            </p:cNvSpPr>
            <p:nvPr/>
          </p:nvSpPr>
          <p:spPr bwMode="auto">
            <a:xfrm flipV="1">
              <a:off x="768" y="2459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3" name="Line 42"/>
            <p:cNvSpPr>
              <a:spLocks noChangeShapeType="1"/>
            </p:cNvSpPr>
            <p:nvPr/>
          </p:nvSpPr>
          <p:spPr bwMode="auto">
            <a:xfrm>
              <a:off x="768" y="2743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4" name="Line 43"/>
            <p:cNvSpPr>
              <a:spLocks noChangeShapeType="1"/>
            </p:cNvSpPr>
            <p:nvPr/>
          </p:nvSpPr>
          <p:spPr bwMode="auto">
            <a:xfrm>
              <a:off x="1643" y="2459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5" name="Line 44"/>
            <p:cNvSpPr>
              <a:spLocks noChangeShapeType="1"/>
            </p:cNvSpPr>
            <p:nvPr/>
          </p:nvSpPr>
          <p:spPr bwMode="auto">
            <a:xfrm>
              <a:off x="2064" y="255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568" name="Line 45"/>
          <p:cNvSpPr>
            <a:spLocks noChangeShapeType="1"/>
          </p:cNvSpPr>
          <p:nvPr/>
        </p:nvSpPr>
        <p:spPr bwMode="auto">
          <a:xfrm rot="2709392">
            <a:off x="5018088" y="5043488"/>
            <a:ext cx="593725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9" name="Line 46"/>
          <p:cNvSpPr>
            <a:spLocks noChangeShapeType="1"/>
          </p:cNvSpPr>
          <p:nvPr/>
        </p:nvSpPr>
        <p:spPr bwMode="auto">
          <a:xfrm rot="2709392" flipV="1">
            <a:off x="52197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0" name="Line 47"/>
          <p:cNvSpPr>
            <a:spLocks noChangeShapeType="1"/>
          </p:cNvSpPr>
          <p:nvPr/>
        </p:nvSpPr>
        <p:spPr bwMode="auto">
          <a:xfrm rot="2709392" flipV="1">
            <a:off x="5586413" y="5126038"/>
            <a:ext cx="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1" name="Text Box 48"/>
          <p:cNvSpPr txBox="1">
            <a:spLocks noChangeArrowheads="1"/>
          </p:cNvSpPr>
          <p:nvPr/>
        </p:nvSpPr>
        <p:spPr bwMode="auto">
          <a:xfrm>
            <a:off x="5794375" y="60991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ea typeface="SimSun" panose="02010600030101010101" pitchFamily="2" charset="-122"/>
              </a:rPr>
              <a:t>x</a:t>
            </a:r>
          </a:p>
        </p:txBody>
      </p:sp>
      <p:sp>
        <p:nvSpPr>
          <p:cNvPr id="194572" name="Text Box 49"/>
          <p:cNvSpPr txBox="1">
            <a:spLocks noChangeArrowheads="1"/>
          </p:cNvSpPr>
          <p:nvPr/>
        </p:nvSpPr>
        <p:spPr bwMode="auto">
          <a:xfrm>
            <a:off x="5370513" y="46926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ea typeface="SimSun" panose="02010600030101010101" pitchFamily="2" charset="-122"/>
              </a:rPr>
              <a:t>y</a:t>
            </a:r>
          </a:p>
        </p:txBody>
      </p:sp>
      <p:sp>
        <p:nvSpPr>
          <p:cNvPr id="194573" name="Text Box 50"/>
          <p:cNvSpPr txBox="1">
            <a:spLocks noChangeArrowheads="1"/>
          </p:cNvSpPr>
          <p:nvPr/>
        </p:nvSpPr>
        <p:spPr bwMode="auto">
          <a:xfrm>
            <a:off x="5418139" y="511810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2"/>
                </a:solidFill>
                <a:ea typeface="SimSun" panose="02010600030101010101" pitchFamily="2" charset="-122"/>
              </a:rPr>
              <a:t>z</a:t>
            </a:r>
          </a:p>
        </p:txBody>
      </p:sp>
      <p:sp>
        <p:nvSpPr>
          <p:cNvPr id="194574" name="AutoShape 51"/>
          <p:cNvSpPr>
            <a:spLocks noChangeArrowheads="1"/>
          </p:cNvSpPr>
          <p:nvPr/>
        </p:nvSpPr>
        <p:spPr bwMode="auto">
          <a:xfrm>
            <a:off x="7239001" y="5956301"/>
            <a:ext cx="976313" cy="587375"/>
          </a:xfrm>
          <a:prstGeom prst="leftArrow">
            <a:avLst>
              <a:gd name="adj1" fmla="val 50000"/>
              <a:gd name="adj2" fmla="val 415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 i="1">
                <a:solidFill>
                  <a:schemeClr val="bg1"/>
                </a:solidFill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194575" name="Line 52"/>
          <p:cNvSpPr>
            <a:spLocks noChangeShapeType="1"/>
          </p:cNvSpPr>
          <p:nvPr/>
        </p:nvSpPr>
        <p:spPr bwMode="auto">
          <a:xfrm flipV="1">
            <a:off x="6108700" y="5918200"/>
            <a:ext cx="17780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6" name="Text Box 53"/>
          <p:cNvSpPr txBox="1">
            <a:spLocks noChangeArrowheads="1"/>
          </p:cNvSpPr>
          <p:nvPr/>
        </p:nvSpPr>
        <p:spPr bwMode="auto">
          <a:xfrm>
            <a:off x="6161088" y="6097589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R</a:t>
            </a:r>
          </a:p>
        </p:txBody>
      </p:sp>
      <p:sp>
        <p:nvSpPr>
          <p:cNvPr id="194577" name="Line 54"/>
          <p:cNvSpPr>
            <a:spLocks noChangeShapeType="1"/>
          </p:cNvSpPr>
          <p:nvPr/>
        </p:nvSpPr>
        <p:spPr bwMode="auto">
          <a:xfrm flipH="1" flipV="1">
            <a:off x="9309100" y="5715000"/>
            <a:ext cx="292100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8" name="Text Box 55"/>
          <p:cNvSpPr txBox="1">
            <a:spLocks noChangeArrowheads="1"/>
          </p:cNvSpPr>
          <p:nvPr/>
        </p:nvSpPr>
        <p:spPr bwMode="auto">
          <a:xfrm>
            <a:off x="9537701" y="5653089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R</a:t>
            </a:r>
            <a:r>
              <a:rPr lang="en-US" altLang="zh-CN" sz="2000" i="1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′</a:t>
            </a:r>
          </a:p>
        </p:txBody>
      </p:sp>
      <p:sp>
        <p:nvSpPr>
          <p:cNvPr id="194579" name="Text Box 56"/>
          <p:cNvSpPr txBox="1">
            <a:spLocks noChangeArrowheads="1"/>
          </p:cNvSpPr>
          <p:nvPr/>
        </p:nvSpPr>
        <p:spPr bwMode="auto">
          <a:xfrm>
            <a:off x="5975350" y="6415088"/>
            <a:ext cx="35306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</a:rPr>
              <a:t>WS                       OS</a:t>
            </a:r>
          </a:p>
        </p:txBody>
      </p:sp>
      <p:sp>
        <p:nvSpPr>
          <p:cNvPr id="320532" name="Slide Number Placeholder 5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2E2C314-B051-4992-A31B-174B9D522B21}" type="slidenum">
              <a:rPr lang="en-US" altLang="zh-CN" sz="1400">
                <a:solidFill>
                  <a:schemeClr val="tx1"/>
                </a:solidFill>
              </a:rPr>
              <a:pPr/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What About Mapping the Ray-Surface Intersection Back into the World Space?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8513" y="1308100"/>
            <a:ext cx="848995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If we do the ray intersection in OS we get an intersection parameter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smtClean="0">
                <a:ea typeface="SimSun" panose="02010600030101010101" pitchFamily="2" charset="-122"/>
              </a:rPr>
              <a:t>; we need to have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  <a:r>
              <a:rPr lang="en-US" altLang="zh-CN" smtClean="0">
                <a:ea typeface="SimSun" panose="02010600030101010101" pitchFamily="2" charset="-122"/>
              </a:rPr>
              <a:t> so we can compute the surface color, etc.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If we use normalized directions for rays then after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		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direction_os</a:t>
            </a:r>
            <a:r>
              <a:rPr lang="en-US" altLang="zh-CN" baseline="-25000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= 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*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)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direction_ws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	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direction_os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smtClean="0">
                <a:ea typeface="SimSun" panose="02010600030101010101" pitchFamily="2" charset="-122"/>
              </a:rPr>
              <a:t> may not be 1 (e.g., if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smtClean="0">
                <a:ea typeface="SimSun" panose="02010600030101010101" pitchFamily="2" charset="-122"/>
              </a:rPr>
              <a:t> has scale factors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 1)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So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  <a:r>
              <a:rPr lang="en-US" altLang="zh-CN" smtClean="0">
                <a:ea typeface="SimSun" panose="02010600030101010101" pitchFamily="2" charset="-122"/>
              </a:rPr>
              <a:t> =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/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direction_os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||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The intersection point in WS is: </a:t>
            </a:r>
          </a:p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P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=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start_ws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+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*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R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direction_ws</a:t>
            </a:r>
            <a:endParaRPr lang="en-US" altLang="zh-CN" smtClean="0">
              <a:ea typeface="SimSun" panose="02010600030101010101" pitchFamily="2" charset="-122"/>
            </a:endParaRP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endParaRPr lang="en-US" altLang="zh-CN" smtClean="0">
              <a:ea typeface="SimSun" panose="02010600030101010101" pitchFamily="2" charset="-122"/>
            </a:endParaRPr>
          </a:p>
        </p:txBody>
      </p:sp>
      <p:grpSp>
        <p:nvGrpSpPr>
          <p:cNvPr id="195588" name="Group 4"/>
          <p:cNvGrpSpPr>
            <a:grpSpLocks/>
          </p:cNvGrpSpPr>
          <p:nvPr/>
        </p:nvGrpSpPr>
        <p:grpSpPr bwMode="auto">
          <a:xfrm>
            <a:off x="8636000" y="4622800"/>
            <a:ext cx="1244600" cy="1003300"/>
            <a:chOff x="4320" y="1680"/>
            <a:chExt cx="1920" cy="1680"/>
          </a:xfrm>
        </p:grpSpPr>
        <p:sp>
          <p:nvSpPr>
            <p:cNvPr id="195622" name="Line 5"/>
            <p:cNvSpPr>
              <a:spLocks noChangeShapeType="1"/>
            </p:cNvSpPr>
            <p:nvPr/>
          </p:nvSpPr>
          <p:spPr bwMode="auto">
            <a:xfrm>
              <a:off x="4320" y="3216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23" name="Line 6"/>
            <p:cNvSpPr>
              <a:spLocks noChangeShapeType="1"/>
            </p:cNvSpPr>
            <p:nvPr/>
          </p:nvSpPr>
          <p:spPr bwMode="auto">
            <a:xfrm>
              <a:off x="5616" y="2784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624" name="Group 7"/>
            <p:cNvGrpSpPr>
              <a:grpSpLocks/>
            </p:cNvGrpSpPr>
            <p:nvPr/>
          </p:nvGrpSpPr>
          <p:grpSpPr bwMode="auto">
            <a:xfrm>
              <a:off x="4320" y="1680"/>
              <a:ext cx="1920" cy="1680"/>
              <a:chOff x="4320" y="1680"/>
              <a:chExt cx="1920" cy="1680"/>
            </a:xfrm>
          </p:grpSpPr>
          <p:sp>
            <p:nvSpPr>
              <p:cNvPr id="195625" name="Line 8"/>
              <p:cNvSpPr>
                <a:spLocks noChangeShapeType="1"/>
              </p:cNvSpPr>
              <p:nvPr/>
            </p:nvSpPr>
            <p:spPr bwMode="auto">
              <a:xfrm>
                <a:off x="4944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26" name="Line 9"/>
              <p:cNvSpPr>
                <a:spLocks noChangeShapeType="1"/>
              </p:cNvSpPr>
              <p:nvPr/>
            </p:nvSpPr>
            <p:spPr bwMode="auto">
              <a:xfrm flipV="1">
                <a:off x="4656" y="1680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27" name="Line 10"/>
              <p:cNvSpPr>
                <a:spLocks noChangeShapeType="1"/>
              </p:cNvSpPr>
              <p:nvPr/>
            </p:nvSpPr>
            <p:spPr bwMode="auto">
              <a:xfrm flipH="1">
                <a:off x="5616" y="1680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28" name="Line 11"/>
              <p:cNvSpPr>
                <a:spLocks noChangeShapeType="1"/>
              </p:cNvSpPr>
              <p:nvPr/>
            </p:nvSpPr>
            <p:spPr bwMode="auto">
              <a:xfrm>
                <a:off x="5952" y="1680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29" name="Line 12"/>
              <p:cNvSpPr>
                <a:spLocks noChangeShapeType="1"/>
              </p:cNvSpPr>
              <p:nvPr/>
            </p:nvSpPr>
            <p:spPr bwMode="auto">
              <a:xfrm flipH="1">
                <a:off x="4320" y="2112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0" name="Line 13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1" name="Line 14"/>
              <p:cNvSpPr>
                <a:spLocks noChangeShapeType="1"/>
              </p:cNvSpPr>
              <p:nvPr/>
            </p:nvSpPr>
            <p:spPr bwMode="auto">
              <a:xfrm flipV="1">
                <a:off x="4320" y="2784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2" name="Line 15"/>
              <p:cNvSpPr>
                <a:spLocks noChangeShapeType="1"/>
              </p:cNvSpPr>
              <p:nvPr/>
            </p:nvSpPr>
            <p:spPr bwMode="auto">
              <a:xfrm flipV="1">
                <a:off x="4944" y="292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3" name="Line 16"/>
              <p:cNvSpPr>
                <a:spLocks noChangeShapeType="1"/>
              </p:cNvSpPr>
              <p:nvPr/>
            </p:nvSpPr>
            <p:spPr bwMode="auto">
              <a:xfrm flipV="1">
                <a:off x="4944" y="2352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4" name="Line 17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5" name="Line 18"/>
              <p:cNvSpPr>
                <a:spLocks noChangeShapeType="1"/>
              </p:cNvSpPr>
              <p:nvPr/>
            </p:nvSpPr>
            <p:spPr bwMode="auto">
              <a:xfrm>
                <a:off x="4320" y="264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6" name="Line 19"/>
              <p:cNvSpPr>
                <a:spLocks noChangeShapeType="1"/>
              </p:cNvSpPr>
              <p:nvPr/>
            </p:nvSpPr>
            <p:spPr bwMode="auto">
              <a:xfrm>
                <a:off x="5616" y="220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7" name="Line 20"/>
              <p:cNvSpPr>
                <a:spLocks noChangeShapeType="1"/>
              </p:cNvSpPr>
              <p:nvPr/>
            </p:nvSpPr>
            <p:spPr bwMode="auto">
              <a:xfrm>
                <a:off x="6240" y="23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5589" name="Group 21"/>
          <p:cNvGrpSpPr>
            <a:grpSpLocks/>
          </p:cNvGrpSpPr>
          <p:nvPr/>
        </p:nvGrpSpPr>
        <p:grpSpPr bwMode="auto">
          <a:xfrm rot="1800079">
            <a:off x="6670676" y="4699000"/>
            <a:ext cx="1317625" cy="1231900"/>
            <a:chOff x="768" y="2112"/>
            <a:chExt cx="1296" cy="1104"/>
          </a:xfrm>
        </p:grpSpPr>
        <p:sp>
          <p:nvSpPr>
            <p:cNvPr id="195607" name="Line 22"/>
            <p:cNvSpPr>
              <a:spLocks noChangeShapeType="1"/>
            </p:cNvSpPr>
            <p:nvPr/>
          </p:nvSpPr>
          <p:spPr bwMode="auto">
            <a:xfrm>
              <a:off x="768" y="3121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8" name="Line 23"/>
            <p:cNvSpPr>
              <a:spLocks noChangeShapeType="1"/>
            </p:cNvSpPr>
            <p:nvPr/>
          </p:nvSpPr>
          <p:spPr bwMode="auto">
            <a:xfrm>
              <a:off x="1643" y="2837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9" name="Line 24"/>
            <p:cNvSpPr>
              <a:spLocks noChangeShapeType="1"/>
            </p:cNvSpPr>
            <p:nvPr/>
          </p:nvSpPr>
          <p:spPr bwMode="auto">
            <a:xfrm>
              <a:off x="1189" y="2837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0" name="Line 25"/>
            <p:cNvSpPr>
              <a:spLocks noChangeShapeType="1"/>
            </p:cNvSpPr>
            <p:nvPr/>
          </p:nvSpPr>
          <p:spPr bwMode="auto">
            <a:xfrm flipV="1">
              <a:off x="995" y="211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1" name="Line 26"/>
            <p:cNvSpPr>
              <a:spLocks noChangeShapeType="1"/>
            </p:cNvSpPr>
            <p:nvPr/>
          </p:nvSpPr>
          <p:spPr bwMode="auto">
            <a:xfrm flipH="1">
              <a:off x="1643" y="2112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2" name="Line 27"/>
            <p:cNvSpPr>
              <a:spLocks noChangeShapeType="1"/>
            </p:cNvSpPr>
            <p:nvPr/>
          </p:nvSpPr>
          <p:spPr bwMode="auto">
            <a:xfrm>
              <a:off x="1870" y="2112"/>
              <a:ext cx="194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3" name="Line 28"/>
            <p:cNvSpPr>
              <a:spLocks noChangeShapeType="1"/>
            </p:cNvSpPr>
            <p:nvPr/>
          </p:nvSpPr>
          <p:spPr bwMode="auto">
            <a:xfrm flipH="1">
              <a:off x="768" y="2396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4" name="Line 29"/>
            <p:cNvSpPr>
              <a:spLocks noChangeShapeType="1"/>
            </p:cNvSpPr>
            <p:nvPr/>
          </p:nvSpPr>
          <p:spPr bwMode="auto">
            <a:xfrm>
              <a:off x="995" y="2396"/>
              <a:ext cx="194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5" name="Line 30"/>
            <p:cNvSpPr>
              <a:spLocks noChangeShapeType="1"/>
            </p:cNvSpPr>
            <p:nvPr/>
          </p:nvSpPr>
          <p:spPr bwMode="auto">
            <a:xfrm flipV="1">
              <a:off x="768" y="2837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6" name="Line 31"/>
            <p:cNvSpPr>
              <a:spLocks noChangeShapeType="1"/>
            </p:cNvSpPr>
            <p:nvPr/>
          </p:nvSpPr>
          <p:spPr bwMode="auto">
            <a:xfrm flipV="1">
              <a:off x="1189" y="293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7" name="Line 32"/>
            <p:cNvSpPr>
              <a:spLocks noChangeShapeType="1"/>
            </p:cNvSpPr>
            <p:nvPr/>
          </p:nvSpPr>
          <p:spPr bwMode="auto">
            <a:xfrm flipV="1">
              <a:off x="1189" y="2554"/>
              <a:ext cx="875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8" name="Line 33"/>
            <p:cNvSpPr>
              <a:spLocks noChangeShapeType="1"/>
            </p:cNvSpPr>
            <p:nvPr/>
          </p:nvSpPr>
          <p:spPr bwMode="auto">
            <a:xfrm flipV="1">
              <a:off x="768" y="2459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9" name="Line 34"/>
            <p:cNvSpPr>
              <a:spLocks noChangeShapeType="1"/>
            </p:cNvSpPr>
            <p:nvPr/>
          </p:nvSpPr>
          <p:spPr bwMode="auto">
            <a:xfrm>
              <a:off x="768" y="2743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20" name="Line 35"/>
            <p:cNvSpPr>
              <a:spLocks noChangeShapeType="1"/>
            </p:cNvSpPr>
            <p:nvPr/>
          </p:nvSpPr>
          <p:spPr bwMode="auto">
            <a:xfrm>
              <a:off x="1643" y="2459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21" name="Line 36"/>
            <p:cNvSpPr>
              <a:spLocks noChangeShapeType="1"/>
            </p:cNvSpPr>
            <p:nvPr/>
          </p:nvSpPr>
          <p:spPr bwMode="auto">
            <a:xfrm>
              <a:off x="2064" y="255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590" name="AutoShape 37"/>
          <p:cNvSpPr>
            <a:spLocks noChangeArrowheads="1"/>
          </p:cNvSpPr>
          <p:nvPr/>
        </p:nvSpPr>
        <p:spPr bwMode="auto">
          <a:xfrm>
            <a:off x="7848601" y="5930901"/>
            <a:ext cx="976313" cy="587375"/>
          </a:xfrm>
          <a:prstGeom prst="leftArrow">
            <a:avLst>
              <a:gd name="adj1" fmla="val 50000"/>
              <a:gd name="adj2" fmla="val 415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 i="1">
                <a:solidFill>
                  <a:schemeClr val="bg1"/>
                </a:solidFill>
                <a:ea typeface="SimSun" panose="02010600030101010101" pitchFamily="2" charset="-122"/>
              </a:rPr>
              <a:t>C</a:t>
            </a:r>
          </a:p>
        </p:txBody>
      </p:sp>
      <p:grpSp>
        <p:nvGrpSpPr>
          <p:cNvPr id="195591" name="Group 48"/>
          <p:cNvGrpSpPr>
            <a:grpSpLocks/>
          </p:cNvGrpSpPr>
          <p:nvPr/>
        </p:nvGrpSpPr>
        <p:grpSpPr bwMode="auto">
          <a:xfrm>
            <a:off x="6718300" y="5892800"/>
            <a:ext cx="427038" cy="635000"/>
            <a:chOff x="3272" y="3712"/>
            <a:chExt cx="269" cy="400"/>
          </a:xfrm>
        </p:grpSpPr>
        <p:sp>
          <p:nvSpPr>
            <p:cNvPr id="195605" name="Line 38"/>
            <p:cNvSpPr>
              <a:spLocks noChangeShapeType="1"/>
            </p:cNvSpPr>
            <p:nvPr/>
          </p:nvSpPr>
          <p:spPr bwMode="auto">
            <a:xfrm flipV="1">
              <a:off x="3272" y="3712"/>
              <a:ext cx="112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90" name="Text Box 39"/>
            <p:cNvSpPr txBox="1">
              <a:spLocks noChangeArrowheads="1"/>
            </p:cNvSpPr>
            <p:nvPr/>
          </p:nvSpPr>
          <p:spPr bwMode="auto">
            <a:xfrm>
              <a:off x="3337" y="3825"/>
              <a:ext cx="2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2000" i="1" dirty="0">
                  <a:solidFill>
                    <a:schemeClr val="tx2"/>
                  </a:solidFill>
                  <a:latin typeface="+mn-lt"/>
                  <a:cs typeface="+mn-cs"/>
                </a:rPr>
                <a:t>R</a:t>
              </a:r>
            </a:p>
          </p:txBody>
        </p:sp>
      </p:grpSp>
      <p:grpSp>
        <p:nvGrpSpPr>
          <p:cNvPr id="195592" name="Group 49"/>
          <p:cNvGrpSpPr>
            <a:grpSpLocks/>
          </p:cNvGrpSpPr>
          <p:nvPr/>
        </p:nvGrpSpPr>
        <p:grpSpPr bwMode="auto">
          <a:xfrm>
            <a:off x="9309101" y="5627688"/>
            <a:ext cx="638175" cy="569912"/>
            <a:chOff x="4904" y="3545"/>
            <a:chExt cx="402" cy="359"/>
          </a:xfrm>
        </p:grpSpPr>
        <p:sp>
          <p:nvSpPr>
            <p:cNvPr id="195603" name="Line 40"/>
            <p:cNvSpPr>
              <a:spLocks noChangeShapeType="1"/>
            </p:cNvSpPr>
            <p:nvPr/>
          </p:nvSpPr>
          <p:spPr bwMode="auto">
            <a:xfrm flipH="1" flipV="1">
              <a:off x="4904" y="3584"/>
              <a:ext cx="184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88" name="Text Box 41"/>
            <p:cNvSpPr txBox="1">
              <a:spLocks noChangeArrowheads="1"/>
            </p:cNvSpPr>
            <p:nvPr/>
          </p:nvSpPr>
          <p:spPr bwMode="auto">
            <a:xfrm>
              <a:off x="5048" y="3545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 i="1">
                  <a:solidFill>
                    <a:schemeClr val="tx2"/>
                  </a:solidFill>
                  <a:ea typeface="SimSun" panose="02010600030101010101" pitchFamily="2" charset="-122"/>
                </a:rPr>
                <a:t>R′</a:t>
              </a:r>
            </a:p>
          </p:txBody>
        </p:sp>
      </p:grpSp>
      <p:grpSp>
        <p:nvGrpSpPr>
          <p:cNvPr id="195593" name="Group 51"/>
          <p:cNvGrpSpPr>
            <a:grpSpLocks/>
          </p:cNvGrpSpPr>
          <p:nvPr/>
        </p:nvGrpSpPr>
        <p:grpSpPr bwMode="auto">
          <a:xfrm>
            <a:off x="8886825" y="5437189"/>
            <a:ext cx="1430338" cy="623887"/>
            <a:chOff x="4638" y="3425"/>
            <a:chExt cx="901" cy="393"/>
          </a:xfrm>
        </p:grpSpPr>
        <p:sp>
          <p:nvSpPr>
            <p:cNvPr id="195600" name="Line 42"/>
            <p:cNvSpPr>
              <a:spLocks noChangeShapeType="1"/>
            </p:cNvSpPr>
            <p:nvPr/>
          </p:nvSpPr>
          <p:spPr bwMode="auto">
            <a:xfrm flipH="1" flipV="1">
              <a:off x="4828" y="3448"/>
              <a:ext cx="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1" name="Text Box 44"/>
            <p:cNvSpPr txBox="1">
              <a:spLocks noChangeArrowheads="1"/>
            </p:cNvSpPr>
            <p:nvPr/>
          </p:nvSpPr>
          <p:spPr bwMode="auto">
            <a:xfrm>
              <a:off x="5261" y="3425"/>
              <a:ext cx="27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i="1">
                  <a:solidFill>
                    <a:schemeClr val="tx2"/>
                  </a:solidFill>
                  <a:ea typeface="SimSun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chemeClr val="tx2"/>
                  </a:solidFill>
                  <a:ea typeface="SimSun" panose="02010600030101010101" pitchFamily="2" charset="-122"/>
                </a:rPr>
                <a:t>os</a:t>
              </a:r>
            </a:p>
          </p:txBody>
        </p:sp>
        <p:sp>
          <p:nvSpPr>
            <p:cNvPr id="195602" name="Text Box 46"/>
            <p:cNvSpPr txBox="1">
              <a:spLocks noChangeArrowheads="1"/>
            </p:cNvSpPr>
            <p:nvPr/>
          </p:nvSpPr>
          <p:spPr bwMode="auto">
            <a:xfrm>
              <a:off x="4638" y="3537"/>
              <a:ext cx="33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i="1">
                  <a:solidFill>
                    <a:schemeClr val="tx2"/>
                  </a:solidFill>
                  <a:ea typeface="SimSun" panose="02010600030101010101" pitchFamily="2" charset="-122"/>
                </a:rPr>
                <a:t>P</a:t>
              </a:r>
              <a:r>
                <a:rPr lang="en-US" altLang="zh-CN" baseline="-25000">
                  <a:solidFill>
                    <a:schemeClr val="tx2"/>
                  </a:solidFill>
                  <a:ea typeface="SimSun" panose="02010600030101010101" pitchFamily="2" charset="-122"/>
                </a:rPr>
                <a:t>os</a:t>
              </a:r>
            </a:p>
          </p:txBody>
        </p:sp>
      </p:grpSp>
      <p:grpSp>
        <p:nvGrpSpPr>
          <p:cNvPr id="195594" name="Group 52"/>
          <p:cNvGrpSpPr>
            <a:grpSpLocks/>
          </p:cNvGrpSpPr>
          <p:nvPr/>
        </p:nvGrpSpPr>
        <p:grpSpPr bwMode="auto">
          <a:xfrm>
            <a:off x="6261100" y="5589589"/>
            <a:ext cx="1322388" cy="801687"/>
            <a:chOff x="2984" y="3521"/>
            <a:chExt cx="833" cy="505"/>
          </a:xfrm>
        </p:grpSpPr>
        <p:sp>
          <p:nvSpPr>
            <p:cNvPr id="195597" name="Line 43"/>
            <p:cNvSpPr>
              <a:spLocks noChangeShapeType="1"/>
            </p:cNvSpPr>
            <p:nvPr/>
          </p:nvSpPr>
          <p:spPr bwMode="auto">
            <a:xfrm flipV="1">
              <a:off x="3384" y="3540"/>
              <a:ext cx="52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8" name="Text Box 45"/>
            <p:cNvSpPr txBox="1">
              <a:spLocks noChangeArrowheads="1"/>
            </p:cNvSpPr>
            <p:nvPr/>
          </p:nvSpPr>
          <p:spPr bwMode="auto">
            <a:xfrm>
              <a:off x="3511" y="3745"/>
              <a:ext cx="3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i="1">
                  <a:solidFill>
                    <a:schemeClr val="tx2"/>
                  </a:solidFill>
                  <a:ea typeface="SimSun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chemeClr val="tx2"/>
                  </a:solidFill>
                  <a:ea typeface="SimSun" panose="02010600030101010101" pitchFamily="2" charset="-122"/>
                </a:rPr>
                <a:t>ws</a:t>
              </a:r>
            </a:p>
          </p:txBody>
        </p:sp>
        <p:sp>
          <p:nvSpPr>
            <p:cNvPr id="195599" name="Text Box 47"/>
            <p:cNvSpPr txBox="1">
              <a:spLocks noChangeArrowheads="1"/>
            </p:cNvSpPr>
            <p:nvPr/>
          </p:nvSpPr>
          <p:spPr bwMode="auto">
            <a:xfrm>
              <a:off x="2984" y="3521"/>
              <a:ext cx="36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i="1">
                  <a:solidFill>
                    <a:schemeClr val="tx2"/>
                  </a:solidFill>
                  <a:ea typeface="SimSun" panose="02010600030101010101" pitchFamily="2" charset="-122"/>
                </a:rPr>
                <a:t>P</a:t>
              </a:r>
              <a:r>
                <a:rPr lang="en-US" altLang="zh-CN" baseline="-25000">
                  <a:solidFill>
                    <a:schemeClr val="tx2"/>
                  </a:solidFill>
                  <a:ea typeface="SimSun" panose="02010600030101010101" pitchFamily="2" charset="-122"/>
                </a:rPr>
                <a:t>ws</a:t>
              </a:r>
            </a:p>
          </p:txBody>
        </p:sp>
      </p:grpSp>
      <p:sp>
        <p:nvSpPr>
          <p:cNvPr id="195595" name="AutoShape 53"/>
          <p:cNvSpPr>
            <a:spLocks noChangeArrowheads="1"/>
          </p:cNvSpPr>
          <p:nvPr/>
        </p:nvSpPr>
        <p:spPr bwMode="auto">
          <a:xfrm flipH="1">
            <a:off x="7810501" y="4419601"/>
            <a:ext cx="976313" cy="587375"/>
          </a:xfrm>
          <a:prstGeom prst="leftArrow">
            <a:avLst>
              <a:gd name="adj1" fmla="val 50000"/>
              <a:gd name="adj2" fmla="val 415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ea typeface="SimSun" panose="02010600030101010101" pitchFamily="2" charset="-122"/>
              </a:rPr>
              <a:t>(</a:t>
            </a:r>
            <a:r>
              <a:rPr lang="en-US" altLang="zh-CN" sz="2000" i="1">
                <a:solidFill>
                  <a:schemeClr val="bg1"/>
                </a:solidFill>
                <a:ea typeface="SimSun" panose="02010600030101010101" pitchFamily="2" charset="-122"/>
              </a:rPr>
              <a:t>C</a:t>
            </a:r>
            <a:r>
              <a:rPr lang="en-US" altLang="zh-CN" sz="2000">
                <a:solidFill>
                  <a:schemeClr val="bg1"/>
                </a:solidFill>
                <a:ea typeface="SimSun" panose="02010600030101010101" pitchFamily="2" charset="-122"/>
              </a:rPr>
              <a:t>*)</a:t>
            </a:r>
            <a:r>
              <a:rPr lang="en-US" altLang="zh-CN" sz="2000" baseline="30000">
                <a:solidFill>
                  <a:schemeClr val="bg1"/>
                </a:solidFill>
                <a:ea typeface="SimSun" panose="02010600030101010101" pitchFamily="2" charset="-122"/>
              </a:rPr>
              <a:t>-1</a:t>
            </a:r>
          </a:p>
        </p:txBody>
      </p:sp>
      <p:sp>
        <p:nvSpPr>
          <p:cNvPr id="321548" name="Slide Number Placeholder 5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6E511C-4D36-4C97-BF3C-6C6AAC9D8C94}" type="slidenum">
              <a:rPr lang="en-US" altLang="zh-CN" sz="1400">
                <a:solidFill>
                  <a:schemeClr val="tx1"/>
                </a:solidFill>
              </a:rPr>
              <a:pPr/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Reality Check</a:t>
            </a:r>
          </a:p>
        </p:txBody>
      </p:sp>
      <p:sp>
        <p:nvSpPr>
          <p:cNvPr id="196611" name="Content Placeholder 2"/>
          <p:cNvSpPr>
            <a:spLocks noGrp="1"/>
          </p:cNvSpPr>
          <p:nvPr>
            <p:ph idx="1"/>
          </p:nvPr>
        </p:nvSpPr>
        <p:spPr>
          <a:xfrm>
            <a:off x="1774825" y="1154113"/>
            <a:ext cx="8718550" cy="5137150"/>
          </a:xfrm>
        </p:spPr>
        <p:txBody>
          <a:bodyPr/>
          <a:lstStyle/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zh-CN" sz="2200">
                <a:ea typeface="SimSun" panose="02010600030101010101" pitchFamily="2" charset="-122"/>
              </a:rPr>
              <a:t>Take an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OS</a:t>
            </a:r>
            <a:r>
              <a:rPr lang="en-US" altLang="zh-CN" sz="2200">
                <a:ea typeface="SimSun" panose="02010600030101010101" pitchFamily="2" charset="-122"/>
              </a:rPr>
              <a:t> unit cube centered at the origin that is uniformly scaled by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200">
                <a:ea typeface="SimSun" panose="02010600030101010101" pitchFamily="2" charset="-122"/>
              </a:rPr>
              <a:t> into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WS</a:t>
            </a:r>
            <a:r>
              <a:rPr lang="en-US" altLang="zh-CN" sz="2200">
                <a:ea typeface="SimSun" panose="02010600030101010101" pitchFamily="2" charset="-122"/>
              </a:rPr>
              <a:t>: its surfaces are in the planes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x </a:t>
            </a:r>
            <a:r>
              <a:rPr lang="en-US" altLang="zh-CN" sz="2200">
                <a:ea typeface="SimSun" panose="02010600030101010101" pitchFamily="2" charset="-122"/>
              </a:rPr>
              <a:t>=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 ±2</a:t>
            </a:r>
            <a:r>
              <a:rPr lang="en-US" altLang="zh-CN" sz="2200">
                <a:ea typeface="SimSun" panose="02010600030101010101" pitchFamily="2" charset="-122"/>
              </a:rPr>
              <a:t>,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y </a:t>
            </a:r>
            <a:r>
              <a:rPr lang="en-US" altLang="zh-CN" sz="2200">
                <a:ea typeface="SimSun" panose="02010600030101010101" pitchFamily="2" charset="-122"/>
              </a:rPr>
              <a:t>=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 ±2</a:t>
            </a:r>
            <a:r>
              <a:rPr lang="en-US" altLang="zh-CN" sz="2200">
                <a:ea typeface="SimSun" panose="02010600030101010101" pitchFamily="2" charset="-122"/>
              </a:rPr>
              <a:t>, and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z </a:t>
            </a:r>
            <a:r>
              <a:rPr lang="en-US" altLang="zh-CN" sz="2200">
                <a:ea typeface="SimSun" panose="02010600030101010101" pitchFamily="2" charset="-122"/>
              </a:rPr>
              <a:t>=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 ±2</a:t>
            </a:r>
            <a:r>
              <a:rPr lang="en-US" altLang="zh-CN" sz="2200">
                <a:ea typeface="SimSun" panose="02010600030101010101" pitchFamily="2" charset="-122"/>
              </a:rPr>
              <a:t>).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zh-CN" sz="2200">
                <a:ea typeface="SimSun" panose="02010600030101010101" pitchFamily="2" charset="-122"/>
              </a:rPr>
              <a:t>Suppose a unit length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WS</a:t>
            </a:r>
            <a:r>
              <a:rPr lang="en-US" altLang="zh-CN" sz="2200">
                <a:ea typeface="SimSun" panose="02010600030101010101" pitchFamily="2" charset="-122"/>
              </a:rPr>
              <a:t> ray with starting point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(4, 0, 0) </a:t>
            </a:r>
            <a:r>
              <a:rPr lang="en-US" altLang="zh-CN" sz="2200">
                <a:ea typeface="SimSun" panose="02010600030101010101" pitchFamily="2" charset="-122"/>
              </a:rPr>
              <a:t>points straight at the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x </a:t>
            </a:r>
            <a:r>
              <a:rPr lang="en-US" altLang="zh-CN" sz="2200">
                <a:ea typeface="SimSun" panose="02010600030101010101" pitchFamily="2" charset="-122"/>
              </a:rPr>
              <a:t>=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 2 </a:t>
            </a:r>
            <a:r>
              <a:rPr lang="en-US" altLang="zh-CN" sz="2200">
                <a:ea typeface="SimSun" panose="02010600030101010101" pitchFamily="2" charset="-122"/>
              </a:rPr>
              <a:t>face of the cube. Trivially, we would expect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t_ws </a:t>
            </a:r>
            <a:r>
              <a:rPr lang="en-US" altLang="zh-CN" sz="2200">
                <a:ea typeface="SimSun" panose="02010600030101010101" pitchFamily="2" charset="-122"/>
              </a:rPr>
              <a:t>=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 2</a:t>
            </a:r>
            <a:r>
              <a:rPr lang="en-US" altLang="zh-CN" sz="2200">
                <a:ea typeface="SimSun" panose="02010600030101010101" pitchFamily="2" charset="-122"/>
              </a:rPr>
              <a:t>, because the cube's face is hit at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(2, 0, 0)</a:t>
            </a:r>
            <a:r>
              <a:rPr lang="en-US" altLang="zh-CN" sz="2200">
                <a:ea typeface="SimSun" panose="02010600030101010101" pitchFamily="2" charset="-122"/>
              </a:rPr>
              <a:t>. 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zh-CN" sz="2200">
                <a:ea typeface="SimSun" panose="02010600030101010101" pitchFamily="2" charset="-122"/>
              </a:rPr>
              <a:t>Now transform the ray into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OS</a:t>
            </a:r>
            <a:r>
              <a:rPr lang="en-US" altLang="zh-CN" sz="2200">
                <a:ea typeface="SimSun" panose="02010600030101010101" pitchFamily="2" charset="-122"/>
              </a:rPr>
              <a:t>: this entails scaling it by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2200">
                <a:ea typeface="SimSun" panose="02010600030101010101" pitchFamily="2" charset="-122"/>
              </a:rPr>
              <a:t> (=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1/2</a:t>
            </a:r>
            <a:r>
              <a:rPr lang="en-US" altLang="zh-CN" sz="2200">
                <a:ea typeface="SimSun" panose="02010600030101010101" pitchFamily="2" charset="-122"/>
              </a:rPr>
              <a:t> = inverse of the cube’s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WS</a:t>
            </a:r>
            <a:r>
              <a:rPr lang="en-US" altLang="zh-CN" sz="2200">
                <a:ea typeface="SimSun" panose="02010600030101010101" pitchFamily="2" charset="-122"/>
              </a:rPr>
              <a:t> modeling transformation). The transformed ray starts at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(2, 0, 0) </a:t>
            </a:r>
            <a:r>
              <a:rPr lang="en-US" altLang="zh-CN" sz="2200">
                <a:ea typeface="SimSun" panose="02010600030101010101" pitchFamily="2" charset="-122"/>
              </a:rPr>
              <a:t>now, but is only </a:t>
            </a:r>
            <a:r>
              <a:rPr lang="en-US" altLang="zh-CN" sz="2200" i="1" u="sng">
                <a:ea typeface="SimSun" panose="02010600030101010101" pitchFamily="2" charset="-122"/>
              </a:rPr>
              <a:t>half</a:t>
            </a:r>
            <a:r>
              <a:rPr lang="en-US" altLang="zh-CN" sz="2200">
                <a:ea typeface="SimSun" panose="02010600030101010101" pitchFamily="2" charset="-122"/>
              </a:rPr>
              <a:t> the length.  But to reuse any ray-object intersection code, we re-normalize the ray to </a:t>
            </a:r>
            <a:r>
              <a:rPr lang="en-US" altLang="zh-CN" sz="2200" i="1" u="sng">
                <a:ea typeface="SimSun" panose="02010600030101010101" pitchFamily="2" charset="-122"/>
              </a:rPr>
              <a:t>unit</a:t>
            </a:r>
            <a:r>
              <a:rPr lang="en-US" altLang="zh-CN" sz="2200">
                <a:ea typeface="SimSun" panose="02010600030101010101" pitchFamily="2" charset="-122"/>
              </a:rPr>
              <a:t> length.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zh-CN" sz="2200">
                <a:ea typeface="SimSun" panose="02010600030101010101" pitchFamily="2" charset="-122"/>
              </a:rPr>
              <a:t>The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OS</a:t>
            </a:r>
            <a:r>
              <a:rPr lang="en-US" altLang="zh-CN" sz="2200">
                <a:ea typeface="SimSun" panose="02010600030101010101" pitchFamily="2" charset="-122"/>
              </a:rPr>
              <a:t> cube is centered at the origin, and its face is at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(1, 0, 0)</a:t>
            </a:r>
            <a:r>
              <a:rPr lang="en-US" altLang="zh-CN" sz="2200">
                <a:ea typeface="SimSun" panose="02010600030101010101" pitchFamily="2" charset="-122"/>
              </a:rPr>
              <a:t>. 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t_os </a:t>
            </a:r>
            <a:r>
              <a:rPr lang="en-US" altLang="zh-CN" sz="2200">
                <a:ea typeface="SimSun" panose="02010600030101010101" pitchFamily="2" charset="-122"/>
              </a:rPr>
              <a:t>=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 1</a:t>
            </a:r>
            <a:r>
              <a:rPr lang="en-US" altLang="zh-CN" sz="2200">
                <a:ea typeface="SimSun" panose="02010600030101010101" pitchFamily="2" charset="-122"/>
              </a:rPr>
              <a:t> because the ray starting point and cube face are only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200">
                <a:ea typeface="SimSun" panose="02010600030101010101" pitchFamily="2" charset="-122"/>
              </a:rPr>
              <a:t> unit apart.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zh-CN" sz="2200">
                <a:ea typeface="SimSun" panose="02010600030101010101" pitchFamily="2" charset="-122"/>
              </a:rPr>
              <a:t>But the ray WAS scaled from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WS</a:t>
            </a:r>
            <a:r>
              <a:rPr lang="en-US" altLang="zh-CN" sz="2200">
                <a:ea typeface="SimSun" panose="02010600030101010101" pitchFamily="2" charset="-122"/>
              </a:rPr>
              <a:t> to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OS</a:t>
            </a:r>
            <a:r>
              <a:rPr lang="en-US" altLang="zh-CN" sz="2200">
                <a:ea typeface="SimSun" panose="02010600030101010101" pitchFamily="2" charset="-122"/>
              </a:rPr>
              <a:t> therefore ||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R_os</a:t>
            </a:r>
            <a:r>
              <a:rPr lang="en-US" altLang="zh-CN" sz="2200">
                <a:ea typeface="SimSun" panose="02010600030101010101" pitchFamily="2" charset="-122"/>
              </a:rPr>
              <a:t>|| =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2200">
                <a:ea typeface="SimSun" panose="02010600030101010101" pitchFamily="2" charset="-122"/>
              </a:rPr>
              <a:t>.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zh-CN" sz="2200">
                <a:ea typeface="SimSun" panose="02010600030101010101" pitchFamily="2" charset="-122"/>
              </a:rPr>
              <a:t>So then 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t_ws </a:t>
            </a:r>
            <a:r>
              <a:rPr lang="en-US" altLang="zh-CN" sz="2200">
                <a:ea typeface="SimSun" panose="02010600030101010101" pitchFamily="2" charset="-122"/>
              </a:rPr>
              <a:t>=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 1</a:t>
            </a:r>
            <a:r>
              <a:rPr lang="en-US" altLang="zh-CN" sz="2200">
                <a:ea typeface="SimSun" panose="02010600030101010101" pitchFamily="2" charset="-122"/>
              </a:rPr>
              <a:t>/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0.5 </a:t>
            </a:r>
            <a:r>
              <a:rPr lang="en-US" altLang="zh-CN" sz="2200">
                <a:ea typeface="SimSun" panose="02010600030101010101" pitchFamily="2" charset="-122"/>
              </a:rPr>
              <a:t>=</a:t>
            </a:r>
            <a:r>
              <a:rPr lang="en-US" altLang="zh-CN" sz="2200">
                <a:solidFill>
                  <a:srgbClr val="FFC000"/>
                </a:solidFill>
                <a:ea typeface="SimSun" panose="02010600030101010101" pitchFamily="2" charset="-122"/>
              </a:rPr>
              <a:t> 2</a:t>
            </a:r>
            <a:r>
              <a:rPr lang="en-US" altLang="zh-CN" sz="2200">
                <a:ea typeface="SimSun" panose="02010600030101010101" pitchFamily="2" charset="-122"/>
              </a:rPr>
              <a:t>, the right answer as per (#2).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B40EA5-96A3-4271-9E74-1790854CF3E7}" type="slidenum">
              <a:rPr lang="en-US" altLang="zh-CN" sz="1400">
                <a:solidFill>
                  <a:schemeClr val="tx1"/>
                </a:solidFill>
              </a:rPr>
              <a:pPr/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50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Transform the Normal Back into the World Space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889000"/>
            <a:ext cx="6870700" cy="6459204"/>
          </a:xfrm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altLang="zh-CN" smtClean="0">
                <a:ea typeface="SimSun" panose="02010600030101010101" pitchFamily="2" charset="-122"/>
              </a:rPr>
              <a:t>We still need the transformed normal from the object space intersection:</a:t>
            </a:r>
          </a:p>
          <a:p>
            <a:pPr>
              <a:spcAft>
                <a:spcPct val="10000"/>
              </a:spcAft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		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 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endParaRPr lang="en-US" altLang="zh-CN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>
              <a:spcAft>
                <a:spcPct val="10000"/>
              </a:spcAft>
            </a:pPr>
            <a:r>
              <a:rPr lang="en-US" altLang="zh-CN" smtClean="0">
                <a:ea typeface="SimSun" panose="02010600030101010101" pitchFamily="2" charset="-122"/>
              </a:rPr>
              <a:t>So can’t just use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r>
              <a:rPr lang="en-US" altLang="zh-CN" smtClean="0">
                <a:ea typeface="SimSun" panose="02010600030101010101" pitchFamily="2" charset="-122"/>
              </a:rPr>
              <a:t>!</a:t>
            </a:r>
          </a:p>
          <a:p>
            <a:pPr>
              <a:spcAft>
                <a:spcPct val="10000"/>
              </a:spcAft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spcAft>
                <a:spcPct val="10000"/>
              </a:spcAft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spcAft>
                <a:spcPct val="10000"/>
              </a:spcAft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spcAft>
                <a:spcPct val="10000"/>
              </a:spcAft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spcAft>
                <a:spcPct val="10000"/>
              </a:spcAft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spcAft>
                <a:spcPct val="10000"/>
              </a:spcAft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spcAft>
                <a:spcPct val="10000"/>
              </a:spcAft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spcAft>
                <a:spcPct val="10000"/>
              </a:spcAft>
            </a:pPr>
            <a:r>
              <a:rPr lang="en-US" altLang="zh-CN" smtClean="0">
                <a:ea typeface="SimSun" panose="02010600030101010101" pitchFamily="2" charset="-122"/>
              </a:rPr>
              <a:t>Key is to transform the TANGENT plane…</a:t>
            </a: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3708400" y="3621089"/>
            <a:ext cx="1460500" cy="1089025"/>
            <a:chOff x="4878" y="1098"/>
            <a:chExt cx="920" cy="686"/>
          </a:xfrm>
        </p:grpSpPr>
        <p:sp>
          <p:nvSpPr>
            <p:cNvPr id="197657" name="Line 53"/>
            <p:cNvSpPr>
              <a:spLocks noChangeShapeType="1"/>
            </p:cNvSpPr>
            <p:nvPr/>
          </p:nvSpPr>
          <p:spPr bwMode="auto">
            <a:xfrm>
              <a:off x="5239" y="1624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8" name="Line 54"/>
            <p:cNvSpPr>
              <a:spLocks noChangeShapeType="1"/>
            </p:cNvSpPr>
            <p:nvPr/>
          </p:nvSpPr>
          <p:spPr bwMode="auto">
            <a:xfrm>
              <a:off x="5448" y="1624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9" name="Line 55"/>
            <p:cNvSpPr>
              <a:spLocks noChangeShapeType="1"/>
            </p:cNvSpPr>
            <p:nvPr/>
          </p:nvSpPr>
          <p:spPr bwMode="auto">
            <a:xfrm>
              <a:off x="5239" y="109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0" name="Line 56"/>
            <p:cNvSpPr>
              <a:spLocks noChangeShapeType="1"/>
            </p:cNvSpPr>
            <p:nvPr/>
          </p:nvSpPr>
          <p:spPr bwMode="auto">
            <a:xfrm>
              <a:off x="5448" y="109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1" name="Line 57"/>
            <p:cNvSpPr>
              <a:spLocks noChangeShapeType="1"/>
            </p:cNvSpPr>
            <p:nvPr/>
          </p:nvSpPr>
          <p:spPr bwMode="auto">
            <a:xfrm rot="5400000">
              <a:off x="4958" y="136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2" name="Line 58"/>
            <p:cNvSpPr>
              <a:spLocks noChangeShapeType="1"/>
            </p:cNvSpPr>
            <p:nvPr/>
          </p:nvSpPr>
          <p:spPr bwMode="auto">
            <a:xfrm rot="-5400000">
              <a:off x="5718" y="136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3" name="Rectangle 52"/>
            <p:cNvSpPr>
              <a:spLocks noChangeArrowheads="1"/>
            </p:cNvSpPr>
            <p:nvPr/>
          </p:nvSpPr>
          <p:spPr bwMode="auto">
            <a:xfrm>
              <a:off x="5046" y="1256"/>
              <a:ext cx="594" cy="37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zh-CN" altLang="zh-CN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 rot="-3406386">
            <a:off x="5267326" y="4294188"/>
            <a:ext cx="1460500" cy="1089025"/>
            <a:chOff x="4878" y="1098"/>
            <a:chExt cx="920" cy="686"/>
          </a:xfrm>
        </p:grpSpPr>
        <p:sp>
          <p:nvSpPr>
            <p:cNvPr id="197650" name="Line 61"/>
            <p:cNvSpPr>
              <a:spLocks noChangeShapeType="1"/>
            </p:cNvSpPr>
            <p:nvPr/>
          </p:nvSpPr>
          <p:spPr bwMode="auto">
            <a:xfrm>
              <a:off x="5239" y="1624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1" name="Line 62"/>
            <p:cNvSpPr>
              <a:spLocks noChangeShapeType="1"/>
            </p:cNvSpPr>
            <p:nvPr/>
          </p:nvSpPr>
          <p:spPr bwMode="auto">
            <a:xfrm>
              <a:off x="5448" y="1624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2" name="Line 63"/>
            <p:cNvSpPr>
              <a:spLocks noChangeShapeType="1"/>
            </p:cNvSpPr>
            <p:nvPr/>
          </p:nvSpPr>
          <p:spPr bwMode="auto">
            <a:xfrm>
              <a:off x="5239" y="109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3" name="Line 64"/>
            <p:cNvSpPr>
              <a:spLocks noChangeShapeType="1"/>
            </p:cNvSpPr>
            <p:nvPr/>
          </p:nvSpPr>
          <p:spPr bwMode="auto">
            <a:xfrm>
              <a:off x="5448" y="109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4" name="Line 65"/>
            <p:cNvSpPr>
              <a:spLocks noChangeShapeType="1"/>
            </p:cNvSpPr>
            <p:nvPr/>
          </p:nvSpPr>
          <p:spPr bwMode="auto">
            <a:xfrm rot="5400000">
              <a:off x="4958" y="136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5" name="Line 66"/>
            <p:cNvSpPr>
              <a:spLocks noChangeShapeType="1"/>
            </p:cNvSpPr>
            <p:nvPr/>
          </p:nvSpPr>
          <p:spPr bwMode="auto">
            <a:xfrm rot="-5400000">
              <a:off x="5718" y="136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6" name="Rectangle 67"/>
            <p:cNvSpPr>
              <a:spLocks noChangeArrowheads="1"/>
            </p:cNvSpPr>
            <p:nvPr/>
          </p:nvSpPr>
          <p:spPr bwMode="auto">
            <a:xfrm>
              <a:off x="5046" y="1256"/>
              <a:ext cx="594" cy="37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zh-CN" altLang="zh-CN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7099301" y="3392488"/>
            <a:ext cx="790575" cy="1568450"/>
            <a:chOff x="4791" y="908"/>
            <a:chExt cx="498" cy="988"/>
          </a:xfrm>
        </p:grpSpPr>
        <p:sp>
          <p:nvSpPr>
            <p:cNvPr id="197643" name="Line 69"/>
            <p:cNvSpPr>
              <a:spLocks noChangeShapeType="1"/>
            </p:cNvSpPr>
            <p:nvPr/>
          </p:nvSpPr>
          <p:spPr bwMode="auto">
            <a:xfrm rot="-4310495">
              <a:off x="5143" y="164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4" name="Line 70"/>
            <p:cNvSpPr>
              <a:spLocks noChangeShapeType="1"/>
            </p:cNvSpPr>
            <p:nvPr/>
          </p:nvSpPr>
          <p:spPr bwMode="auto">
            <a:xfrm rot="-4439017">
              <a:off x="5206" y="14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5" name="Line 71"/>
            <p:cNvSpPr>
              <a:spLocks noChangeShapeType="1"/>
            </p:cNvSpPr>
            <p:nvPr/>
          </p:nvSpPr>
          <p:spPr bwMode="auto">
            <a:xfrm rot="-4314838">
              <a:off x="4871" y="122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6" name="Line 72"/>
            <p:cNvSpPr>
              <a:spLocks noChangeShapeType="1"/>
            </p:cNvSpPr>
            <p:nvPr/>
          </p:nvSpPr>
          <p:spPr bwMode="auto">
            <a:xfrm rot="-4143094">
              <a:off x="4946" y="1002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7" name="Line 73"/>
            <p:cNvSpPr>
              <a:spLocks noChangeShapeType="1"/>
            </p:cNvSpPr>
            <p:nvPr/>
          </p:nvSpPr>
          <p:spPr bwMode="auto">
            <a:xfrm rot="4435904">
              <a:off x="4875" y="1624"/>
              <a:ext cx="1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8" name="Line 74"/>
            <p:cNvSpPr>
              <a:spLocks noChangeShapeType="1"/>
            </p:cNvSpPr>
            <p:nvPr/>
          </p:nvSpPr>
          <p:spPr bwMode="auto">
            <a:xfrm rot="-6336643">
              <a:off x="5208" y="1008"/>
              <a:ext cx="1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9" name="Freeform 76"/>
            <p:cNvSpPr>
              <a:spLocks/>
            </p:cNvSpPr>
            <p:nvPr/>
          </p:nvSpPr>
          <p:spPr bwMode="auto">
            <a:xfrm>
              <a:off x="4908" y="908"/>
              <a:ext cx="272" cy="988"/>
            </a:xfrm>
            <a:custGeom>
              <a:avLst/>
              <a:gdLst>
                <a:gd name="T0" fmla="*/ 164 w 272"/>
                <a:gd name="T1" fmla="*/ 0 h 988"/>
                <a:gd name="T2" fmla="*/ 272 w 272"/>
                <a:gd name="T3" fmla="*/ 392 h 988"/>
                <a:gd name="T4" fmla="*/ 108 w 272"/>
                <a:gd name="T5" fmla="*/ 988 h 988"/>
                <a:gd name="T6" fmla="*/ 0 w 272"/>
                <a:gd name="T7" fmla="*/ 592 h 988"/>
                <a:gd name="T8" fmla="*/ 164 w 272"/>
                <a:gd name="T9" fmla="*/ 0 h 9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988"/>
                <a:gd name="T17" fmla="*/ 272 w 272"/>
                <a:gd name="T18" fmla="*/ 988 h 9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988">
                  <a:moveTo>
                    <a:pt x="164" y="0"/>
                  </a:moveTo>
                  <a:lnTo>
                    <a:pt x="272" y="392"/>
                  </a:lnTo>
                  <a:lnTo>
                    <a:pt x="108" y="988"/>
                  </a:lnTo>
                  <a:lnTo>
                    <a:pt x="0" y="59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79534" name="Text Box 78"/>
          <p:cNvSpPr txBox="1">
            <a:spLocks noChangeArrowheads="1"/>
          </p:cNvSpPr>
          <p:nvPr/>
        </p:nvSpPr>
        <p:spPr bwMode="auto">
          <a:xfrm>
            <a:off x="3730626" y="4699001"/>
            <a:ext cx="1571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1"/>
                </a:solidFill>
                <a:ea typeface="SimSun" panose="02010600030101010101" pitchFamily="2" charset="-122"/>
              </a:rPr>
              <a:t>Original shape;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ea typeface="SimSun" panose="02010600030101010101" pitchFamily="2" charset="-122"/>
              </a:rPr>
              <a:t>Original normals</a:t>
            </a:r>
          </a:p>
        </p:txBody>
      </p:sp>
      <p:sp>
        <p:nvSpPr>
          <p:cNvPr id="2579535" name="Text Box 79"/>
          <p:cNvSpPr txBox="1">
            <a:spLocks noChangeArrowheads="1"/>
          </p:cNvSpPr>
          <p:nvPr/>
        </p:nvSpPr>
        <p:spPr bwMode="auto">
          <a:xfrm>
            <a:off x="5232400" y="3248025"/>
            <a:ext cx="19002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1"/>
                </a:solidFill>
                <a:ea typeface="SimSun" panose="02010600030101010101" pitchFamily="2" charset="-122"/>
              </a:rPr>
              <a:t>Transformed shape;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ea typeface="SimSun" panose="02010600030101010101" pitchFamily="2" charset="-122"/>
              </a:rPr>
              <a:t>Normals treated like 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ea typeface="SimSun" panose="02010600030101010101" pitchFamily="2" charset="-122"/>
              </a:rPr>
              <a:t>object points</a:t>
            </a:r>
          </a:p>
        </p:txBody>
      </p:sp>
      <p:sp>
        <p:nvSpPr>
          <p:cNvPr id="2579536" name="Text Box 80"/>
          <p:cNvSpPr txBox="1">
            <a:spLocks noChangeArrowheads="1"/>
          </p:cNvSpPr>
          <p:nvPr/>
        </p:nvSpPr>
        <p:spPr bwMode="auto">
          <a:xfrm>
            <a:off x="6172200" y="5003801"/>
            <a:ext cx="2698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solidFill>
                  <a:schemeClr val="tx1"/>
                </a:solidFill>
                <a:ea typeface="SimSun" panose="02010600030101010101" pitchFamily="2" charset="-122"/>
              </a:rPr>
              <a:t>Transformed shape;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ea typeface="SimSun" panose="02010600030101010101" pitchFamily="2" charset="-122"/>
              </a:rPr>
              <a:t>Correctly transformed normals</a:t>
            </a:r>
          </a:p>
        </p:txBody>
      </p:sp>
      <p:sp>
        <p:nvSpPr>
          <p:cNvPr id="322583" name="Slide Number Placeholder 7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8F58C3-B355-4482-8568-B3617F71FA58}" type="slidenum">
              <a:rPr lang="en-US" altLang="zh-CN" sz="1400">
                <a:solidFill>
                  <a:schemeClr val="tx1"/>
                </a:solidFill>
              </a:rPr>
              <a:pPr/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2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3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9534" grpId="0"/>
      <p:bldP spid="2579535" grpId="0"/>
      <p:bldP spid="25795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50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Transform the Normal Back into the World Space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889001"/>
            <a:ext cx="6870700" cy="5900077"/>
          </a:xfrm>
        </p:spPr>
        <p:txBody>
          <a:bodyPr>
            <a:spAutoFit/>
          </a:bodyPr>
          <a:lstStyle/>
          <a:p>
            <a:pPr marL="0" indent="0">
              <a:spcAft>
                <a:spcPct val="10000"/>
              </a:spcAft>
              <a:buNone/>
            </a:pPr>
            <a:r>
              <a:rPr lang="en-US" altLang="zh-CN" smtClean="0">
                <a:ea typeface="SimSun" panose="02010600030101010101" pitchFamily="2" charset="-122"/>
              </a:rPr>
              <a:t>Pick any vector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V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 </a:t>
            </a:r>
            <a:r>
              <a:rPr lang="en-US" altLang="zh-CN" smtClean="0">
                <a:ea typeface="SimSun" panose="02010600030101010101" pitchFamily="2" charset="-122"/>
              </a:rPr>
              <a:t>in the tangent plane: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V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=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 V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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V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ea typeface="SimSun" panose="02010600030101010101" pitchFamily="2" charset="-122"/>
              </a:rPr>
              <a:t>so:</a:t>
            </a: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mtClean="0">
                <a:solidFill>
                  <a:srgbClr val="F8F8E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0 =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V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mtClean="0">
                <a:solidFill>
                  <a:srgbClr val="F8F8E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0 =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)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V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mtClean="0">
                <a:solidFill>
                  <a:srgbClr val="F8F8E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0 =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)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 V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)</a:t>
            </a:r>
            <a:endParaRPr lang="en-US" altLang="zh-CN" baseline="-25000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mtClean="0">
                <a:solidFill>
                  <a:srgbClr val="F8F8E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0 =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)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V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mtClean="0">
                <a:ea typeface="SimSun" panose="02010600030101010101" pitchFamily="2" charset="-122"/>
              </a:rPr>
              <a:t>Since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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8F8EF"/>
                </a:solidFill>
                <a:ea typeface="SimSun" panose="02010600030101010101" pitchFamily="2" charset="-122"/>
              </a:rPr>
              <a:t>=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endParaRPr lang="en-US" altLang="zh-CN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mtClean="0">
                <a:ea typeface="SimSun" panose="02010600030101010101" pitchFamily="2" charset="-122"/>
              </a:rPr>
              <a:t>	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)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8F8EF"/>
                </a:solidFill>
                <a:ea typeface="SimSun" panose="02010600030101010101" pitchFamily="2" charset="-122"/>
              </a:rPr>
              <a:t>=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 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)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endParaRPr lang="en-US" altLang="zh-CN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8F8EF"/>
                </a:solidFill>
                <a:ea typeface="SimSun" panose="02010600030101010101" pitchFamily="2" charset="-122"/>
              </a:rPr>
              <a:t>=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C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-1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)</a:t>
            </a:r>
            <a:r>
              <a:rPr lang="en-US" altLang="zh-CN" baseline="30000" smtClean="0">
                <a:solidFill>
                  <a:schemeClr val="tx2"/>
                </a:solidFill>
                <a:ea typeface="SimSun" panose="02010600030101010101" pitchFamily="2" charset="-122"/>
              </a:rPr>
              <a:t>T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N</a:t>
            </a:r>
            <a:r>
              <a:rPr lang="en-US" altLang="zh-CN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8878888" y="2790825"/>
            <a:ext cx="1244600" cy="1003300"/>
            <a:chOff x="4320" y="1680"/>
            <a:chExt cx="1920" cy="1680"/>
          </a:xfrm>
        </p:grpSpPr>
        <p:sp>
          <p:nvSpPr>
            <p:cNvPr id="198696" name="Line 5"/>
            <p:cNvSpPr>
              <a:spLocks noChangeShapeType="1"/>
            </p:cNvSpPr>
            <p:nvPr/>
          </p:nvSpPr>
          <p:spPr bwMode="auto">
            <a:xfrm>
              <a:off x="4320" y="3216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7" name="Line 6"/>
            <p:cNvSpPr>
              <a:spLocks noChangeShapeType="1"/>
            </p:cNvSpPr>
            <p:nvPr/>
          </p:nvSpPr>
          <p:spPr bwMode="auto">
            <a:xfrm>
              <a:off x="5616" y="2784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8698" name="Group 7"/>
            <p:cNvGrpSpPr>
              <a:grpSpLocks/>
            </p:cNvGrpSpPr>
            <p:nvPr/>
          </p:nvGrpSpPr>
          <p:grpSpPr bwMode="auto">
            <a:xfrm>
              <a:off x="4320" y="1680"/>
              <a:ext cx="1920" cy="1680"/>
              <a:chOff x="4320" y="1680"/>
              <a:chExt cx="1920" cy="1680"/>
            </a:xfrm>
          </p:grpSpPr>
          <p:sp>
            <p:nvSpPr>
              <p:cNvPr id="198699" name="Line 8"/>
              <p:cNvSpPr>
                <a:spLocks noChangeShapeType="1"/>
              </p:cNvSpPr>
              <p:nvPr/>
            </p:nvSpPr>
            <p:spPr bwMode="auto">
              <a:xfrm>
                <a:off x="4944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0" name="Line 9"/>
              <p:cNvSpPr>
                <a:spLocks noChangeShapeType="1"/>
              </p:cNvSpPr>
              <p:nvPr/>
            </p:nvSpPr>
            <p:spPr bwMode="auto">
              <a:xfrm flipV="1">
                <a:off x="4656" y="1680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1" name="Line 10"/>
              <p:cNvSpPr>
                <a:spLocks noChangeShapeType="1"/>
              </p:cNvSpPr>
              <p:nvPr/>
            </p:nvSpPr>
            <p:spPr bwMode="auto">
              <a:xfrm flipH="1">
                <a:off x="5616" y="1680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2" name="Line 11"/>
              <p:cNvSpPr>
                <a:spLocks noChangeShapeType="1"/>
              </p:cNvSpPr>
              <p:nvPr/>
            </p:nvSpPr>
            <p:spPr bwMode="auto">
              <a:xfrm>
                <a:off x="5952" y="1680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3" name="Line 12"/>
              <p:cNvSpPr>
                <a:spLocks noChangeShapeType="1"/>
              </p:cNvSpPr>
              <p:nvPr/>
            </p:nvSpPr>
            <p:spPr bwMode="auto">
              <a:xfrm flipH="1">
                <a:off x="4320" y="2112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4" name="Line 13"/>
              <p:cNvSpPr>
                <a:spLocks noChangeShapeType="1"/>
              </p:cNvSpPr>
              <p:nvPr/>
            </p:nvSpPr>
            <p:spPr bwMode="auto">
              <a:xfrm>
                <a:off x="4656" y="2112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5" name="Line 14"/>
              <p:cNvSpPr>
                <a:spLocks noChangeShapeType="1"/>
              </p:cNvSpPr>
              <p:nvPr/>
            </p:nvSpPr>
            <p:spPr bwMode="auto">
              <a:xfrm flipV="1">
                <a:off x="4320" y="2784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6" name="Line 15"/>
              <p:cNvSpPr>
                <a:spLocks noChangeShapeType="1"/>
              </p:cNvSpPr>
              <p:nvPr/>
            </p:nvSpPr>
            <p:spPr bwMode="auto">
              <a:xfrm flipV="1">
                <a:off x="4944" y="292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7" name="Line 16"/>
              <p:cNvSpPr>
                <a:spLocks noChangeShapeType="1"/>
              </p:cNvSpPr>
              <p:nvPr/>
            </p:nvSpPr>
            <p:spPr bwMode="auto">
              <a:xfrm flipV="1">
                <a:off x="4944" y="2352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8" name="Line 17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12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9" name="Line 18"/>
              <p:cNvSpPr>
                <a:spLocks noChangeShapeType="1"/>
              </p:cNvSpPr>
              <p:nvPr/>
            </p:nvSpPr>
            <p:spPr bwMode="auto">
              <a:xfrm>
                <a:off x="4320" y="264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10" name="Line 19"/>
              <p:cNvSpPr>
                <a:spLocks noChangeShapeType="1"/>
              </p:cNvSpPr>
              <p:nvPr/>
            </p:nvSpPr>
            <p:spPr bwMode="auto">
              <a:xfrm>
                <a:off x="5616" y="220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11" name="Line 20"/>
              <p:cNvSpPr>
                <a:spLocks noChangeShapeType="1"/>
              </p:cNvSpPr>
              <p:nvPr/>
            </p:nvSpPr>
            <p:spPr bwMode="auto">
              <a:xfrm>
                <a:off x="6240" y="23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8661" name="Group 21"/>
          <p:cNvGrpSpPr>
            <a:grpSpLocks/>
          </p:cNvGrpSpPr>
          <p:nvPr/>
        </p:nvGrpSpPr>
        <p:grpSpPr bwMode="auto">
          <a:xfrm rot="1800079">
            <a:off x="6303964" y="2765425"/>
            <a:ext cx="1317625" cy="1231900"/>
            <a:chOff x="768" y="2112"/>
            <a:chExt cx="1296" cy="1104"/>
          </a:xfrm>
        </p:grpSpPr>
        <p:sp>
          <p:nvSpPr>
            <p:cNvPr id="198681" name="Line 22"/>
            <p:cNvSpPr>
              <a:spLocks noChangeShapeType="1"/>
            </p:cNvSpPr>
            <p:nvPr/>
          </p:nvSpPr>
          <p:spPr bwMode="auto">
            <a:xfrm>
              <a:off x="768" y="3121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82" name="Line 23"/>
            <p:cNvSpPr>
              <a:spLocks noChangeShapeType="1"/>
            </p:cNvSpPr>
            <p:nvPr/>
          </p:nvSpPr>
          <p:spPr bwMode="auto">
            <a:xfrm>
              <a:off x="1643" y="2837"/>
              <a:ext cx="421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83" name="Line 24"/>
            <p:cNvSpPr>
              <a:spLocks noChangeShapeType="1"/>
            </p:cNvSpPr>
            <p:nvPr/>
          </p:nvSpPr>
          <p:spPr bwMode="auto">
            <a:xfrm>
              <a:off x="1189" y="2837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84" name="Line 25"/>
            <p:cNvSpPr>
              <a:spLocks noChangeShapeType="1"/>
            </p:cNvSpPr>
            <p:nvPr/>
          </p:nvSpPr>
          <p:spPr bwMode="auto">
            <a:xfrm flipV="1">
              <a:off x="995" y="211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85" name="Line 26"/>
            <p:cNvSpPr>
              <a:spLocks noChangeShapeType="1"/>
            </p:cNvSpPr>
            <p:nvPr/>
          </p:nvSpPr>
          <p:spPr bwMode="auto">
            <a:xfrm flipH="1">
              <a:off x="1643" y="2112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86" name="Line 27"/>
            <p:cNvSpPr>
              <a:spLocks noChangeShapeType="1"/>
            </p:cNvSpPr>
            <p:nvPr/>
          </p:nvSpPr>
          <p:spPr bwMode="auto">
            <a:xfrm>
              <a:off x="1870" y="2112"/>
              <a:ext cx="194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87" name="Line 28"/>
            <p:cNvSpPr>
              <a:spLocks noChangeShapeType="1"/>
            </p:cNvSpPr>
            <p:nvPr/>
          </p:nvSpPr>
          <p:spPr bwMode="auto">
            <a:xfrm flipH="1">
              <a:off x="768" y="2396"/>
              <a:ext cx="227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88" name="Line 29"/>
            <p:cNvSpPr>
              <a:spLocks noChangeShapeType="1"/>
            </p:cNvSpPr>
            <p:nvPr/>
          </p:nvSpPr>
          <p:spPr bwMode="auto">
            <a:xfrm>
              <a:off x="995" y="2396"/>
              <a:ext cx="194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89" name="Line 30"/>
            <p:cNvSpPr>
              <a:spLocks noChangeShapeType="1"/>
            </p:cNvSpPr>
            <p:nvPr/>
          </p:nvSpPr>
          <p:spPr bwMode="auto">
            <a:xfrm flipV="1">
              <a:off x="768" y="2837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0" name="Line 31"/>
            <p:cNvSpPr>
              <a:spLocks noChangeShapeType="1"/>
            </p:cNvSpPr>
            <p:nvPr/>
          </p:nvSpPr>
          <p:spPr bwMode="auto">
            <a:xfrm flipV="1">
              <a:off x="1189" y="2932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1" name="Line 32"/>
            <p:cNvSpPr>
              <a:spLocks noChangeShapeType="1"/>
            </p:cNvSpPr>
            <p:nvPr/>
          </p:nvSpPr>
          <p:spPr bwMode="auto">
            <a:xfrm flipV="1">
              <a:off x="1189" y="2554"/>
              <a:ext cx="875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2" name="Line 33"/>
            <p:cNvSpPr>
              <a:spLocks noChangeShapeType="1"/>
            </p:cNvSpPr>
            <p:nvPr/>
          </p:nvSpPr>
          <p:spPr bwMode="auto">
            <a:xfrm flipV="1">
              <a:off x="768" y="2459"/>
              <a:ext cx="8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3" name="Line 34"/>
            <p:cNvSpPr>
              <a:spLocks noChangeShapeType="1"/>
            </p:cNvSpPr>
            <p:nvPr/>
          </p:nvSpPr>
          <p:spPr bwMode="auto">
            <a:xfrm>
              <a:off x="768" y="2743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4" name="Line 35"/>
            <p:cNvSpPr>
              <a:spLocks noChangeShapeType="1"/>
            </p:cNvSpPr>
            <p:nvPr/>
          </p:nvSpPr>
          <p:spPr bwMode="auto">
            <a:xfrm>
              <a:off x="1643" y="2459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5" name="Line 36"/>
            <p:cNvSpPr>
              <a:spLocks noChangeShapeType="1"/>
            </p:cNvSpPr>
            <p:nvPr/>
          </p:nvSpPr>
          <p:spPr bwMode="auto">
            <a:xfrm>
              <a:off x="2064" y="255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8662" name="AutoShape 37"/>
          <p:cNvSpPr>
            <a:spLocks noChangeArrowheads="1"/>
          </p:cNvSpPr>
          <p:nvPr/>
        </p:nvSpPr>
        <p:spPr bwMode="auto">
          <a:xfrm>
            <a:off x="7735888" y="3344864"/>
            <a:ext cx="976312" cy="815975"/>
          </a:xfrm>
          <a:prstGeom prst="leftArrow">
            <a:avLst>
              <a:gd name="adj1" fmla="val 50000"/>
              <a:gd name="adj2" fmla="val 299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ea typeface="SimSun" panose="02010600030101010101" pitchFamily="2" charset="-122"/>
              </a:rPr>
              <a:t>(</a:t>
            </a:r>
            <a:r>
              <a:rPr lang="en-US" altLang="zh-CN" sz="2000" i="1">
                <a:solidFill>
                  <a:schemeClr val="bg1"/>
                </a:solidFill>
                <a:ea typeface="SimSun" panose="02010600030101010101" pitchFamily="2" charset="-122"/>
              </a:rPr>
              <a:t>C</a:t>
            </a:r>
            <a:r>
              <a:rPr lang="en-US" altLang="zh-CN" sz="2000" baseline="30000">
                <a:solidFill>
                  <a:schemeClr val="bg1"/>
                </a:solidFill>
                <a:ea typeface="SimSun" panose="02010600030101010101" pitchFamily="2" charset="-122"/>
              </a:rPr>
              <a:t>-1</a:t>
            </a:r>
            <a:r>
              <a:rPr lang="en-US" altLang="zh-CN" sz="2000">
                <a:solidFill>
                  <a:schemeClr val="bg1"/>
                </a:solidFill>
                <a:ea typeface="SimSun" panose="02010600030101010101" pitchFamily="2" charset="-122"/>
              </a:rPr>
              <a:t>)</a:t>
            </a:r>
            <a:r>
              <a:rPr lang="en-US" altLang="zh-CN" sz="2000" baseline="30000">
                <a:solidFill>
                  <a:schemeClr val="bg1"/>
                </a:solidFill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198663" name="Line 38"/>
          <p:cNvSpPr>
            <a:spLocks noChangeShapeType="1"/>
          </p:cNvSpPr>
          <p:nvPr/>
        </p:nvSpPr>
        <p:spPr bwMode="auto">
          <a:xfrm flipV="1">
            <a:off x="6351588" y="3959225"/>
            <a:ext cx="17780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Text Box 39"/>
          <p:cNvSpPr txBox="1">
            <a:spLocks noChangeArrowheads="1"/>
          </p:cNvSpPr>
          <p:nvPr/>
        </p:nvSpPr>
        <p:spPr bwMode="auto">
          <a:xfrm>
            <a:off x="6310967" y="4613275"/>
            <a:ext cx="324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i="1" dirty="0">
                <a:solidFill>
                  <a:schemeClr val="tx2"/>
                </a:solidFill>
                <a:latin typeface="+mn-lt"/>
                <a:cs typeface="+mn-cs"/>
              </a:rPr>
              <a:t>R</a:t>
            </a:r>
          </a:p>
        </p:txBody>
      </p:sp>
      <p:sp>
        <p:nvSpPr>
          <p:cNvPr id="198665" name="Line 40"/>
          <p:cNvSpPr>
            <a:spLocks noChangeShapeType="1"/>
          </p:cNvSpPr>
          <p:nvPr/>
        </p:nvSpPr>
        <p:spPr bwMode="auto">
          <a:xfrm flipH="1" flipV="1">
            <a:off x="9551988" y="3857625"/>
            <a:ext cx="292100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Text Box 41"/>
          <p:cNvSpPr txBox="1">
            <a:spLocks noChangeArrowheads="1"/>
          </p:cNvSpPr>
          <p:nvPr/>
        </p:nvSpPr>
        <p:spPr bwMode="auto">
          <a:xfrm>
            <a:off x="9906001" y="4284664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 i="1">
                <a:solidFill>
                  <a:schemeClr val="tx2"/>
                </a:solidFill>
                <a:ea typeface="SimSun" panose="02010600030101010101" pitchFamily="2" charset="-122"/>
              </a:rPr>
              <a:t>R′</a:t>
            </a:r>
          </a:p>
        </p:txBody>
      </p:sp>
      <p:sp>
        <p:nvSpPr>
          <p:cNvPr id="198667" name="Line 42"/>
          <p:cNvSpPr>
            <a:spLocks noChangeShapeType="1"/>
          </p:cNvSpPr>
          <p:nvPr/>
        </p:nvSpPr>
        <p:spPr bwMode="auto">
          <a:xfrm flipH="1" flipV="1">
            <a:off x="9431338" y="3641725"/>
            <a:ext cx="127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8" name="Line 43"/>
          <p:cNvSpPr>
            <a:spLocks noChangeShapeType="1"/>
          </p:cNvSpPr>
          <p:nvPr/>
        </p:nvSpPr>
        <p:spPr bwMode="auto">
          <a:xfrm flipV="1">
            <a:off x="6529388" y="3686175"/>
            <a:ext cx="8255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9" name="Line 46"/>
          <p:cNvSpPr>
            <a:spLocks noChangeShapeType="1"/>
          </p:cNvSpPr>
          <p:nvPr/>
        </p:nvSpPr>
        <p:spPr bwMode="auto">
          <a:xfrm>
            <a:off x="9424988" y="3641725"/>
            <a:ext cx="63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70" name="Line 47"/>
          <p:cNvSpPr>
            <a:spLocks noChangeShapeType="1"/>
          </p:cNvSpPr>
          <p:nvPr/>
        </p:nvSpPr>
        <p:spPr bwMode="auto">
          <a:xfrm flipH="1">
            <a:off x="6370638" y="3679825"/>
            <a:ext cx="2476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71" name="Text Box 48"/>
          <p:cNvSpPr txBox="1">
            <a:spLocks noChangeArrowheads="1"/>
          </p:cNvSpPr>
          <p:nvPr/>
        </p:nvSpPr>
        <p:spPr bwMode="auto">
          <a:xfrm>
            <a:off x="9021763" y="3979863"/>
            <a:ext cx="565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i="1">
                <a:solidFill>
                  <a:schemeClr val="tx2"/>
                </a:solidFill>
                <a:ea typeface="SimSun" panose="02010600030101010101" pitchFamily="2" charset="-122"/>
              </a:rPr>
              <a:t>N</a:t>
            </a:r>
            <a:r>
              <a:rPr lang="en-US" altLang="zh-CN" baseline="-2500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</a:p>
        </p:txBody>
      </p:sp>
      <p:sp>
        <p:nvSpPr>
          <p:cNvPr id="198672" name="Text Box 49"/>
          <p:cNvSpPr txBox="1">
            <a:spLocks noChangeArrowheads="1"/>
          </p:cNvSpPr>
          <p:nvPr/>
        </p:nvSpPr>
        <p:spPr bwMode="auto">
          <a:xfrm>
            <a:off x="5781676" y="3821113"/>
            <a:ext cx="60801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i="1">
                <a:solidFill>
                  <a:schemeClr val="tx2"/>
                </a:solidFill>
                <a:ea typeface="SimSun" panose="02010600030101010101" pitchFamily="2" charset="-122"/>
              </a:rPr>
              <a:t>N</a:t>
            </a:r>
            <a:r>
              <a:rPr lang="en-US" altLang="zh-CN" baseline="-2500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</a:p>
        </p:txBody>
      </p:sp>
      <p:sp>
        <p:nvSpPr>
          <p:cNvPr id="322583" name="Slide Number Placeholder 7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E621B27-2FD9-4B79-A08E-826C0A2DF2A7}" type="slidenum">
              <a:rPr lang="en-US" altLang="zh-CN" sz="1400">
                <a:solidFill>
                  <a:schemeClr val="tx1"/>
                </a:solidFill>
              </a:rPr>
              <a:pPr/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8000" y="3997326"/>
            <a:ext cx="9444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cs typeface="Arial" charset="0"/>
              </a:rPr>
              <a:t>For</a:t>
            </a:r>
          </a:p>
          <a:p>
            <a:pPr algn="ctr">
              <a:defRPr/>
            </a:pPr>
            <a:r>
              <a:rPr lang="en-US" i="1" dirty="0" err="1">
                <a:solidFill>
                  <a:schemeClr val="accent4">
                    <a:lumMod val="20000"/>
                    <a:lumOff val="80000"/>
                  </a:schemeClr>
                </a:solidFill>
                <a:cs typeface="Arial" charset="0"/>
              </a:rPr>
              <a:t>normals</a:t>
            </a:r>
            <a:endParaRPr lang="en-US" i="1" dirty="0">
              <a:solidFill>
                <a:schemeClr val="accent4">
                  <a:lumMod val="20000"/>
                  <a:lumOff val="80000"/>
                </a:schemeClr>
              </a:solidFill>
              <a:cs typeface="Arial" charset="0"/>
            </a:endParaRPr>
          </a:p>
        </p:txBody>
      </p:sp>
      <p:sp>
        <p:nvSpPr>
          <p:cNvPr id="198675" name="Line 46"/>
          <p:cNvSpPr>
            <a:spLocks noChangeShapeType="1"/>
          </p:cNvSpPr>
          <p:nvPr/>
        </p:nvSpPr>
        <p:spPr bwMode="auto">
          <a:xfrm flipV="1">
            <a:off x="9431338" y="3535363"/>
            <a:ext cx="349250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76" name="Text Box 48"/>
          <p:cNvSpPr txBox="1">
            <a:spLocks noChangeArrowheads="1"/>
          </p:cNvSpPr>
          <p:nvPr/>
        </p:nvSpPr>
        <p:spPr bwMode="auto">
          <a:xfrm>
            <a:off x="9790113" y="3533775"/>
            <a:ext cx="5397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i="1">
                <a:solidFill>
                  <a:schemeClr val="tx2"/>
                </a:solidFill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a typeface="SimSun" panose="02010600030101010101" pitchFamily="2" charset="-122"/>
              </a:rPr>
              <a:t>os</a:t>
            </a:r>
          </a:p>
        </p:txBody>
      </p:sp>
      <p:sp>
        <p:nvSpPr>
          <p:cNvPr id="198677" name="Line 47"/>
          <p:cNvSpPr>
            <a:spLocks noChangeShapeType="1"/>
          </p:cNvSpPr>
          <p:nvPr/>
        </p:nvSpPr>
        <p:spPr bwMode="auto">
          <a:xfrm>
            <a:off x="6618289" y="3686175"/>
            <a:ext cx="395287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78" name="Text Box 48"/>
          <p:cNvSpPr txBox="1">
            <a:spLocks noChangeArrowheads="1"/>
          </p:cNvSpPr>
          <p:nvPr/>
        </p:nvSpPr>
        <p:spPr bwMode="auto">
          <a:xfrm>
            <a:off x="6838951" y="3830639"/>
            <a:ext cx="5826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i="1">
                <a:solidFill>
                  <a:schemeClr val="tx2"/>
                </a:solidFill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a typeface="SimSun" panose="02010600030101010101" pitchFamily="2" charset="-122"/>
              </a:rPr>
              <a:t>ws</a:t>
            </a:r>
          </a:p>
        </p:txBody>
      </p:sp>
      <p:sp>
        <p:nvSpPr>
          <p:cNvPr id="198679" name="AutoShape 37"/>
          <p:cNvSpPr>
            <a:spLocks noChangeArrowheads="1"/>
          </p:cNvSpPr>
          <p:nvPr/>
        </p:nvSpPr>
        <p:spPr bwMode="auto">
          <a:xfrm>
            <a:off x="7735888" y="2622551"/>
            <a:ext cx="976312" cy="587375"/>
          </a:xfrm>
          <a:prstGeom prst="leftArrow">
            <a:avLst>
              <a:gd name="adj1" fmla="val 50000"/>
              <a:gd name="adj2" fmla="val 415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 i="1">
                <a:solidFill>
                  <a:schemeClr val="bg1"/>
                </a:solidFill>
                <a:ea typeface="SimSun" panose="02010600030101010101" pitchFamily="2" charset="-122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46706" y="1841501"/>
            <a:ext cx="7579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cs typeface="Arial" charset="0"/>
              </a:rPr>
              <a:t>For</a:t>
            </a:r>
          </a:p>
          <a:p>
            <a:pPr algn="ctr">
              <a:defRPr/>
            </a:pPr>
            <a:r>
              <a:rPr lang="en-US" i="1" dirty="0">
                <a:solidFill>
                  <a:schemeClr val="accent4">
                    <a:lumMod val="20000"/>
                    <a:lumOff val="80000"/>
                  </a:schemeClr>
                </a:solidFill>
                <a:cs typeface="Arial" charset="0"/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339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Ray Tracing Efficiency Considerations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zh-CN" i="1" smtClean="0">
                <a:ea typeface="SimSun" panose="02010600030101010101" pitchFamily="2" charset="-122"/>
              </a:rPr>
              <a:t>COST </a:t>
            </a:r>
            <a:r>
              <a:rPr lang="en-US" altLang="zh-CN" smtClean="0">
                <a:ea typeface="SimSun" panose="02010600030101010101" pitchFamily="2" charset="-122"/>
              </a:rPr>
              <a:t>=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X . Y . 2</a:t>
            </a:r>
            <a:r>
              <a:rPr lang="en-US" altLang="zh-CN" baseline="30000" smtClean="0">
                <a:solidFill>
                  <a:srgbClr val="FFFF00"/>
                </a:solidFill>
                <a:ea typeface="SimSun" panose="02010600030101010101" pitchFamily="2" charset="-122"/>
              </a:rPr>
              <a:t>a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 (m + 1) (2</a:t>
            </a:r>
            <a:r>
              <a:rPr lang="en-US" altLang="zh-CN" baseline="30000" smtClean="0">
                <a:solidFill>
                  <a:srgbClr val="FFFF00"/>
                </a:solidFill>
                <a:ea typeface="SimSun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 - 1) P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X</a:t>
            </a:r>
            <a:r>
              <a:rPr lang="en-US" altLang="zh-CN" smtClean="0">
                <a:ea typeface="SimSun" panose="02010600030101010101" pitchFamily="2" charset="-122"/>
              </a:rPr>
              <a:t> = number of pixels horizontally</a:t>
            </a:r>
          </a:p>
          <a:p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Y</a:t>
            </a:r>
            <a:r>
              <a:rPr lang="en-US" altLang="zh-CN" smtClean="0">
                <a:ea typeface="SimSun" panose="02010600030101010101" pitchFamily="2" charset="-122"/>
              </a:rPr>
              <a:t> = number of pixels vertically</a:t>
            </a:r>
          </a:p>
          <a:p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a</a:t>
            </a:r>
            <a:r>
              <a:rPr lang="en-US" altLang="zh-CN" smtClean="0">
                <a:ea typeface="SimSun" panose="02010600030101010101" pitchFamily="2" charset="-122"/>
              </a:rPr>
              <a:t> = anti-aliasing super-sampling factor</a:t>
            </a:r>
          </a:p>
          <a:p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m</a:t>
            </a:r>
            <a:r>
              <a:rPr lang="en-US" altLang="zh-CN" smtClean="0">
                <a:ea typeface="SimSun" panose="02010600030101010101" pitchFamily="2" charset="-122"/>
              </a:rPr>
              <a:t> = number of (point) light sources</a:t>
            </a:r>
          </a:p>
          <a:p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n</a:t>
            </a:r>
            <a:r>
              <a:rPr lang="en-US" altLang="zh-CN" smtClean="0">
                <a:ea typeface="SimSun" panose="02010600030101010101" pitchFamily="2" charset="-122"/>
              </a:rPr>
              <a:t> = tree (recursion) depth</a:t>
            </a:r>
          </a:p>
          <a:p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P</a:t>
            </a:r>
            <a:r>
              <a:rPr lang="en-US" altLang="zh-CN" smtClean="0">
                <a:ea typeface="SimSun" panose="02010600030101010101" pitchFamily="2" charset="-122"/>
              </a:rPr>
              <a:t> = number of primitives tested for ray intersections</a:t>
            </a:r>
          </a:p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For example, if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X=Y=1000, a=0, m=1, n=10, P=1000</a:t>
            </a:r>
            <a:r>
              <a:rPr lang="en-US" altLang="zh-CN" smtClean="0">
                <a:ea typeface="SimSun" panose="02010600030101010101" pitchFamily="2" charset="-122"/>
              </a:rPr>
              <a:t> then</a:t>
            </a:r>
          </a:p>
          <a:p>
            <a:pPr>
              <a:buFontTx/>
              <a:buNone/>
            </a:pPr>
            <a:r>
              <a:rPr lang="en-US" altLang="zh-CN" i="1" smtClean="0">
                <a:solidFill>
                  <a:srgbClr val="FFFF00"/>
                </a:solidFill>
                <a:ea typeface="SimSun" panose="02010600030101010101" pitchFamily="2" charset="-122"/>
              </a:rPr>
              <a:t>COST ~ 2,046,000,000,000</a:t>
            </a:r>
            <a:r>
              <a:rPr lang="en-US" altLang="zh-CN" i="1" smtClean="0">
                <a:ea typeface="SimSun" panose="02010600030101010101" pitchFamily="2" charset="-122"/>
              </a:rPr>
              <a:t> ray-primitive intersection tests!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             Clearly there must be a better way!</a:t>
            </a:r>
            <a:endParaRPr lang="en-US" altLang="zh-CN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endParaRPr lang="en-US" altLang="zh-CN" i="1" smtClean="0">
              <a:ea typeface="SimSun" panose="02010600030101010101" pitchFamily="2" charset="-122"/>
            </a:endParaRPr>
          </a:p>
        </p:txBody>
      </p:sp>
      <p:sp>
        <p:nvSpPr>
          <p:cNvPr id="32358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F5ADF1-0A99-4ED7-8927-392F370B68BC}" type="slidenum">
              <a:rPr lang="en-US" altLang="zh-CN" sz="1400">
                <a:solidFill>
                  <a:schemeClr val="tx1"/>
                </a:solidFill>
              </a:rPr>
              <a:pPr/>
              <a:t>27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Ray Tracing Speed Ups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6100" y="1295401"/>
            <a:ext cx="4083050" cy="5643596"/>
          </a:xfrm>
        </p:spPr>
        <p:txBody>
          <a:bodyPr>
            <a:spAutoFit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Extents (bounding boxes)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Spatial hierarchies (e.g., finding implicit function surfaces)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Spatial partitioning (PVC, BSP)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Item buffers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Reflection maps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Adaptive tree-depth control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Ray classification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...  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6173789" y="1295400"/>
            <a:ext cx="390842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50000"/>
              </a:spcAft>
              <a:buClr>
                <a:schemeClr val="accent1"/>
              </a:buClr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 In practice, ray tracing is not done in real-time (unless reflections are limited to one bounce, like environment maps)</a:t>
            </a:r>
          </a:p>
          <a:p>
            <a:pPr>
              <a:spcAft>
                <a:spcPct val="50000"/>
              </a:spcAft>
              <a:buClr>
                <a:schemeClr val="accent1"/>
              </a:buClr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 There are good commercial software ray tracers.</a:t>
            </a:r>
            <a:endParaRPr lang="en-US" altLang="zh-CN" sz="2400">
              <a:ea typeface="SimSun" panose="02010600030101010101" pitchFamily="2" charset="-122"/>
            </a:endParaRPr>
          </a:p>
          <a:p>
            <a:pPr>
              <a:spcAft>
                <a:spcPct val="50000"/>
              </a:spcAft>
              <a:buClr>
                <a:schemeClr val="accent1"/>
              </a:buClr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 There is a board (ART’s RenderDrive) to do limited types of ray tracing.</a:t>
            </a:r>
          </a:p>
          <a:p>
            <a:pPr>
              <a:spcAft>
                <a:spcPct val="50000"/>
              </a:spcAft>
              <a:buClr>
                <a:schemeClr val="accent1"/>
              </a:buClr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 Ray tracing shaders can be cost effective for certain movie special effects.</a:t>
            </a:r>
          </a:p>
        </p:txBody>
      </p:sp>
      <p:sp>
        <p:nvSpPr>
          <p:cNvPr id="32461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604FC37-9C81-4915-AD4A-83D48528DF0C}" type="slidenum">
              <a:rPr lang="en-US" altLang="zh-CN" sz="1400">
                <a:solidFill>
                  <a:schemeClr val="tx1"/>
                </a:solidFill>
              </a:rPr>
              <a:pPr/>
              <a:t>28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Ray Tracing Summary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Ray-tracing provides “hard-edge” effects easily, including specular reflections, refraction, translucency and shadows from multiple light sources.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Global illumination gives better diffuse lighting.  We’ll do this later.</a:t>
            </a:r>
          </a:p>
        </p:txBody>
      </p:sp>
      <p:sp>
        <p:nvSpPr>
          <p:cNvPr id="32563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F84EA6-A5D8-4484-A6FB-E3DC43AE7FF4}" type="slidenum">
              <a:rPr lang="en-US" altLang="zh-CN" sz="1400">
                <a:solidFill>
                  <a:schemeClr val="tx1"/>
                </a:solidFill>
              </a:rPr>
              <a:pPr/>
              <a:t>29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01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Algorithm for Required Vectors and P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774700"/>
            <a:ext cx="7772400" cy="5715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mtClean="0">
                <a:ea typeface="SimSun" panose="02010600030101010101" pitchFamily="2" charset="-122"/>
              </a:rPr>
              <a:t>A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 C  U                      (be sure this is well defined)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ea typeface="SimSun" panose="02010600030101010101" pitchFamily="2" charset="-122"/>
              </a:rPr>
              <a:t>B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 A  C                      (B is now in the correct plane)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M  E  C                      (now have midpoint of screen)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ea typeface="SimSun" panose="02010600030101010101" pitchFamily="2" charset="-122"/>
              </a:rPr>
              <a:t>H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 (A 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|C|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 tan 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θ) / |A|     (rescale A to H)</a:t>
            </a:r>
            <a:endParaRPr lang="en-US" altLang="zh-CN" smtClean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ea typeface="SimSun" panose="02010600030101010101" pitchFamily="2" charset="-122"/>
              </a:rPr>
              <a:t>V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 (B 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|C|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 tan 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φ) / |B|     (rescale B to V)</a:t>
            </a:r>
          </a:p>
          <a:p>
            <a:pPr>
              <a:spcBef>
                <a:spcPct val="0"/>
              </a:spcBef>
            </a:pPr>
            <a:endParaRPr lang="en-US" altLang="zh-CN" smtClean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Given the origin M as shown, any point in NDC is (s</a:t>
            </a:r>
            <a:r>
              <a:rPr lang="en-US" altLang="zh-CN" baseline="-25000" smtClean="0">
                <a:ea typeface="SimSun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, s</a:t>
            </a:r>
            <a:r>
              <a:rPr lang="en-US" altLang="zh-CN" baseline="-25000" smtClean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)        [0  s</a:t>
            </a:r>
            <a:r>
              <a:rPr lang="en-US" altLang="zh-CN" baseline="-25000" smtClean="0">
                <a:ea typeface="SimSun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  1; 0  s</a:t>
            </a:r>
            <a:r>
              <a:rPr lang="en-US" altLang="zh-CN" baseline="-25000" smtClean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  1)]</a:t>
            </a:r>
          </a:p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E.g., if frame buffer is 320 pixels wide by 240 pixels high, then (50, 75) would map to (s</a:t>
            </a:r>
            <a:r>
              <a:rPr lang="en-US" altLang="zh-CN" baseline="-25000" smtClean="0">
                <a:ea typeface="SimSun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, s</a:t>
            </a:r>
            <a:r>
              <a:rPr lang="en-US" altLang="zh-CN" baseline="-25000" smtClean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) = (50/319, 75/239).</a:t>
            </a:r>
          </a:p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		P  M  (2s</a:t>
            </a:r>
            <a:r>
              <a:rPr lang="en-US" altLang="zh-CN" baseline="-25000" smtClean="0">
                <a:ea typeface="SimSun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  1) H  (2s</a:t>
            </a:r>
            <a:r>
              <a:rPr lang="en-US" altLang="zh-CN" baseline="-25000" smtClean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  1) V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The ray equation is thus: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	R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 E  t(P  E) / 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P  E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| 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(ray direction D is normalized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P  E)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So just iterate this for each pixel (integer) coordinate pair.</a:t>
            </a:r>
          </a:p>
          <a:p>
            <a:endParaRPr lang="en-US" altLang="zh-CN" smtClean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232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0158229-0553-46EE-9AC5-59C7FE648EF1}" type="slidenum">
              <a:rPr lang="en-US" altLang="zh-CN" sz="1400">
                <a:solidFill>
                  <a:schemeClr val="tx1"/>
                </a:solidFill>
              </a:rPr>
              <a:pPr/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Shade Computation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Models:</a:t>
            </a:r>
          </a:p>
          <a:p>
            <a:r>
              <a:rPr lang="en-US" altLang="zh-CN" smtClean="0">
                <a:solidFill>
                  <a:schemeClr val="folHlink"/>
                </a:solidFill>
                <a:ea typeface="SimSun" panose="02010600030101010101" pitchFamily="2" charset="-122"/>
              </a:rPr>
              <a:t>Diffuse or Lambert</a:t>
            </a:r>
          </a:p>
          <a:p>
            <a:r>
              <a:rPr lang="en-US" altLang="zh-CN" smtClean="0">
                <a:solidFill>
                  <a:schemeClr val="folHlink"/>
                </a:solidFill>
                <a:ea typeface="SimSun" panose="02010600030101010101" pitchFamily="2" charset="-122"/>
              </a:rPr>
              <a:t>Vertex color interpolation and Gouraud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solidFill>
                  <a:schemeClr val="folHlink"/>
                </a:solidFill>
                <a:ea typeface="SimSun" panose="02010600030101010101" pitchFamily="2" charset="-122"/>
              </a:rPr>
              <a:t>Perfect specular</a:t>
            </a:r>
          </a:p>
          <a:p>
            <a:r>
              <a:rPr lang="en-US" altLang="zh-CN" smtClean="0">
                <a:solidFill>
                  <a:schemeClr val="folHlink"/>
                </a:solidFill>
                <a:ea typeface="SimSun" panose="02010600030101010101" pitchFamily="2" charset="-122"/>
              </a:rPr>
              <a:t>Phong: Glossy specular</a:t>
            </a:r>
          </a:p>
          <a:p>
            <a:r>
              <a:rPr lang="en-US" altLang="zh-CN" smtClean="0">
                <a:solidFill>
                  <a:schemeClr val="folHlink"/>
                </a:solidFill>
                <a:ea typeface="SimSun" panose="02010600030101010101" pitchFamily="2" charset="-122"/>
              </a:rPr>
              <a:t>Recursive ray tracing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MICROFACET</a:t>
            </a:r>
          </a:p>
          <a:p>
            <a:r>
              <a:rPr lang="en-US" altLang="zh-CN" smtClean="0">
                <a:solidFill>
                  <a:schemeClr val="folHlink"/>
                </a:solidFill>
                <a:ea typeface="SimSun" panose="02010600030101010101" pitchFamily="2" charset="-122"/>
              </a:rPr>
              <a:t>Empirical</a:t>
            </a:r>
            <a:endParaRPr lang="en-US" altLang="zh-CN" smtClean="0">
              <a:ea typeface="SimSun" panose="02010600030101010101" pitchFamily="2" charset="-122"/>
            </a:endParaRPr>
          </a:p>
          <a:p>
            <a:endParaRPr lang="en-US" altLang="zh-CN" smtClean="0">
              <a:solidFill>
                <a:schemeClr val="folHlink"/>
              </a:solidFill>
              <a:ea typeface="SimSun" panose="02010600030101010101" pitchFamily="2" charset="-122"/>
            </a:endParaRPr>
          </a:p>
        </p:txBody>
      </p:sp>
      <p:sp>
        <p:nvSpPr>
          <p:cNvPr id="27034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098937C-47C1-400D-BE80-BE1AED805CA1}" type="slidenum">
              <a:rPr lang="en-US" altLang="zh-CN" sz="1400">
                <a:solidFill>
                  <a:srgbClr val="FFFFCC"/>
                </a:solidFill>
              </a:rPr>
              <a:pPr/>
              <a:t>30</a:t>
            </a:fld>
            <a:endParaRPr lang="en-US" altLang="zh-CN" sz="140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Colors Computed While Unwinding the Recursion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>
          <a:xfrm>
            <a:off x="2014538" y="1524000"/>
            <a:ext cx="8043862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For each ray-traced pixel:</a:t>
            </a: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Know surface that was hit (if any);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Know which point lights are visible from shadow rays;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Apply local illumination model at hit surface point.</a:t>
            </a: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Get shadows “for free”.</a:t>
            </a:r>
          </a:p>
        </p:txBody>
      </p:sp>
      <p:sp>
        <p:nvSpPr>
          <p:cNvPr id="3000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ADFE14F-FAE4-4314-94B5-00AA20F0CF03}" type="slidenum">
              <a:rPr lang="en-US" altLang="zh-CN" sz="1400">
                <a:solidFill>
                  <a:schemeClr val="tx1"/>
                </a:solidFill>
              </a:rPr>
              <a:pPr/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90488"/>
            <a:ext cx="7772400" cy="1143001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Feeds the LOCAL Illumination Formula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4" y="3629026"/>
            <a:ext cx="8485187" cy="2995613"/>
          </a:xfrm>
        </p:spPr>
        <p:txBody>
          <a:bodyPr/>
          <a:lstStyle/>
          <a:p>
            <a:pPr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Color (r, g, b) reflected at the visible point =</a:t>
            </a:r>
          </a:p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 ambient light + (for each light source ray that is not occluded) light color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mtClean="0">
                <a:ea typeface="SimSun" panose="02010600030101010101" pitchFamily="2" charset="-122"/>
              </a:rPr>
              <a:t>[diffuse component </a:t>
            </a:r>
            <a:r>
              <a:rPr lang="en-US" altLang="zh-CN" smtClean="0">
                <a:ea typeface="SimSun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mtClean="0">
                <a:ea typeface="SimSun" panose="02010600030101010101" pitchFamily="2" charset="-122"/>
              </a:rPr>
              <a:t> surface color + </a:t>
            </a:r>
          </a:p>
          <a:p>
            <a:pPr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			specular reflection component]</a:t>
            </a:r>
          </a:p>
          <a:p>
            <a:pPr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0106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BA5FB66-4E39-4FD6-9AF3-4F3091AE05B4}" type="slidenum">
              <a:rPr lang="en-US" altLang="zh-CN" sz="1400">
                <a:solidFill>
                  <a:schemeClr val="tx1"/>
                </a:solidFill>
              </a:rPr>
              <a:pPr/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177157" name="Object 1"/>
          <p:cNvGraphicFramePr>
            <a:graphicFrameLocks noChangeAspect="1"/>
          </p:cNvGraphicFramePr>
          <p:nvPr/>
        </p:nvGraphicFramePr>
        <p:xfrm>
          <a:off x="1658939" y="669925"/>
          <a:ext cx="8758237" cy="305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035300" imgH="1219200" progId="Equation.3">
                  <p:embed/>
                </p:oleObj>
              </mc:Choice>
              <mc:Fallback>
                <p:oleObj name="Equation" r:id="rId3" imgW="30353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58939" y="669925"/>
                        <a:ext cx="8758237" cy="305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2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“Typical” Ray Traced Image</a:t>
            </a:r>
          </a:p>
        </p:txBody>
      </p:sp>
      <p:pic>
        <p:nvPicPr>
          <p:cNvPr id="178179" name="Picture 3" descr="arvo ray trace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182688"/>
            <a:ext cx="6170613" cy="549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369433-C3E5-4871-908C-49D3290D59F1}" type="slidenum">
              <a:rPr lang="en-US" altLang="zh-CN" sz="1400">
                <a:solidFill>
                  <a:schemeClr val="tx1"/>
                </a:solidFill>
              </a:rPr>
              <a:pPr/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Mirror Reflection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286001" y="1524000"/>
            <a:ext cx="8162925" cy="16573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i="1" smtClean="0">
                <a:solidFill>
                  <a:srgbClr val="FFFF00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baseline="-25000" smtClean="0">
                <a:solidFill>
                  <a:srgbClr val="FFFF00"/>
                </a:solidFill>
                <a:ea typeface="SimSun" panose="02010600030101010101" pitchFamily="2" charset="-122"/>
              </a:rPr>
              <a:t>i</a:t>
            </a:r>
            <a:r>
              <a:rPr lang="en-US" altLang="zh-CN" smtClean="0">
                <a:ea typeface="SimSun" panose="02010600030101010101" pitchFamily="2" charset="-122"/>
              </a:rPr>
              <a:t>  = Incident ray direction (unit vector) to some surface point </a:t>
            </a:r>
            <a:r>
              <a:rPr lang="en-US" altLang="zh-CN" smtClean="0">
                <a:solidFill>
                  <a:srgbClr val="CCCC00"/>
                </a:solidFill>
                <a:ea typeface="SimSun" panose="02010600030101010101" pitchFamily="2" charset="-122"/>
              </a:rPr>
              <a:t>P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  <a:endParaRPr lang="en-US" altLang="zh-CN" smtClean="0">
              <a:solidFill>
                <a:srgbClr val="CCCC00"/>
              </a:solidFill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i="1" smtClean="0">
                <a:solidFill>
                  <a:srgbClr val="CCCC00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baseline="-25000" smtClean="0">
                <a:solidFill>
                  <a:srgbClr val="FFFF00"/>
                </a:solidFill>
                <a:ea typeface="SimSun" panose="02010600030101010101" pitchFamily="2" charset="-122"/>
              </a:rPr>
              <a:t>r</a:t>
            </a:r>
            <a:r>
              <a:rPr lang="en-US" altLang="zh-CN" smtClean="0">
                <a:ea typeface="SimSun" panose="02010600030101010101" pitchFamily="2" charset="-122"/>
              </a:rPr>
              <a:t> = Reflected ray direction (about 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P</a:t>
            </a:r>
            <a:r>
              <a:rPr lang="en-US" altLang="zh-CN" smtClean="0">
                <a:ea typeface="SimSun" panose="02010600030101010101" pitchFamily="2" charset="-122"/>
              </a:rPr>
              <a:t>).</a:t>
            </a:r>
          </a:p>
          <a:p>
            <a:pPr>
              <a:buFontTx/>
              <a:buNone/>
            </a:pPr>
            <a:r>
              <a:rPr lang="en-US" altLang="zh-CN" i="1" smtClean="0">
                <a:solidFill>
                  <a:srgbClr val="CCCC00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baseline="-25000" smtClean="0">
                <a:solidFill>
                  <a:srgbClr val="FFFF00"/>
                </a:solidFill>
                <a:ea typeface="SimSun" panose="02010600030101010101" pitchFamily="2" charset="-122"/>
              </a:rPr>
              <a:t>r</a:t>
            </a:r>
            <a:r>
              <a:rPr lang="en-US" altLang="zh-CN" smtClean="0">
                <a:solidFill>
                  <a:srgbClr val="CCCC00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=</a:t>
            </a:r>
            <a:r>
              <a:rPr lang="en-US" altLang="zh-CN" smtClean="0">
                <a:solidFill>
                  <a:srgbClr val="CCCC00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FFFF00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baseline="-25000" smtClean="0">
                <a:solidFill>
                  <a:srgbClr val="FFFF00"/>
                </a:solidFill>
                <a:ea typeface="SimSun" panose="02010600030101010101" pitchFamily="2" charset="-122"/>
              </a:rPr>
              <a:t>i</a:t>
            </a:r>
            <a:r>
              <a:rPr lang="en-US" altLang="zh-CN" baseline="-25000" smtClean="0">
                <a:solidFill>
                  <a:srgbClr val="FFFF00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mtClean="0">
                <a:solidFill>
                  <a:srgbClr val="FFFF00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2</a:t>
            </a:r>
            <a:r>
              <a:rPr lang="en-US" altLang="zh-CN" smtClean="0">
                <a:solidFill>
                  <a:srgbClr val="CCCC00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CCCC00"/>
                </a:solidFill>
                <a:ea typeface="SimSun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CCCC00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</a:rPr>
              <a:t>(</a:t>
            </a:r>
            <a:r>
              <a:rPr lang="en-US" altLang="zh-CN" i="1" smtClean="0">
                <a:solidFill>
                  <a:srgbClr val="FFFF00"/>
                </a:solidFill>
                <a:ea typeface="SimSun" panose="02010600030101010101" pitchFamily="2" charset="-122"/>
              </a:rPr>
              <a:t>R</a:t>
            </a:r>
            <a:r>
              <a:rPr lang="en-US" altLang="zh-CN" i="1" baseline="-25000" smtClean="0">
                <a:solidFill>
                  <a:srgbClr val="FFFF00"/>
                </a:solidFill>
                <a:ea typeface="SimSun" panose="02010600030101010101" pitchFamily="2" charset="-122"/>
              </a:rPr>
              <a:t>i</a:t>
            </a:r>
            <a:r>
              <a:rPr lang="en-US" altLang="zh-CN" smtClean="0">
                <a:solidFill>
                  <a:srgbClr val="CCCC00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CCCC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en-US" altLang="zh-CN" i="1" smtClean="0">
                <a:solidFill>
                  <a:srgbClr val="CCCC00"/>
                </a:solidFill>
                <a:ea typeface="SimSun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FF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mtClean="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5486401" y="3733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CCCC00"/>
                </a:solidFill>
                <a:ea typeface="SimSun" panose="02010600030101010101" pitchFamily="2" charset="-122"/>
              </a:rPr>
              <a:t>N</a:t>
            </a:r>
            <a:endParaRPr lang="en-US" altLang="zh-CN" sz="2400" i="1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2133600" y="552132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2524126" y="4876800"/>
            <a:ext cx="200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Mirror Surface</a:t>
            </a:r>
          </a:p>
        </p:txBody>
      </p:sp>
      <p:sp>
        <p:nvSpPr>
          <p:cNvPr id="179207" name="Freeform 7"/>
          <p:cNvSpPr>
            <a:spLocks/>
          </p:cNvSpPr>
          <p:nvPr/>
        </p:nvSpPr>
        <p:spPr bwMode="auto">
          <a:xfrm flipV="1">
            <a:off x="2286000" y="5064125"/>
            <a:ext cx="330200" cy="457200"/>
          </a:xfrm>
          <a:custGeom>
            <a:avLst/>
            <a:gdLst>
              <a:gd name="T0" fmla="*/ 2147483647 w 208"/>
              <a:gd name="T1" fmla="*/ 2147483647 h 336"/>
              <a:gd name="T2" fmla="*/ 2147483647 w 208"/>
              <a:gd name="T3" fmla="*/ 2147483647 h 336"/>
              <a:gd name="T4" fmla="*/ 2147483647 w 208"/>
              <a:gd name="T5" fmla="*/ 2147483647 h 336"/>
              <a:gd name="T6" fmla="*/ 2147483647 w 20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336"/>
              <a:gd name="T14" fmla="*/ 208 w 20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336">
                <a:moveTo>
                  <a:pt x="208" y="336"/>
                </a:moveTo>
                <a:cubicBezTo>
                  <a:pt x="176" y="336"/>
                  <a:pt x="144" y="336"/>
                  <a:pt x="112" y="288"/>
                </a:cubicBezTo>
                <a:cubicBezTo>
                  <a:pt x="80" y="240"/>
                  <a:pt x="32" y="96"/>
                  <a:pt x="16" y="48"/>
                </a:cubicBezTo>
                <a:cubicBezTo>
                  <a:pt x="0" y="0"/>
                  <a:pt x="8" y="0"/>
                  <a:pt x="1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 flipV="1">
            <a:off x="5638800" y="4225925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9" name="Line 9"/>
          <p:cNvSpPr>
            <a:spLocks noChangeShapeType="1"/>
          </p:cNvSpPr>
          <p:nvPr/>
        </p:nvSpPr>
        <p:spPr bwMode="auto">
          <a:xfrm flipV="1">
            <a:off x="5638800" y="4606925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0" name="Line 10"/>
          <p:cNvSpPr>
            <a:spLocks noChangeShapeType="1"/>
          </p:cNvSpPr>
          <p:nvPr/>
        </p:nvSpPr>
        <p:spPr bwMode="auto">
          <a:xfrm flipH="1" flipV="1">
            <a:off x="4495800" y="4606925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184901" y="4124326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CCCC00"/>
                </a:solidFill>
                <a:ea typeface="SimSun" panose="02010600030101010101" pitchFamily="2" charset="-122"/>
              </a:rPr>
              <a:t>R</a:t>
            </a:r>
            <a:r>
              <a:rPr lang="en-US" altLang="zh-CN" sz="2400" i="1" baseline="-25000">
                <a:solidFill>
                  <a:srgbClr val="CCCC00"/>
                </a:solidFill>
                <a:ea typeface="SimSun" panose="02010600030101010101" pitchFamily="2" charset="-122"/>
              </a:rPr>
              <a:t>i</a:t>
            </a:r>
            <a:endParaRPr lang="en-US" altLang="zh-CN" sz="24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4419600" y="4149726"/>
            <a:ext cx="458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CCCC00"/>
                </a:solidFill>
                <a:ea typeface="SimSun" panose="02010600030101010101" pitchFamily="2" charset="-122"/>
              </a:rPr>
              <a:t>R</a:t>
            </a:r>
            <a:r>
              <a:rPr lang="en-US" altLang="zh-CN" sz="2400" i="1" baseline="-25000">
                <a:solidFill>
                  <a:srgbClr val="FFFF00"/>
                </a:solidFill>
                <a:ea typeface="SimSun" panose="02010600030101010101" pitchFamily="2" charset="-122"/>
              </a:rPr>
              <a:t>r</a:t>
            </a:r>
            <a:endParaRPr lang="en-US" altLang="zh-CN" sz="2400" i="1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5105400" y="4683126"/>
            <a:ext cx="344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CCCC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</a:t>
            </a:r>
            <a:endParaRPr lang="en-US" altLang="zh-CN" sz="2400" i="1">
              <a:solidFill>
                <a:srgbClr val="CCCC00"/>
              </a:solidFill>
              <a:ea typeface="SimSun" panose="02010600030101010101" pitchFamily="2" charset="-122"/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5715000" y="4683126"/>
            <a:ext cx="344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CCCC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</a:t>
            </a:r>
            <a:endParaRPr lang="en-US" altLang="zh-CN" sz="2400" i="1">
              <a:solidFill>
                <a:srgbClr val="CCCC00"/>
              </a:solidFill>
              <a:ea typeface="SimSun" panose="02010600030101010101" pitchFamily="2" charset="-122"/>
            </a:endParaRPr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5394326" y="5486401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P</a:t>
            </a:r>
            <a:endParaRPr lang="en-US" altLang="zh-CN" sz="2400" i="1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3120" name="Slide Number Placeholder 2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95E47E-7830-4822-862C-254798C4D514}" type="slidenum">
              <a:rPr lang="en-US" altLang="zh-CN" sz="1400">
                <a:solidFill>
                  <a:schemeClr val="tx1"/>
                </a:solidFill>
              </a:rPr>
              <a:pPr/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Refracted Ray Geometry:</a:t>
            </a:r>
            <a:br>
              <a:rPr lang="en-US" altLang="zh-CN" smtClean="0">
                <a:ea typeface="SimSun" panose="02010600030101010101" pitchFamily="2" charset="-122"/>
              </a:rPr>
            </a:br>
            <a:r>
              <a:rPr lang="en-US" altLang="zh-CN" smtClean="0">
                <a:ea typeface="SimSun" panose="02010600030101010101" pitchFamily="2" charset="-122"/>
              </a:rPr>
              <a:t>Index of Refraction </a:t>
            </a:r>
            <a:r>
              <a:rPr lang="el-GR" altLang="zh-CN" i="1" smtClean="0"/>
              <a:t>η</a:t>
            </a:r>
            <a:r>
              <a:rPr lang="el-GR" altLang="zh-CN" i="1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ea typeface="SimSun" panose="02010600030101010101" pitchFamily="2" charset="-122"/>
              </a:rPr>
              <a:t>and Snell’s Law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5318125" y="2609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CN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7004051" y="3814764"/>
          <a:ext cx="2524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004051" y="3814764"/>
                        <a:ext cx="2524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9" name="Line 5"/>
          <p:cNvSpPr>
            <a:spLocks noChangeShapeType="1"/>
          </p:cNvSpPr>
          <p:nvPr/>
        </p:nvSpPr>
        <p:spPr bwMode="auto">
          <a:xfrm flipV="1">
            <a:off x="2743200" y="3178175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828800" y="2263776"/>
            <a:ext cx="15584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Refracting </a:t>
            </a:r>
          </a:p>
          <a:p>
            <a:r>
              <a:rPr lang="en-US" altLang="zh-CN" sz="2400">
                <a:solidFill>
                  <a:schemeClr val="tx1"/>
                </a:solidFill>
                <a:ea typeface="SimSun" panose="02010600030101010101" pitchFamily="2" charset="-122"/>
              </a:rPr>
              <a:t>surface</a:t>
            </a:r>
          </a:p>
        </p:txBody>
      </p:sp>
      <p:sp>
        <p:nvSpPr>
          <p:cNvPr id="180231" name="Freeform 7"/>
          <p:cNvSpPr>
            <a:spLocks/>
          </p:cNvSpPr>
          <p:nvPr/>
        </p:nvSpPr>
        <p:spPr bwMode="auto">
          <a:xfrm>
            <a:off x="2895600" y="2873375"/>
            <a:ext cx="304800" cy="304800"/>
          </a:xfrm>
          <a:custGeom>
            <a:avLst/>
            <a:gdLst>
              <a:gd name="T0" fmla="*/ 0 w 192"/>
              <a:gd name="T1" fmla="*/ 0 h 144"/>
              <a:gd name="T2" fmla="*/ 2147483647 w 192"/>
              <a:gd name="T3" fmla="*/ 2147483647 h 144"/>
              <a:gd name="T4" fmla="*/ 2147483647 w 192"/>
              <a:gd name="T5" fmla="*/ 2147483647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0" y="0"/>
                </a:moveTo>
                <a:cubicBezTo>
                  <a:pt x="56" y="12"/>
                  <a:pt x="112" y="24"/>
                  <a:pt x="144" y="48"/>
                </a:cubicBezTo>
                <a:cubicBezTo>
                  <a:pt x="176" y="72"/>
                  <a:pt x="184" y="128"/>
                  <a:pt x="19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V="1">
            <a:off x="5867400" y="195897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 flipV="1">
            <a:off x="5867400" y="317817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5622926" y="15430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5318126" y="390525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FFFF00"/>
                </a:solidFill>
                <a:ea typeface="SimSun" panose="02010600030101010101" pitchFamily="2" charset="-122"/>
              </a:rPr>
              <a:t>-</a:t>
            </a:r>
            <a:r>
              <a:rPr lang="en-US" altLang="zh-CN" sz="2400" i="1">
                <a:solidFill>
                  <a:srgbClr val="FFFF00"/>
                </a:solidFill>
                <a:ea typeface="SimSun" panose="02010600030101010101" pitchFamily="2" charset="-122"/>
              </a:rPr>
              <a:t>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691313" y="2263776"/>
            <a:ext cx="3211340" cy="830997"/>
            <a:chOff x="5167313" y="2264216"/>
            <a:chExt cx="3211340" cy="830997"/>
          </a:xfrm>
        </p:grpSpPr>
        <p:graphicFrame>
          <p:nvGraphicFramePr>
            <p:cNvPr id="180257" name="Object 18"/>
            <p:cNvGraphicFramePr>
              <a:graphicFrameLocks noChangeAspect="1"/>
            </p:cNvGraphicFramePr>
            <p:nvPr/>
          </p:nvGraphicFramePr>
          <p:xfrm>
            <a:off x="5167313" y="2280091"/>
            <a:ext cx="3587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5" imgW="152268" imgH="215713" progId="Equation.3">
                    <p:embed/>
                  </p:oleObj>
                </mc:Choice>
                <mc:Fallback>
                  <p:oleObj name="Equation" r:id="rId5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 contrast="-7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167313" y="2280091"/>
                          <a:ext cx="3587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8" name="Text Box 20"/>
            <p:cNvSpPr txBox="1">
              <a:spLocks noChangeArrowheads="1"/>
            </p:cNvSpPr>
            <p:nvPr/>
          </p:nvSpPr>
          <p:spPr bwMode="auto">
            <a:xfrm>
              <a:off x="5638800" y="2264216"/>
              <a:ext cx="273985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ea typeface="SimSun" panose="02010600030101010101" pitchFamily="2" charset="-122"/>
                </a:rPr>
                <a:t>= Index of refraction</a:t>
              </a:r>
            </a:p>
            <a:p>
              <a:r>
                <a:rPr lang="en-US" altLang="zh-CN" sz="2400">
                  <a:solidFill>
                    <a:schemeClr val="tx1"/>
                  </a:solidFill>
                  <a:ea typeface="SimSun" panose="02010600030101010101" pitchFamily="2" charset="-122"/>
                </a:rPr>
                <a:t>of substance 1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691313" y="3167064"/>
            <a:ext cx="3211340" cy="830997"/>
            <a:chOff x="5167313" y="3167728"/>
            <a:chExt cx="3211340" cy="830997"/>
          </a:xfrm>
        </p:grpSpPr>
        <p:graphicFrame>
          <p:nvGraphicFramePr>
            <p:cNvPr id="180255" name="Object 19"/>
            <p:cNvGraphicFramePr>
              <a:graphicFrameLocks noChangeAspect="1"/>
            </p:cNvGraphicFramePr>
            <p:nvPr/>
          </p:nvGraphicFramePr>
          <p:xfrm>
            <a:off x="5167313" y="3183603"/>
            <a:ext cx="41592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7" imgW="177569" imgH="215619" progId="Equation.3">
                    <p:embed/>
                  </p:oleObj>
                </mc:Choice>
                <mc:Fallback>
                  <p:oleObj name="Equation" r:id="rId7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 contrast="-7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167313" y="3183603"/>
                          <a:ext cx="41592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6" name="Text Box 21"/>
            <p:cNvSpPr txBox="1">
              <a:spLocks noChangeArrowheads="1"/>
            </p:cNvSpPr>
            <p:nvPr/>
          </p:nvSpPr>
          <p:spPr bwMode="auto">
            <a:xfrm>
              <a:off x="5638800" y="3167728"/>
              <a:ext cx="273985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ea typeface="SimSun" panose="02010600030101010101" pitchFamily="2" charset="-122"/>
                </a:rPr>
                <a:t>= Index of refraction</a:t>
              </a:r>
            </a:p>
            <a:p>
              <a:r>
                <a:rPr lang="en-US" altLang="zh-CN" sz="2400">
                  <a:solidFill>
                    <a:schemeClr val="tx1"/>
                  </a:solidFill>
                  <a:ea typeface="SimSun" panose="02010600030101010101" pitchFamily="2" charset="-122"/>
                </a:rPr>
                <a:t>of substance 2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954213" y="3513138"/>
            <a:ext cx="2838450" cy="1714500"/>
            <a:chOff x="430443" y="3513801"/>
            <a:chExt cx="2838450" cy="1714500"/>
          </a:xfrm>
        </p:grpSpPr>
        <p:sp>
          <p:nvSpPr>
            <p:cNvPr id="180253" name="Text Box 22"/>
            <p:cNvSpPr txBox="1">
              <a:spLocks noChangeArrowheads="1"/>
            </p:cNvSpPr>
            <p:nvPr/>
          </p:nvSpPr>
          <p:spPr bwMode="black">
            <a:xfrm>
              <a:off x="430443" y="3513801"/>
              <a:ext cx="28384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ea typeface="SimSun" panose="02010600030101010101" pitchFamily="2" charset="-122"/>
                </a:rPr>
                <a:t>Snell’s Law:</a:t>
              </a:r>
            </a:p>
            <a:p>
              <a:r>
                <a:rPr lang="en-US" altLang="zh-CN" sz="2400">
                  <a:solidFill>
                    <a:schemeClr val="tx1"/>
                  </a:solidFill>
                  <a:ea typeface="SimSun" panose="02010600030101010101" pitchFamily="2" charset="-122"/>
                </a:rPr>
                <a:t>(</a:t>
              </a:r>
              <a:r>
                <a:rPr lang="en-US" altLang="zh-CN" sz="2400" i="1">
                  <a:solidFill>
                    <a:srgbClr val="FFFF00"/>
                  </a:solidFill>
                  <a:ea typeface="SimSun" panose="02010600030101010101" pitchFamily="2" charset="-122"/>
                </a:rPr>
                <a:t>I</a:t>
              </a:r>
              <a:r>
                <a:rPr lang="en-US" altLang="zh-CN" sz="2400">
                  <a:solidFill>
                    <a:schemeClr val="tx1"/>
                  </a:solidFill>
                  <a:ea typeface="SimSun" panose="02010600030101010101" pitchFamily="2" charset="-122"/>
                </a:rPr>
                <a:t> and </a:t>
              </a:r>
              <a:r>
                <a:rPr lang="en-US" altLang="zh-CN" sz="2400" i="1">
                  <a:solidFill>
                    <a:srgbClr val="FFFF00"/>
                  </a:solidFill>
                  <a:ea typeface="SimSun" panose="02010600030101010101" pitchFamily="2" charset="-122"/>
                </a:rPr>
                <a:t>T</a:t>
              </a:r>
              <a:r>
                <a:rPr lang="en-US" altLang="zh-CN" sz="2400">
                  <a:solidFill>
                    <a:schemeClr val="tx1"/>
                  </a:solidFill>
                  <a:ea typeface="SimSun" panose="02010600030101010101" pitchFamily="2" charset="-122"/>
                </a:rPr>
                <a:t> are coplanar)</a:t>
              </a:r>
            </a:p>
          </p:txBody>
        </p:sp>
        <p:graphicFrame>
          <p:nvGraphicFramePr>
            <p:cNvPr id="180254" name="Object 23"/>
            <p:cNvGraphicFramePr>
              <a:graphicFrameLocks noChangeAspect="1"/>
            </p:cNvGraphicFramePr>
            <p:nvPr/>
          </p:nvGraphicFramePr>
          <p:xfrm>
            <a:off x="827324" y="4369464"/>
            <a:ext cx="1719263" cy="858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9" imgW="723586" imgH="431613" progId="Equation.3">
                    <p:embed/>
                  </p:oleObj>
                </mc:Choice>
                <mc:Fallback>
                  <p:oleObj name="Equation" r:id="rId9" imgW="723586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 contrast="-7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827324" y="4369464"/>
                          <a:ext cx="1719263" cy="858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32" name="Text Box 25"/>
          <p:cNvSpPr txBox="1">
            <a:spLocks noChangeArrowheads="1"/>
          </p:cNvSpPr>
          <p:nvPr/>
        </p:nvSpPr>
        <p:spPr bwMode="auto">
          <a:xfrm>
            <a:off x="7558089" y="4478339"/>
            <a:ext cx="2319337" cy="23082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l-GR" altLang="zh-CN" sz="1800" i="1">
                <a:solidFill>
                  <a:schemeClr val="tx1"/>
                </a:solidFill>
                <a:cs typeface="Times New Roman" panose="02020603050405020304" pitchFamily="18" charset="0"/>
              </a:rPr>
              <a:t>η</a:t>
            </a:r>
            <a:r>
              <a:rPr lang="en-US" altLang="zh-CN" sz="1800" i="1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</a:p>
          <a:p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1.0  vacuum</a:t>
            </a:r>
          </a:p>
          <a:p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1.00029 air at sea level</a:t>
            </a:r>
          </a:p>
          <a:p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1.31 ice</a:t>
            </a:r>
          </a:p>
          <a:p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1.333 water 20</a:t>
            </a:r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en-US" altLang="zh-CN" sz="1800">
              <a:solidFill>
                <a:schemeClr val="tx1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1.52 crown glass</a:t>
            </a:r>
          </a:p>
          <a:p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1.66 flint glass</a:t>
            </a:r>
          </a:p>
          <a:p>
            <a:r>
              <a:rPr lang="en-US" altLang="zh-CN" sz="1800">
                <a:solidFill>
                  <a:schemeClr val="tx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2.42 diamond</a:t>
            </a:r>
            <a:endParaRPr lang="el-GR" altLang="zh-CN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04153" name="Slide Number Placeholder 2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91DC44-A3B2-467C-AC85-C9B1FCEB6827}" type="slidenum">
              <a:rPr lang="en-US" altLang="zh-CN" sz="1400">
                <a:solidFill>
                  <a:schemeClr val="tx1"/>
                </a:solidFill>
              </a:rPr>
              <a:pPr/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16139" y="5510213"/>
            <a:ext cx="5216525" cy="1154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SimSun" panose="02010600030101010101" pitchFamily="2" charset="-122"/>
              </a:rPr>
              <a:t>An index of refraction that varies by wavelength causes dispersion (e.g., a prism breaks white light into colors).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676526" y="1360489"/>
            <a:ext cx="3648075" cy="2238375"/>
            <a:chOff x="1152525" y="1360929"/>
            <a:chExt cx="3648074" cy="2237661"/>
          </a:xfrm>
        </p:grpSpPr>
        <p:sp>
          <p:nvSpPr>
            <p:cNvPr id="180248" name="Line 12"/>
            <p:cNvSpPr>
              <a:spLocks noChangeShapeType="1"/>
            </p:cNvSpPr>
            <p:nvPr/>
          </p:nvSpPr>
          <p:spPr bwMode="auto">
            <a:xfrm>
              <a:off x="3200400" y="2340416"/>
              <a:ext cx="114300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9" name="Text Box 14"/>
            <p:cNvSpPr txBox="1">
              <a:spLocks noChangeArrowheads="1"/>
            </p:cNvSpPr>
            <p:nvPr/>
          </p:nvSpPr>
          <p:spPr bwMode="auto">
            <a:xfrm>
              <a:off x="2971800" y="1959416"/>
              <a:ext cx="285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400" i="1">
                  <a:solidFill>
                    <a:srgbClr val="FFFF00"/>
                  </a:solidFill>
                  <a:ea typeface="SimSun" panose="02010600030101010101" pitchFamily="2" charset="-122"/>
                </a:rPr>
                <a:t>I</a:t>
              </a:r>
            </a:p>
          </p:txBody>
        </p:sp>
        <p:graphicFrame>
          <p:nvGraphicFramePr>
            <p:cNvPr id="180250" name="Object 16"/>
            <p:cNvGraphicFramePr>
              <a:graphicFrameLocks noChangeAspect="1"/>
            </p:cNvGraphicFramePr>
            <p:nvPr/>
          </p:nvGraphicFramePr>
          <p:xfrm>
            <a:off x="3748088" y="2138804"/>
            <a:ext cx="395287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11" imgW="152268" imgH="215713" progId="Equation.3">
                    <p:embed/>
                  </p:oleObj>
                </mc:Choice>
                <mc:Fallback>
                  <p:oleObj name="Equation" r:id="rId11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 contrast="-7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748088" y="2138804"/>
                          <a:ext cx="395287" cy="560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1" name="Text Box 6"/>
            <p:cNvSpPr txBox="1">
              <a:spLocks noChangeArrowheads="1"/>
            </p:cNvSpPr>
            <p:nvPr/>
          </p:nvSpPr>
          <p:spPr bwMode="auto">
            <a:xfrm>
              <a:off x="1152525" y="1360929"/>
              <a:ext cx="20732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400" i="1">
                  <a:solidFill>
                    <a:srgbClr val="FFFF00"/>
                  </a:solidFill>
                  <a:ea typeface="SimSun" panose="02010600030101010101" pitchFamily="2" charset="-122"/>
                </a:rPr>
                <a:t>I</a:t>
              </a:r>
              <a:r>
                <a:rPr lang="en-US" altLang="zh-CN" sz="2400">
                  <a:solidFill>
                    <a:schemeClr val="tx1"/>
                  </a:solidFill>
                  <a:ea typeface="SimSun" panose="02010600030101010101" pitchFamily="2" charset="-122"/>
                </a:rPr>
                <a:t> = incident ray</a:t>
              </a:r>
            </a:p>
          </p:txBody>
        </p:sp>
        <p:sp>
          <p:nvSpPr>
            <p:cNvPr id="8" name="Arc 7"/>
            <p:cNvSpPr/>
            <p:nvPr/>
          </p:nvSpPr>
          <p:spPr bwMode="auto">
            <a:xfrm rot="18416644">
              <a:off x="3886345" y="2684336"/>
              <a:ext cx="914108" cy="914400"/>
            </a:xfrm>
            <a:prstGeom prst="arc">
              <a:avLst>
                <a:gd name="adj1" fmla="val 15862057"/>
                <a:gd name="adj2" fmla="val 1927556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19725" y="2732088"/>
            <a:ext cx="3678238" cy="1947862"/>
            <a:chOff x="3896461" y="2732709"/>
            <a:chExt cx="3677859" cy="1947682"/>
          </a:xfrm>
        </p:grpSpPr>
        <p:sp>
          <p:nvSpPr>
            <p:cNvPr id="180244" name="Line 13"/>
            <p:cNvSpPr>
              <a:spLocks noChangeShapeType="1"/>
            </p:cNvSpPr>
            <p:nvPr/>
          </p:nvSpPr>
          <p:spPr bwMode="auto">
            <a:xfrm rot="1658478">
              <a:off x="4114800" y="3407216"/>
              <a:ext cx="114300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5" name="Text Box 15"/>
            <p:cNvSpPr txBox="1">
              <a:spLocks noChangeArrowheads="1"/>
            </p:cNvSpPr>
            <p:nvPr/>
          </p:nvSpPr>
          <p:spPr bwMode="auto">
            <a:xfrm>
              <a:off x="5029200" y="4016816"/>
              <a:ext cx="25451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400" i="1">
                  <a:solidFill>
                    <a:srgbClr val="FFFF00"/>
                  </a:solidFill>
                  <a:ea typeface="SimSun" panose="02010600030101010101" pitchFamily="2" charset="-122"/>
                </a:rPr>
                <a:t>T</a:t>
              </a:r>
              <a:r>
                <a:rPr lang="en-US" altLang="zh-CN" sz="2400">
                  <a:solidFill>
                    <a:srgbClr val="FFFF00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2400">
                  <a:solidFill>
                    <a:srgbClr val="FFFFFF"/>
                  </a:solidFill>
                  <a:ea typeface="SimSun" panose="02010600030101010101" pitchFamily="2" charset="-122"/>
                </a:rPr>
                <a:t>= transmitted ray</a:t>
              </a:r>
            </a:p>
          </p:txBody>
        </p:sp>
        <p:graphicFrame>
          <p:nvGraphicFramePr>
            <p:cNvPr id="180246" name="Object 17"/>
            <p:cNvGraphicFramePr>
              <a:graphicFrameLocks noChangeAspect="1"/>
            </p:cNvGraphicFramePr>
            <p:nvPr/>
          </p:nvGraphicFramePr>
          <p:xfrm>
            <a:off x="4419600" y="4120004"/>
            <a:ext cx="428625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13" imgW="164885" imgH="215619" progId="Equation.3">
                    <p:embed/>
                  </p:oleObj>
                </mc:Choice>
                <mc:Fallback>
                  <p:oleObj name="Equation" r:id="rId13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 contrast="-7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419600" y="4120004"/>
                          <a:ext cx="428625" cy="560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rc 8"/>
            <p:cNvSpPr/>
            <p:nvPr/>
          </p:nvSpPr>
          <p:spPr bwMode="auto">
            <a:xfrm rot="5708068">
              <a:off x="3896456" y="2732714"/>
              <a:ext cx="914316" cy="914306"/>
            </a:xfrm>
            <a:prstGeom prst="arc">
              <a:avLst>
                <a:gd name="adj1" fmla="val 19509531"/>
                <a:gd name="adj2" fmla="val 2118994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3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2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Computing the Refracted Ray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SimSun" panose="02010600030101010101" pitchFamily="2" charset="-122"/>
              </a:rPr>
              <a:t>One can derive the vector </a:t>
            </a:r>
            <a:r>
              <a:rPr lang="en-US" altLang="zh-CN" i="1" dirty="0" smtClean="0">
                <a:ea typeface="SimSun" panose="02010600030101010101" pitchFamily="2" charset="-122"/>
              </a:rPr>
              <a:t>T</a:t>
            </a:r>
            <a:r>
              <a:rPr lang="en-US" altLang="zh-CN" dirty="0" smtClean="0">
                <a:ea typeface="SimSun" panose="02010600030101010101" pitchFamily="2" charset="-122"/>
              </a:rPr>
              <a:t>:</a:t>
            </a:r>
          </a:p>
          <a:p>
            <a:endParaRPr lang="en-US" altLang="zh-CN" dirty="0" smtClean="0">
              <a:ea typeface="SimSun" panose="02010600030101010101" pitchFamily="2" charset="-122"/>
            </a:endParaRPr>
          </a:p>
          <a:p>
            <a:endParaRPr lang="en-US" altLang="zh-CN" dirty="0" smtClean="0">
              <a:ea typeface="SimSun" panose="02010600030101010101" pitchFamily="2" charset="-122"/>
            </a:endParaRPr>
          </a:p>
          <a:p>
            <a:endParaRPr lang="en-US" altLang="zh-CN" dirty="0" smtClean="0">
              <a:ea typeface="SimSun" panose="02010600030101010101" pitchFamily="2" charset="-122"/>
            </a:endParaRPr>
          </a:p>
          <a:p>
            <a:endParaRPr lang="en-US" altLang="zh-CN" dirty="0" smtClean="0">
              <a:ea typeface="SimSun" panose="02010600030101010101" pitchFamily="2" charset="-122"/>
            </a:endParaRPr>
          </a:p>
          <a:p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ea typeface="SimSun" panose="02010600030101010101" pitchFamily="2" charset="-122"/>
              </a:rPr>
              <a:t>Notice that the </a:t>
            </a:r>
            <a:r>
              <a:rPr lang="en-US" altLang="zh-CN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√ may become imaginary; in this case there is no refraction at all.</a:t>
            </a:r>
          </a:p>
          <a:p>
            <a:r>
              <a:rPr lang="en-US" altLang="zh-CN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This is called the critical angle      .</a:t>
            </a: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3121026" y="2425701"/>
          <a:ext cx="57197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870200" imgH="508000" progId="Equation.3">
                  <p:embed/>
                </p:oleObj>
              </mc:Choice>
              <mc:Fallback>
                <p:oleObj name="Equation" r:id="rId3" imgW="287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21026" y="2425701"/>
                        <a:ext cx="57197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6480175" y="4902200"/>
          <a:ext cx="5032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480175" y="4902200"/>
                        <a:ext cx="5032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8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C3EEDF-C35C-4693-824A-25304BB7D2D0}" type="slidenum">
              <a:rPr lang="en-US" altLang="zh-CN" sz="1400">
                <a:solidFill>
                  <a:schemeClr val="tx1"/>
                </a:solidFill>
              </a:rPr>
              <a:pPr/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1663</Words>
  <Application>Microsoft Office PowerPoint</Application>
  <PresentationFormat>宽屏</PresentationFormat>
  <Paragraphs>377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宋体</vt:lpstr>
      <vt:lpstr>宋体</vt:lpstr>
      <vt:lpstr>Arial</vt:lpstr>
      <vt:lpstr>Arial Black</vt:lpstr>
      <vt:lpstr>Calibri</vt:lpstr>
      <vt:lpstr>Calibri Light</vt:lpstr>
      <vt:lpstr>Symbol</vt:lpstr>
      <vt:lpstr>Times New Roman</vt:lpstr>
      <vt:lpstr>Office 主题</vt:lpstr>
      <vt:lpstr>Equation</vt:lpstr>
      <vt:lpstr>Viewing Geometry for a Simple Ray Generator from a 3D Eye Point</vt:lpstr>
      <vt:lpstr>Simple Viewing Geometry</vt:lpstr>
      <vt:lpstr>Algorithm for Required Vectors and P</vt:lpstr>
      <vt:lpstr>Colors Computed While Unwinding the Recursion</vt:lpstr>
      <vt:lpstr>Feeds the LOCAL Illumination Formula</vt:lpstr>
      <vt:lpstr>“Typical” Ray Traced Image</vt:lpstr>
      <vt:lpstr>Mirror Reflection</vt:lpstr>
      <vt:lpstr>Refracted Ray Geometry: Index of Refraction η and Snell’s Law</vt:lpstr>
      <vt:lpstr>Computing the Refracted Ray</vt:lpstr>
      <vt:lpstr>Refraction and the Critical Angle</vt:lpstr>
      <vt:lpstr>Refraction and the Critical Angle</vt:lpstr>
      <vt:lpstr>Complex Images from Reflection and Refraction</vt:lpstr>
      <vt:lpstr>Ray Tracing with Several Ray Effects</vt:lpstr>
      <vt:lpstr>Recursive Ray Trace Pseudo-Code: Some Definitions</vt:lpstr>
      <vt:lpstr>The Rays are Generated in the Outer Loops − (Refer to “Simple Viewing Geometry”)</vt:lpstr>
      <vt:lpstr>Ray Tracing Algorithm</vt:lpstr>
      <vt:lpstr>PowerPoint 演示文稿</vt:lpstr>
      <vt:lpstr>PowerPoint 演示文稿</vt:lpstr>
      <vt:lpstr>Ray-Object Intersection Efficiency</vt:lpstr>
      <vt:lpstr>Intuition: Transform 3D Model from Object Space (OS) to World Space (WS) [O(object vertices)]</vt:lpstr>
      <vt:lpstr>More Efficient to Transform Ray into Object Space! [O(2)]</vt:lpstr>
      <vt:lpstr>Transforming Ray Back into Object Coordinates</vt:lpstr>
      <vt:lpstr>What About Mapping the Ray-Surface Intersection Back into the World Space?</vt:lpstr>
      <vt:lpstr>Reality Check</vt:lpstr>
      <vt:lpstr>Transform the Normal Back into the World Space</vt:lpstr>
      <vt:lpstr>Transform the Normal Back into the World Space</vt:lpstr>
      <vt:lpstr>Ray Tracing Efficiency Considerations</vt:lpstr>
      <vt:lpstr>Ray Tracing Speed Ups</vt:lpstr>
      <vt:lpstr>Ray Tracing Summary</vt:lpstr>
      <vt:lpstr>Shade Computation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Viewing Geometry for a Simple Ray Generator from a 3D Eye Point</dc:title>
  <dc:creator>Bo Zhang</dc:creator>
  <cp:lastModifiedBy>Bo Zhang</cp:lastModifiedBy>
  <cp:revision>4</cp:revision>
  <dcterms:created xsi:type="dcterms:W3CDTF">2014-10-01T18:36:37Z</dcterms:created>
  <dcterms:modified xsi:type="dcterms:W3CDTF">2014-10-02T02:50:30Z</dcterms:modified>
</cp:coreProperties>
</file>