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82"/>
  </p:notesMasterIdLst>
  <p:handoutMasterIdLst>
    <p:handoutMasterId r:id="rId83"/>
  </p:handoutMasterIdLst>
  <p:sldIdLst>
    <p:sldId id="421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23" r:id="rId24"/>
    <p:sldId id="375" r:id="rId25"/>
    <p:sldId id="361" r:id="rId26"/>
    <p:sldId id="380" r:id="rId27"/>
    <p:sldId id="383" r:id="rId28"/>
    <p:sldId id="420" r:id="rId29"/>
    <p:sldId id="385" r:id="rId30"/>
    <p:sldId id="400" r:id="rId31"/>
    <p:sldId id="401" r:id="rId32"/>
    <p:sldId id="387" r:id="rId33"/>
    <p:sldId id="388" r:id="rId34"/>
    <p:sldId id="425" r:id="rId35"/>
    <p:sldId id="413" r:id="rId36"/>
    <p:sldId id="360" r:id="rId37"/>
    <p:sldId id="430" r:id="rId38"/>
    <p:sldId id="368" r:id="rId39"/>
    <p:sldId id="405" r:id="rId40"/>
    <p:sldId id="407" r:id="rId41"/>
    <p:sldId id="408" r:id="rId42"/>
    <p:sldId id="409" r:id="rId43"/>
    <p:sldId id="410" r:id="rId44"/>
    <p:sldId id="462" r:id="rId45"/>
    <p:sldId id="463" r:id="rId46"/>
    <p:sldId id="464" r:id="rId47"/>
    <p:sldId id="465" r:id="rId48"/>
    <p:sldId id="466" r:id="rId49"/>
    <p:sldId id="467" r:id="rId50"/>
    <p:sldId id="412" r:id="rId51"/>
    <p:sldId id="403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452" r:id="rId72"/>
    <p:sldId id="454" r:id="rId73"/>
    <p:sldId id="455" r:id="rId74"/>
    <p:sldId id="456" r:id="rId75"/>
    <p:sldId id="457" r:id="rId76"/>
    <p:sldId id="458" r:id="rId77"/>
    <p:sldId id="459" r:id="rId78"/>
    <p:sldId id="460" r:id="rId79"/>
    <p:sldId id="461" r:id="rId80"/>
    <p:sldId id="404" r:id="rId8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6" autoAdjust="0"/>
    <p:restoredTop sz="96303" autoAdjust="0"/>
  </p:normalViewPr>
  <p:slideViewPr>
    <p:cSldViewPr>
      <p:cViewPr>
        <p:scale>
          <a:sx n="107" d="100"/>
          <a:sy n="107" d="100"/>
        </p:scale>
        <p:origin x="-117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Relationship Id="rId3" Type="http://schemas.openxmlformats.org/officeDocument/2006/relationships/hyperlink" Target="http://jsbeautifier.org/" TargetMode="Externa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mobile/touch.html" TargetMode="External"/><Relationship Id="rId4" Type="http://schemas.openxmlformats.org/officeDocument/2006/relationships/hyperlink" Target="http://diveintohtml5.org/geolocation.html" TargetMode="External"/><Relationship Id="rId5" Type="http://schemas.openxmlformats.org/officeDocument/2006/relationships/hyperlink" Target="http://www.html5rocks.com/en/tutorials/device/orientation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buffers = vertex</a:t>
            </a:r>
            <a:r>
              <a:rPr lang="en-US" baseline="0" dirty="0" smtClean="0"/>
              <a:t> buffers</a:t>
            </a:r>
          </a:p>
          <a:p>
            <a:r>
              <a:rPr lang="en-US" baseline="0" dirty="0" smtClean="0"/>
              <a:t>Element buffers = index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ANGLE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Implements GL ES API over D3D 9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Translates GLSL ES to HLSL</a:t>
            </a:r>
            <a:endParaRPr 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5AA497-4EFA-4DD2-843C-13B48B3F884E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tab is in a separate process – security – one tab can’t crash other tabs.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D602D7-7080-42E8-9A0A-0AAD13F93684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browsers also use a multi-process architecture in one form or another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Has to synchronize processes.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C10BE2-54E0-43DE-B547-91BA926BBFA6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F25E3B-D9AF-432C-B0D6-CF912FBC68C7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Long draw calls were also used in early GPGPU days.  These calls were killed by some operating systems (I think Windows Vista killed draw calls longer than two seconds).</a:t>
            </a: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198934-A5E4-4B95-B563-663D6060E6E5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compiling an OpenCL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799E24-22B6-411D-9226-EB8E29ED5A78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All numbers are 64-bit IEEE floating-point.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04B6F6-4856-44D3-B236-1710175579E8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Output is “1WebGLtrue”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833946-1DB5-4FBF-BFF2-E173FF290380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D2D0E5-209B-42D7-BC1F-8542667CDBC7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561CD6-5C42-4ACB-BF9A-74702009A049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3B-6918-498B-B7E5-5BD8F9E708F9}" type="slidenum">
              <a:rPr lang="en-US"/>
              <a:pPr/>
              <a:t>8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it a pointer?  Is it an index into an array?  Is it a key into a map?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Anonymous functions are also in C#, etc.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73C57E-D21C-426B-A59A-1891A1E87EE1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BFD6296-452F-4976-8816-9C56C33CB410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30868B-D193-4B7F-8713-BB51421716E6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Self-documenting code.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Also, you can pass arguments in any order.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3F2295-3B73-4F91-B7A6-0A9066E06E91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Moden</a:t>
            </a:r>
            <a:r>
              <a:rPr lang="en-US" dirty="0" smtClean="0"/>
              <a:t> desktop OpenGL has even more stages.</a:t>
            </a:r>
          </a:p>
          <a:p>
            <a:r>
              <a:rPr lang="en-US" dirty="0" smtClean="0"/>
              <a:t>In old desktop OpenGL,</a:t>
            </a:r>
            <a:r>
              <a:rPr lang="en-US" baseline="0" dirty="0" smtClean="0"/>
              <a:t> we could mix fixed and programmable vertex/fragment shading.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1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But there are no classes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336F56-FD47-4947-B416-32BF2B341457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F14AB9-EC4F-4A04-AA93-BC744EDE136E}" type="slidenum">
              <a:rPr lang="en-US" smtClean="0"/>
              <a:pPr/>
              <a:t>73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Constructor functions start with a capital letter by convention.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38341E-909B-4627-96D4-E52C4B9D8CA2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Prototype functions can’t access closures in the constructor function.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9C4EC-2241-4739-9F56-DD3634FCC9D1}" type="slidenum">
              <a:rPr lang="en-US" smtClean="0"/>
              <a:pPr/>
              <a:t>75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807208-E096-4699-9ADF-79B590330788}" type="slidenum">
              <a:rPr lang="en-US" smtClean="0"/>
              <a:pPr/>
              <a:t>76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“Duck typing”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Kind of like C# templates.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BE7E1E-7F91-4ACB-9F9A-F98904CAA3BD}" type="slidenum">
              <a:rPr lang="en-US" smtClean="0"/>
              <a:pPr/>
              <a:t>77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Example minified </a:t>
            </a:r>
            <a:r>
              <a:rPr lang="en-US" dirty="0" err="1" smtClean="0"/>
              <a:t>javascript</a:t>
            </a:r>
            <a:r>
              <a:rPr lang="en-US" dirty="0" smtClean="0"/>
              <a:t>, and then beautifying it with </a:t>
            </a:r>
            <a:r>
              <a:rPr lang="en-US" dirty="0" smtClean="0">
                <a:hlinkClick r:id="rId3"/>
              </a:rPr>
              <a:t>http://jsbeautifier.org/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Shader source can be put into HTML script tags, into separate </a:t>
            </a:r>
            <a:r>
              <a:rPr lang="en-US" dirty="0" err="1" smtClean="0"/>
              <a:t>glsl</a:t>
            </a:r>
            <a:r>
              <a:rPr lang="en-US" dirty="0" smtClean="0"/>
              <a:t> files downloaded with </a:t>
            </a:r>
            <a:r>
              <a:rPr lang="en-US" dirty="0" err="1" smtClean="0"/>
              <a:t>XMLHttpRequest</a:t>
            </a:r>
            <a:r>
              <a:rPr lang="en-US" dirty="0" smtClean="0"/>
              <a:t>, or put into JavaScript literals as part of the build process.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130DA8-E3CC-4A08-BE24-18610DBB733B}" type="slidenum">
              <a:rPr lang="en-US" smtClean="0"/>
              <a:pPr/>
              <a:t>78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F3C4E1-5B13-44E5-B8F3-FC132B77D075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AFDF19-1D94-46CA-90EE-F246805DEE99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Try “webgl”, then “experimental-webgl”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FE2467-8FEA-4EDD-ACAE-59EDEA7B5A80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cs typeface="Arial" charset="0"/>
              </a:rPr>
              <a:t>A 32x32 grid evenly spaced in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plane; each point's z component is determined by a 3D noise function given the </a:t>
            </a:r>
            <a:r>
              <a:rPr lang="en-US" sz="1300" dirty="0" err="1">
                <a:cs typeface="Arial" charset="0"/>
              </a:rPr>
              <a:t>xy</a:t>
            </a:r>
            <a:r>
              <a:rPr lang="en-US" sz="1300" dirty="0">
                <a:cs typeface="Arial" charset="0"/>
              </a:rPr>
              <a:t> position and the current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F48D0-E2D1-4B99-8FB2-54EEF63723D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Touch events:  </a:t>
            </a:r>
            <a:r>
              <a:rPr lang="en-US" smtClean="0">
                <a:hlinkClick r:id="rId3"/>
              </a:rPr>
              <a:t>http://www.html5rocks.com/en/mobile/touch.html</a:t>
            </a:r>
            <a:endParaRPr lang="en-US" smtClean="0"/>
          </a:p>
          <a:p>
            <a:r>
              <a:rPr lang="en-US" smtClean="0"/>
              <a:t>Geolocation:  </a:t>
            </a:r>
            <a:r>
              <a:rPr lang="en-US" smtClean="0">
                <a:hlinkClick r:id="rId4"/>
              </a:rPr>
              <a:t>http://diveintohtml5.org/geolocation.html</a:t>
            </a:r>
            <a:endParaRPr lang="en-US" smtClean="0"/>
          </a:p>
          <a:p>
            <a:r>
              <a:rPr lang="en-US" smtClean="0"/>
              <a:t>Orientation and motion:  </a:t>
            </a:r>
            <a:r>
              <a:rPr lang="en-US" smtClean="0">
                <a:hlinkClick r:id="rId5"/>
              </a:rPr>
              <a:t>http://www.html5rocks.com/en/tutorials/device/orientation/</a:t>
            </a: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077-C18E-4AD1-82C7-A68C49882190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hyperlink" Target="http://www.khronos.org/assets/uploads/developers/library/2011-siggraph-mobile/Khronos-and-the-Mobile-Ecosystem_Aug-11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khronos.org/registry/webgl/specs/lates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ingwebgl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ulirish.com/2011/requestanimationframe-for-smart-animatin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rfQ8rKGTVlg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bglreport.com/" TargetMode="External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ode.google.com/p/angleproject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assets/uploads/developers/library/2010_siggraph_bof_webgl/WebGL-BOF-2-WebGL-in-Chrome_SIGGRAPH-Jul29.pdf" TargetMode="External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assets/uploads/developers/library/2010_siggraph_bof_webgl/WebGL-BOF-2-WebGL-in-Chrome_SIGGRAPH-Jul29.pd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0_siggraph_bof_webgl/WebGL-BOF-2-WebGL-in-Chrome_SIGGRAPH-Jul29.pdf" TargetMode="External"/><Relationship Id="rId4" Type="http://schemas.openxmlformats.org/officeDocument/2006/relationships/image" Target="../media/image1.jpe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ronos.org/assets/uploads/developers/library/2010_siggraph_bof_webgl/WebGL-BOF-2-WebGL-in-Chrome_SIGGRAPH-Jul29.pdf" TargetMode="External"/><Relationship Id="rId4" Type="http://schemas.openxmlformats.org/officeDocument/2006/relationships/image" Target="../media/image1.jpe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resources.esri.com/help/9.3/arcgisserver/apis/javascript/arcgis/help/jshelp/ags_proxy.htm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learningwebgl.com/blog/?p=389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esium.agi.com/" TargetMode="External"/><Relationship Id="rId4" Type="http://schemas.openxmlformats.org/officeDocument/2006/relationships/hyperlink" Target="http://www.khronos.org/webgl/wiki/User_Contribu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rdoob/three.js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ingwebgl.com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julienlecomte.net/blog/2007/09/16/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dirty="0" smtClean="0"/>
              <a:t>OpenGL and WebGL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</a:t>
            </a:r>
            <a:r>
              <a:rPr lang="en-US" sz="2800" dirty="0" smtClean="0"/>
              <a:t>Fall </a:t>
            </a:r>
            <a:r>
              <a:rPr lang="en-US" sz="2800" dirty="0" smtClean="0"/>
              <a:t>2014</a:t>
            </a:r>
            <a:endParaRPr lang="en-US" sz="2800" dirty="0"/>
          </a:p>
        </p:txBody>
      </p:sp>
      <p:pic>
        <p:nvPicPr>
          <p:cNvPr id="5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969000"/>
            <a:ext cx="11271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http://www.blogsdna.com/wp-content/uploads/2010/11/FirefoxLogo-main_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969000"/>
            <a:ext cx="890587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http://media.opera.com/media/images/icon/Opera_512x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5969000"/>
            <a:ext cx="855662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https://devimages.apple.com.edgekey.net/programs/safari/images/safari-logo-l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5935663"/>
            <a:ext cx="8350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Web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945188"/>
            <a:ext cx="19589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Student Project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://farm4.static.flickr.com/3338/4636775442_9087729996_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932488"/>
            <a:ext cx="957263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914400" y="43434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553200" y="25908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Compile, but what does the driver really do?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H="1">
            <a:off x="5715000" y="34290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914400" y="4876800"/>
            <a:ext cx="5867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6553200" y="3311525"/>
            <a:ext cx="24384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check for error. Again, how would you design this in C++?</a:t>
            </a: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 flipH="1">
            <a:off x="5867400" y="4038600"/>
            <a:ext cx="68580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491" name="Group 11"/>
          <p:cNvGrpSpPr>
            <a:grpSpLocks/>
          </p:cNvGrpSpPr>
          <p:nvPr/>
        </p:nvGrpSpPr>
        <p:grpSpPr bwMode="auto">
          <a:xfrm>
            <a:off x="5334000" y="5562600"/>
            <a:ext cx="3657600" cy="1143000"/>
            <a:chOff x="3360" y="3504"/>
            <a:chExt cx="2304" cy="720"/>
          </a:xfrm>
        </p:grpSpPr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3408" y="3814"/>
              <a:ext cx="225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Calling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glGet*</a:t>
              </a:r>
              <a:r>
                <a:rPr lang="en-US">
                  <a:solidFill>
                    <a:srgbClr val="CC3300"/>
                  </a:solidFill>
                </a:rPr>
                <a:t> has performance implications.  Why?</a:t>
              </a:r>
            </a:p>
          </p:txBody>
        </p:sp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 flipH="1" flipV="1">
              <a:off x="3360" y="3504"/>
              <a:ext cx="336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74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914400" y="61722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6553200" y="46482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also cleanup resources</a:t>
            </a:r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H="1">
            <a:off x="5867400" y="5299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4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914400" y="3886200"/>
            <a:ext cx="586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A program needs </a:t>
            </a:r>
            <a:r>
              <a:rPr lang="en-US" dirty="0" smtClean="0">
                <a:solidFill>
                  <a:srgbClr val="CC3300"/>
                </a:solidFill>
              </a:rPr>
              <a:t>a </a:t>
            </a:r>
            <a:r>
              <a:rPr lang="en-US" dirty="0">
                <a:solidFill>
                  <a:srgbClr val="CC3300"/>
                </a:solidFill>
              </a:rPr>
              <a:t>vertex and fragment shader</a:t>
            </a:r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 flipH="1">
            <a:off x="5638800" y="30892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14400" y="45720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914400" y="5181600"/>
            <a:ext cx="58674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477000" y="3616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Be a good developer again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 flipH="1">
            <a:off x="5638800" y="42672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6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Shader Programs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glDraw*</a:t>
            </a:r>
            <a:r>
              <a:rPr lang="en-US" sz="1400">
                <a:latin typeface="Courier New" pitchFamily="49" charset="0"/>
              </a:rPr>
              <a:t>();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* because there are lots of draw functions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600200" y="4191000"/>
            <a:ext cx="6400800" cy="14747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Part of the current state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you draw different objects with different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What is the cost of using multiple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</a:t>
            </a:r>
            <a:r>
              <a:rPr lang="en-US" dirty="0" smtClean="0">
                <a:solidFill>
                  <a:srgbClr val="CC3300"/>
                </a:solidFill>
              </a:rPr>
              <a:t>we </a:t>
            </a:r>
            <a:r>
              <a:rPr lang="en-US" dirty="0">
                <a:solidFill>
                  <a:srgbClr val="CC3300"/>
                </a:solidFill>
              </a:rPr>
              <a:t>reduce the cost?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Hint:  write more CPU code – really.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 flipV="1">
            <a:off x="4495800" y="3505200"/>
            <a:ext cx="228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8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14400" y="3546475"/>
            <a:ext cx="6096000" cy="644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477000" y="19812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Each </a:t>
            </a:r>
            <a:r>
              <a:rPr lang="en-US" i="1">
                <a:solidFill>
                  <a:srgbClr val="CC3300"/>
                </a:solidFill>
              </a:rPr>
              <a:t>active</a:t>
            </a:r>
            <a:r>
              <a:rPr lang="en-US">
                <a:solidFill>
                  <a:srgbClr val="CC3300"/>
                </a:solidFill>
              </a:rPr>
              <a:t> uniform has an integer index location.</a:t>
            </a:r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5638800" y="2632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Is a C-based API</a:t>
            </a:r>
          </a:p>
          <a:p>
            <a:r>
              <a:rPr lang="en-US" dirty="0"/>
              <a:t>Is cross platform</a:t>
            </a:r>
          </a:p>
          <a:p>
            <a:r>
              <a:rPr lang="en-US" dirty="0"/>
              <a:t>Is run by the </a:t>
            </a:r>
            <a:r>
              <a:rPr lang="en-US" i="1" dirty="0">
                <a:solidFill>
                  <a:srgbClr val="CC3300"/>
                </a:solidFill>
              </a:rPr>
              <a:t>ARB</a:t>
            </a:r>
            <a:r>
              <a:rPr lang="en-US" dirty="0"/>
              <a:t>:  Architecture Review Board</a:t>
            </a:r>
          </a:p>
          <a:p>
            <a:r>
              <a:rPr lang="en-US" dirty="0"/>
              <a:t>Hides the device driver details</a:t>
            </a:r>
          </a:p>
          <a:p>
            <a:r>
              <a:rPr lang="en-US" dirty="0"/>
              <a:t>OpenGL </a:t>
            </a:r>
            <a:r>
              <a:rPr lang="en-US" dirty="0" smtClean="0"/>
              <a:t>vs. </a:t>
            </a:r>
            <a:r>
              <a:rPr lang="en-US" dirty="0"/>
              <a:t>Direct3D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6245" name="Picture 5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914400" y="4613275"/>
            <a:ext cx="6096000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152400" y="55975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mat4</a:t>
            </a:r>
            <a:r>
              <a:rPr lang="en-US">
                <a:solidFill>
                  <a:srgbClr val="CC3300"/>
                </a:solidFill>
              </a:rPr>
              <a:t> is part of the C++ GLM library</a:t>
            </a: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 flipV="1">
            <a:off x="533400" y="4800600"/>
            <a:ext cx="3810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GLM:  http://www.g-truc.net/project-0016.html#menu </a:t>
            </a:r>
          </a:p>
        </p:txBody>
      </p:sp>
    </p:spTree>
    <p:extLst>
      <p:ext uri="{BB962C8B-B14F-4D97-AF65-F5344CB8AC3E}">
        <p14:creationId xmlns:p14="http://schemas.microsoft.com/office/powerpoint/2010/main" val="9192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914400" y="4918075"/>
            <a:ext cx="6096000" cy="568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52400" y="55816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Uniforms can be changed as often as needed, but are constant during a draw call</a:t>
            </a:r>
          </a:p>
        </p:txBody>
      </p:sp>
      <p:grpSp>
        <p:nvGrpSpPr>
          <p:cNvPr id="287754" name="Group 10"/>
          <p:cNvGrpSpPr>
            <a:grpSpLocks/>
          </p:cNvGrpSpPr>
          <p:nvPr/>
        </p:nvGrpSpPr>
        <p:grpSpPr bwMode="auto">
          <a:xfrm>
            <a:off x="3048000" y="5186363"/>
            <a:ext cx="2895600" cy="909637"/>
            <a:chOff x="1920" y="3120"/>
            <a:chExt cx="1824" cy="573"/>
          </a:xfrm>
        </p:grpSpPr>
        <p:sp>
          <p:nvSpPr>
            <p:cNvPr id="287752" name="Text Box 8"/>
            <p:cNvSpPr txBox="1">
              <a:spLocks noChangeArrowheads="1"/>
            </p:cNvSpPr>
            <p:nvPr/>
          </p:nvSpPr>
          <p:spPr bwMode="auto">
            <a:xfrm>
              <a:off x="1920" y="3456"/>
              <a:ext cx="1824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Not transposing the matrix</a:t>
              </a:r>
            </a:p>
          </p:txBody>
        </p:sp>
        <p:sp>
          <p:nvSpPr>
            <p:cNvPr id="287753" name="Line 9"/>
            <p:cNvSpPr>
              <a:spLocks noChangeShapeType="1"/>
            </p:cNvSpPr>
            <p:nvPr/>
          </p:nvSpPr>
          <p:spPr bwMode="auto">
            <a:xfrm flipV="1">
              <a:off x="2544" y="3120"/>
              <a:ext cx="0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4648200" y="4343400"/>
            <a:ext cx="42672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</a:t>
            </a:r>
            <a:r>
              <a:rPr lang="en-US">
                <a:solidFill>
                  <a:srgbClr val="CC3300"/>
                </a:solidFill>
              </a:rPr>
              <a:t> for all sorts of datatypes</a:t>
            </a:r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 flipH="1">
            <a:off x="3276600" y="4495800"/>
            <a:ext cx="137160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2" name="Rectangle 12"/>
          <p:cNvSpPr>
            <a:spLocks noChangeArrowheads="1"/>
          </p:cNvSpPr>
          <p:nvPr/>
        </p:nvSpPr>
        <p:spPr bwMode="auto">
          <a:xfrm>
            <a:off x="914400" y="4343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4267200" y="3657600"/>
            <a:ext cx="381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5181600" y="4419600"/>
            <a:ext cx="35814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Why not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glUniform*(p, …)</a:t>
            </a:r>
            <a:r>
              <a:rPr lang="en-US">
                <a:solidFill>
                  <a:srgbClr val="CC3300"/>
                </a:solidFill>
              </a:rPr>
              <a:t>?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 flipH="1" flipV="1">
            <a:off x="4495800" y="4114800"/>
            <a:ext cx="6858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2819400" y="4572000"/>
            <a:ext cx="2362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web has text, images, and video</a:t>
            </a:r>
          </a:p>
          <a:p>
            <a:pPr lvl="1"/>
            <a:r>
              <a:rPr lang="en-US" dirty="0" smtClean="0"/>
              <a:t>What is the next media-type?</a:t>
            </a:r>
          </a:p>
          <a:p>
            <a:r>
              <a:rPr lang="en-US" dirty="0" smtClean="0"/>
              <a:t>We want to support</a:t>
            </a:r>
          </a:p>
          <a:p>
            <a:pPr lvl="1"/>
            <a:r>
              <a:rPr lang="en-US" dirty="0" smtClean="0"/>
              <a:t>Windows, Linux, Mac</a:t>
            </a:r>
          </a:p>
          <a:p>
            <a:pPr lvl="1"/>
            <a:r>
              <a:rPr lang="en-US" dirty="0" smtClean="0"/>
              <a:t>Desktop and mobile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WebGL</a:t>
            </a:r>
          </a:p>
        </p:txBody>
      </p:sp>
      <p:pic>
        <p:nvPicPr>
          <p:cNvPr id="6" name="Picture 2" descr="https://encrypted-tbn0.gstatic.com/images?q=tbn:ANd9GcTkssWNxmpZGF3CRZ9PBCjngL9Tr0bJv0F90BfPQi9fBckBSE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385" y="4193958"/>
            <a:ext cx="928415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1-news.softpedia-static.com/images/news2/The-Other-Windows-8-Demoed-Windows-Server-8-the-Next-Step-in-Private-Cloud-Computing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5" y="41783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t3.gstatic.com/images?q=tbn:ANd9GcSHSw0RvrwKVxJPUyh4vFMcWbBWTaSqHRVsl2HWARekF6kmuh1yUn8PmqY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5" y="4178300"/>
            <a:ext cx="8572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www.tvfoodmaps.com/images/android1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97" y="5489575"/>
            <a:ext cx="731838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techmehigh.com/wp-content/uploads/2011/07/Apple-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97" y="5465762"/>
            <a:ext cx="7413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Bring 3D to the Masses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Put it in on a webpage</a:t>
            </a:r>
          </a:p>
          <a:p>
            <a:pPr lvl="1"/>
            <a:r>
              <a:rPr lang="en-US" smtClean="0"/>
              <a:t>Does not require a plugin or install</a:t>
            </a:r>
          </a:p>
          <a:p>
            <a:pPr lvl="1"/>
            <a:r>
              <a:rPr lang="en-US" smtClean="0"/>
              <a:t>Does not require administrator rights</a:t>
            </a:r>
          </a:p>
          <a:p>
            <a:r>
              <a:rPr lang="en-US" smtClean="0"/>
              <a:t>Make it run on most GPUs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533775"/>
            <a:ext cx="61817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</a:t>
            </a:r>
            <a:r>
              <a:rPr lang="en-US" sz="1200">
                <a:hlinkClick r:id="rId3"/>
              </a:rPr>
              <a:t>http://www.khronos.org/assets/uploads/developers/library/2011-siggraph-mobile/Khronos-and-the-Mobile-Ecosystem_Aug-11.pdf</a:t>
            </a:r>
            <a:endParaRPr lang="en-US" sz="1200"/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OpenGL ES 2.0 for JavaScript</a:t>
            </a:r>
          </a:p>
          <a:p>
            <a:pPr lvl="1"/>
            <a:r>
              <a:rPr lang="en-US" smtClean="0"/>
              <a:t>Seriously, JavaScript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038600" cy="46482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Includes</a:t>
            </a:r>
          </a:p>
          <a:p>
            <a:pPr lvl="1"/>
            <a:r>
              <a:rPr lang="en-US" smtClean="0"/>
              <a:t>Vertex shaders</a:t>
            </a:r>
          </a:p>
          <a:p>
            <a:pPr lvl="1"/>
            <a:r>
              <a:rPr lang="en-US" smtClean="0"/>
              <a:t>Fragment shaders</a:t>
            </a:r>
          </a:p>
          <a:p>
            <a:pPr lvl="1"/>
            <a:r>
              <a:rPr lang="en-US" smtClean="0"/>
              <a:t>Vertex buffers</a:t>
            </a:r>
          </a:p>
          <a:p>
            <a:pPr lvl="1"/>
            <a:r>
              <a:rPr lang="en-US" smtClean="0"/>
              <a:t>Textures</a:t>
            </a:r>
          </a:p>
          <a:p>
            <a:pPr lvl="1"/>
            <a:r>
              <a:rPr lang="en-US" smtClean="0"/>
              <a:t>Framebuffers</a:t>
            </a:r>
          </a:p>
          <a:p>
            <a:pPr lvl="1"/>
            <a:r>
              <a:rPr lang="en-US" smtClean="0"/>
              <a:t>Render states</a:t>
            </a:r>
          </a:p>
          <a:p>
            <a:pPr lvl="1"/>
            <a:r>
              <a:rPr lang="en-US" smtClean="0"/>
              <a:t>…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495800" y="1752600"/>
            <a:ext cx="4495800" cy="464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Does not include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Geometry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Tessellation shaders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Vertex Array Objects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Multiple render targets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Floating-point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Compressed textures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FS depth writes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800"/>
              <a:t>…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http://www.khronos.org/registry/webgl/specs/latest/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3886200"/>
          </a:xfrm>
        </p:spPr>
        <p:txBody>
          <a:bodyPr/>
          <a:lstStyle/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OpenGL</a:t>
            </a:r>
            <a:r>
              <a:rPr lang="en-US" smtClean="0"/>
              <a:t>, you already know </a:t>
            </a:r>
            <a:r>
              <a:rPr lang="en-US" i="1" smtClean="0">
                <a:solidFill>
                  <a:srgbClr val="FFC000"/>
                </a:solidFill>
              </a:rPr>
              <a:t>WebGL</a:t>
            </a:r>
          </a:p>
          <a:p>
            <a:r>
              <a:rPr lang="en-US" smtClean="0"/>
              <a:t>If you know </a:t>
            </a:r>
            <a:r>
              <a:rPr lang="en-US" i="1" smtClean="0">
                <a:solidFill>
                  <a:srgbClr val="FFC000"/>
                </a:solidFill>
              </a:rPr>
              <a:t>C++</a:t>
            </a:r>
            <a:r>
              <a:rPr lang="en-US" smtClean="0"/>
              <a:t>, the real learning curve is </a:t>
            </a:r>
            <a:r>
              <a:rPr lang="en-US" i="1" smtClean="0">
                <a:solidFill>
                  <a:srgbClr val="FFC000"/>
                </a:solidFill>
              </a:rPr>
              <a:t>JavaScript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Alternatives?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Flash</a:t>
            </a:r>
          </a:p>
          <a:p>
            <a:r>
              <a:rPr lang="en-US" smtClean="0"/>
              <a:t>Silverlight</a:t>
            </a:r>
          </a:p>
          <a:p>
            <a:r>
              <a:rPr lang="en-US" smtClean="0"/>
              <a:t>Java Applets</a:t>
            </a:r>
          </a:p>
          <a:p>
            <a:r>
              <a:rPr lang="en-US" smtClean="0"/>
              <a:t>Unity</a:t>
            </a:r>
          </a:p>
          <a:p>
            <a:endParaRPr lang="en-US" smtClean="0"/>
          </a:p>
          <a:p>
            <a:endParaRPr lang="en-US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Creating a context is easy: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HTML: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&lt;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id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width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"1024"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height</a:t>
            </a:r>
            <a:r>
              <a:rPr lang="en-US" sz="2800" kern="0" dirty="0">
                <a:latin typeface="Courier New" charset="0"/>
              </a:rPr>
              <a:t>=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"768"</a:t>
            </a:r>
            <a:r>
              <a:rPr lang="en-US" sz="2800" kern="0" dirty="0">
                <a:latin typeface="Courier New" charset="0"/>
              </a:rPr>
              <a:t>&gt;&lt;/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canvas</a:t>
            </a:r>
            <a:r>
              <a:rPr lang="en-US" sz="2800" kern="0" dirty="0">
                <a:latin typeface="Courier New" charset="0"/>
              </a:rPr>
              <a:t>&gt;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JavaScript: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gl =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document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getElementById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"glCanvas"</a:t>
            </a:r>
            <a:r>
              <a:rPr lang="en-US" sz="2800" kern="0" dirty="0">
                <a:latin typeface="Courier New" charset="0"/>
              </a:rPr>
              <a:t>).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getContext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"experimental-</a:t>
            </a:r>
            <a:r>
              <a:rPr lang="en-US" sz="2800" kern="0" dirty="0" err="1">
                <a:solidFill>
                  <a:srgbClr val="FF0000"/>
                </a:solidFill>
                <a:latin typeface="Courier New" charset="0"/>
              </a:rPr>
              <a:t>webgl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We are </a:t>
            </a:r>
            <a:r>
              <a:rPr lang="en-US" dirty="0" smtClean="0"/>
              <a:t>core profile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fixed function vertex and fragment shading</a:t>
            </a:r>
          </a:p>
          <a:p>
            <a:pPr lvl="1"/>
            <a:r>
              <a:rPr lang="en-US" dirty="0"/>
              <a:t>No legacy API calls: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glBegin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glRotatef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AlphaFunc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>
                <a:latin typeface="Courier New" pitchFamily="49" charset="0"/>
              </a:rPr>
              <a:t>…</a:t>
            </a:r>
          </a:p>
          <a:p>
            <a:endParaRPr lang="en-US" dirty="0">
              <a:latin typeface="Courier New" pitchFamily="49" charset="0"/>
            </a:endParaRPr>
          </a:p>
        </p:txBody>
      </p:sp>
      <p:pic>
        <p:nvPicPr>
          <p:cNvPr id="292868" name="Picture 4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2875" name="Group 11"/>
          <p:cNvGrpSpPr>
            <a:grpSpLocks/>
          </p:cNvGrpSpPr>
          <p:nvPr/>
        </p:nvGrpSpPr>
        <p:grpSpPr bwMode="auto">
          <a:xfrm>
            <a:off x="3733800" y="4957763"/>
            <a:ext cx="4191000" cy="376237"/>
            <a:chOff x="2688" y="3072"/>
            <a:chExt cx="2640" cy="237"/>
          </a:xfrm>
        </p:grpSpPr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2976" y="3072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was the alpha test remove?</a:t>
              </a:r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 flipH="1">
              <a:off x="2688" y="3168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2876" name="Group 12"/>
          <p:cNvGrpSpPr>
            <a:grpSpLocks/>
          </p:cNvGrpSpPr>
          <p:nvPr/>
        </p:nvGrpSpPr>
        <p:grpSpPr bwMode="auto">
          <a:xfrm>
            <a:off x="3733800" y="4500563"/>
            <a:ext cx="4191000" cy="376237"/>
            <a:chOff x="2688" y="2784"/>
            <a:chExt cx="2640" cy="237"/>
          </a:xfrm>
        </p:grpSpPr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2976" y="2784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Recall the fixed function light map</a:t>
              </a:r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 flipH="1">
              <a:off x="2688" y="2880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3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The rest is similar to desktop OpenGL: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819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bindBuffer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vertexAttribPointer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useProgram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gl.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drawArrays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);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Checkout </a:t>
            </a:r>
            <a:r>
              <a:rPr lang="en-US" sz="1400">
                <a:hlinkClick r:id="rId2"/>
              </a:rPr>
              <a:t>http://learningwebgl.com/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Create an animation loop: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29718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tick(){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 GL calls to draw scene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window</a:t>
            </a:r>
            <a:r>
              <a:rPr lang="en-US" sz="2800" kern="0" dirty="0" err="1">
                <a:latin typeface="Courier New" charset="0"/>
              </a:rPr>
              <a:t>.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requestAnimationFrame</a:t>
            </a:r>
            <a:r>
              <a:rPr lang="en-US" sz="2800" kern="0" dirty="0">
                <a:latin typeface="Courier New" charset="0"/>
              </a:rPr>
              <a:t>(tick);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})();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You want this to work cross-browser.  See </a:t>
            </a:r>
            <a:r>
              <a:rPr lang="en-US" sz="1400">
                <a:hlinkClick r:id="rId2"/>
              </a:rPr>
              <a:t>http://paulirish.com/2011/requestanimationframe-for-smart-animating/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 can be very good.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Performance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can be very good.  Why?</a:t>
            </a:r>
          </a:p>
          <a:p>
            <a:pPr lvl="1"/>
            <a:r>
              <a:rPr lang="en-US" dirty="0" smtClean="0"/>
              <a:t>The GPU is still doing the rendering</a:t>
            </a:r>
          </a:p>
          <a:p>
            <a:pPr lvl="1"/>
            <a:r>
              <a:rPr lang="en-US" dirty="0" smtClean="0"/>
              <a:t>Batch!</a:t>
            </a:r>
          </a:p>
          <a:p>
            <a:pPr lvl="2"/>
            <a:r>
              <a:rPr lang="en-US" dirty="0" smtClean="0"/>
              <a:t>Draw multiple objects with one draw call</a:t>
            </a:r>
          </a:p>
          <a:p>
            <a:pPr lvl="2"/>
            <a:r>
              <a:rPr lang="en-US" dirty="0" smtClean="0"/>
              <a:t>Sort by texture</a:t>
            </a:r>
          </a:p>
          <a:p>
            <a:pPr lvl="2"/>
            <a:r>
              <a:rPr lang="en-US" dirty="0" smtClean="0"/>
              <a:t>Push work into shaders</a:t>
            </a:r>
          </a:p>
          <a:p>
            <a:pPr lvl="2"/>
            <a:r>
              <a:rPr lang="en-US" dirty="0" smtClean="0"/>
              <a:t>Push work into web workers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2"/>
              </a:rPr>
              <a:t>http://www.youtube.com/watch?v=rfQ8rKGTVlg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06" y="3305175"/>
            <a:ext cx="3611394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WebGL Performance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Image from </a:t>
            </a:r>
            <a:r>
              <a:rPr lang="en-US" sz="1400" u="sng" dirty="0">
                <a:solidFill>
                  <a:schemeClr val="bg1"/>
                </a:solidFill>
              </a:rPr>
              <a:t>http://openglinsights.com/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2587"/>
              </p:ext>
            </p:extLst>
          </p:nvPr>
        </p:nvGraphicFramePr>
        <p:xfrm>
          <a:off x="339247" y="1828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27.77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111.11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454.54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35163"/>
              </p:ext>
            </p:extLst>
          </p:nvPr>
        </p:nvGraphicFramePr>
        <p:xfrm>
          <a:off x="339247" y="4765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64x64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37.03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22.72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41.66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slowdown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7533" y="33528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CPU-intensive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135" y="6260068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GPU-intensive (256 draws per frame)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and other APIs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Take advantage of other web APIs:</a:t>
            </a:r>
          </a:p>
          <a:p>
            <a:pPr lvl="1"/>
            <a:r>
              <a:rPr lang="en-US" smtClean="0"/>
              <a:t>HTML5 &lt;video&gt;</a:t>
            </a:r>
          </a:p>
          <a:p>
            <a:pPr lvl="1"/>
            <a:r>
              <a:rPr lang="en-US" smtClean="0"/>
              <a:t>2D &lt;canvas&gt;</a:t>
            </a:r>
          </a:p>
          <a:p>
            <a:pPr lvl="1"/>
            <a:r>
              <a:rPr lang="en-US" smtClean="0"/>
              <a:t>CSS transforms</a:t>
            </a:r>
          </a:p>
          <a:p>
            <a:pPr lvl="1"/>
            <a:r>
              <a:rPr lang="en-US" smtClean="0"/>
              <a:t>Composite UI elements</a:t>
            </a:r>
          </a:p>
          <a:p>
            <a:pPr lvl="1"/>
            <a:r>
              <a:rPr lang="en-US" smtClean="0"/>
              <a:t>Web workers</a:t>
            </a:r>
          </a:p>
          <a:p>
            <a:pPr lvl="1"/>
            <a:r>
              <a:rPr lang="en-US" smtClean="0"/>
              <a:t>Typed Arrays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on Mobile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971800"/>
          </a:xfrm>
        </p:spPr>
        <p:txBody>
          <a:bodyPr/>
          <a:lstStyle/>
          <a:p>
            <a:r>
              <a:rPr lang="en-US" dirty="0" smtClean="0"/>
              <a:t>Touch events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Device orientation and motion</a:t>
            </a: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457200" y="5562600"/>
            <a:ext cx="655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The future of HTML5 and WebGL on mobile is </a:t>
            </a:r>
            <a:r>
              <a:rPr lang="en-US" sz="3200" i="1">
                <a:solidFill>
                  <a:srgbClr val="FFC000"/>
                </a:solidFill>
              </a:rPr>
              <a:t>very promising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WebGL on Your System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www.webglreport.com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362200"/>
            <a:ext cx="3124200" cy="357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0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Desktop WebGL Support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648200"/>
          </a:xfrm>
        </p:spPr>
        <p:txBody>
          <a:bodyPr/>
          <a:lstStyle/>
          <a:p>
            <a:r>
              <a:rPr lang="en-US" smtClean="0"/>
              <a:t>Windows</a:t>
            </a:r>
          </a:p>
          <a:p>
            <a:pPr lvl="1"/>
            <a:r>
              <a:rPr lang="en-US" smtClean="0"/>
              <a:t>No OpenGL driver installed? Old driver?</a:t>
            </a:r>
          </a:p>
          <a:p>
            <a:pPr lvl="2"/>
            <a:r>
              <a:rPr lang="en-US" smtClean="0"/>
              <a:t>Only 35% of Windows XP machines have GL 2 drivers</a:t>
            </a:r>
          </a:p>
          <a:p>
            <a:pPr lvl="1"/>
            <a:r>
              <a:rPr lang="en-US" smtClean="0"/>
              <a:t>Buggy driver?</a:t>
            </a:r>
          </a:p>
          <a:p>
            <a:pPr lvl="1"/>
            <a:r>
              <a:rPr lang="en-US" smtClean="0"/>
              <a:t>No problem:</a:t>
            </a:r>
          </a:p>
          <a:p>
            <a:r>
              <a:rPr lang="en-US" i="1" smtClean="0">
                <a:solidFill>
                  <a:srgbClr val="FFC000"/>
                </a:solidFill>
              </a:rPr>
              <a:t>ANGLE</a:t>
            </a:r>
            <a:r>
              <a:rPr lang="en-US" smtClean="0"/>
              <a:t> – </a:t>
            </a:r>
            <a:r>
              <a:rPr lang="en-US" i="1" smtClean="0">
                <a:solidFill>
                  <a:srgbClr val="FFC000"/>
                </a:solidFill>
              </a:rPr>
              <a:t>A</a:t>
            </a:r>
            <a:r>
              <a:rPr lang="en-US" smtClean="0"/>
              <a:t>lmost </a:t>
            </a:r>
            <a:r>
              <a:rPr lang="en-US" i="1" smtClean="0">
                <a:solidFill>
                  <a:srgbClr val="FFC000"/>
                </a:solidFill>
              </a:rPr>
              <a:t>N</a:t>
            </a:r>
            <a:r>
              <a:rPr lang="en-US" smtClean="0"/>
              <a:t>ative </a:t>
            </a:r>
            <a:r>
              <a:rPr lang="en-US" i="1" smtClean="0">
                <a:solidFill>
                  <a:srgbClr val="FFC000"/>
                </a:solidFill>
              </a:rPr>
              <a:t>G</a:t>
            </a:r>
            <a:r>
              <a:rPr lang="en-US" smtClean="0"/>
              <a:t>raphics </a:t>
            </a:r>
            <a:r>
              <a:rPr lang="en-US" i="1" smtClean="0">
                <a:solidFill>
                  <a:srgbClr val="FFC000"/>
                </a:solidFill>
              </a:rPr>
              <a:t>L</a:t>
            </a:r>
            <a:r>
              <a:rPr lang="en-US" smtClean="0"/>
              <a:t>ayer </a:t>
            </a:r>
            <a:r>
              <a:rPr lang="en-US" i="1" smtClean="0">
                <a:solidFill>
                  <a:srgbClr val="FFC000"/>
                </a:solidFill>
              </a:rPr>
              <a:t>E</a:t>
            </a:r>
            <a:r>
              <a:rPr lang="en-US" smtClean="0"/>
              <a:t>ngine</a:t>
            </a: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2514600" y="5434013"/>
            <a:ext cx="1804988" cy="3683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OpenGL ES 2.0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2514600" y="5802313"/>
            <a:ext cx="1804988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Direct3D 9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http://code.google.com/p/angleproject/</a:t>
            </a:r>
            <a:endParaRPr lang="en-US" sz="1400"/>
          </a:p>
          <a:p>
            <a:pPr algn="r"/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 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2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320516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375025" y="3016250"/>
            <a:ext cx="2393950" cy="1708150"/>
            <a:chOff x="1526" y="2640"/>
            <a:chExt cx="1508" cy="1076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6" y="3479"/>
              <a:ext cx="149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GPU</a:t>
              </a: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1526" y="3216"/>
              <a:ext cx="1498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Device Driver</a:t>
              </a: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1536" y="2928"/>
              <a:ext cx="1498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OpenGL API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1536" y="2640"/>
              <a:ext cx="149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Application</a:t>
              </a:r>
            </a:p>
          </p:txBody>
        </p:sp>
      </p:grpSp>
      <p:sp>
        <p:nvSpPr>
          <p:cNvPr id="2672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Software stack:</a:t>
            </a:r>
          </a:p>
          <a:p>
            <a:endParaRPr lang="en-US"/>
          </a:p>
        </p:txBody>
      </p:sp>
      <p:pic>
        <p:nvPicPr>
          <p:cNvPr id="267276" name="Picture 12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2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2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7893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40862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3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8917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4027488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 Architecture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Chrome’s Multi-process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1050" dirty="0" smtClean="0"/>
              <a:t>See </a:t>
            </a:r>
            <a:r>
              <a:rPr lang="en-US" sz="1050" dirty="0" smtClean="0">
                <a:hlinkClick r:id="rId3"/>
              </a:rPr>
              <a:t>http://www.khronos.org/assets/uploads/developers/library/2010_siggraph_bof_webgl/WebGL-BOF-2-WebGL-in-Chrome_SIGGRAPH-Jul29.pdf</a:t>
            </a:r>
            <a:endParaRPr lang="en-US" sz="1050" dirty="0" smtClean="0"/>
          </a:p>
          <a:p>
            <a:pPr algn="r">
              <a:defRPr/>
            </a:pPr>
            <a:endParaRPr lang="en-US" sz="1050" dirty="0" smtClean="0"/>
          </a:p>
        </p:txBody>
      </p:sp>
      <p:pic>
        <p:nvPicPr>
          <p:cNvPr id="39941" name="Picture 6" descr="http://www.conceivablytech.com/wp-content/uploads/2010/03/chro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533400"/>
            <a:ext cx="1127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9688"/>
            <a:ext cx="6172200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multi-process is </a:t>
            </a:r>
            <a:r>
              <a:rPr lang="en-US" dirty="0" err="1" smtClean="0">
                <a:latin typeface="Courier New" charset="0"/>
                <a:cs typeface="Courier New" charset="0"/>
              </a:rPr>
              <a:t>gl.</a:t>
            </a:r>
            <a:r>
              <a:rPr lang="en-US" dirty="0" err="1" smtClean="0">
                <a:solidFill>
                  <a:srgbClr val="D60093"/>
                </a:solidFill>
                <a:latin typeface="Courier New" charset="0"/>
                <a:cs typeface="Courier New" charset="0"/>
              </a:rPr>
              <a:t>Get</a:t>
            </a:r>
            <a:r>
              <a:rPr lang="en-US" dirty="0" smtClean="0">
                <a:solidFill>
                  <a:srgbClr val="D60093"/>
                </a:solidFill>
                <a:latin typeface="Courier New" charset="0"/>
                <a:cs typeface="Courier New" charset="0"/>
              </a:rPr>
              <a:t>*</a:t>
            </a:r>
            <a:r>
              <a:rPr lang="en-US" dirty="0" smtClean="0"/>
              <a:t> slow?  Why?</a:t>
            </a:r>
          </a:p>
          <a:p>
            <a:endParaRPr lang="en-US" dirty="0"/>
          </a:p>
          <a:p>
            <a:r>
              <a:rPr lang="en-US" dirty="0" smtClean="0"/>
              <a:t>What about security?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Images can’t always be used as texture sources.  Why?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4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3200400" y="5029200"/>
            <a:ext cx="2667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Same domain is OK: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94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ChangeArrowheads="1"/>
          </p:cNvSpPr>
          <p:nvPr/>
        </p:nvSpPr>
        <p:spPr bwMode="auto">
          <a:xfrm>
            <a:off x="1066800" y="5105400"/>
            <a:ext cx="6248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66800" y="6019800"/>
            <a:ext cx="792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474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img = new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Image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img.onload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gl.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texImage2D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latin typeface="Courier New" charset="0"/>
              </a:rPr>
              <a:t>, img);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img.crossOrigin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"anonymous"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img.src =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"http://another-domain.com/image.png"</a:t>
            </a:r>
            <a:r>
              <a:rPr lang="en-US" sz="2800" kern="0" dirty="0">
                <a:latin typeface="Courier New" charset="0"/>
              </a:rPr>
              <a:t>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domain requires </a:t>
            </a:r>
            <a:r>
              <a:rPr lang="en-US" i="1" dirty="0" smtClean="0">
                <a:solidFill>
                  <a:srgbClr val="FF9933"/>
                </a:solidFill>
              </a:rPr>
              <a:t>CORS</a:t>
            </a:r>
            <a:r>
              <a:rPr lang="en-US" dirty="0" smtClean="0"/>
              <a:t> if supported: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8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 all servers support CORS: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grpSp>
        <p:nvGrpSpPr>
          <p:cNvPr id="78852" name="Group 2"/>
          <p:cNvGrpSpPr>
            <a:grpSpLocks/>
          </p:cNvGrpSpPr>
          <p:nvPr/>
        </p:nvGrpSpPr>
        <p:grpSpPr bwMode="auto">
          <a:xfrm>
            <a:off x="1782763" y="3200400"/>
            <a:ext cx="5578475" cy="1881188"/>
            <a:chOff x="856373" y="3745468"/>
            <a:chExt cx="5577154" cy="1881664"/>
          </a:xfrm>
        </p:grpSpPr>
        <p:sp>
          <p:nvSpPr>
            <p:cNvPr id="78853" name="TextBox 3"/>
            <p:cNvSpPr txBox="1">
              <a:spLocks noChangeArrowheads="1"/>
            </p:cNvSpPr>
            <p:nvPr/>
          </p:nvSpPr>
          <p:spPr bwMode="auto">
            <a:xfrm>
              <a:off x="1600200" y="5257800"/>
              <a:ext cx="103105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Browser</a:t>
              </a:r>
            </a:p>
          </p:txBody>
        </p:sp>
        <p:sp>
          <p:nvSpPr>
            <p:cNvPr id="78854" name="TextBox 3"/>
            <p:cNvSpPr txBox="1">
              <a:spLocks noChangeArrowheads="1"/>
            </p:cNvSpPr>
            <p:nvPr/>
          </p:nvSpPr>
          <p:spPr bwMode="auto">
            <a:xfrm>
              <a:off x="856373" y="3745468"/>
              <a:ext cx="251870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www.your-domain.com</a:t>
              </a:r>
            </a:p>
          </p:txBody>
        </p:sp>
        <p:sp>
          <p:nvSpPr>
            <p:cNvPr id="78855" name="TextBox 3"/>
            <p:cNvSpPr txBox="1">
              <a:spLocks noChangeArrowheads="1"/>
            </p:cNvSpPr>
            <p:nvPr/>
          </p:nvSpPr>
          <p:spPr bwMode="auto">
            <a:xfrm>
              <a:off x="3581400" y="3745468"/>
              <a:ext cx="2852127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www.another-domain.com</a:t>
              </a:r>
            </a:p>
          </p:txBody>
        </p:sp>
        <p:cxnSp>
          <p:nvCxnSpPr>
            <p:cNvPr id="78856" name="Straight Arrow Connector 10"/>
            <p:cNvCxnSpPr>
              <a:cxnSpLocks noChangeShapeType="1"/>
              <a:stCxn id="78854" idx="2"/>
              <a:endCxn id="78853" idx="0"/>
            </p:cNvCxnSpPr>
            <p:nvPr/>
          </p:nvCxnSpPr>
          <p:spPr bwMode="auto">
            <a:xfrm>
              <a:off x="2115725" y="4114800"/>
              <a:ext cx="1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8857" name="Straight Arrow Connector 12"/>
            <p:cNvCxnSpPr>
              <a:cxnSpLocks noChangeShapeType="1"/>
              <a:stCxn id="78853" idx="0"/>
              <a:endCxn id="78855" idx="2"/>
            </p:cNvCxnSpPr>
            <p:nvPr/>
          </p:nvCxnSpPr>
          <p:spPr bwMode="auto">
            <a:xfrm flipV="1">
              <a:off x="2115726" y="4114800"/>
              <a:ext cx="2891738" cy="1143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sp>
          <p:nvSpPr>
            <p:cNvPr id="16" name="TextBox 15"/>
            <p:cNvSpPr txBox="1"/>
            <p:nvPr/>
          </p:nvSpPr>
          <p:spPr>
            <a:xfrm>
              <a:off x="913509" y="4393332"/>
              <a:ext cx="1144316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html/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js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</a:rPr>
                <a:t>css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files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98979" y="4968152"/>
              <a:ext cx="1715682" cy="5859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Images files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used for textures</a:t>
              </a:r>
            </a:p>
          </p:txBody>
        </p:sp>
        <p:sp>
          <p:nvSpPr>
            <p:cNvPr id="18" name="Multiply 17"/>
            <p:cNvSpPr/>
            <p:nvPr/>
          </p:nvSpPr>
          <p:spPr bwMode="auto">
            <a:xfrm>
              <a:off x="3276737" y="4229779"/>
              <a:ext cx="914183" cy="913043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6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9933"/>
                </a:solidFill>
              </a:rPr>
              <a:t>C</a:t>
            </a:r>
            <a:r>
              <a:rPr lang="en-US" smtClean="0"/>
              <a:t>ross-</a:t>
            </a:r>
            <a:r>
              <a:rPr lang="en-US" i="1" smtClean="0">
                <a:solidFill>
                  <a:srgbClr val="FF9933"/>
                </a:solidFill>
              </a:rPr>
              <a:t>O</a:t>
            </a:r>
            <a:r>
              <a:rPr lang="en-US" smtClean="0"/>
              <a:t>rigin </a:t>
            </a:r>
            <a:r>
              <a:rPr lang="en-US" i="1" smtClean="0">
                <a:solidFill>
                  <a:srgbClr val="FF9933"/>
                </a:solidFill>
              </a:rPr>
              <a:t>R</a:t>
            </a:r>
            <a:r>
              <a:rPr lang="en-US" smtClean="0"/>
              <a:t>esource </a:t>
            </a:r>
            <a:r>
              <a:rPr lang="en-US" i="1" smtClean="0">
                <a:solidFill>
                  <a:srgbClr val="FF9933"/>
                </a:solidFill>
              </a:rPr>
              <a:t>S</a:t>
            </a:r>
            <a:r>
              <a:rPr lang="en-US" smtClean="0"/>
              <a:t>haring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915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 a proxy server: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79876" name="TextBox 3"/>
          <p:cNvSpPr txBox="1">
            <a:spLocks noChangeArrowheads="1"/>
          </p:cNvSpPr>
          <p:nvPr/>
        </p:nvSpPr>
        <p:spPr bwMode="auto">
          <a:xfrm>
            <a:off x="1719263" y="5802313"/>
            <a:ext cx="1031875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Browser</a:t>
            </a:r>
          </a:p>
        </p:txBody>
      </p:sp>
      <p:sp>
        <p:nvSpPr>
          <p:cNvPr id="79877" name="TextBox 3"/>
          <p:cNvSpPr txBox="1">
            <a:spLocks noChangeArrowheads="1"/>
          </p:cNvSpPr>
          <p:nvPr/>
        </p:nvSpPr>
        <p:spPr bwMode="auto">
          <a:xfrm>
            <a:off x="976313" y="4291013"/>
            <a:ext cx="2517775" cy="3683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www.your-domain.com</a:t>
            </a:r>
          </a:p>
        </p:txBody>
      </p:sp>
      <p:sp>
        <p:nvSpPr>
          <p:cNvPr id="79878" name="TextBox 3"/>
          <p:cNvSpPr txBox="1">
            <a:spLocks noChangeArrowheads="1"/>
          </p:cNvSpPr>
          <p:nvPr/>
        </p:nvSpPr>
        <p:spPr bwMode="auto">
          <a:xfrm>
            <a:off x="809625" y="2940050"/>
            <a:ext cx="2851150" cy="3683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www.another-domain.com</a:t>
            </a:r>
          </a:p>
        </p:txBody>
      </p:sp>
      <p:cxnSp>
        <p:nvCxnSpPr>
          <p:cNvPr id="79879" name="Straight Arrow Connector 10"/>
          <p:cNvCxnSpPr>
            <a:cxnSpLocks noChangeShapeType="1"/>
          </p:cNvCxnSpPr>
          <p:nvPr/>
        </p:nvCxnSpPr>
        <p:spPr bwMode="auto">
          <a:xfrm>
            <a:off x="2116138" y="4659313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914400" y="4938713"/>
            <a:ext cx="11430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html/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files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4946650"/>
            <a:ext cx="17160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cxnSp>
        <p:nvCxnSpPr>
          <p:cNvPr id="79882" name="Straight Arrow Connector 13"/>
          <p:cNvCxnSpPr>
            <a:cxnSpLocks noChangeShapeType="1"/>
          </p:cNvCxnSpPr>
          <p:nvPr/>
        </p:nvCxnSpPr>
        <p:spPr bwMode="auto">
          <a:xfrm>
            <a:off x="2362200" y="4662488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79883" name="Straight Arrow Connector 6"/>
          <p:cNvCxnSpPr>
            <a:cxnSpLocks noChangeShapeType="1"/>
            <a:stCxn id="79878" idx="2"/>
            <a:endCxn id="79877" idx="0"/>
          </p:cNvCxnSpPr>
          <p:nvPr/>
        </p:nvCxnSpPr>
        <p:spPr bwMode="auto">
          <a:xfrm>
            <a:off x="2235200" y="3308350"/>
            <a:ext cx="0" cy="982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2235200" y="3506788"/>
            <a:ext cx="1716088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Images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for textures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191000" y="4662488"/>
            <a:ext cx="39624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“</a:t>
            </a:r>
            <a:r>
              <a:rPr lang="en-US" kern="0" dirty="0" err="1">
                <a:solidFill>
                  <a:srgbClr val="FF0000"/>
                </a:solidFill>
                <a:latin typeface="Courier New" charset="0"/>
              </a:rPr>
              <a:t>proxy.php?http</a:t>
            </a:r>
            <a:r>
              <a:rPr lang="en-US" kern="0" dirty="0">
                <a:solidFill>
                  <a:srgbClr val="FF0000"/>
                </a:solidFill>
                <a:latin typeface="Courier New" charset="0"/>
              </a:rPr>
              <a:t>://another-domain.com/image.png"</a:t>
            </a:r>
            <a:endParaRPr lang="en-US" kern="0" dirty="0">
              <a:latin typeface="Courier New" charset="0"/>
            </a:endParaRPr>
          </a:p>
        </p:txBody>
      </p:sp>
      <p:sp>
        <p:nvSpPr>
          <p:cNvPr id="7988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http://resources.esri.com/help/9.3/arcgisserver/apis/javascript/arcgis/help/jshelp/ags_proxy.htm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1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Denial of Service Attacks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Long draw calls</a:t>
            </a:r>
          </a:p>
          <a:p>
            <a:pPr lvl="1"/>
            <a:r>
              <a:rPr lang="en-US" smtClean="0"/>
              <a:t>Complicated shaders</a:t>
            </a:r>
          </a:p>
          <a:p>
            <a:pPr lvl="1"/>
            <a:r>
              <a:rPr lang="en-US" smtClean="0"/>
              <a:t>Big vertex buffers</a:t>
            </a:r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Kill long draw calls</a:t>
            </a:r>
          </a:p>
          <a:p>
            <a:pPr lvl="1"/>
            <a:r>
              <a:rPr lang="en-US" smtClean="0"/>
              <a:t>Forbid further rendering</a:t>
            </a:r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Lots of WebGL security info:  </a:t>
            </a:r>
            <a:r>
              <a:rPr lang="en-US" sz="1400">
                <a:hlinkClick r:id="rId3"/>
              </a:rPr>
              <a:t>http://learningwebgl.com/blog/?p=3890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0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268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dirty="0"/>
              <a:t>Major objects:</a:t>
            </a:r>
          </a:p>
          <a:p>
            <a:endParaRPr lang="en-US" dirty="0"/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1431925" y="27432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Programs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1812925" y="4648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Textures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1508125" y="39624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Framebuffers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812925" y="33528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Objects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241925" y="3429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Array </a:t>
            </a:r>
            <a:r>
              <a:rPr lang="en-US" dirty="0"/>
              <a:t>Buffers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4768850" y="5100638"/>
            <a:ext cx="237807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Fixed Function State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5241925" y="3886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Element </a:t>
            </a:r>
            <a:r>
              <a:rPr lang="en-US" dirty="0"/>
              <a:t>Buffers</a:t>
            </a: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4768850" y="4572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Pixel Buffers</a:t>
            </a: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1812925" y="51054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Renderbuffers</a:t>
            </a:r>
            <a:endParaRPr lang="en-US" dirty="0"/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457200" y="57912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600"/>
              <a:t>We are not covering everything.  Just surveying the most relevant parts for writing GLSL shaders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600"/>
          </a:p>
        </p:txBody>
      </p:sp>
      <p:pic>
        <p:nvPicPr>
          <p:cNvPr id="268310" name="Picture 22" descr="opengl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7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Libraries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Three.js:  </a:t>
            </a:r>
            <a:r>
              <a:rPr lang="en-US" sz="2400" dirty="0" smtClean="0">
                <a:hlinkClick r:id="rId2"/>
              </a:rPr>
              <a:t>https://github.com/mrdoob/three.js/</a:t>
            </a:r>
            <a:endParaRPr lang="en-US" sz="2400" dirty="0" smtClean="0"/>
          </a:p>
          <a:p>
            <a:r>
              <a:rPr lang="en-US" dirty="0"/>
              <a:t>Cesium:  </a:t>
            </a:r>
            <a:r>
              <a:rPr lang="en-US" sz="2400" dirty="0">
                <a:hlinkClick r:id="rId3"/>
              </a:rPr>
              <a:t>http://cesium.agi.com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dirty="0" smtClean="0"/>
              <a:t>Many more:  </a:t>
            </a:r>
            <a:r>
              <a:rPr lang="en-US" sz="2400" dirty="0" smtClean="0">
                <a:hlinkClick r:id="rId4"/>
              </a:rPr>
              <a:t>http://www.khronos.org/webgl/wiki/User_Contributions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WebGL</a:t>
            </a:r>
            <a:endParaRPr lang="en-US" dirty="0" smtClean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</a:t>
            </a:r>
            <a:r>
              <a:rPr lang="en-US" sz="4400" dirty="0" smtClean="0">
                <a:hlinkClick r:id="rId2"/>
              </a:rPr>
              <a:t>://learningwebgl.com</a:t>
            </a:r>
            <a:endParaRPr lang="en-US" sz="4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The Joys of JavaScript</a:t>
            </a:r>
          </a:p>
        </p:txBody>
      </p:sp>
      <p:sp>
        <p:nvSpPr>
          <p:cNvPr id="5" name="Sun 4"/>
          <p:cNvSpPr/>
          <p:nvPr/>
        </p:nvSpPr>
        <p:spPr bwMode="auto">
          <a:xfrm>
            <a:off x="490220" y="685800"/>
            <a:ext cx="1447800" cy="1752600"/>
          </a:xfrm>
          <a:prstGeom prst="su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Skip the next 30 slides if you already know JavaScript</a:t>
            </a:r>
          </a:p>
          <a:p>
            <a:pPr algn="r"/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weakly typed…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17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.  Who needs them?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9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 has numbers, strings, and </a:t>
            </a:r>
            <a:r>
              <a:rPr lang="en-US" dirty="0" err="1" smtClean="0"/>
              <a:t>booleans</a:t>
            </a:r>
            <a:r>
              <a:rPr lang="en-US" dirty="0"/>
              <a:t>: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7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990600" y="5486400"/>
            <a:ext cx="4495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This compiles: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34290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n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 = </a:t>
            </a:r>
            <a:r>
              <a:rPr lang="en-US" sz="2800" kern="0" dirty="0">
                <a:solidFill>
                  <a:srgbClr val="FF0000"/>
                </a:solidFill>
                <a:latin typeface="Courier New" charset="0"/>
              </a:rPr>
              <a:t>“WebGL”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b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true</a:t>
            </a:r>
            <a:r>
              <a:rPr lang="en-US" sz="2800" kern="0" dirty="0"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pt-BR" sz="2800" kern="0" dirty="0">
                <a:latin typeface="Courier New" charset="0"/>
              </a:rPr>
              <a:t> sum = n + s + b;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37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42900" y="457200"/>
            <a:ext cx="84582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functional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4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r>
              <a:rPr lang="en-US" smtClean="0"/>
              <a:t>Looks familiar: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Functions are first-class objects, so…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819400"/>
            <a:ext cx="48164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add(x,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41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295400" y="40386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Functions are objects: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5883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add(1,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Shaders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Shader object</a:t>
            </a:r>
            <a:r>
              <a:rPr lang="en-US"/>
              <a:t>:  an individual vertex, fragment, etc. shader</a:t>
            </a:r>
          </a:p>
          <a:p>
            <a:pPr lvl="1"/>
            <a:r>
              <a:rPr lang="en-US"/>
              <a:t>Are provided shader source code as a string</a:t>
            </a:r>
          </a:p>
          <a:p>
            <a:pPr lvl="1"/>
            <a:r>
              <a:rPr lang="en-US"/>
              <a:t>Are compiled</a:t>
            </a:r>
          </a:p>
          <a:p>
            <a:r>
              <a:rPr lang="en-US">
                <a:solidFill>
                  <a:srgbClr val="CC3300"/>
                </a:solidFill>
              </a:rPr>
              <a:t>Shader program</a:t>
            </a:r>
            <a:r>
              <a:rPr lang="en-US"/>
              <a:t>:  Multiple shader objects linked together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Pass functions to functions: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add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return</a:t>
            </a:r>
            <a:r>
              <a:rPr lang="en-US" sz="2800" kern="0" dirty="0">
                <a:latin typeface="Courier New" charset="0"/>
              </a:rPr>
              <a:t> op(x, 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execute(add,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9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Anonymous 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name functions?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execute(op, x, y)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5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ChangeArrowheads="1"/>
          </p:cNvSpPr>
          <p:nvPr/>
        </p:nvSpPr>
        <p:spPr bwMode="auto">
          <a:xfrm>
            <a:off x="4038600" y="4572000"/>
            <a:ext cx="914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limit scope?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z = 3;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sum = execute(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x + y + z;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9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is a dynamic language…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19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/>
              <a:t>?  Create objects on the fly: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59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1066800" y="556260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Why not add fields on the fly too?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14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needs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/>
              <a:t>?  Create functions too: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667000"/>
            <a:ext cx="8245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position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1.0,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2.0,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min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.x</a:t>
            </a:r>
            <a:r>
              <a:rPr lang="en-US" sz="2800" kern="0" dirty="0">
                <a:latin typeface="Courier New" charset="0"/>
              </a:rPr>
              <a:t>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Why not change </a:t>
            </a:r>
            <a:r>
              <a:rPr lang="en-US" smtClean="0">
                <a:latin typeface="Courier New" charset="0"/>
                <a:cs typeface="Courier New" charset="0"/>
              </a:rPr>
              <a:t>min()</a:t>
            </a:r>
            <a:r>
              <a:rPr lang="en-US" smtClean="0"/>
              <a:t>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8245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position.z = 3.0;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position.min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this</a:t>
            </a:r>
            <a:r>
              <a:rPr lang="en-US" sz="2800" kern="0" dirty="0">
                <a:latin typeface="Courier New" charset="0"/>
              </a:rPr>
              <a:t>.z);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28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pick(322, 40, 5, 4);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160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Object Literals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Useful for passing to functions.  Why?</a:t>
            </a:r>
          </a:p>
          <a:p>
            <a:r>
              <a:rPr lang="en-US" smtClean="0"/>
              <a:t>What do these arguments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3505200"/>
            <a:ext cx="4587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pick({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x : 322,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y : 40,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width : 5,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height : 4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57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algn="ctr"/>
            <a:r>
              <a:rPr lang="en-US" sz="6600" smtClean="0"/>
              <a:t>JavaScript does object-oriented…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8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ChangeArrowheads="1"/>
          </p:cNvSpPr>
          <p:nvPr/>
        </p:nvSpPr>
        <p:spPr bwMode="auto">
          <a:xfrm>
            <a:off x="2743200" y="5029200"/>
            <a:ext cx="762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2971800" y="2438400"/>
            <a:ext cx="304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438400"/>
            <a:ext cx="6416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</a:t>
            </a:r>
            <a:r>
              <a:rPr lang="en-US" sz="2800" kern="0" dirty="0">
                <a:latin typeface="Courier New" charset="0"/>
              </a:rPr>
              <a:t> v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new</a:t>
            </a:r>
            <a:r>
              <a:rPr lang="en-US" sz="2800" kern="0" dirty="0">
                <a:latin typeface="Courier New" charset="0"/>
              </a:rPr>
              <a:t> Vector(1, 2);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66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 err="1">
                <a:latin typeface="Courier New" charset="0"/>
              </a:rPr>
              <a:t>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Math</a:t>
            </a:r>
            <a:r>
              <a:rPr lang="en-US" sz="2800" kern="0" dirty="0">
                <a:latin typeface="Courier New" charset="0"/>
              </a:rPr>
              <a:t>.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min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Objects can have functions: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84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r>
              <a:rPr lang="en-US" smtClean="0"/>
              <a:t>JavaScript Constructor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8525" y="2743200"/>
            <a:ext cx="8016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Vector(x, y)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 = x;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 = y;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latin typeface="Courier New" charset="0"/>
              </a:rPr>
              <a:t>Vector.prototype.min</a:t>
            </a:r>
            <a:r>
              <a:rPr lang="en-US" sz="2800" kern="0" dirty="0">
                <a:latin typeface="Courier New" charset="0"/>
              </a:rPr>
              <a:t>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800" kern="0" dirty="0">
                <a:latin typeface="Courier New" charset="0"/>
              </a:rPr>
              <a:t> Math.min(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.x,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this</a:t>
            </a:r>
            <a:r>
              <a:rPr lang="en-US" sz="2800" kern="0" dirty="0">
                <a:latin typeface="Courier New" charset="0"/>
              </a:rPr>
              <a:t>.y);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</p:txBody>
      </p:sp>
      <p:sp>
        <p:nvSpPr>
          <p:cNvPr id="686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Objects have prototypes: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717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77882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 draw(model)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model.setRenderState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model.render</a:t>
            </a:r>
            <a:r>
              <a:rPr lang="en-US" sz="2800" kern="0" dirty="0">
                <a:latin typeface="Courier New" charset="0"/>
              </a:rPr>
              <a:t>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82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US" smtClean="0"/>
              <a:t>JavaScript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 need for virtual functions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8525" y="2971800"/>
            <a:ext cx="82454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var </a:t>
            </a:r>
            <a:r>
              <a:rPr lang="en-US" sz="2800" kern="0" dirty="0">
                <a:latin typeface="Courier New" charset="0"/>
              </a:rPr>
              <a:t>level =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</a:t>
            </a:r>
            <a:r>
              <a:rPr lang="en-US" sz="2800" kern="0" dirty="0" err="1">
                <a:latin typeface="Courier New" charset="0"/>
              </a:rPr>
              <a:t>setRenderState</a:t>
            </a:r>
            <a:r>
              <a:rPr lang="en-US" sz="2800" kern="0" dirty="0">
                <a:latin typeface="Courier New" charset="0"/>
              </a:rPr>
              <a:t>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  render :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function</a:t>
            </a:r>
            <a:r>
              <a:rPr lang="en-US" sz="2800" kern="0" dirty="0">
                <a:latin typeface="Courier New" charset="0"/>
              </a:rPr>
              <a:t>()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};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latin typeface="Courier New" charset="0"/>
              </a:rPr>
              <a:t>draw(level);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Just works</a:t>
            </a:r>
            <a:endParaRPr lang="en-US" sz="2800" kern="0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98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Build Pipeline</a:t>
            </a: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</a:t>
            </a:r>
            <a:r>
              <a:rPr lang="en-US" sz="1400">
                <a:hlinkClick r:id="rId3"/>
              </a:rPr>
              <a:t>http://www.julienlecomte.net/blog/2007/09/16/</a:t>
            </a:r>
            <a:endParaRPr lang="en-US" sz="1400"/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2041525" y="4165600"/>
            <a:ext cx="14922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Concatenate</a:t>
            </a:r>
          </a:p>
        </p:txBody>
      </p:sp>
      <p:sp>
        <p:nvSpPr>
          <p:cNvPr id="71685" name="TextBox 3"/>
          <p:cNvSpPr txBox="1">
            <a:spLocks noChangeArrowheads="1"/>
          </p:cNvSpPr>
          <p:nvPr/>
        </p:nvSpPr>
        <p:spPr bwMode="auto">
          <a:xfrm>
            <a:off x="4851400" y="4165600"/>
            <a:ext cx="78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Minify</a:t>
            </a:r>
          </a:p>
        </p:txBody>
      </p:sp>
      <p:sp>
        <p:nvSpPr>
          <p:cNvPr id="71686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Different than C++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i="1">
                <a:solidFill>
                  <a:srgbClr val="FF9933"/>
                </a:solidFill>
              </a:rPr>
              <a:t>Goal</a:t>
            </a:r>
            <a:r>
              <a:rPr lang="en-US" sz="3200"/>
              <a:t>:  fast downloads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Common: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/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Alternative:  fine-grain modules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do you deploy shaders?</a:t>
            </a:r>
          </a:p>
        </p:txBody>
      </p:sp>
      <p:cxnSp>
        <p:nvCxnSpPr>
          <p:cNvPr id="71687" name="Straight Arrow Connector 8"/>
          <p:cNvCxnSpPr>
            <a:cxnSpLocks noChangeShapeType="1"/>
          </p:cNvCxnSpPr>
          <p:nvPr/>
        </p:nvCxnSpPr>
        <p:spPr bwMode="auto">
          <a:xfrm>
            <a:off x="3533775" y="4351338"/>
            <a:ext cx="412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8" name="Straight Arrow Connector 10"/>
          <p:cNvCxnSpPr>
            <a:cxnSpLocks noChangeShapeType="1"/>
          </p:cNvCxnSpPr>
          <p:nvPr/>
        </p:nvCxnSpPr>
        <p:spPr bwMode="auto">
          <a:xfrm>
            <a:off x="5638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689" name="Straight Arrow Connector 12"/>
          <p:cNvCxnSpPr>
            <a:cxnSpLocks noChangeShapeType="1"/>
          </p:cNvCxnSpPr>
          <p:nvPr/>
        </p:nvCxnSpPr>
        <p:spPr bwMode="auto">
          <a:xfrm>
            <a:off x="1685925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0" name="TextBox 13"/>
          <p:cNvSpPr txBox="1">
            <a:spLocks noChangeArrowheads="1"/>
          </p:cNvSpPr>
          <p:nvPr/>
        </p:nvSpPr>
        <p:spPr bwMode="auto">
          <a:xfrm>
            <a:off x="1249363" y="4089400"/>
            <a:ext cx="50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.js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71691" name="TextBox 14"/>
          <p:cNvSpPr txBox="1">
            <a:spLocks noChangeArrowheads="1"/>
          </p:cNvSpPr>
          <p:nvPr/>
        </p:nvSpPr>
        <p:spPr bwMode="auto">
          <a:xfrm>
            <a:off x="3844925" y="4089400"/>
            <a:ext cx="70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One </a:t>
            </a:r>
          </a:p>
          <a:p>
            <a:pPr algn="ctr"/>
            <a:r>
              <a:rPr lang="en-US" sz="1400"/>
              <a:t>.js file</a:t>
            </a:r>
          </a:p>
        </p:txBody>
      </p:sp>
      <p:cxnSp>
        <p:nvCxnSpPr>
          <p:cNvPr id="71692" name="Straight Arrow Connector 15"/>
          <p:cNvCxnSpPr>
            <a:cxnSpLocks noChangeShapeType="1"/>
          </p:cNvCxnSpPr>
          <p:nvPr/>
        </p:nvCxnSpPr>
        <p:spPr bwMode="auto">
          <a:xfrm>
            <a:off x="4495800" y="4351338"/>
            <a:ext cx="35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693" name="TextBox 16"/>
          <p:cNvSpPr txBox="1">
            <a:spLocks noChangeArrowheads="1"/>
          </p:cNvSpPr>
          <p:nvPr/>
        </p:nvSpPr>
        <p:spPr bwMode="auto">
          <a:xfrm>
            <a:off x="5994400" y="4124325"/>
            <a:ext cx="132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“Compressed” </a:t>
            </a:r>
          </a:p>
          <a:p>
            <a:pPr algn="ctr"/>
            <a:r>
              <a:rPr lang="en-US" sz="1400"/>
              <a:t>.js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57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Advice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err="1" smtClean="0"/>
              <a:t>JSHint</a:t>
            </a:r>
            <a:endParaRPr lang="en-US" dirty="0" smtClean="0"/>
          </a:p>
          <a:p>
            <a:pPr eaLnBrk="1" hangingPunct="1"/>
            <a:r>
              <a:rPr lang="en-US" dirty="0" smtClean="0"/>
              <a:t>Have excellent test coverage</a:t>
            </a:r>
          </a:p>
          <a:p>
            <a:pPr eaLnBrk="1" hangingPunct="1"/>
            <a:r>
              <a:rPr lang="en-US" dirty="0" smtClean="0"/>
              <a:t>Use the Chrome and Firefox debuggers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9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3419" name="Group 11"/>
          <p:cNvGrpSpPr>
            <a:grpSpLocks/>
          </p:cNvGrpSpPr>
          <p:nvPr/>
        </p:nvGrpSpPr>
        <p:grpSpPr bwMode="auto">
          <a:xfrm>
            <a:off x="4800600" y="3505200"/>
            <a:ext cx="4191000" cy="1611313"/>
            <a:chOff x="3024" y="2208"/>
            <a:chExt cx="2640" cy="1015"/>
          </a:xfrm>
        </p:grpSpPr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3024" y="2640"/>
              <a:ext cx="2640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</a:t>
              </a:r>
              <a:r>
                <a:rPr lang="en-US">
                  <a:solidFill>
                    <a:srgbClr val="CC3300"/>
                  </a:solidFill>
                </a:rPr>
                <a:t> is an opaque object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What is it under the hood?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How would you design this in C++?</a:t>
              </a:r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 flipH="1" flipV="1">
              <a:off x="3648" y="2208"/>
              <a:ext cx="624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423" name="Group 15"/>
          <p:cNvGrpSpPr>
            <a:grpSpLocks/>
          </p:cNvGrpSpPr>
          <p:nvPr/>
        </p:nvGrpSpPr>
        <p:grpSpPr bwMode="auto">
          <a:xfrm>
            <a:off x="3657600" y="2549525"/>
            <a:ext cx="5410200" cy="727075"/>
            <a:chOff x="2304" y="1606"/>
            <a:chExt cx="3408" cy="458"/>
          </a:xfrm>
        </p:grpSpPr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3072" y="1606"/>
              <a:ext cx="2640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OpenGL functions start with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</a:t>
              </a:r>
              <a:r>
                <a:rPr lang="en-US">
                  <a:solidFill>
                    <a:srgbClr val="CC3300"/>
                  </a:solidFill>
                </a:rPr>
                <a:t>.  Why?  How would you design this in C++?</a:t>
              </a:r>
            </a:p>
          </p:txBody>
        </p:sp>
        <p:sp>
          <p:nvSpPr>
            <p:cNvPr id="273422" name="Line 14"/>
            <p:cNvSpPr>
              <a:spLocks noChangeShapeType="1"/>
            </p:cNvSpPr>
            <p:nvPr/>
          </p:nvSpPr>
          <p:spPr bwMode="auto">
            <a:xfrm flipH="1">
              <a:off x="2304" y="1824"/>
              <a:ext cx="768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06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Resources</a:t>
            </a:r>
          </a:p>
        </p:txBody>
      </p:sp>
      <p:grpSp>
        <p:nvGrpSpPr>
          <p:cNvPr id="84995" name="Group 4"/>
          <p:cNvGrpSpPr>
            <a:grpSpLocks/>
          </p:cNvGrpSpPr>
          <p:nvPr/>
        </p:nvGrpSpPr>
        <p:grpSpPr bwMode="auto">
          <a:xfrm>
            <a:off x="1809750" y="2471738"/>
            <a:ext cx="5524500" cy="2252662"/>
            <a:chOff x="228600" y="1747520"/>
            <a:chExt cx="5524500" cy="2252981"/>
          </a:xfrm>
        </p:grpSpPr>
        <p:pic>
          <p:nvPicPr>
            <p:cNvPr id="84997" name="Picture 2" descr="Unearthing the Excellence in JavaScrip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75260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998" name="Picture 4" descr="Build Better Applications with Coding and Design Patter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75260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999" name="Picture 6" descr="Build Faster Web Application Interfac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747520"/>
              <a:ext cx="1714500" cy="2247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 promise I do not work for O'Reilly or Yahoo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914400" y="38862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5486400" y="2136775"/>
            <a:ext cx="3505200" cy="1673225"/>
            <a:chOff x="2640" y="2210"/>
            <a:chExt cx="2208" cy="1054"/>
          </a:xfrm>
        </p:grpSpPr>
        <p:sp>
          <p:nvSpPr>
            <p:cNvPr id="274439" name="Text Box 7"/>
            <p:cNvSpPr txBox="1">
              <a:spLocks noChangeArrowheads="1"/>
            </p:cNvSpPr>
            <p:nvPr/>
          </p:nvSpPr>
          <p:spPr bwMode="auto">
            <a:xfrm>
              <a:off x="3312" y="2210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Provide the shader’s</a:t>
              </a:r>
            </a:p>
            <a:p>
              <a:r>
                <a:rPr lang="en-US">
                  <a:solidFill>
                    <a:srgbClr val="CC3300"/>
                  </a:solidFill>
                </a:rPr>
                <a:t>source code</a:t>
              </a:r>
            </a:p>
          </p:txBody>
        </p:sp>
        <p:sp>
          <p:nvSpPr>
            <p:cNvPr id="274440" name="Line 8"/>
            <p:cNvSpPr>
              <a:spLocks noChangeShapeType="1"/>
            </p:cNvSpPr>
            <p:nvPr/>
          </p:nvSpPr>
          <p:spPr bwMode="auto">
            <a:xfrm flipH="1">
              <a:off x="2640" y="2640"/>
              <a:ext cx="672" cy="62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6553200" y="44196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Where should the</a:t>
            </a:r>
          </a:p>
          <a:p>
            <a:r>
              <a:rPr lang="en-US">
                <a:solidFill>
                  <a:srgbClr val="CC3300"/>
                </a:solidFill>
              </a:rPr>
              <a:t>source come from?</a:t>
            </a:r>
          </a:p>
        </p:txBody>
      </p:sp>
      <p:grpSp>
        <p:nvGrpSpPr>
          <p:cNvPr id="274446" name="Group 14"/>
          <p:cNvGrpSpPr>
            <a:grpSpLocks/>
          </p:cNvGrpSpPr>
          <p:nvPr/>
        </p:nvGrpSpPr>
        <p:grpSpPr bwMode="auto">
          <a:xfrm>
            <a:off x="3124200" y="4114800"/>
            <a:ext cx="5867400" cy="1752600"/>
            <a:chOff x="1968" y="2592"/>
            <a:chExt cx="3696" cy="1104"/>
          </a:xfrm>
        </p:grpSpPr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4128" y="3286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can we pass more than one string?</a:t>
              </a:r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 flipV="1">
              <a:off x="1968" y="2592"/>
              <a:ext cx="2160" cy="76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03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2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22179</TotalTime>
  <Words>4045</Words>
  <Application>Microsoft Macintosh PowerPoint</Application>
  <PresentationFormat>On-screen Show (4:3)</PresentationFormat>
  <Paragraphs>824</Paragraphs>
  <Slides>80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Pixel</vt:lpstr>
      <vt:lpstr>OpenGL and WebGL</vt:lpstr>
      <vt:lpstr>OpenGL</vt:lpstr>
      <vt:lpstr>OpenGL</vt:lpstr>
      <vt:lpstr>OpenGL</vt:lpstr>
      <vt:lpstr>OpenGL</vt:lpstr>
      <vt:lpstr>Shaders</vt:lpstr>
      <vt:lpstr>Shader Objects</vt:lpstr>
      <vt:lpstr>Shader Objects</vt:lpstr>
      <vt:lpstr>Shader Objects</vt:lpstr>
      <vt:lpstr>Shader Objects</vt:lpstr>
      <vt:lpstr>Shader Objects</vt:lpstr>
      <vt:lpstr>Shader Objects</vt:lpstr>
      <vt:lpstr>Shader Programs</vt:lpstr>
      <vt:lpstr>Shader Programs</vt:lpstr>
      <vt:lpstr>Shader Programs</vt:lpstr>
      <vt:lpstr>Shader Programs</vt:lpstr>
      <vt:lpstr>Using Shader Programs</vt:lpstr>
      <vt:lpstr>Uniforms</vt:lpstr>
      <vt:lpstr>Uniforms</vt:lpstr>
      <vt:lpstr>Uniforms</vt:lpstr>
      <vt:lpstr>Uniforms</vt:lpstr>
      <vt:lpstr>Uniforms</vt:lpstr>
      <vt:lpstr>WebGL</vt:lpstr>
      <vt:lpstr>Bring 3D to the Masses</vt:lpstr>
      <vt:lpstr>WebGL</vt:lpstr>
      <vt:lpstr>WebGL</vt:lpstr>
      <vt:lpstr>WebGL</vt:lpstr>
      <vt:lpstr>WebGL Alternatives?</vt:lpstr>
      <vt:lpstr>WebGL</vt:lpstr>
      <vt:lpstr>WebGL</vt:lpstr>
      <vt:lpstr>WebGL</vt:lpstr>
      <vt:lpstr>WebGL Performance</vt:lpstr>
      <vt:lpstr>WebGL Performance</vt:lpstr>
      <vt:lpstr>WebGL Performance</vt:lpstr>
      <vt:lpstr>WebGL and other APIs</vt:lpstr>
      <vt:lpstr>HTML5 on Mobile</vt:lpstr>
      <vt:lpstr>WebGL on Your System</vt:lpstr>
      <vt:lpstr>Desktop WebGL Support</vt:lpstr>
      <vt:lpstr>Browser Architecture</vt:lpstr>
      <vt:lpstr>Browser Architecture</vt:lpstr>
      <vt:lpstr>Browser Architecture</vt:lpstr>
      <vt:lpstr>Browser Architecture</vt:lpstr>
      <vt:lpstr>Questions</vt:lpstr>
      <vt:lpstr>Cross-Origin Resource Sharing</vt:lpstr>
      <vt:lpstr>Cross-Origin Resource Sharing</vt:lpstr>
      <vt:lpstr>Cross-Origin Resource Sharing</vt:lpstr>
      <vt:lpstr>Cross-Origin Resource Sharing</vt:lpstr>
      <vt:lpstr>Cross-Origin Resource Sharing</vt:lpstr>
      <vt:lpstr>Denial of Service Attacks</vt:lpstr>
      <vt:lpstr>WebGL Libraries</vt:lpstr>
      <vt:lpstr>Learning WebGL</vt:lpstr>
      <vt:lpstr>The Joys of JavaScript</vt:lpstr>
      <vt:lpstr>JavaScript is weakly typed…</vt:lpstr>
      <vt:lpstr>JavaScript Type System</vt:lpstr>
      <vt:lpstr>JavaScript Type System</vt:lpstr>
      <vt:lpstr>JavaScript Type System</vt:lpstr>
      <vt:lpstr>JavaScript is a functional language…</vt:lpstr>
      <vt:lpstr>JavaScript Functions</vt:lpstr>
      <vt:lpstr>JavaScript Functions</vt:lpstr>
      <vt:lpstr>JavaScript Functions</vt:lpstr>
      <vt:lpstr>JavaScript Anonymous  Functions</vt:lpstr>
      <vt:lpstr>JavaScript Closures</vt:lpstr>
      <vt:lpstr>JavaScript is a dynamic language…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Object Literals</vt:lpstr>
      <vt:lpstr>JavaScript does object-oriented…</vt:lpstr>
      <vt:lpstr>JavaScript Constructor Functions</vt:lpstr>
      <vt:lpstr>JavaScript Constructor Functions</vt:lpstr>
      <vt:lpstr>JavaScript Constructor Functions</vt:lpstr>
      <vt:lpstr>JavaScript Polymorphism</vt:lpstr>
      <vt:lpstr>JavaScript Polymorphism</vt:lpstr>
      <vt:lpstr>JavaScript Build Pipeline</vt:lpstr>
      <vt:lpstr>JavaScript Advice</vt:lpstr>
      <vt:lpstr>JavaScript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491</cp:revision>
  <cp:lastPrinted>2012-11-26T17:49:29Z</cp:lastPrinted>
  <dcterms:created xsi:type="dcterms:W3CDTF">2011-01-14T02:17:40Z</dcterms:created>
  <dcterms:modified xsi:type="dcterms:W3CDTF">2014-10-27T20:38:17Z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