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814" r:id="rId1"/>
  </p:sldMasterIdLst>
  <p:notesMasterIdLst>
    <p:notesMasterId r:id="rId134"/>
  </p:notesMasterIdLst>
  <p:sldIdLst>
    <p:sldId id="256" r:id="rId2"/>
    <p:sldId id="257" r:id="rId3"/>
    <p:sldId id="258" r:id="rId4"/>
    <p:sldId id="385" r:id="rId5"/>
    <p:sldId id="386" r:id="rId6"/>
    <p:sldId id="262" r:id="rId7"/>
    <p:sldId id="263" r:id="rId8"/>
    <p:sldId id="275" r:id="rId9"/>
    <p:sldId id="276" r:id="rId10"/>
    <p:sldId id="390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91" r:id="rId35"/>
    <p:sldId id="301" r:id="rId36"/>
    <p:sldId id="302" r:id="rId37"/>
    <p:sldId id="303" r:id="rId38"/>
    <p:sldId id="304" r:id="rId39"/>
    <p:sldId id="305" r:id="rId40"/>
    <p:sldId id="306" r:id="rId41"/>
    <p:sldId id="308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5" r:id="rId69"/>
    <p:sldId id="336" r:id="rId70"/>
    <p:sldId id="387" r:id="rId71"/>
    <p:sldId id="388" r:id="rId72"/>
    <p:sldId id="379" r:id="rId73"/>
    <p:sldId id="380" r:id="rId74"/>
    <p:sldId id="381" r:id="rId75"/>
    <p:sldId id="389" r:id="rId76"/>
    <p:sldId id="382" r:id="rId77"/>
    <p:sldId id="384" r:id="rId78"/>
    <p:sldId id="383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264" r:id="rId122"/>
    <p:sldId id="265" r:id="rId123"/>
    <p:sldId id="266" r:id="rId124"/>
    <p:sldId id="267" r:id="rId125"/>
    <p:sldId id="268" r:id="rId126"/>
    <p:sldId id="269" r:id="rId127"/>
    <p:sldId id="270" r:id="rId128"/>
    <p:sldId id="271" r:id="rId129"/>
    <p:sldId id="272" r:id="rId130"/>
    <p:sldId id="273" r:id="rId131"/>
    <p:sldId id="274" r:id="rId132"/>
    <p:sldId id="278" r:id="rId13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Introduction" id="{7F15EC82-5647-4DA7-B352-C1988F7E241A}">
          <p14:sldIdLst>
            <p14:sldId id="256"/>
            <p14:sldId id="257"/>
            <p14:sldId id="258"/>
            <p14:sldId id="385"/>
            <p14:sldId id="386"/>
            <p14:sldId id="262"/>
            <p14:sldId id="263"/>
          </p14:sldIdLst>
        </p14:section>
        <p14:section name="Intro Debugging" id="{870F7C4B-98ED-4EEC-B6E5-205FA6D89CFD}">
          <p14:sldIdLst>
            <p14:sldId id="275"/>
            <p14:sldId id="276"/>
            <p14:sldId id="390"/>
            <p14:sldId id="277"/>
            <p14:sldId id="279"/>
          </p14:sldIdLst>
        </p14:section>
        <p14:section name="NSight" id="{E5C8885A-A663-42BA-ABB1-E7437ADAC4E6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Memoory Coalescing" id="{0AAC8D6B-4FC8-48DC-9852-F84349BF1ED8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Shared Memory" id="{BB3020E6-7B1B-41A8-B207-F600375A1DBA}">
          <p14:sldIdLst>
            <p14:sldId id="298"/>
            <p14:sldId id="299"/>
            <p14:sldId id="300"/>
            <p14:sldId id="391"/>
          </p14:sldIdLst>
        </p14:section>
        <p14:section name="Matrix Transpose" id="{F406B245-AAF6-4676-A7C3-735BB8B7BF1B}">
          <p14:sldIdLst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Bank Conflicts" id="{C589B871-D30D-485C-A8B8-0F9BFD43F591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Matrix Transpose" id="{3EF1ED81-552F-4057-96FA-2440DBBAFDD1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</p14:sldIdLst>
        </p14:section>
        <p14:section name="Conclusion" id="{44DEC0BB-2159-458E-9244-DA9757AC13BB}">
          <p14:sldIdLst>
            <p14:sldId id="387"/>
            <p14:sldId id="388"/>
            <p14:sldId id="379"/>
            <p14:sldId id="380"/>
            <p14:sldId id="381"/>
            <p14:sldId id="389"/>
            <p14:sldId id="382"/>
            <p14:sldId id="384"/>
            <p14:sldId id="383"/>
          </p14:sldIdLst>
        </p14:section>
        <p14:section name="Reduction" id="{A0437D96-DEBA-44EA-821C-B0B9A4355B4A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Unused" id="{115E1AF9-388D-4F16-A03F-71094D06084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kiuddin Mohammed" initials="ZM" lastIdx="10" clrIdx="0">
    <p:extLst>
      <p:ext uri="{19B8F6BF-5375-455C-9EA6-DF929625EA0E}">
        <p15:presenceInfo xmlns:p15="http://schemas.microsoft.com/office/powerpoint/2012/main" userId="a6b78147d66dd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B99A97-AD45-426E-A8B5-5D718EEC9670}">
  <a:tblStyle styleId="{8DB99A97-AD45-426E-A8B5-5D718EEC967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F70BFBB-DC88-4A91-99EE-656EBC66143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37429C-7F55-4BDF-8A22-56A2400C5D87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01757E5-EEC2-40B9-AA43-64B025A56B91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89ECC8D-F325-4EFC-B7F9-B43B5AE99DD2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913BC4C-DB1F-4FF5-9D7D-F75A9D35D858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AB7E8D8-0919-4B0A-A559-E54A451DC6CE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ED062EB-D515-48CB-B672-2DA6A41F7016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783260A-48B3-4C91-8114-4CEC598513BF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326889-AAB2-44E8-90C7-43B91C98A34C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AEF906D-50C0-45F4-B08C-5C04552BD3DE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C08C0AE-DED3-4ADF-AE0D-9887F78A2FFA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5BFDCC0-FFE6-4A99-8F39-B4A471F7D580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2F47A89-DBC8-4882-8834-15DB7FD6EBD3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D95A32-EB2E-476C-81AF-DCF6266B4C19}" styleName="Table_1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214E457-0D73-4CF3-936C-80D4B27D0963}" styleName="Table_1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540A793-38D4-4D90-8795-7F600D0244FA}" styleName="Table_1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3AC7D8A-5E4E-4E4E-BD03-D9AEB3B9CADF}" styleName="Table_1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DDE4E63-AC25-455F-8B4D-A2EA22BD11F3}" styleName="Table_1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99237E0-1CEA-474F-A4E1-A364DEDF3743}" styleName="Table_1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279191C-F85F-4415-BB47-214A6F31B482}" styleName="Table_2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F4F46F5-A9DA-4997-BE78-55B4184A65C6}" styleName="Table_2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95B0032-7340-49E1-99C0-5E314DC51248}" styleName="Table_2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73E8080-EB57-480A-BB77-63CCA8199A3E}" styleName="Table_2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8602D39-7A3F-4FB6-A5F4-D0881E53332C}" styleName="Table_2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3A88FB-A4DA-45B4-9CB0-5EFA134B4906}" styleName="Table_2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8A90652-90BA-4A6A-A136-DC4AC846495E}" styleName="Table_2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B668332-C802-4421-8D22-D29F82C57CE9}" styleName="Table_2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AC9F3C2-A9DA-4CAA-BC03-6C03158F5A59}" styleName="Table_2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68D70F9-3218-4B42-A21D-F6FBEF3A2AF5}" styleName="Table_2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B07DA2D-D58A-406A-A3F9-AC9BA4FF3F35}" styleName="Table_3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948E781-078D-48DC-9BDE-1663C130C1D1}" styleName="Table_3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BA3F1C3-D74C-44E4-9F8E-083D344A88A8}" styleName="Table_3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0C8464F-26C2-4A0F-891A-1BC81D2F0EE1}" styleName="Table_3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711533E-FEC3-47BF-87FD-9C32EFFEFAEB}" styleName="Table_3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85CB1F9-D9A2-45FC-A562-7CC739D6B54A}" styleName="Table_3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07B8D70-20D4-49B1-90B6-5E1845101EB2}" styleName="Table_3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B9AD25B-D158-440D-A9B8-268A75CDB8FC}" styleName="Table_3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FF97E9D-404E-4FD7-BF8C-ADF182A2B033}" styleName="Table_3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34439C6-2A93-40A2-8AF5-D7BD92BE32DB}" styleName="Table_3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3A49494-FFB3-469D-9717-7312FFC8A142}" styleName="Table_4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3289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61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4317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1" name="Shape 2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79658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Shape 2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6" name="Shape 2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version: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for</a:t>
            </a:r>
            <a:r>
              <a:rPr lang="en" sz="1200"/>
              <a:t>(</a:t>
            </a:r>
            <a:r>
              <a:rPr lang="en" sz="1200">
                <a:solidFill>
                  <a:srgbClr val="0000FF"/>
                </a:solidFill>
              </a:rPr>
              <a:t>int</a:t>
            </a:r>
            <a:r>
              <a:rPr lang="en" sz="1200"/>
              <a:t> c = 1; c &lt; blockDim.x; c *= 2)</a:t>
            </a:r>
            <a:br>
              <a:rPr lang="en" sz="1200"/>
            </a:br>
            <a:r>
              <a:rPr lang="en" sz="1200"/>
              <a:t>	{</a:t>
            </a:r>
            <a:br>
              <a:rPr lang="en" sz="1200"/>
            </a:br>
            <a:r>
              <a:rPr lang="en" sz="1200"/>
              <a:t>		</a:t>
            </a:r>
            <a:r>
              <a:rPr lang="en" sz="1200">
                <a:solidFill>
                  <a:srgbClr val="0000FF"/>
                </a:solidFill>
              </a:rPr>
              <a:t>if</a:t>
            </a:r>
            <a:r>
              <a:rPr lang="en" sz="1200"/>
              <a:t>(threadIdx.x % (2*c) == 0)</a:t>
            </a:r>
            <a:br>
              <a:rPr lang="en" sz="1200"/>
            </a:br>
            <a:r>
              <a:rPr lang="en" sz="1200"/>
              <a:t>			smem[threadIdx.x] += smem[threadIdx.x + c];</a:t>
            </a:r>
            <a:br>
              <a:rPr lang="en" sz="1200"/>
            </a:br>
            <a:r>
              <a:rPr lang="en" sz="1200"/>
              <a:t>		__syncthreads();</a:t>
            </a:r>
            <a:br>
              <a:rPr lang="en" sz="1200"/>
            </a:b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New Version: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for</a:t>
            </a:r>
            <a:r>
              <a:rPr lang="en" sz="1200"/>
              <a:t>(</a:t>
            </a:r>
            <a:r>
              <a:rPr lang="en" sz="1200">
                <a:solidFill>
                  <a:srgbClr val="0000FF"/>
                </a:solidFill>
              </a:rPr>
              <a:t>int</a:t>
            </a:r>
            <a:r>
              <a:rPr lang="en" sz="1200"/>
              <a:t> c = 1; c &lt; blockDim.x; c *= 2)</a:t>
            </a:r>
            <a:br>
              <a:rPr lang="en" sz="1200"/>
            </a:br>
            <a:r>
              <a:rPr lang="en" sz="1200"/>
              <a:t>	{</a:t>
            </a:r>
            <a:br>
              <a:rPr lang="en" sz="1200"/>
            </a:br>
            <a:r>
              <a:rPr lang="en" sz="1200"/>
              <a:t>		</a:t>
            </a:r>
            <a:r>
              <a:rPr lang="en" sz="1200">
                <a:solidFill>
                  <a:srgbClr val="0000FF"/>
                </a:solidFill>
              </a:rPr>
              <a:t>int</a:t>
            </a:r>
            <a:r>
              <a:rPr lang="en" sz="1200"/>
              <a:t> index = 2 * c * threadIdx.x;</a:t>
            </a:r>
            <a:br>
              <a:rPr lang="en" sz="1200"/>
            </a:br>
            <a:r>
              <a:rPr lang="en" sz="1200"/>
              <a:t>		</a:t>
            </a:r>
            <a:r>
              <a:rPr lang="en" sz="1200">
                <a:solidFill>
                  <a:srgbClr val="0000FF"/>
                </a:solidFill>
              </a:rPr>
              <a:t>if</a:t>
            </a:r>
            <a:r>
              <a:rPr lang="en" sz="1200"/>
              <a:t>(index &lt; blockDim.x)</a:t>
            </a:r>
            <a:br>
              <a:rPr lang="en" sz="1200"/>
            </a:br>
            <a:r>
              <a:rPr lang="en" sz="1200"/>
              <a:t>			smem[index] += smem[index + c];</a:t>
            </a:r>
            <a:br>
              <a:rPr lang="en" sz="1200"/>
            </a:br>
            <a:r>
              <a:rPr lang="en" sz="1200"/>
              <a:t>		__syncthreads();</a:t>
            </a:r>
            <a:br>
              <a:rPr lang="en" sz="1200"/>
            </a:br>
            <a:r>
              <a:rPr lang="en" sz="1200"/>
              <a:t>	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444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Shape 2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2" name="Shape 2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89475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2" name="Shape 2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99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Shape 2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7" name="Shape 2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Instead of adding adjacent elements, add elements in adjacent blocks</a:t>
            </a:r>
          </a:p>
        </p:txBody>
      </p:sp>
    </p:spTree>
    <p:extLst>
      <p:ext uri="{BB962C8B-B14F-4D97-AF65-F5344CB8AC3E}">
        <p14:creationId xmlns:p14="http://schemas.microsoft.com/office/powerpoint/2010/main" val="42780352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Shape 26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6" name="Shape 2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S&gt;&gt;=1 is s = s / 2</a:t>
            </a:r>
          </a:p>
        </p:txBody>
      </p:sp>
    </p:spTree>
    <p:extLst>
      <p:ext uri="{BB962C8B-B14F-4D97-AF65-F5344CB8AC3E}">
        <p14:creationId xmlns:p14="http://schemas.microsoft.com/office/powerpoint/2010/main" val="29234823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Shape 2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2" name="Shape 2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75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8" name="Shape 2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Half the warps are not doing anything because of the adding increment condition S &gt;&gt; =1</a:t>
            </a:r>
          </a:p>
        </p:txBody>
      </p:sp>
    </p:spTree>
    <p:extLst>
      <p:ext uri="{BB962C8B-B14F-4D97-AF65-F5344CB8AC3E}">
        <p14:creationId xmlns:p14="http://schemas.microsoft.com/office/powerpoint/2010/main" val="7303787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Shape 2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7" name="Shape 2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1984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Shape 2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3" name="Shape 2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7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5722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Shape 2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9" name="Shape 2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Substitute 2 adds per load by TILE adds per load.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Similar to loops in transpose</a:t>
            </a:r>
          </a:p>
        </p:txBody>
      </p:sp>
    </p:spTree>
    <p:extLst>
      <p:ext uri="{BB962C8B-B14F-4D97-AF65-F5344CB8AC3E}">
        <p14:creationId xmlns:p14="http://schemas.microsoft.com/office/powerpoint/2010/main" val="317671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5" name="Shape 2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1991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Shape 26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Explicitly unroll last warp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Allows compiler to make more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7174160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Shape 26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7" name="Shape 2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73597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hape 2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" name="Shape 2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450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Shape 2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9" name="Shape 2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21680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Shape 26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3633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Shape 26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4" name="Shape 2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6380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0" name="Shape 2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4366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6" name="Shape 2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89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Lane is a thread executing on a device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Warp is a set of 32 currently active threads</a:t>
            </a: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38611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Shape 2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2" name="Shape 2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0835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Rubix cube</a:t>
            </a:r>
          </a:p>
        </p:txBody>
      </p:sp>
    </p:spTree>
    <p:extLst>
      <p:ext uri="{BB962C8B-B14F-4D97-AF65-F5344CB8AC3E}">
        <p14:creationId xmlns:p14="http://schemas.microsoft.com/office/powerpoint/2010/main" val="48916502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Built in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CUDA device query (look in samples) or GPU caps viewer so see your specs</a:t>
            </a:r>
          </a:p>
        </p:txBody>
      </p:sp>
    </p:spTree>
    <p:extLst>
      <p:ext uri="{BB962C8B-B14F-4D97-AF65-F5344CB8AC3E}">
        <p14:creationId xmlns:p14="http://schemas.microsoft.com/office/powerpoint/2010/main" val="13686763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Think in terms of dimensions rather than row and column</a:t>
            </a:r>
          </a:p>
        </p:txBody>
      </p:sp>
    </p:spTree>
    <p:extLst>
      <p:ext uri="{BB962C8B-B14F-4D97-AF65-F5344CB8AC3E}">
        <p14:creationId xmlns:p14="http://schemas.microsoft.com/office/powerpoint/2010/main" val="196066092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 sample arrangement.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block could have 1024 linear threads or 32x32 2D threads or any other acceptable form of arrangement</a:t>
            </a:r>
          </a:p>
        </p:txBody>
      </p:sp>
    </p:spTree>
    <p:extLst>
      <p:ext uri="{BB962C8B-B14F-4D97-AF65-F5344CB8AC3E}">
        <p14:creationId xmlns:p14="http://schemas.microsoft.com/office/powerpoint/2010/main" val="146802413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3733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4935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03207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128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3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393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4970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3401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cuda-gdb requires 2 gpus to debug. X11 system does not allow gpu debugging access.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Alternatives are to use ssh or use CLI mode with no X system</a:t>
            </a: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322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will be demoing only debugger today.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Graphics debugging is awesome.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84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17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21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Demos to run: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CUDA Samples -&gt; Simple -&gt; Matrix Mul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Show debug info, debug focus, cuda info, warp watch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Profiling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Generating trace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ogl_samples -&gt; gl-420-texture-cube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Unwrapping texture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Viewing and debugging glsl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--line-info parameter</a:t>
            </a:r>
          </a:p>
        </p:txBody>
      </p:sp>
    </p:spTree>
    <p:extLst>
      <p:ext uri="{BB962C8B-B14F-4D97-AF65-F5344CB8AC3E}">
        <p14:creationId xmlns:p14="http://schemas.microsoft.com/office/powerpoint/2010/main" val="1693215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6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Thermal profiling with CUDA 5.5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Kernels of one cuda version will not execute with NVVP of another version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Concurrent profiling - For dynamic parallelism</a:t>
            </a:r>
          </a:p>
        </p:txBody>
      </p:sp>
    </p:spTree>
    <p:extLst>
      <p:ext uri="{BB962C8B-B14F-4D97-AF65-F5344CB8AC3E}">
        <p14:creationId xmlns:p14="http://schemas.microsoft.com/office/powerpoint/2010/main" val="385243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lot of the programming concepts have been covered in theory. Today we will see how to find these places and apply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656282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800 Contacts comparison - Before and after split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Path tracer - Run 5 or 10 frames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Further use in transpose and reduction</a:t>
            </a:r>
          </a:p>
        </p:txBody>
      </p:sp>
    </p:spTree>
    <p:extLst>
      <p:ext uri="{BB962C8B-B14F-4D97-AF65-F5344CB8AC3E}">
        <p14:creationId xmlns:p14="http://schemas.microsoft.com/office/powerpoint/2010/main" val="2484978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57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Threads in a warp are continuous. They execute the same command at the same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 why not have them access the same are of the memory. This is memory coalescing and works really fast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Basically says continuous/concurrent memory access is better</a:t>
            </a:r>
          </a:p>
        </p:txBody>
      </p:sp>
    </p:spTree>
    <p:extLst>
      <p:ext uri="{BB962C8B-B14F-4D97-AF65-F5344CB8AC3E}">
        <p14:creationId xmlns:p14="http://schemas.microsoft.com/office/powerpoint/2010/main" val="122937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execute command to fetch 4-byte words ie. ints or floats in sequential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[i] = [j]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[i+1] = [j+1]</a:t>
            </a:r>
          </a:p>
        </p:txBody>
      </p:sp>
    </p:spTree>
    <p:extLst>
      <p:ext uri="{BB962C8B-B14F-4D97-AF65-F5344CB8AC3E}">
        <p14:creationId xmlns:p14="http://schemas.microsoft.com/office/powerpoint/2010/main" val="422097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execute command to fetch 4-byte words ie. ints or floats in non-sequential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[i+y] = [j+x]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However, this does not affect performance negatively since we are not using excess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701259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execute command to fetch 4-byte words ie. ints or floats in sequential order of say alternating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means 256 bytes are fetched although only 128 bytes are accessed.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Why are 256 bytes fecthed? because we are using caches. So continuous data is copied from global to cache and then to threads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[i] = [j]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[i+1] = [j+2]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[i+2] = [j+4]</a:t>
            </a:r>
          </a:p>
        </p:txBody>
      </p:sp>
    </p:spTree>
    <p:extLst>
      <p:ext uri="{BB962C8B-B14F-4D97-AF65-F5344CB8AC3E}">
        <p14:creationId xmlns:p14="http://schemas.microsoft.com/office/powerpoint/2010/main" val="2657581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 warp has 32 threads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They execute command to fetch 4-byte words ie. ints or floats in sequential order of say alternating elements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This means 160 bytes are fetched although only 128 bytes are accessed.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are 160 bytes fecthed? because we are not using caches. So continuous data is copied from global to cache and then to threads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we were using cache, then 2 L1 blocks would have been occupied which would need 256 bytes to move across the bus.</a:t>
            </a:r>
          </a:p>
        </p:txBody>
      </p:sp>
    </p:spTree>
    <p:extLst>
      <p:ext uri="{BB962C8B-B14F-4D97-AF65-F5344CB8AC3E}">
        <p14:creationId xmlns:p14="http://schemas.microsoft.com/office/powerpoint/2010/main" val="3924338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though 1 element is access by all threads, the entire memory block needs to be copied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128 bytes in case of L1 and 32 in case of L2</a:t>
            </a:r>
          </a:p>
        </p:txBody>
      </p:sp>
    </p:spTree>
    <p:extLst>
      <p:ext uri="{BB962C8B-B14F-4D97-AF65-F5344CB8AC3E}">
        <p14:creationId xmlns:p14="http://schemas.microsoft.com/office/powerpoint/2010/main" val="4252807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Even though 1 element is access by all threads, the entire memory block needs to be copied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128 bytes in case of L1 and 32 in case of L2</a:t>
            </a:r>
          </a:p>
        </p:txBody>
      </p:sp>
    </p:spTree>
    <p:extLst>
      <p:ext uri="{BB962C8B-B14F-4D97-AF65-F5344CB8AC3E}">
        <p14:creationId xmlns:p14="http://schemas.microsoft.com/office/powerpoint/2010/main" val="2911323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Generalization of cases discussed</a:t>
            </a:r>
          </a:p>
        </p:txBody>
      </p:sp>
    </p:spTree>
    <p:extLst>
      <p:ext uri="{BB962C8B-B14F-4D97-AF65-F5344CB8AC3E}">
        <p14:creationId xmlns:p14="http://schemas.microsoft.com/office/powerpoint/2010/main" val="318201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Releasing on Sept 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OpenCL library</a:t>
            </a:r>
          </a:p>
        </p:txBody>
      </p:sp>
    </p:spTree>
    <p:extLst>
      <p:ext uri="{BB962C8B-B14F-4D97-AF65-F5344CB8AC3E}">
        <p14:creationId xmlns:p14="http://schemas.microsoft.com/office/powerpoint/2010/main" val="2423557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07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769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40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shared memory per block depends on GPU, but most have 48K</a:t>
            </a:r>
          </a:p>
        </p:txBody>
      </p:sp>
    </p:spTree>
    <p:extLst>
      <p:ext uri="{BB962C8B-B14F-4D97-AF65-F5344CB8AC3E}">
        <p14:creationId xmlns:p14="http://schemas.microsoft.com/office/powerpoint/2010/main" val="1986163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Total shared memory per block depends on GPU, but most have 48K</a:t>
            </a:r>
          </a:p>
        </p:txBody>
      </p:sp>
    </p:spTree>
    <p:extLst>
      <p:ext uri="{BB962C8B-B14F-4D97-AF65-F5344CB8AC3E}">
        <p14:creationId xmlns:p14="http://schemas.microsoft.com/office/powerpoint/2010/main" val="3797232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a paper and write down how much of a speed up you can get over CPU</a:t>
            </a:r>
          </a:p>
        </p:txBody>
      </p:sp>
    </p:spTree>
    <p:extLst>
      <p:ext uri="{BB962C8B-B14F-4D97-AF65-F5344CB8AC3E}">
        <p14:creationId xmlns:p14="http://schemas.microsoft.com/office/powerpoint/2010/main" val="2816384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558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712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615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26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Releasing on Sept 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OpenCL library</a:t>
            </a:r>
          </a:p>
        </p:txBody>
      </p:sp>
    </p:spTree>
    <p:extLst>
      <p:ext uri="{BB962C8B-B14F-4D97-AF65-F5344CB8AC3E}">
        <p14:creationId xmlns:p14="http://schemas.microsoft.com/office/powerpoint/2010/main" val="2367047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723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Kept this diagram from using earlier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element also represents a thread</a:t>
            </a:r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4122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09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54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flip it in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__syncthreads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3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22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159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355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34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8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Releasing on Sept 30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OpenCL library</a:t>
            </a:r>
          </a:p>
        </p:txBody>
      </p:sp>
    </p:spTree>
    <p:extLst>
      <p:ext uri="{BB962C8B-B14F-4D97-AF65-F5344CB8AC3E}">
        <p14:creationId xmlns:p14="http://schemas.microsoft.com/office/powerpoint/2010/main" val="32878977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8362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80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9033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3" name="Shape 1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39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1" name="Shape 1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73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9" name="Shape 1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Threads want alternate elements which means 2 threads want elements from the same bank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503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7" name="Shape 1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threads want memory from the same bank</a:t>
            </a:r>
          </a:p>
        </p:txBody>
      </p:sp>
    </p:spTree>
    <p:extLst>
      <p:ext uri="{BB962C8B-B14F-4D97-AF65-F5344CB8AC3E}">
        <p14:creationId xmlns:p14="http://schemas.microsoft.com/office/powerpoint/2010/main" val="34247539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Shape 1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7" name="Shape 1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we look at this code, we notice that threadIdx.x is used as the second index.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safely assume that for all threads in the warp, threadIdx.y will be same (because of block size)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Hence, threadIdx.y, which represents the same bank in shared memory, is same for all threads in the warp.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Hence a 32-way bank conflict.</a:t>
            </a:r>
          </a:p>
        </p:txBody>
      </p:sp>
    </p:spTree>
    <p:extLst>
      <p:ext uri="{BB962C8B-B14F-4D97-AF65-F5344CB8AC3E}">
        <p14:creationId xmlns:p14="http://schemas.microsoft.com/office/powerpoint/2010/main" val="2244774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4" name="Shape 1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21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Shape 18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1" name="Shape 18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8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overview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Most of it covered by Patrick</a:t>
            </a:r>
          </a:p>
        </p:txBody>
      </p:sp>
    </p:spTree>
    <p:extLst>
      <p:ext uri="{BB962C8B-B14F-4D97-AF65-F5344CB8AC3E}">
        <p14:creationId xmlns:p14="http://schemas.microsoft.com/office/powerpoint/2010/main" val="8256157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Shape 1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8" name="Shape 1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283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Shape 2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6" name="Shape 2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678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2" name="Shape 2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093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Shape 2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8" name="Shape 2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42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Shape 2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4" name="Shape 2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344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same number of blocks but using less threads per block.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means less warps to execute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not all GPUs may see a performance benefit</a:t>
            </a:r>
          </a:p>
        </p:txBody>
      </p:sp>
    </p:spTree>
    <p:extLst>
      <p:ext uri="{BB962C8B-B14F-4D97-AF65-F5344CB8AC3E}">
        <p14:creationId xmlns:p14="http://schemas.microsoft.com/office/powerpoint/2010/main" val="345349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0" name="Shape 2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519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6" name="Shape 2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131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Shape 2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9" name="Shape 2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344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Shape 2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5" name="Shape 2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14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678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8" name="Shape 2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458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8" name="Shape 2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3215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8" name="Shape 2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838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Shape 2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4" name="Shape 2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0429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Shape 2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0" name="Shape 2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4709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Shape 2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4" name="Shape 2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463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Shape 27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6" name="Shape 27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0510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Shape 27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8" name="Shape 27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1526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Shape 27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2" name="Shape 2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3457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Shape 2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1" name="Shape 2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0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413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Shape 2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7" name="Shape 2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Reduction: Any sequence of the same binary operation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Again, lets write your speedup on CPU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Hint: reduction is not as simple as transpose so don’t expect a similar speed up</a:t>
            </a:r>
          </a:p>
        </p:txBody>
      </p:sp>
    </p:spTree>
    <p:extLst>
      <p:ext uri="{BB962C8B-B14F-4D97-AF65-F5344CB8AC3E}">
        <p14:creationId xmlns:p14="http://schemas.microsoft.com/office/powerpoint/2010/main" val="614526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Shape 2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0" name="Shape 2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433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Shape 2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3" name="Shape 2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Most parallel reductions use a binary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9093444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Shape 2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9" name="Shape 2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5544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Shape 2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3" name="Shape 2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152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9" name="Shape 2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8662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9" name="Shape 2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2 consecutive elements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After required steps, the element 0 will have the result</a:t>
            </a:r>
          </a:p>
        </p:txBody>
      </p:sp>
    </p:spTree>
    <p:extLst>
      <p:ext uri="{BB962C8B-B14F-4D97-AF65-F5344CB8AC3E}">
        <p14:creationId xmlns:p14="http://schemas.microsoft.com/office/powerpoint/2010/main" val="2320135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Shape 2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5" name="Shape 2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Walkthrough: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Compute 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data to shared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Reduce interleaved in shared memory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Copy result to global</a:t>
            </a:r>
          </a:p>
        </p:txBody>
      </p:sp>
    </p:spTree>
    <p:extLst>
      <p:ext uri="{BB962C8B-B14F-4D97-AF65-F5344CB8AC3E}">
        <p14:creationId xmlns:p14="http://schemas.microsoft.com/office/powerpoint/2010/main" val="25906150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Shape 2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1" name="Shape 2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524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Shape 2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7" name="Shape 2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1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565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3" name="Shape 2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5845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9" name="Shape 2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3732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Shape 2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" name="Shape 2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960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Shape 2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4" name="Shape 2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4193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Shape 2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9" name="Shape 2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say warp size is 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warp is executing 3 commands instead of 2 (If statement is also a command)</a:t>
            </a:r>
          </a:p>
        </p:txBody>
      </p:sp>
    </p:spTree>
    <p:extLst>
      <p:ext uri="{BB962C8B-B14F-4D97-AF65-F5344CB8AC3E}">
        <p14:creationId xmlns:p14="http://schemas.microsoft.com/office/powerpoint/2010/main" val="25470550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Shape 24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4" name="Shape 2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973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Shape 2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9" name="Shape 2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46581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Shape 2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4" name="Shape 2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780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Shape 2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9" name="Shape 2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Warp executes only 2 commands</a:t>
            </a:r>
          </a:p>
        </p:txBody>
      </p:sp>
    </p:spTree>
    <p:extLst>
      <p:ext uri="{BB962C8B-B14F-4D97-AF65-F5344CB8AC3E}">
        <p14:creationId xmlns:p14="http://schemas.microsoft.com/office/powerpoint/2010/main" val="26488973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5" name="Shape 2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4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23847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8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3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1" y="381003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7" y="381003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9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1" y="379440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7" y="381003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6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4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8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1" y="378886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7" y="381003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5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6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6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2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5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2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4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2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3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5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1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1" y="381003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7" y="381003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0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4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1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6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1" y="381003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3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1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100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3132669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9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9" y="3132669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3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8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3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1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.developer.nvidia.com/NsightVisualStudio/3.1/Documentation/UserGuide/HTML/Nsight_Visual_Studio_Edition_User_Guide.htm#Nsight_Visual_Studio_Edition_User_Guide.htm%3FTocPath%3DNVIDIA%20Nsight%20Visual%20Studio%20Edition%203.1%20User%20Guide%7C_____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nsight-visual-studio-edition-video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profiler-users-guide/index.html#visual-profil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cppguide.html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ode.google.com/p/google-styleguide/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arrayfire.theresumator.com/apply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arrayfire.com/" TargetMode="External"/><Relationship Id="rId4" Type="http://schemas.openxmlformats.org/officeDocument/2006/relationships/hyperlink" Target="mailto:shehzan@accelereyes.com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putechconf.com/gtcnew/on-demand-gtc.php" TargetMode="External"/><Relationship Id="rId3" Type="http://schemas.openxmlformats.org/officeDocument/2006/relationships/hyperlink" Target="http://docs.nvidia.com/cuda/index.html" TargetMode="External"/><Relationship Id="rId7" Type="http://schemas.openxmlformats.org/officeDocument/2006/relationships/hyperlink" Target="http://google-styleguide.googlecode.com/svn/trunk/cppguide.html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docs.nvidia.com/cuda/cuda-getting-started-guide-for-microsoft-windows/index.html" TargetMode="External"/><Relationship Id="rId11" Type="http://schemas.openxmlformats.org/officeDocument/2006/relationships/hyperlink" Target="http://developer.download.nvidia.com/compute/cuda/1.1-Beta/x86_website/projects/reduction/doc/reduction.pdf" TargetMode="External"/><Relationship Id="rId5" Type="http://schemas.openxmlformats.org/officeDocument/2006/relationships/hyperlink" Target="http://on-demand-gtc.gputechconf.com/gtcnew/on-demand-gtc.php" TargetMode="External"/><Relationship Id="rId10" Type="http://schemas.openxmlformats.org/officeDocument/2006/relationships/hyperlink" Target="https://developer.nvidia.com/content/efficient-matrix-transpose-cuda-cc" TargetMode="External"/><Relationship Id="rId4" Type="http://schemas.openxmlformats.org/officeDocument/2006/relationships/hyperlink" Target="https://developer.nvidia.com/get-started-cuda-cc" TargetMode="External"/><Relationship Id="rId9" Type="http://schemas.openxmlformats.org/officeDocument/2006/relationships/hyperlink" Target="http://on-demand.gputechconf.com/gtc/2013/presentations/S3478-Debugging-CUDA-Kernel-Code.pd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CUDA Profiling</a:t>
            </a:r>
            <a:br>
              <a:rPr lang="en" smtClean="0"/>
            </a:br>
            <a:r>
              <a:rPr lang="en" smtClean="0"/>
              <a:t>and Debugging</a:t>
            </a:r>
            <a:endParaRPr lang="en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/>
            <a:r>
              <a:rPr lang="en" sz="2400" dirty="0"/>
              <a:t>Shehzan</a:t>
            </a:r>
          </a:p>
          <a:p>
            <a:r>
              <a:rPr lang="en" sz="2400" dirty="0"/>
              <a:t>ArrayFire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CUDA Tools</a:t>
            </a:r>
            <a:endParaRPr lang="en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Debugging	</a:t>
            </a:r>
            <a:r>
              <a:rPr lang="en" smtClean="0"/>
              <a:t>: </a:t>
            </a:r>
            <a:r>
              <a:rPr lang="en-US" smtClean="0"/>
              <a:t>Nsight</a:t>
            </a:r>
            <a:r>
              <a:rPr lang="en" smtClean="0"/>
              <a:t> </a:t>
            </a:r>
            <a:r>
              <a:rPr lang="en" dirty="0" smtClean="0"/>
              <a:t>/ CUDA GDB</a:t>
            </a:r>
          </a:p>
          <a:p>
            <a:pPr lvl="0"/>
            <a:r>
              <a:rPr lang="en" dirty="0" smtClean="0"/>
              <a:t>Profiling	: NV Visual Profiler</a:t>
            </a:r>
            <a:r>
              <a:rPr lang="en" smtClean="0"/>
              <a:t>, </a:t>
            </a:r>
            <a:r>
              <a:rPr lang="en-US" smtClean="0"/>
              <a:t>Nsight</a:t>
            </a:r>
            <a:endParaRPr lang="en" dirty="0" smtClean="0"/>
          </a:p>
          <a:p>
            <a:pPr lvl="0"/>
            <a:r>
              <a:rPr lang="en" dirty="0" smtClean="0"/>
              <a:t>Runtime	: CUDA Occupancy Calculator </a:t>
            </a:r>
          </a:p>
        </p:txBody>
      </p:sp>
    </p:spTree>
    <p:extLst>
      <p:ext uri="{BB962C8B-B14F-4D97-AF65-F5344CB8AC3E}">
        <p14:creationId xmlns:p14="http://schemas.microsoft.com/office/powerpoint/2010/main" val="351390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Shape 249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...back to reductions</a:t>
            </a:r>
            <a:endParaRPr lang="e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endParaRPr lang="en-US" smtClean="0"/>
          </a:p>
          <a:p>
            <a:pPr lvl="0"/>
            <a:r>
              <a:rPr lang="en-US" smtClean="0"/>
              <a:t>Method 2: Interleaved addressing with non divergent branch</a:t>
            </a:r>
            <a:endParaRPr lang="en-US"/>
          </a:p>
        </p:txBody>
      </p:sp>
      <p:sp>
        <p:nvSpPr>
          <p:cNvPr id="2504" name="Shape 250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Problem:  Thread Divergence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/>
          </a:p>
        </p:txBody>
      </p:sp>
      <p:sp>
        <p:nvSpPr>
          <p:cNvPr id="2505" name="Shape 2505"/>
          <p:cNvSpPr txBox="1"/>
          <p:nvPr/>
        </p:nvSpPr>
        <p:spPr>
          <a:xfrm>
            <a:off x="441375" y="2430227"/>
            <a:ext cx="4233600" cy="821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80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(tid % (</a:t>
            </a:r>
            <a:r>
              <a:rPr lang="en" sz="180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*s) == </a:t>
            </a:r>
            <a:r>
              <a:rPr lang="en" sz="180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sdata[tid] += sdata[tid+s];</a:t>
            </a:r>
          </a:p>
        </p:txBody>
      </p:sp>
      <p:sp>
        <p:nvSpPr>
          <p:cNvPr id="2506" name="Shape 2506"/>
          <p:cNvSpPr txBox="1"/>
          <p:nvPr/>
        </p:nvSpPr>
        <p:spPr>
          <a:xfrm>
            <a:off x="593775" y="4155355"/>
            <a:ext cx="79590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Solution: Replace with non divergent branch</a:t>
            </a:r>
          </a:p>
          <a:p>
            <a:pPr marL="914400" lvl="1" indent="-381000"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chemeClr val="dk2"/>
                </a:solidFill>
              </a:rPr>
              <a:t>uses half the number of threads as before</a:t>
            </a:r>
          </a:p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2507" name="Shape 2507"/>
          <p:cNvSpPr txBox="1"/>
          <p:nvPr/>
        </p:nvSpPr>
        <p:spPr>
          <a:xfrm>
            <a:off x="593775" y="5077252"/>
            <a:ext cx="5614800" cy="1777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index = </a:t>
            </a:r>
            <a:r>
              <a:rPr lang="en" sz="1800" dirty="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s * tid</a:t>
            </a:r>
            <a:r>
              <a:rPr lang="en" sz="18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" sz="1800" b="1" dirty="0" smtClean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 dirty="0" smtClean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(index &lt; blockDim.x) {</a:t>
            </a:r>
          </a:p>
          <a:p>
            <a:pPr>
              <a:lnSpc>
                <a:spcPct val="115000"/>
              </a:lnSpc>
            </a:pP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sdata[index] += sdata[index + s];</a:t>
            </a:r>
            <a:b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__syncthreads();</a:t>
            </a:r>
          </a:p>
        </p:txBody>
      </p:sp>
      <p:sp>
        <p:nvSpPr>
          <p:cNvPr id="2508" name="Shape 2508"/>
          <p:cNvSpPr txBox="1"/>
          <p:nvPr/>
        </p:nvSpPr>
        <p:spPr>
          <a:xfrm>
            <a:off x="4674977" y="1918125"/>
            <a:ext cx="851099" cy="2123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s=2</a:t>
            </a:r>
          </a:p>
          <a:p>
            <a:endParaRPr>
              <a:solidFill>
                <a:schemeClr val="dk2"/>
              </a:solidFill>
            </a:endParaRPr>
          </a:p>
          <a:p>
            <a:r>
              <a:rPr lang="en">
                <a:solidFill>
                  <a:schemeClr val="dk2"/>
                </a:solidFill>
              </a:rPr>
              <a:t>tid = 0</a:t>
            </a:r>
          </a:p>
          <a:p>
            <a:endParaRPr>
              <a:solidFill>
                <a:schemeClr val="dk2"/>
              </a:solidFill>
            </a:endParaRPr>
          </a:p>
          <a:p>
            <a:r>
              <a:rPr lang="en">
                <a:solidFill>
                  <a:schemeClr val="dk2"/>
                </a:solidFill>
              </a:rPr>
              <a:t>tid=256</a:t>
            </a:r>
          </a:p>
          <a:p>
            <a:endParaRPr>
              <a:solidFill>
                <a:schemeClr val="dk2"/>
              </a:solidFill>
            </a:endParaRPr>
          </a:p>
          <a:p>
            <a:r>
              <a:rPr lang="en">
                <a:solidFill>
                  <a:schemeClr val="dk2"/>
                </a:solidFill>
              </a:rPr>
              <a:t>tid=3</a:t>
            </a:r>
          </a:p>
          <a:p>
            <a:endParaRPr>
              <a:solidFill>
                <a:schemeClr val="dk2"/>
              </a:solidFill>
            </a:endParaRPr>
          </a:p>
          <a:p>
            <a:r>
              <a:rPr lang="en">
                <a:solidFill>
                  <a:schemeClr val="dk2"/>
                </a:solidFill>
              </a:rPr>
              <a:t>tid=53</a:t>
            </a:r>
          </a:p>
        </p:txBody>
      </p:sp>
      <p:cxnSp>
        <p:nvCxnSpPr>
          <p:cNvPr id="2509" name="Shape 2509"/>
          <p:cNvCxnSpPr/>
          <p:nvPr/>
        </p:nvCxnSpPr>
        <p:spPr>
          <a:xfrm>
            <a:off x="5668627" y="2484125"/>
            <a:ext cx="16601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0" name="Shape 2510"/>
          <p:cNvCxnSpPr/>
          <p:nvPr/>
        </p:nvCxnSpPr>
        <p:spPr>
          <a:xfrm>
            <a:off x="5687527" y="3301675"/>
            <a:ext cx="16223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2511" name="Shape 2511"/>
          <p:cNvCxnSpPr/>
          <p:nvPr/>
        </p:nvCxnSpPr>
        <p:spPr>
          <a:xfrm>
            <a:off x="5668627" y="2911725"/>
            <a:ext cx="16601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2" name="Shape 2512"/>
          <p:cNvCxnSpPr/>
          <p:nvPr/>
        </p:nvCxnSpPr>
        <p:spPr>
          <a:xfrm>
            <a:off x="5687527" y="3797850"/>
            <a:ext cx="1622399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2513" name="Shape 2513"/>
          <p:cNvSpPr txBox="1"/>
          <p:nvPr/>
        </p:nvSpPr>
        <p:spPr>
          <a:xfrm>
            <a:off x="7530127" y="2232575"/>
            <a:ext cx="1169699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thread 3 and 53 are idle 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Shape 25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519" name="Shape 2519"/>
          <p:cNvGraphicFramePr/>
          <p:nvPr/>
        </p:nvGraphicFramePr>
        <p:xfrm>
          <a:off x="934650" y="2024050"/>
          <a:ext cx="7274700" cy="2811660"/>
        </p:xfrm>
        <a:graphic>
          <a:graphicData uri="http://schemas.openxmlformats.org/drawingml/2006/table">
            <a:tbl>
              <a:tblPr>
                <a:noFill/>
                <a:tableStyleId>{B948E781-078D-48DC-9BDE-1663C130C1D1}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4055640985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1021265715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106415723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4034479875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1028145529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82343531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35846348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10562002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9380607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Shape 25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2</a:t>
            </a:r>
            <a:endParaRPr lang="en"/>
          </a:p>
        </p:txBody>
      </p:sp>
      <p:sp>
        <p:nvSpPr>
          <p:cNvPr id="2525" name="Shape 25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Problem:</a:t>
            </a:r>
          </a:p>
          <a:p>
            <a:pPr lvl="0"/>
            <a:r>
              <a:rPr lang="en-US" smtClean="0"/>
              <a:t>Bank conflict</a:t>
            </a:r>
          </a:p>
          <a:p>
            <a:pPr lvl="1"/>
            <a:r>
              <a:rPr lang="en-US" smtClean="0"/>
              <a:t>Each thread accesses adjacent memory locations resulting in shared memory bank conflict.</a:t>
            </a:r>
          </a:p>
          <a:p>
            <a:pPr lvl="0"/>
            <a:endParaRPr lang="en-US" smtClean="0"/>
          </a:p>
          <a:p>
            <a:pPr lvl="0"/>
            <a:endParaRPr lang="en-US"/>
          </a:p>
        </p:txBody>
      </p:sp>
      <p:graphicFrame>
        <p:nvGraphicFramePr>
          <p:cNvPr id="2526" name="Shape 2526"/>
          <p:cNvGraphicFramePr/>
          <p:nvPr/>
        </p:nvGraphicFramePr>
        <p:xfrm>
          <a:off x="2224400" y="4926550"/>
          <a:ext cx="4862700" cy="731490"/>
        </p:xfrm>
        <a:graphic>
          <a:graphicData uri="http://schemas.openxmlformats.org/drawingml/2006/table">
            <a:tbl>
              <a:tblPr>
                <a:noFill/>
                <a:tableStyleId>{ABA3F1C3-D74C-44E4-9F8E-083D344A88A8}</a:tableStyleId>
              </a:tblPr>
              <a:tblGrid>
                <a:gridCol w="405225">
                  <a:extLst>
                    <a:ext uri="{9D8B030D-6E8A-4147-A177-3AD203B41FA5}">
                      <a16:colId xmlns:a16="http://schemas.microsoft.com/office/drawing/2014/main" xmlns="" val="3855404094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4137967262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2312262432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402096075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2542740926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126176892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941634473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578707737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1782219597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3246175580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3035503168"/>
                    </a:ext>
                  </a:extLst>
                </a:gridCol>
                <a:gridCol w="405225">
                  <a:extLst>
                    <a:ext uri="{9D8B030D-6E8A-4147-A177-3AD203B41FA5}">
                      <a16:colId xmlns:a16="http://schemas.microsoft.com/office/drawing/2014/main" xmlns="" val="29433022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9993326"/>
                  </a:ext>
                </a:extLst>
              </a:tr>
            </a:tbl>
          </a:graphicData>
        </a:graphic>
      </p:graphicFrame>
      <p:sp>
        <p:nvSpPr>
          <p:cNvPr id="2527" name="Shape 2527"/>
          <p:cNvSpPr/>
          <p:nvPr/>
        </p:nvSpPr>
        <p:spPr>
          <a:xfrm>
            <a:off x="7271800" y="4812709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7648650" y="4812709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29" name="Shape 2529"/>
          <p:cNvSpPr/>
          <p:nvPr/>
        </p:nvSpPr>
        <p:spPr>
          <a:xfrm>
            <a:off x="8050425" y="4812709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30" name="Shape 2530"/>
          <p:cNvSpPr txBox="1"/>
          <p:nvPr/>
        </p:nvSpPr>
        <p:spPr>
          <a:xfrm>
            <a:off x="456825" y="5509075"/>
            <a:ext cx="7768200" cy="1079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ct val="36666"/>
            </a:pPr>
            <a:r>
              <a:rPr lang="en" sz="3000">
                <a:solidFill>
                  <a:schemeClr val="lt1"/>
                </a:solidFill>
              </a:rPr>
              <a:t>Solution:</a:t>
            </a:r>
          </a:p>
          <a:p>
            <a:pPr marL="914400" lvl="1" indent="-3810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chemeClr val="lt1"/>
                </a:solidFill>
              </a:rPr>
              <a:t>Resolve bank conflicts. </a:t>
            </a:r>
          </a:p>
        </p:txBody>
      </p:sp>
      <p:graphicFrame>
        <p:nvGraphicFramePr>
          <p:cNvPr id="2531" name="Shape 2531"/>
          <p:cNvGraphicFramePr/>
          <p:nvPr/>
        </p:nvGraphicFramePr>
        <p:xfrm>
          <a:off x="2229312" y="3829200"/>
          <a:ext cx="2526000" cy="457170"/>
        </p:xfrm>
        <a:graphic>
          <a:graphicData uri="http://schemas.openxmlformats.org/drawingml/2006/table">
            <a:tbl>
              <a:tblPr>
                <a:noFill/>
                <a:tableStyleId>{B0C8464F-26C2-4A0F-891A-1BC81D2F0EE1}</a:tableStyleId>
              </a:tblPr>
              <a:tblGrid>
                <a:gridCol w="421000">
                  <a:extLst>
                    <a:ext uri="{9D8B030D-6E8A-4147-A177-3AD203B41FA5}">
                      <a16:colId xmlns:a16="http://schemas.microsoft.com/office/drawing/2014/main" xmlns="" val="3674299821"/>
                    </a:ext>
                  </a:extLst>
                </a:gridCol>
                <a:gridCol w="421000">
                  <a:extLst>
                    <a:ext uri="{9D8B030D-6E8A-4147-A177-3AD203B41FA5}">
                      <a16:colId xmlns:a16="http://schemas.microsoft.com/office/drawing/2014/main" xmlns="" val="2480998761"/>
                    </a:ext>
                  </a:extLst>
                </a:gridCol>
                <a:gridCol w="421000">
                  <a:extLst>
                    <a:ext uri="{9D8B030D-6E8A-4147-A177-3AD203B41FA5}">
                      <a16:colId xmlns:a16="http://schemas.microsoft.com/office/drawing/2014/main" xmlns="" val="374564140"/>
                    </a:ext>
                  </a:extLst>
                </a:gridCol>
                <a:gridCol w="421000">
                  <a:extLst>
                    <a:ext uri="{9D8B030D-6E8A-4147-A177-3AD203B41FA5}">
                      <a16:colId xmlns:a16="http://schemas.microsoft.com/office/drawing/2014/main" xmlns="" val="1941249796"/>
                    </a:ext>
                  </a:extLst>
                </a:gridCol>
                <a:gridCol w="421000">
                  <a:extLst>
                    <a:ext uri="{9D8B030D-6E8A-4147-A177-3AD203B41FA5}">
                      <a16:colId xmlns:a16="http://schemas.microsoft.com/office/drawing/2014/main" xmlns="" val="2242497460"/>
                    </a:ext>
                  </a:extLst>
                </a:gridCol>
                <a:gridCol w="421000">
                  <a:extLst>
                    <a:ext uri="{9D8B030D-6E8A-4147-A177-3AD203B41FA5}">
                      <a16:colId xmlns:a16="http://schemas.microsoft.com/office/drawing/2014/main" xmlns="" val="2150388720"/>
                    </a:ext>
                  </a:extLst>
                </a:gridCol>
              </a:tblGrid>
              <a:tr h="386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t5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54373"/>
                  </a:ext>
                </a:extLst>
              </a:tr>
            </a:tbl>
          </a:graphicData>
        </a:graphic>
      </p:graphicFrame>
      <p:sp>
        <p:nvSpPr>
          <p:cNvPr id="2532" name="Shape 2532"/>
          <p:cNvSpPr txBox="1"/>
          <p:nvPr/>
        </p:nvSpPr>
        <p:spPr>
          <a:xfrm>
            <a:off x="361225" y="430002"/>
            <a:ext cx="36576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2533" name="Shape 2533"/>
          <p:cNvSpPr txBox="1"/>
          <p:nvPr/>
        </p:nvSpPr>
        <p:spPr>
          <a:xfrm>
            <a:off x="1180025" y="4900802"/>
            <a:ext cx="6609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lt1"/>
                </a:solidFill>
              </a:rPr>
              <a:t>Bank</a:t>
            </a:r>
          </a:p>
        </p:txBody>
      </p:sp>
      <p:cxnSp>
        <p:nvCxnSpPr>
          <p:cNvPr id="2534" name="Shape 2534"/>
          <p:cNvCxnSpPr/>
          <p:nvPr/>
        </p:nvCxnSpPr>
        <p:spPr>
          <a:xfrm>
            <a:off x="2469314" y="4140052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35" name="Shape 2535"/>
          <p:cNvSpPr txBox="1"/>
          <p:nvPr/>
        </p:nvSpPr>
        <p:spPr>
          <a:xfrm>
            <a:off x="361227" y="3855927"/>
            <a:ext cx="17369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lt1"/>
                </a:solidFill>
              </a:rPr>
              <a:t>Threads in a Warp</a:t>
            </a:r>
          </a:p>
        </p:txBody>
      </p:sp>
      <p:cxnSp>
        <p:nvCxnSpPr>
          <p:cNvPr id="2536" name="Shape 2536"/>
          <p:cNvCxnSpPr/>
          <p:nvPr/>
        </p:nvCxnSpPr>
        <p:spPr>
          <a:xfrm rot="10800000">
            <a:off x="2777025" y="4136002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7" name="Shape 2537"/>
          <p:cNvCxnSpPr/>
          <p:nvPr/>
        </p:nvCxnSpPr>
        <p:spPr>
          <a:xfrm rot="10800000">
            <a:off x="2383100" y="4136827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8" name="Shape 2538"/>
          <p:cNvCxnSpPr/>
          <p:nvPr/>
        </p:nvCxnSpPr>
        <p:spPr>
          <a:xfrm>
            <a:off x="2877439" y="4140052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9" name="Shape 2539"/>
          <p:cNvCxnSpPr/>
          <p:nvPr/>
        </p:nvCxnSpPr>
        <p:spPr>
          <a:xfrm>
            <a:off x="3215839" y="4127977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0" name="Shape 2540"/>
          <p:cNvCxnSpPr/>
          <p:nvPr/>
        </p:nvCxnSpPr>
        <p:spPr>
          <a:xfrm>
            <a:off x="3647189" y="4140052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1" name="Shape 2541"/>
          <p:cNvCxnSpPr/>
          <p:nvPr/>
        </p:nvCxnSpPr>
        <p:spPr>
          <a:xfrm>
            <a:off x="4107302" y="4115527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2" name="Shape 2542"/>
          <p:cNvCxnSpPr/>
          <p:nvPr/>
        </p:nvCxnSpPr>
        <p:spPr>
          <a:xfrm>
            <a:off x="4528502" y="4103052"/>
            <a:ext cx="86999" cy="80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3" name="Shape 2543"/>
          <p:cNvCxnSpPr/>
          <p:nvPr/>
        </p:nvCxnSpPr>
        <p:spPr>
          <a:xfrm rot="10800000">
            <a:off x="3135900" y="4149277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4" name="Shape 2544"/>
          <p:cNvCxnSpPr/>
          <p:nvPr/>
        </p:nvCxnSpPr>
        <p:spPr>
          <a:xfrm rot="10800000">
            <a:off x="3553775" y="4124352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5" name="Shape 2545"/>
          <p:cNvCxnSpPr/>
          <p:nvPr/>
        </p:nvCxnSpPr>
        <p:spPr>
          <a:xfrm rot="10800000">
            <a:off x="4018825" y="4124352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6" name="Shape 2546"/>
          <p:cNvCxnSpPr/>
          <p:nvPr/>
        </p:nvCxnSpPr>
        <p:spPr>
          <a:xfrm rot="10800000">
            <a:off x="4461450" y="4124352"/>
            <a:ext cx="0" cy="767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47" name="Shape 2547"/>
          <p:cNvSpPr/>
          <p:nvPr/>
        </p:nvSpPr>
        <p:spPr>
          <a:xfrm>
            <a:off x="4755312" y="3740984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5132162" y="3740984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5533937" y="3740984"/>
            <a:ext cx="1746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3: </a:t>
            </a:r>
          </a:p>
          <a:p>
            <a:pPr lvl="0"/>
            <a:r>
              <a:rPr lang="en" smtClean="0"/>
              <a:t>Removing Bank Conflicts</a:t>
            </a:r>
            <a:endParaRPr lang="en"/>
          </a:p>
        </p:txBody>
      </p:sp>
      <p:graphicFrame>
        <p:nvGraphicFramePr>
          <p:cNvPr id="2555" name="Shape 2555"/>
          <p:cNvGraphicFramePr/>
          <p:nvPr>
            <p:extLst>
              <p:ext uri="{D42A27DB-BD31-4B8C-83A1-F6EECF244321}">
                <p14:modId xmlns:p14="http://schemas.microsoft.com/office/powerpoint/2010/main" val="535796859"/>
              </p:ext>
            </p:extLst>
          </p:nvPr>
        </p:nvGraphicFramePr>
        <p:xfrm>
          <a:off x="2260475" y="1873377"/>
          <a:ext cx="6412000" cy="413225"/>
        </p:xfrm>
        <a:graphic>
          <a:graphicData uri="http://schemas.openxmlformats.org/drawingml/2006/table">
            <a:tbl>
              <a:tblPr>
                <a:noFill/>
                <a:tableStyleId>{3711533E-FEC3-47BF-87FD-9C32EFFEFAEB}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288722593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05974461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79191357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96276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01778892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15644494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74256081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8043654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14531459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16080485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76774506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14227196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1072209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99342249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12366762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665940447"/>
                    </a:ext>
                  </a:extLst>
                </a:gridCol>
              </a:tblGrid>
              <a:tr h="413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406262"/>
                  </a:ext>
                </a:extLst>
              </a:tr>
            </a:tbl>
          </a:graphicData>
        </a:graphic>
      </p:graphicFrame>
      <p:graphicFrame>
        <p:nvGraphicFramePr>
          <p:cNvPr id="2556" name="Shape 2556"/>
          <p:cNvGraphicFramePr/>
          <p:nvPr>
            <p:extLst>
              <p:ext uri="{D42A27DB-BD31-4B8C-83A1-F6EECF244321}">
                <p14:modId xmlns:p14="http://schemas.microsoft.com/office/powerpoint/2010/main" val="3487924548"/>
              </p:ext>
            </p:extLst>
          </p:nvPr>
        </p:nvGraphicFramePr>
        <p:xfrm>
          <a:off x="2278375" y="5079043"/>
          <a:ext cx="6394100" cy="424850"/>
        </p:xfrm>
        <a:graphic>
          <a:graphicData uri="http://schemas.openxmlformats.org/drawingml/2006/table">
            <a:tbl>
              <a:tblPr>
                <a:noFill/>
                <a:tableStyleId>{985CB1F9-D9A2-45FC-A562-7CC739D6B54A}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391958057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94908441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69202255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76876242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8985541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97163623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786889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05679833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24413686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83914548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38489898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99150730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35834678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0068720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40522527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664275995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5141718"/>
                  </a:ext>
                </a:extLst>
              </a:tr>
            </a:tbl>
          </a:graphicData>
        </a:graphic>
      </p:graphicFrame>
      <p:graphicFrame>
        <p:nvGraphicFramePr>
          <p:cNvPr id="2557" name="Shape 2557"/>
          <p:cNvGraphicFramePr/>
          <p:nvPr>
            <p:extLst>
              <p:ext uri="{D42A27DB-BD31-4B8C-83A1-F6EECF244321}">
                <p14:modId xmlns:p14="http://schemas.microsoft.com/office/powerpoint/2010/main" val="523867265"/>
              </p:ext>
            </p:extLst>
          </p:nvPr>
        </p:nvGraphicFramePr>
        <p:xfrm>
          <a:off x="2271297" y="6200970"/>
          <a:ext cx="6412000" cy="424850"/>
        </p:xfrm>
        <a:graphic>
          <a:graphicData uri="http://schemas.openxmlformats.org/drawingml/2006/table">
            <a:tbl>
              <a:tblPr>
                <a:noFill/>
                <a:tableStyleId>{007B8D70-20D4-49B1-90B6-5E1845101EB2}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366600255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866364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67505195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95039246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45059262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7564637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4727098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18219834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71665671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61373287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15985614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1235395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16656436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01359572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82126396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814682028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656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319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6436661"/>
                  </a:ext>
                </a:extLst>
              </a:tr>
            </a:tbl>
          </a:graphicData>
        </a:graphic>
      </p:graphicFrame>
      <p:sp>
        <p:nvSpPr>
          <p:cNvPr id="2558" name="Shape 2558"/>
          <p:cNvSpPr txBox="1"/>
          <p:nvPr/>
        </p:nvSpPr>
        <p:spPr>
          <a:xfrm>
            <a:off x="606835" y="3134342"/>
            <a:ext cx="13929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Step 1 </a:t>
            </a:r>
          </a:p>
        </p:txBody>
      </p:sp>
      <p:sp>
        <p:nvSpPr>
          <p:cNvPr id="2559" name="Shape 2559"/>
          <p:cNvSpPr txBox="1"/>
          <p:nvPr/>
        </p:nvSpPr>
        <p:spPr>
          <a:xfrm>
            <a:off x="630235" y="5614448"/>
            <a:ext cx="12453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Final Step 4</a:t>
            </a:r>
          </a:p>
        </p:txBody>
      </p:sp>
      <p:cxnSp>
        <p:nvCxnSpPr>
          <p:cNvPr id="2560" name="Shape 2560"/>
          <p:cNvCxnSpPr/>
          <p:nvPr/>
        </p:nvCxnSpPr>
        <p:spPr>
          <a:xfrm>
            <a:off x="2444000" y="2317110"/>
            <a:ext cx="1800" cy="273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1" name="Shape 2561"/>
          <p:cNvSpPr/>
          <p:nvPr/>
        </p:nvSpPr>
        <p:spPr>
          <a:xfrm>
            <a:off x="2264000" y="2380541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cxnSp>
        <p:nvCxnSpPr>
          <p:cNvPr id="2562" name="Shape 2562"/>
          <p:cNvCxnSpPr/>
          <p:nvPr/>
        </p:nvCxnSpPr>
        <p:spPr>
          <a:xfrm>
            <a:off x="2846539" y="2317157"/>
            <a:ext cx="11699" cy="2772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3" name="Shape 2563"/>
          <p:cNvSpPr/>
          <p:nvPr/>
        </p:nvSpPr>
        <p:spPr>
          <a:xfrm>
            <a:off x="2666537" y="2703406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</a:t>
            </a:r>
          </a:p>
        </p:txBody>
      </p:sp>
      <p:cxnSp>
        <p:nvCxnSpPr>
          <p:cNvPr id="2564" name="Shape 2564"/>
          <p:cNvCxnSpPr/>
          <p:nvPr/>
        </p:nvCxnSpPr>
        <p:spPr>
          <a:xfrm>
            <a:off x="3261114" y="2312190"/>
            <a:ext cx="9599" cy="272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5" name="Shape 2565"/>
          <p:cNvSpPr/>
          <p:nvPr/>
        </p:nvSpPr>
        <p:spPr>
          <a:xfrm>
            <a:off x="3081112" y="2926906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2</a:t>
            </a:r>
          </a:p>
        </p:txBody>
      </p:sp>
      <p:cxnSp>
        <p:nvCxnSpPr>
          <p:cNvPr id="2566" name="Shape 2566"/>
          <p:cNvCxnSpPr/>
          <p:nvPr/>
        </p:nvCxnSpPr>
        <p:spPr>
          <a:xfrm>
            <a:off x="3692114" y="2290110"/>
            <a:ext cx="12599" cy="275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7" name="Shape 2567"/>
          <p:cNvSpPr/>
          <p:nvPr/>
        </p:nvSpPr>
        <p:spPr>
          <a:xfrm>
            <a:off x="3506862" y="3167131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3</a:t>
            </a:r>
          </a:p>
        </p:txBody>
      </p:sp>
      <p:cxnSp>
        <p:nvCxnSpPr>
          <p:cNvPr id="2568" name="Shape 2568"/>
          <p:cNvCxnSpPr/>
          <p:nvPr/>
        </p:nvCxnSpPr>
        <p:spPr>
          <a:xfrm>
            <a:off x="5683066" y="2286600"/>
            <a:ext cx="3900" cy="38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9" name="Shape 2569"/>
          <p:cNvCxnSpPr>
            <a:endCxn id="2561" idx="6"/>
          </p:cNvCxnSpPr>
          <p:nvPr/>
        </p:nvCxnSpPr>
        <p:spPr>
          <a:xfrm flipH="1" flipV="1">
            <a:off x="2647100" y="2629377"/>
            <a:ext cx="3040200" cy="23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0" name="Shape 2570"/>
          <p:cNvCxnSpPr/>
          <p:nvPr/>
        </p:nvCxnSpPr>
        <p:spPr>
          <a:xfrm flipH="1">
            <a:off x="6081097" y="2286600"/>
            <a:ext cx="14099" cy="6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1" name="Shape 2571"/>
          <p:cNvCxnSpPr/>
          <p:nvPr/>
        </p:nvCxnSpPr>
        <p:spPr>
          <a:xfrm rot="10800000">
            <a:off x="3027624" y="2857699"/>
            <a:ext cx="3054600" cy="3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2" name="Shape 2572"/>
          <p:cNvCxnSpPr/>
          <p:nvPr/>
        </p:nvCxnSpPr>
        <p:spPr>
          <a:xfrm>
            <a:off x="6446378" y="2314580"/>
            <a:ext cx="0" cy="78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3" name="Shape 2573"/>
          <p:cNvCxnSpPr/>
          <p:nvPr/>
        </p:nvCxnSpPr>
        <p:spPr>
          <a:xfrm rot="10800000">
            <a:off x="3408977" y="3066699"/>
            <a:ext cx="3033599" cy="2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4" name="Shape 2574"/>
          <p:cNvCxnSpPr/>
          <p:nvPr/>
        </p:nvCxnSpPr>
        <p:spPr>
          <a:xfrm>
            <a:off x="6884250" y="2286602"/>
            <a:ext cx="0" cy="1100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5" name="Shape 2575"/>
          <p:cNvCxnSpPr/>
          <p:nvPr/>
        </p:nvCxnSpPr>
        <p:spPr>
          <a:xfrm rot="10800000">
            <a:off x="3812249" y="3325592"/>
            <a:ext cx="3072000" cy="47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76" name="Shape 2576"/>
          <p:cNvCxnSpPr/>
          <p:nvPr/>
        </p:nvCxnSpPr>
        <p:spPr>
          <a:xfrm>
            <a:off x="4048908" y="2317155"/>
            <a:ext cx="3900" cy="273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7" name="Shape 2577"/>
          <p:cNvSpPr/>
          <p:nvPr/>
        </p:nvSpPr>
        <p:spPr>
          <a:xfrm>
            <a:off x="3868908" y="348754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4</a:t>
            </a:r>
          </a:p>
        </p:txBody>
      </p:sp>
      <p:cxnSp>
        <p:nvCxnSpPr>
          <p:cNvPr id="2578" name="Shape 2578"/>
          <p:cNvCxnSpPr/>
          <p:nvPr/>
        </p:nvCxnSpPr>
        <p:spPr>
          <a:xfrm>
            <a:off x="4419452" y="2350290"/>
            <a:ext cx="17399" cy="272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9" name="Shape 2579"/>
          <p:cNvSpPr/>
          <p:nvPr/>
        </p:nvSpPr>
        <p:spPr>
          <a:xfrm>
            <a:off x="4239450" y="378724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5</a:t>
            </a:r>
          </a:p>
        </p:txBody>
      </p:sp>
      <p:cxnSp>
        <p:nvCxnSpPr>
          <p:cNvPr id="2580" name="Shape 2580"/>
          <p:cNvCxnSpPr/>
          <p:nvPr/>
        </p:nvCxnSpPr>
        <p:spPr>
          <a:xfrm>
            <a:off x="4835900" y="2312190"/>
            <a:ext cx="27600" cy="2734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1" name="Shape 2581"/>
          <p:cNvSpPr/>
          <p:nvPr/>
        </p:nvSpPr>
        <p:spPr>
          <a:xfrm>
            <a:off x="4655900" y="411769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6</a:t>
            </a:r>
          </a:p>
        </p:txBody>
      </p:sp>
      <p:cxnSp>
        <p:nvCxnSpPr>
          <p:cNvPr id="2582" name="Shape 2582"/>
          <p:cNvCxnSpPr/>
          <p:nvPr/>
        </p:nvCxnSpPr>
        <p:spPr>
          <a:xfrm>
            <a:off x="5263837" y="2323243"/>
            <a:ext cx="12599" cy="275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83" name="Shape 2583"/>
          <p:cNvSpPr/>
          <p:nvPr/>
        </p:nvSpPr>
        <p:spPr>
          <a:xfrm>
            <a:off x="5078585" y="4417393"/>
            <a:ext cx="3831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7</a:t>
            </a:r>
          </a:p>
        </p:txBody>
      </p:sp>
      <p:cxnSp>
        <p:nvCxnSpPr>
          <p:cNvPr id="2584" name="Shape 2584"/>
          <p:cNvCxnSpPr/>
          <p:nvPr/>
        </p:nvCxnSpPr>
        <p:spPr>
          <a:xfrm rot="10800000">
            <a:off x="4239424" y="3654999"/>
            <a:ext cx="2970300" cy="3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5" name="Shape 2585"/>
          <p:cNvCxnSpPr/>
          <p:nvPr/>
        </p:nvCxnSpPr>
        <p:spPr>
          <a:xfrm rot="10800000">
            <a:off x="4622702" y="3972377"/>
            <a:ext cx="3017099" cy="4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6" name="Shape 2586"/>
          <p:cNvCxnSpPr/>
          <p:nvPr/>
        </p:nvCxnSpPr>
        <p:spPr>
          <a:xfrm rot="10800000">
            <a:off x="5039049" y="4304727"/>
            <a:ext cx="3112200" cy="3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7" name="Shape 2587"/>
          <p:cNvCxnSpPr/>
          <p:nvPr/>
        </p:nvCxnSpPr>
        <p:spPr>
          <a:xfrm rot="10800000">
            <a:off x="5461574" y="4647749"/>
            <a:ext cx="2991900" cy="3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88" name="Shape 2588"/>
          <p:cNvCxnSpPr/>
          <p:nvPr/>
        </p:nvCxnSpPr>
        <p:spPr>
          <a:xfrm flipH="1">
            <a:off x="7209652" y="2292250"/>
            <a:ext cx="11699" cy="139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89" name="Shape 2589"/>
          <p:cNvCxnSpPr/>
          <p:nvPr/>
        </p:nvCxnSpPr>
        <p:spPr>
          <a:xfrm>
            <a:off x="7639802" y="2327127"/>
            <a:ext cx="23099" cy="170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0" name="Shape 2590"/>
          <p:cNvCxnSpPr/>
          <p:nvPr/>
        </p:nvCxnSpPr>
        <p:spPr>
          <a:xfrm>
            <a:off x="8116377" y="2286602"/>
            <a:ext cx="11699" cy="2086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1" name="Shape 2591"/>
          <p:cNvCxnSpPr/>
          <p:nvPr/>
        </p:nvCxnSpPr>
        <p:spPr>
          <a:xfrm>
            <a:off x="8453477" y="2306192"/>
            <a:ext cx="23099" cy="239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92" name="Shape 2592"/>
          <p:cNvSpPr/>
          <p:nvPr/>
        </p:nvSpPr>
        <p:spPr>
          <a:xfrm>
            <a:off x="5078585" y="5735758"/>
            <a:ext cx="1281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5078585" y="5408683"/>
            <a:ext cx="128100" cy="562587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2179987" y="6132104"/>
            <a:ext cx="547500" cy="562587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Shape 25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3 : </a:t>
            </a:r>
          </a:p>
          <a:p>
            <a:pPr lvl="0"/>
            <a:r>
              <a:rPr lang="en" smtClean="0"/>
              <a:t>Sequential reduction</a:t>
            </a:r>
            <a:endParaRPr lang="en"/>
          </a:p>
        </p:txBody>
      </p:sp>
      <p:sp>
        <p:nvSpPr>
          <p:cNvPr id="2600" name="Shape 260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400" dirty="0" smtClean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&gt;&gt;=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__syncthreads();</a:t>
            </a: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" dirty="0" smtClean="0">
              <a:sym typeface="Consolas"/>
            </a:endParaRPr>
          </a:p>
        </p:txBody>
      </p:sp>
      <p:sp>
        <p:nvSpPr>
          <p:cNvPr id="2601" name="Shape 2601"/>
          <p:cNvSpPr txBox="1"/>
          <p:nvPr/>
        </p:nvSpPr>
        <p:spPr>
          <a:xfrm>
            <a:off x="535577" y="4369231"/>
            <a:ext cx="6671100" cy="21667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s=</a:t>
            </a:r>
            <a:r>
              <a:rPr lang="en" sz="1600" dirty="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s &lt; blockDim.x; s *= </a:t>
            </a:r>
            <a:r>
              <a:rPr lang="en" sz="1600" dirty="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" sz="16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dirty="0" smtClean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 smtClean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index = </a:t>
            </a:r>
            <a:r>
              <a:rPr lang="en" sz="1600" dirty="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s * tid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dirty="0" smtClean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 dirty="0" smtClean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(index &lt; blockDim.x) {</a:t>
            </a:r>
            <a:b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sdata[index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 += sdata[index + s];</a:t>
            </a:r>
            <a:b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syncthreads</a:t>
            </a:r>
            <a:r>
              <a:rPr lang="en" sz="16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2" name="Shape 2602"/>
          <p:cNvSpPr txBox="1"/>
          <p:nvPr/>
        </p:nvSpPr>
        <p:spPr>
          <a:xfrm>
            <a:off x="404100" y="1768650"/>
            <a:ext cx="82380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Replace the interleaved addressing in for loop of Method 2</a:t>
            </a:r>
          </a:p>
        </p:txBody>
      </p:sp>
      <p:sp>
        <p:nvSpPr>
          <p:cNvPr id="2603" name="Shape 2603"/>
          <p:cNvSpPr txBox="1"/>
          <p:nvPr/>
        </p:nvSpPr>
        <p:spPr>
          <a:xfrm>
            <a:off x="457200" y="3957632"/>
            <a:ext cx="80262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With reversed loop thread id based indexing in Method 3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Shape 260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609" name="Shape 2609"/>
          <p:cNvGraphicFramePr/>
          <p:nvPr/>
        </p:nvGraphicFramePr>
        <p:xfrm>
          <a:off x="917225" y="2068700"/>
          <a:ext cx="7274700" cy="3413610"/>
        </p:xfrm>
        <a:graphic>
          <a:graphicData uri="http://schemas.openxmlformats.org/drawingml/2006/table">
            <a:tbl>
              <a:tblPr>
                <a:noFill/>
                <a:tableStyleId>{9B9AD25B-D158-440D-A9B8-268A75CDB8FC}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2034850930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2656909521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3447216275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3739221443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722647132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752000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57768405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45714435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62712319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6371595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Shape 26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3: </a:t>
            </a:r>
          </a:p>
          <a:p>
            <a:pPr lvl="0"/>
            <a:r>
              <a:rPr lang="en" smtClean="0"/>
              <a:t>Sequential Reduction</a:t>
            </a:r>
            <a:endParaRPr lang="en"/>
          </a:p>
        </p:txBody>
      </p:sp>
      <p:sp>
        <p:nvSpPr>
          <p:cNvPr id="2615" name="Shape 26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Problem:</a:t>
            </a:r>
          </a:p>
          <a:p>
            <a:pPr lvl="1"/>
            <a:r>
              <a:rPr lang="en-US" smtClean="0"/>
              <a:t>In the first iteration itself half of the threads in each block are wasted, only half of them perform the reduction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Solution:</a:t>
            </a:r>
          </a:p>
          <a:p>
            <a:pPr lvl="1"/>
            <a:r>
              <a:rPr lang="en-US" smtClean="0"/>
              <a:t>Reduce the number of threads to half in each block. </a:t>
            </a:r>
          </a:p>
          <a:p>
            <a:pPr lvl="1"/>
            <a:r>
              <a:rPr lang="en-US" smtClean="0"/>
              <a:t>Make each thread read 2 elements to the shared memory. </a:t>
            </a:r>
          </a:p>
          <a:p>
            <a:pPr lvl="0"/>
            <a:r>
              <a:rPr lang="en-US" smtClean="0"/>
              <a:t>Perform first reduction during first read.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Shape 26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4:  Add on Load </a:t>
            </a:r>
          </a:p>
          <a:p>
            <a:pPr lvl="0"/>
            <a:r>
              <a:rPr lang="en" smtClean="0"/>
              <a:t>(Multiple Elements/Thread)</a:t>
            </a:r>
            <a:endParaRPr lang="en"/>
          </a:p>
        </p:txBody>
      </p:sp>
      <p:sp>
        <p:nvSpPr>
          <p:cNvPr id="2621" name="Shape 2621"/>
          <p:cNvSpPr txBox="1"/>
          <p:nvPr/>
        </p:nvSpPr>
        <p:spPr>
          <a:xfrm>
            <a:off x="403550" y="5197777"/>
            <a:ext cx="8118000" cy="1600408"/>
          </a:xfrm>
          <a:prstGeom prst="rect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68750"/>
            </a:pP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global memory, writing to shared memory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68750"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ct val="68750"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g_idata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g_idata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i+blockDim.x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68750"/>
            </a:pP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en-US" sz="4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22" name="Shape 2622"/>
          <p:cNvSpPr txBox="1"/>
          <p:nvPr/>
        </p:nvSpPr>
        <p:spPr>
          <a:xfrm>
            <a:off x="337102" y="2747977"/>
            <a:ext cx="8250899" cy="1415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each thread loads one element from global to shared mem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g_idata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23" name="Shape 2623"/>
          <p:cNvSpPr txBox="1"/>
          <p:nvPr/>
        </p:nvSpPr>
        <p:spPr>
          <a:xfrm>
            <a:off x="319402" y="1922977"/>
            <a:ext cx="8135699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Until now each thread loaded one element to the shared memory. </a:t>
            </a:r>
          </a:p>
        </p:txBody>
      </p:sp>
      <p:sp>
        <p:nvSpPr>
          <p:cNvPr id="2624" name="Shape 2624"/>
          <p:cNvSpPr txBox="1"/>
          <p:nvPr/>
        </p:nvSpPr>
        <p:spPr>
          <a:xfrm>
            <a:off x="381750" y="4035877"/>
            <a:ext cx="74544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 dirty="0">
                <a:solidFill>
                  <a:schemeClr val="tx1">
                    <a:lumMod val="75000"/>
                  </a:schemeClr>
                </a:solidFill>
              </a:rPr>
              <a:t>Half the number of threads. Make each thread read in two values from global memory, perform reduction and write result to shared memory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Shape 26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630" name="Shape 2630"/>
          <p:cNvGraphicFramePr/>
          <p:nvPr/>
        </p:nvGraphicFramePr>
        <p:xfrm>
          <a:off x="934650" y="1881175"/>
          <a:ext cx="7274700" cy="4419420"/>
        </p:xfrm>
        <a:graphic>
          <a:graphicData uri="http://schemas.openxmlformats.org/drawingml/2006/table">
            <a:tbl>
              <a:tblPr>
                <a:noFill/>
                <a:tableStyleId>{DFF97E9D-404E-4FD7-BF8C-ADF182A2B033}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192337228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3520271925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366659133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3554617613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2153484609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296271290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205666771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60269603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2842237510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4437925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3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46591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CUDA GDB (Linux)</a:t>
            </a:r>
            <a:endParaRPr lang="en"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CUDA-GDB</a:t>
            </a:r>
          </a:p>
          <a:p>
            <a:pPr lvl="1"/>
            <a:r>
              <a:rPr lang="en-US" dirty="0" smtClean="0"/>
              <a:t>An extension of GDB</a:t>
            </a:r>
          </a:p>
          <a:p>
            <a:pPr lvl="1"/>
            <a:r>
              <a:rPr lang="en-US" dirty="0" smtClean="0"/>
              <a:t>Allows you to debug on actual hardware</a:t>
            </a:r>
          </a:p>
          <a:p>
            <a:pPr lvl="1"/>
            <a:r>
              <a:rPr lang="en-US" dirty="0" smtClean="0"/>
              <a:t>Can debug CPU and GPU code</a:t>
            </a:r>
          </a:p>
          <a:p>
            <a:pPr lvl="0"/>
            <a:r>
              <a:rPr lang="en-US" dirty="0" smtClean="0"/>
              <a:t>Compile using the -g and the -G flags</a:t>
            </a:r>
          </a:p>
          <a:p>
            <a:pPr lvl="1"/>
            <a:r>
              <a:rPr lang="en-US" dirty="0" smtClean="0"/>
              <a:t>Includes debug info</a:t>
            </a:r>
          </a:p>
          <a:p>
            <a:pPr lvl="1"/>
            <a:r>
              <a:rPr lang="en-US" dirty="0" err="1" smtClean="0"/>
              <a:t>nvcc</a:t>
            </a:r>
            <a:r>
              <a:rPr lang="en-US" dirty="0" smtClean="0"/>
              <a:t> -g -G foo.cu -o foo</a:t>
            </a:r>
          </a:p>
          <a:p>
            <a:pPr lvl="0"/>
            <a:r>
              <a:rPr lang="en-US" dirty="0" smtClean="0"/>
              <a:t>Usage of </a:t>
            </a:r>
            <a:r>
              <a:rPr lang="en-US" dirty="0" err="1" smtClean="0"/>
              <a:t>cuda-gdb</a:t>
            </a:r>
            <a:r>
              <a:rPr lang="en-US" dirty="0" smtClean="0"/>
              <a:t> is similar to </a:t>
            </a:r>
            <a:r>
              <a:rPr lang="en-US" dirty="0" err="1" smtClean="0"/>
              <a:t>gdb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smtClean="0"/>
              <a:t>For more information, shoot me an email!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X : </a:t>
            </a:r>
          </a:p>
          <a:p>
            <a:pPr lvl="0"/>
            <a:r>
              <a:rPr lang="en" smtClean="0"/>
              <a:t>Multiple adds / thread</a:t>
            </a:r>
            <a:endParaRPr lang="en"/>
          </a:p>
        </p:txBody>
      </p:sp>
      <p:sp>
        <p:nvSpPr>
          <p:cNvPr id="2636" name="Shape 263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Replace single add with a loop.</a:t>
            </a:r>
          </a:p>
          <a:p>
            <a:pPr lvl="0"/>
            <a:r>
              <a:rPr lang="en" smtClean="0"/>
              <a:t>Use a counter TILE to define the number to adds per thread</a:t>
            </a:r>
          </a:p>
          <a:p>
            <a:pPr lvl="1"/>
            <a:r>
              <a:rPr lang="en" smtClean="0"/>
              <a:t>defining TILE as global constant will allow loop unrolling</a:t>
            </a:r>
          </a:p>
          <a:p>
            <a:pPr lvl="1"/>
            <a:r>
              <a:rPr lang="en" smtClean="0"/>
              <a:t>preferable set TILE as power of 2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X : </a:t>
            </a:r>
          </a:p>
          <a:p>
            <a:pPr lvl="0"/>
            <a:r>
              <a:rPr lang="en" smtClean="0"/>
              <a:t>Multiple adds / thread</a:t>
            </a:r>
            <a:endParaRPr lang="en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4662"/>
            <a:ext cx="7478329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//in global 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B4B4B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//in kernel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D63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//can use #pragma unroll 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5 : </a:t>
            </a:r>
          </a:p>
          <a:p>
            <a:pPr lvl="0"/>
            <a:r>
              <a:rPr lang="en" smtClean="0"/>
              <a:t>Last Warp Unroll</a:t>
            </a:r>
            <a:endParaRPr lang="en"/>
          </a:p>
        </p:txBody>
      </p:sp>
      <p:sp>
        <p:nvSpPr>
          <p:cNvPr id="2648" name="Shape 264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Write a device function “</a:t>
            </a:r>
            <a:r>
              <a:rPr lang="en-US" dirty="0" err="1" smtClean="0"/>
              <a:t>warpReduce</a:t>
            </a:r>
            <a:r>
              <a:rPr lang="en-US" dirty="0" smtClean="0"/>
              <a:t>” to be called by all threads with </a:t>
            </a:r>
            <a:r>
              <a:rPr lang="en-US" dirty="0" err="1" smtClean="0"/>
              <a:t>threadIdx.x</a:t>
            </a:r>
            <a:r>
              <a:rPr lang="en-US" dirty="0" smtClean="0"/>
              <a:t> &lt; 32</a:t>
            </a:r>
          </a:p>
          <a:p>
            <a:pPr lvl="0"/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__device__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warpReduce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/>
              <a:t>Observe </a:t>
            </a:r>
            <a:r>
              <a:rPr lang="en-US" dirty="0" smtClean="0"/>
              <a:t>that volatile is used to declare </a:t>
            </a:r>
            <a:r>
              <a:rPr lang="en-US" dirty="0" err="1" smtClean="0"/>
              <a:t>sdata</a:t>
            </a:r>
            <a:r>
              <a:rPr lang="en-US" dirty="0" smtClean="0"/>
              <a:t>, so that the compiler doesn't reorder stores to it and induce incorrect behavior.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Shape 26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5 : </a:t>
            </a:r>
          </a:p>
          <a:p>
            <a:pPr lvl="0"/>
            <a:r>
              <a:rPr lang="en" smtClean="0"/>
              <a:t>Last Warp Unroll</a:t>
            </a:r>
            <a:endParaRPr lang="en"/>
          </a:p>
        </p:txBody>
      </p:sp>
      <p:sp>
        <p:nvSpPr>
          <p:cNvPr id="2654" name="Shape 265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Rewrite inner loop as: </a:t>
            </a:r>
          </a:p>
          <a:p>
            <a:pPr marL="0" indent="0">
              <a:buNone/>
            </a:pPr>
            <a:endParaRPr lang="en-US" altLang="en-US" sz="1600" dirty="0" smtClean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&gt;&gt;=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warpReduce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sdata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Shape 26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660" name="Shape 2660"/>
          <p:cNvGraphicFramePr/>
          <p:nvPr>
            <p:extLst>
              <p:ext uri="{D42A27DB-BD31-4B8C-83A1-F6EECF244321}">
                <p14:modId xmlns:p14="http://schemas.microsoft.com/office/powerpoint/2010/main" val="2477806135"/>
              </p:ext>
            </p:extLst>
          </p:nvPr>
        </p:nvGraphicFramePr>
        <p:xfrm>
          <a:off x="804021" y="1541541"/>
          <a:ext cx="7274700" cy="54252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1020335326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2119776938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1831959039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841666554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1862322135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904102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953133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73035677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095028445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41487621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3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219186841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Stage 4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147.89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3.13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9.70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47602575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Shape 26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6 :</a:t>
            </a:r>
          </a:p>
          <a:p>
            <a:pPr lvl="0"/>
            <a:r>
              <a:rPr lang="en" smtClean="0"/>
              <a:t>Complete Unroll</a:t>
            </a:r>
            <a:endParaRPr lang="en"/>
          </a:p>
        </p:txBody>
      </p:sp>
      <p:sp>
        <p:nvSpPr>
          <p:cNvPr id="2666" name="Shape 266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Problem:</a:t>
            </a:r>
          </a:p>
          <a:p>
            <a:pPr lvl="1"/>
            <a:r>
              <a:rPr lang="en-US" smtClean="0"/>
              <a:t>Now we come down to inner for loop lowering the performance.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Solution:</a:t>
            </a:r>
          </a:p>
          <a:p>
            <a:pPr lvl="1"/>
            <a:r>
              <a:rPr lang="en-US" smtClean="0"/>
              <a:t>Unroll the for loop entirely.</a:t>
            </a:r>
          </a:p>
          <a:p>
            <a:pPr lvl="1"/>
            <a:r>
              <a:rPr lang="en-US" smtClean="0"/>
              <a:t>Possible only if the block size is known beforehand.</a:t>
            </a:r>
          </a:p>
          <a:p>
            <a:pPr lvl="1"/>
            <a:r>
              <a:rPr lang="en-US" smtClean="0"/>
              <a:t>Block size in GPU limited to 512 or 1024 threads.</a:t>
            </a:r>
          </a:p>
          <a:p>
            <a:pPr lvl="1"/>
            <a:r>
              <a:rPr lang="en-US" smtClean="0"/>
              <a:t>Also make block sizes power of 2 (preferably multiples of 32).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Shape 26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6 :</a:t>
            </a:r>
          </a:p>
          <a:p>
            <a:pPr lvl="0"/>
            <a:r>
              <a:rPr lang="en" smtClean="0"/>
              <a:t>Complete Unroll</a:t>
            </a:r>
            <a:endParaRPr lang="en"/>
          </a:p>
        </p:txBody>
      </p:sp>
      <p:sp>
        <p:nvSpPr>
          <p:cNvPr id="2672" name="Shape 267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But block sizes is not known at compile time.</a:t>
            </a:r>
          </a:p>
          <a:p>
            <a:pPr lvl="0"/>
            <a:r>
              <a:rPr lang="en-US" dirty="0" smtClean="0"/>
              <a:t>Solution :</a:t>
            </a:r>
          </a:p>
          <a:p>
            <a:pPr lvl="1"/>
            <a:r>
              <a:rPr lang="en-US" dirty="0" smtClean="0"/>
              <a:t>Use Templates</a:t>
            </a:r>
          </a:p>
          <a:p>
            <a:pPr lvl="1"/>
            <a:r>
              <a:rPr lang="en-US" dirty="0" smtClean="0"/>
              <a:t>CUDA supports C++ template parameters on device and host functions</a:t>
            </a:r>
          </a:p>
          <a:p>
            <a:pPr lvl="1"/>
            <a:r>
              <a:rPr lang="en-US" dirty="0" smtClean="0"/>
              <a:t>Specify block size as a function template parameter:</a:t>
            </a:r>
          </a:p>
        </p:txBody>
      </p:sp>
      <p:sp>
        <p:nvSpPr>
          <p:cNvPr id="2675" name="Shape 2675"/>
          <p:cNvSpPr txBox="1"/>
          <p:nvPr/>
        </p:nvSpPr>
        <p:spPr>
          <a:xfrm>
            <a:off x="1373043" y="4709479"/>
            <a:ext cx="7183199" cy="750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&lt;unsigned int blockSize&gt;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__global__ void reduce4(int *g_idata, int *g_odata)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Shape 26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6 :</a:t>
            </a:r>
          </a:p>
          <a:p>
            <a:pPr lvl="0"/>
            <a:r>
              <a:rPr lang="en" smtClean="0"/>
              <a:t>Complete Unroll</a:t>
            </a:r>
            <a:endParaRPr lang="en"/>
          </a:p>
        </p:txBody>
      </p:sp>
      <p:sp>
        <p:nvSpPr>
          <p:cNvPr id="2680" name="Shape 268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Loop Unroll: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blockSize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&gt;=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1024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 </a:t>
            </a:r>
            <a:r>
              <a:rPr lang="en-US" altLang="en-US" sz="1600" kern="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	</a:t>
            </a: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512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512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__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syncthreads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();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 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blockSize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&gt;=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512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 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  </a:t>
            </a:r>
            <a:r>
              <a:rPr lang="en-US" altLang="en-US" sz="1600" kern="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256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256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__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syncthreads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();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 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blockSize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&gt;=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256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   </a:t>
            </a:r>
            <a:r>
              <a:rPr lang="en-US" altLang="en-US" sz="1600" kern="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128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128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__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syncthreads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();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 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blockSize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&gt;=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128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 </a:t>
            </a:r>
            <a:r>
              <a:rPr lang="en-US" altLang="en-US" sz="1600" kern="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	</a:t>
            </a: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64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{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+=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[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+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64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];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__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syncthreads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();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 </a:t>
            </a:r>
            <a:r>
              <a:rPr lang="en-US" altLang="en-US" sz="1600" kern="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}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kern="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if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32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warpReduce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&lt;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blockSize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&gt;(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sdata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,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 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tid</a:t>
            </a:r>
            <a:r>
              <a:rPr lang="en-US" altLang="en-US" sz="1600" kern="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.</a:t>
            </a:r>
            <a:r>
              <a:rPr lang="en-US" altLang="en-US" sz="1600" kern="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x</a:t>
            </a:r>
            <a:r>
              <a:rPr lang="en-US" altLang="en-US" sz="1600" kern="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);</a:t>
            </a:r>
            <a:r>
              <a:rPr lang="en-US" altLang="en-US" sz="1600" kern="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  <a:rtl val="0"/>
              </a:rPr>
              <a:t> </a:t>
            </a:r>
            <a:endParaRPr lang="en-US" altLang="en-US" sz="1600" kern="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  <a:sym typeface="Arial"/>
              <a:rtl val="0"/>
            </a:endParaRP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block size is known at compile time, so all the code in red is evaluated at compile time.</a:t>
            </a:r>
          </a:p>
          <a:p>
            <a:pPr lvl="0"/>
            <a:r>
              <a:rPr lang="en-US" dirty="0" smtClean="0"/>
              <a:t>In the main host code add :</a:t>
            </a:r>
          </a:p>
          <a:p>
            <a:pPr lvl="0"/>
            <a:r>
              <a:rPr lang="en-US" dirty="0" smtClean="0"/>
              <a:t>// number of threads in the block = </a:t>
            </a:r>
            <a:r>
              <a:rPr lang="en-US" dirty="0" smtClean="0"/>
              <a:t>256</a:t>
            </a:r>
          </a:p>
          <a:p>
            <a:pPr marL="0" lv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reduce&lt;256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&gt;&lt;&lt;&lt;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dimGrid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dimBlock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smemSize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&gt;&gt;&gt;(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d_idata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d_odata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Shape 268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6 :</a:t>
            </a:r>
          </a:p>
          <a:p>
            <a:pPr lvl="0"/>
            <a:r>
              <a:rPr lang="en" smtClean="0"/>
              <a:t>Complete Unroll</a:t>
            </a:r>
            <a:endParaRPr lang="en"/>
          </a:p>
        </p:txBody>
      </p:sp>
      <p:sp>
        <p:nvSpPr>
          <p:cNvPr id="2687" name="Shape 2687"/>
          <p:cNvSpPr txBox="1"/>
          <p:nvPr/>
        </p:nvSpPr>
        <p:spPr>
          <a:xfrm>
            <a:off x="537452" y="2056331"/>
            <a:ext cx="8069099" cy="4219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indent="-3810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Also template the device warpReduce function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//Using templates, blockSize will be defined at compile time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template &lt;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blockSize&gt;</a:t>
            </a:r>
          </a:p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__device__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447FCF"/>
                </a:solidFill>
                <a:latin typeface="Consolas"/>
                <a:ea typeface="Consolas"/>
                <a:cs typeface="Consolas"/>
                <a:sym typeface="Consolas"/>
              </a:rPr>
              <a:t>warpReduce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sdata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tid) {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+ 32];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+ 16];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 8];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 4];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 2];</a:t>
            </a: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sdata[tid] += sdata[tid +  1];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en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lnSpc>
                <a:spcPct val="115000"/>
              </a:lnSpc>
            </a:pPr>
            <a:endParaRPr sz="1600" dirty="0">
              <a:solidFill>
                <a:srgbClr val="D0D0D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rgbClr val="000000"/>
              </a:buClr>
            </a:pP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693" name="Shape 2693"/>
          <p:cNvGraphicFramePr/>
          <p:nvPr>
            <p:extLst>
              <p:ext uri="{D42A27DB-BD31-4B8C-83A1-F6EECF244321}">
                <p14:modId xmlns:p14="http://schemas.microsoft.com/office/powerpoint/2010/main" val="665114084"/>
              </p:ext>
            </p:extLst>
          </p:nvPr>
        </p:nvGraphicFramePr>
        <p:xfrm>
          <a:off x="934651" y="1881177"/>
          <a:ext cx="7974219" cy="46817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4311">
                  <a:extLst>
                    <a:ext uri="{9D8B030D-6E8A-4147-A177-3AD203B41FA5}">
                      <a16:colId xmlns:a16="http://schemas.microsoft.com/office/drawing/2014/main" xmlns="" val="3708101882"/>
                    </a:ext>
                  </a:extLst>
                </a:gridCol>
                <a:gridCol w="1254224">
                  <a:extLst>
                    <a:ext uri="{9D8B030D-6E8A-4147-A177-3AD203B41FA5}">
                      <a16:colId xmlns:a16="http://schemas.microsoft.com/office/drawing/2014/main" xmlns="" val="813317000"/>
                    </a:ext>
                  </a:extLst>
                </a:gridCol>
                <a:gridCol w="1772980">
                  <a:extLst>
                    <a:ext uri="{9D8B030D-6E8A-4147-A177-3AD203B41FA5}">
                      <a16:colId xmlns:a16="http://schemas.microsoft.com/office/drawing/2014/main" xmlns="" val="210851101"/>
                    </a:ext>
                  </a:extLst>
                </a:gridCol>
                <a:gridCol w="1430404">
                  <a:extLst>
                    <a:ext uri="{9D8B030D-6E8A-4147-A177-3AD203B41FA5}">
                      <a16:colId xmlns:a16="http://schemas.microsoft.com/office/drawing/2014/main" xmlns="" val="985104086"/>
                    </a:ext>
                  </a:extLst>
                </a:gridCol>
                <a:gridCol w="1342300">
                  <a:extLst>
                    <a:ext uri="{9D8B030D-6E8A-4147-A177-3AD203B41FA5}">
                      <a16:colId xmlns:a16="http://schemas.microsoft.com/office/drawing/2014/main" xmlns="" val="3572775348"/>
                    </a:ext>
                  </a:extLst>
                </a:gridCol>
              </a:tblGrid>
              <a:tr h="60947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74510951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CPU</a:t>
                      </a:r>
                    </a:p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(Intel Core i7 4770K)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2649777956"/>
                  </a:ext>
                </a:extLst>
              </a:tr>
              <a:tr h="32215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4033609638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Stage 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6.26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21.45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1.26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1.41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2769948783"/>
                  </a:ext>
                </a:extLst>
              </a:tr>
              <a:tr h="3252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Stage 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4.70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28.54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1.33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1.87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332224899"/>
                  </a:ext>
                </a:extLst>
              </a:tr>
              <a:tr h="6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3 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2.84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47.22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1.65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3.10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44930557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4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0.91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147.89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3.13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9.70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63085352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Stage 5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(32 elements / thread)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0.87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154.18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1.04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 dirty="0"/>
                        <a:t>10.11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1057739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Debugging </a:t>
            </a:r>
            <a:r>
              <a:rPr lang="en" smtClean="0">
                <a:sym typeface="Arial"/>
              </a:rPr>
              <a:t>Coordinates</a:t>
            </a:r>
            <a:endParaRPr lang="en"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>
                <a:sym typeface="Arial"/>
              </a:rPr>
              <a:t>Software Coordinates</a:t>
            </a:r>
          </a:p>
          <a:p>
            <a:pPr lvl="1"/>
            <a:r>
              <a:rPr lang="en" smtClean="0">
                <a:sym typeface="Arial"/>
              </a:rPr>
              <a:t>Thread</a:t>
            </a:r>
          </a:p>
          <a:p>
            <a:pPr lvl="1"/>
            <a:r>
              <a:rPr lang="en" smtClean="0">
                <a:sym typeface="Arial"/>
              </a:rPr>
              <a:t>Block</a:t>
            </a:r>
          </a:p>
          <a:p>
            <a:pPr lvl="1"/>
            <a:r>
              <a:rPr lang="en" smtClean="0">
                <a:sym typeface="Arial"/>
              </a:rPr>
              <a:t>Kernel</a:t>
            </a:r>
          </a:p>
          <a:p>
            <a:pPr lvl="0"/>
            <a:r>
              <a:rPr lang="en" smtClean="0">
                <a:sym typeface="Arial"/>
              </a:rPr>
              <a:t>Hardware Coordinates</a:t>
            </a:r>
          </a:p>
          <a:p>
            <a:pPr lvl="1"/>
            <a:r>
              <a:rPr lang="en" smtClean="0">
                <a:sym typeface="Arial"/>
              </a:rPr>
              <a:t>Lane (thread)</a:t>
            </a:r>
          </a:p>
          <a:p>
            <a:pPr lvl="1"/>
            <a:r>
              <a:rPr lang="en" smtClean="0">
                <a:sym typeface="Arial"/>
              </a:rPr>
              <a:t>Warp</a:t>
            </a:r>
          </a:p>
          <a:p>
            <a:pPr lvl="1"/>
            <a:r>
              <a:rPr lang="en" smtClean="0">
                <a:sym typeface="Arial"/>
              </a:rPr>
              <a:t>SM</a:t>
            </a:r>
          </a:p>
          <a:p>
            <a:pPr lvl="1"/>
            <a:r>
              <a:rPr lang="en" smtClean="0">
                <a:sym typeface="Arial"/>
              </a:rPr>
              <a:t>Device</a:t>
            </a:r>
            <a:endParaRPr lang="en"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Shape 26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Comparison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99" name="Shape 2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27" y="1840602"/>
            <a:ext cx="8090325" cy="50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Overview of Basics</a:t>
            </a:r>
            <a:endParaRPr lang="en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kernel: C/C++ function which executes on the device</a:t>
            </a:r>
          </a:p>
          <a:p>
            <a:pPr lvl="0"/>
            <a:r>
              <a:rPr lang="en-US" dirty="0" smtClean="0"/>
              <a:t>thread: lightweight thread that runs on the device</a:t>
            </a:r>
          </a:p>
          <a:p>
            <a:pPr lvl="0"/>
            <a:r>
              <a:rPr lang="en-US" dirty="0" smtClean="0"/>
              <a:t>block: collection of threads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grid: collection of all blocks launched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Parallel Execution</a:t>
            </a:r>
            <a:endParaRPr lang="en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Blocks are a group of threads</a:t>
            </a:r>
          </a:p>
          <a:p>
            <a:pPr lvl="1"/>
            <a:r>
              <a:rPr lang="en" smtClean="0"/>
              <a:t>Each block has a unique ID which is accessed by  the blockIdx variable</a:t>
            </a:r>
          </a:p>
          <a:p>
            <a:pPr lvl="1"/>
            <a:r>
              <a:rPr lang="en" smtClean="0"/>
              <a:t>Threads in the same block share a very fast local memory called shared memory</a:t>
            </a:r>
          </a:p>
          <a:p>
            <a:pPr lvl="1"/>
            <a:r>
              <a:rPr lang="en" smtClean="0"/>
              <a:t>Organized in a 1D, 2D, or 3D grid</a:t>
            </a:r>
          </a:p>
          <a:p>
            <a:pPr lvl="1"/>
            <a:r>
              <a:rPr lang="en" smtClean="0"/>
              <a:t>You can have a maximum of 2048M x 64K x 64K grid of blocks</a:t>
            </a:r>
          </a:p>
          <a:p>
            <a:pPr lvl="1"/>
            <a:r>
              <a:rPr lang="en" smtClean="0"/>
              <a:t>Each block executes on an SM in unspecified order</a:t>
            </a:r>
            <a:endParaRPr lang="en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825" y="4600777"/>
            <a:ext cx="3478350" cy="21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Grid: 1D/2D/3D Collection of Blocks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7" y="1896215"/>
            <a:ext cx="5455277" cy="481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6625">
            <a:off x="5727599" y="1899074"/>
            <a:ext cx="2957405" cy="6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</a:p>
        </p:txBody>
      </p:sp>
      <p:sp>
        <p:nvSpPr>
          <p:cNvPr id="100" name="Shape 100"/>
          <p:cNvSpPr txBox="1"/>
          <p:nvPr/>
        </p:nvSpPr>
        <p:spPr>
          <a:xfrm rot="6625">
            <a:off x="5724292" y="2549773"/>
            <a:ext cx="2957405" cy="6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blockIdx.y</a:t>
            </a:r>
          </a:p>
        </p:txBody>
      </p:sp>
      <p:sp>
        <p:nvSpPr>
          <p:cNvPr id="101" name="Shape 101"/>
          <p:cNvSpPr txBox="1"/>
          <p:nvPr/>
        </p:nvSpPr>
        <p:spPr>
          <a:xfrm rot="6625">
            <a:off x="5721562" y="3200472"/>
            <a:ext cx="2957405" cy="65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blockIdx.z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946952" y="4700250"/>
            <a:ext cx="2303699" cy="7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600">
                <a:solidFill>
                  <a:srgbClr val="FF0000"/>
                </a:solidFill>
              </a:rPr>
              <a:t>(3,   2,  0)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077000" y="5748550"/>
            <a:ext cx="20436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  y  z</a:t>
            </a:r>
          </a:p>
        </p:txBody>
      </p:sp>
      <p:cxnSp>
        <p:nvCxnSpPr>
          <p:cNvPr id="104" name="Shape 104"/>
          <p:cNvCxnSpPr/>
          <p:nvPr/>
        </p:nvCxnSpPr>
        <p:spPr>
          <a:xfrm rot="10800000" flipH="1">
            <a:off x="6305600" y="5312049"/>
            <a:ext cx="15600" cy="512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5" name="Shape 105"/>
          <p:cNvCxnSpPr/>
          <p:nvPr/>
        </p:nvCxnSpPr>
        <p:spPr>
          <a:xfrm rot="10800000" flipH="1">
            <a:off x="6991400" y="5312049"/>
            <a:ext cx="15600" cy="512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7677200" y="5312049"/>
            <a:ext cx="15600" cy="512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Block: 1D/2D/3D Collection of Threads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0" y="1944014"/>
            <a:ext cx="5959700" cy="46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795502" y="2819489"/>
            <a:ext cx="1775699" cy="313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 sz="2400">
                <a:solidFill>
                  <a:srgbClr val="FF0000"/>
                </a:solidFill>
              </a:rPr>
              <a:t>CUDA</a:t>
            </a:r>
          </a:p>
          <a:p>
            <a:pPr algn="ctr"/>
            <a:r>
              <a:rPr lang="en" sz="2400">
                <a:solidFill>
                  <a:srgbClr val="FF0000"/>
                </a:solidFill>
              </a:rPr>
              <a:t>threads</a:t>
            </a:r>
          </a:p>
          <a:p>
            <a:pPr algn="ctr"/>
            <a:r>
              <a:rPr lang="en" sz="2400">
                <a:solidFill>
                  <a:srgbClr val="FF0000"/>
                </a:solidFill>
              </a:rPr>
              <a:t>arranged</a:t>
            </a:r>
          </a:p>
          <a:p>
            <a:pPr algn="ctr"/>
            <a:r>
              <a:rPr lang="en" sz="2400">
                <a:solidFill>
                  <a:srgbClr val="FF0000"/>
                </a:solidFill>
              </a:rPr>
              <a:t>in a</a:t>
            </a:r>
          </a:p>
          <a:p>
            <a:pPr algn="ctr"/>
            <a:r>
              <a:rPr lang="en" sz="2400">
                <a:solidFill>
                  <a:srgbClr val="FF0000"/>
                </a:solidFill>
              </a:rPr>
              <a:t>32 x 4 x 1 pattern inside each Block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Basic Control Flow</a:t>
            </a:r>
            <a:endParaRPr lang="en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1. Allocate memory on the device</a:t>
            </a:r>
          </a:p>
          <a:p>
            <a:pPr lvl="0"/>
            <a:r>
              <a:rPr lang="en-US" smtClean="0"/>
              <a:t>2. Copy data from host memory to device memory</a:t>
            </a:r>
          </a:p>
          <a:p>
            <a:pPr lvl="0"/>
            <a:r>
              <a:rPr lang="en-US" smtClean="0"/>
              <a:t>3. Launch:  kernel&lt;&lt;&lt;..&gt;&gt;&gt;</a:t>
            </a:r>
          </a:p>
          <a:p>
            <a:pPr lvl="0"/>
            <a:r>
              <a:rPr lang="en-US" smtClean="0"/>
              <a:t>4. Retrieve results from GPU memory to CPU memory</a:t>
            </a:r>
          </a:p>
          <a:p>
            <a:pPr lvl="0"/>
            <a:endParaRPr lang="en-US" smtClean="0"/>
          </a:p>
          <a:p>
            <a:pPr lvl="0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Parallel Execution</a:t>
            </a:r>
            <a:endParaRPr lang="en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Execution Path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The same CUDA program gets its thread blocks distributed automatically across any given SM architecture.</a:t>
            </a:r>
          </a:p>
          <a:p>
            <a:pPr lvl="0"/>
            <a:endParaRPr lang="en-US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809" y="1930577"/>
            <a:ext cx="5177267" cy="48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Memory Hierarchy</a:t>
            </a:r>
            <a:endParaRPr lang="en"/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mtClean="0"/>
              <a:t>global, local, shared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Memory Hierarchy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42" y="1968237"/>
            <a:ext cx="4085121" cy="457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Memory Hierarchy </a:t>
            </a:r>
            <a:endParaRPr lang="en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Global Memory</a:t>
            </a:r>
          </a:p>
          <a:p>
            <a:pPr lvl="1"/>
            <a:r>
              <a:rPr lang="en-US" dirty="0" smtClean="0"/>
              <a:t>Created using </a:t>
            </a:r>
            <a:r>
              <a:rPr lang="en-US" dirty="0" err="1" smtClean="0"/>
              <a:t>cudaMalloc</a:t>
            </a:r>
            <a:endParaRPr lang="en-US" dirty="0" smtClean="0"/>
          </a:p>
          <a:p>
            <a:pPr lvl="1"/>
            <a:r>
              <a:rPr lang="en-US" dirty="0" smtClean="0"/>
              <a:t>Available to all threads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5" name="Shape 145"/>
          <p:cNvSpPr txBox="1"/>
          <p:nvPr/>
        </p:nvSpPr>
        <p:spPr>
          <a:xfrm>
            <a:off x="619661" y="4310936"/>
            <a:ext cx="74418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a, </a:t>
            </a: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b, </a:t>
            </a: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c) {</a:t>
            </a:r>
            <a:r>
              <a:rPr lang="en" sz="18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id = blockIdx.x*blockDim.x </a:t>
            </a:r>
          </a:p>
          <a:p>
            <a:pPr marL="3200400" indent="457200"/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+ threadIdx.x;</a:t>
            </a:r>
          </a:p>
          <a:p>
            <a:r>
              <a:rPr lang="en" sz="1800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c[id] = a[id] + b[id];</a:t>
            </a:r>
            <a:b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2" y="2774001"/>
            <a:ext cx="2967099" cy="33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6704677" y="4939881"/>
            <a:ext cx="2389799" cy="442641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</a:t>
            </a:r>
            <a:r>
              <a:rPr lang="en-US" smtClean="0"/>
              <a:t>Nsight</a:t>
            </a:r>
            <a:r>
              <a:rPr lang="en" smtClean="0"/>
              <a:t> VSE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00" y="1821850"/>
            <a:ext cx="8307598" cy="48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Memory Hierarchy </a:t>
            </a:r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registers (very fast)</a:t>
            </a:r>
          </a:p>
          <a:p>
            <a:pPr lvl="1"/>
            <a:r>
              <a:rPr lang="en-US" smtClean="0"/>
              <a:t>Thread local</a:t>
            </a:r>
          </a:p>
          <a:p>
            <a:pPr lvl="0"/>
            <a:endParaRPr lang="en-US" smtClean="0"/>
          </a:p>
          <a:p>
            <a:pPr lvl="0"/>
            <a:endParaRPr lang="en-US"/>
          </a:p>
        </p:txBody>
      </p:sp>
      <p:sp>
        <p:nvSpPr>
          <p:cNvPr id="154" name="Shape 154"/>
          <p:cNvSpPr txBox="1"/>
          <p:nvPr/>
        </p:nvSpPr>
        <p:spPr>
          <a:xfrm>
            <a:off x="619661" y="4172439"/>
            <a:ext cx="74418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a, 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b, 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 c) {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id = blockIdx.x*blockDim.x </a:t>
            </a:r>
          </a:p>
          <a:p>
            <a:pPr marL="3200400" indent="457200">
              <a:buClr>
                <a:srgbClr val="000000"/>
              </a:buClr>
              <a:buSzPct val="61111"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+ threadIdx.x;</a:t>
            </a:r>
          </a:p>
          <a:p>
            <a:pPr>
              <a:buClr>
                <a:srgbClr val="000000"/>
              </a:buClr>
              <a:buSzPct val="61111"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c[id] = a[id] + b[id];</a:t>
            </a:r>
            <a:b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2" y="2774001"/>
            <a:ext cx="2967099" cy="33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6704677" y="4939881"/>
            <a:ext cx="2389799" cy="442641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543461" y="4233664"/>
            <a:ext cx="7441800" cy="233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a, 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b, 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 c) {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 int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aValues[BLOCK_SIZE];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indent="457200"/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 int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bValues[BLOCK_SIZE];</a:t>
            </a:r>
          </a:p>
          <a:p>
            <a:pPr indent="457200"/>
            <a:r>
              <a:rPr lang="en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id = threadIdx.x;</a:t>
            </a:r>
          </a:p>
          <a:p>
            <a:pPr indent="457200"/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globalId = blockIdx.x * BLOCK_SIZE + threadIdx.x;</a:t>
            </a:r>
          </a:p>
          <a:p>
            <a:pPr indent="457200"/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/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aValues[id] = a[globalId];</a:t>
            </a:r>
          </a:p>
          <a:p>
            <a:pPr indent="457200"/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bValues[id] = b[globalId];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c[id] = aValues[id] + bValues[id];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Memory Hierarchy</a:t>
            </a:r>
            <a:endParaRPr lang="en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Shared Memory</a:t>
            </a:r>
          </a:p>
          <a:p>
            <a:pPr lvl="1"/>
            <a:r>
              <a:rPr lang="en" smtClean="0"/>
              <a:t>Located on the GPU's SM</a:t>
            </a:r>
          </a:p>
          <a:p>
            <a:pPr lvl="1"/>
            <a:r>
              <a:rPr lang="en" smtClean="0"/>
              <a:t>User managed</a:t>
            </a:r>
          </a:p>
          <a:p>
            <a:pPr lvl="1"/>
            <a:r>
              <a:rPr lang="en" smtClean="0"/>
              <a:t>Fast (like registers)</a:t>
            </a:r>
          </a:p>
          <a:p>
            <a:pPr lvl="1"/>
            <a:r>
              <a:rPr lang="en" smtClean="0"/>
              <a:t>Accessible by all threads in the block</a:t>
            </a:r>
            <a:endParaRPr lang="en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2" y="2774001"/>
            <a:ext cx="2967099" cy="33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6689200" y="3336206"/>
            <a:ext cx="2405400" cy="442641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>
                <a:sym typeface="Arial"/>
              </a:rPr>
              <a:t>Running CUDA-GDB (Linux)</a:t>
            </a:r>
            <a:endParaRPr lang="en" dirty="0"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>
                <a:sym typeface="Arial"/>
              </a:rPr>
              <a:t>Debugging requires pausing the GPU</a:t>
            </a:r>
          </a:p>
          <a:p>
            <a:pPr lvl="1"/>
            <a:r>
              <a:rPr lang="en" smtClean="0">
                <a:sym typeface="Arial"/>
              </a:rPr>
              <a:t>If the desktop manager is running on the GPU then it will become unusable. </a:t>
            </a:r>
          </a:p>
          <a:p>
            <a:pPr lvl="0"/>
            <a:r>
              <a:rPr lang="en" smtClean="0">
                <a:sym typeface="Arial"/>
              </a:rPr>
              <a:t>Single GPU debugging</a:t>
            </a:r>
          </a:p>
          <a:p>
            <a:pPr lvl="1"/>
            <a:r>
              <a:rPr lang="en" smtClean="0">
                <a:sym typeface="Arial"/>
              </a:rPr>
              <a:t>Stop the desktop manager</a:t>
            </a:r>
          </a:p>
          <a:p>
            <a:pPr lvl="2"/>
            <a:r>
              <a:rPr lang="en" smtClean="0">
                <a:sym typeface="Arial"/>
              </a:rPr>
              <a:t>On Linux: </a:t>
            </a:r>
            <a:r>
              <a:rPr lang="en" smtClean="0">
                <a:sym typeface="Consolas"/>
              </a:rPr>
              <a:t>sudo service gdm stop</a:t>
            </a:r>
          </a:p>
          <a:p>
            <a:pPr lvl="2"/>
            <a:r>
              <a:rPr lang="en" smtClean="0">
                <a:sym typeface="Arial"/>
              </a:rPr>
              <a:t>On Mac OS X you can log in with the </a:t>
            </a:r>
            <a:r>
              <a:rPr lang="en" smtClean="0">
                <a:sym typeface="Consolas"/>
              </a:rPr>
              <a:t>&gt;console </a:t>
            </a:r>
            <a:r>
              <a:rPr lang="en" smtClean="0">
                <a:sym typeface="Arial"/>
              </a:rPr>
              <a:t>user name</a:t>
            </a:r>
          </a:p>
          <a:p>
            <a:pPr lvl="0"/>
            <a:r>
              <a:rPr lang="en" smtClean="0">
                <a:sym typeface="Arial"/>
              </a:rPr>
              <a:t>Multi-GPU debugging</a:t>
            </a:r>
          </a:p>
          <a:p>
            <a:pPr lvl="1"/>
            <a:r>
              <a:rPr lang="en" smtClean="0">
                <a:sym typeface="Arial"/>
              </a:rPr>
              <a:t>In Linux the driver excludes GPUs used by X11</a:t>
            </a:r>
          </a:p>
          <a:p>
            <a:pPr lvl="1"/>
            <a:r>
              <a:rPr lang="en" smtClean="0">
                <a:sym typeface="Arial"/>
              </a:rPr>
              <a:t>On Mac OS X you can set which device to expose to </a:t>
            </a:r>
            <a:r>
              <a:rPr lang="en" smtClean="0">
                <a:sym typeface="Consolas"/>
              </a:rPr>
              <a:t>cuda-gdb</a:t>
            </a:r>
            <a:r>
              <a:rPr lang="en" smtClean="0">
                <a:sym typeface="Arial"/>
              </a:rPr>
              <a:t> by setting the </a:t>
            </a:r>
            <a:r>
              <a:rPr lang="en" smtClean="0">
                <a:sym typeface="Consolas"/>
              </a:rPr>
              <a:t>CUDA_VISIBLE_DEVICES </a:t>
            </a:r>
            <a:r>
              <a:rPr lang="en" smtClean="0">
                <a:sym typeface="Arial"/>
              </a:rPr>
              <a:t>environment variable</a:t>
            </a:r>
            <a:endParaRPr lang="en"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</a:t>
            </a:r>
            <a:r>
              <a:rPr lang="en-US" smtClean="0"/>
              <a:t>Nsight</a:t>
            </a:r>
            <a:r>
              <a:rPr lang="en" smtClean="0"/>
              <a:t> VSE</a:t>
            </a:r>
            <a:endParaRPr lang="en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Comprehensive debugging and profiling tool</a:t>
            </a:r>
          </a:p>
          <a:p>
            <a:pPr lvl="0"/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GPU Debugger</a:t>
            </a:r>
          </a:p>
          <a:p>
            <a:pPr lvl="1"/>
            <a:r>
              <a:rPr lang="en-US" dirty="0" smtClean="0"/>
              <a:t>Graphics Inspector</a:t>
            </a:r>
          </a:p>
          <a:p>
            <a:pPr lvl="1"/>
            <a:r>
              <a:rPr lang="en-US" dirty="0" smtClean="0"/>
              <a:t>System Profiling</a:t>
            </a:r>
          </a:p>
          <a:p>
            <a:r>
              <a:rPr lang="en-US" dirty="0" smtClean="0"/>
              <a:t>More information than you know what to do with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>
                <a:hlinkClick r:id="rId3"/>
              </a:rPr>
              <a:t>NVIDIA </a:t>
            </a:r>
            <a:r>
              <a:rPr lang="en-US" dirty="0" err="1" smtClean="0">
                <a:hlinkClick r:id="rId3"/>
              </a:rPr>
              <a:t>Nsight</a:t>
            </a:r>
            <a:r>
              <a:rPr lang="en-US" dirty="0" smtClean="0">
                <a:hlinkClick r:id="rId3"/>
              </a:rPr>
              <a:t> Visual Studio Documentation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</a:t>
            </a:r>
            <a:r>
              <a:rPr lang="en-US" smtClean="0"/>
              <a:t>Nsight</a:t>
            </a:r>
            <a:r>
              <a:rPr lang="en" smtClean="0"/>
              <a:t> VSE</a:t>
            </a:r>
            <a:endParaRPr lang="en"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GPU Debugging</a:t>
            </a:r>
          </a:p>
          <a:p>
            <a:pPr lvl="1"/>
            <a:r>
              <a:rPr lang="en" smtClean="0"/>
              <a:t>CUDA Debugger</a:t>
            </a:r>
          </a:p>
          <a:p>
            <a:pPr lvl="1"/>
            <a:r>
              <a:rPr lang="en" smtClean="0"/>
              <a:t>CUDA Memcheck</a:t>
            </a:r>
          </a:p>
          <a:p>
            <a:pPr lvl="1"/>
            <a:r>
              <a:rPr lang="en" smtClean="0"/>
              <a:t>CUDA Profiling</a:t>
            </a:r>
          </a:p>
          <a:p>
            <a:pPr lvl="1"/>
            <a:r>
              <a:rPr lang="en" smtClean="0"/>
              <a:t>Trace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Enable </a:t>
            </a:r>
            <a:r>
              <a:rPr lang="en-US" smtClean="0"/>
              <a:t>Nsight</a:t>
            </a:r>
            <a:r>
              <a:rPr lang="en" smtClean="0"/>
              <a:t> Debugging</a:t>
            </a:r>
            <a:endParaRPr lang="en"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Turn on Debug Info</a:t>
            </a:r>
          </a:p>
          <a:p>
            <a:pPr lvl="1"/>
            <a:r>
              <a:rPr lang="en" smtClean="0"/>
              <a:t>Project-&gt;Properties-&gt;CUDA C/C++-&gt;</a:t>
            </a:r>
          </a:p>
          <a:p>
            <a:pPr lvl="2"/>
            <a:r>
              <a:rPr lang="en" smtClean="0"/>
              <a:t>Generate GPU Debug Info</a:t>
            </a:r>
          </a:p>
          <a:p>
            <a:pPr lvl="2"/>
            <a:r>
              <a:rPr lang="en" smtClean="0"/>
              <a:t>Generate Host Debug Info</a:t>
            </a:r>
          </a:p>
          <a:p>
            <a:pPr lvl="0"/>
            <a:r>
              <a:rPr lang="en" smtClean="0"/>
              <a:t>Best to run at highest compute available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</a:t>
            </a:r>
            <a:r>
              <a:rPr lang="en-US" smtClean="0"/>
              <a:t>Nsight</a:t>
            </a:r>
            <a:r>
              <a:rPr lang="en" smtClean="0"/>
              <a:t> VSE</a:t>
            </a:r>
            <a:endParaRPr lang="en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Demo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Credits:</a:t>
            </a:r>
          </a:p>
          <a:p>
            <a:pPr lvl="0"/>
            <a:r>
              <a:rPr lang="en-US" dirty="0" smtClean="0"/>
              <a:t>Vector Add - CUDA Samples</a:t>
            </a:r>
          </a:p>
          <a:p>
            <a:pPr lvl="0"/>
            <a:r>
              <a:rPr lang="en-US" dirty="0" smtClean="0"/>
              <a:t>Resize – </a:t>
            </a:r>
            <a:r>
              <a:rPr lang="en-US" dirty="0" err="1" smtClean="0"/>
              <a:t>ArrayFire</a:t>
            </a:r>
            <a:r>
              <a:rPr lang="en-US" dirty="0" smtClean="0"/>
              <a:t> Source Code</a:t>
            </a:r>
          </a:p>
          <a:p>
            <a:pPr lvl="0"/>
            <a:r>
              <a:rPr lang="en-US" smtClean="0"/>
              <a:t>Nsight </a:t>
            </a:r>
            <a:r>
              <a:rPr lang="en-US" dirty="0" smtClean="0"/>
              <a:t>Fluids GL </a:t>
            </a:r>
            <a:r>
              <a:rPr lang="en-US" smtClean="0"/>
              <a:t>Tutorial – NVIDIA</a:t>
            </a:r>
          </a:p>
          <a:p>
            <a:pPr lvl="1"/>
            <a:r>
              <a:rPr lang="en-US" sz="1800">
                <a:hlinkClick r:id="rId3"/>
              </a:rPr>
              <a:t>https://developer.nvidia.com/nsight-visual-studio-edition-videos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NVIDIA Visual Profiler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558"/>
            <a:ext cx="9144000" cy="502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Visual Profiler</a:t>
            </a:r>
            <a:endParaRPr lang="en"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Standalone application with CUDA Toolkit</a:t>
            </a:r>
          </a:p>
          <a:p>
            <a:pPr lvl="0"/>
            <a:r>
              <a:rPr lang="en-US" smtClean="0"/>
              <a:t>Visualize performance</a:t>
            </a:r>
          </a:p>
          <a:p>
            <a:pPr lvl="0"/>
            <a:r>
              <a:rPr lang="en-US" smtClean="0"/>
              <a:t>Timeline</a:t>
            </a:r>
          </a:p>
          <a:p>
            <a:pPr lvl="0"/>
            <a:r>
              <a:rPr lang="en-US" smtClean="0"/>
              <a:t>Power, clock, thermal profiling</a:t>
            </a:r>
          </a:p>
          <a:p>
            <a:pPr lvl="0"/>
            <a:r>
              <a:rPr lang="en-US" smtClean="0"/>
              <a:t>Concurrent profiling</a:t>
            </a:r>
          </a:p>
          <a:p>
            <a:pPr lvl="0"/>
            <a:r>
              <a:rPr lang="en-US" smtClean="0"/>
              <a:t>NV Tools Extensions API</a:t>
            </a:r>
          </a:p>
          <a:p>
            <a:pPr lvl="0"/>
            <a:r>
              <a:rPr lang="en-US" smtClean="0"/>
              <a:t>nvprof - command line tool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>
                <a:hlinkClick r:id="rId3"/>
              </a:rPr>
              <a:t>http://docs.nvidia.com/cuda/profiler-users-guide/index.html#visual-profiler</a:t>
            </a:r>
            <a:endParaRPr lang="en-US"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Summary</a:t>
            </a:r>
            <a:endParaRPr lang="en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ArrayFire</a:t>
            </a:r>
          </a:p>
          <a:p>
            <a:pPr lvl="0"/>
            <a:r>
              <a:rPr lang="en" dirty="0" smtClean="0"/>
              <a:t>GPU Programming and CUDA</a:t>
            </a:r>
          </a:p>
          <a:p>
            <a:pPr lvl="0"/>
            <a:r>
              <a:rPr lang="en" dirty="0" smtClean="0"/>
              <a:t>Debugging and Profiling using CUDA Tools</a:t>
            </a:r>
          </a:p>
          <a:p>
            <a:pPr lvl="0"/>
            <a:r>
              <a:rPr lang="en" dirty="0" smtClean="0"/>
              <a:t>Memory Coalescing</a:t>
            </a:r>
          </a:p>
          <a:p>
            <a:pPr lvl="0"/>
            <a:r>
              <a:rPr lang="en" dirty="0" smtClean="0"/>
              <a:t>Shared Memory and Bank Conflicts</a:t>
            </a:r>
          </a:p>
          <a:p>
            <a:pPr lvl="0"/>
            <a:r>
              <a:rPr lang="en" dirty="0" smtClean="0"/>
              <a:t>Transpose</a:t>
            </a:r>
          </a:p>
          <a:p>
            <a:pPr lvl="0"/>
            <a:r>
              <a:rPr lang="en" dirty="0" smtClean="0"/>
              <a:t>Reduction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NVIDIA Visual Profiler</a:t>
            </a:r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Demo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Memory Coalescing</a:t>
            </a:r>
            <a:endParaRPr lang="en"/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mtClean="0"/>
              <a:t>Super awesome speed up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Memory Coalescing</a:t>
            </a:r>
            <a:endParaRPr lang="en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Coalesce access to global memory</a:t>
            </a:r>
          </a:p>
          <a:p>
            <a:pPr lvl="1"/>
            <a:r>
              <a:rPr lang="en" smtClean="0"/>
              <a:t>Most important performance consideration</a:t>
            </a:r>
          </a:p>
          <a:p>
            <a:pPr lvl="1"/>
            <a:r>
              <a:rPr lang="en" smtClean="0"/>
              <a:t>Loads and stores by threads of a warp can be combined into as low as one instruction</a:t>
            </a:r>
          </a:p>
          <a:p>
            <a:pPr lvl="0"/>
            <a:r>
              <a:rPr lang="en" smtClean="0"/>
              <a:t>The concurrent accesses of the threads of a warp will coalesce into a number of transactions equal to the number of cache lines necessary to service all of the threads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Coalescence</a:t>
            </a:r>
            <a:endParaRPr lang="en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aligned, 4-byte words</a:t>
            </a:r>
          </a:p>
          <a:p>
            <a:pPr lvl="1"/>
            <a:r>
              <a:rPr lang="en" dirty="0" smtClean="0"/>
              <a:t>32 threads requesting 1 float each (continuous in memory)</a:t>
            </a:r>
          </a:p>
          <a:p>
            <a:pPr lvl="0"/>
            <a:r>
              <a:rPr lang="en" dirty="0" smtClean="0"/>
              <a:t>Address fall within 1 L1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128 bytes move across the bus on a miss</a:t>
            </a:r>
          </a:p>
          <a:p>
            <a:pPr lvl="1"/>
            <a:r>
              <a:rPr lang="en" dirty="0" smtClean="0"/>
              <a:t>Bus utilization: 100%</a:t>
            </a:r>
            <a:endParaRPr lang="en" dirty="0"/>
          </a:p>
        </p:txBody>
      </p:sp>
      <p:cxnSp>
        <p:nvCxnSpPr>
          <p:cNvPr id="264" name="Shape 264"/>
          <p:cNvCxnSpPr/>
          <p:nvPr/>
        </p:nvCxnSpPr>
        <p:spPr>
          <a:xfrm rot="-5400000" flipH="1">
            <a:off x="3249186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/>
          <p:nvPr/>
        </p:nvCxnSpPr>
        <p:spPr>
          <a:xfrm rot="-5400000" flipH="1">
            <a:off x="3479213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6" name="Shape 266"/>
          <p:cNvCxnSpPr/>
          <p:nvPr/>
        </p:nvCxnSpPr>
        <p:spPr>
          <a:xfrm rot="-5400000" flipH="1">
            <a:off x="4830628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4211228" y="41574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268" name="Shape 268"/>
          <p:cNvCxnSpPr/>
          <p:nvPr/>
        </p:nvCxnSpPr>
        <p:spPr>
          <a:xfrm rot="-5400000" flipH="1">
            <a:off x="2997594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3102961" y="3917904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270" name="Shape 270"/>
          <p:cNvCxnSpPr/>
          <p:nvPr/>
        </p:nvCxnSpPr>
        <p:spPr>
          <a:xfrm rot="-5400000" flipH="1">
            <a:off x="3666110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 rot="-5400000" flipH="1">
            <a:off x="5024735" y="438575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88" name="Shape 288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92" name="Shape 292"/>
          <p:cNvCxnSpPr/>
          <p:nvPr/>
        </p:nvCxnSpPr>
        <p:spPr>
          <a:xfrm rot="-5400000" flipH="1">
            <a:off x="3241997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3" name="Shape 293"/>
          <p:cNvCxnSpPr/>
          <p:nvPr/>
        </p:nvCxnSpPr>
        <p:spPr>
          <a:xfrm rot="-5400000" flipH="1">
            <a:off x="3472024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4" name="Shape 294"/>
          <p:cNvCxnSpPr/>
          <p:nvPr/>
        </p:nvCxnSpPr>
        <p:spPr>
          <a:xfrm rot="-5400000" flipH="1">
            <a:off x="4823439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4211228" y="50361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296" name="Shape 296"/>
          <p:cNvCxnSpPr/>
          <p:nvPr/>
        </p:nvCxnSpPr>
        <p:spPr>
          <a:xfrm rot="-5400000" flipH="1">
            <a:off x="2990405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7" name="Shape 297"/>
          <p:cNvCxnSpPr/>
          <p:nvPr/>
        </p:nvCxnSpPr>
        <p:spPr>
          <a:xfrm rot="-5400000" flipH="1">
            <a:off x="3658921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8" name="Shape 298"/>
          <p:cNvCxnSpPr/>
          <p:nvPr/>
        </p:nvCxnSpPr>
        <p:spPr>
          <a:xfrm rot="-5400000" flipH="1">
            <a:off x="5017546" y="52548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9" name="Shape 299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Coalescence</a:t>
            </a:r>
            <a:endParaRPr lang="en"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aligned, 4-byte words</a:t>
            </a:r>
          </a:p>
          <a:p>
            <a:pPr lvl="1"/>
            <a:r>
              <a:rPr lang="en" dirty="0"/>
              <a:t>32 threads requesting 1 float each (continuous in memory</a:t>
            </a:r>
            <a:r>
              <a:rPr lang="en" dirty="0" smtClean="0"/>
              <a:t>)</a:t>
            </a:r>
          </a:p>
          <a:p>
            <a:pPr lvl="1"/>
            <a:r>
              <a:rPr lang="en" dirty="0" smtClean="0"/>
              <a:t>Not sequentially indexed</a:t>
            </a:r>
          </a:p>
          <a:p>
            <a:pPr lvl="0"/>
            <a:r>
              <a:rPr lang="en" dirty="0" smtClean="0"/>
              <a:t>Address fall within 1 L1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128 bytes move across the bus on a miss</a:t>
            </a:r>
          </a:p>
          <a:p>
            <a:pPr lvl="1"/>
            <a:r>
              <a:rPr lang="en" dirty="0" smtClean="0"/>
              <a:t>Bus utilization: 100%</a:t>
            </a:r>
            <a:endParaRPr lang="en" dirty="0"/>
          </a:p>
        </p:txBody>
      </p:sp>
      <p:cxnSp>
        <p:nvCxnSpPr>
          <p:cNvPr id="321" name="Shape 321"/>
          <p:cNvCxnSpPr/>
          <p:nvPr/>
        </p:nvCxnSpPr>
        <p:spPr>
          <a:xfrm>
            <a:off x="3434897" y="4179371"/>
            <a:ext cx="288599" cy="451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2" name="Shape 322"/>
          <p:cNvCxnSpPr/>
          <p:nvPr/>
        </p:nvCxnSpPr>
        <p:spPr>
          <a:xfrm flipH="1">
            <a:off x="3280611" y="4183271"/>
            <a:ext cx="391500" cy="4238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/>
          <p:nvPr/>
        </p:nvCxnSpPr>
        <p:spPr>
          <a:xfrm rot="-5400000" flipH="1">
            <a:off x="4830628" y="43761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4211228" y="41574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3190494" y="4183271"/>
            <a:ext cx="657299" cy="4238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3102961" y="3917904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327" name="Shape 327"/>
          <p:cNvCxnSpPr/>
          <p:nvPr/>
        </p:nvCxnSpPr>
        <p:spPr>
          <a:xfrm flipH="1">
            <a:off x="3443819" y="4198721"/>
            <a:ext cx="408000" cy="4163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8" name="Shape 328"/>
          <p:cNvCxnSpPr/>
          <p:nvPr/>
        </p:nvCxnSpPr>
        <p:spPr>
          <a:xfrm rot="-5400000" flipH="1">
            <a:off x="5024735" y="438575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345" name="Shape 345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49" name="Shape 349"/>
          <p:cNvCxnSpPr/>
          <p:nvPr/>
        </p:nvCxnSpPr>
        <p:spPr>
          <a:xfrm rot="-5400000" flipH="1">
            <a:off x="3241997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0" name="Shape 350"/>
          <p:cNvCxnSpPr/>
          <p:nvPr/>
        </p:nvCxnSpPr>
        <p:spPr>
          <a:xfrm rot="-5400000" flipH="1">
            <a:off x="3472024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1" name="Shape 351"/>
          <p:cNvCxnSpPr/>
          <p:nvPr/>
        </p:nvCxnSpPr>
        <p:spPr>
          <a:xfrm rot="-5400000" flipH="1">
            <a:off x="4823439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4211228" y="50361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53" name="Shape 353"/>
          <p:cNvCxnSpPr/>
          <p:nvPr/>
        </p:nvCxnSpPr>
        <p:spPr>
          <a:xfrm rot="-5400000" flipH="1">
            <a:off x="2990405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4" name="Shape 354"/>
          <p:cNvCxnSpPr/>
          <p:nvPr/>
        </p:nvCxnSpPr>
        <p:spPr>
          <a:xfrm rot="-5400000" flipH="1">
            <a:off x="3658921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5" name="Shape 355"/>
          <p:cNvCxnSpPr/>
          <p:nvPr/>
        </p:nvCxnSpPr>
        <p:spPr>
          <a:xfrm rot="-5400000" flipH="1">
            <a:off x="5017546" y="52548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6" name="Shape 356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Coalescence</a:t>
            </a:r>
            <a:endParaRPr lang="en"/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aligned, 4-byte words</a:t>
            </a:r>
          </a:p>
          <a:p>
            <a:pPr lvl="1"/>
            <a:r>
              <a:rPr lang="en" dirty="0"/>
              <a:t>32 threads requesting 1 float each </a:t>
            </a:r>
            <a:r>
              <a:rPr lang="en" dirty="0" smtClean="0"/>
              <a:t>(not all continuous in memory)</a:t>
            </a:r>
          </a:p>
          <a:p>
            <a:pPr lvl="0"/>
            <a:r>
              <a:rPr lang="en" dirty="0" smtClean="0"/>
              <a:t>Address fall within 2 L1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256 bytes move across the bus on a miss</a:t>
            </a:r>
          </a:p>
          <a:p>
            <a:pPr lvl="1"/>
            <a:r>
              <a:rPr lang="en" dirty="0" smtClean="0"/>
              <a:t>Bus utilization: 50%</a:t>
            </a:r>
            <a:endParaRPr lang="en" dirty="0"/>
          </a:p>
        </p:txBody>
      </p:sp>
      <p:cxnSp>
        <p:nvCxnSpPr>
          <p:cNvPr id="378" name="Shape 378"/>
          <p:cNvCxnSpPr/>
          <p:nvPr/>
        </p:nvCxnSpPr>
        <p:spPr>
          <a:xfrm rot="-5400000" flipH="1">
            <a:off x="3067679" y="4382613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79" name="Shape 379"/>
          <p:cNvCxnSpPr/>
          <p:nvPr/>
        </p:nvCxnSpPr>
        <p:spPr>
          <a:xfrm rot="-5400000" flipH="1">
            <a:off x="3392128" y="4382613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0" name="Shape 380"/>
          <p:cNvCxnSpPr/>
          <p:nvPr/>
        </p:nvCxnSpPr>
        <p:spPr>
          <a:xfrm rot="-5400000" flipH="1">
            <a:off x="4596571" y="4376091"/>
            <a:ext cx="4007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1" name="Shape 381"/>
          <p:cNvSpPr txBox="1"/>
          <p:nvPr/>
        </p:nvSpPr>
        <p:spPr>
          <a:xfrm>
            <a:off x="4211228" y="41574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 flipH="1">
            <a:off x="2712813" y="4382613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 txBox="1"/>
          <p:nvPr/>
        </p:nvSpPr>
        <p:spPr>
          <a:xfrm>
            <a:off x="3102961" y="3927429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cxnSp>
        <p:nvCxnSpPr>
          <p:cNvPr id="384" name="Shape 384"/>
          <p:cNvCxnSpPr/>
          <p:nvPr/>
        </p:nvCxnSpPr>
        <p:spPr>
          <a:xfrm rot="-5400000" flipH="1">
            <a:off x="3655743" y="4382613"/>
            <a:ext cx="4085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85" name="Shape 385"/>
          <p:cNvCxnSpPr/>
          <p:nvPr/>
        </p:nvCxnSpPr>
        <p:spPr>
          <a:xfrm rot="-5400000" flipH="1">
            <a:off x="5012499" y="4385866"/>
            <a:ext cx="4007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86" name="Shape 386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402" name="Shape 402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406" name="Shape 406"/>
          <p:cNvCxnSpPr/>
          <p:nvPr/>
        </p:nvCxnSpPr>
        <p:spPr>
          <a:xfrm rot="-5400000" flipH="1">
            <a:off x="1781133" y="523283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7" name="Shape 407"/>
          <p:cNvCxnSpPr/>
          <p:nvPr/>
        </p:nvCxnSpPr>
        <p:spPr>
          <a:xfrm rot="-5400000" flipH="1">
            <a:off x="2806237" y="523283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08" name="Shape 408"/>
          <p:cNvCxnSpPr/>
          <p:nvPr/>
        </p:nvCxnSpPr>
        <p:spPr>
          <a:xfrm rot="-5400000" flipH="1">
            <a:off x="4823439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4211228" y="50361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410" name="Shape 410"/>
          <p:cNvCxnSpPr/>
          <p:nvPr/>
        </p:nvCxnSpPr>
        <p:spPr>
          <a:xfrm rot="-5400000" flipH="1">
            <a:off x="745375" y="523283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1" name="Shape 411"/>
          <p:cNvCxnSpPr/>
          <p:nvPr/>
        </p:nvCxnSpPr>
        <p:spPr>
          <a:xfrm rot="-5400000" flipH="1">
            <a:off x="3639135" y="523283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12" name="Shape 412"/>
          <p:cNvCxnSpPr/>
          <p:nvPr/>
        </p:nvCxnSpPr>
        <p:spPr>
          <a:xfrm rot="-5400000" flipH="1">
            <a:off x="5017546" y="52548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13" name="Shape 413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Coalescence</a:t>
            </a:r>
            <a:br>
              <a:rPr lang="en"/>
            </a:br>
            <a:r>
              <a:rPr lang="en"/>
              <a:t>(Non-cached)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aligned, 4-byte words</a:t>
            </a:r>
          </a:p>
          <a:p>
            <a:pPr lvl="1"/>
            <a:r>
              <a:rPr lang="en" dirty="0"/>
              <a:t>32 threads requesting 1 float each </a:t>
            </a:r>
            <a:r>
              <a:rPr lang="en" dirty="0" smtClean="0"/>
              <a:t>(not all continuous </a:t>
            </a:r>
            <a:r>
              <a:rPr lang="en" dirty="0"/>
              <a:t>in memory</a:t>
            </a:r>
            <a:r>
              <a:rPr lang="en" dirty="0" smtClean="0"/>
              <a:t>)</a:t>
            </a:r>
          </a:p>
          <a:p>
            <a:pPr lvl="0"/>
            <a:r>
              <a:rPr lang="en" dirty="0" smtClean="0"/>
              <a:t>Address fall within 5 L2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160 bytes move across the bus on a miss</a:t>
            </a:r>
          </a:p>
          <a:p>
            <a:pPr lvl="1"/>
            <a:r>
              <a:rPr lang="en" dirty="0" smtClean="0"/>
              <a:t>Bus utilization: 80%</a:t>
            </a:r>
            <a:endParaRPr lang="en" dirty="0"/>
          </a:p>
        </p:txBody>
      </p:sp>
      <p:sp>
        <p:nvSpPr>
          <p:cNvPr id="435" name="Shape 435"/>
          <p:cNvSpPr txBox="1"/>
          <p:nvPr/>
        </p:nvSpPr>
        <p:spPr>
          <a:xfrm>
            <a:off x="3102961" y="3927429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452" name="Shape 452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6AA84F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472" name="Shape 472"/>
          <p:cNvCxnSpPr/>
          <p:nvPr/>
        </p:nvCxnSpPr>
        <p:spPr>
          <a:xfrm rot="-5400000" flipH="1">
            <a:off x="2669729" y="483325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3" name="Shape 473"/>
          <p:cNvCxnSpPr/>
          <p:nvPr/>
        </p:nvCxnSpPr>
        <p:spPr>
          <a:xfrm rot="-5400000" flipH="1">
            <a:off x="2994178" y="483325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4" name="Shape 474"/>
          <p:cNvCxnSpPr/>
          <p:nvPr/>
        </p:nvCxnSpPr>
        <p:spPr>
          <a:xfrm rot="-5400000" flipH="1">
            <a:off x="4206271" y="4818942"/>
            <a:ext cx="11813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4211228" y="4159624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476" name="Shape 476"/>
          <p:cNvCxnSpPr/>
          <p:nvPr/>
        </p:nvCxnSpPr>
        <p:spPr>
          <a:xfrm rot="-5400000" flipH="1">
            <a:off x="2314863" y="483325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7" name="Shape 477"/>
          <p:cNvCxnSpPr/>
          <p:nvPr/>
        </p:nvCxnSpPr>
        <p:spPr>
          <a:xfrm rot="-5400000" flipH="1">
            <a:off x="3257793" y="4833254"/>
            <a:ext cx="1204499" cy="1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78" name="Shape 478"/>
          <p:cNvCxnSpPr/>
          <p:nvPr/>
        </p:nvCxnSpPr>
        <p:spPr>
          <a:xfrm rot="-5400000" flipH="1">
            <a:off x="4622199" y="4847758"/>
            <a:ext cx="1181399" cy="15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Coalescence</a:t>
            </a:r>
            <a:endParaRPr lang="en"/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1 4-byte word</a:t>
            </a:r>
          </a:p>
          <a:p>
            <a:pPr lvl="1"/>
            <a:r>
              <a:rPr lang="en" dirty="0" smtClean="0"/>
              <a:t>All 32 threads requesting 1 float value</a:t>
            </a:r>
          </a:p>
          <a:p>
            <a:pPr lvl="0"/>
            <a:r>
              <a:rPr lang="en" dirty="0" smtClean="0"/>
              <a:t>Address falls within 1 L1 cache-line</a:t>
            </a:r>
          </a:p>
          <a:p>
            <a:pPr lvl="1"/>
            <a:r>
              <a:rPr lang="en" dirty="0" smtClean="0"/>
              <a:t>Warp needs 4 bytes</a:t>
            </a:r>
          </a:p>
          <a:p>
            <a:pPr lvl="1"/>
            <a:r>
              <a:rPr lang="en" dirty="0" smtClean="0"/>
              <a:t>128 bytes move across the bus on a miss</a:t>
            </a:r>
          </a:p>
          <a:p>
            <a:pPr lvl="1"/>
            <a:r>
              <a:rPr lang="en" dirty="0" smtClean="0"/>
              <a:t>Bus utilization: 3.125%</a:t>
            </a:r>
            <a:endParaRPr lang="en" dirty="0"/>
          </a:p>
        </p:txBody>
      </p:sp>
      <p:sp>
        <p:nvSpPr>
          <p:cNvPr id="485" name="Shape 485"/>
          <p:cNvSpPr txBox="1"/>
          <p:nvPr/>
        </p:nvSpPr>
        <p:spPr>
          <a:xfrm>
            <a:off x="3102961" y="3927429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502" name="Shape 502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506" name="Shape 506"/>
          <p:cNvCxnSpPr/>
          <p:nvPr/>
        </p:nvCxnSpPr>
        <p:spPr>
          <a:xfrm rot="-5400000" flipH="1">
            <a:off x="3241997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 flipH="1">
            <a:off x="3472024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8" name="Shape 508"/>
          <p:cNvCxnSpPr/>
          <p:nvPr/>
        </p:nvCxnSpPr>
        <p:spPr>
          <a:xfrm rot="-5400000" flipH="1">
            <a:off x="4823439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9" name="Shape 509"/>
          <p:cNvSpPr txBox="1"/>
          <p:nvPr/>
        </p:nvSpPr>
        <p:spPr>
          <a:xfrm>
            <a:off x="4211228" y="503616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510" name="Shape 510"/>
          <p:cNvCxnSpPr/>
          <p:nvPr/>
        </p:nvCxnSpPr>
        <p:spPr>
          <a:xfrm rot="-5400000" flipH="1">
            <a:off x="2990405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1" name="Shape 511"/>
          <p:cNvCxnSpPr/>
          <p:nvPr/>
        </p:nvCxnSpPr>
        <p:spPr>
          <a:xfrm rot="-5400000" flipH="1">
            <a:off x="3658921" y="524528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" name="Shape 512"/>
          <p:cNvCxnSpPr/>
          <p:nvPr/>
        </p:nvCxnSpPr>
        <p:spPr>
          <a:xfrm rot="-5400000" flipH="1">
            <a:off x="5017546" y="525486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3" name="Shape 513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529" name="Shape 529"/>
          <p:cNvCxnSpPr/>
          <p:nvPr/>
        </p:nvCxnSpPr>
        <p:spPr>
          <a:xfrm rot="-5400000" flipH="1">
            <a:off x="3379453" y="4264704"/>
            <a:ext cx="373800" cy="230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0" name="Shape 530"/>
          <p:cNvCxnSpPr/>
          <p:nvPr/>
        </p:nvCxnSpPr>
        <p:spPr>
          <a:xfrm rot="-5400000" flipH="1">
            <a:off x="3488432" y="4385754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1" name="Shape 531"/>
          <p:cNvCxnSpPr/>
          <p:nvPr/>
        </p:nvCxnSpPr>
        <p:spPr>
          <a:xfrm flipH="1">
            <a:off x="3681423" y="4202514"/>
            <a:ext cx="1092599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" name="Shape 532"/>
          <p:cNvCxnSpPr/>
          <p:nvPr/>
        </p:nvCxnSpPr>
        <p:spPr>
          <a:xfrm>
            <a:off x="3228466" y="4192856"/>
            <a:ext cx="460200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3591478" y="4289905"/>
            <a:ext cx="373800" cy="179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flipH="1">
            <a:off x="3717255" y="4202438"/>
            <a:ext cx="1509599" cy="335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Coalescence </a:t>
            </a:r>
            <a:br>
              <a:rPr lang="en" dirty="0" smtClean="0"/>
            </a:br>
            <a:r>
              <a:rPr lang="en" dirty="0" smtClean="0"/>
              <a:t>(Non-cachED)</a:t>
            </a:r>
            <a:endParaRPr lang="en" dirty="0"/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/>
              <a:t>A warp requests 1 4-byte words</a:t>
            </a:r>
          </a:p>
          <a:p>
            <a:pPr lvl="1"/>
            <a:r>
              <a:rPr lang="en" dirty="0"/>
              <a:t>All 32 threads requesting 1 float value</a:t>
            </a:r>
          </a:p>
          <a:p>
            <a:pPr lvl="0"/>
            <a:r>
              <a:rPr lang="en" dirty="0"/>
              <a:t>Address fall within 1 </a:t>
            </a:r>
            <a:r>
              <a:rPr lang="en-US" dirty="0"/>
              <a:t>L2 </a:t>
            </a:r>
            <a:r>
              <a:rPr lang="en" dirty="0"/>
              <a:t>cache-line</a:t>
            </a:r>
          </a:p>
          <a:p>
            <a:pPr lvl="1"/>
            <a:r>
              <a:rPr lang="en" dirty="0"/>
              <a:t>Warp needs 4 bytes</a:t>
            </a:r>
          </a:p>
          <a:p>
            <a:pPr lvl="1"/>
            <a:r>
              <a:rPr lang="en" dirty="0"/>
              <a:t>32 bytes move across the bus on a miss</a:t>
            </a:r>
          </a:p>
          <a:p>
            <a:pPr lvl="1"/>
            <a:r>
              <a:rPr lang="en" dirty="0"/>
              <a:t>Bus utilization: 12.5%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3102961" y="3927429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558" name="Shape 558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92D05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578" name="Shape 578"/>
          <p:cNvCxnSpPr/>
          <p:nvPr/>
        </p:nvCxnSpPr>
        <p:spPr>
          <a:xfrm rot="-5400000" flipH="1">
            <a:off x="2942053" y="4696595"/>
            <a:ext cx="1248600" cy="230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79" name="Shape 579"/>
          <p:cNvCxnSpPr/>
          <p:nvPr/>
        </p:nvCxnSpPr>
        <p:spPr>
          <a:xfrm rot="-5400000" flipH="1">
            <a:off x="3028532" y="4840146"/>
            <a:ext cx="13127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0" name="Shape 580"/>
          <p:cNvCxnSpPr/>
          <p:nvPr/>
        </p:nvCxnSpPr>
        <p:spPr>
          <a:xfrm flipH="1">
            <a:off x="3681423" y="4219610"/>
            <a:ext cx="1092599" cy="12168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1" name="Shape 581"/>
          <p:cNvCxnSpPr/>
          <p:nvPr/>
        </p:nvCxnSpPr>
        <p:spPr>
          <a:xfrm>
            <a:off x="3228466" y="4187346"/>
            <a:ext cx="460200" cy="12168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2" name="Shape 582"/>
          <p:cNvCxnSpPr/>
          <p:nvPr/>
        </p:nvCxnSpPr>
        <p:spPr>
          <a:xfrm rot="5400000">
            <a:off x="3154078" y="4721799"/>
            <a:ext cx="1248600" cy="179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83" name="Shape 583"/>
          <p:cNvCxnSpPr/>
          <p:nvPr/>
        </p:nvCxnSpPr>
        <p:spPr>
          <a:xfrm flipH="1">
            <a:off x="3717255" y="4219363"/>
            <a:ext cx="1509599" cy="11204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Coalescence</a:t>
            </a:r>
            <a:endParaRPr lang="en"/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scattered 4-byte words</a:t>
            </a:r>
          </a:p>
          <a:p>
            <a:pPr lvl="1"/>
            <a:r>
              <a:rPr lang="en" dirty="0" smtClean="0"/>
              <a:t>Randomly stored in memory</a:t>
            </a:r>
          </a:p>
          <a:p>
            <a:pPr lvl="0"/>
            <a:r>
              <a:rPr lang="en" dirty="0" smtClean="0"/>
              <a:t>Address fall within N L1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N * 128 bytes move across the bus on a miss</a:t>
            </a:r>
          </a:p>
          <a:p>
            <a:pPr lvl="1"/>
            <a:r>
              <a:rPr lang="en" dirty="0" smtClean="0"/>
              <a:t>Bus utilization: 128 / (N * 128)</a:t>
            </a:r>
            <a:endParaRPr lang="en" dirty="0"/>
          </a:p>
        </p:txBody>
      </p:sp>
      <p:sp>
        <p:nvSpPr>
          <p:cNvPr id="590" name="Shape 590"/>
          <p:cNvSpPr txBox="1"/>
          <p:nvPr/>
        </p:nvSpPr>
        <p:spPr>
          <a:xfrm>
            <a:off x="3046936" y="4025879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2377969" y="616611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4028529" y="61661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2887701" y="61661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3460629" y="61661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4594059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5701157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5133257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1246220" y="616292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1811960" y="616292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6846356" y="61661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278455" y="616611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7411886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8518984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7951084" y="616292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3901884" y="644759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726269" y="616932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607" name="Shape 607"/>
          <p:cNvSpPr/>
          <p:nvPr/>
        </p:nvSpPr>
        <p:spPr>
          <a:xfrm>
            <a:off x="6504710" y="4747178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3085186" y="475037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820861" y="4750371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5354310" y="4747185"/>
            <a:ext cx="22670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611" name="Shape 611"/>
          <p:cNvCxnSpPr/>
          <p:nvPr/>
        </p:nvCxnSpPr>
        <p:spPr>
          <a:xfrm rot="-5400000" flipH="1">
            <a:off x="1772208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2" name="Shape 612"/>
          <p:cNvCxnSpPr/>
          <p:nvPr/>
        </p:nvCxnSpPr>
        <p:spPr>
          <a:xfrm rot="-5400000" flipH="1">
            <a:off x="2797312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4202303" y="5170919"/>
            <a:ext cx="330300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14" name="Shape 614"/>
          <p:cNvCxnSpPr/>
          <p:nvPr/>
        </p:nvCxnSpPr>
        <p:spPr>
          <a:xfrm rot="-5400000" flipH="1">
            <a:off x="736450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5" name="Shape 615"/>
          <p:cNvCxnSpPr/>
          <p:nvPr/>
        </p:nvCxnSpPr>
        <p:spPr>
          <a:xfrm rot="-5400000" flipH="1">
            <a:off x="3630210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16" name="Shape 616"/>
          <p:cNvSpPr/>
          <p:nvPr/>
        </p:nvSpPr>
        <p:spPr>
          <a:xfrm>
            <a:off x="8110020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549330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698864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427950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5867260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5306570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2086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474569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4185002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62431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06362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50293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194224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1381551" y="561948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257371" y="467563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57371" y="554475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632" name="Shape 632"/>
          <p:cNvCxnSpPr/>
          <p:nvPr/>
        </p:nvCxnSpPr>
        <p:spPr>
          <a:xfrm flipH="1">
            <a:off x="1125082" y="4273056"/>
            <a:ext cx="2314800" cy="3929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3" name="Shape 633"/>
          <p:cNvCxnSpPr/>
          <p:nvPr/>
        </p:nvCxnSpPr>
        <p:spPr>
          <a:xfrm flipH="1">
            <a:off x="2958309" y="4273054"/>
            <a:ext cx="711600" cy="383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5021326" y="4273055"/>
            <a:ext cx="2717399" cy="383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35" name="Shape 635"/>
          <p:cNvSpPr txBox="1"/>
          <p:nvPr/>
        </p:nvSpPr>
        <p:spPr>
          <a:xfrm>
            <a:off x="4209025" y="4100527"/>
            <a:ext cx="638399" cy="400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2000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 flipH="1">
            <a:off x="3024146" y="4465955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7" name="Shape 637"/>
          <p:cNvCxnSpPr/>
          <p:nvPr/>
        </p:nvCxnSpPr>
        <p:spPr>
          <a:xfrm>
            <a:off x="3856807" y="4273057"/>
            <a:ext cx="1689299" cy="364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8" name="Shape 638"/>
          <p:cNvCxnSpPr/>
          <p:nvPr/>
        </p:nvCxnSpPr>
        <p:spPr>
          <a:xfrm rot="-5400000" flipH="1">
            <a:off x="5022533" y="4475539"/>
            <a:ext cx="392999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39" name="Shape 639"/>
          <p:cNvCxnSpPr/>
          <p:nvPr/>
        </p:nvCxnSpPr>
        <p:spPr>
          <a:xfrm rot="-5400000" flipH="1">
            <a:off x="6286869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0" name="Shape 640"/>
          <p:cNvCxnSpPr/>
          <p:nvPr/>
        </p:nvCxnSpPr>
        <p:spPr>
          <a:xfrm rot="-5400000" flipH="1">
            <a:off x="7311973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1" name="Shape 641"/>
          <p:cNvCxnSpPr/>
          <p:nvPr/>
        </p:nvCxnSpPr>
        <p:spPr>
          <a:xfrm rot="-5400000" flipH="1">
            <a:off x="5251111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2" name="Shape 642"/>
          <p:cNvCxnSpPr/>
          <p:nvPr/>
        </p:nvCxnSpPr>
        <p:spPr>
          <a:xfrm rot="-5400000" flipH="1">
            <a:off x="8144871" y="5367584"/>
            <a:ext cx="392999" cy="321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ArrayFire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Awesomely Fast GPU Library</a:t>
            </a:r>
          </a:p>
          <a:p>
            <a:pPr lvl="0"/>
            <a:r>
              <a:rPr lang="en" dirty="0" smtClean="0"/>
              <a:t>CUDA, OpenCL</a:t>
            </a:r>
          </a:p>
          <a:p>
            <a:pPr lvl="0"/>
            <a:r>
              <a:rPr lang="en" dirty="0" smtClean="0"/>
              <a:t>Write once. Run anywhere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Going Open Source!</a:t>
            </a:r>
          </a:p>
          <a:p>
            <a:pPr lvl="0"/>
            <a:endParaRPr lang="en" dirty="0"/>
          </a:p>
        </p:txBody>
      </p:sp>
      <p:sp>
        <p:nvSpPr>
          <p:cNvPr id="44" name="Shape 44"/>
          <p:cNvSpPr txBox="1"/>
          <p:nvPr/>
        </p:nvSpPr>
        <p:spPr>
          <a:xfrm>
            <a:off x="457200" y="5954700"/>
            <a:ext cx="82296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 sz="2400"/>
              <a:t>www.accelereyes.com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7" y="2808016"/>
            <a:ext cx="2286005" cy="228600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Coalescence </a:t>
            </a:r>
            <a:br>
              <a:rPr lang="en" dirty="0"/>
            </a:br>
            <a:r>
              <a:rPr lang="en" dirty="0"/>
              <a:t>(</a:t>
            </a:r>
            <a:r>
              <a:rPr lang="en-US" dirty="0"/>
              <a:t>Non-cached</a:t>
            </a:r>
            <a:r>
              <a:rPr lang="en" dirty="0"/>
              <a:t>)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 warp requests 32 scattered 4-byte words</a:t>
            </a:r>
          </a:p>
          <a:p>
            <a:pPr lvl="1"/>
            <a:r>
              <a:rPr lang="en" dirty="0" smtClean="0"/>
              <a:t>Randomly stored in memory</a:t>
            </a:r>
          </a:p>
          <a:p>
            <a:pPr lvl="0"/>
            <a:r>
              <a:rPr lang="en" dirty="0" smtClean="0"/>
              <a:t>Address fall within N L1 cache-line</a:t>
            </a:r>
          </a:p>
          <a:p>
            <a:pPr lvl="1"/>
            <a:r>
              <a:rPr lang="en" dirty="0" smtClean="0"/>
              <a:t>Warp needs 128 bytes</a:t>
            </a:r>
          </a:p>
          <a:p>
            <a:pPr lvl="1"/>
            <a:r>
              <a:rPr lang="en" dirty="0" smtClean="0"/>
              <a:t>N * 32 bytes move across the bus on a miss</a:t>
            </a:r>
          </a:p>
          <a:p>
            <a:pPr lvl="1"/>
            <a:r>
              <a:rPr lang="en" dirty="0" smtClean="0"/>
              <a:t>Bus utilization: 128 / (N*32)</a:t>
            </a:r>
            <a:endParaRPr lang="en" dirty="0"/>
          </a:p>
        </p:txBody>
      </p:sp>
      <p:sp>
        <p:nvSpPr>
          <p:cNvPr id="649" name="Shape 649"/>
          <p:cNvSpPr txBox="1"/>
          <p:nvPr/>
        </p:nvSpPr>
        <p:spPr>
          <a:xfrm>
            <a:off x="3096886" y="3748254"/>
            <a:ext cx="2343599" cy="307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>
                <a:solidFill>
                  <a:schemeClr val="dk2"/>
                </a:solidFill>
              </a:rPr>
              <a:t>addresses from a warp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2386894" y="6031366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96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0374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192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2896626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128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3469554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160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4602984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224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57100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288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5142182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256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25514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820885" y="6028172"/>
            <a:ext cx="3675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64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6855281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352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287380" y="6031366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320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7420811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384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85279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448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7960009" y="6028171"/>
            <a:ext cx="4745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416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3910809" y="6312840"/>
            <a:ext cx="17889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algn="ctr">
              <a:buSzPct val="25000"/>
            </a:pPr>
            <a:r>
              <a:rPr lang="en" sz="1200">
                <a:solidFill>
                  <a:schemeClr val="dk2"/>
                </a:solidFill>
              </a:rPr>
              <a:t>Memory addresses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735194" y="6034570"/>
            <a:ext cx="2607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12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666" name="Shape 666"/>
          <p:cNvSpPr/>
          <p:nvPr/>
        </p:nvSpPr>
        <p:spPr>
          <a:xfrm>
            <a:off x="6513635" y="4612428"/>
            <a:ext cx="22670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094111" y="4615621"/>
            <a:ext cx="22670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829786" y="4615621"/>
            <a:ext cx="22670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5363235" y="4612435"/>
            <a:ext cx="22670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8118945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7558255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699756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6436875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5876185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5315495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82978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75461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193927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63323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07254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2511856" y="5484736"/>
            <a:ext cx="566699" cy="307736"/>
          </a:xfrm>
          <a:prstGeom prst="rect">
            <a:avLst/>
          </a:prstGeom>
          <a:solidFill>
            <a:srgbClr val="FF33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195116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1390476" y="5484736"/>
            <a:ext cx="566699" cy="307736"/>
          </a:xfrm>
          <a:prstGeom prst="rect">
            <a:avLst/>
          </a:prstGeom>
          <a:solidFill>
            <a:srgbClr val="87AB00"/>
          </a:solidFill>
          <a:ln w="9525" cap="flat">
            <a:solidFill>
              <a:srgbClr val="994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266296" y="4540889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L1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266296" y="5410004"/>
            <a:ext cx="468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L2</a:t>
            </a:r>
          </a:p>
        </p:txBody>
      </p:sp>
      <p:cxnSp>
        <p:nvCxnSpPr>
          <p:cNvPr id="686" name="Shape 686"/>
          <p:cNvCxnSpPr/>
          <p:nvPr/>
        </p:nvCxnSpPr>
        <p:spPr>
          <a:xfrm flipH="1">
            <a:off x="1134007" y="4416916"/>
            <a:ext cx="2314800" cy="10146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87" name="Shape 687"/>
          <p:cNvCxnSpPr/>
          <p:nvPr/>
        </p:nvCxnSpPr>
        <p:spPr>
          <a:xfrm flipH="1">
            <a:off x="2967234" y="4416918"/>
            <a:ext cx="711600" cy="9896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88" name="Shape 688"/>
          <p:cNvCxnSpPr/>
          <p:nvPr/>
        </p:nvCxnSpPr>
        <p:spPr>
          <a:xfrm>
            <a:off x="5030251" y="4416921"/>
            <a:ext cx="2717399" cy="9896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9" name="Shape 689"/>
          <p:cNvSpPr txBox="1"/>
          <p:nvPr/>
        </p:nvSpPr>
        <p:spPr>
          <a:xfrm>
            <a:off x="4217951" y="3971503"/>
            <a:ext cx="3303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" sz="2000" b="1">
                <a:solidFill>
                  <a:schemeClr val="dk2"/>
                </a:solidFill>
              </a:rPr>
              <a:t>...</a:t>
            </a:r>
          </a:p>
        </p:txBody>
      </p:sp>
      <p:cxnSp>
        <p:nvCxnSpPr>
          <p:cNvPr id="690" name="Shape 690"/>
          <p:cNvCxnSpPr/>
          <p:nvPr/>
        </p:nvCxnSpPr>
        <p:spPr>
          <a:xfrm rot="-5400000" flipH="1">
            <a:off x="2722269" y="4920619"/>
            <a:ext cx="1014600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1" name="Shape 691"/>
          <p:cNvCxnSpPr/>
          <p:nvPr/>
        </p:nvCxnSpPr>
        <p:spPr>
          <a:xfrm>
            <a:off x="3865732" y="4416919"/>
            <a:ext cx="1689299" cy="940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2" name="Shape 692"/>
          <p:cNvCxnSpPr/>
          <p:nvPr/>
        </p:nvCxnSpPr>
        <p:spPr>
          <a:xfrm rot="-5400000" flipH="1">
            <a:off x="4720656" y="4945362"/>
            <a:ext cx="1014600" cy="7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Shared</a:t>
            </a:r>
          </a:p>
          <a:p>
            <a:pPr lvl="0"/>
            <a:r>
              <a:rPr lang="en" smtClean="0"/>
              <a:t>Memory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Shared Memory</a:t>
            </a:r>
            <a:endParaRPr lang="en"/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Acts as a user-controlled cache</a:t>
            </a:r>
          </a:p>
          <a:p>
            <a:pPr lvl="0"/>
            <a:r>
              <a:rPr lang="en-US" dirty="0" smtClean="0"/>
              <a:t>Declared using the __shared__ qualifier</a:t>
            </a:r>
          </a:p>
          <a:p>
            <a:pPr lvl="0"/>
            <a:r>
              <a:rPr lang="en-US" dirty="0" smtClean="0"/>
              <a:t>Accessible from all threads in the block</a:t>
            </a:r>
          </a:p>
          <a:p>
            <a:pPr lvl="0"/>
            <a:r>
              <a:rPr lang="en-US" dirty="0" smtClean="0"/>
              <a:t>Lifetime of the block</a:t>
            </a:r>
          </a:p>
          <a:p>
            <a:pPr lvl="0"/>
            <a:r>
              <a:rPr lang="en-US" dirty="0" smtClean="0"/>
              <a:t>Allocate statically or at kernel launch.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float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myVariable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600" dirty="0" smtClean="0">
              <a:solidFill>
                <a:srgbClr val="608B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... or specify at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launch: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float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myKernel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&lt;&lt;&lt;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shared_bytes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&gt;&gt;&gt;(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Shared Memory</a:t>
            </a:r>
            <a:endParaRPr lang="en"/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Inter-thread communication within a block</a:t>
            </a:r>
          </a:p>
          <a:p>
            <a:pPr lvl="0"/>
            <a:r>
              <a:rPr lang="en" smtClean="0"/>
              <a:t>Cache data to reduce redundant global memory access</a:t>
            </a:r>
          </a:p>
          <a:p>
            <a:pPr lvl="0"/>
            <a:r>
              <a:rPr lang="en" smtClean="0"/>
              <a:t>Improve global memory access patterns</a:t>
            </a:r>
          </a:p>
          <a:p>
            <a:pPr lvl="0"/>
            <a:r>
              <a:rPr lang="en" smtClean="0"/>
              <a:t>Divided into 32 32-bit banks</a:t>
            </a:r>
          </a:p>
          <a:p>
            <a:pPr lvl="1"/>
            <a:r>
              <a:rPr lang="en" smtClean="0"/>
              <a:t>Can be accessed simultaneously</a:t>
            </a:r>
          </a:p>
          <a:p>
            <a:pPr lvl="1"/>
            <a:r>
              <a:rPr lang="en" smtClean="0"/>
              <a:t>Requests to the same bank are serialized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Shared Memory</a:t>
            </a:r>
            <a:endParaRPr lang="en"/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Will revisit….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838587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Matrix Transpose</a:t>
            </a:r>
            <a:endParaRPr lang="en"/>
          </a:p>
        </p:txBody>
      </p:sp>
      <p:sp>
        <p:nvSpPr>
          <p:cNvPr id="715" name="Shape 71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mtClean="0"/>
              <a:t>Get 90% Bandwidth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Matrix Transpose</a:t>
            </a:r>
            <a:endParaRPr lang="en"/>
          </a:p>
        </p:txBody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Inherently parallel</a:t>
            </a:r>
          </a:p>
          <a:p>
            <a:pPr lvl="1"/>
            <a:r>
              <a:rPr lang="en" smtClean="0"/>
              <a:t>Each element independent of another</a:t>
            </a:r>
          </a:p>
          <a:p>
            <a:pPr lvl="0"/>
            <a:r>
              <a:rPr lang="en" smtClean="0"/>
              <a:t>Simple to implement</a:t>
            </a:r>
            <a:endParaRPr lang="en"/>
          </a:p>
        </p:txBody>
      </p:sp>
      <p:graphicFrame>
        <p:nvGraphicFramePr>
          <p:cNvPr id="723" name="Shape 723"/>
          <p:cNvGraphicFramePr/>
          <p:nvPr>
            <p:extLst>
              <p:ext uri="{D42A27DB-BD31-4B8C-83A1-F6EECF244321}">
                <p14:modId xmlns:p14="http://schemas.microsoft.com/office/powerpoint/2010/main" val="2105589535"/>
              </p:ext>
            </p:extLst>
          </p:nvPr>
        </p:nvGraphicFramePr>
        <p:xfrm>
          <a:off x="2370687" y="3443700"/>
          <a:ext cx="1671100" cy="1706760"/>
        </p:xfrm>
        <a:graphic>
          <a:graphicData uri="http://schemas.openxmlformats.org/drawingml/2006/table">
            <a:tbl>
              <a:tblPr>
                <a:noFill/>
                <a:tableStyleId>{8DB99A97-AD45-426E-A8B5-5D718EEC9670}</a:tableStyleId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xmlns="" val="822577179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3926822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996461044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1936370785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8555505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840418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9474358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0961082"/>
                  </a:ext>
                </a:extLst>
              </a:tr>
            </a:tbl>
          </a:graphicData>
        </a:graphic>
      </p:graphicFrame>
      <p:graphicFrame>
        <p:nvGraphicFramePr>
          <p:cNvPr id="724" name="Shape 724"/>
          <p:cNvGraphicFramePr/>
          <p:nvPr>
            <p:extLst>
              <p:ext uri="{D42A27DB-BD31-4B8C-83A1-F6EECF244321}">
                <p14:modId xmlns:p14="http://schemas.microsoft.com/office/powerpoint/2010/main" val="3648725769"/>
              </p:ext>
            </p:extLst>
          </p:nvPr>
        </p:nvGraphicFramePr>
        <p:xfrm>
          <a:off x="5111137" y="4527575"/>
          <a:ext cx="1671100" cy="1706760"/>
        </p:xfrm>
        <a:graphic>
          <a:graphicData uri="http://schemas.openxmlformats.org/drawingml/2006/table">
            <a:tbl>
              <a:tblPr>
                <a:noFill/>
                <a:tableStyleId>{EF70BFBB-DC88-4A91-99EE-656EBC66143B}</a:tableStyleId>
              </a:tblPr>
              <a:tblGrid>
                <a:gridCol w="417775">
                  <a:extLst>
                    <a:ext uri="{9D8B030D-6E8A-4147-A177-3AD203B41FA5}">
                      <a16:colId xmlns:a16="http://schemas.microsoft.com/office/drawing/2014/main" xmlns="" val="2504451697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2932029081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2597118668"/>
                    </a:ext>
                  </a:extLst>
                </a:gridCol>
                <a:gridCol w="417775">
                  <a:extLst>
                    <a:ext uri="{9D8B030D-6E8A-4147-A177-3AD203B41FA5}">
                      <a16:colId xmlns:a16="http://schemas.microsoft.com/office/drawing/2014/main" xmlns="" val="4219167682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016850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5396414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4169362"/>
                  </a:ext>
                </a:extLst>
              </a:tr>
              <a:tr h="406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1922695"/>
                  </a:ext>
                </a:extLst>
              </a:tr>
            </a:tbl>
          </a:graphicData>
        </a:graphic>
      </p:graphicFrame>
      <p:sp>
        <p:nvSpPr>
          <p:cNvPr id="725" name="Shape 725"/>
          <p:cNvSpPr/>
          <p:nvPr/>
        </p:nvSpPr>
        <p:spPr>
          <a:xfrm rot="5452432">
            <a:off x="4842660" y="3800486"/>
            <a:ext cx="491757" cy="400079"/>
          </a:xfrm>
          <a:prstGeom prst="bentArrow">
            <a:avLst>
              <a:gd name="adj1" fmla="val 14189"/>
              <a:gd name="adj2" fmla="val 25000"/>
              <a:gd name="adj3" fmla="val 25000"/>
              <a:gd name="adj4" fmla="val 7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  <a:br>
              <a:rPr lang="en"/>
            </a:br>
            <a:r>
              <a:rPr lang="en" sz="2400"/>
              <a:t>[CPU Transpose]</a:t>
            </a:r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sz="1600" dirty="0" smtClean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for(int i = 0; i &lt; rows; i++)</a:t>
            </a:r>
          </a:p>
          <a:p>
            <a:pPr marL="0" lvl="0" indent="0">
              <a:buNone/>
            </a:pPr>
            <a:r>
              <a:rPr lang="en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 </a:t>
            </a:r>
            <a:r>
              <a:rPr lang="en" sz="1600" dirty="0" smtClean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    for(int j = 0; j &lt; cols; j++)</a:t>
            </a:r>
          </a:p>
          <a:p>
            <a:pPr marL="0" lvl="0" indent="0">
              <a:buNone/>
            </a:pPr>
            <a:r>
              <a:rPr lang="en" sz="1600" dirty="0" smtClean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 	transpose[i][j] = matrix[j][i]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Easy</a:t>
            </a:r>
          </a:p>
          <a:p>
            <a:pPr lvl="0"/>
            <a:r>
              <a:rPr lang="en" dirty="0" smtClean="0"/>
              <a:t>O(n2)</a:t>
            </a:r>
          </a:p>
          <a:p>
            <a:pPr lvl="0"/>
            <a:r>
              <a:rPr lang="en" dirty="0" smtClean="0"/>
              <a:t>Slow!!!!!!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</a:t>
            </a:r>
          </a:p>
          <a:p>
            <a:pPr lvl="0"/>
            <a:r>
              <a:rPr lang="en" sz="2400" dirty="0"/>
              <a:t>[Naive GPU Transpose]</a:t>
            </a:r>
          </a:p>
        </p:txBody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GPU Transpose</a:t>
            </a:r>
          </a:p>
          <a:p>
            <a:pPr lvl="1"/>
            <a:r>
              <a:rPr lang="en" dirty="0" smtClean="0"/>
              <a:t>Launch 1 thread per element</a:t>
            </a:r>
          </a:p>
          <a:p>
            <a:pPr lvl="1"/>
            <a:r>
              <a:rPr lang="en" dirty="0" smtClean="0"/>
              <a:t>Compute index</a:t>
            </a:r>
          </a:p>
          <a:p>
            <a:pPr lvl="1"/>
            <a:r>
              <a:rPr lang="en" dirty="0" smtClean="0"/>
              <a:t>Compute transposed index</a:t>
            </a:r>
          </a:p>
          <a:p>
            <a:pPr lvl="1"/>
            <a:r>
              <a:rPr lang="en" dirty="0" smtClean="0"/>
              <a:t>Copy data to transpose matrix</a:t>
            </a:r>
          </a:p>
          <a:p>
            <a:pPr lvl="1"/>
            <a:endParaRPr lang="en" dirty="0" smtClean="0"/>
          </a:p>
          <a:p>
            <a:pPr lvl="0"/>
            <a:r>
              <a:rPr lang="en" dirty="0" smtClean="0"/>
              <a:t>O(1) using Parallel compute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Essentially one memcpy from global-to-global</a:t>
            </a:r>
          </a:p>
          <a:p>
            <a:pPr lvl="1"/>
            <a:r>
              <a:rPr lang="en" dirty="0" smtClean="0"/>
              <a:t>It should be fast, shouldn’t it?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/>
        </p:nvSpPr>
        <p:spPr>
          <a:xfrm>
            <a:off x="5339898" y="5980357"/>
            <a:ext cx="2111400" cy="432735"/>
          </a:xfrm>
          <a:prstGeom prst="ellipse">
            <a:avLst/>
          </a:prstGeom>
          <a:solidFill>
            <a:srgbClr val="7F7F7F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2891821" y="5964789"/>
            <a:ext cx="2111400" cy="432735"/>
          </a:xfrm>
          <a:prstGeom prst="ellipse">
            <a:avLst/>
          </a:prstGeom>
          <a:solidFill>
            <a:srgbClr val="7F7F7F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prstClr val="white"/>
                </a:solidFill>
              </a:rPr>
              <a:t>Matrix Transpose</a:t>
            </a:r>
            <a:br>
              <a:rPr lang="en" dirty="0">
                <a:solidFill>
                  <a:prstClr val="white"/>
                </a:solidFill>
              </a:rPr>
            </a:br>
            <a:r>
              <a:rPr lang="en" sz="2400" dirty="0">
                <a:solidFill>
                  <a:prstClr val="white"/>
                </a:solidFill>
              </a:rPr>
              <a:t>[Naive GPU Transpose]</a:t>
            </a:r>
            <a:endParaRPr lang="en" dirty="0"/>
          </a:p>
        </p:txBody>
      </p:sp>
      <p:sp>
        <p:nvSpPr>
          <p:cNvPr id="745" name="Shape 745"/>
          <p:cNvSpPr txBox="1"/>
          <p:nvPr/>
        </p:nvSpPr>
        <p:spPr>
          <a:xfrm>
            <a:off x="255912" y="1796835"/>
            <a:ext cx="8632199" cy="2646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n-US" altLang="en-US" sz="1600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matrixTranspose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index_in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(</a:t>
            </a:r>
            <a:r>
              <a:rPr lang="en-US" altLang="en-US" sz="1600" dirty="0" err="1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from matrix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index_out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transposed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index_out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index_in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46" name="Shape 746"/>
          <p:cNvGraphicFramePr/>
          <p:nvPr>
            <p:extLst>
              <p:ext uri="{D42A27DB-BD31-4B8C-83A1-F6EECF244321}">
                <p14:modId xmlns:p14="http://schemas.microsoft.com/office/powerpoint/2010/main" val="94745814"/>
              </p:ext>
            </p:extLst>
          </p:nvPr>
        </p:nvGraphicFramePr>
        <p:xfrm>
          <a:off x="208150" y="5520325"/>
          <a:ext cx="2530625" cy="1112550"/>
        </p:xfrm>
        <a:graphic>
          <a:graphicData uri="http://schemas.openxmlformats.org/drawingml/2006/table">
            <a:tbl>
              <a:tblPr firstRow="1" bandRow="1">
                <a:noFill/>
                <a:tableStyleId>{6B37429C-7F55-4BDF-8A22-56A2400C5D87}</a:tableStyleId>
              </a:tblPr>
              <a:tblGrid>
                <a:gridCol w="506125">
                  <a:extLst>
                    <a:ext uri="{9D8B030D-6E8A-4147-A177-3AD203B41FA5}">
                      <a16:colId xmlns:a16="http://schemas.microsoft.com/office/drawing/2014/main" xmlns="" val="3931919293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xmlns="" val="1993721798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xmlns="" val="2290050326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xmlns="" val="3456064042"/>
                    </a:ext>
                  </a:extLst>
                </a:gridCol>
                <a:gridCol w="506125">
                  <a:extLst>
                    <a:ext uri="{9D8B030D-6E8A-4147-A177-3AD203B41FA5}">
                      <a16:colId xmlns:a16="http://schemas.microsoft.com/office/drawing/2014/main" xmlns="" val="184925897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3933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010363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6932313"/>
                  </a:ext>
                </a:extLst>
              </a:tr>
            </a:tbl>
          </a:graphicData>
        </a:graphic>
      </p:graphicFrame>
      <p:graphicFrame>
        <p:nvGraphicFramePr>
          <p:cNvPr id="747" name="Shape 747"/>
          <p:cNvGraphicFramePr/>
          <p:nvPr>
            <p:extLst>
              <p:ext uri="{D42A27DB-BD31-4B8C-83A1-F6EECF244321}">
                <p14:modId xmlns:p14="http://schemas.microsoft.com/office/powerpoint/2010/main" val="3664578643"/>
              </p:ext>
            </p:extLst>
          </p:nvPr>
        </p:nvGraphicFramePr>
        <p:xfrm>
          <a:off x="7696181" y="4177026"/>
          <a:ext cx="1193475" cy="2478500"/>
        </p:xfrm>
        <a:graphic>
          <a:graphicData uri="http://schemas.openxmlformats.org/drawingml/2006/table">
            <a:tbl>
              <a:tblPr firstRow="1" bandRow="1">
                <a:noFill/>
                <a:tableStyleId>{301757E5-EEC2-40B9-AA43-64B025A56B91}</a:tableStyleId>
              </a:tblPr>
              <a:tblGrid>
                <a:gridCol w="397825">
                  <a:extLst>
                    <a:ext uri="{9D8B030D-6E8A-4147-A177-3AD203B41FA5}">
                      <a16:colId xmlns:a16="http://schemas.microsoft.com/office/drawing/2014/main" xmlns="" val="1856332135"/>
                    </a:ext>
                  </a:extLst>
                </a:gridCol>
                <a:gridCol w="397825">
                  <a:extLst>
                    <a:ext uri="{9D8B030D-6E8A-4147-A177-3AD203B41FA5}">
                      <a16:colId xmlns:a16="http://schemas.microsoft.com/office/drawing/2014/main" xmlns="" val="805282612"/>
                    </a:ext>
                  </a:extLst>
                </a:gridCol>
                <a:gridCol w="397825">
                  <a:extLst>
                    <a:ext uri="{9D8B030D-6E8A-4147-A177-3AD203B41FA5}">
                      <a16:colId xmlns:a16="http://schemas.microsoft.com/office/drawing/2014/main" xmlns="" val="2406750981"/>
                    </a:ext>
                  </a:extLst>
                </a:gridCol>
              </a:tblGrid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948730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7402216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4099076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587324"/>
                  </a:ext>
                </a:extLst>
              </a:tr>
              <a:tr h="495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8453057"/>
                  </a:ext>
                </a:extLst>
              </a:tr>
            </a:tbl>
          </a:graphicData>
        </a:graphic>
      </p:graphicFrame>
      <p:sp>
        <p:nvSpPr>
          <p:cNvPr id="748" name="Shape 748"/>
          <p:cNvSpPr txBox="1"/>
          <p:nvPr/>
        </p:nvSpPr>
        <p:spPr>
          <a:xfrm>
            <a:off x="5447007" y="5869475"/>
            <a:ext cx="2379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800">
                <a:solidFill>
                  <a:schemeClr val="lt1"/>
                </a:solidFill>
              </a:rPr>
              <a:t>_a[ . . . . . .]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2953027" y="5869475"/>
            <a:ext cx="23792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800">
                <a:solidFill>
                  <a:schemeClr val="lt1"/>
                </a:solidFill>
              </a:rPr>
              <a:t>_b[ . . . . . .]</a:t>
            </a:r>
          </a:p>
        </p:txBody>
      </p:sp>
      <p:sp>
        <p:nvSpPr>
          <p:cNvPr id="750" name="Shape 750"/>
          <p:cNvSpPr/>
          <p:nvPr/>
        </p:nvSpPr>
        <p:spPr>
          <a:xfrm>
            <a:off x="3687441" y="4819939"/>
            <a:ext cx="3261315" cy="1009155"/>
          </a:xfrm>
          <a:custGeom>
            <a:avLst/>
            <a:gdLst/>
            <a:ahLst/>
            <a:cxnLst/>
            <a:rect l="0" t="0" r="0" b="0"/>
            <a:pathLst>
              <a:path w="3748638" h="520183" extrusionOk="0">
                <a:moveTo>
                  <a:pt x="3748638" y="520183"/>
                </a:moveTo>
                <a:lnTo>
                  <a:pt x="3748638" y="0"/>
                </a:lnTo>
                <a:lnTo>
                  <a:pt x="0" y="0"/>
                </a:lnTo>
                <a:lnTo>
                  <a:pt x="0" y="50488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ArrayFire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High-level GPU Library</a:t>
            </a:r>
          </a:p>
          <a:p>
            <a:pPr lvl="0"/>
            <a:r>
              <a:rPr lang="en" smtClean="0"/>
              <a:t>Features</a:t>
            </a:r>
          </a:p>
          <a:p>
            <a:pPr lvl="1"/>
            <a:r>
              <a:rPr lang="en" smtClean="0"/>
              <a:t>Scalar and vector math</a:t>
            </a:r>
          </a:p>
          <a:p>
            <a:pPr lvl="1"/>
            <a:r>
              <a:rPr lang="en" smtClean="0"/>
              <a:t>Matrix ops</a:t>
            </a:r>
          </a:p>
          <a:p>
            <a:pPr lvl="1"/>
            <a:r>
              <a:rPr lang="en" smtClean="0"/>
              <a:t>Linear algebra &amp; data analysis</a:t>
            </a:r>
          </a:p>
          <a:p>
            <a:pPr lvl="1"/>
            <a:r>
              <a:rPr lang="en" smtClean="0"/>
              <a:t>Image and signal processing</a:t>
            </a:r>
          </a:p>
          <a:p>
            <a:pPr lvl="1"/>
            <a:r>
              <a:rPr lang="en" smtClean="0"/>
              <a:t>Graphics</a:t>
            </a:r>
          </a:p>
          <a:p>
            <a:pPr lvl="1"/>
            <a:r>
              <a:rPr lang="en" smtClean="0"/>
              <a:t>Integrate with your CUDA/OpenCL code</a:t>
            </a:r>
          </a:p>
          <a:p>
            <a:r>
              <a:rPr lang="en" smtClean="0"/>
              <a:t>Windows, Linux and Mac</a:t>
            </a:r>
            <a:endParaRPr lang="en" dirty="0"/>
          </a:p>
        </p:txBody>
      </p:sp>
      <p:sp>
        <p:nvSpPr>
          <p:cNvPr id="44" name="Shape 44"/>
          <p:cNvSpPr txBox="1"/>
          <p:nvPr/>
        </p:nvSpPr>
        <p:spPr>
          <a:xfrm>
            <a:off x="457200" y="5954700"/>
            <a:ext cx="82296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 sz="2400"/>
              <a:t>www.accelereyes.com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7" y="2808016"/>
            <a:ext cx="228600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4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prstClr val="white"/>
                </a:solidFill>
              </a:rPr>
              <a:t>Matrix Transpose</a:t>
            </a:r>
            <a:br>
              <a:rPr lang="en" dirty="0">
                <a:solidFill>
                  <a:prstClr val="white"/>
                </a:solidFill>
              </a:rPr>
            </a:br>
            <a:r>
              <a:rPr lang="en" sz="2400" dirty="0">
                <a:solidFill>
                  <a:prstClr val="white"/>
                </a:solidFill>
              </a:rPr>
              <a:t>[Naive GPU Transpose]</a:t>
            </a:r>
            <a:endParaRPr lang="en" dirty="0"/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Problems?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>
                <a:sym typeface="Arial"/>
              </a:rPr>
              <a:t>GMEM Access Pattern in NT </a:t>
            </a:r>
            <a:endParaRPr lang="en">
              <a:sym typeface="Arial"/>
            </a:endParaRPr>
          </a:p>
        </p:txBody>
      </p:sp>
      <p:graphicFrame>
        <p:nvGraphicFramePr>
          <p:cNvPr id="768" name="Shape 768"/>
          <p:cNvGraphicFramePr/>
          <p:nvPr/>
        </p:nvGraphicFramePr>
        <p:xfrm>
          <a:off x="1344635" y="2942624"/>
          <a:ext cx="7162875" cy="370850"/>
        </p:xfrm>
        <a:graphic>
          <a:graphicData uri="http://schemas.openxmlformats.org/drawingml/2006/table">
            <a:tbl>
              <a:tblPr firstRow="1" bandRow="1">
                <a:noFill/>
                <a:tableStyleId>{989ECC8D-F325-4EFC-B7F9-B43B5AE99DD2}</a:tableStyleId>
              </a:tblPr>
              <a:tblGrid>
                <a:gridCol w="477525">
                  <a:extLst>
                    <a:ext uri="{9D8B030D-6E8A-4147-A177-3AD203B41FA5}">
                      <a16:colId xmlns:a16="http://schemas.microsoft.com/office/drawing/2014/main" xmlns="" val="300660168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81936201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520479600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92047485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49891131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80441121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73957999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09013615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2429005182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221041123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106165433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38293487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438842565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594184997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45106964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7568525"/>
                  </a:ext>
                </a:extLst>
              </a:tr>
            </a:tbl>
          </a:graphicData>
        </a:graphic>
      </p:graphicFrame>
      <p:graphicFrame>
        <p:nvGraphicFramePr>
          <p:cNvPr id="769" name="Shape 769"/>
          <p:cNvGraphicFramePr/>
          <p:nvPr/>
        </p:nvGraphicFramePr>
        <p:xfrm>
          <a:off x="1344635" y="5389985"/>
          <a:ext cx="7162875" cy="370850"/>
        </p:xfrm>
        <a:graphic>
          <a:graphicData uri="http://schemas.openxmlformats.org/drawingml/2006/table">
            <a:tbl>
              <a:tblPr firstRow="1" bandRow="1">
                <a:noFill/>
                <a:tableStyleId>{6913BC4C-DB1F-4FF5-9D7D-F75A9D35D858}</a:tableStyleId>
              </a:tblPr>
              <a:tblGrid>
                <a:gridCol w="477525">
                  <a:extLst>
                    <a:ext uri="{9D8B030D-6E8A-4147-A177-3AD203B41FA5}">
                      <a16:colId xmlns:a16="http://schemas.microsoft.com/office/drawing/2014/main" xmlns="" val="146555889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75138599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2243022258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333111821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64037996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168154475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24266126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2376968254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42417823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695363306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849406670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56954308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76813417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3860554449"/>
                    </a:ext>
                  </a:extLst>
                </a:gridCol>
                <a:gridCol w="477525">
                  <a:extLst>
                    <a:ext uri="{9D8B030D-6E8A-4147-A177-3AD203B41FA5}">
                      <a16:colId xmlns:a16="http://schemas.microsoft.com/office/drawing/2014/main" xmlns="" val="277967529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-2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</a:rPr>
                        <a:t>-1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3308426"/>
                  </a:ext>
                </a:extLst>
              </a:tr>
            </a:tbl>
          </a:graphicData>
        </a:graphic>
      </p:graphicFrame>
      <p:sp>
        <p:nvSpPr>
          <p:cNvPr id="770" name="Shape 770"/>
          <p:cNvSpPr txBox="1"/>
          <p:nvPr/>
        </p:nvSpPr>
        <p:spPr>
          <a:xfrm>
            <a:off x="426597" y="2897698"/>
            <a:ext cx="88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chemeClr val="dk2"/>
                </a:solidFill>
              </a:rPr>
              <a:t>_a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424781" y="5337964"/>
            <a:ext cx="8874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chemeClr val="dk2"/>
                </a:solidFill>
              </a:rPr>
              <a:t>_b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1377030" y="2019535"/>
            <a:ext cx="54776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 dirty="0">
                <a:solidFill>
                  <a:schemeClr val="tx1">
                    <a:lumMod val="75000"/>
                  </a:schemeClr>
                </a:solidFill>
              </a:rPr>
              <a:t>READ - Coalesced memory access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1377030" y="6149798"/>
            <a:ext cx="62579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 dirty="0">
                <a:solidFill>
                  <a:schemeClr val="dk2"/>
                </a:solidFill>
              </a:rPr>
              <a:t>WRITE - Uncoalesced memory access</a:t>
            </a:r>
          </a:p>
        </p:txBody>
      </p:sp>
      <p:cxnSp>
        <p:nvCxnSpPr>
          <p:cNvPr id="774" name="Shape 774"/>
          <p:cNvCxnSpPr/>
          <p:nvPr/>
        </p:nvCxnSpPr>
        <p:spPr>
          <a:xfrm>
            <a:off x="1575958" y="3313464"/>
            <a:ext cx="0" cy="2076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75" name="Shape 775"/>
          <p:cNvCxnSpPr/>
          <p:nvPr/>
        </p:nvCxnSpPr>
        <p:spPr>
          <a:xfrm>
            <a:off x="3946942" y="4666346"/>
            <a:ext cx="0" cy="723600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76" name="Shape 776"/>
          <p:cNvSpPr/>
          <p:nvPr/>
        </p:nvSpPr>
        <p:spPr>
          <a:xfrm>
            <a:off x="2080875" y="3309814"/>
            <a:ext cx="1868658" cy="1363185"/>
          </a:xfrm>
          <a:custGeom>
            <a:avLst/>
            <a:gdLst/>
            <a:ahLst/>
            <a:cxnLst/>
            <a:rect l="0" t="0" r="0" b="0"/>
            <a:pathLst>
              <a:path w="1805467" h="1376955" extrusionOk="0">
                <a:moveTo>
                  <a:pt x="1805467" y="1376955"/>
                </a:moveTo>
                <a:lnTo>
                  <a:pt x="0" y="137695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777" name="Shape 777"/>
          <p:cNvCxnSpPr/>
          <p:nvPr/>
        </p:nvCxnSpPr>
        <p:spPr>
          <a:xfrm>
            <a:off x="6334123" y="4032253"/>
            <a:ext cx="0" cy="1351199"/>
          </a:xfrm>
          <a:prstGeom prst="straightConnector1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78" name="Shape 778"/>
          <p:cNvSpPr/>
          <p:nvPr/>
        </p:nvSpPr>
        <p:spPr>
          <a:xfrm>
            <a:off x="2533176" y="3313464"/>
            <a:ext cx="3800508" cy="719458"/>
          </a:xfrm>
          <a:custGeom>
            <a:avLst/>
            <a:gdLst/>
            <a:ahLst/>
            <a:cxnLst/>
            <a:rect l="0" t="0" r="0" b="0"/>
            <a:pathLst>
              <a:path w="1805467" h="1376955" extrusionOk="0">
                <a:moveTo>
                  <a:pt x="1805467" y="1376955"/>
                </a:moveTo>
                <a:lnTo>
                  <a:pt x="0" y="1376955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79" name="Shape 779"/>
          <p:cNvSpPr txBox="1"/>
          <p:nvPr/>
        </p:nvSpPr>
        <p:spPr>
          <a:xfrm>
            <a:off x="6950682" y="2036177"/>
            <a:ext cx="18321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1155CC"/>
                </a:solidFill>
              </a:rPr>
              <a:t>Good!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7057500" y="6137925"/>
            <a:ext cx="18321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1155CC"/>
                </a:solidFill>
              </a:rPr>
              <a:t>Bad!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prstClr val="white"/>
                </a:solidFill>
              </a:rPr>
              <a:t>Matrix Transpose</a:t>
            </a:r>
            <a:br>
              <a:rPr lang="en" dirty="0">
                <a:solidFill>
                  <a:prstClr val="white"/>
                </a:solidFill>
              </a:rPr>
            </a:br>
            <a:r>
              <a:rPr lang="en" sz="2400" dirty="0">
                <a:solidFill>
                  <a:prstClr val="white"/>
                </a:solidFill>
              </a:rPr>
              <a:t>[Naive GPU Transpose]</a:t>
            </a:r>
            <a:endParaRPr lang="en" dirty="0"/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Problems?</a:t>
            </a:r>
          </a:p>
          <a:p>
            <a:pPr lvl="1"/>
            <a:r>
              <a:rPr lang="en-US" smtClean="0"/>
              <a:t>Non-coalesced memory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Improvements?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 </a:t>
            </a:r>
          </a:p>
          <a:p>
            <a:pPr lvl="0"/>
            <a:r>
              <a:rPr lang="en" sz="2400" dirty="0"/>
              <a:t>[Naive GPU Transpose]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Problems?</a:t>
            </a:r>
          </a:p>
          <a:p>
            <a:pPr lvl="1"/>
            <a:r>
              <a:rPr lang="en-US" smtClean="0"/>
              <a:t>Non-coalesced memory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Improvements?</a:t>
            </a:r>
          </a:p>
          <a:p>
            <a:pPr lvl="1"/>
            <a:r>
              <a:rPr lang="en-US" smtClean="0"/>
              <a:t>Use shared memory</a:t>
            </a:r>
          </a:p>
          <a:p>
            <a:pPr lvl="1"/>
            <a:r>
              <a:rPr lang="en-US" smtClean="0"/>
              <a:t>Use coalesced memory access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</a:t>
            </a:r>
            <a:br>
              <a:rPr lang="en" dirty="0" smtClean="0"/>
            </a:br>
            <a:r>
              <a:rPr lang="en" sz="2400" dirty="0"/>
              <a:t>[GPU Transpose]</a:t>
            </a:r>
          </a:p>
        </p:txBody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Use Shared Memory</a:t>
            </a:r>
          </a:p>
          <a:p>
            <a:pPr lvl="1"/>
            <a:r>
              <a:rPr lang="en" dirty="0" smtClean="0"/>
              <a:t>Allows temporary storage of data</a:t>
            </a:r>
          </a:p>
          <a:p>
            <a:pPr lvl="1"/>
            <a:r>
              <a:rPr lang="en" dirty="0" smtClean="0"/>
              <a:t>Use coalesced memory access to global memory</a:t>
            </a:r>
          </a:p>
          <a:p>
            <a:pPr lvl="1"/>
            <a:endParaRPr lang="en" dirty="0" smtClean="0"/>
          </a:p>
          <a:p>
            <a:pPr lvl="0"/>
            <a:r>
              <a:rPr lang="en" dirty="0" smtClean="0"/>
              <a:t>Walkthrough</a:t>
            </a:r>
          </a:p>
          <a:p>
            <a:pPr lvl="1"/>
            <a:r>
              <a:rPr lang="en" dirty="0" smtClean="0"/>
              <a:t>Compute input index (same as in naive transpose)</a:t>
            </a:r>
          </a:p>
          <a:p>
            <a:pPr lvl="1"/>
            <a:r>
              <a:rPr lang="en" dirty="0" smtClean="0"/>
              <a:t>Copy data to shared memory</a:t>
            </a:r>
          </a:p>
          <a:p>
            <a:pPr lvl="1"/>
            <a:r>
              <a:rPr lang="en" dirty="0" smtClean="0"/>
              <a:t>Compute output index</a:t>
            </a:r>
          </a:p>
          <a:p>
            <a:pPr lvl="2"/>
            <a:r>
              <a:rPr lang="en" dirty="0" smtClean="0"/>
              <a:t>Remember, coalesced memory access</a:t>
            </a:r>
          </a:p>
          <a:p>
            <a:pPr lvl="2"/>
            <a:r>
              <a:rPr lang="en" dirty="0" smtClean="0"/>
              <a:t>Hint, transpose only in shared memory</a:t>
            </a:r>
          </a:p>
          <a:p>
            <a:pPr lvl="1"/>
            <a:r>
              <a:rPr lang="en" dirty="0" smtClean="0"/>
              <a:t>Copy data from shared memory to output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428420" y="3888602"/>
            <a:ext cx="8490900" cy="432735"/>
          </a:xfrm>
          <a:prstGeom prst="ellipse">
            <a:avLst/>
          </a:prstGeom>
          <a:solidFill>
            <a:schemeClr val="dk2"/>
          </a:solidFill>
          <a:ln w="9525" cap="flat">
            <a:solidFill>
              <a:srgbClr val="84B0B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98" name="Shape 7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>
                <a:sym typeface="Arial"/>
              </a:rPr>
              <a:t>Memory Access Pattern</a:t>
            </a:r>
            <a:br>
              <a:rPr lang="en" dirty="0" smtClean="0">
                <a:sym typeface="Arial"/>
              </a:rPr>
            </a:br>
            <a:r>
              <a:rPr lang="en" dirty="0" smtClean="0">
                <a:sym typeface="Arial"/>
              </a:rPr>
              <a:t>for SMT</a:t>
            </a:r>
            <a:endParaRPr lang="en" dirty="0">
              <a:sym typeface="Arial"/>
            </a:endParaRPr>
          </a:p>
        </p:txBody>
      </p:sp>
      <p:graphicFrame>
        <p:nvGraphicFramePr>
          <p:cNvPr id="799" name="Shape 799"/>
          <p:cNvGraphicFramePr/>
          <p:nvPr/>
        </p:nvGraphicFramePr>
        <p:xfrm>
          <a:off x="590633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{0AB7E8D8-0919-4B0A-A559-E54A451DC6CE}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210013475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10136889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97897137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894976692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8582430"/>
                  </a:ext>
                </a:extLst>
              </a:tr>
            </a:tbl>
          </a:graphicData>
        </a:graphic>
      </p:graphicFrame>
      <p:graphicFrame>
        <p:nvGraphicFramePr>
          <p:cNvPr id="800" name="Shape 800"/>
          <p:cNvGraphicFramePr/>
          <p:nvPr/>
        </p:nvGraphicFramePr>
        <p:xfrm>
          <a:off x="2747408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{4ED062EB-D515-48CB-B672-2DA6A41F7016}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6509968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8495789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06010645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111289266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8769526"/>
                  </a:ext>
                </a:extLst>
              </a:tr>
            </a:tbl>
          </a:graphicData>
        </a:graphic>
      </p:graphicFrame>
      <p:graphicFrame>
        <p:nvGraphicFramePr>
          <p:cNvPr id="801" name="Shape 801"/>
          <p:cNvGraphicFramePr/>
          <p:nvPr/>
        </p:nvGraphicFramePr>
        <p:xfrm>
          <a:off x="4873580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{B783260A-48B3-4C91-8114-4CEC598513BF}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343434549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25814018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50349053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10996549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660198"/>
                  </a:ext>
                </a:extLst>
              </a:tr>
            </a:tbl>
          </a:graphicData>
        </a:graphic>
      </p:graphicFrame>
      <p:graphicFrame>
        <p:nvGraphicFramePr>
          <p:cNvPr id="802" name="Shape 802"/>
          <p:cNvGraphicFramePr/>
          <p:nvPr/>
        </p:nvGraphicFramePr>
        <p:xfrm>
          <a:off x="6970085" y="193781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{D2326889-AAB2-44E8-90C7-43B91C98A34C}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182930686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89121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59600209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90058569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1158579"/>
                  </a:ext>
                </a:extLst>
              </a:tr>
            </a:tbl>
          </a:graphicData>
        </a:graphic>
      </p:graphicFrame>
      <p:sp>
        <p:nvSpPr>
          <p:cNvPr id="803" name="Shape 803"/>
          <p:cNvSpPr txBox="1"/>
          <p:nvPr/>
        </p:nvSpPr>
        <p:spPr>
          <a:xfrm>
            <a:off x="2295052" y="1973640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4436525" y="1971702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6570701" y="1955802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graphicFrame>
        <p:nvGraphicFramePr>
          <p:cNvPr id="806" name="Shape 806"/>
          <p:cNvGraphicFramePr/>
          <p:nvPr/>
        </p:nvGraphicFramePr>
        <p:xfrm>
          <a:off x="1172466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{0AEF906D-50C0-45F4-B08C-5C04552BD3DE}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75699848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417684932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62716124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20872453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043535"/>
                  </a:ext>
                </a:extLst>
              </a:tr>
            </a:tbl>
          </a:graphicData>
        </a:graphic>
      </p:graphicFrame>
      <p:graphicFrame>
        <p:nvGraphicFramePr>
          <p:cNvPr id="807" name="Shape 807"/>
          <p:cNvGraphicFramePr/>
          <p:nvPr/>
        </p:nvGraphicFramePr>
        <p:xfrm>
          <a:off x="2922786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{4C08C0AE-DED3-4ADF-AE0D-9887F78A2FFA}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136318004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95521602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9939321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77909950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2604983"/>
                  </a:ext>
                </a:extLst>
              </a:tr>
            </a:tbl>
          </a:graphicData>
        </a:graphic>
      </p:graphicFrame>
      <p:graphicFrame>
        <p:nvGraphicFramePr>
          <p:cNvPr id="808" name="Shape 808"/>
          <p:cNvGraphicFramePr/>
          <p:nvPr/>
        </p:nvGraphicFramePr>
        <p:xfrm>
          <a:off x="4697037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{25BFDCC0-FFE6-4A99-8F39-B4A471F7D580}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160664750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04223566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34605270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50399746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617387"/>
                  </a:ext>
                </a:extLst>
              </a:tr>
            </a:tbl>
          </a:graphicData>
        </a:graphic>
      </p:graphicFrame>
      <p:graphicFrame>
        <p:nvGraphicFramePr>
          <p:cNvPr id="809" name="Shape 809"/>
          <p:cNvGraphicFramePr/>
          <p:nvPr/>
        </p:nvGraphicFramePr>
        <p:xfrm>
          <a:off x="6447357" y="3451875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{82F47A89-DBC8-4882-8834-15DB7FD6EBD3}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353899856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36181680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82092217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979608543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2523635"/>
                  </a:ext>
                </a:extLst>
              </a:tr>
            </a:tbl>
          </a:graphicData>
        </a:graphic>
      </p:graphicFrame>
      <p:graphicFrame>
        <p:nvGraphicFramePr>
          <p:cNvPr id="810" name="Shape 810"/>
          <p:cNvGraphicFramePr/>
          <p:nvPr/>
        </p:nvGraphicFramePr>
        <p:xfrm>
          <a:off x="597702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{96D95A32-EB2E-476C-81AF-DCF6266B4C19}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359014569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72557908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56380826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961533573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7329470"/>
                  </a:ext>
                </a:extLst>
              </a:tr>
            </a:tbl>
          </a:graphicData>
        </a:graphic>
      </p:graphicFrame>
      <p:graphicFrame>
        <p:nvGraphicFramePr>
          <p:cNvPr id="811" name="Shape 811"/>
          <p:cNvGraphicFramePr/>
          <p:nvPr/>
        </p:nvGraphicFramePr>
        <p:xfrm>
          <a:off x="2754475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{C214E457-0D73-4CF3-936C-80D4B27D0963}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238345584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16604651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444790654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03728827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259205"/>
                  </a:ext>
                </a:extLst>
              </a:tr>
            </a:tbl>
          </a:graphicData>
        </a:graphic>
      </p:graphicFrame>
      <p:graphicFrame>
        <p:nvGraphicFramePr>
          <p:cNvPr id="812" name="Shape 812"/>
          <p:cNvGraphicFramePr/>
          <p:nvPr/>
        </p:nvGraphicFramePr>
        <p:xfrm>
          <a:off x="4880648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{0540A793-38D4-4D90-8795-7F600D0244FA}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2550958951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48916905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94348369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055489114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555754"/>
                  </a:ext>
                </a:extLst>
              </a:tr>
            </a:tbl>
          </a:graphicData>
        </a:graphic>
      </p:graphicFrame>
      <p:graphicFrame>
        <p:nvGraphicFramePr>
          <p:cNvPr id="813" name="Shape 813"/>
          <p:cNvGraphicFramePr/>
          <p:nvPr/>
        </p:nvGraphicFramePr>
        <p:xfrm>
          <a:off x="6977153" y="573146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{63AC7D8A-5E4E-4E4E-BD03-D9AEB3B9CADF}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3189942549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60075767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59405936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21598807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157388"/>
                  </a:ext>
                </a:extLst>
              </a:tr>
            </a:tbl>
          </a:graphicData>
        </a:graphic>
      </p:graphicFrame>
      <p:sp>
        <p:nvSpPr>
          <p:cNvPr id="814" name="Shape 814"/>
          <p:cNvSpPr txBox="1"/>
          <p:nvPr/>
        </p:nvSpPr>
        <p:spPr>
          <a:xfrm>
            <a:off x="2302120" y="5767289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4443594" y="5765352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6577769" y="5749452"/>
            <a:ext cx="4064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400">
                <a:solidFill>
                  <a:srgbClr val="FFFFFF"/>
                </a:solidFill>
              </a:rPr>
              <a:t>…</a:t>
            </a:r>
          </a:p>
        </p:txBody>
      </p:sp>
      <p:cxnSp>
        <p:nvCxnSpPr>
          <p:cNvPr id="817" name="Shape 817"/>
          <p:cNvCxnSpPr/>
          <p:nvPr/>
        </p:nvCxnSpPr>
        <p:spPr>
          <a:xfrm>
            <a:off x="810929" y="2303580"/>
            <a:ext cx="5661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8" name="Shape 818"/>
          <p:cNvCxnSpPr/>
          <p:nvPr/>
        </p:nvCxnSpPr>
        <p:spPr>
          <a:xfrm flipH="1">
            <a:off x="6630864" y="2303580"/>
            <a:ext cx="5604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9" name="Shape 819"/>
          <p:cNvCxnSpPr/>
          <p:nvPr/>
        </p:nvCxnSpPr>
        <p:spPr>
          <a:xfrm>
            <a:off x="2922788" y="2303580"/>
            <a:ext cx="229199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0" name="Shape 820"/>
          <p:cNvCxnSpPr/>
          <p:nvPr/>
        </p:nvCxnSpPr>
        <p:spPr>
          <a:xfrm flipH="1">
            <a:off x="4880660" y="2303580"/>
            <a:ext cx="2142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1" name="Shape 821"/>
          <p:cNvCxnSpPr/>
          <p:nvPr/>
        </p:nvCxnSpPr>
        <p:spPr>
          <a:xfrm>
            <a:off x="1264273" y="2303580"/>
            <a:ext cx="510600" cy="1148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2" name="Shape 822"/>
          <p:cNvCxnSpPr/>
          <p:nvPr/>
        </p:nvCxnSpPr>
        <p:spPr>
          <a:xfrm flipH="1">
            <a:off x="810950" y="4750873"/>
            <a:ext cx="5661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3" name="Shape 823"/>
          <p:cNvCxnSpPr/>
          <p:nvPr/>
        </p:nvCxnSpPr>
        <p:spPr>
          <a:xfrm flipH="1">
            <a:off x="1264266" y="4750873"/>
            <a:ext cx="5106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graphicFrame>
        <p:nvGraphicFramePr>
          <p:cNvPr id="824" name="Shape 824"/>
          <p:cNvGraphicFramePr/>
          <p:nvPr/>
        </p:nvGraphicFramePr>
        <p:xfrm>
          <a:off x="1172466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{8DDE4E63-AC25-455F-8B4D-A2EA22BD11F3}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1011204893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26029969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77900256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4218044469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5435503"/>
                  </a:ext>
                </a:extLst>
              </a:tr>
            </a:tbl>
          </a:graphicData>
        </a:graphic>
      </p:graphicFrame>
      <p:graphicFrame>
        <p:nvGraphicFramePr>
          <p:cNvPr id="825" name="Shape 825"/>
          <p:cNvGraphicFramePr/>
          <p:nvPr/>
        </p:nvGraphicFramePr>
        <p:xfrm>
          <a:off x="2922786" y="4399939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{499237E0-1CEA-474F-A4E1-A364DEDF3743}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3067706250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304195158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66703809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247570587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1280420"/>
                  </a:ext>
                </a:extLst>
              </a:tr>
            </a:tbl>
          </a:graphicData>
        </a:graphic>
      </p:graphicFrame>
      <p:graphicFrame>
        <p:nvGraphicFramePr>
          <p:cNvPr id="826" name="Shape 826"/>
          <p:cNvGraphicFramePr/>
          <p:nvPr/>
        </p:nvGraphicFramePr>
        <p:xfrm>
          <a:off x="4697037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{0279191C-F85F-4415-BB47-214A6F31B482}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2964505812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337897436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91262290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314936778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924427"/>
                  </a:ext>
                </a:extLst>
              </a:tr>
            </a:tbl>
          </a:graphicData>
        </a:graphic>
      </p:graphicFrame>
      <p:graphicFrame>
        <p:nvGraphicFramePr>
          <p:cNvPr id="827" name="Shape 827"/>
          <p:cNvGraphicFramePr/>
          <p:nvPr/>
        </p:nvGraphicFramePr>
        <p:xfrm>
          <a:off x="6447357" y="4400412"/>
          <a:ext cx="1750300" cy="365770"/>
        </p:xfrm>
        <a:graphic>
          <a:graphicData uri="http://schemas.openxmlformats.org/drawingml/2006/table">
            <a:tbl>
              <a:tblPr firstRow="1" bandRow="1">
                <a:noFill/>
                <a:tableStyleId>{BF4F46F5-A9DA-4997-BE78-55B4184A65C6}</a:tableStyleId>
              </a:tblPr>
              <a:tblGrid>
                <a:gridCol w="437575">
                  <a:extLst>
                    <a:ext uri="{9D8B030D-6E8A-4147-A177-3AD203B41FA5}">
                      <a16:colId xmlns:a16="http://schemas.microsoft.com/office/drawing/2014/main" xmlns="" val="1170824737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901692915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2815773538"/>
                    </a:ext>
                  </a:extLst>
                </a:gridCol>
                <a:gridCol w="437575">
                  <a:extLst>
                    <a:ext uri="{9D8B030D-6E8A-4147-A177-3AD203B41FA5}">
                      <a16:colId xmlns:a16="http://schemas.microsoft.com/office/drawing/2014/main" xmlns="" val="1022140620"/>
                    </a:ext>
                  </a:extLst>
                </a:gridCol>
              </a:tblGrid>
              <a:tr h="350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722574"/>
                  </a:ext>
                </a:extLst>
              </a:tr>
            </a:tbl>
          </a:graphicData>
        </a:graphic>
      </p:graphicFrame>
      <p:cxnSp>
        <p:nvCxnSpPr>
          <p:cNvPr id="828" name="Shape 828"/>
          <p:cNvCxnSpPr/>
          <p:nvPr/>
        </p:nvCxnSpPr>
        <p:spPr>
          <a:xfrm flipH="1">
            <a:off x="2922718" y="4766175"/>
            <a:ext cx="229199" cy="9653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29" name="Shape 829"/>
          <p:cNvCxnSpPr/>
          <p:nvPr/>
        </p:nvCxnSpPr>
        <p:spPr>
          <a:xfrm>
            <a:off x="4880648" y="4750873"/>
            <a:ext cx="2142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30" name="Shape 830"/>
          <p:cNvCxnSpPr/>
          <p:nvPr/>
        </p:nvCxnSpPr>
        <p:spPr>
          <a:xfrm>
            <a:off x="6630968" y="4750873"/>
            <a:ext cx="560400" cy="9807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31" name="Shape 831"/>
          <p:cNvSpPr txBox="1"/>
          <p:nvPr/>
        </p:nvSpPr>
        <p:spPr>
          <a:xfrm>
            <a:off x="3046498" y="3960787"/>
            <a:ext cx="1631399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>
                <a:solidFill>
                  <a:schemeClr val="dk1"/>
                </a:solidFill>
              </a:rPr>
              <a:t>__syncthreads();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4820746" y="3960787"/>
            <a:ext cx="11466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>
                <a:solidFill>
                  <a:schemeClr val="dk1"/>
                </a:solidFill>
              </a:rPr>
              <a:t>re-indexing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3335525" y="2890351"/>
            <a:ext cx="1361399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200" b="1">
                <a:solidFill>
                  <a:schemeClr val="lt1"/>
                </a:solidFill>
              </a:rPr>
              <a:t>SHARED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3444321" y="4893991"/>
            <a:ext cx="1774200" cy="43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2200" b="1">
                <a:solidFill>
                  <a:schemeClr val="lt1"/>
                </a:solidFill>
              </a:rPr>
              <a:t>MEMORY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Shared Memory Transpose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61452"/>
            <a:ext cx="8229600" cy="47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Shared Memory</a:t>
            </a:r>
            <a:endParaRPr lang="en"/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smtClean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smtClean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 for all data to be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copied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</a:t>
            </a:r>
            <a:br>
              <a:rPr lang="en" dirty="0" smtClean="0"/>
            </a:br>
            <a:r>
              <a:rPr lang="en" sz="2400" dirty="0"/>
              <a:t>[GPU Transpose]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Problem?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</a:t>
            </a:r>
            <a:br>
              <a:rPr lang="en" dirty="0" smtClean="0"/>
            </a:br>
            <a:r>
              <a:rPr lang="en" sz="2400" dirty="0"/>
              <a:t>[GPU Transpose]</a:t>
            </a:r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Problem?</a:t>
            </a:r>
          </a:p>
          <a:p>
            <a:pPr lvl="1"/>
            <a:r>
              <a:rPr lang="en-US" smtClean="0"/>
              <a:t>Why are we not even close to max bandwidth?</a:t>
            </a:r>
          </a:p>
          <a:p>
            <a:pPr lvl="1"/>
            <a:r>
              <a:rPr lang="en-US" smtClean="0"/>
              <a:t>Hint, think “banks”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Solution?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ArrayFire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947334"/>
            <a:ext cx="7006046" cy="4620299"/>
          </a:xfrm>
        </p:spPr>
        <p:txBody>
          <a:bodyPr/>
          <a:lstStyle/>
          <a:p>
            <a:pPr lvl="0"/>
            <a:r>
              <a:rPr lang="en" dirty="0" smtClean="0"/>
              <a:t>What do I do?</a:t>
            </a:r>
          </a:p>
          <a:p>
            <a:pPr lvl="1"/>
            <a:r>
              <a:rPr lang="en" dirty="0" smtClean="0"/>
              <a:t>Currently working on getting open-source ready</a:t>
            </a:r>
          </a:p>
          <a:p>
            <a:pPr lvl="1"/>
            <a:r>
              <a:rPr lang="en" dirty="0" smtClean="0"/>
              <a:t>95% time coding</a:t>
            </a:r>
          </a:p>
          <a:p>
            <a:pPr lvl="1"/>
            <a:r>
              <a:rPr lang="en" dirty="0" smtClean="0"/>
              <a:t>5% Settlers of Catan</a:t>
            </a:r>
          </a:p>
          <a:p>
            <a:pPr lvl="1"/>
            <a:r>
              <a:rPr lang="en" dirty="0" smtClean="0"/>
              <a:t>Go-to guy for Windows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57200" y="5954700"/>
            <a:ext cx="82296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 sz="2400"/>
              <a:t>www.accelereyes.com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7" y="2808016"/>
            <a:ext cx="2286005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0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Matrix Transpose</a:t>
            </a:r>
            <a:br>
              <a:rPr lang="en" dirty="0" smtClean="0"/>
            </a:br>
            <a:r>
              <a:rPr lang="en" sz="2400" dirty="0"/>
              <a:t>[GPU Transpose]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Problem?</a:t>
            </a:r>
          </a:p>
          <a:p>
            <a:pPr lvl="1"/>
            <a:r>
              <a:rPr lang="en-US" smtClean="0"/>
              <a:t>Why are we not even close to max bandwidth?</a:t>
            </a:r>
          </a:p>
          <a:p>
            <a:pPr lvl="1"/>
            <a:r>
              <a:rPr lang="en-US" smtClean="0"/>
              <a:t>Hint, think “banks”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Solution?</a:t>
            </a:r>
          </a:p>
          <a:p>
            <a:pPr lvl="1"/>
            <a:r>
              <a:rPr lang="en-US" smtClean="0"/>
              <a:t>Remove bank conflicts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mtClean="0"/>
              <a:t>Bank Conflicts</a:t>
            </a:r>
            <a:endParaRPr lang="e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16678" y="2874434"/>
            <a:ext cx="2496109" cy="58931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7" name="Shape 8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endParaRPr lang="en" dirty="0"/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Shared Memory is organized into 32 banks</a:t>
            </a:r>
          </a:p>
          <a:p>
            <a:pPr lvl="0"/>
            <a:r>
              <a:rPr lang="en" smtClean="0"/>
              <a:t>Consecutive shared memory locations fall on different banks</a:t>
            </a:r>
            <a:endParaRPr lang="en"/>
          </a:p>
        </p:txBody>
      </p:sp>
      <p:grpSp>
        <p:nvGrpSpPr>
          <p:cNvPr id="878" name="Shape 878"/>
          <p:cNvGrpSpPr/>
          <p:nvPr/>
        </p:nvGrpSpPr>
        <p:grpSpPr>
          <a:xfrm rot="-5400000">
            <a:off x="3480126" y="4075904"/>
            <a:ext cx="3248814" cy="400086"/>
            <a:chOff x="4427095" y="1713012"/>
            <a:chExt cx="2938508" cy="305526"/>
          </a:xfrm>
        </p:grpSpPr>
        <p:grpSp>
          <p:nvGrpSpPr>
            <p:cNvPr id="879" name="Shape 87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880" name="Shape 88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888" name="Shape 88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889" name="Shape 88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897" name="Shape 897"/>
          <p:cNvSpPr txBox="1"/>
          <p:nvPr/>
        </p:nvSpPr>
        <p:spPr>
          <a:xfrm rot="-5400000">
            <a:off x="475876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1</a:t>
            </a:r>
          </a:p>
        </p:txBody>
      </p:sp>
      <p:grpSp>
        <p:nvGrpSpPr>
          <p:cNvPr id="898" name="Shape 898"/>
          <p:cNvGrpSpPr/>
          <p:nvPr/>
        </p:nvGrpSpPr>
        <p:grpSpPr>
          <a:xfrm rot="-5400000">
            <a:off x="3775485" y="4075904"/>
            <a:ext cx="3248814" cy="400086"/>
            <a:chOff x="4427095" y="1713012"/>
            <a:chExt cx="2938508" cy="305526"/>
          </a:xfrm>
        </p:grpSpPr>
        <p:grpSp>
          <p:nvGrpSpPr>
            <p:cNvPr id="899" name="Shape 89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900" name="Shape 90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908" name="Shape 90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917" name="Shape 917"/>
          <p:cNvSpPr txBox="1"/>
          <p:nvPr/>
        </p:nvSpPr>
        <p:spPr>
          <a:xfrm rot="-5400000">
            <a:off x="5054128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2</a:t>
            </a:r>
          </a:p>
        </p:txBody>
      </p:sp>
      <p:grpSp>
        <p:nvGrpSpPr>
          <p:cNvPr id="918" name="Shape 918"/>
          <p:cNvGrpSpPr/>
          <p:nvPr/>
        </p:nvGrpSpPr>
        <p:grpSpPr>
          <a:xfrm rot="-5400000">
            <a:off x="4085542" y="4075904"/>
            <a:ext cx="3248814" cy="400086"/>
            <a:chOff x="4427095" y="1713012"/>
            <a:chExt cx="2938508" cy="305526"/>
          </a:xfrm>
        </p:grpSpPr>
        <p:grpSp>
          <p:nvGrpSpPr>
            <p:cNvPr id="919" name="Shape 91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920" name="Shape 92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3" name="Shape 92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928" name="Shape 92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929" name="Shape 92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937" name="Shape 937"/>
          <p:cNvSpPr txBox="1"/>
          <p:nvPr/>
        </p:nvSpPr>
        <p:spPr>
          <a:xfrm rot="-5400000">
            <a:off x="536606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3</a:t>
            </a:r>
          </a:p>
        </p:txBody>
      </p:sp>
      <p:grpSp>
        <p:nvGrpSpPr>
          <p:cNvPr id="938" name="Shape 938"/>
          <p:cNvGrpSpPr/>
          <p:nvPr/>
        </p:nvGrpSpPr>
        <p:grpSpPr>
          <a:xfrm rot="-5400000">
            <a:off x="5579225" y="4075904"/>
            <a:ext cx="3248814" cy="400086"/>
            <a:chOff x="4427095" y="1713012"/>
            <a:chExt cx="2938508" cy="305526"/>
          </a:xfrm>
        </p:grpSpPr>
        <p:grpSp>
          <p:nvGrpSpPr>
            <p:cNvPr id="939" name="Shape 93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940" name="Shape 94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948" name="Shape 94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949" name="Shape 94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0" name="Shape 95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957" name="Shape 957"/>
          <p:cNvSpPr txBox="1"/>
          <p:nvPr/>
        </p:nvSpPr>
        <p:spPr>
          <a:xfrm rot="-5400000">
            <a:off x="681931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31</a:t>
            </a:r>
          </a:p>
        </p:txBody>
      </p:sp>
      <p:grpSp>
        <p:nvGrpSpPr>
          <p:cNvPr id="958" name="Shape 958"/>
          <p:cNvGrpSpPr/>
          <p:nvPr/>
        </p:nvGrpSpPr>
        <p:grpSpPr>
          <a:xfrm rot="-5400000">
            <a:off x="5234302" y="4075904"/>
            <a:ext cx="3248814" cy="400086"/>
            <a:chOff x="4427095" y="1713012"/>
            <a:chExt cx="2938508" cy="305526"/>
          </a:xfrm>
        </p:grpSpPr>
        <p:grpSp>
          <p:nvGrpSpPr>
            <p:cNvPr id="959" name="Shape 95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960" name="Shape 96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968" name="Shape 96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969" name="Shape 96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5" name="Shape 97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76" name="Shape 97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977" name="Shape 977"/>
          <p:cNvSpPr txBox="1"/>
          <p:nvPr/>
        </p:nvSpPr>
        <p:spPr>
          <a:xfrm rot="-5400000">
            <a:off x="647439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30</a:t>
            </a:r>
          </a:p>
        </p:txBody>
      </p:sp>
      <p:grpSp>
        <p:nvGrpSpPr>
          <p:cNvPr id="978" name="Shape 978"/>
          <p:cNvGrpSpPr/>
          <p:nvPr/>
        </p:nvGrpSpPr>
        <p:grpSpPr>
          <a:xfrm rot="-5400000">
            <a:off x="4375597" y="4075904"/>
            <a:ext cx="3248814" cy="400086"/>
            <a:chOff x="4427095" y="1713012"/>
            <a:chExt cx="2938508" cy="305526"/>
          </a:xfrm>
        </p:grpSpPr>
        <p:grpSp>
          <p:nvGrpSpPr>
            <p:cNvPr id="979" name="Shape 97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980" name="Shape 98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988" name="Shape 98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989" name="Shape 98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997" name="Shape 997"/>
          <p:cNvSpPr txBox="1"/>
          <p:nvPr/>
        </p:nvSpPr>
        <p:spPr>
          <a:xfrm rot="-5400000">
            <a:off x="5669728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4</a:t>
            </a:r>
          </a:p>
        </p:txBody>
      </p:sp>
      <p:grpSp>
        <p:nvGrpSpPr>
          <p:cNvPr id="998" name="Shape 998"/>
          <p:cNvGrpSpPr/>
          <p:nvPr/>
        </p:nvGrpSpPr>
        <p:grpSpPr>
          <a:xfrm rot="-5400000">
            <a:off x="4685654" y="4075904"/>
            <a:ext cx="3248814" cy="400086"/>
            <a:chOff x="4427095" y="1713012"/>
            <a:chExt cx="2938508" cy="305526"/>
          </a:xfrm>
        </p:grpSpPr>
        <p:grpSp>
          <p:nvGrpSpPr>
            <p:cNvPr id="999" name="Shape 999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000" name="Shape 100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008" name="Shape 1008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009" name="Shape 100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017" name="Shape 1017"/>
          <p:cNvSpPr txBox="1"/>
          <p:nvPr/>
        </p:nvSpPr>
        <p:spPr>
          <a:xfrm rot="-5400000">
            <a:off x="5973366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Bank 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793461" y="3021835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2977118" y="3021835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3160776" y="3021835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3344433" y="3021835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3528090" y="3021835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4079073" y="3021810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4262730" y="3021810"/>
            <a:ext cx="183776" cy="314336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3765680" y="2957301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x="6418200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...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2216678" y="2972015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4998100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5280221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5600937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5895012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6177962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6708502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7047802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4972827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32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5250477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554518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84723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614146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6697952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7032475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1008752" y="4047352"/>
            <a:ext cx="3372599" cy="43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endParaRPr lang="en" dirty="0"/>
          </a:p>
        </p:txBody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Access to different banks by</a:t>
            </a:r>
          </a:p>
          <a:p>
            <a:pPr marL="0" indent="0">
              <a:buNone/>
            </a:pPr>
            <a:r>
              <a:rPr lang="en" dirty="0" smtClean="0"/>
              <a:t> a warp executes in parallel.</a:t>
            </a:r>
            <a:endParaRPr lang="en" dirty="0"/>
          </a:p>
        </p:txBody>
      </p:sp>
      <p:grpSp>
        <p:nvGrpSpPr>
          <p:cNvPr id="1049" name="Shape 1049"/>
          <p:cNvGrpSpPr/>
          <p:nvPr/>
        </p:nvGrpSpPr>
        <p:grpSpPr>
          <a:xfrm rot="-5400000">
            <a:off x="2982901" y="4075904"/>
            <a:ext cx="3248814" cy="400086"/>
            <a:chOff x="4427095" y="1713012"/>
            <a:chExt cx="2938508" cy="305526"/>
          </a:xfrm>
        </p:grpSpPr>
        <p:grpSp>
          <p:nvGrpSpPr>
            <p:cNvPr id="1050" name="Shape 105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051" name="Shape 105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059" name="Shape 105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068" name="Shape 1068"/>
          <p:cNvSpPr txBox="1"/>
          <p:nvPr/>
        </p:nvSpPr>
        <p:spPr>
          <a:xfrm rot="-5400000">
            <a:off x="42615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grpSp>
        <p:nvGrpSpPr>
          <p:cNvPr id="1069" name="Shape 1069"/>
          <p:cNvGrpSpPr/>
          <p:nvPr/>
        </p:nvGrpSpPr>
        <p:grpSpPr>
          <a:xfrm rot="-5400000">
            <a:off x="3278260" y="4075904"/>
            <a:ext cx="3248814" cy="400086"/>
            <a:chOff x="4427095" y="1713012"/>
            <a:chExt cx="2938508" cy="305526"/>
          </a:xfrm>
        </p:grpSpPr>
        <p:grpSp>
          <p:nvGrpSpPr>
            <p:cNvPr id="1070" name="Shape 107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071" name="Shape 107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7" name="Shape 107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079" name="Shape 107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080" name="Shape 108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088" name="Shape 1088"/>
          <p:cNvSpPr txBox="1"/>
          <p:nvPr/>
        </p:nvSpPr>
        <p:spPr>
          <a:xfrm rot="-5400000">
            <a:off x="45569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grpSp>
        <p:nvGrpSpPr>
          <p:cNvPr id="1089" name="Shape 1089"/>
          <p:cNvGrpSpPr/>
          <p:nvPr/>
        </p:nvGrpSpPr>
        <p:grpSpPr>
          <a:xfrm rot="-5400000">
            <a:off x="3588317" y="4075904"/>
            <a:ext cx="3248814" cy="400086"/>
            <a:chOff x="4427095" y="1713012"/>
            <a:chExt cx="2938508" cy="305526"/>
          </a:xfrm>
        </p:grpSpPr>
        <p:grpSp>
          <p:nvGrpSpPr>
            <p:cNvPr id="1090" name="Shape 109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091" name="Shape 109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099" name="Shape 109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100" name="Shape 110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2" name="Shape 110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108" name="Shape 1108"/>
          <p:cNvSpPr txBox="1"/>
          <p:nvPr/>
        </p:nvSpPr>
        <p:spPr>
          <a:xfrm rot="-5400000">
            <a:off x="48688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grpSp>
        <p:nvGrpSpPr>
          <p:cNvPr id="1109" name="Shape 1109"/>
          <p:cNvGrpSpPr/>
          <p:nvPr/>
        </p:nvGrpSpPr>
        <p:grpSpPr>
          <a:xfrm rot="-5400000">
            <a:off x="5082000" y="4075904"/>
            <a:ext cx="3248814" cy="400086"/>
            <a:chOff x="4427095" y="1713012"/>
            <a:chExt cx="2938508" cy="305526"/>
          </a:xfrm>
        </p:grpSpPr>
        <p:grpSp>
          <p:nvGrpSpPr>
            <p:cNvPr id="1110" name="Shape 111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111" name="Shape 111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119" name="Shape 111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120" name="Shape 112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27" name="Shape 112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128" name="Shape 1128"/>
          <p:cNvSpPr txBox="1"/>
          <p:nvPr/>
        </p:nvSpPr>
        <p:spPr>
          <a:xfrm rot="-5400000">
            <a:off x="632209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grpSp>
        <p:nvGrpSpPr>
          <p:cNvPr id="1129" name="Shape 1129"/>
          <p:cNvGrpSpPr/>
          <p:nvPr/>
        </p:nvGrpSpPr>
        <p:grpSpPr>
          <a:xfrm rot="-5400000">
            <a:off x="4737077" y="4075904"/>
            <a:ext cx="3248814" cy="400086"/>
            <a:chOff x="4427095" y="1713012"/>
            <a:chExt cx="2938508" cy="305526"/>
          </a:xfrm>
        </p:grpSpPr>
        <p:grpSp>
          <p:nvGrpSpPr>
            <p:cNvPr id="1130" name="Shape 113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131" name="Shape 113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139" name="Shape 113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140" name="Shape 114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148" name="Shape 1148"/>
          <p:cNvSpPr txBox="1"/>
          <p:nvPr/>
        </p:nvSpPr>
        <p:spPr>
          <a:xfrm rot="-5400000">
            <a:off x="597716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grpSp>
        <p:nvGrpSpPr>
          <p:cNvPr id="1149" name="Shape 1149"/>
          <p:cNvGrpSpPr/>
          <p:nvPr/>
        </p:nvGrpSpPr>
        <p:grpSpPr>
          <a:xfrm rot="-5400000">
            <a:off x="3878372" y="4075904"/>
            <a:ext cx="3248814" cy="400086"/>
            <a:chOff x="4427095" y="1713012"/>
            <a:chExt cx="2938508" cy="305526"/>
          </a:xfrm>
        </p:grpSpPr>
        <p:grpSp>
          <p:nvGrpSpPr>
            <p:cNvPr id="1150" name="Shape 115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151" name="Shape 115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3" name="Shape 115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159" name="Shape 115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168" name="Shape 1168"/>
          <p:cNvSpPr txBox="1"/>
          <p:nvPr/>
        </p:nvSpPr>
        <p:spPr>
          <a:xfrm rot="-5400000">
            <a:off x="51725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grpSp>
        <p:nvGrpSpPr>
          <p:cNvPr id="1169" name="Shape 1169"/>
          <p:cNvGrpSpPr/>
          <p:nvPr/>
        </p:nvGrpSpPr>
        <p:grpSpPr>
          <a:xfrm rot="-5400000">
            <a:off x="4188429" y="4075904"/>
            <a:ext cx="3248814" cy="400086"/>
            <a:chOff x="4427095" y="1713012"/>
            <a:chExt cx="2938508" cy="305526"/>
          </a:xfrm>
        </p:grpSpPr>
        <p:grpSp>
          <p:nvGrpSpPr>
            <p:cNvPr id="1170" name="Shape 1170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171" name="Shape 1171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179" name="Shape 1179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180" name="Shape 1180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188" name="Shape 1188"/>
          <p:cNvSpPr txBox="1"/>
          <p:nvPr/>
        </p:nvSpPr>
        <p:spPr>
          <a:xfrm rot="-5400000">
            <a:off x="54761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223207" y="1704899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5406864" y="1704899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5590522" y="1704899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5774179" y="1704899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5957836" y="1704899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6508819" y="1704874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6692476" y="1704874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6" name="Shape 1196"/>
          <p:cNvSpPr txBox="1"/>
          <p:nvPr/>
        </p:nvSpPr>
        <p:spPr>
          <a:xfrm>
            <a:off x="6141612" y="169030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197" name="Shape 1197"/>
          <p:cNvSpPr txBox="1"/>
          <p:nvPr/>
        </p:nvSpPr>
        <p:spPr>
          <a:xfrm>
            <a:off x="5920975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4408914" y="1728692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1199" name="Shape 1199"/>
          <p:cNvSpPr txBox="1"/>
          <p:nvPr/>
        </p:nvSpPr>
        <p:spPr>
          <a:xfrm>
            <a:off x="4500875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4782996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5103712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539778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568073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62112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1205" name="Shape 1205"/>
          <p:cNvSpPr txBox="1"/>
          <p:nvPr/>
        </p:nvSpPr>
        <p:spPr>
          <a:xfrm>
            <a:off x="65505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447560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32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475325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504796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535001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564423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6200727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6535250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696227" y="4047352"/>
            <a:ext cx="3426599" cy="11695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tile[64];</a:t>
            </a:r>
          </a:p>
          <a:p>
            <a:pPr>
              <a:buClr>
                <a:srgbClr val="000000"/>
              </a:buClr>
              <a:buSzPct val="68750"/>
            </a:pPr>
            <a:r>
              <a:rPr lang="en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pPr>
              <a:buClr>
                <a:srgbClr val="000000"/>
              </a:buClr>
              <a:buSzPct val="68750"/>
            </a:pPr>
            <a:r>
              <a:rPr lang="en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 = tile[tidx] - 3;</a:t>
            </a:r>
          </a:p>
          <a:p>
            <a:endParaRPr sz="1600">
              <a:solidFill>
                <a:srgbClr val="EFEFEF"/>
              </a:solidFill>
            </a:endParaRPr>
          </a:p>
        </p:txBody>
      </p:sp>
      <p:cxnSp>
        <p:nvCxnSpPr>
          <p:cNvPr id="1214" name="Shape 1214"/>
          <p:cNvCxnSpPr>
            <a:stCxn id="1199" idx="0"/>
            <a:endCxn id="1189" idx="2"/>
          </p:cNvCxnSpPr>
          <p:nvPr/>
        </p:nvCxnSpPr>
        <p:spPr>
          <a:xfrm flipV="1">
            <a:off x="4607225" y="2104978"/>
            <a:ext cx="707782" cy="49195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15" name="Shape 1215"/>
          <p:cNvCxnSpPr>
            <a:stCxn id="1200" idx="0"/>
            <a:endCxn id="1190" idx="2"/>
          </p:cNvCxnSpPr>
          <p:nvPr/>
        </p:nvCxnSpPr>
        <p:spPr>
          <a:xfrm flipV="1">
            <a:off x="4889346" y="2104978"/>
            <a:ext cx="609318" cy="49195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16" name="Shape 1216"/>
          <p:cNvCxnSpPr>
            <a:stCxn id="1201" idx="0"/>
            <a:endCxn id="1191" idx="2"/>
          </p:cNvCxnSpPr>
          <p:nvPr/>
        </p:nvCxnSpPr>
        <p:spPr>
          <a:xfrm flipV="1">
            <a:off x="5210062" y="2104978"/>
            <a:ext cx="472260" cy="49195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17" name="Shape 1217"/>
          <p:cNvCxnSpPr>
            <a:stCxn id="1202" idx="0"/>
            <a:endCxn id="1192" idx="2"/>
          </p:cNvCxnSpPr>
          <p:nvPr/>
        </p:nvCxnSpPr>
        <p:spPr>
          <a:xfrm flipV="1">
            <a:off x="5504137" y="2104978"/>
            <a:ext cx="361842" cy="498607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18" name="Shape 1218"/>
          <p:cNvCxnSpPr>
            <a:stCxn id="1203" idx="0"/>
            <a:endCxn id="1193" idx="2"/>
          </p:cNvCxnSpPr>
          <p:nvPr/>
        </p:nvCxnSpPr>
        <p:spPr>
          <a:xfrm flipV="1">
            <a:off x="5787087" y="2104978"/>
            <a:ext cx="262549" cy="498607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19" name="Shape 1219"/>
          <p:cNvCxnSpPr>
            <a:stCxn id="1205" idx="0"/>
            <a:endCxn id="1195" idx="2"/>
          </p:cNvCxnSpPr>
          <p:nvPr/>
        </p:nvCxnSpPr>
        <p:spPr>
          <a:xfrm flipV="1">
            <a:off x="6713327" y="2104953"/>
            <a:ext cx="70949" cy="49967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220" name="Shape 1220"/>
          <p:cNvCxnSpPr>
            <a:stCxn id="1204" idx="0"/>
            <a:endCxn id="1194" idx="2"/>
          </p:cNvCxnSpPr>
          <p:nvPr/>
        </p:nvCxnSpPr>
        <p:spPr>
          <a:xfrm flipV="1">
            <a:off x="6374027" y="2104953"/>
            <a:ext cx="226592" cy="49967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Shape 12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endParaRPr lang="en" dirty="0"/>
          </a:p>
        </p:txBody>
      </p:sp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Access to the same element</a:t>
            </a:r>
          </a:p>
          <a:p>
            <a:pPr marL="0" indent="0">
              <a:buNone/>
            </a:pPr>
            <a:r>
              <a:rPr lang="en" dirty="0" smtClean="0"/>
              <a:t>   in a bank is also executed</a:t>
            </a:r>
          </a:p>
          <a:p>
            <a:pPr marL="0" indent="0">
              <a:buNone/>
            </a:pPr>
            <a:r>
              <a:rPr lang="en" dirty="0"/>
              <a:t> </a:t>
            </a:r>
            <a:r>
              <a:rPr lang="en" dirty="0" smtClean="0"/>
              <a:t>  in parallel.</a:t>
            </a:r>
            <a:endParaRPr lang="en" dirty="0"/>
          </a:p>
        </p:txBody>
      </p:sp>
      <p:grpSp>
        <p:nvGrpSpPr>
          <p:cNvPr id="1227" name="Shape 1227"/>
          <p:cNvGrpSpPr/>
          <p:nvPr/>
        </p:nvGrpSpPr>
        <p:grpSpPr>
          <a:xfrm rot="-5400000">
            <a:off x="2982901" y="4075904"/>
            <a:ext cx="3248814" cy="400086"/>
            <a:chOff x="4427095" y="1713012"/>
            <a:chExt cx="2938508" cy="305526"/>
          </a:xfrm>
        </p:grpSpPr>
        <p:grpSp>
          <p:nvGrpSpPr>
            <p:cNvPr id="1228" name="Shape 122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0" name="Shape 123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1" name="Shape 123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237" name="Shape 123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238" name="Shape 123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246" name="Shape 1246"/>
          <p:cNvSpPr txBox="1"/>
          <p:nvPr/>
        </p:nvSpPr>
        <p:spPr>
          <a:xfrm rot="-5400000">
            <a:off x="42615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grpSp>
        <p:nvGrpSpPr>
          <p:cNvPr id="1247" name="Shape 1247"/>
          <p:cNvGrpSpPr/>
          <p:nvPr/>
        </p:nvGrpSpPr>
        <p:grpSpPr>
          <a:xfrm rot="-5400000">
            <a:off x="3278260" y="4075904"/>
            <a:ext cx="3248814" cy="400086"/>
            <a:chOff x="4427095" y="1713012"/>
            <a:chExt cx="2938508" cy="305526"/>
          </a:xfrm>
        </p:grpSpPr>
        <p:grpSp>
          <p:nvGrpSpPr>
            <p:cNvPr id="1248" name="Shape 124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249" name="Shape 124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257" name="Shape 125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258" name="Shape 125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266" name="Shape 1266"/>
          <p:cNvSpPr txBox="1"/>
          <p:nvPr/>
        </p:nvSpPr>
        <p:spPr>
          <a:xfrm rot="-5400000">
            <a:off x="45569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grpSp>
        <p:nvGrpSpPr>
          <p:cNvPr id="1267" name="Shape 1267"/>
          <p:cNvGrpSpPr/>
          <p:nvPr/>
        </p:nvGrpSpPr>
        <p:grpSpPr>
          <a:xfrm rot="-5400000">
            <a:off x="3588317" y="4075904"/>
            <a:ext cx="3248814" cy="400086"/>
            <a:chOff x="4427095" y="1713012"/>
            <a:chExt cx="2938508" cy="305526"/>
          </a:xfrm>
        </p:grpSpPr>
        <p:grpSp>
          <p:nvGrpSpPr>
            <p:cNvPr id="1268" name="Shape 126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269" name="Shape 126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277" name="Shape 127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4" name="Shape 128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286" name="Shape 1286"/>
          <p:cNvSpPr txBox="1"/>
          <p:nvPr/>
        </p:nvSpPr>
        <p:spPr>
          <a:xfrm rot="-5400000">
            <a:off x="48688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grpSp>
        <p:nvGrpSpPr>
          <p:cNvPr id="1287" name="Shape 1287"/>
          <p:cNvGrpSpPr/>
          <p:nvPr/>
        </p:nvGrpSpPr>
        <p:grpSpPr>
          <a:xfrm rot="-5400000">
            <a:off x="5082000" y="4075904"/>
            <a:ext cx="3248814" cy="400086"/>
            <a:chOff x="4427095" y="1713012"/>
            <a:chExt cx="2938508" cy="305526"/>
          </a:xfrm>
        </p:grpSpPr>
        <p:grpSp>
          <p:nvGrpSpPr>
            <p:cNvPr id="1288" name="Shape 128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289" name="Shape 128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297" name="Shape 129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298" name="Shape 129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306" name="Shape 1306"/>
          <p:cNvSpPr txBox="1"/>
          <p:nvPr/>
        </p:nvSpPr>
        <p:spPr>
          <a:xfrm rot="-5400000">
            <a:off x="632209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grpSp>
        <p:nvGrpSpPr>
          <p:cNvPr id="1307" name="Shape 1307"/>
          <p:cNvGrpSpPr/>
          <p:nvPr/>
        </p:nvGrpSpPr>
        <p:grpSpPr>
          <a:xfrm rot="-5400000">
            <a:off x="4737077" y="4075904"/>
            <a:ext cx="3248814" cy="400086"/>
            <a:chOff x="4427095" y="1713012"/>
            <a:chExt cx="2938508" cy="305526"/>
          </a:xfrm>
        </p:grpSpPr>
        <p:grpSp>
          <p:nvGrpSpPr>
            <p:cNvPr id="1308" name="Shape 130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309" name="Shape 130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317" name="Shape 131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318" name="Shape 131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326" name="Shape 1326"/>
          <p:cNvSpPr txBox="1"/>
          <p:nvPr/>
        </p:nvSpPr>
        <p:spPr>
          <a:xfrm rot="-5400000">
            <a:off x="597716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grpSp>
        <p:nvGrpSpPr>
          <p:cNvPr id="1327" name="Shape 1327"/>
          <p:cNvGrpSpPr/>
          <p:nvPr/>
        </p:nvGrpSpPr>
        <p:grpSpPr>
          <a:xfrm rot="-5400000">
            <a:off x="3878372" y="4075904"/>
            <a:ext cx="3248814" cy="400086"/>
            <a:chOff x="4427095" y="1713012"/>
            <a:chExt cx="2938508" cy="305526"/>
          </a:xfrm>
        </p:grpSpPr>
        <p:grpSp>
          <p:nvGrpSpPr>
            <p:cNvPr id="1328" name="Shape 132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329" name="Shape 132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1" name="Shape 133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2" name="Shape 133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337" name="Shape 133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338" name="Shape 133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346" name="Shape 1346"/>
          <p:cNvSpPr txBox="1"/>
          <p:nvPr/>
        </p:nvSpPr>
        <p:spPr>
          <a:xfrm rot="-5400000">
            <a:off x="51725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grpSp>
        <p:nvGrpSpPr>
          <p:cNvPr id="1347" name="Shape 1347"/>
          <p:cNvGrpSpPr/>
          <p:nvPr/>
        </p:nvGrpSpPr>
        <p:grpSpPr>
          <a:xfrm rot="-5400000">
            <a:off x="4188429" y="4075904"/>
            <a:ext cx="3248814" cy="400086"/>
            <a:chOff x="4427095" y="1713012"/>
            <a:chExt cx="2938508" cy="305526"/>
          </a:xfrm>
        </p:grpSpPr>
        <p:grpSp>
          <p:nvGrpSpPr>
            <p:cNvPr id="1348" name="Shape 1348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349" name="Shape 1349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357" name="Shape 1357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358" name="Shape 1358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366" name="Shape 1366"/>
          <p:cNvSpPr txBox="1"/>
          <p:nvPr/>
        </p:nvSpPr>
        <p:spPr>
          <a:xfrm rot="-5400000">
            <a:off x="54761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sp>
        <p:nvSpPr>
          <p:cNvPr id="1367" name="Shape 1367"/>
          <p:cNvSpPr/>
          <p:nvPr/>
        </p:nvSpPr>
        <p:spPr>
          <a:xfrm>
            <a:off x="5220755" y="1721441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5404412" y="1721441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5588070" y="1721441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5771727" y="1721441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5955384" y="1721441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6506367" y="1721416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6690024" y="1721416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74" name="Shape 1374"/>
          <p:cNvSpPr txBox="1"/>
          <p:nvPr/>
        </p:nvSpPr>
        <p:spPr>
          <a:xfrm>
            <a:off x="6135148" y="1724228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dirty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375" name="Shape 1375"/>
          <p:cNvSpPr txBox="1"/>
          <p:nvPr/>
        </p:nvSpPr>
        <p:spPr>
          <a:xfrm>
            <a:off x="5920975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x="4406462" y="1745234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4500875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4782996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5103712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539778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568073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1382" name="Shape 1382"/>
          <p:cNvSpPr txBox="1"/>
          <p:nvPr/>
        </p:nvSpPr>
        <p:spPr>
          <a:xfrm>
            <a:off x="62112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1383" name="Shape 1383"/>
          <p:cNvSpPr txBox="1"/>
          <p:nvPr/>
        </p:nvSpPr>
        <p:spPr>
          <a:xfrm>
            <a:off x="65505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1384" name="Shape 1384"/>
          <p:cNvSpPr txBox="1"/>
          <p:nvPr/>
        </p:nvSpPr>
        <p:spPr>
          <a:xfrm>
            <a:off x="447560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32</a:t>
            </a:r>
          </a:p>
        </p:txBody>
      </p:sp>
      <p:sp>
        <p:nvSpPr>
          <p:cNvPr id="1385" name="Shape 1385"/>
          <p:cNvSpPr txBox="1"/>
          <p:nvPr/>
        </p:nvSpPr>
        <p:spPr>
          <a:xfrm>
            <a:off x="475325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504796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535001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x="564423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6200727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6535250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513775" y="4047352"/>
            <a:ext cx="4093200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r>
              <a:rPr lang="en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bar = tile[tidx - tidx % 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cxnSp>
        <p:nvCxnSpPr>
          <p:cNvPr id="1392" name="Shape 1392"/>
          <p:cNvCxnSpPr>
            <a:stCxn id="1367" idx="2"/>
            <a:endCxn id="1377" idx="0"/>
          </p:cNvCxnSpPr>
          <p:nvPr/>
        </p:nvCxnSpPr>
        <p:spPr>
          <a:xfrm flipH="1">
            <a:off x="4607225" y="2121520"/>
            <a:ext cx="705330" cy="47541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3" name="Shape 1393"/>
          <p:cNvCxnSpPr>
            <a:stCxn id="1368" idx="2"/>
            <a:endCxn id="1377" idx="0"/>
          </p:cNvCxnSpPr>
          <p:nvPr/>
        </p:nvCxnSpPr>
        <p:spPr>
          <a:xfrm flipH="1">
            <a:off x="4607225" y="2121520"/>
            <a:ext cx="888987" cy="47541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4" name="Shape 1394"/>
          <p:cNvCxnSpPr>
            <a:stCxn id="1369" idx="2"/>
            <a:endCxn id="1379" idx="0"/>
          </p:cNvCxnSpPr>
          <p:nvPr/>
        </p:nvCxnSpPr>
        <p:spPr>
          <a:xfrm flipH="1">
            <a:off x="5210062" y="2121520"/>
            <a:ext cx="469808" cy="47541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5" name="Shape 1395"/>
          <p:cNvCxnSpPr>
            <a:stCxn id="1370" idx="2"/>
            <a:endCxn id="1379" idx="0"/>
          </p:cNvCxnSpPr>
          <p:nvPr/>
        </p:nvCxnSpPr>
        <p:spPr>
          <a:xfrm flipH="1">
            <a:off x="5210062" y="2121520"/>
            <a:ext cx="653465" cy="47541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6" name="Shape 1396"/>
          <p:cNvCxnSpPr>
            <a:stCxn id="1371" idx="2"/>
            <a:endCxn id="1381" idx="0"/>
          </p:cNvCxnSpPr>
          <p:nvPr/>
        </p:nvCxnSpPr>
        <p:spPr>
          <a:xfrm flipH="1">
            <a:off x="5787087" y="2121520"/>
            <a:ext cx="260097" cy="482065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7" name="Shape 1397"/>
          <p:cNvCxnSpPr>
            <a:stCxn id="1373" idx="2"/>
            <a:endCxn id="1382" idx="0"/>
          </p:cNvCxnSpPr>
          <p:nvPr/>
        </p:nvCxnSpPr>
        <p:spPr>
          <a:xfrm flipH="1">
            <a:off x="6374027" y="2121495"/>
            <a:ext cx="407797" cy="483132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398" name="Shape 1398"/>
          <p:cNvCxnSpPr>
            <a:stCxn id="1372" idx="2"/>
            <a:endCxn id="1382" idx="0"/>
          </p:cNvCxnSpPr>
          <p:nvPr/>
        </p:nvCxnSpPr>
        <p:spPr>
          <a:xfrm flipH="1">
            <a:off x="6374027" y="2121495"/>
            <a:ext cx="224140" cy="483132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endParaRPr lang="en" dirty="0"/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57202" y="1947334"/>
            <a:ext cx="3873851" cy="4620299"/>
          </a:xfrm>
        </p:spPr>
        <p:txBody>
          <a:bodyPr/>
          <a:lstStyle/>
          <a:p>
            <a:pPr lvl="0"/>
            <a:r>
              <a:rPr lang="en" dirty="0" smtClean="0"/>
              <a:t>Access to the different elements in a bank is executed serially.</a:t>
            </a:r>
          </a:p>
          <a:p>
            <a:pPr lvl="0"/>
            <a:r>
              <a:rPr lang="en" dirty="0" smtClean="0"/>
              <a:t>“2 way bank conflict”</a:t>
            </a:r>
            <a:endParaRPr lang="en" dirty="0"/>
          </a:p>
        </p:txBody>
      </p:sp>
      <p:grpSp>
        <p:nvGrpSpPr>
          <p:cNvPr id="1405" name="Shape 1405"/>
          <p:cNvGrpSpPr/>
          <p:nvPr/>
        </p:nvGrpSpPr>
        <p:grpSpPr>
          <a:xfrm rot="-5400000">
            <a:off x="2982901" y="4075904"/>
            <a:ext cx="3248814" cy="400086"/>
            <a:chOff x="4427095" y="1713012"/>
            <a:chExt cx="2938508" cy="305526"/>
          </a:xfrm>
        </p:grpSpPr>
        <p:grpSp>
          <p:nvGrpSpPr>
            <p:cNvPr id="1406" name="Shape 140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407" name="Shape 140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415" name="Shape 141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416" name="Shape 141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424" name="Shape 1424"/>
          <p:cNvSpPr txBox="1"/>
          <p:nvPr/>
        </p:nvSpPr>
        <p:spPr>
          <a:xfrm rot="-5400000">
            <a:off x="42615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grpSp>
        <p:nvGrpSpPr>
          <p:cNvPr id="1425" name="Shape 1425"/>
          <p:cNvGrpSpPr/>
          <p:nvPr/>
        </p:nvGrpSpPr>
        <p:grpSpPr>
          <a:xfrm rot="-5400000">
            <a:off x="3278260" y="4075904"/>
            <a:ext cx="3248814" cy="400086"/>
            <a:chOff x="4427095" y="1713012"/>
            <a:chExt cx="2938508" cy="305526"/>
          </a:xfrm>
        </p:grpSpPr>
        <p:grpSp>
          <p:nvGrpSpPr>
            <p:cNvPr id="1426" name="Shape 142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427" name="Shape 142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435" name="Shape 143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436" name="Shape 143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444" name="Shape 1444"/>
          <p:cNvSpPr txBox="1"/>
          <p:nvPr/>
        </p:nvSpPr>
        <p:spPr>
          <a:xfrm rot="-5400000">
            <a:off x="45569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grpSp>
        <p:nvGrpSpPr>
          <p:cNvPr id="1445" name="Shape 1445"/>
          <p:cNvGrpSpPr/>
          <p:nvPr/>
        </p:nvGrpSpPr>
        <p:grpSpPr>
          <a:xfrm rot="-5400000">
            <a:off x="3588317" y="4075904"/>
            <a:ext cx="3248814" cy="400086"/>
            <a:chOff x="4427095" y="1713012"/>
            <a:chExt cx="2938508" cy="305526"/>
          </a:xfrm>
        </p:grpSpPr>
        <p:grpSp>
          <p:nvGrpSpPr>
            <p:cNvPr id="1446" name="Shape 144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447" name="Shape 144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455" name="Shape 145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456" name="Shape 145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464" name="Shape 1464"/>
          <p:cNvSpPr txBox="1"/>
          <p:nvPr/>
        </p:nvSpPr>
        <p:spPr>
          <a:xfrm rot="-5400000">
            <a:off x="48688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grpSp>
        <p:nvGrpSpPr>
          <p:cNvPr id="1465" name="Shape 1465"/>
          <p:cNvGrpSpPr/>
          <p:nvPr/>
        </p:nvGrpSpPr>
        <p:grpSpPr>
          <a:xfrm rot="-5400000">
            <a:off x="5082000" y="4075904"/>
            <a:ext cx="3248814" cy="400086"/>
            <a:chOff x="4427095" y="1713012"/>
            <a:chExt cx="2938508" cy="305526"/>
          </a:xfrm>
        </p:grpSpPr>
        <p:grpSp>
          <p:nvGrpSpPr>
            <p:cNvPr id="1466" name="Shape 146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467" name="Shape 146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475" name="Shape 147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476" name="Shape 147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7" name="Shape 147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8" name="Shape 147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0" name="Shape 148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1" name="Shape 148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3" name="Shape 148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484" name="Shape 1484"/>
          <p:cNvSpPr txBox="1"/>
          <p:nvPr/>
        </p:nvSpPr>
        <p:spPr>
          <a:xfrm rot="-5400000">
            <a:off x="632209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grpSp>
        <p:nvGrpSpPr>
          <p:cNvPr id="1485" name="Shape 1485"/>
          <p:cNvGrpSpPr/>
          <p:nvPr/>
        </p:nvGrpSpPr>
        <p:grpSpPr>
          <a:xfrm rot="-5400000">
            <a:off x="4737077" y="4075904"/>
            <a:ext cx="3248814" cy="400086"/>
            <a:chOff x="4427095" y="1713012"/>
            <a:chExt cx="2938508" cy="305526"/>
          </a:xfrm>
        </p:grpSpPr>
        <p:grpSp>
          <p:nvGrpSpPr>
            <p:cNvPr id="1486" name="Shape 148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89" name="Shape 148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0" name="Shape 149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2" name="Shape 149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3" name="Shape 149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495" name="Shape 149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99" name="Shape 149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2" name="Shape 150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504" name="Shape 1504"/>
          <p:cNvSpPr txBox="1"/>
          <p:nvPr/>
        </p:nvSpPr>
        <p:spPr>
          <a:xfrm rot="-5400000">
            <a:off x="597716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grpSp>
        <p:nvGrpSpPr>
          <p:cNvPr id="1505" name="Shape 1505"/>
          <p:cNvGrpSpPr/>
          <p:nvPr/>
        </p:nvGrpSpPr>
        <p:grpSpPr>
          <a:xfrm rot="-5400000">
            <a:off x="3878372" y="4075904"/>
            <a:ext cx="3248814" cy="400086"/>
            <a:chOff x="4427095" y="1713012"/>
            <a:chExt cx="2938508" cy="305526"/>
          </a:xfrm>
        </p:grpSpPr>
        <p:grpSp>
          <p:nvGrpSpPr>
            <p:cNvPr id="1506" name="Shape 150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507" name="Shape 150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8" name="Shape 150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0" name="Shape 151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1" name="Shape 151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3" name="Shape 151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4" name="Shape 151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515" name="Shape 151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516" name="Shape 151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7" name="Shape 151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8" name="Shape 151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19" name="Shape 151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0" name="Shape 152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2" name="Shape 152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3" name="Shape 152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524" name="Shape 1524"/>
          <p:cNvSpPr txBox="1"/>
          <p:nvPr/>
        </p:nvSpPr>
        <p:spPr>
          <a:xfrm rot="-5400000">
            <a:off x="51725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grpSp>
        <p:nvGrpSpPr>
          <p:cNvPr id="1525" name="Shape 1525"/>
          <p:cNvGrpSpPr/>
          <p:nvPr/>
        </p:nvGrpSpPr>
        <p:grpSpPr>
          <a:xfrm rot="-5400000">
            <a:off x="4188429" y="4075904"/>
            <a:ext cx="3248814" cy="400086"/>
            <a:chOff x="4427095" y="1713012"/>
            <a:chExt cx="2938508" cy="305526"/>
          </a:xfrm>
        </p:grpSpPr>
        <p:grpSp>
          <p:nvGrpSpPr>
            <p:cNvPr id="1526" name="Shape 1526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527" name="Shape 1527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8" name="Shape 1528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29" name="Shape 1529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1" name="Shape 1531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2" name="Shape 1532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4" name="Shape 1534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535" name="Shape 1535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536" name="Shape 1536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7" name="Shape 1537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8" name="Shape 1538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40" name="Shape 1540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41" name="Shape 1541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43" name="Shape 1543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544" name="Shape 1544"/>
          <p:cNvSpPr txBox="1"/>
          <p:nvPr/>
        </p:nvSpPr>
        <p:spPr>
          <a:xfrm rot="-5400000">
            <a:off x="54761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sp>
        <p:nvSpPr>
          <p:cNvPr id="1545" name="Shape 1545"/>
          <p:cNvSpPr/>
          <p:nvPr/>
        </p:nvSpPr>
        <p:spPr>
          <a:xfrm>
            <a:off x="5224612" y="171346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5408269" y="171346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5591927" y="171346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5775584" y="171346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5959241" y="171346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6510224" y="1713442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6693881" y="1713442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52" name="Shape 1552"/>
          <p:cNvSpPr txBox="1"/>
          <p:nvPr/>
        </p:nvSpPr>
        <p:spPr>
          <a:xfrm>
            <a:off x="6143017" y="1698870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553" name="Shape 1553"/>
          <p:cNvSpPr txBox="1"/>
          <p:nvPr/>
        </p:nvSpPr>
        <p:spPr>
          <a:xfrm>
            <a:off x="5920975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554" name="Shape 1554"/>
          <p:cNvSpPr txBox="1"/>
          <p:nvPr/>
        </p:nvSpPr>
        <p:spPr>
          <a:xfrm>
            <a:off x="4410319" y="1737260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1555" name="Shape 1555"/>
          <p:cNvSpPr txBox="1"/>
          <p:nvPr/>
        </p:nvSpPr>
        <p:spPr>
          <a:xfrm>
            <a:off x="4500875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1556" name="Shape 1556"/>
          <p:cNvSpPr txBox="1"/>
          <p:nvPr/>
        </p:nvSpPr>
        <p:spPr>
          <a:xfrm>
            <a:off x="4782996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1557" name="Shape 1557"/>
          <p:cNvSpPr txBox="1"/>
          <p:nvPr/>
        </p:nvSpPr>
        <p:spPr>
          <a:xfrm>
            <a:off x="5103712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539778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x="568073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1560" name="Shape 1560"/>
          <p:cNvSpPr txBox="1"/>
          <p:nvPr/>
        </p:nvSpPr>
        <p:spPr>
          <a:xfrm>
            <a:off x="62112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1561" name="Shape 1561"/>
          <p:cNvSpPr txBox="1"/>
          <p:nvPr/>
        </p:nvSpPr>
        <p:spPr>
          <a:xfrm>
            <a:off x="65505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1562" name="Shape 1562"/>
          <p:cNvSpPr txBox="1"/>
          <p:nvPr/>
        </p:nvSpPr>
        <p:spPr>
          <a:xfrm>
            <a:off x="447560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32</a:t>
            </a:r>
          </a:p>
        </p:txBody>
      </p:sp>
      <p:sp>
        <p:nvSpPr>
          <p:cNvPr id="1563" name="Shape 1563"/>
          <p:cNvSpPr txBox="1"/>
          <p:nvPr/>
        </p:nvSpPr>
        <p:spPr>
          <a:xfrm>
            <a:off x="475325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1564" name="Shape 1564"/>
          <p:cNvSpPr txBox="1"/>
          <p:nvPr/>
        </p:nvSpPr>
        <p:spPr>
          <a:xfrm>
            <a:off x="504796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1565" name="Shape 1565"/>
          <p:cNvSpPr txBox="1"/>
          <p:nvPr/>
        </p:nvSpPr>
        <p:spPr>
          <a:xfrm>
            <a:off x="535001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564423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x="6200727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1568" name="Shape 1568"/>
          <p:cNvSpPr txBox="1"/>
          <p:nvPr/>
        </p:nvSpPr>
        <p:spPr>
          <a:xfrm>
            <a:off x="6535250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1569" name="Shape 1569"/>
          <p:cNvSpPr txBox="1"/>
          <p:nvPr/>
        </p:nvSpPr>
        <p:spPr>
          <a:xfrm>
            <a:off x="543277" y="4047352"/>
            <a:ext cx="3820499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r>
              <a:rPr lang="en" sz="16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tidx = threadidx.x;</a:t>
            </a:r>
          </a:p>
          <a:p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tmp = tile[tidx + tidx % 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600">
                <a:solidFill>
                  <a:srgbClr val="6FA8DC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cxnSp>
        <p:nvCxnSpPr>
          <p:cNvPr id="1570" name="Shape 1570"/>
          <p:cNvCxnSpPr>
            <a:stCxn id="1545" idx="2"/>
            <a:endCxn id="1555" idx="0"/>
          </p:cNvCxnSpPr>
          <p:nvPr/>
        </p:nvCxnSpPr>
        <p:spPr>
          <a:xfrm flipH="1">
            <a:off x="4607225" y="2113546"/>
            <a:ext cx="709187" cy="4833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1" name="Shape 1571"/>
          <p:cNvCxnSpPr>
            <a:stCxn id="1546" idx="2"/>
            <a:endCxn id="1555" idx="2"/>
          </p:cNvCxnSpPr>
          <p:nvPr/>
        </p:nvCxnSpPr>
        <p:spPr>
          <a:xfrm flipH="1">
            <a:off x="4607225" y="2113546"/>
            <a:ext cx="892844" cy="80652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2" name="Shape 1572"/>
          <p:cNvCxnSpPr>
            <a:stCxn id="1547" idx="2"/>
            <a:endCxn id="1557" idx="0"/>
          </p:cNvCxnSpPr>
          <p:nvPr/>
        </p:nvCxnSpPr>
        <p:spPr>
          <a:xfrm flipH="1">
            <a:off x="5210062" y="2113546"/>
            <a:ext cx="473665" cy="4833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3" name="Shape 1573"/>
          <p:cNvCxnSpPr>
            <a:stCxn id="1548" idx="2"/>
            <a:endCxn id="1557" idx="2"/>
          </p:cNvCxnSpPr>
          <p:nvPr/>
        </p:nvCxnSpPr>
        <p:spPr>
          <a:xfrm flipH="1">
            <a:off x="5210062" y="2113546"/>
            <a:ext cx="657322" cy="80652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4" name="Shape 1574"/>
          <p:cNvCxnSpPr>
            <a:stCxn id="1549" idx="2"/>
            <a:endCxn id="1559" idx="0"/>
          </p:cNvCxnSpPr>
          <p:nvPr/>
        </p:nvCxnSpPr>
        <p:spPr>
          <a:xfrm flipH="1">
            <a:off x="5787087" y="2113546"/>
            <a:ext cx="263954" cy="49003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5" name="Shape 1575"/>
          <p:cNvCxnSpPr>
            <a:stCxn id="1551" idx="2"/>
            <a:endCxn id="1567" idx="0"/>
          </p:cNvCxnSpPr>
          <p:nvPr/>
        </p:nvCxnSpPr>
        <p:spPr>
          <a:xfrm flipH="1">
            <a:off x="6363477" y="2113521"/>
            <a:ext cx="422204" cy="703111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6" name="Shape 1576"/>
          <p:cNvCxnSpPr>
            <a:stCxn id="1550" idx="2"/>
            <a:endCxn id="1560" idx="0"/>
          </p:cNvCxnSpPr>
          <p:nvPr/>
        </p:nvCxnSpPr>
        <p:spPr>
          <a:xfrm flipH="1">
            <a:off x="6374027" y="2113521"/>
            <a:ext cx="227997" cy="491106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endParaRPr lang="en" dirty="0"/>
          </a:p>
        </p:txBody>
      </p:sp>
      <p:sp>
        <p:nvSpPr>
          <p:cNvPr id="1581" name="Shape 1581"/>
          <p:cNvSpPr txBox="1">
            <a:spLocks noGrp="1"/>
          </p:cNvSpPr>
          <p:nvPr>
            <p:ph type="body" idx="1"/>
          </p:nvPr>
        </p:nvSpPr>
        <p:spPr>
          <a:xfrm>
            <a:off x="457200" y="1947334"/>
            <a:ext cx="3879815" cy="4620299"/>
          </a:xfrm>
        </p:spPr>
        <p:txBody>
          <a:bodyPr/>
          <a:lstStyle/>
          <a:p>
            <a:pPr lvl="0"/>
            <a:r>
              <a:rPr lang="en" dirty="0" smtClean="0"/>
              <a:t>Access to the different elements in a bank is also executed serially.</a:t>
            </a:r>
          </a:p>
          <a:p>
            <a:pPr lvl="0"/>
            <a:r>
              <a:rPr lang="en" dirty="0" smtClean="0"/>
              <a:t>32 way bank conflict</a:t>
            </a:r>
            <a:endParaRPr lang="en" dirty="0"/>
          </a:p>
        </p:txBody>
      </p:sp>
      <p:grpSp>
        <p:nvGrpSpPr>
          <p:cNvPr id="1583" name="Shape 1583"/>
          <p:cNvGrpSpPr/>
          <p:nvPr/>
        </p:nvGrpSpPr>
        <p:grpSpPr>
          <a:xfrm rot="-5400000">
            <a:off x="2982901" y="4075904"/>
            <a:ext cx="3248814" cy="400086"/>
            <a:chOff x="4427095" y="1713012"/>
            <a:chExt cx="2938508" cy="305526"/>
          </a:xfrm>
        </p:grpSpPr>
        <p:grpSp>
          <p:nvGrpSpPr>
            <p:cNvPr id="1584" name="Shape 158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585" name="Shape 158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86" name="Shape 158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87" name="Shape 158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88" name="Shape 158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89" name="Shape 158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1" name="Shape 159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2" name="Shape 159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593" name="Shape 159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594" name="Shape 159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5" name="Shape 159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6" name="Shape 159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7" name="Shape 159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8" name="Shape 159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99" name="Shape 159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0" name="Shape 160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1" name="Shape 160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602" name="Shape 1602"/>
          <p:cNvSpPr txBox="1"/>
          <p:nvPr/>
        </p:nvSpPr>
        <p:spPr>
          <a:xfrm rot="-5400000">
            <a:off x="42615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grpSp>
        <p:nvGrpSpPr>
          <p:cNvPr id="1603" name="Shape 1603"/>
          <p:cNvGrpSpPr/>
          <p:nvPr/>
        </p:nvGrpSpPr>
        <p:grpSpPr>
          <a:xfrm rot="-5400000">
            <a:off x="3278260" y="4075904"/>
            <a:ext cx="3248814" cy="400086"/>
            <a:chOff x="4427095" y="1713012"/>
            <a:chExt cx="2938508" cy="305526"/>
          </a:xfrm>
        </p:grpSpPr>
        <p:grpSp>
          <p:nvGrpSpPr>
            <p:cNvPr id="1604" name="Shape 160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605" name="Shape 160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6" name="Shape 160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7" name="Shape 160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8" name="Shape 160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09" name="Shape 160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0" name="Shape 161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1" name="Shape 161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2" name="Shape 161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613" name="Shape 161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614" name="Shape 161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5" name="Shape 161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6" name="Shape 161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7" name="Shape 161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8" name="Shape 161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19" name="Shape 161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0" name="Shape 162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1" name="Shape 162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622" name="Shape 1622"/>
          <p:cNvSpPr txBox="1"/>
          <p:nvPr/>
        </p:nvSpPr>
        <p:spPr>
          <a:xfrm rot="-5400000">
            <a:off x="45569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grpSp>
        <p:nvGrpSpPr>
          <p:cNvPr id="1623" name="Shape 1623"/>
          <p:cNvGrpSpPr/>
          <p:nvPr/>
        </p:nvGrpSpPr>
        <p:grpSpPr>
          <a:xfrm rot="-5400000">
            <a:off x="3588317" y="4075904"/>
            <a:ext cx="3248814" cy="400086"/>
            <a:chOff x="4427095" y="1713012"/>
            <a:chExt cx="2938508" cy="305526"/>
          </a:xfrm>
        </p:grpSpPr>
        <p:grpSp>
          <p:nvGrpSpPr>
            <p:cNvPr id="1624" name="Shape 162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625" name="Shape 162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6" name="Shape 162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7" name="Shape 162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29" name="Shape 162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0" name="Shape 163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1" name="Shape 163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2" name="Shape 163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633" name="Shape 163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634" name="Shape 163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5" name="Shape 163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6" name="Shape 163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7" name="Shape 163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8" name="Shape 163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39" name="Shape 163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0" name="Shape 164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1" name="Shape 164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642" name="Shape 1642"/>
          <p:cNvSpPr txBox="1"/>
          <p:nvPr/>
        </p:nvSpPr>
        <p:spPr>
          <a:xfrm rot="-5400000">
            <a:off x="48688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grpSp>
        <p:nvGrpSpPr>
          <p:cNvPr id="1643" name="Shape 1643"/>
          <p:cNvGrpSpPr/>
          <p:nvPr/>
        </p:nvGrpSpPr>
        <p:grpSpPr>
          <a:xfrm rot="-5400000">
            <a:off x="5082000" y="4075904"/>
            <a:ext cx="3248814" cy="400086"/>
            <a:chOff x="4427095" y="1713012"/>
            <a:chExt cx="2938508" cy="305526"/>
          </a:xfrm>
        </p:grpSpPr>
        <p:grpSp>
          <p:nvGrpSpPr>
            <p:cNvPr id="1644" name="Shape 164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7" name="Shape 164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8" name="Shape 164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49" name="Shape 164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0" name="Shape 165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1" name="Shape 165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2" name="Shape 165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653" name="Shape 165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5" name="Shape 165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6" name="Shape 165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7" name="Shape 165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8" name="Shape 165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59" name="Shape 165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0" name="Shape 166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1" name="Shape 166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662" name="Shape 1662"/>
          <p:cNvSpPr txBox="1"/>
          <p:nvPr/>
        </p:nvSpPr>
        <p:spPr>
          <a:xfrm rot="-5400000">
            <a:off x="6322091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grpSp>
        <p:nvGrpSpPr>
          <p:cNvPr id="1663" name="Shape 1663"/>
          <p:cNvGrpSpPr/>
          <p:nvPr/>
        </p:nvGrpSpPr>
        <p:grpSpPr>
          <a:xfrm rot="-5400000">
            <a:off x="4737077" y="4075904"/>
            <a:ext cx="3248814" cy="400086"/>
            <a:chOff x="4427095" y="1713012"/>
            <a:chExt cx="2938508" cy="305526"/>
          </a:xfrm>
        </p:grpSpPr>
        <p:grpSp>
          <p:nvGrpSpPr>
            <p:cNvPr id="1664" name="Shape 166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6" name="Shape 166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7" name="Shape 166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8" name="Shape 166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69" name="Shape 166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0" name="Shape 167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1" name="Shape 167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2" name="Shape 167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673" name="Shape 167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674" name="Shape 167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5" name="Shape 167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6" name="Shape 167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7" name="Shape 167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8" name="Shape 167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79" name="Shape 167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0" name="Shape 168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1" name="Shape 168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682" name="Shape 1682"/>
          <p:cNvSpPr txBox="1"/>
          <p:nvPr/>
        </p:nvSpPr>
        <p:spPr>
          <a:xfrm rot="-5400000">
            <a:off x="5977166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grpSp>
        <p:nvGrpSpPr>
          <p:cNvPr id="1683" name="Shape 1683"/>
          <p:cNvGrpSpPr/>
          <p:nvPr/>
        </p:nvGrpSpPr>
        <p:grpSpPr>
          <a:xfrm rot="-5400000">
            <a:off x="3878372" y="4075904"/>
            <a:ext cx="3248814" cy="400086"/>
            <a:chOff x="4427095" y="1713012"/>
            <a:chExt cx="2938508" cy="305526"/>
          </a:xfrm>
        </p:grpSpPr>
        <p:grpSp>
          <p:nvGrpSpPr>
            <p:cNvPr id="1684" name="Shape 168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685" name="Shape 168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6" name="Shape 168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7" name="Shape 168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8" name="Shape 168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89" name="Shape 168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0" name="Shape 169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1" name="Shape 169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2" name="Shape 169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693" name="Shape 169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694" name="Shape 169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5" name="Shape 169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6" name="Shape 169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7" name="Shape 169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8" name="Shape 169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99" name="Shape 169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0" name="Shape 170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1" name="Shape 170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702" name="Shape 1702"/>
          <p:cNvSpPr txBox="1"/>
          <p:nvPr/>
        </p:nvSpPr>
        <p:spPr>
          <a:xfrm rot="-5400000">
            <a:off x="5172503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grpSp>
        <p:nvGrpSpPr>
          <p:cNvPr id="1703" name="Shape 1703"/>
          <p:cNvGrpSpPr/>
          <p:nvPr/>
        </p:nvGrpSpPr>
        <p:grpSpPr>
          <a:xfrm rot="-5400000">
            <a:off x="4188429" y="4075904"/>
            <a:ext cx="3248814" cy="400086"/>
            <a:chOff x="4427095" y="1713012"/>
            <a:chExt cx="2938508" cy="305526"/>
          </a:xfrm>
        </p:grpSpPr>
        <p:grpSp>
          <p:nvGrpSpPr>
            <p:cNvPr id="1704" name="Shape 1704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705" name="Shape 1705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6" name="Shape 1706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7" name="Shape 1707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8" name="Shape 1708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09" name="Shape 1709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0" name="Shape 1710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1" name="Shape 1711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2" name="Shape 1712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713" name="Shape 1713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714" name="Shape 171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5" name="Shape 1715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6" name="Shape 1716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7" name="Shape 1717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8" name="Shape 1718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19" name="Shape 1719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20" name="Shape 1720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21" name="Shape 1721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722" name="Shape 1722"/>
          <p:cNvSpPr txBox="1"/>
          <p:nvPr/>
        </p:nvSpPr>
        <p:spPr>
          <a:xfrm rot="-5400000">
            <a:off x="5476141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sp>
        <p:nvSpPr>
          <p:cNvPr id="1723" name="Shape 1723"/>
          <p:cNvSpPr/>
          <p:nvPr/>
        </p:nvSpPr>
        <p:spPr>
          <a:xfrm>
            <a:off x="5223207" y="172367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5406864" y="172367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5590522" y="172367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5774179" y="172367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5957836" y="1723677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6508819" y="1723652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6692476" y="1723652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730" name="Shape 1730"/>
          <p:cNvSpPr txBox="1"/>
          <p:nvPr/>
        </p:nvSpPr>
        <p:spPr>
          <a:xfrm>
            <a:off x="6141612" y="1709080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731" name="Shape 1731"/>
          <p:cNvSpPr txBox="1"/>
          <p:nvPr/>
        </p:nvSpPr>
        <p:spPr>
          <a:xfrm>
            <a:off x="5920975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4408914" y="1747470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1733" name="Shape 1733"/>
          <p:cNvSpPr txBox="1"/>
          <p:nvPr/>
        </p:nvSpPr>
        <p:spPr>
          <a:xfrm>
            <a:off x="4500875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1734" name="Shape 1734"/>
          <p:cNvSpPr txBox="1"/>
          <p:nvPr/>
        </p:nvSpPr>
        <p:spPr>
          <a:xfrm>
            <a:off x="4782996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5103712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1736" name="Shape 1736"/>
          <p:cNvSpPr txBox="1"/>
          <p:nvPr/>
        </p:nvSpPr>
        <p:spPr>
          <a:xfrm>
            <a:off x="539778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1737" name="Shape 1737"/>
          <p:cNvSpPr txBox="1"/>
          <p:nvPr/>
        </p:nvSpPr>
        <p:spPr>
          <a:xfrm>
            <a:off x="5680737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1738" name="Shape 1738"/>
          <p:cNvSpPr txBox="1"/>
          <p:nvPr/>
        </p:nvSpPr>
        <p:spPr>
          <a:xfrm>
            <a:off x="62112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1739" name="Shape 1739"/>
          <p:cNvSpPr txBox="1"/>
          <p:nvPr/>
        </p:nvSpPr>
        <p:spPr>
          <a:xfrm>
            <a:off x="6550577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447560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32</a:t>
            </a:r>
          </a:p>
        </p:txBody>
      </p:sp>
      <p:sp>
        <p:nvSpPr>
          <p:cNvPr id="1741" name="Shape 1741"/>
          <p:cNvSpPr txBox="1"/>
          <p:nvPr/>
        </p:nvSpPr>
        <p:spPr>
          <a:xfrm>
            <a:off x="4753252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1742" name="Shape 1742"/>
          <p:cNvSpPr txBox="1"/>
          <p:nvPr/>
        </p:nvSpPr>
        <p:spPr>
          <a:xfrm>
            <a:off x="504796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1743" name="Shape 1743"/>
          <p:cNvSpPr txBox="1"/>
          <p:nvPr/>
        </p:nvSpPr>
        <p:spPr>
          <a:xfrm>
            <a:off x="5350014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1744" name="Shape 1744"/>
          <p:cNvSpPr txBox="1"/>
          <p:nvPr/>
        </p:nvSpPr>
        <p:spPr>
          <a:xfrm>
            <a:off x="5644239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6200727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1746" name="Shape 1746"/>
          <p:cNvSpPr txBox="1"/>
          <p:nvPr/>
        </p:nvSpPr>
        <p:spPr>
          <a:xfrm>
            <a:off x="6535250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1747" name="Shape 1747"/>
          <p:cNvSpPr txBox="1"/>
          <p:nvPr/>
        </p:nvSpPr>
        <p:spPr>
          <a:xfrm>
            <a:off x="514702" y="4056877"/>
            <a:ext cx="3767099" cy="43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_b[index_out] = tile[tx][ty];</a:t>
            </a:r>
          </a:p>
        </p:txBody>
      </p:sp>
      <p:cxnSp>
        <p:nvCxnSpPr>
          <p:cNvPr id="1748" name="Shape 1748"/>
          <p:cNvCxnSpPr>
            <a:stCxn id="1723" idx="2"/>
            <a:endCxn id="1733" idx="0"/>
          </p:cNvCxnSpPr>
          <p:nvPr/>
        </p:nvCxnSpPr>
        <p:spPr>
          <a:xfrm flipH="1">
            <a:off x="4607225" y="2123756"/>
            <a:ext cx="707782" cy="47317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49" name="Shape 1749"/>
          <p:cNvCxnSpPr>
            <a:stCxn id="1724" idx="2"/>
            <a:endCxn id="1733" idx="2"/>
          </p:cNvCxnSpPr>
          <p:nvPr/>
        </p:nvCxnSpPr>
        <p:spPr>
          <a:xfrm flipH="1">
            <a:off x="4607225" y="2123756"/>
            <a:ext cx="891439" cy="79631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0" name="Shape 1750"/>
          <p:cNvCxnSpPr>
            <a:stCxn id="1725" idx="2"/>
            <a:endCxn id="1740" idx="2"/>
          </p:cNvCxnSpPr>
          <p:nvPr/>
        </p:nvCxnSpPr>
        <p:spPr>
          <a:xfrm flipH="1">
            <a:off x="4638352" y="2123756"/>
            <a:ext cx="1043970" cy="1002517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1" name="Shape 1751"/>
          <p:cNvCxnSpPr>
            <a:stCxn id="1726" idx="2"/>
            <a:endCxn id="1598" idx="3"/>
          </p:cNvCxnSpPr>
          <p:nvPr/>
        </p:nvCxnSpPr>
        <p:spPr>
          <a:xfrm flipH="1">
            <a:off x="4607312" y="2123756"/>
            <a:ext cx="1258667" cy="1136937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2" name="Shape 1752"/>
          <p:cNvCxnSpPr>
            <a:stCxn id="1727" idx="2"/>
            <a:endCxn id="1598" idx="1"/>
          </p:cNvCxnSpPr>
          <p:nvPr/>
        </p:nvCxnSpPr>
        <p:spPr>
          <a:xfrm flipH="1">
            <a:off x="4607312" y="2123756"/>
            <a:ext cx="1442324" cy="133998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3" name="Shape 1753"/>
          <p:cNvCxnSpPr>
            <a:stCxn id="1729" idx="2"/>
            <a:endCxn id="1591" idx="1"/>
          </p:cNvCxnSpPr>
          <p:nvPr/>
        </p:nvCxnSpPr>
        <p:spPr>
          <a:xfrm flipH="1">
            <a:off x="4607305" y="2123731"/>
            <a:ext cx="2176971" cy="255831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754" name="Shape 1754"/>
          <p:cNvCxnSpPr>
            <a:stCxn id="1728" idx="2"/>
            <a:endCxn id="1591" idx="3"/>
          </p:cNvCxnSpPr>
          <p:nvPr/>
        </p:nvCxnSpPr>
        <p:spPr>
          <a:xfrm flipH="1">
            <a:off x="4607305" y="2123731"/>
            <a:ext cx="1993314" cy="2355262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600" y="1796836"/>
            <a:ext cx="823219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</a:t>
            </a:r>
            <a:r>
              <a:rPr lang="en-US" altLang="en-US" sz="1600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shared__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B4B4B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608B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</a:t>
            </a:r>
            <a:r>
              <a:rPr lang="en-US" altLang="en-US" sz="1600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 for all data to be 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copied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600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tj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600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600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59" name="Shape 17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Shared Memory</a:t>
            </a:r>
            <a:endParaRPr lang="en"/>
          </a:p>
        </p:txBody>
      </p:sp>
      <p:sp>
        <p:nvSpPr>
          <p:cNvPr id="1761" name="Shape 1761"/>
          <p:cNvSpPr txBox="1"/>
          <p:nvPr/>
        </p:nvSpPr>
        <p:spPr>
          <a:xfrm>
            <a:off x="6127499" y="3873264"/>
            <a:ext cx="25593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FF0000"/>
                </a:solidFill>
              </a:rPr>
              <a:t>Represents row of the “bank”</a:t>
            </a:r>
          </a:p>
        </p:txBody>
      </p:sp>
      <p:cxnSp>
        <p:nvCxnSpPr>
          <p:cNvPr id="1762" name="Shape 1762"/>
          <p:cNvCxnSpPr/>
          <p:nvPr/>
        </p:nvCxnSpPr>
        <p:spPr>
          <a:xfrm flipV="1">
            <a:off x="2934789" y="4086885"/>
            <a:ext cx="3206122" cy="73922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3" name="Shape 1763"/>
          <p:cNvSpPr txBox="1"/>
          <p:nvPr/>
        </p:nvSpPr>
        <p:spPr>
          <a:xfrm>
            <a:off x="6140912" y="4210582"/>
            <a:ext cx="28470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0000FF"/>
                </a:solidFill>
              </a:rPr>
              <a:t>Represents bank number or “col”</a:t>
            </a:r>
          </a:p>
          <a:p>
            <a:r>
              <a:rPr lang="en" dirty="0">
                <a:solidFill>
                  <a:srgbClr val="0000FF"/>
                </a:solidFill>
              </a:rPr>
              <a:t>Same for all threads in the warp</a:t>
            </a:r>
          </a:p>
        </p:txBody>
      </p:sp>
      <p:cxnSp>
        <p:nvCxnSpPr>
          <p:cNvPr id="1764" name="Shape 1764"/>
          <p:cNvCxnSpPr>
            <a:endCxn id="1763" idx="1"/>
          </p:cNvCxnSpPr>
          <p:nvPr/>
        </p:nvCxnSpPr>
        <p:spPr>
          <a:xfrm flipV="1">
            <a:off x="4238613" y="4518344"/>
            <a:ext cx="1902301" cy="240637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Shape 17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Shared Memory Transpose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71" name="Shape 17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61452"/>
            <a:ext cx="8229600" cy="47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Shape 17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</a:t>
            </a:r>
            <a:endParaRPr lang="en"/>
          </a:p>
        </p:txBody>
      </p:sp>
      <p:sp>
        <p:nvSpPr>
          <p:cNvPr id="1776" name="Shape 177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No Bank conflicts</a:t>
            </a:r>
            <a:endParaRPr lang="en"/>
          </a:p>
        </p:txBody>
      </p:sp>
      <p:sp>
        <p:nvSpPr>
          <p:cNvPr id="1778" name="Shape 1778"/>
          <p:cNvSpPr/>
          <p:nvPr/>
        </p:nvSpPr>
        <p:spPr>
          <a:xfrm>
            <a:off x="1625252" y="3977162"/>
            <a:ext cx="2833799" cy="40007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>
              <a:solidFill>
                <a:schemeClr val="dk2"/>
              </a:solidFill>
            </a:endParaRPr>
          </a:p>
        </p:txBody>
      </p:sp>
      <p:sp>
        <p:nvSpPr>
          <p:cNvPr id="1779" name="Shape 1779"/>
          <p:cNvSpPr/>
          <p:nvPr/>
        </p:nvSpPr>
        <p:spPr>
          <a:xfrm>
            <a:off x="3368025" y="2826002"/>
            <a:ext cx="4057748" cy="995325"/>
          </a:xfrm>
          <a:custGeom>
            <a:avLst/>
            <a:gdLst/>
            <a:ahLst/>
            <a:cxnLst/>
            <a:rect l="0" t="0" r="0" b="0"/>
            <a:pathLst>
              <a:path w="166029" h="39813" extrusionOk="0">
                <a:moveTo>
                  <a:pt x="0" y="39813"/>
                </a:moveTo>
                <a:cubicBezTo>
                  <a:pt x="18447" y="33205"/>
                  <a:pt x="83014" y="2341"/>
                  <a:pt x="110686" y="168"/>
                </a:cubicBezTo>
                <a:cubicBezTo>
                  <a:pt x="138357" y="-2005"/>
                  <a:pt x="156805" y="22340"/>
                  <a:pt x="166029" y="2677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80" name="Shape 1780"/>
          <p:cNvSpPr/>
          <p:nvPr/>
        </p:nvSpPr>
        <p:spPr>
          <a:xfrm>
            <a:off x="2628475" y="3977162"/>
            <a:ext cx="734400" cy="40007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>
              <a:solidFill>
                <a:schemeClr val="dk2"/>
              </a:solidFill>
            </a:endParaRPr>
          </a:p>
        </p:txBody>
      </p:sp>
      <p:sp>
        <p:nvSpPr>
          <p:cNvPr id="1781" name="Shape 1781"/>
          <p:cNvSpPr/>
          <p:nvPr/>
        </p:nvSpPr>
        <p:spPr>
          <a:xfrm>
            <a:off x="2629700" y="3341193"/>
            <a:ext cx="4270450" cy="486850"/>
          </a:xfrm>
          <a:custGeom>
            <a:avLst/>
            <a:gdLst/>
            <a:ahLst/>
            <a:cxnLst/>
            <a:rect l="0" t="0" r="0" b="0"/>
            <a:pathLst>
              <a:path w="170818" h="19474" extrusionOk="0">
                <a:moveTo>
                  <a:pt x="0" y="19474"/>
                </a:moveTo>
                <a:cubicBezTo>
                  <a:pt x="14589" y="16325"/>
                  <a:pt x="59067" y="2977"/>
                  <a:pt x="87537" y="583"/>
                </a:cubicBezTo>
                <a:cubicBezTo>
                  <a:pt x="116006" y="-1811"/>
                  <a:pt x="156937" y="4352"/>
                  <a:pt x="170818" y="5106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82" name="Shape 1782"/>
          <p:cNvSpPr txBox="1"/>
          <p:nvPr/>
        </p:nvSpPr>
        <p:spPr>
          <a:xfrm>
            <a:off x="5195375" y="3078788"/>
            <a:ext cx="734400" cy="338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>
                <a:solidFill>
                  <a:schemeClr val="dk2"/>
                </a:solidFill>
              </a:rPr>
              <a:t>Thread 0</a:t>
            </a:r>
          </a:p>
        </p:txBody>
      </p:sp>
      <p:grpSp>
        <p:nvGrpSpPr>
          <p:cNvPr id="1783" name="Shape 1783"/>
          <p:cNvGrpSpPr/>
          <p:nvPr/>
        </p:nvGrpSpPr>
        <p:grpSpPr>
          <a:xfrm>
            <a:off x="6900152" y="3331337"/>
            <a:ext cx="613199" cy="628679"/>
            <a:chOff x="4895000" y="4321710"/>
            <a:chExt cx="613199" cy="628679"/>
          </a:xfrm>
        </p:grpSpPr>
        <p:sp>
          <p:nvSpPr>
            <p:cNvPr id="1784" name="Shape 1784"/>
            <p:cNvSpPr/>
            <p:nvPr/>
          </p:nvSpPr>
          <p:spPr>
            <a:xfrm>
              <a:off x="4895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4971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047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51236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51998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5276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352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428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895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971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047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1236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98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276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352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428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4895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4971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047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1236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1998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276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352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428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4895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4971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047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1236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1998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276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352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428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816" name="Shape 1816"/>
          <p:cNvGrpSpPr/>
          <p:nvPr/>
        </p:nvGrpSpPr>
        <p:grpSpPr>
          <a:xfrm>
            <a:off x="6900152" y="3636137"/>
            <a:ext cx="613199" cy="628679"/>
            <a:chOff x="4895000" y="4321710"/>
            <a:chExt cx="613199" cy="628679"/>
          </a:xfrm>
        </p:grpSpPr>
        <p:sp>
          <p:nvSpPr>
            <p:cNvPr id="1817" name="Shape 1817"/>
            <p:cNvSpPr/>
            <p:nvPr/>
          </p:nvSpPr>
          <p:spPr>
            <a:xfrm>
              <a:off x="4895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971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047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1236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1998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276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352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5428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4895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4971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5047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51236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51998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5276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5352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5428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4895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4971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5047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51236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51998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5276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5352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428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4895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4971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5047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1236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1998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276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52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428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49" name="Shape 1849"/>
          <p:cNvSpPr txBox="1"/>
          <p:nvPr/>
        </p:nvSpPr>
        <p:spPr>
          <a:xfrm>
            <a:off x="5929777" y="2547838"/>
            <a:ext cx="876599" cy="338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>
                <a:solidFill>
                  <a:schemeClr val="dk2"/>
                </a:solidFill>
              </a:rPr>
              <a:t>Thread 31</a:t>
            </a:r>
          </a:p>
        </p:txBody>
      </p:sp>
      <p:sp>
        <p:nvSpPr>
          <p:cNvPr id="1850" name="Shape 1850"/>
          <p:cNvSpPr/>
          <p:nvPr/>
        </p:nvSpPr>
        <p:spPr>
          <a:xfrm>
            <a:off x="7509752" y="33313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7509752" y="34075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7509752" y="34837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7509752" y="35599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7509752" y="36361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5" name="Shape 1855"/>
          <p:cNvSpPr/>
          <p:nvPr/>
        </p:nvSpPr>
        <p:spPr>
          <a:xfrm>
            <a:off x="7509752" y="37123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6" name="Shape 1856"/>
          <p:cNvSpPr/>
          <p:nvPr/>
        </p:nvSpPr>
        <p:spPr>
          <a:xfrm>
            <a:off x="7509752" y="37885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7509752" y="38647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858" name="Shape 1858"/>
          <p:cNvSpPr txBox="1"/>
          <p:nvPr/>
        </p:nvSpPr>
        <p:spPr>
          <a:xfrm>
            <a:off x="7250227" y="2626300"/>
            <a:ext cx="1307399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000">
                <a:solidFill>
                  <a:schemeClr val="dk2"/>
                </a:solidFill>
              </a:rPr>
              <a:t>Add Unused column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mtClean="0"/>
              <a:t>CUDA</a:t>
            </a:r>
            <a:endParaRPr lang="en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smtClean="0"/>
              <a:t>Overview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</a:t>
            </a:r>
            <a:endParaRPr lang="en"/>
          </a:p>
        </p:txBody>
      </p:sp>
      <p:sp>
        <p:nvSpPr>
          <p:cNvPr id="1863" name="Shape 18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32-way Bank conflict!!</a:t>
            </a:r>
            <a:endParaRPr lang="en"/>
          </a:p>
        </p:txBody>
      </p:sp>
      <p:sp>
        <p:nvSpPr>
          <p:cNvPr id="1865" name="Shape 1865"/>
          <p:cNvSpPr/>
          <p:nvPr/>
        </p:nvSpPr>
        <p:spPr>
          <a:xfrm>
            <a:off x="1625252" y="3977162"/>
            <a:ext cx="2833799" cy="40007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>
              <a:solidFill>
                <a:schemeClr val="dk2"/>
              </a:solidFill>
            </a:endParaRPr>
          </a:p>
        </p:txBody>
      </p:sp>
      <p:sp>
        <p:nvSpPr>
          <p:cNvPr id="1866" name="Shape 1866"/>
          <p:cNvSpPr/>
          <p:nvPr/>
        </p:nvSpPr>
        <p:spPr>
          <a:xfrm>
            <a:off x="2628475" y="3977162"/>
            <a:ext cx="734400" cy="40007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>
              <a:solidFill>
                <a:schemeClr val="dk2"/>
              </a:solidFill>
            </a:endParaRPr>
          </a:p>
        </p:txBody>
      </p:sp>
      <p:sp>
        <p:nvSpPr>
          <p:cNvPr id="1867" name="Shape 1867"/>
          <p:cNvSpPr txBox="1"/>
          <p:nvPr/>
        </p:nvSpPr>
        <p:spPr>
          <a:xfrm>
            <a:off x="5195375" y="3078788"/>
            <a:ext cx="734400" cy="338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>
                <a:solidFill>
                  <a:schemeClr val="dk2"/>
                </a:solidFill>
              </a:rPr>
              <a:t>Thread 0</a:t>
            </a:r>
          </a:p>
        </p:txBody>
      </p:sp>
      <p:grpSp>
        <p:nvGrpSpPr>
          <p:cNvPr id="1868" name="Shape 1868"/>
          <p:cNvGrpSpPr/>
          <p:nvPr/>
        </p:nvGrpSpPr>
        <p:grpSpPr>
          <a:xfrm>
            <a:off x="6900152" y="3331337"/>
            <a:ext cx="613199" cy="628679"/>
            <a:chOff x="4895000" y="4321710"/>
            <a:chExt cx="613199" cy="628679"/>
          </a:xfrm>
        </p:grpSpPr>
        <p:sp>
          <p:nvSpPr>
            <p:cNvPr id="1869" name="Shape 1869"/>
            <p:cNvSpPr/>
            <p:nvPr/>
          </p:nvSpPr>
          <p:spPr>
            <a:xfrm>
              <a:off x="4895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4971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047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1236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1998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276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52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428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4895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4971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047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1236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1998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276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352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28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4895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4971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047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1236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1998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276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352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28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4895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4971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047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1236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1998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276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352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28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901" name="Shape 1901"/>
          <p:cNvGrpSpPr/>
          <p:nvPr/>
        </p:nvGrpSpPr>
        <p:grpSpPr>
          <a:xfrm>
            <a:off x="6900152" y="3636137"/>
            <a:ext cx="613199" cy="628679"/>
            <a:chOff x="4895000" y="4321710"/>
            <a:chExt cx="613199" cy="628679"/>
          </a:xfrm>
        </p:grpSpPr>
        <p:sp>
          <p:nvSpPr>
            <p:cNvPr id="1902" name="Shape 1902"/>
            <p:cNvSpPr/>
            <p:nvPr/>
          </p:nvSpPr>
          <p:spPr>
            <a:xfrm>
              <a:off x="4895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4971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047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1236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1998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2760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3522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28400" y="43217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4895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4971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047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1236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1998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2760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3522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428400" y="43979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4895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4971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047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1236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1998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2760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3522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428400" y="44741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4895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4971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047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1236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1998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2760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3522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428400" y="4550310"/>
              <a:ext cx="79799" cy="40007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934" name="Shape 1934"/>
          <p:cNvSpPr txBox="1"/>
          <p:nvPr/>
        </p:nvSpPr>
        <p:spPr>
          <a:xfrm>
            <a:off x="4822502" y="3781213"/>
            <a:ext cx="876599" cy="338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1000">
                <a:solidFill>
                  <a:schemeClr val="dk2"/>
                </a:solidFill>
              </a:rPr>
              <a:t>Thread 31</a:t>
            </a:r>
          </a:p>
        </p:txBody>
      </p:sp>
      <p:sp>
        <p:nvSpPr>
          <p:cNvPr id="1935" name="Shape 1935"/>
          <p:cNvSpPr/>
          <p:nvPr/>
        </p:nvSpPr>
        <p:spPr>
          <a:xfrm>
            <a:off x="7509752" y="33313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7509752" y="34075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7509752" y="34837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7509752" y="35599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39" name="Shape 1939"/>
          <p:cNvSpPr/>
          <p:nvPr/>
        </p:nvSpPr>
        <p:spPr>
          <a:xfrm>
            <a:off x="7509752" y="36361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7509752" y="37123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1" name="Shape 1941"/>
          <p:cNvSpPr/>
          <p:nvPr/>
        </p:nvSpPr>
        <p:spPr>
          <a:xfrm>
            <a:off x="7509752" y="37885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7509752" y="3864737"/>
            <a:ext cx="79799" cy="400079"/>
          </a:xfrm>
          <a:prstGeom prst="rect">
            <a:avLst/>
          </a:prstGeom>
          <a:solidFill>
            <a:srgbClr val="B45F0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943" name="Shape 1943"/>
          <p:cNvSpPr txBox="1"/>
          <p:nvPr/>
        </p:nvSpPr>
        <p:spPr>
          <a:xfrm>
            <a:off x="7250227" y="2626300"/>
            <a:ext cx="1307399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1000">
                <a:solidFill>
                  <a:schemeClr val="dk2"/>
                </a:solidFill>
              </a:rPr>
              <a:t>Add Unused column</a:t>
            </a:r>
          </a:p>
        </p:txBody>
      </p:sp>
      <p:sp>
        <p:nvSpPr>
          <p:cNvPr id="1944" name="Shape 1944"/>
          <p:cNvSpPr/>
          <p:nvPr/>
        </p:nvSpPr>
        <p:spPr>
          <a:xfrm>
            <a:off x="3698875" y="3679825"/>
            <a:ext cx="3158841" cy="639592"/>
          </a:xfrm>
          <a:custGeom>
            <a:avLst/>
            <a:gdLst/>
            <a:ahLst/>
            <a:cxnLst/>
            <a:rect l="0" t="0" r="0" b="0"/>
            <a:pathLst>
              <a:path w="170818" h="31844" extrusionOk="0">
                <a:moveTo>
                  <a:pt x="0" y="31844"/>
                </a:moveTo>
                <a:cubicBezTo>
                  <a:pt x="14944" y="26611"/>
                  <a:pt x="61196" y="3329"/>
                  <a:pt x="89666" y="447"/>
                </a:cubicBezTo>
                <a:cubicBezTo>
                  <a:pt x="118135" y="-2435"/>
                  <a:pt x="157292" y="12198"/>
                  <a:pt x="170818" y="14549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sp>
      <p:sp>
        <p:nvSpPr>
          <p:cNvPr id="1945" name="Shape 1945"/>
          <p:cNvSpPr/>
          <p:nvPr/>
        </p:nvSpPr>
        <p:spPr>
          <a:xfrm>
            <a:off x="2538465" y="3104644"/>
            <a:ext cx="4308191" cy="865102"/>
          </a:xfrm>
          <a:custGeom>
            <a:avLst/>
            <a:gdLst/>
            <a:ahLst/>
            <a:cxnLst/>
            <a:rect l="0" t="0" r="0" b="0"/>
            <a:pathLst>
              <a:path w="170818" h="19474" extrusionOk="0">
                <a:moveTo>
                  <a:pt x="0" y="19474"/>
                </a:moveTo>
                <a:cubicBezTo>
                  <a:pt x="14589" y="16325"/>
                  <a:pt x="59067" y="2977"/>
                  <a:pt x="87537" y="583"/>
                </a:cubicBezTo>
                <a:cubicBezTo>
                  <a:pt x="116006" y="-1811"/>
                  <a:pt x="156937" y="4352"/>
                  <a:pt x="170818" y="5106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Shape 19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Banks</a:t>
            </a:r>
            <a:br>
              <a:rPr lang="en" dirty="0" smtClean="0"/>
            </a:br>
            <a:endParaRPr lang="en" dirty="0"/>
          </a:p>
        </p:txBody>
      </p:sp>
      <p:sp>
        <p:nvSpPr>
          <p:cNvPr id="1950" name="Shape 19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Resolving bank conflict</a:t>
            </a:r>
          </a:p>
          <a:p>
            <a:pPr lvl="0"/>
            <a:endParaRPr lang="en" dirty="0"/>
          </a:p>
          <a:p>
            <a:pPr lvl="0"/>
            <a:endParaRPr lang="en" dirty="0" smtClean="0"/>
          </a:p>
          <a:p>
            <a:pPr lvl="0"/>
            <a:endParaRPr lang="en" dirty="0"/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Elements per row 		= 32</a:t>
            </a:r>
          </a:p>
          <a:p>
            <a:pPr lvl="0"/>
            <a:r>
              <a:rPr lang="en" dirty="0" smtClean="0"/>
              <a:t>Shared Mem per row 	= 33</a:t>
            </a:r>
          </a:p>
          <a:p>
            <a:pPr lvl="0"/>
            <a:r>
              <a:rPr lang="en" dirty="0" smtClean="0"/>
              <a:t>1 empty element per memory row</a:t>
            </a:r>
          </a:p>
          <a:p>
            <a:pPr lvl="1"/>
            <a:r>
              <a:rPr lang="en" dirty="0" smtClean="0"/>
              <a:t>This is what avoid bank conflicts</a:t>
            </a:r>
          </a:p>
          <a:p>
            <a:pPr marL="457200" lvl="1" indent="0">
              <a:buNone/>
            </a:pPr>
            <a:endParaRPr lang="en" dirty="0"/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ile[0][0] = 0 = 0		-&gt; Bank 0</a:t>
            </a:r>
          </a:p>
          <a:p>
            <a:pPr marL="457200" lvl="1" indent="0"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Tile[1][0] = 0 + 33 = 33	-&gt; Bank 1</a:t>
            </a:r>
          </a:p>
          <a:p>
            <a:pPr marL="457200" lvl="1" indent="0"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Tile[2][0] = 0 + 33 + 33 = 66-&gt; Bank 2</a:t>
            </a:r>
          </a:p>
          <a:p>
            <a:pPr marL="457200" lvl="1" indent="0"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Tile[n][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0] = 0 + </a:t>
            </a: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* 33      -&gt; 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 </a:t>
            </a: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52" name="Shape 1952"/>
          <p:cNvGrpSpPr/>
          <p:nvPr/>
        </p:nvGrpSpPr>
        <p:grpSpPr>
          <a:xfrm rot="-5400000">
            <a:off x="4297895" y="4075904"/>
            <a:ext cx="3248814" cy="400086"/>
            <a:chOff x="4427095" y="1713012"/>
            <a:chExt cx="2938508" cy="305526"/>
          </a:xfrm>
        </p:grpSpPr>
        <p:grpSp>
          <p:nvGrpSpPr>
            <p:cNvPr id="1953" name="Shape 195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954" name="Shape 195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55" name="Shape 195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56" name="Shape 195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57" name="Shape 195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58" name="Shape 195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59" name="Shape 195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0" name="Shape 196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1" name="Shape 196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962" name="Shape 196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963" name="Shape 196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4" name="Shape 196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5" name="Shape 196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6" name="Shape 196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7" name="Shape 196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8" name="Shape 196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69" name="Shape 196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0" name="Shape 197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971" name="Shape 1971"/>
          <p:cNvSpPr txBox="1"/>
          <p:nvPr/>
        </p:nvSpPr>
        <p:spPr>
          <a:xfrm rot="-5400000">
            <a:off x="5576535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1</a:t>
            </a:r>
          </a:p>
        </p:txBody>
      </p:sp>
      <p:grpSp>
        <p:nvGrpSpPr>
          <p:cNvPr id="1972" name="Shape 1972"/>
          <p:cNvGrpSpPr/>
          <p:nvPr/>
        </p:nvGrpSpPr>
        <p:grpSpPr>
          <a:xfrm rot="-5400000">
            <a:off x="4593254" y="4075904"/>
            <a:ext cx="3248814" cy="400086"/>
            <a:chOff x="4427095" y="1713012"/>
            <a:chExt cx="2938508" cy="305526"/>
          </a:xfrm>
        </p:grpSpPr>
        <p:grpSp>
          <p:nvGrpSpPr>
            <p:cNvPr id="1973" name="Shape 197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974" name="Shape 197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6" name="Shape 197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7" name="Shape 197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8" name="Shape 197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79" name="Shape 197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0" name="Shape 198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1" name="Shape 198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1982" name="Shape 198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1983" name="Shape 198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4" name="Shape 198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5" name="Shape 198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6" name="Shape 198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7" name="Shape 198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8" name="Shape 198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B45F06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89" name="Shape 198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0" name="Shape 199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1991" name="Shape 1991"/>
          <p:cNvSpPr txBox="1"/>
          <p:nvPr/>
        </p:nvSpPr>
        <p:spPr>
          <a:xfrm rot="-5400000">
            <a:off x="5871897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2</a:t>
            </a:r>
          </a:p>
        </p:txBody>
      </p:sp>
      <p:grpSp>
        <p:nvGrpSpPr>
          <p:cNvPr id="1992" name="Shape 1992"/>
          <p:cNvGrpSpPr/>
          <p:nvPr/>
        </p:nvGrpSpPr>
        <p:grpSpPr>
          <a:xfrm rot="-5400000">
            <a:off x="4903311" y="4075904"/>
            <a:ext cx="3248814" cy="400086"/>
            <a:chOff x="4427095" y="1713012"/>
            <a:chExt cx="2938508" cy="305526"/>
          </a:xfrm>
        </p:grpSpPr>
        <p:grpSp>
          <p:nvGrpSpPr>
            <p:cNvPr id="1993" name="Shape 199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1994" name="Shape 199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5" name="Shape 199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6" name="Shape 199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7" name="Shape 199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8" name="Shape 199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99" name="Shape 199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0" name="Shape 200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1" name="Shape 200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2002" name="Shape 200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2003" name="Shape 200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4" name="Shape 200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5" name="Shape 200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6" name="Shape 200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7" name="Shape 200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B45F06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8" name="Shape 200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09" name="Shape 200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0" name="Shape 201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2011" name="Shape 2011"/>
          <p:cNvSpPr txBox="1"/>
          <p:nvPr/>
        </p:nvSpPr>
        <p:spPr>
          <a:xfrm rot="-5400000">
            <a:off x="6183835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</a:t>
            </a:r>
          </a:p>
        </p:txBody>
      </p:sp>
      <p:grpSp>
        <p:nvGrpSpPr>
          <p:cNvPr id="2012" name="Shape 2012"/>
          <p:cNvGrpSpPr/>
          <p:nvPr/>
        </p:nvGrpSpPr>
        <p:grpSpPr>
          <a:xfrm rot="-5400000">
            <a:off x="6396994" y="4075904"/>
            <a:ext cx="3248814" cy="400086"/>
            <a:chOff x="4427095" y="1713012"/>
            <a:chExt cx="2938508" cy="305526"/>
          </a:xfrm>
        </p:grpSpPr>
        <p:grpSp>
          <p:nvGrpSpPr>
            <p:cNvPr id="2013" name="Shape 201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2014" name="Shape 201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5" name="Shape 201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6" name="Shape 201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7" name="Shape 201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8" name="Shape 201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19" name="Shape 201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0" name="Shape 202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1" name="Shape 202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2022" name="Shape 202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2023" name="Shape 202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4" name="Shape 202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5" name="Shape 202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6" name="Shape 202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7" name="Shape 202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8" name="Shape 202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29" name="Shape 202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2031" name="Shape 2031"/>
          <p:cNvSpPr txBox="1"/>
          <p:nvPr/>
        </p:nvSpPr>
        <p:spPr>
          <a:xfrm rot="-5400000">
            <a:off x="7637085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31</a:t>
            </a:r>
          </a:p>
        </p:txBody>
      </p:sp>
      <p:grpSp>
        <p:nvGrpSpPr>
          <p:cNvPr id="2032" name="Shape 2032"/>
          <p:cNvGrpSpPr/>
          <p:nvPr/>
        </p:nvGrpSpPr>
        <p:grpSpPr>
          <a:xfrm rot="-5400000">
            <a:off x="6052071" y="4075904"/>
            <a:ext cx="3248814" cy="400086"/>
            <a:chOff x="4427095" y="1713012"/>
            <a:chExt cx="2938508" cy="305526"/>
          </a:xfrm>
        </p:grpSpPr>
        <p:grpSp>
          <p:nvGrpSpPr>
            <p:cNvPr id="2033" name="Shape 203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2034" name="Shape 203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5" name="Shape 203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6" name="Shape 203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7" name="Shape 203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8" name="Shape 203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39" name="Shape 203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B45F06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1" name="Shape 204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2042" name="Shape 204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2043" name="Shape 204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4" name="Shape 204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5" name="Shape 204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6" name="Shape 204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7" name="Shape 204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8" name="Shape 204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49" name="Shape 204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0" name="Shape 205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2051" name="Shape 2051"/>
          <p:cNvSpPr txBox="1"/>
          <p:nvPr/>
        </p:nvSpPr>
        <p:spPr>
          <a:xfrm rot="-5400000">
            <a:off x="7292160" y="6100438"/>
            <a:ext cx="7685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30</a:t>
            </a:r>
          </a:p>
        </p:txBody>
      </p:sp>
      <p:grpSp>
        <p:nvGrpSpPr>
          <p:cNvPr id="2052" name="Shape 2052"/>
          <p:cNvGrpSpPr/>
          <p:nvPr/>
        </p:nvGrpSpPr>
        <p:grpSpPr>
          <a:xfrm rot="-5400000">
            <a:off x="5193366" y="4075904"/>
            <a:ext cx="3248814" cy="400086"/>
            <a:chOff x="4427095" y="1713012"/>
            <a:chExt cx="2938508" cy="305526"/>
          </a:xfrm>
        </p:grpSpPr>
        <p:grpSp>
          <p:nvGrpSpPr>
            <p:cNvPr id="2053" name="Shape 205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2054" name="Shape 205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5" name="Shape 205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6" name="Shape 205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7" name="Shape 205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8" name="Shape 205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59" name="Shape 205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0" name="Shape 206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1" name="Shape 206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2062" name="Shape 206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2063" name="Shape 206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4" name="Shape 206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5" name="Shape 206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6" name="Shape 206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B45F06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7" name="Shape 206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8" name="Shape 206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69" name="Shape 206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0" name="Shape 207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2071" name="Shape 2071"/>
          <p:cNvSpPr txBox="1"/>
          <p:nvPr/>
        </p:nvSpPr>
        <p:spPr>
          <a:xfrm rot="-5400000">
            <a:off x="6487497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4</a:t>
            </a:r>
          </a:p>
        </p:txBody>
      </p:sp>
      <p:grpSp>
        <p:nvGrpSpPr>
          <p:cNvPr id="2072" name="Shape 2072"/>
          <p:cNvGrpSpPr/>
          <p:nvPr/>
        </p:nvGrpSpPr>
        <p:grpSpPr>
          <a:xfrm rot="-5400000">
            <a:off x="5503423" y="4075904"/>
            <a:ext cx="3248814" cy="400086"/>
            <a:chOff x="4427095" y="1713012"/>
            <a:chExt cx="2938508" cy="305526"/>
          </a:xfrm>
        </p:grpSpPr>
        <p:grpSp>
          <p:nvGrpSpPr>
            <p:cNvPr id="2073" name="Shape 2073"/>
            <p:cNvGrpSpPr/>
            <p:nvPr/>
          </p:nvGrpSpPr>
          <p:grpSpPr>
            <a:xfrm>
              <a:off x="4427095" y="1713012"/>
              <a:ext cx="1469259" cy="305521"/>
              <a:chOff x="1637299" y="5428455"/>
              <a:chExt cx="2373600" cy="490638"/>
            </a:xfrm>
          </p:grpSpPr>
          <p:sp>
            <p:nvSpPr>
              <p:cNvPr id="2074" name="Shape 2074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5" name="Shape 2075"/>
              <p:cNvSpPr/>
              <p:nvPr/>
            </p:nvSpPr>
            <p:spPr>
              <a:xfrm>
                <a:off x="19340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6" name="Shape 2076"/>
              <p:cNvSpPr/>
              <p:nvPr/>
            </p:nvSpPr>
            <p:spPr>
              <a:xfrm>
                <a:off x="22306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7" name="Shape 2077"/>
              <p:cNvSpPr/>
              <p:nvPr/>
            </p:nvSpPr>
            <p:spPr>
              <a:xfrm>
                <a:off x="25273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8" name="Shape 2078"/>
              <p:cNvSpPr/>
              <p:nvPr/>
            </p:nvSpPr>
            <p:spPr>
              <a:xfrm>
                <a:off x="28241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79" name="Shape 2079"/>
              <p:cNvSpPr/>
              <p:nvPr/>
            </p:nvSpPr>
            <p:spPr>
              <a:xfrm>
                <a:off x="31207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0" name="Shape 2080"/>
              <p:cNvSpPr/>
              <p:nvPr/>
            </p:nvSpPr>
            <p:spPr>
              <a:xfrm>
                <a:off x="34174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1" name="Shape 2081"/>
              <p:cNvSpPr/>
              <p:nvPr/>
            </p:nvSpPr>
            <p:spPr>
              <a:xfrm>
                <a:off x="3714200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grpSp>
          <p:nvGrpSpPr>
            <p:cNvPr id="2082" name="Shape 2082"/>
            <p:cNvGrpSpPr/>
            <p:nvPr/>
          </p:nvGrpSpPr>
          <p:grpSpPr>
            <a:xfrm>
              <a:off x="5896345" y="1713016"/>
              <a:ext cx="1469258" cy="305522"/>
              <a:chOff x="1637299" y="5428455"/>
              <a:chExt cx="2373599" cy="490639"/>
            </a:xfrm>
          </p:grpSpPr>
          <p:sp>
            <p:nvSpPr>
              <p:cNvPr id="2083" name="Shape 2083"/>
              <p:cNvSpPr/>
              <p:nvPr/>
            </p:nvSpPr>
            <p:spPr>
              <a:xfrm>
                <a:off x="1637299" y="5428455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4" name="Shape 2084"/>
              <p:cNvSpPr/>
              <p:nvPr/>
            </p:nvSpPr>
            <p:spPr>
              <a:xfrm>
                <a:off x="1933999" y="5428456"/>
                <a:ext cx="296699" cy="490638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5" name="Shape 2085"/>
              <p:cNvSpPr/>
              <p:nvPr/>
            </p:nvSpPr>
            <p:spPr>
              <a:xfrm>
                <a:off x="2230700" y="5428457"/>
                <a:ext cx="296699" cy="490637"/>
              </a:xfrm>
              <a:prstGeom prst="rect">
                <a:avLst/>
              </a:prstGeom>
              <a:solidFill>
                <a:srgbClr val="B45F06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6" name="Shape 2086"/>
              <p:cNvSpPr/>
              <p:nvPr/>
            </p:nvSpPr>
            <p:spPr>
              <a:xfrm>
                <a:off x="25273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7" name="Shape 2087"/>
              <p:cNvSpPr/>
              <p:nvPr/>
            </p:nvSpPr>
            <p:spPr>
              <a:xfrm>
                <a:off x="28241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8" name="Shape 2088"/>
              <p:cNvSpPr/>
              <p:nvPr/>
            </p:nvSpPr>
            <p:spPr>
              <a:xfrm>
                <a:off x="31207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89" name="Shape 2089"/>
              <p:cNvSpPr/>
              <p:nvPr/>
            </p:nvSpPr>
            <p:spPr>
              <a:xfrm>
                <a:off x="3417500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90" name="Shape 2090"/>
              <p:cNvSpPr/>
              <p:nvPr/>
            </p:nvSpPr>
            <p:spPr>
              <a:xfrm>
                <a:off x="3714199" y="5428457"/>
                <a:ext cx="296699" cy="490637"/>
              </a:xfrm>
              <a:prstGeom prst="rect">
                <a:avLst/>
              </a:prstGeom>
              <a:solidFill>
                <a:srgbClr val="FFFF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</p:grpSp>
      <p:sp>
        <p:nvSpPr>
          <p:cNvPr id="2091" name="Shape 2091"/>
          <p:cNvSpPr txBox="1"/>
          <p:nvPr/>
        </p:nvSpPr>
        <p:spPr>
          <a:xfrm rot="-5400000">
            <a:off x="6791135" y="6100438"/>
            <a:ext cx="691499" cy="369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200">
                <a:solidFill>
                  <a:srgbClr val="FFFFFF"/>
                </a:solidFill>
              </a:rPr>
              <a:t>Bank 5</a:t>
            </a:r>
          </a:p>
        </p:txBody>
      </p:sp>
      <p:sp>
        <p:nvSpPr>
          <p:cNvPr id="2092" name="Shape 2092"/>
          <p:cNvSpPr/>
          <p:nvPr/>
        </p:nvSpPr>
        <p:spPr>
          <a:xfrm>
            <a:off x="6538201" y="1624615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6721858" y="1624615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6905516" y="1624615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7089173" y="1624615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7272830" y="1624615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7823813" y="1624590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8" name="Shape 2098"/>
          <p:cNvSpPr/>
          <p:nvPr/>
        </p:nvSpPr>
        <p:spPr>
          <a:xfrm>
            <a:off x="8007470" y="1624590"/>
            <a:ext cx="183600" cy="40007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099" name="Shape 2099"/>
          <p:cNvSpPr txBox="1"/>
          <p:nvPr/>
        </p:nvSpPr>
        <p:spPr>
          <a:xfrm>
            <a:off x="7456606" y="1610018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2100" name="Shape 2100"/>
          <p:cNvSpPr txBox="1"/>
          <p:nvPr/>
        </p:nvSpPr>
        <p:spPr>
          <a:xfrm>
            <a:off x="7235969" y="4075912"/>
            <a:ext cx="367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2101" name="Shape 2101"/>
          <p:cNvSpPr txBox="1"/>
          <p:nvPr/>
        </p:nvSpPr>
        <p:spPr>
          <a:xfrm>
            <a:off x="5723908" y="1648408"/>
            <a:ext cx="6305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FFFF"/>
                </a:solidFill>
              </a:rPr>
              <a:t>Warp</a:t>
            </a:r>
          </a:p>
        </p:txBody>
      </p:sp>
      <p:sp>
        <p:nvSpPr>
          <p:cNvPr id="2102" name="Shape 2102"/>
          <p:cNvSpPr txBox="1"/>
          <p:nvPr/>
        </p:nvSpPr>
        <p:spPr>
          <a:xfrm>
            <a:off x="5815869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0</a:t>
            </a:r>
          </a:p>
        </p:txBody>
      </p:sp>
      <p:sp>
        <p:nvSpPr>
          <p:cNvPr id="2103" name="Shape 2103"/>
          <p:cNvSpPr txBox="1"/>
          <p:nvPr/>
        </p:nvSpPr>
        <p:spPr>
          <a:xfrm>
            <a:off x="6097990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1</a:t>
            </a:r>
          </a:p>
        </p:txBody>
      </p:sp>
      <p:sp>
        <p:nvSpPr>
          <p:cNvPr id="2104" name="Shape 2104"/>
          <p:cNvSpPr txBox="1"/>
          <p:nvPr/>
        </p:nvSpPr>
        <p:spPr>
          <a:xfrm>
            <a:off x="6418706" y="2596934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2</a:t>
            </a:r>
          </a:p>
        </p:txBody>
      </p:sp>
      <p:sp>
        <p:nvSpPr>
          <p:cNvPr id="2105" name="Shape 2105"/>
          <p:cNvSpPr txBox="1"/>
          <p:nvPr/>
        </p:nvSpPr>
        <p:spPr>
          <a:xfrm>
            <a:off x="6712781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3</a:t>
            </a:r>
          </a:p>
        </p:txBody>
      </p:sp>
      <p:sp>
        <p:nvSpPr>
          <p:cNvPr id="2106" name="Shape 2106"/>
          <p:cNvSpPr txBox="1"/>
          <p:nvPr/>
        </p:nvSpPr>
        <p:spPr>
          <a:xfrm>
            <a:off x="6995731" y="2603585"/>
            <a:ext cx="212700" cy="323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900"/>
              <a:t>4</a:t>
            </a:r>
          </a:p>
        </p:txBody>
      </p:sp>
      <p:sp>
        <p:nvSpPr>
          <p:cNvPr id="2107" name="Shape 2107"/>
          <p:cNvSpPr txBox="1"/>
          <p:nvPr/>
        </p:nvSpPr>
        <p:spPr>
          <a:xfrm>
            <a:off x="7526271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30</a:t>
            </a:r>
          </a:p>
        </p:txBody>
      </p:sp>
      <p:sp>
        <p:nvSpPr>
          <p:cNvPr id="2108" name="Shape 2108"/>
          <p:cNvSpPr txBox="1"/>
          <p:nvPr/>
        </p:nvSpPr>
        <p:spPr>
          <a:xfrm>
            <a:off x="7865571" y="26046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31</a:t>
            </a:r>
          </a:p>
        </p:txBody>
      </p:sp>
      <p:sp>
        <p:nvSpPr>
          <p:cNvPr id="2109" name="Shape 2109"/>
          <p:cNvSpPr txBox="1"/>
          <p:nvPr/>
        </p:nvSpPr>
        <p:spPr>
          <a:xfrm>
            <a:off x="5729811" y="2843749"/>
            <a:ext cx="316265" cy="307746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/>
            <a:r>
              <a:rPr lang="en" sz="800" dirty="0"/>
              <a:t>32</a:t>
            </a:r>
          </a:p>
        </p:txBody>
      </p:sp>
      <p:sp>
        <p:nvSpPr>
          <p:cNvPr id="2110" name="Shape 2110"/>
          <p:cNvSpPr txBox="1"/>
          <p:nvPr/>
        </p:nvSpPr>
        <p:spPr>
          <a:xfrm>
            <a:off x="6068246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33</a:t>
            </a:r>
          </a:p>
        </p:txBody>
      </p:sp>
      <p:sp>
        <p:nvSpPr>
          <p:cNvPr id="2111" name="Shape 2111"/>
          <p:cNvSpPr txBox="1"/>
          <p:nvPr/>
        </p:nvSpPr>
        <p:spPr>
          <a:xfrm>
            <a:off x="6362958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34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6665008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35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6959233" y="2818527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36</a:t>
            </a:r>
          </a:p>
        </p:txBody>
      </p:sp>
      <p:sp>
        <p:nvSpPr>
          <p:cNvPr id="2114" name="Shape 2114"/>
          <p:cNvSpPr txBox="1"/>
          <p:nvPr/>
        </p:nvSpPr>
        <p:spPr>
          <a:xfrm>
            <a:off x="7515721" y="2816632"/>
            <a:ext cx="325499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algn="ctr"/>
            <a:r>
              <a:rPr lang="en" sz="800"/>
              <a:t>62</a:t>
            </a:r>
          </a:p>
        </p:txBody>
      </p:sp>
      <p:sp>
        <p:nvSpPr>
          <p:cNvPr id="2115" name="Shape 2115"/>
          <p:cNvSpPr txBox="1"/>
          <p:nvPr/>
        </p:nvSpPr>
        <p:spPr>
          <a:xfrm>
            <a:off x="7850244" y="2818527"/>
            <a:ext cx="367200" cy="3077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800"/>
              <a:t> 63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419218" y="2352060"/>
            <a:ext cx="4713600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 dirty="0">
              <a:solidFill>
                <a:srgbClr val="D0D0D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dirty="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tile[BLOCKSIZE][BLOCKSIZE+1];</a:t>
            </a:r>
          </a:p>
          <a:p>
            <a:r>
              <a:rPr lang="en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_b[index_out] = tile[tx][ty];</a:t>
            </a:r>
          </a:p>
        </p:txBody>
      </p:sp>
      <p:cxnSp>
        <p:nvCxnSpPr>
          <p:cNvPr id="2117" name="Shape 2117"/>
          <p:cNvCxnSpPr>
            <a:stCxn id="2092" idx="2"/>
            <a:endCxn id="2102" idx="0"/>
          </p:cNvCxnSpPr>
          <p:nvPr/>
        </p:nvCxnSpPr>
        <p:spPr>
          <a:xfrm flipH="1">
            <a:off x="5922219" y="2024694"/>
            <a:ext cx="707782" cy="57224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18" name="Shape 2118"/>
          <p:cNvCxnSpPr>
            <a:stCxn id="2093" idx="2"/>
            <a:endCxn id="2110" idx="0"/>
          </p:cNvCxnSpPr>
          <p:nvPr/>
        </p:nvCxnSpPr>
        <p:spPr>
          <a:xfrm flipH="1">
            <a:off x="6230996" y="2024694"/>
            <a:ext cx="582662" cy="79383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19" name="Shape 2119"/>
          <p:cNvCxnSpPr>
            <a:stCxn id="2094" idx="2"/>
            <a:endCxn id="2111" idx="2"/>
          </p:cNvCxnSpPr>
          <p:nvPr/>
        </p:nvCxnSpPr>
        <p:spPr>
          <a:xfrm flipH="1">
            <a:off x="6525708" y="2024694"/>
            <a:ext cx="471608" cy="110157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20" name="Shape 2120"/>
          <p:cNvCxnSpPr>
            <a:stCxn id="2095" idx="2"/>
            <a:endCxn id="2067" idx="3"/>
          </p:cNvCxnSpPr>
          <p:nvPr/>
        </p:nvCxnSpPr>
        <p:spPr>
          <a:xfrm flipH="1">
            <a:off x="6817777" y="2024694"/>
            <a:ext cx="363196" cy="12359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21" name="Shape 2121"/>
          <p:cNvCxnSpPr>
            <a:stCxn id="2096" idx="2"/>
            <a:endCxn id="2087" idx="1"/>
          </p:cNvCxnSpPr>
          <p:nvPr/>
        </p:nvCxnSpPr>
        <p:spPr>
          <a:xfrm flipH="1">
            <a:off x="7127834" y="2024694"/>
            <a:ext cx="236796" cy="143905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22" name="Shape 2122"/>
          <p:cNvCxnSpPr>
            <a:stCxn id="2098" idx="2"/>
            <a:endCxn id="2020" idx="1"/>
          </p:cNvCxnSpPr>
          <p:nvPr/>
        </p:nvCxnSpPr>
        <p:spPr>
          <a:xfrm flipH="1">
            <a:off x="8021398" y="2024669"/>
            <a:ext cx="77872" cy="2657375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2123" name="Shape 2123"/>
          <p:cNvCxnSpPr>
            <a:stCxn id="2097" idx="2"/>
            <a:endCxn id="2041" idx="1"/>
          </p:cNvCxnSpPr>
          <p:nvPr/>
        </p:nvCxnSpPr>
        <p:spPr>
          <a:xfrm flipH="1">
            <a:off x="7676475" y="2024669"/>
            <a:ext cx="239138" cy="2454323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Shape 21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Shared Memory</a:t>
            </a:r>
          </a:p>
          <a:p>
            <a:pPr lvl="0"/>
            <a:r>
              <a:rPr lang="en" smtClean="0"/>
              <a:t>No Bank Conflicts</a:t>
            </a:r>
            <a:endParaRPr lang="en"/>
          </a:p>
        </p:txBody>
      </p:sp>
      <p:sp>
        <p:nvSpPr>
          <p:cNvPr id="2129" name="Shape 212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matrixTransposeShared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__shared__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600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BLOCK_SIZE_X</a:t>
            </a: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BLOCK_SIZE_Y + 1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1600" dirty="0" smtClean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</a:t>
            </a:r>
            <a:r>
              <a:rPr lang="en-US" altLang="en-US" sz="1600" dirty="0" smtClean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en-US" sz="1600" dirty="0">
                <a:solidFill>
                  <a:srgbClr val="608B4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 is same as shared memory version</a:t>
            </a:r>
          </a:p>
          <a:p>
            <a:pPr marL="0" indent="0">
              <a:buNone/>
            </a:pP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sz="1600" dirty="0"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Matrix Transpose</a:t>
            </a:r>
            <a:br>
              <a:rPr lang="en"/>
            </a:br>
            <a:r>
              <a:rPr lang="en" sz="2400"/>
              <a:t>[GPU Transpose]</a:t>
            </a:r>
          </a:p>
        </p:txBody>
      </p:sp>
      <p:sp>
        <p:nvSpPr>
          <p:cNvPr id="2135" name="Shape 21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/>
              <a:t>Very very close to production ready!</a:t>
            </a:r>
          </a:p>
          <a:p>
            <a:pPr lvl="0"/>
            <a:endParaRPr lang="en"/>
          </a:p>
          <a:p>
            <a:pPr lvl="0"/>
            <a:r>
              <a:rPr lang="en"/>
              <a:t>More ways to improve?</a:t>
            </a:r>
          </a:p>
          <a:p>
            <a:pPr lvl="1"/>
            <a:r>
              <a:rPr lang="en"/>
              <a:t>More work per thread - Do more than one element</a:t>
            </a:r>
          </a:p>
          <a:p>
            <a:pPr lvl="1"/>
            <a:r>
              <a:rPr lang="en"/>
              <a:t>Loop unrolling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Loop Unrolled</a:t>
            </a:r>
            <a:endParaRPr lang="en"/>
          </a:p>
        </p:txBody>
      </p:sp>
      <p:sp>
        <p:nvSpPr>
          <p:cNvPr id="2141" name="Shape 21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More work per thread:</a:t>
            </a:r>
          </a:p>
          <a:p>
            <a:pPr lvl="1"/>
            <a:r>
              <a:rPr lang="en" dirty="0" smtClean="0"/>
              <a:t>Threads should be kept light</a:t>
            </a:r>
          </a:p>
          <a:p>
            <a:pPr lvl="1"/>
            <a:r>
              <a:rPr lang="en" dirty="0" smtClean="0"/>
              <a:t>But they should also be saturated</a:t>
            </a:r>
          </a:p>
          <a:p>
            <a:pPr lvl="1"/>
            <a:r>
              <a:rPr lang="en" dirty="0" smtClean="0"/>
              <a:t>Give them more operations</a:t>
            </a:r>
          </a:p>
          <a:p>
            <a:pPr lvl="1"/>
            <a:endParaRPr lang="en" dirty="0" smtClean="0"/>
          </a:p>
          <a:p>
            <a:pPr lvl="0"/>
            <a:r>
              <a:rPr lang="en" dirty="0" smtClean="0"/>
              <a:t>Loop unrolling</a:t>
            </a:r>
          </a:p>
          <a:p>
            <a:pPr lvl="1"/>
            <a:r>
              <a:rPr lang="en" dirty="0" smtClean="0"/>
              <a:t>Allocate operation in a way that loops can be unrolled by the compiler for faster execution</a:t>
            </a:r>
          </a:p>
          <a:p>
            <a:pPr lvl="1"/>
            <a:r>
              <a:rPr lang="en" dirty="0" smtClean="0"/>
              <a:t>Warp scheduling</a:t>
            </a:r>
          </a:p>
          <a:p>
            <a:pPr lvl="2"/>
            <a:r>
              <a:rPr lang="en" dirty="0" smtClean="0"/>
              <a:t>Kernels can execute 2 instructions simultaneously as long as they are independent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Shape 21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Loop Unrolled</a:t>
            </a:r>
            <a:endParaRPr lang="en"/>
          </a:p>
        </p:txBody>
      </p:sp>
      <p:sp>
        <p:nvSpPr>
          <p:cNvPr id="2146" name="Shape 214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Use same number of blocks, shared memory</a:t>
            </a:r>
          </a:p>
          <a:p>
            <a:pPr lvl="0"/>
            <a:r>
              <a:rPr lang="en" smtClean="0"/>
              <a:t>Reduce threads per block by factor (side)</a:t>
            </a:r>
            <a:endParaRPr lang="en"/>
          </a:p>
        </p:txBody>
      </p:sp>
      <p:graphicFrame>
        <p:nvGraphicFramePr>
          <p:cNvPr id="2148" name="Shape 2148"/>
          <p:cNvGraphicFramePr/>
          <p:nvPr>
            <p:extLst>
              <p:ext uri="{D42A27DB-BD31-4B8C-83A1-F6EECF244321}">
                <p14:modId xmlns:p14="http://schemas.microsoft.com/office/powerpoint/2010/main" val="794318761"/>
              </p:ext>
            </p:extLst>
          </p:nvPr>
        </p:nvGraphicFramePr>
        <p:xfrm>
          <a:off x="457200" y="3021093"/>
          <a:ext cx="1531400" cy="3657360"/>
        </p:xfrm>
        <a:graphic>
          <a:graphicData uri="http://schemas.openxmlformats.org/drawingml/2006/table">
            <a:tbl>
              <a:tblPr>
                <a:noFill/>
                <a:tableStyleId>{A95B0032-7340-49E1-99C0-5E314DC51248}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322539846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341872155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407205968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3894189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39593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0008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99624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47154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6516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44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55830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8790221"/>
                  </a:ext>
                </a:extLst>
              </a:tr>
            </a:tbl>
          </a:graphicData>
        </a:graphic>
      </p:graphicFrame>
      <p:graphicFrame>
        <p:nvGraphicFramePr>
          <p:cNvPr id="2149" name="Shape 2149"/>
          <p:cNvGraphicFramePr/>
          <p:nvPr>
            <p:extLst>
              <p:ext uri="{D42A27DB-BD31-4B8C-83A1-F6EECF244321}">
                <p14:modId xmlns:p14="http://schemas.microsoft.com/office/powerpoint/2010/main" val="2543965685"/>
              </p:ext>
            </p:extLst>
          </p:nvPr>
        </p:nvGraphicFramePr>
        <p:xfrm>
          <a:off x="4310625" y="3009693"/>
          <a:ext cx="1531400" cy="3657360"/>
        </p:xfrm>
        <a:graphic>
          <a:graphicData uri="http://schemas.openxmlformats.org/drawingml/2006/table">
            <a:tbl>
              <a:tblPr>
                <a:noFill/>
                <a:tableStyleId>{F73E8080-EB57-480A-BB77-63CCA8199A3E}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xmlns="" val="321747976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234259253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123863808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xmlns="" val="36335880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23411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3589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49149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2051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351995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52538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65422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732757"/>
                  </a:ext>
                </a:extLst>
              </a:tr>
            </a:tbl>
          </a:graphicData>
        </a:graphic>
      </p:graphicFrame>
      <p:sp>
        <p:nvSpPr>
          <p:cNvPr id="2150" name="Shape 2150"/>
          <p:cNvSpPr txBox="1"/>
          <p:nvPr/>
        </p:nvSpPr>
        <p:spPr>
          <a:xfrm>
            <a:off x="1988600" y="3228695"/>
            <a:ext cx="2433300" cy="1877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Block Size X = 4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Block Size Y = 4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Threads/Block = 16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Total blocks = 2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Shared mem = 4 x 4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5896252" y="3228693"/>
            <a:ext cx="3102899" cy="2092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Block Size X = 4 -&gt; TILE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Block Size Y = 1 -&gt; SIDE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Threads/Block = 4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Total blocks = 2</a:t>
            </a:r>
          </a:p>
          <a:p>
            <a:pPr>
              <a:spcBef>
                <a:spcPts val="600"/>
              </a:spcBef>
            </a:pPr>
            <a:r>
              <a:rPr lang="en" sz="1800">
                <a:solidFill>
                  <a:schemeClr val="dk2"/>
                </a:solidFill>
              </a:rPr>
              <a:t>Shared mem = TILE x TILE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Loop Unrolled</a:t>
            </a:r>
            <a:endParaRPr lang="en"/>
          </a:p>
        </p:txBody>
      </p:sp>
      <p:sp>
        <p:nvSpPr>
          <p:cNvPr id="2157" name="Shape 215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Walkthrough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Host:</a:t>
            </a:r>
          </a:p>
          <a:p>
            <a:pPr lvl="1"/>
            <a:r>
              <a:rPr lang="en" dirty="0" smtClean="0"/>
              <a:t>Same number of blocks</a:t>
            </a:r>
          </a:p>
          <a:p>
            <a:pPr lvl="1"/>
            <a:r>
              <a:rPr lang="en" dirty="0" smtClean="0"/>
              <a:t>Compute new threads per block</a:t>
            </a:r>
          </a:p>
          <a:p>
            <a:pPr lvl="1"/>
            <a:endParaRPr lang="en" dirty="0" smtClean="0"/>
          </a:p>
          <a:p>
            <a:pPr lvl="0"/>
            <a:r>
              <a:rPr lang="en" dirty="0" smtClean="0"/>
              <a:t>Device:</a:t>
            </a:r>
          </a:p>
          <a:p>
            <a:pPr lvl="1"/>
            <a:r>
              <a:rPr lang="en" dirty="0" smtClean="0"/>
              <a:t>Allocate same shared memory</a:t>
            </a:r>
          </a:p>
          <a:p>
            <a:pPr lvl="1"/>
            <a:r>
              <a:rPr lang="en" dirty="0" smtClean="0"/>
              <a:t>Compute input indices similar to before</a:t>
            </a:r>
          </a:p>
          <a:p>
            <a:pPr lvl="1"/>
            <a:r>
              <a:rPr lang="en" dirty="0" smtClean="0"/>
              <a:t>Copy data to shared memory using loop (k)</a:t>
            </a:r>
          </a:p>
          <a:p>
            <a:pPr lvl="2"/>
            <a:r>
              <a:rPr lang="en" dirty="0" smtClean="0"/>
              <a:t>Unrolled index: add k to y</a:t>
            </a:r>
          </a:p>
          <a:p>
            <a:pPr lvl="1"/>
            <a:r>
              <a:rPr lang="en" dirty="0" smtClean="0"/>
              <a:t>Compute output indices similar to before</a:t>
            </a:r>
          </a:p>
          <a:p>
            <a:pPr lvl="1"/>
            <a:r>
              <a:rPr lang="en" dirty="0" smtClean="0"/>
              <a:t>Copy data from shared memory into global memory</a:t>
            </a:r>
          </a:p>
          <a:p>
            <a:pPr lvl="2"/>
            <a:r>
              <a:rPr lang="en" dirty="0" smtClean="0"/>
              <a:t>Unrolled index: add k to y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Transpose: Loop Unrolled</a:t>
            </a:r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57200" y="1796837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altLang="en-US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en-US" altLang="en-US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matrixTransposeUnrolled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_a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_b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smtClean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dirty="0">
                <a:solidFill>
                  <a:srgbClr val="BD63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shared__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B9B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dirty="0">
                <a:solidFill>
                  <a:srgbClr val="9B9B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unroll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[((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C8C8C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dirty="0" smtClean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B4B4B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9B9B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dirty="0">
                <a:solidFill>
                  <a:srgbClr val="9B9B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unroll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altLang="en-US" dirty="0" err="1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lang="en-US" altLang="en-US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DADAD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C8C8C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US" dirty="0" smtClean="0">
              <a:solidFill>
                <a:srgbClr val="608B4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Shape 21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Performance for 4k x 4k Matrix Transpose (K40c)</a:t>
            </a:r>
            <a:endParaRPr lang="en" dirty="0"/>
          </a:p>
        </p:txBody>
      </p:sp>
      <p:graphicFrame>
        <p:nvGraphicFramePr>
          <p:cNvPr id="2175" name="Shape 2175"/>
          <p:cNvGraphicFramePr/>
          <p:nvPr>
            <p:extLst>
              <p:ext uri="{D42A27DB-BD31-4B8C-83A1-F6EECF244321}">
                <p14:modId xmlns:p14="http://schemas.microsoft.com/office/powerpoint/2010/main" val="3068796144"/>
              </p:ext>
            </p:extLst>
          </p:nvPr>
        </p:nvGraphicFramePr>
        <p:xfrm>
          <a:off x="934650" y="1881175"/>
          <a:ext cx="7274700" cy="4404180"/>
        </p:xfrm>
        <a:graphic>
          <a:graphicData uri="http://schemas.openxmlformats.org/drawingml/2006/table">
            <a:tbl>
              <a:tblPr>
                <a:noFill/>
                <a:tableStyleId>{F8602D39-7A3F-4FB6-A5F4-D0881E53332C}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1610032906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1051590457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148146253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3753777825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3337621620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847932226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CPU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(Core i7 4770)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153.6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0.873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96117041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Naive Transpose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1.078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124.46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142.48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142.48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782595406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Coalesced Memory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0.998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134.48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1.080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153.90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693478103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Bank Conflicts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0.994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134.92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1.004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154.52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68656580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Loop Unrolling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0.772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173.72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1.287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 smtClean="0"/>
                        <a:t>198.96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68649279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Transpose</a:t>
            </a:r>
            <a:endParaRPr lang="en"/>
          </a:p>
        </p:txBody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mtClean="0"/>
              <a:t>Let’s review your predictions!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What is CUDA</a:t>
            </a:r>
            <a:endParaRPr lang="en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Compute Unified Device Architecture</a:t>
            </a:r>
          </a:p>
          <a:p>
            <a:pPr lvl="0"/>
            <a:r>
              <a:rPr lang="en" dirty="0" smtClean="0"/>
              <a:t>The Architecture</a:t>
            </a:r>
          </a:p>
          <a:p>
            <a:pPr lvl="1"/>
            <a:r>
              <a:rPr lang="en" dirty="0" smtClean="0"/>
              <a:t>Expose GPU computing for general purpose</a:t>
            </a:r>
          </a:p>
          <a:p>
            <a:pPr lvl="0"/>
            <a:r>
              <a:rPr lang="en" dirty="0" smtClean="0"/>
              <a:t>CUDA C/C++</a:t>
            </a:r>
          </a:p>
          <a:p>
            <a:pPr lvl="1"/>
            <a:r>
              <a:rPr lang="en" dirty="0" smtClean="0"/>
              <a:t>Extensions to the C/C++ language to enable heterogeneous programming</a:t>
            </a:r>
          </a:p>
          <a:p>
            <a:pPr lvl="1"/>
            <a:r>
              <a:rPr lang="en" dirty="0" smtClean="0"/>
              <a:t>APIs to manage devices and memory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Shape 270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CUDA Tips and Tricks</a:t>
            </a:r>
            <a:endParaRPr lang="en" dirty="0"/>
          </a:p>
        </p:txBody>
      </p:sp>
      <p:sp>
        <p:nvSpPr>
          <p:cNvPr id="2705" name="Shape 270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Don’t launch 1024 threads per block</a:t>
            </a:r>
          </a:p>
          <a:p>
            <a:pPr lvl="1"/>
            <a:r>
              <a:rPr lang="en" dirty="0" smtClean="0"/>
              <a:t>Prefer 256</a:t>
            </a:r>
          </a:p>
          <a:p>
            <a:pPr lvl="0"/>
            <a:r>
              <a:rPr lang="en" dirty="0" smtClean="0"/>
              <a:t>Avoid branching</a:t>
            </a:r>
          </a:p>
          <a:p>
            <a:pPr lvl="1"/>
            <a:r>
              <a:rPr lang="en" dirty="0" smtClean="0"/>
              <a:t>Use templates where possible</a:t>
            </a:r>
          </a:p>
          <a:p>
            <a:pPr lvl="0"/>
            <a:r>
              <a:rPr lang="en" dirty="0" smtClean="0"/>
              <a:t>Avoid syncthreads and global memory usage</a:t>
            </a:r>
          </a:p>
          <a:p>
            <a:pPr lvl="0"/>
            <a:r>
              <a:rPr lang="en" dirty="0" smtClean="0"/>
              <a:t>Consider memory access patterns</a:t>
            </a:r>
          </a:p>
          <a:p>
            <a:pPr lvl="0"/>
            <a:r>
              <a:rPr lang="en" dirty="0" smtClean="0"/>
              <a:t>Atomics on global memory is a sin</a:t>
            </a:r>
          </a:p>
          <a:p>
            <a:pPr lvl="0"/>
            <a:r>
              <a:rPr lang="en" dirty="0" smtClean="0"/>
              <a:t>Awesome CUDA Programming Guide</a:t>
            </a:r>
          </a:p>
          <a:p>
            <a:pPr lvl="0"/>
            <a:r>
              <a:rPr lang="en" dirty="0" smtClean="0"/>
              <a:t>Too many arguments? </a:t>
            </a:r>
          </a:p>
          <a:p>
            <a:pPr lvl="1"/>
            <a:r>
              <a:rPr lang="en" dirty="0" smtClean="0"/>
              <a:t>Use structures.</a:t>
            </a:r>
            <a:endParaRPr lang="en" dirty="0"/>
          </a:p>
          <a:p>
            <a:pPr lvl="0"/>
            <a:r>
              <a:rPr lang="en" smtClean="0"/>
              <a:t>Use </a:t>
            </a:r>
            <a:r>
              <a:rPr lang="en-US" smtClean="0"/>
              <a:t>Nsight</a:t>
            </a:r>
            <a:endParaRPr lang="en" dirty="0" smtClean="0"/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Highly advance:</a:t>
            </a:r>
          </a:p>
          <a:p>
            <a:pPr lvl="1"/>
            <a:r>
              <a:rPr lang="en" dirty="0" smtClean="0"/>
              <a:t>__mul24, __umul24. Faster than * operation</a:t>
            </a:r>
          </a:p>
          <a:p>
            <a:pPr lvl="1"/>
            <a:r>
              <a:rPr lang="en" dirty="0" smtClean="0"/>
              <a:t>__shfl, rintf, __sin etc</a:t>
            </a:r>
          </a:p>
        </p:txBody>
      </p:sp>
    </p:spTree>
    <p:extLst>
      <p:ext uri="{BB962C8B-B14F-4D97-AF65-F5344CB8AC3E}">
        <p14:creationId xmlns:p14="http://schemas.microsoft.com/office/powerpoint/2010/main" val="3915076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Shape 270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CIS </a:t>
            </a:r>
            <a:r>
              <a:rPr lang="en" dirty="0"/>
              <a:t>565</a:t>
            </a:r>
            <a:br>
              <a:rPr lang="en" dirty="0"/>
            </a:br>
            <a:r>
              <a:rPr lang="en" sz="2400" dirty="0"/>
              <a:t>How to make the most out of </a:t>
            </a:r>
            <a:r>
              <a:rPr lang="en" sz="2400" dirty="0" smtClean="0"/>
              <a:t>it</a:t>
            </a:r>
            <a:endParaRPr lang="en" dirty="0"/>
          </a:p>
        </p:txBody>
      </p:sp>
      <p:sp>
        <p:nvSpPr>
          <p:cNvPr id="2705" name="Shape 2705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Do all the extra credit possible, the grade really doesn't matter.</a:t>
            </a:r>
          </a:p>
          <a:p>
            <a:pPr lvl="1"/>
            <a:r>
              <a:rPr lang="en" dirty="0" smtClean="0"/>
              <a:t>Psst. </a:t>
            </a:r>
            <a:r>
              <a:rPr lang="en-US" dirty="0" smtClean="0"/>
              <a:t>D</a:t>
            </a:r>
            <a:r>
              <a:rPr lang="en" dirty="0" smtClean="0"/>
              <a:t>o extra credit after submitting (can help in final proj.)</a:t>
            </a:r>
          </a:p>
          <a:p>
            <a:endParaRPr lang="en" dirty="0" smtClean="0"/>
          </a:p>
          <a:p>
            <a:r>
              <a:rPr lang="en" dirty="0" smtClean="0"/>
              <a:t>Practice speaking about your assignments.</a:t>
            </a:r>
          </a:p>
          <a:p>
            <a:pPr lvl="1"/>
            <a:r>
              <a:rPr lang="en" dirty="0" smtClean="0"/>
              <a:t>It really really helps in your interview and job.</a:t>
            </a:r>
          </a:p>
          <a:p>
            <a:pPr marL="457200" lvl="1" indent="0">
              <a:buNone/>
            </a:pPr>
            <a:endParaRPr lang="en" dirty="0" smtClean="0"/>
          </a:p>
          <a:p>
            <a:r>
              <a:rPr lang="en" dirty="0" smtClean="0"/>
              <a:t>Final projects - break the bank on this one.</a:t>
            </a:r>
          </a:p>
          <a:p>
            <a:pPr lvl="1"/>
            <a:r>
              <a:rPr lang="en" dirty="0" smtClean="0"/>
              <a:t>This is your calling card in software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64417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Shape 270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CIS </a:t>
            </a:r>
            <a:r>
              <a:rPr lang="en" dirty="0"/>
              <a:t>565</a:t>
            </a:r>
            <a:br>
              <a:rPr lang="en" dirty="0"/>
            </a:br>
            <a:r>
              <a:rPr lang="en" sz="2400" dirty="0"/>
              <a:t>How to make the most out of </a:t>
            </a:r>
            <a:r>
              <a:rPr lang="en" sz="2400" dirty="0" smtClean="0"/>
              <a:t>it</a:t>
            </a:r>
            <a:endParaRPr lang="en" dirty="0"/>
          </a:p>
        </p:txBody>
      </p:sp>
      <p:sp>
        <p:nvSpPr>
          <p:cNvPr id="2705" name="Shape 2705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Write excellent blogs.</a:t>
            </a:r>
          </a:p>
          <a:p>
            <a:pPr lvl="1"/>
            <a:r>
              <a:rPr lang="en" dirty="0" smtClean="0"/>
              <a:t>Ask Patrick/3rd person to review them.</a:t>
            </a:r>
          </a:p>
          <a:p>
            <a:pPr lvl="1"/>
            <a:r>
              <a:rPr lang="en" dirty="0" smtClean="0"/>
              <a:t>Helps in reviewers understand your work/challenges better</a:t>
            </a:r>
          </a:p>
          <a:p>
            <a:endParaRPr lang="en" dirty="0" smtClean="0"/>
          </a:p>
          <a:p>
            <a:r>
              <a:rPr lang="en" dirty="0" smtClean="0"/>
              <a:t>Live by Git (thanks Patrick!).</a:t>
            </a:r>
          </a:p>
          <a:p>
            <a:pPr lvl="1"/>
            <a:r>
              <a:rPr lang="en" dirty="0" smtClean="0"/>
              <a:t>Use local repos for other classes.</a:t>
            </a:r>
          </a:p>
          <a:p>
            <a:pPr lvl="1"/>
            <a:r>
              <a:rPr lang="en" dirty="0" smtClean="0"/>
              <a:t>Look at Gitlab – Github like interface hosted privately</a:t>
            </a:r>
          </a:p>
          <a:p>
            <a:pPr lvl="1"/>
            <a:endParaRPr lang="en" dirty="0" smtClean="0"/>
          </a:p>
          <a:p>
            <a:r>
              <a:rPr lang="en" dirty="0" smtClean="0"/>
              <a:t>See CUDA Samples (they are really good!)</a:t>
            </a:r>
          </a:p>
          <a:p>
            <a:endParaRPr lang="en" dirty="0" smtClean="0"/>
          </a:p>
          <a:p>
            <a:r>
              <a:rPr lang="en" dirty="0" smtClean="0"/>
              <a:t>Share you knowledge</a:t>
            </a:r>
          </a:p>
          <a:p>
            <a:pPr lvl="1"/>
            <a:r>
              <a:rPr lang="en" dirty="0" smtClean="0"/>
              <a:t>Stackoverflow, open source contributions, forums etc.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Job Advice</a:t>
            </a:r>
            <a:endParaRPr lang="en"/>
          </a:p>
        </p:txBody>
      </p:sp>
      <p:sp>
        <p:nvSpPr>
          <p:cNvPr id="2711" name="Shape 271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 smtClean="0"/>
              <a:t>Do side projects, extra work - driven by motivation!</a:t>
            </a:r>
          </a:p>
          <a:p>
            <a:pPr lvl="0"/>
            <a:r>
              <a:rPr lang="en" dirty="0" smtClean="0"/>
              <a:t>Open Source contributions = Bonus Points</a:t>
            </a:r>
          </a:p>
          <a:p>
            <a:pPr lvl="0"/>
            <a:endParaRPr lang="en" dirty="0" smtClean="0"/>
          </a:p>
          <a:p>
            <a:pPr lvl="0"/>
            <a:r>
              <a:rPr lang="en" dirty="0" smtClean="0"/>
              <a:t>Learn to write makefile</a:t>
            </a:r>
          </a:p>
          <a:p>
            <a:pPr lvl="1"/>
            <a:r>
              <a:rPr lang="en" dirty="0" smtClean="0"/>
              <a:t>Good practice: try converting projects to Linux</a:t>
            </a:r>
          </a:p>
          <a:p>
            <a:pPr lvl="1"/>
            <a:r>
              <a:rPr lang="en" dirty="0" smtClean="0"/>
              <a:t>Its really not hard</a:t>
            </a:r>
          </a:p>
          <a:p>
            <a:pPr lvl="1"/>
            <a:r>
              <a:rPr lang="en" dirty="0" smtClean="0"/>
              <a:t>Programs run faster on linux</a:t>
            </a:r>
          </a:p>
          <a:p>
            <a:pPr lvl="1"/>
            <a:r>
              <a:rPr lang="en" dirty="0" smtClean="0"/>
              <a:t>Demonstrates flexibitly to work environment</a:t>
            </a:r>
          </a:p>
          <a:p>
            <a:pPr lvl="1"/>
            <a:endParaRPr lang="en" dirty="0" smtClean="0"/>
          </a:p>
          <a:p>
            <a:pPr lvl="0"/>
            <a:r>
              <a:rPr lang="en" dirty="0" smtClean="0"/>
              <a:t>Maintain a coding style</a:t>
            </a:r>
          </a:p>
          <a:p>
            <a:pPr lvl="1"/>
            <a:r>
              <a:rPr lang="en" dirty="0" smtClean="0"/>
              <a:t>Doesn’t matter what style – Consistency is key</a:t>
            </a:r>
          </a:p>
          <a:p>
            <a:pPr lvl="1"/>
            <a:r>
              <a:rPr lang="en" i="1" dirty="0" smtClean="0"/>
              <a:t>Recommended reading: (C++) </a:t>
            </a:r>
            <a:r>
              <a:rPr lang="en-US" i="1" dirty="0" smtClean="0">
                <a:hlinkClick r:id="rId3"/>
              </a:rPr>
              <a:t>http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google-styleguide.googlecode.com/svn/trunk/cppguide.html</a:t>
            </a:r>
            <a:endParaRPr lang="en-US" i="1" dirty="0" smtClean="0"/>
          </a:p>
          <a:p>
            <a:pPr lvl="1"/>
            <a:r>
              <a:rPr lang="en" dirty="0" smtClean="0"/>
              <a:t>Other languages: </a:t>
            </a:r>
            <a:r>
              <a:rPr lang="en" dirty="0" smtClean="0">
                <a:hlinkClick r:id="rId4"/>
              </a:rPr>
              <a:t>Google Style Guide</a:t>
            </a:r>
            <a:endParaRPr lang="en" dirty="0" smtClean="0"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Shape 27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Job Advice</a:t>
            </a:r>
            <a:endParaRPr lang="en"/>
          </a:p>
        </p:txBody>
      </p:sp>
      <p:sp>
        <p:nvSpPr>
          <p:cNvPr id="2717" name="Shape 27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Contribute to open source projects, take part actively in forums.</a:t>
            </a:r>
          </a:p>
          <a:p>
            <a:pPr lvl="1"/>
            <a:r>
              <a:rPr lang="en" dirty="0" smtClean="0"/>
              <a:t>Having an accepted contribution may mean more to development-centered companies than research.</a:t>
            </a:r>
          </a:p>
          <a:p>
            <a:pPr lvl="1"/>
            <a:r>
              <a:rPr lang="en" dirty="0" smtClean="0"/>
              <a:t>Forums get you noticed. Coders have high respect for people who share knowledge.</a:t>
            </a:r>
          </a:p>
          <a:p>
            <a:pPr marL="457200" lvl="1" indent="0">
              <a:buNone/>
            </a:pPr>
            <a:endParaRPr lang="en" dirty="0" smtClean="0"/>
          </a:p>
          <a:p>
            <a:pPr lvl="0"/>
            <a:r>
              <a:rPr lang="en" dirty="0" smtClean="0"/>
              <a:t>Do not settle for a job/role you do not want</a:t>
            </a:r>
          </a:p>
          <a:p>
            <a:pPr lvl="1"/>
            <a:r>
              <a:rPr lang="en" dirty="0" smtClean="0"/>
              <a:t>Its a burden you will not enjoy</a:t>
            </a:r>
          </a:p>
          <a:p>
            <a:pPr lvl="1"/>
            <a:r>
              <a:rPr lang="en" dirty="0" smtClean="0"/>
              <a:t>Don’t go after the money</a:t>
            </a:r>
          </a:p>
          <a:p>
            <a:pPr lvl="1"/>
            <a:endParaRPr lang="en" dirty="0"/>
          </a:p>
          <a:p>
            <a:r>
              <a:rPr lang="en" dirty="0"/>
              <a:t>Be ready to forget everything you did in school</a:t>
            </a:r>
          </a:p>
          <a:p>
            <a:pPr lvl="1"/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Shape 27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Job Advice</a:t>
            </a:r>
            <a:endParaRPr lang="en"/>
          </a:p>
        </p:txBody>
      </p:sp>
      <p:sp>
        <p:nvSpPr>
          <p:cNvPr id="2711" name="Shape 271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2 Questions to ask in every single interview:</a:t>
            </a:r>
          </a:p>
          <a:p>
            <a:pPr lvl="1"/>
            <a:r>
              <a:rPr lang="en" dirty="0" smtClean="0"/>
              <a:t>“How can I contribute to benefit you?”</a:t>
            </a:r>
          </a:p>
          <a:p>
            <a:pPr lvl="1"/>
            <a:r>
              <a:rPr lang="en" dirty="0" smtClean="0"/>
              <a:t>“How will I benefit working for you?” -&gt; Yes, be pricey.</a:t>
            </a:r>
          </a:p>
          <a:p>
            <a:pPr lvl="1"/>
            <a:endParaRPr lang="en" dirty="0"/>
          </a:p>
          <a:p>
            <a:r>
              <a:rPr lang="en" dirty="0" smtClean="0"/>
              <a:t>Only two thing matters:</a:t>
            </a:r>
          </a:p>
          <a:p>
            <a:pPr lvl="1"/>
            <a:r>
              <a:rPr lang="en" dirty="0" smtClean="0"/>
              <a:t>Can we enjoy working with you</a:t>
            </a:r>
          </a:p>
          <a:p>
            <a:pPr lvl="1"/>
            <a:r>
              <a:rPr lang="en" dirty="0" smtClean="0"/>
              <a:t>Will you enjoy working with us</a:t>
            </a:r>
          </a:p>
          <a:p>
            <a:pPr marL="457200" lvl="1" indent="0">
              <a:buNone/>
            </a:pPr>
            <a:endParaRPr lang="en" dirty="0" smtClean="0"/>
          </a:p>
          <a:p>
            <a:r>
              <a:rPr lang="en" dirty="0" smtClean="0"/>
              <a:t>Every other metric can be wrapped in those 2 points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3708343"/>
      </p:ext>
    </p:extLst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Shape 27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ArrayFIRE</a:t>
            </a:r>
            <a:br>
              <a:rPr lang="en" dirty="0" smtClean="0"/>
            </a:br>
            <a:r>
              <a:rPr lang="en" sz="2400" dirty="0" smtClean="0"/>
              <a:t>THE BEST ARE ALWAYS WELCOME HERE</a:t>
            </a:r>
            <a:endParaRPr lang="en" dirty="0"/>
          </a:p>
        </p:txBody>
      </p:sp>
      <p:sp>
        <p:nvSpPr>
          <p:cNvPr id="2723" name="Shape 27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/>
              <a:t>We are hiring!</a:t>
            </a:r>
          </a:p>
          <a:p>
            <a:pPr lvl="1"/>
            <a:r>
              <a:rPr lang="en-US" dirty="0"/>
              <a:t>Apply at: </a:t>
            </a:r>
            <a:r>
              <a:rPr lang="en-US" dirty="0">
                <a:latin typeface="Century Gothic" charset="0"/>
                <a:hlinkClick r:id="rId3"/>
              </a:rPr>
              <a:t>http://arrayfire.theresumator.com/apply/</a:t>
            </a:r>
            <a:endParaRPr lang="en" dirty="0">
              <a:latin typeface="Century Gothic" charset="0"/>
              <a:hlinkClick r:id="rId3"/>
            </a:endParaRPr>
          </a:p>
          <a:p>
            <a:pPr lvl="1"/>
            <a:r>
              <a:rPr lang="en" dirty="0"/>
              <a:t>Email me: </a:t>
            </a:r>
            <a:r>
              <a:rPr lang="en" dirty="0">
                <a:hlinkClick r:id="rId4"/>
              </a:rPr>
              <a:t>shehzan@arrayfire.com</a:t>
            </a:r>
          </a:p>
          <a:p>
            <a:pPr lvl="1"/>
            <a:r>
              <a:rPr lang="en" dirty="0"/>
              <a:t>or visit: </a:t>
            </a:r>
            <a:r>
              <a:rPr lang="en" dirty="0">
                <a:hlinkClick r:id="rId5"/>
              </a:rPr>
              <a:t>www.arrayfire.com</a:t>
            </a:r>
            <a:r>
              <a:rPr lang="en" dirty="0"/>
              <a:t> </a:t>
            </a:r>
          </a:p>
          <a:p>
            <a:pPr lvl="1"/>
            <a:r>
              <a:rPr lang="en-US" dirty="0"/>
              <a:t>https://github.com/arrayfire</a:t>
            </a:r>
            <a:endParaRPr lang="en" dirty="0"/>
          </a:p>
          <a:p>
            <a:pPr lvl="1"/>
            <a:r>
              <a:rPr lang="en" dirty="0"/>
              <a:t>Twitter: @shehzanm @arrayfire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Acknowledgements</a:t>
            </a:r>
            <a:endParaRPr lang="en"/>
          </a:p>
        </p:txBody>
      </p:sp>
      <p:sp>
        <p:nvSpPr>
          <p:cNvPr id="2735" name="Shape 27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NVIDIA Documentation and website</a:t>
            </a:r>
          </a:p>
          <a:p>
            <a:pPr lvl="0"/>
            <a:r>
              <a:rPr lang="en" dirty="0" smtClean="0"/>
              <a:t>ArrayFire</a:t>
            </a:r>
          </a:p>
          <a:p>
            <a:pPr lvl="0"/>
            <a:r>
              <a:rPr lang="en" dirty="0" smtClean="0"/>
              <a:t>UPenn CIS 565 - Patrick Cozzi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Shape 27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Resources</a:t>
            </a:r>
            <a:endParaRPr lang="en"/>
          </a:p>
        </p:txBody>
      </p:sp>
      <p:sp>
        <p:nvSpPr>
          <p:cNvPr id="2729" name="Shape 272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1600" dirty="0" smtClean="0"/>
              <a:t>CUDA Documentation: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docs.nvidia.com/cuda/index.html</a:t>
            </a:r>
            <a:endParaRPr lang="en" sz="1600" dirty="0" smtClean="0">
              <a:hlinkClick r:id="rId4"/>
            </a:endParaRPr>
          </a:p>
          <a:p>
            <a:pPr lvl="0"/>
            <a:r>
              <a:rPr lang="en" sz="1600" dirty="0" smtClean="0"/>
              <a:t>GTC On-Demand: </a:t>
            </a:r>
            <a:r>
              <a:rPr lang="en-US" sz="1600" dirty="0" smtClean="0">
                <a:hlinkClick r:id="rId5"/>
              </a:rPr>
              <a:t>http://on-demand-gtc.gputechconf.com/gtcnew/on-demand-gtc.php</a:t>
            </a:r>
            <a:endParaRPr lang="en-US" sz="1600" dirty="0" smtClean="0"/>
          </a:p>
          <a:p>
            <a:pPr lvl="0"/>
            <a:r>
              <a:rPr lang="en-US" sz="1600" dirty="0" smtClean="0"/>
              <a:t>CUDA Getting </a:t>
            </a:r>
            <a:r>
              <a:rPr lang="en-US" sz="1600" dirty="0"/>
              <a:t>Started Windows: </a:t>
            </a: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docs.nvidia.com/cuda/cuda-getting-started-guide-for-microsoft-windows/index.html</a:t>
            </a:r>
            <a:endParaRPr lang="en-US" sz="1600" dirty="0" smtClean="0"/>
          </a:p>
          <a:p>
            <a:pPr lvl="0"/>
            <a:r>
              <a:rPr lang="en-US" sz="1600" dirty="0" smtClean="0"/>
              <a:t>Google Style Guide C</a:t>
            </a:r>
            <a:r>
              <a:rPr lang="en-US" sz="1600" dirty="0"/>
              <a:t>++: </a:t>
            </a:r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google-styleguide.googlecode.com/svn/trunk/cppguide.html</a:t>
            </a:r>
            <a:endParaRPr lang="en-US" sz="1600" dirty="0" smtClean="0"/>
          </a:p>
          <a:p>
            <a:pPr lvl="0"/>
            <a:endParaRPr lang="en" sz="1600" dirty="0" smtClean="0">
              <a:hlinkClick r:id="rId8"/>
            </a:endParaRPr>
          </a:p>
          <a:p>
            <a:pPr lvl="0"/>
            <a:r>
              <a:rPr lang="en" sz="1600" dirty="0" smtClean="0"/>
              <a:t>Demos and tutorials:</a:t>
            </a:r>
            <a:endParaRPr lang="en" sz="1600" dirty="0" smtClean="0">
              <a:hlinkClick r:id="rId8"/>
            </a:endParaRPr>
          </a:p>
          <a:p>
            <a:pPr lvl="0"/>
            <a:r>
              <a:rPr lang="en" sz="1600" dirty="0" smtClean="0">
                <a:hlinkClick r:id="rId9"/>
              </a:rPr>
              <a:t>http://on-demand.gputechconf.com/gtc/2013/presentations/S3478-Debugging-CUDA-Kernel-Code.pdf</a:t>
            </a:r>
          </a:p>
          <a:p>
            <a:pPr lvl="0"/>
            <a:r>
              <a:rPr lang="en" sz="1600" dirty="0" smtClean="0">
                <a:hlinkClick r:id="rId10"/>
              </a:rPr>
              <a:t>https://developer.nvidia.com/content/efficient-matrix-transpose-cuda-cc</a:t>
            </a:r>
          </a:p>
          <a:p>
            <a:r>
              <a:rPr lang="en" sz="1600" dirty="0">
                <a:hlinkClick r:id="rId11"/>
              </a:rPr>
              <a:t>http://developer.download.nvidia.com/compute/cuda/1.1-Beta/x86_website/projects/reduction/doc/reduction.pdf</a:t>
            </a:r>
          </a:p>
          <a:p>
            <a:pPr marL="0" lvl="0" indent="0">
              <a:buNone/>
            </a:pPr>
            <a:endParaRPr lang="en" sz="1600" dirty="0">
              <a:hlinkClick r:id="rId10"/>
            </a:endParaRP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Shape 2187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mtClean="0"/>
              <a:t>Reduction</a:t>
            </a:r>
            <a:endParaRPr lang="e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Debugging and Profiling</a:t>
            </a:r>
            <a:endParaRPr lang="en"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mtClean="0"/>
              <a:t>NVIDIA </a:t>
            </a:r>
            <a:r>
              <a:rPr lang="en-US" smtClean="0"/>
              <a:t>Nsight</a:t>
            </a:r>
            <a:r>
              <a:rPr lang="en" smtClean="0"/>
              <a:t> Visual Studio Edition</a:t>
            </a:r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Shape 21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Reduce</a:t>
            </a:r>
            <a:endParaRPr lang="en"/>
          </a:p>
        </p:txBody>
      </p:sp>
      <p:sp>
        <p:nvSpPr>
          <p:cNvPr id="2194" name="Shape 219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Algorithm to apply a reduction operation on a set of elements to get a result.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Example: </a:t>
            </a:r>
          </a:p>
          <a:p>
            <a:pPr lvl="0"/>
            <a:r>
              <a:rPr lang="en-US" smtClean="0">
                <a:sym typeface="Consolas"/>
              </a:rPr>
              <a:t>SUM(10, 13, 9, 14) = 10+13+9+14 = 46</a:t>
            </a:r>
          </a:p>
          <a:p>
            <a:pPr lvl="0"/>
            <a:r>
              <a:rPr lang="en-US" smtClean="0">
                <a:sym typeface="Consolas"/>
              </a:rPr>
              <a:t>MAX(10, 13, 9, 14) = 14</a:t>
            </a:r>
            <a:endParaRPr lang="en-US"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Shape 21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Serial Reduce</a:t>
            </a:r>
            <a:endParaRPr lang="en"/>
          </a:p>
        </p:txBody>
      </p:sp>
      <p:sp>
        <p:nvSpPr>
          <p:cNvPr id="2200" name="Shape 220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Loop through all elements</a:t>
            </a:r>
          </a:p>
          <a:p>
            <a:pPr lvl="0"/>
            <a:r>
              <a:rPr lang="en" smtClean="0"/>
              <a:t>Number of steps: N - 1</a:t>
            </a:r>
            <a:endParaRPr lang="en"/>
          </a:p>
        </p:txBody>
      </p:sp>
      <p:sp>
        <p:nvSpPr>
          <p:cNvPr id="2201" name="Shape 2201"/>
          <p:cNvSpPr/>
          <p:nvPr/>
        </p:nvSpPr>
        <p:spPr>
          <a:xfrm>
            <a:off x="6515400" y="4188181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sp>
        <p:nvSpPr>
          <p:cNvPr id="2202" name="Shape 2202"/>
          <p:cNvSpPr/>
          <p:nvPr/>
        </p:nvSpPr>
        <p:spPr>
          <a:xfrm>
            <a:off x="7109925" y="4763856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03" name="Shape 2203"/>
          <p:cNvCxnSpPr>
            <a:stCxn id="2201" idx="1"/>
          </p:cNvCxnSpPr>
          <p:nvPr/>
        </p:nvCxnSpPr>
        <p:spPr>
          <a:xfrm flipH="1" flipV="1">
            <a:off x="6282560" y="4020877"/>
            <a:ext cx="297601" cy="249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4" name="Shape 2204"/>
          <p:cNvCxnSpPr/>
          <p:nvPr/>
        </p:nvCxnSpPr>
        <p:spPr>
          <a:xfrm rot="10800000" flipH="1">
            <a:off x="6858377" y="3979627"/>
            <a:ext cx="308399" cy="35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5" name="Shape 2205"/>
          <p:cNvSpPr txBox="1"/>
          <p:nvPr/>
        </p:nvSpPr>
        <p:spPr>
          <a:xfrm>
            <a:off x="6107802" y="3743377"/>
            <a:ext cx="4061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2206" name="Shape 2206"/>
          <p:cNvCxnSpPr/>
          <p:nvPr/>
        </p:nvCxnSpPr>
        <p:spPr>
          <a:xfrm rot="10800000">
            <a:off x="6863774" y="4605099"/>
            <a:ext cx="297600" cy="3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7" name="Shape 2207"/>
          <p:cNvSpPr txBox="1"/>
          <p:nvPr/>
        </p:nvSpPr>
        <p:spPr>
          <a:xfrm>
            <a:off x="6957602" y="3743377"/>
            <a:ext cx="4010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13</a:t>
            </a:r>
          </a:p>
        </p:txBody>
      </p:sp>
      <p:cxnSp>
        <p:nvCxnSpPr>
          <p:cNvPr id="2208" name="Shape 2208"/>
          <p:cNvCxnSpPr/>
          <p:nvPr/>
        </p:nvCxnSpPr>
        <p:spPr>
          <a:xfrm rot="10800000" flipH="1">
            <a:off x="7495827" y="4605037"/>
            <a:ext cx="234599" cy="28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09" name="Shape 2209"/>
          <p:cNvSpPr txBox="1"/>
          <p:nvPr/>
        </p:nvSpPr>
        <p:spPr>
          <a:xfrm>
            <a:off x="7670650" y="4320375"/>
            <a:ext cx="4524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9</a:t>
            </a:r>
          </a:p>
        </p:txBody>
      </p:sp>
      <p:sp>
        <p:nvSpPr>
          <p:cNvPr id="2210" name="Shape 2210"/>
          <p:cNvSpPr/>
          <p:nvPr/>
        </p:nvSpPr>
        <p:spPr>
          <a:xfrm>
            <a:off x="7675750" y="5327431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11" name="Shape 2211"/>
          <p:cNvCxnSpPr/>
          <p:nvPr/>
        </p:nvCxnSpPr>
        <p:spPr>
          <a:xfrm rot="10800000" flipH="1">
            <a:off x="8071627" y="5168837"/>
            <a:ext cx="253499" cy="29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2" name="Shape 2212"/>
          <p:cNvSpPr txBox="1"/>
          <p:nvPr/>
        </p:nvSpPr>
        <p:spPr>
          <a:xfrm>
            <a:off x="8234400" y="4896050"/>
            <a:ext cx="4524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14</a:t>
            </a:r>
          </a:p>
        </p:txBody>
      </p:sp>
      <p:cxnSp>
        <p:nvCxnSpPr>
          <p:cNvPr id="2213" name="Shape 2213"/>
          <p:cNvCxnSpPr/>
          <p:nvPr/>
        </p:nvCxnSpPr>
        <p:spPr>
          <a:xfrm rot="10800000">
            <a:off x="8022024" y="5755201"/>
            <a:ext cx="297600" cy="3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4" name="Shape 2214"/>
          <p:cNvCxnSpPr/>
          <p:nvPr/>
        </p:nvCxnSpPr>
        <p:spPr>
          <a:xfrm rot="10800000">
            <a:off x="7427449" y="5188874"/>
            <a:ext cx="297600" cy="3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15" name="Shape 2215"/>
          <p:cNvSpPr txBox="1"/>
          <p:nvPr/>
        </p:nvSpPr>
        <p:spPr>
          <a:xfrm>
            <a:off x="8239500" y="5966925"/>
            <a:ext cx="442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46</a:t>
            </a:r>
          </a:p>
        </p:txBody>
      </p:sp>
      <p:sp>
        <p:nvSpPr>
          <p:cNvPr id="2216" name="Shape 2216"/>
          <p:cNvSpPr txBox="1"/>
          <p:nvPr/>
        </p:nvSpPr>
        <p:spPr>
          <a:xfrm>
            <a:off x="457202" y="3090439"/>
            <a:ext cx="4816499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Serial Code:</a:t>
            </a:r>
          </a:p>
          <a:p>
            <a:endParaRPr sz="2400">
              <a:solidFill>
                <a:schemeClr val="lt1"/>
              </a:solidFill>
            </a:endParaRPr>
          </a:p>
          <a:p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sum = array[0];</a:t>
            </a:r>
          </a:p>
          <a:p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(i=1;i&lt;n;i++) {</a:t>
            </a:r>
          </a:p>
          <a:p>
            <a:pPr indent="457200"/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sum += array[i];</a:t>
            </a:r>
          </a:p>
          <a:p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17" name="Shape 2217"/>
          <p:cNvSpPr txBox="1"/>
          <p:nvPr/>
        </p:nvSpPr>
        <p:spPr>
          <a:xfrm>
            <a:off x="4474300" y="5382675"/>
            <a:ext cx="25626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Number of Steps : 4-1 = 3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Shape 22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Parallel reduce</a:t>
            </a:r>
            <a:endParaRPr lang="en"/>
          </a:p>
        </p:txBody>
      </p:sp>
      <p:sp>
        <p:nvSpPr>
          <p:cNvPr id="2223" name="Shape 22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Operations can be applied for Parallel reduce</a:t>
            </a:r>
          </a:p>
          <a:p>
            <a:pPr lvl="0"/>
            <a:r>
              <a:rPr lang="en" smtClean="0"/>
              <a:t>Binary </a:t>
            </a:r>
          </a:p>
          <a:p>
            <a:pPr lvl="1"/>
            <a:r>
              <a:rPr lang="en" smtClean="0"/>
              <a:t>example: a*b, a+b, a&amp;b, a|b</a:t>
            </a:r>
          </a:p>
          <a:p>
            <a:pPr lvl="1"/>
            <a:r>
              <a:rPr lang="en" smtClean="0"/>
              <a:t>not binary: !(a), (a)!</a:t>
            </a:r>
          </a:p>
          <a:p>
            <a:pPr lvl="0"/>
            <a:r>
              <a:rPr lang="en" smtClean="0"/>
              <a:t>Associative </a:t>
            </a:r>
          </a:p>
          <a:p>
            <a:pPr lvl="1"/>
            <a:r>
              <a:rPr lang="en" smtClean="0"/>
              <a:t>example: a*b, a+b, a&amp;b, a|b</a:t>
            </a:r>
          </a:p>
          <a:p>
            <a:pPr lvl="1"/>
            <a:r>
              <a:rPr lang="en" smtClean="0"/>
              <a:t>non associative: a/b, ab</a:t>
            </a:r>
          </a:p>
          <a:p>
            <a:pPr lvl="0"/>
            <a:r>
              <a:rPr lang="en" smtClean="0"/>
              <a:t>Example: </a:t>
            </a:r>
          </a:p>
          <a:p>
            <a:pPr lvl="0"/>
            <a:r>
              <a:rPr lang="en" smtClean="0"/>
              <a:t>Reduce[(10,13,9,14) +] </a:t>
            </a:r>
            <a:endParaRPr lang="en"/>
          </a:p>
        </p:txBody>
      </p:sp>
      <p:sp>
        <p:nvSpPr>
          <p:cNvPr id="2224" name="Shape 2224"/>
          <p:cNvSpPr/>
          <p:nvPr/>
        </p:nvSpPr>
        <p:spPr>
          <a:xfrm>
            <a:off x="6248050" y="4868243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7833600" y="4868243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26" name="Shape 2226"/>
          <p:cNvCxnSpPr>
            <a:stCxn id="2224" idx="1"/>
          </p:cNvCxnSpPr>
          <p:nvPr/>
        </p:nvCxnSpPr>
        <p:spPr>
          <a:xfrm flipH="1" flipV="1">
            <a:off x="6015210" y="4700939"/>
            <a:ext cx="297601" cy="249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7" name="Shape 2227"/>
          <p:cNvCxnSpPr/>
          <p:nvPr/>
        </p:nvCxnSpPr>
        <p:spPr>
          <a:xfrm rot="10800000" flipH="1">
            <a:off x="6591027" y="4659689"/>
            <a:ext cx="308399" cy="35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28" name="Shape 2228"/>
          <p:cNvSpPr txBox="1"/>
          <p:nvPr/>
        </p:nvSpPr>
        <p:spPr>
          <a:xfrm>
            <a:off x="5840452" y="4423439"/>
            <a:ext cx="4061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2229" name="Shape 2229"/>
          <p:cNvCxnSpPr>
            <a:stCxn id="2230" idx="2"/>
            <a:endCxn id="2224" idx="4"/>
          </p:cNvCxnSpPr>
          <p:nvPr/>
        </p:nvCxnSpPr>
        <p:spPr>
          <a:xfrm flipH="1" flipV="1">
            <a:off x="6469150" y="5430830"/>
            <a:ext cx="546350" cy="30165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1" name="Shape 2231"/>
          <p:cNvSpPr txBox="1"/>
          <p:nvPr/>
        </p:nvSpPr>
        <p:spPr>
          <a:xfrm>
            <a:off x="6690252" y="4423439"/>
            <a:ext cx="4010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13</a:t>
            </a:r>
          </a:p>
        </p:txBody>
      </p:sp>
      <p:cxnSp>
        <p:nvCxnSpPr>
          <p:cNvPr id="2232" name="Shape 2232"/>
          <p:cNvCxnSpPr/>
          <p:nvPr/>
        </p:nvCxnSpPr>
        <p:spPr>
          <a:xfrm rot="10800000" flipH="1">
            <a:off x="8131577" y="4713987"/>
            <a:ext cx="234599" cy="28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3" name="Shape 2233"/>
          <p:cNvSpPr txBox="1"/>
          <p:nvPr/>
        </p:nvSpPr>
        <p:spPr>
          <a:xfrm>
            <a:off x="7403300" y="4413089"/>
            <a:ext cx="4524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9</a:t>
            </a:r>
          </a:p>
        </p:txBody>
      </p:sp>
      <p:sp>
        <p:nvSpPr>
          <p:cNvPr id="2230" name="Shape 2230"/>
          <p:cNvSpPr/>
          <p:nvPr/>
        </p:nvSpPr>
        <p:spPr>
          <a:xfrm>
            <a:off x="7015500" y="5451195"/>
            <a:ext cx="442200" cy="562587"/>
          </a:xfrm>
          <a:prstGeom prst="ellipse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34" name="Shape 2234"/>
          <p:cNvCxnSpPr>
            <a:stCxn id="2230" idx="6"/>
            <a:endCxn id="2225" idx="3"/>
          </p:cNvCxnSpPr>
          <p:nvPr/>
        </p:nvCxnSpPr>
        <p:spPr>
          <a:xfrm flipV="1">
            <a:off x="7457702" y="5348439"/>
            <a:ext cx="440659" cy="38404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35" name="Shape 2235"/>
          <p:cNvSpPr txBox="1"/>
          <p:nvPr/>
        </p:nvSpPr>
        <p:spPr>
          <a:xfrm>
            <a:off x="8234400" y="4413089"/>
            <a:ext cx="4524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14</a:t>
            </a:r>
          </a:p>
        </p:txBody>
      </p:sp>
      <p:sp>
        <p:nvSpPr>
          <p:cNvPr id="2236" name="Shape 2236"/>
          <p:cNvSpPr txBox="1"/>
          <p:nvPr/>
        </p:nvSpPr>
        <p:spPr>
          <a:xfrm>
            <a:off x="7015500" y="6196702"/>
            <a:ext cx="4422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46</a:t>
            </a:r>
          </a:p>
        </p:txBody>
      </p:sp>
      <p:sp>
        <p:nvSpPr>
          <p:cNvPr id="2237" name="Shape 2237"/>
          <p:cNvSpPr txBox="1"/>
          <p:nvPr/>
        </p:nvSpPr>
        <p:spPr>
          <a:xfrm>
            <a:off x="6320052" y="4954237"/>
            <a:ext cx="298199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/>
              <a:t>+</a:t>
            </a:r>
          </a:p>
        </p:txBody>
      </p:sp>
      <p:cxnSp>
        <p:nvCxnSpPr>
          <p:cNvPr id="2238" name="Shape 2238"/>
          <p:cNvCxnSpPr/>
          <p:nvPr/>
        </p:nvCxnSpPr>
        <p:spPr>
          <a:xfrm rot="10800000">
            <a:off x="7558277" y="4701099"/>
            <a:ext cx="317699" cy="353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9" name="Shape 2239"/>
          <p:cNvCxnSpPr>
            <a:stCxn id="2230" idx="4"/>
            <a:endCxn id="2236" idx="0"/>
          </p:cNvCxnSpPr>
          <p:nvPr/>
        </p:nvCxnSpPr>
        <p:spPr>
          <a:xfrm>
            <a:off x="7236600" y="6013780"/>
            <a:ext cx="0" cy="18292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40" name="Shape 2240"/>
          <p:cNvSpPr txBox="1"/>
          <p:nvPr/>
        </p:nvSpPr>
        <p:spPr>
          <a:xfrm>
            <a:off x="607975" y="5590102"/>
            <a:ext cx="33519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Number of steps: log</a:t>
            </a:r>
            <a:r>
              <a:rPr lang="en" baseline="-25000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4 = 2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Shape 22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Parallel Reduce on GPU</a:t>
            </a:r>
            <a:endParaRPr lang="en"/>
          </a:p>
        </p:txBody>
      </p:sp>
      <p:sp>
        <p:nvSpPr>
          <p:cNvPr id="2246" name="Shape 2246"/>
          <p:cNvSpPr txBox="1">
            <a:spLocks noGrp="1"/>
          </p:cNvSpPr>
          <p:nvPr>
            <p:ph type="body" idx="1"/>
          </p:nvPr>
        </p:nvSpPr>
        <p:spPr>
          <a:xfrm>
            <a:off x="457200" y="1947334"/>
            <a:ext cx="8229600" cy="4620299"/>
          </a:xfrm>
        </p:spPr>
        <p:txBody>
          <a:bodyPr/>
          <a:lstStyle/>
          <a:p>
            <a:pPr lvl="0"/>
            <a:r>
              <a:rPr lang="en-US" dirty="0" smtClean="0"/>
              <a:t>Parallel reduce is applied to a part of the whole array in each block.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Multiple blocks help in:</a:t>
            </a:r>
          </a:p>
          <a:p>
            <a:pPr lvl="1"/>
            <a:r>
              <a:rPr lang="en-US" dirty="0" smtClean="0"/>
              <a:t>Maximizing Occupancy by keeping SMs busy.</a:t>
            </a:r>
          </a:p>
          <a:p>
            <a:pPr lvl="1"/>
            <a:r>
              <a:rPr lang="en-US" dirty="0" smtClean="0"/>
              <a:t>Processing very large arrays.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Parallel reduce is not arithmetic intensive, it takes only 1 Flop per thread(1 add) so it is completely memory bandwidth bounded.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Shape 22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Parallel Reduce on GPU</a:t>
            </a:r>
            <a:endParaRPr lang="en"/>
          </a:p>
        </p:txBody>
      </p:sp>
      <p:sp>
        <p:nvSpPr>
          <p:cNvPr id="2252" name="Shape 225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Need a way to communicate partial results between blocks</a:t>
            </a:r>
          </a:p>
          <a:p>
            <a:pPr lvl="0"/>
            <a:r>
              <a:rPr lang="en-US" dirty="0" smtClean="0"/>
              <a:t>Global sync is not practical due to the overhead of sync across so many cores</a:t>
            </a:r>
          </a:p>
          <a:p>
            <a:pPr lvl="0"/>
            <a:r>
              <a:rPr lang="en-US" dirty="0" smtClean="0"/>
              <a:t>Solution: Call the reduce kernel recursively to reduce the results from previous reduce.</a:t>
            </a:r>
          </a:p>
        </p:txBody>
      </p:sp>
      <p:pic>
        <p:nvPicPr>
          <p:cNvPr id="2253" name="Shape 2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50" y="4610100"/>
            <a:ext cx="6515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Shape 2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179" y="4720017"/>
            <a:ext cx="5968703" cy="60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Shape 2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577" y="5224462"/>
            <a:ext cx="24098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Shape 22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1400" y="5224462"/>
            <a:ext cx="2419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Shape 2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350" y="6005512"/>
            <a:ext cx="65151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Shape 22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8487" y="6054537"/>
            <a:ext cx="822080" cy="57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Shape 2259"/>
          <p:cNvSpPr txBox="1"/>
          <p:nvPr/>
        </p:nvSpPr>
        <p:spPr>
          <a:xfrm>
            <a:off x="7642600" y="4649552"/>
            <a:ext cx="10008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Level 0: </a:t>
            </a:r>
          </a:p>
          <a:p>
            <a:r>
              <a:rPr lang="en">
                <a:solidFill>
                  <a:schemeClr val="dk2"/>
                </a:solidFill>
              </a:rPr>
              <a:t>8 Blocks</a:t>
            </a:r>
          </a:p>
        </p:txBody>
      </p:sp>
      <p:sp>
        <p:nvSpPr>
          <p:cNvPr id="2260" name="Shape 2260"/>
          <p:cNvSpPr txBox="1"/>
          <p:nvPr/>
        </p:nvSpPr>
        <p:spPr>
          <a:xfrm>
            <a:off x="7642600" y="5886878"/>
            <a:ext cx="10008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Level 1: </a:t>
            </a:r>
          </a:p>
          <a:p>
            <a:r>
              <a:rPr lang="en">
                <a:solidFill>
                  <a:schemeClr val="dk2"/>
                </a:solidFill>
              </a:rPr>
              <a:t>1 Block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Shape 22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Serial reduce vs </a:t>
            </a:r>
          </a:p>
          <a:p>
            <a:pPr lvl="0"/>
            <a:r>
              <a:rPr lang="en" smtClean="0"/>
              <a:t>Parallel reduce</a:t>
            </a:r>
            <a:endParaRPr lang="en"/>
          </a:p>
        </p:txBody>
      </p:sp>
      <p:sp>
        <p:nvSpPr>
          <p:cNvPr id="2266" name="Shape 226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Serial Reduce:</a:t>
            </a:r>
          </a:p>
          <a:p>
            <a:pPr lvl="1"/>
            <a:r>
              <a:rPr lang="en" dirty="0" smtClean="0"/>
              <a:t>Each iteration is dependant on the previous iteration.</a:t>
            </a:r>
          </a:p>
          <a:p>
            <a:pPr lvl="1"/>
            <a:r>
              <a:rPr lang="en" dirty="0" smtClean="0"/>
              <a:t>Number of steps taken is n-1.</a:t>
            </a:r>
          </a:p>
          <a:p>
            <a:pPr lvl="1"/>
            <a:r>
              <a:rPr lang="en" dirty="0" smtClean="0"/>
              <a:t>Runtime complexity is O(n)</a:t>
            </a:r>
          </a:p>
          <a:p>
            <a:pPr lvl="1"/>
            <a:endParaRPr lang="en" dirty="0"/>
          </a:p>
          <a:p>
            <a:pPr marL="457200" lvl="1" indent="0">
              <a:buNone/>
            </a:pPr>
            <a:endParaRPr lang="en" dirty="0" smtClean="0"/>
          </a:p>
          <a:p>
            <a:pPr lvl="0"/>
            <a:r>
              <a:rPr lang="en" dirty="0" smtClean="0"/>
              <a:t>Parallel Reduce:</a:t>
            </a:r>
          </a:p>
          <a:p>
            <a:pPr lvl="1"/>
            <a:r>
              <a:rPr lang="en" dirty="0" smtClean="0"/>
              <a:t>Has smaller number steps log 2n. </a:t>
            </a:r>
          </a:p>
          <a:p>
            <a:pPr lvl="1"/>
            <a:r>
              <a:rPr lang="en" dirty="0" smtClean="0"/>
              <a:t>Faster than a serial implementation.</a:t>
            </a:r>
          </a:p>
          <a:p>
            <a:pPr lvl="1"/>
            <a:r>
              <a:rPr lang="en" dirty="0" smtClean="0"/>
              <a:t>Runtime complexity : O(log n)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Shape 22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1: Interleaved Addressing</a:t>
            </a:r>
            <a:endParaRPr lang="en"/>
          </a:p>
        </p:txBody>
      </p:sp>
      <p:cxnSp>
        <p:nvCxnSpPr>
          <p:cNvPr id="2272" name="Shape 2272"/>
          <p:cNvCxnSpPr/>
          <p:nvPr/>
        </p:nvCxnSpPr>
        <p:spPr>
          <a:xfrm>
            <a:off x="7348400" y="1628509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73" name="Shape 2273"/>
          <p:cNvSpPr/>
          <p:nvPr/>
        </p:nvSpPr>
        <p:spPr>
          <a:xfrm>
            <a:off x="7332027" y="1612443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74" name="Shape 2274"/>
          <p:cNvSpPr/>
          <p:nvPr/>
        </p:nvSpPr>
        <p:spPr>
          <a:xfrm>
            <a:off x="7184602" y="1803939"/>
            <a:ext cx="5357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12</a:t>
            </a:r>
          </a:p>
        </p:txBody>
      </p:sp>
      <p:cxnSp>
        <p:nvCxnSpPr>
          <p:cNvPr id="2275" name="Shape 2275"/>
          <p:cNvCxnSpPr/>
          <p:nvPr/>
        </p:nvCxnSpPr>
        <p:spPr>
          <a:xfrm>
            <a:off x="8205450" y="1618235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76" name="Shape 2276"/>
          <p:cNvSpPr/>
          <p:nvPr/>
        </p:nvSpPr>
        <p:spPr>
          <a:xfrm>
            <a:off x="8189077" y="1602169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77" name="Shape 2277"/>
          <p:cNvSpPr/>
          <p:nvPr/>
        </p:nvSpPr>
        <p:spPr>
          <a:xfrm>
            <a:off x="8041652" y="1801915"/>
            <a:ext cx="4952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14</a:t>
            </a:r>
          </a:p>
        </p:txBody>
      </p:sp>
      <p:graphicFrame>
        <p:nvGraphicFramePr>
          <p:cNvPr id="2278" name="Shape 2278"/>
          <p:cNvGraphicFramePr/>
          <p:nvPr>
            <p:extLst>
              <p:ext uri="{D42A27DB-BD31-4B8C-83A1-F6EECF244321}">
                <p14:modId xmlns:p14="http://schemas.microsoft.com/office/powerpoint/2010/main" val="4210815578"/>
              </p:ext>
            </p:extLst>
          </p:nvPr>
        </p:nvGraphicFramePr>
        <p:xfrm>
          <a:off x="2283875" y="2424107"/>
          <a:ext cx="6412000" cy="424850"/>
        </p:xfrm>
        <a:graphic>
          <a:graphicData uri="http://schemas.openxmlformats.org/drawingml/2006/table">
            <a:tbl>
              <a:tblPr>
                <a:noFill/>
                <a:tableStyleId>{6B3A88FB-A4DA-45B4-9CB0-5EFA134B4906}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124346885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39597000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88496738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21477812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21882386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37600830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42427638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25879908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7136616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23672199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97002496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71718424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6409950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83118544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29444212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840512470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9567"/>
                  </a:ext>
                </a:extLst>
              </a:tr>
            </a:tbl>
          </a:graphicData>
        </a:graphic>
      </p:graphicFrame>
      <p:graphicFrame>
        <p:nvGraphicFramePr>
          <p:cNvPr id="2279" name="Shape 2279"/>
          <p:cNvGraphicFramePr/>
          <p:nvPr>
            <p:extLst>
              <p:ext uri="{D42A27DB-BD31-4B8C-83A1-F6EECF244321}">
                <p14:modId xmlns:p14="http://schemas.microsoft.com/office/powerpoint/2010/main" val="2573336776"/>
              </p:ext>
            </p:extLst>
          </p:nvPr>
        </p:nvGraphicFramePr>
        <p:xfrm>
          <a:off x="2283875" y="1194700"/>
          <a:ext cx="6412000" cy="424850"/>
        </p:xfrm>
        <a:graphic>
          <a:graphicData uri="http://schemas.openxmlformats.org/drawingml/2006/table">
            <a:tbl>
              <a:tblPr>
                <a:noFill/>
                <a:tableStyleId>{18A90652-90BA-4A6A-A136-DC4AC846495E}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299659896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57544794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0843907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10981946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00652480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5744311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40349616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97990163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94577070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62100750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80853438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6230844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53353504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76565218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3056041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585922283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14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40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52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2555309"/>
                  </a:ext>
                </a:extLst>
              </a:tr>
            </a:tbl>
          </a:graphicData>
        </a:graphic>
      </p:graphicFrame>
      <p:graphicFrame>
        <p:nvGraphicFramePr>
          <p:cNvPr id="2280" name="Shape 2280"/>
          <p:cNvGraphicFramePr/>
          <p:nvPr>
            <p:extLst>
              <p:ext uri="{D42A27DB-BD31-4B8C-83A1-F6EECF244321}">
                <p14:modId xmlns:p14="http://schemas.microsoft.com/office/powerpoint/2010/main" val="3122728453"/>
              </p:ext>
            </p:extLst>
          </p:nvPr>
        </p:nvGraphicFramePr>
        <p:xfrm>
          <a:off x="2283875" y="3670896"/>
          <a:ext cx="6412000" cy="424850"/>
        </p:xfrm>
        <a:graphic>
          <a:graphicData uri="http://schemas.openxmlformats.org/drawingml/2006/table">
            <a:tbl>
              <a:tblPr>
                <a:noFill/>
                <a:tableStyleId>{AB668332-C802-4421-8D22-D29F82C57CE9}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190857678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21089600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63274899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02318669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6016227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59170611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58761389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49504887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70667506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439037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96699221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00547890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51554640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97620096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34575135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373477258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105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181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030314"/>
                  </a:ext>
                </a:extLst>
              </a:tr>
            </a:tbl>
          </a:graphicData>
        </a:graphic>
      </p:graphicFrame>
      <p:graphicFrame>
        <p:nvGraphicFramePr>
          <p:cNvPr id="2281" name="Shape 2281"/>
          <p:cNvGraphicFramePr/>
          <p:nvPr>
            <p:extLst>
              <p:ext uri="{D42A27DB-BD31-4B8C-83A1-F6EECF244321}">
                <p14:modId xmlns:p14="http://schemas.microsoft.com/office/powerpoint/2010/main" val="906275294"/>
              </p:ext>
            </p:extLst>
          </p:nvPr>
        </p:nvGraphicFramePr>
        <p:xfrm>
          <a:off x="2283875" y="4917685"/>
          <a:ext cx="6412000" cy="424850"/>
        </p:xfrm>
        <a:graphic>
          <a:graphicData uri="http://schemas.openxmlformats.org/drawingml/2006/table">
            <a:tbl>
              <a:tblPr>
                <a:noFill/>
                <a:tableStyleId>{2AC9F3C2-A9DA-4CAA-BC03-6C03158F5A59}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389691863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97110728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05853660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46420514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66467816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06542074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54251118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12181993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80170330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28123655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35615103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76363723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72013394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86130786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67354681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282830206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388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268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18729"/>
                  </a:ext>
                </a:extLst>
              </a:tr>
            </a:tbl>
          </a:graphicData>
        </a:graphic>
      </p:graphicFrame>
      <p:cxnSp>
        <p:nvCxnSpPr>
          <p:cNvPr id="2282" name="Shape 2282"/>
          <p:cNvCxnSpPr/>
          <p:nvPr/>
        </p:nvCxnSpPr>
        <p:spPr>
          <a:xfrm>
            <a:off x="2447675" y="1641679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3" name="Shape 2283"/>
          <p:cNvSpPr/>
          <p:nvPr/>
        </p:nvSpPr>
        <p:spPr>
          <a:xfrm>
            <a:off x="2431302" y="1625612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84" name="Shape 2284"/>
          <p:cNvSpPr/>
          <p:nvPr/>
        </p:nvSpPr>
        <p:spPr>
          <a:xfrm>
            <a:off x="2283875" y="1817108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cxnSp>
        <p:nvCxnSpPr>
          <p:cNvPr id="2285" name="Shape 2285"/>
          <p:cNvCxnSpPr/>
          <p:nvPr/>
        </p:nvCxnSpPr>
        <p:spPr>
          <a:xfrm>
            <a:off x="3304725" y="1631405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6" name="Shape 2286"/>
          <p:cNvSpPr/>
          <p:nvPr/>
        </p:nvSpPr>
        <p:spPr>
          <a:xfrm>
            <a:off x="3288352" y="1615338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87" name="Shape 2287"/>
          <p:cNvSpPr/>
          <p:nvPr/>
        </p:nvSpPr>
        <p:spPr>
          <a:xfrm>
            <a:off x="3140927" y="1815084"/>
            <a:ext cx="4952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2</a:t>
            </a:r>
          </a:p>
        </p:txBody>
      </p:sp>
      <p:cxnSp>
        <p:nvCxnSpPr>
          <p:cNvPr id="2288" name="Shape 2288"/>
          <p:cNvCxnSpPr/>
          <p:nvPr/>
        </p:nvCxnSpPr>
        <p:spPr>
          <a:xfrm>
            <a:off x="4057875" y="1668144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9" name="Shape 2289"/>
          <p:cNvSpPr/>
          <p:nvPr/>
        </p:nvSpPr>
        <p:spPr>
          <a:xfrm>
            <a:off x="4041502" y="1652078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90" name="Shape 2290"/>
          <p:cNvSpPr/>
          <p:nvPr/>
        </p:nvSpPr>
        <p:spPr>
          <a:xfrm>
            <a:off x="3894075" y="1843574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4</a:t>
            </a:r>
          </a:p>
        </p:txBody>
      </p:sp>
      <p:cxnSp>
        <p:nvCxnSpPr>
          <p:cNvPr id="2291" name="Shape 2291"/>
          <p:cNvCxnSpPr/>
          <p:nvPr/>
        </p:nvCxnSpPr>
        <p:spPr>
          <a:xfrm>
            <a:off x="4914925" y="1657870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92" name="Shape 2292"/>
          <p:cNvSpPr/>
          <p:nvPr/>
        </p:nvSpPr>
        <p:spPr>
          <a:xfrm>
            <a:off x="4898552" y="1641804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93" name="Shape 2293"/>
          <p:cNvSpPr/>
          <p:nvPr/>
        </p:nvSpPr>
        <p:spPr>
          <a:xfrm>
            <a:off x="4751127" y="1841550"/>
            <a:ext cx="4952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6</a:t>
            </a:r>
          </a:p>
        </p:txBody>
      </p:sp>
      <p:cxnSp>
        <p:nvCxnSpPr>
          <p:cNvPr id="2294" name="Shape 2294"/>
          <p:cNvCxnSpPr/>
          <p:nvPr/>
        </p:nvCxnSpPr>
        <p:spPr>
          <a:xfrm>
            <a:off x="5739175" y="1641679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95" name="Shape 2295"/>
          <p:cNvSpPr/>
          <p:nvPr/>
        </p:nvSpPr>
        <p:spPr>
          <a:xfrm>
            <a:off x="5722802" y="1625612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96" name="Shape 2296"/>
          <p:cNvSpPr/>
          <p:nvPr/>
        </p:nvSpPr>
        <p:spPr>
          <a:xfrm>
            <a:off x="5575375" y="1817108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8</a:t>
            </a:r>
          </a:p>
        </p:txBody>
      </p:sp>
      <p:cxnSp>
        <p:nvCxnSpPr>
          <p:cNvPr id="2297" name="Shape 2297"/>
          <p:cNvCxnSpPr/>
          <p:nvPr/>
        </p:nvCxnSpPr>
        <p:spPr>
          <a:xfrm>
            <a:off x="6596225" y="1631405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98" name="Shape 2298"/>
          <p:cNvSpPr/>
          <p:nvPr/>
        </p:nvSpPr>
        <p:spPr>
          <a:xfrm>
            <a:off x="6579852" y="1615338"/>
            <a:ext cx="494675" cy="464086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299" name="Shape 2299"/>
          <p:cNvSpPr/>
          <p:nvPr/>
        </p:nvSpPr>
        <p:spPr>
          <a:xfrm>
            <a:off x="6432427" y="1815084"/>
            <a:ext cx="4952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10</a:t>
            </a:r>
          </a:p>
        </p:txBody>
      </p:sp>
      <p:cxnSp>
        <p:nvCxnSpPr>
          <p:cNvPr id="2300" name="Shape 2300"/>
          <p:cNvCxnSpPr/>
          <p:nvPr/>
        </p:nvCxnSpPr>
        <p:spPr>
          <a:xfrm>
            <a:off x="7354462" y="2875298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01" name="Shape 2301"/>
          <p:cNvSpPr/>
          <p:nvPr/>
        </p:nvSpPr>
        <p:spPr>
          <a:xfrm>
            <a:off x="7338087" y="2855520"/>
            <a:ext cx="826156" cy="467803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02" name="Shape 2302"/>
          <p:cNvSpPr/>
          <p:nvPr/>
        </p:nvSpPr>
        <p:spPr>
          <a:xfrm>
            <a:off x="7190664" y="3050728"/>
            <a:ext cx="561899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12</a:t>
            </a:r>
          </a:p>
        </p:txBody>
      </p:sp>
      <p:cxnSp>
        <p:nvCxnSpPr>
          <p:cNvPr id="2303" name="Shape 2303"/>
          <p:cNvCxnSpPr/>
          <p:nvPr/>
        </p:nvCxnSpPr>
        <p:spPr>
          <a:xfrm>
            <a:off x="2453737" y="2888468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04" name="Shape 2304"/>
          <p:cNvSpPr/>
          <p:nvPr/>
        </p:nvSpPr>
        <p:spPr>
          <a:xfrm>
            <a:off x="2437362" y="2852302"/>
            <a:ext cx="809782" cy="484183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05" name="Shape 2305"/>
          <p:cNvSpPr/>
          <p:nvPr/>
        </p:nvSpPr>
        <p:spPr>
          <a:xfrm>
            <a:off x="2289937" y="3063897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cxnSp>
        <p:nvCxnSpPr>
          <p:cNvPr id="2306" name="Shape 2306"/>
          <p:cNvCxnSpPr/>
          <p:nvPr/>
        </p:nvCxnSpPr>
        <p:spPr>
          <a:xfrm>
            <a:off x="4063937" y="2914933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07" name="Shape 2307"/>
          <p:cNvSpPr/>
          <p:nvPr/>
        </p:nvSpPr>
        <p:spPr>
          <a:xfrm>
            <a:off x="4047562" y="2895156"/>
            <a:ext cx="924448" cy="467803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08" name="Shape 2308"/>
          <p:cNvSpPr/>
          <p:nvPr/>
        </p:nvSpPr>
        <p:spPr>
          <a:xfrm>
            <a:off x="3900137" y="3090363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4</a:t>
            </a:r>
          </a:p>
        </p:txBody>
      </p:sp>
      <p:cxnSp>
        <p:nvCxnSpPr>
          <p:cNvPr id="2309" name="Shape 2309"/>
          <p:cNvCxnSpPr/>
          <p:nvPr/>
        </p:nvCxnSpPr>
        <p:spPr>
          <a:xfrm>
            <a:off x="5745237" y="2888468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0" name="Shape 2310"/>
          <p:cNvSpPr/>
          <p:nvPr/>
        </p:nvSpPr>
        <p:spPr>
          <a:xfrm>
            <a:off x="5728862" y="2835900"/>
            <a:ext cx="842530" cy="500564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11" name="Shape 2311"/>
          <p:cNvSpPr/>
          <p:nvPr/>
        </p:nvSpPr>
        <p:spPr>
          <a:xfrm>
            <a:off x="5581437" y="3063897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8</a:t>
            </a:r>
          </a:p>
        </p:txBody>
      </p:sp>
      <p:cxnSp>
        <p:nvCxnSpPr>
          <p:cNvPr id="2312" name="Shape 2312"/>
          <p:cNvCxnSpPr/>
          <p:nvPr/>
        </p:nvCxnSpPr>
        <p:spPr>
          <a:xfrm>
            <a:off x="2453737" y="4148314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3" name="Shape 2313"/>
          <p:cNvSpPr/>
          <p:nvPr/>
        </p:nvSpPr>
        <p:spPr>
          <a:xfrm>
            <a:off x="2437364" y="4092038"/>
            <a:ext cx="1747587" cy="504280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14" name="Shape 2314"/>
          <p:cNvSpPr/>
          <p:nvPr/>
        </p:nvSpPr>
        <p:spPr>
          <a:xfrm>
            <a:off x="2289937" y="4323743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cxnSp>
        <p:nvCxnSpPr>
          <p:cNvPr id="2315" name="Shape 2315"/>
          <p:cNvCxnSpPr/>
          <p:nvPr/>
        </p:nvCxnSpPr>
        <p:spPr>
          <a:xfrm>
            <a:off x="5745237" y="4148314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6" name="Shape 2316"/>
          <p:cNvSpPr/>
          <p:nvPr/>
        </p:nvSpPr>
        <p:spPr>
          <a:xfrm>
            <a:off x="5728862" y="4059252"/>
            <a:ext cx="1714790" cy="537041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17" name="Shape 2317"/>
          <p:cNvSpPr/>
          <p:nvPr/>
        </p:nvSpPr>
        <p:spPr>
          <a:xfrm>
            <a:off x="5581437" y="4323743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8</a:t>
            </a:r>
          </a:p>
        </p:txBody>
      </p:sp>
      <p:graphicFrame>
        <p:nvGraphicFramePr>
          <p:cNvPr id="2318" name="Shape 2318"/>
          <p:cNvGraphicFramePr/>
          <p:nvPr>
            <p:extLst>
              <p:ext uri="{D42A27DB-BD31-4B8C-83A1-F6EECF244321}">
                <p14:modId xmlns:p14="http://schemas.microsoft.com/office/powerpoint/2010/main" val="2566081983"/>
              </p:ext>
            </p:extLst>
          </p:nvPr>
        </p:nvGraphicFramePr>
        <p:xfrm>
          <a:off x="2283875" y="6200970"/>
          <a:ext cx="6412000" cy="424850"/>
        </p:xfrm>
        <a:graphic>
          <a:graphicData uri="http://schemas.openxmlformats.org/drawingml/2006/table">
            <a:tbl>
              <a:tblPr>
                <a:noFill/>
                <a:tableStyleId>{868D70F9-3218-4B42-A21D-F6FBEF3A2AF5}</a:tableStyleId>
              </a:tblPr>
              <a:tblGrid>
                <a:gridCol w="400750">
                  <a:extLst>
                    <a:ext uri="{9D8B030D-6E8A-4147-A177-3AD203B41FA5}">
                      <a16:colId xmlns:a16="http://schemas.microsoft.com/office/drawing/2014/main" xmlns="" val="82653073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21429726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095456958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260820570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224348118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98701604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85620147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125519979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25757701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4077243767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007268085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28746455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63588582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552755682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1616218981"/>
                    </a:ext>
                  </a:extLst>
                </a:gridCol>
                <a:gridCol w="400750">
                  <a:extLst>
                    <a:ext uri="{9D8B030D-6E8A-4147-A177-3AD203B41FA5}">
                      <a16:colId xmlns:a16="http://schemas.microsoft.com/office/drawing/2014/main" xmlns="" val="3856671221"/>
                    </a:ext>
                  </a:extLst>
                </a:gridCol>
              </a:tblGrid>
              <a:tr h="424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656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76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75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104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56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52</a:t>
                      </a:r>
                    </a:p>
                  </a:txBody>
                  <a:tcPr marL="91425" marR="91425" marT="91425" marB="91425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4557122"/>
                  </a:ext>
                </a:extLst>
              </a:tr>
            </a:tbl>
          </a:graphicData>
        </a:graphic>
      </p:graphicFrame>
      <p:cxnSp>
        <p:nvCxnSpPr>
          <p:cNvPr id="2319" name="Shape 2319"/>
          <p:cNvCxnSpPr/>
          <p:nvPr/>
        </p:nvCxnSpPr>
        <p:spPr>
          <a:xfrm>
            <a:off x="2453737" y="5431598"/>
            <a:ext cx="0" cy="79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20" name="Shape 2320"/>
          <p:cNvSpPr/>
          <p:nvPr/>
        </p:nvSpPr>
        <p:spPr>
          <a:xfrm>
            <a:off x="2437362" y="5355223"/>
            <a:ext cx="3521146" cy="524377"/>
          </a:xfrm>
          <a:custGeom>
            <a:avLst/>
            <a:gdLst/>
            <a:ahLst/>
            <a:cxnLst/>
            <a:rect l="0" t="0" r="0" b="0"/>
            <a:pathLst>
              <a:path w="19787" h="27530" extrusionOk="0">
                <a:moveTo>
                  <a:pt x="18353" y="0"/>
                </a:moveTo>
                <a:cubicBezTo>
                  <a:pt x="18353" y="2840"/>
                  <a:pt x="21411" y="12453"/>
                  <a:pt x="18353" y="17042"/>
                </a:cubicBezTo>
                <a:cubicBezTo>
                  <a:pt x="15294" y="21630"/>
                  <a:pt x="3058" y="25782"/>
                  <a:pt x="0" y="2753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21" name="Shape 2321"/>
          <p:cNvSpPr/>
          <p:nvPr/>
        </p:nvSpPr>
        <p:spPr>
          <a:xfrm>
            <a:off x="2289937" y="5607028"/>
            <a:ext cx="478800" cy="497668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100"/>
              <a:t>0</a:t>
            </a:r>
          </a:p>
        </p:txBody>
      </p:sp>
      <p:sp>
        <p:nvSpPr>
          <p:cNvPr id="2322" name="Shape 2322"/>
          <p:cNvSpPr txBox="1"/>
          <p:nvPr/>
        </p:nvSpPr>
        <p:spPr>
          <a:xfrm>
            <a:off x="1094785" y="1863880"/>
            <a:ext cx="9855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Step 1 </a:t>
            </a:r>
          </a:p>
        </p:txBody>
      </p:sp>
      <p:sp>
        <p:nvSpPr>
          <p:cNvPr id="2323" name="Shape 2323"/>
          <p:cNvSpPr txBox="1"/>
          <p:nvPr/>
        </p:nvSpPr>
        <p:spPr>
          <a:xfrm>
            <a:off x="1094787" y="3074496"/>
            <a:ext cx="1261799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Step 2</a:t>
            </a:r>
          </a:p>
        </p:txBody>
      </p:sp>
      <p:sp>
        <p:nvSpPr>
          <p:cNvPr id="2324" name="Shape 2324"/>
          <p:cNvSpPr txBox="1"/>
          <p:nvPr/>
        </p:nvSpPr>
        <p:spPr>
          <a:xfrm>
            <a:off x="1094787" y="4339414"/>
            <a:ext cx="1458299" cy="4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Step 3</a:t>
            </a:r>
          </a:p>
        </p:txBody>
      </p:sp>
      <p:sp>
        <p:nvSpPr>
          <p:cNvPr id="2325" name="Shape 2325"/>
          <p:cNvSpPr txBox="1"/>
          <p:nvPr/>
        </p:nvSpPr>
        <p:spPr>
          <a:xfrm>
            <a:off x="1103035" y="5635408"/>
            <a:ext cx="12453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>
                <a:solidFill>
                  <a:schemeClr val="dk2"/>
                </a:solidFill>
              </a:rPr>
              <a:t>Step 4</a:t>
            </a:r>
          </a:p>
        </p:txBody>
      </p:sp>
      <p:sp>
        <p:nvSpPr>
          <p:cNvPr id="2326" name="Shape 2326"/>
          <p:cNvSpPr/>
          <p:nvPr/>
        </p:nvSpPr>
        <p:spPr>
          <a:xfrm>
            <a:off x="2179987" y="6132104"/>
            <a:ext cx="547500" cy="562587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Shape 23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1: </a:t>
            </a:r>
          </a:p>
          <a:p>
            <a:pPr lvl="0"/>
            <a:r>
              <a:rPr lang="en" smtClean="0"/>
              <a:t>Interleaved Addressing</a:t>
            </a:r>
            <a:endParaRPr lang="en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18442"/>
            <a:ext cx="8281754" cy="42780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D63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__global__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reduce_stage0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d_odata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//Dynamic allocation of shared memory - See kernel call in host code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D63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__shared__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//Calculate index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//Copy input data to shared memory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d_idata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en-US" sz="1600" dirty="0">
              <a:solidFill>
                <a:srgbClr val="DADAD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//Reduce within block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blockDim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en-US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syncthreads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08B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//Copy result of reduction to global memory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4619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d_odata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blockIdx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Performance for 32M elements (GTX 770)</a:t>
            </a:r>
            <a:endParaRPr lang="en"/>
          </a:p>
        </p:txBody>
      </p:sp>
      <p:graphicFrame>
        <p:nvGraphicFramePr>
          <p:cNvPr id="2338" name="Shape 2338"/>
          <p:cNvGraphicFramePr/>
          <p:nvPr/>
        </p:nvGraphicFramePr>
        <p:xfrm>
          <a:off x="934650" y="2024050"/>
          <a:ext cx="7274700" cy="2209710"/>
        </p:xfrm>
        <a:graphic>
          <a:graphicData uri="http://schemas.openxmlformats.org/drawingml/2006/table">
            <a:tbl>
              <a:tblPr>
                <a:noFill/>
                <a:tableStyleId>{2B07DA2D-D58A-406A-A3F9-AC9BA4FF3F35}</a:tableStyleId>
              </a:tblPr>
              <a:tblGrid>
                <a:gridCol w="1983575">
                  <a:extLst>
                    <a:ext uri="{9D8B030D-6E8A-4147-A177-3AD203B41FA5}">
                      <a16:colId xmlns:a16="http://schemas.microsoft.com/office/drawing/2014/main" xmlns="" val="3441695025"/>
                    </a:ext>
                  </a:extLst>
                </a:gridCol>
                <a:gridCol w="1144200">
                  <a:extLst>
                    <a:ext uri="{9D8B030D-6E8A-4147-A177-3AD203B41FA5}">
                      <a16:colId xmlns:a16="http://schemas.microsoft.com/office/drawing/2014/main" xmlns="" val="3030302341"/>
                    </a:ext>
                  </a:extLst>
                </a:gridCol>
                <a:gridCol w="1617450">
                  <a:extLst>
                    <a:ext uri="{9D8B030D-6E8A-4147-A177-3AD203B41FA5}">
                      <a16:colId xmlns:a16="http://schemas.microsoft.com/office/drawing/2014/main" xmlns="" val="163000477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xmlns="" val="2893510057"/>
                    </a:ext>
                  </a:extLst>
                </a:gridCol>
                <a:gridCol w="1224550">
                  <a:extLst>
                    <a:ext uri="{9D8B030D-6E8A-4147-A177-3AD203B41FA5}">
                      <a16:colId xmlns:a16="http://schemas.microsoft.com/office/drawing/2014/main" xmlns="" val="168852206"/>
                    </a:ext>
                  </a:extLst>
                </a:gridCol>
              </a:tblGrid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Time (ms)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Bandwidth (GB/s)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Speedup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Speed Up vs CPU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466497368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15.25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045186779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Stage 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7.90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16.98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1.11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39719321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Shape 23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1: </a:t>
            </a:r>
          </a:p>
          <a:p>
            <a:pPr lvl="0"/>
            <a:r>
              <a:rPr lang="en" smtClean="0"/>
              <a:t>Interleaved Addressing</a:t>
            </a:r>
            <a:endParaRPr lang="en"/>
          </a:p>
        </p:txBody>
      </p:sp>
      <p:sp>
        <p:nvSpPr>
          <p:cNvPr id="2344" name="Shape 234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Problem?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Debugging</a:t>
            </a:r>
            <a:endParaRPr lang="en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Host side</a:t>
            </a:r>
          </a:p>
          <a:p>
            <a:pPr lvl="1"/>
            <a:r>
              <a:rPr lang="en" dirty="0" smtClean="0"/>
              <a:t>Visual Studio Debugger, gdb</a:t>
            </a:r>
          </a:p>
          <a:p>
            <a:pPr lvl="0"/>
            <a:r>
              <a:rPr lang="en" dirty="0" smtClean="0"/>
              <a:t>Device side</a:t>
            </a:r>
          </a:p>
          <a:p>
            <a:pPr lvl="1"/>
            <a:r>
              <a:rPr lang="en-US" smtClean="0"/>
              <a:t>Nsight</a:t>
            </a:r>
            <a:r>
              <a:rPr lang="en" smtClean="0"/>
              <a:t>, </a:t>
            </a:r>
            <a:r>
              <a:rPr lang="en" dirty="0" smtClean="0"/>
              <a:t>cuda-gdb (linux)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Shape 23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1: </a:t>
            </a:r>
          </a:p>
          <a:p>
            <a:pPr lvl="0"/>
            <a:r>
              <a:rPr lang="en" smtClean="0"/>
              <a:t>Interleaved Addressing</a:t>
            </a:r>
            <a:endParaRPr lang="en"/>
          </a:p>
        </p:txBody>
      </p:sp>
      <p:sp>
        <p:nvSpPr>
          <p:cNvPr id="2350" name="Shape 23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Problem?</a:t>
            </a:r>
          </a:p>
          <a:p>
            <a:pPr lvl="1"/>
            <a:r>
              <a:rPr lang="en-US" smtClean="0"/>
              <a:t>Interleaved addressing</a:t>
            </a:r>
          </a:p>
          <a:p>
            <a:pPr lvl="1"/>
            <a:r>
              <a:rPr lang="en-US" smtClean="0"/>
              <a:t>Divergent warps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Solution?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Shape 23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Method 1: </a:t>
            </a:r>
          </a:p>
          <a:p>
            <a:pPr lvl="0"/>
            <a:r>
              <a:rPr lang="en" smtClean="0"/>
              <a:t>Interleaved Addressing</a:t>
            </a:r>
            <a:endParaRPr lang="en"/>
          </a:p>
        </p:txBody>
      </p:sp>
      <p:sp>
        <p:nvSpPr>
          <p:cNvPr id="2356" name="Shape 235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Problem?</a:t>
            </a:r>
          </a:p>
          <a:p>
            <a:pPr lvl="1"/>
            <a:r>
              <a:rPr lang="en-US" smtClean="0"/>
              <a:t>Interleaved addressing</a:t>
            </a:r>
          </a:p>
          <a:p>
            <a:pPr lvl="1"/>
            <a:r>
              <a:rPr lang="en-US" smtClean="0"/>
              <a:t>Divergent warps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Solution?</a:t>
            </a:r>
          </a:p>
          <a:p>
            <a:pPr lvl="1"/>
            <a:r>
              <a:rPr lang="en-US" smtClean="0"/>
              <a:t>Non-divergent branches</a:t>
            </a:r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Shape 236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 smtClean="0"/>
              <a:t>Warps</a:t>
            </a:r>
            <a:endParaRPr lang="en"/>
          </a:p>
        </p:txBody>
      </p:sp>
      <p:sp>
        <p:nvSpPr>
          <p:cNvPr id="2362" name="Shape 236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mtClean="0"/>
              <a:t>Divergence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Shape 23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368" name="Shape 236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A thread block is broken down to 32-thread warps</a:t>
            </a:r>
          </a:p>
          <a:p>
            <a:pPr lvl="0"/>
            <a:r>
              <a:rPr lang="en-US" smtClean="0"/>
              <a:t>Warps are executed physically in a SM(X)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Total number of warps in a block: ceil(T/Wsize)</a:t>
            </a:r>
          </a:p>
          <a:p>
            <a:pPr lvl="0"/>
            <a:endParaRPr lang="en-US"/>
          </a:p>
        </p:txBody>
      </p:sp>
      <p:grpSp>
        <p:nvGrpSpPr>
          <p:cNvPr id="2369" name="Shape 2369"/>
          <p:cNvGrpSpPr/>
          <p:nvPr/>
        </p:nvGrpSpPr>
        <p:grpSpPr>
          <a:xfrm>
            <a:off x="457202" y="4829838"/>
            <a:ext cx="939267" cy="565620"/>
            <a:chOff x="370700" y="3078162"/>
            <a:chExt cx="1165199" cy="701675"/>
          </a:xfrm>
        </p:grpSpPr>
        <p:sp>
          <p:nvSpPr>
            <p:cNvPr id="2370" name="Shape 2370"/>
            <p:cNvSpPr/>
            <p:nvPr/>
          </p:nvSpPr>
          <p:spPr>
            <a:xfrm>
              <a:off x="370700" y="3180842"/>
              <a:ext cx="1165199" cy="496314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4139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2" name="Shape 2372"/>
            <p:cNvSpPr/>
            <p:nvPr/>
          </p:nvSpPr>
          <p:spPr>
            <a:xfrm>
              <a:off x="5334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3" name="Shape 2373"/>
            <p:cNvSpPr/>
            <p:nvPr/>
          </p:nvSpPr>
          <p:spPr>
            <a:xfrm>
              <a:off x="6567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4" name="Shape 2374"/>
            <p:cNvSpPr/>
            <p:nvPr/>
          </p:nvSpPr>
          <p:spPr>
            <a:xfrm>
              <a:off x="7761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5" name="Shape 2375"/>
            <p:cNvSpPr/>
            <p:nvPr/>
          </p:nvSpPr>
          <p:spPr>
            <a:xfrm>
              <a:off x="9429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6" name="Shape 2376"/>
            <p:cNvSpPr/>
            <p:nvPr/>
          </p:nvSpPr>
          <p:spPr>
            <a:xfrm>
              <a:off x="10623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7" name="Shape 2377"/>
            <p:cNvSpPr/>
            <p:nvPr/>
          </p:nvSpPr>
          <p:spPr>
            <a:xfrm>
              <a:off x="118565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78" name="Shape 2378"/>
            <p:cNvSpPr/>
            <p:nvPr/>
          </p:nvSpPr>
          <p:spPr>
            <a:xfrm>
              <a:off x="1305100" y="3078162"/>
              <a:ext cx="187550" cy="701675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grpSp>
        <p:nvGrpSpPr>
          <p:cNvPr id="2379" name="Shape 2379"/>
          <p:cNvGrpSpPr/>
          <p:nvPr/>
        </p:nvGrpSpPr>
        <p:grpSpPr>
          <a:xfrm>
            <a:off x="4010731" y="4381593"/>
            <a:ext cx="1122541" cy="1462112"/>
            <a:chOff x="2222900" y="3969818"/>
            <a:chExt cx="1633499" cy="2126090"/>
          </a:xfrm>
        </p:grpSpPr>
        <p:sp>
          <p:nvSpPr>
            <p:cNvPr id="2380" name="Shape 2380"/>
            <p:cNvSpPr/>
            <p:nvPr/>
          </p:nvSpPr>
          <p:spPr>
            <a:xfrm>
              <a:off x="2222900" y="3969818"/>
              <a:ext cx="1633499" cy="58176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 rot="-5408594">
              <a:off x="2945874" y="3909861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2" name="Shape 2382"/>
            <p:cNvSpPr/>
            <p:nvPr/>
          </p:nvSpPr>
          <p:spPr>
            <a:xfrm>
              <a:off x="2222900" y="4481319"/>
              <a:ext cx="1633499" cy="58176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 rot="-5408594">
              <a:off x="2945874" y="4421361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4" name="Shape 2384"/>
            <p:cNvSpPr/>
            <p:nvPr/>
          </p:nvSpPr>
          <p:spPr>
            <a:xfrm>
              <a:off x="2222900" y="5002643"/>
              <a:ext cx="1633499" cy="58176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 rot="-5408594">
              <a:off x="2945874" y="4942686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2386" name="Shape 2386"/>
            <p:cNvSpPr/>
            <p:nvPr/>
          </p:nvSpPr>
          <p:spPr>
            <a:xfrm>
              <a:off x="2222900" y="5514144"/>
              <a:ext cx="1633499" cy="581764"/>
            </a:xfrm>
            <a:prstGeom prst="rect">
              <a:avLst/>
            </a:prstGeom>
            <a:solidFill>
              <a:srgbClr val="FFD966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 rot="-5408594">
              <a:off x="2945874" y="5454186"/>
              <a:ext cx="187550" cy="701677"/>
            </a:xfrm>
            <a:custGeom>
              <a:avLst/>
              <a:gdLst/>
              <a:ahLst/>
              <a:cxnLst/>
              <a:rect l="0" t="0" r="0" b="0"/>
              <a:pathLst>
                <a:path w="7502" h="28067" extrusionOk="0">
                  <a:moveTo>
                    <a:pt x="596" y="0"/>
                  </a:moveTo>
                  <a:cubicBezTo>
                    <a:pt x="1743" y="1765"/>
                    <a:pt x="7568" y="7766"/>
                    <a:pt x="7480" y="10591"/>
                  </a:cubicBezTo>
                  <a:cubicBezTo>
                    <a:pt x="7391" y="13415"/>
                    <a:pt x="330" y="14033"/>
                    <a:pt x="66" y="16946"/>
                  </a:cubicBezTo>
                  <a:cubicBezTo>
                    <a:pt x="-198" y="19858"/>
                    <a:pt x="4920" y="26213"/>
                    <a:pt x="5891" y="28067"/>
                  </a:cubicBezTo>
                </a:path>
              </a:pathLst>
            </a:cu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pic>
        <p:nvPicPr>
          <p:cNvPr id="2388" name="Shape 2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325" y="4326285"/>
            <a:ext cx="1405474" cy="1572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Shape 2389"/>
          <p:cNvSpPr txBox="1"/>
          <p:nvPr/>
        </p:nvSpPr>
        <p:spPr>
          <a:xfrm>
            <a:off x="307035" y="4079150"/>
            <a:ext cx="1239599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</a:rPr>
              <a:t>Up to 1024</a:t>
            </a:r>
          </a:p>
          <a:p>
            <a:pPr algn="ctr"/>
            <a:r>
              <a:rPr lang="en">
                <a:solidFill>
                  <a:schemeClr val="dk2"/>
                </a:solidFill>
              </a:rPr>
              <a:t>Threads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3684000" y="3944085"/>
            <a:ext cx="1776000" cy="40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</a:rPr>
              <a:t>32 threads each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7328863" y="3707152"/>
            <a:ext cx="1310400" cy="61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</a:rPr>
              <a:t>Up to 64 Warps/SM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Shape 23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397" name="Shape 239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Each thread in a warp execute one common instruction at a time</a:t>
            </a:r>
          </a:p>
          <a:p>
            <a:pPr lvl="1"/>
            <a:r>
              <a:rPr lang="en" smtClean="0"/>
              <a:t>Warps with diverging threads execute each branch serially </a:t>
            </a:r>
            <a:endParaRPr lang="en"/>
          </a:p>
        </p:txBody>
      </p:sp>
      <p:sp>
        <p:nvSpPr>
          <p:cNvPr id="2398" name="Shape 2398"/>
          <p:cNvSpPr/>
          <p:nvPr/>
        </p:nvSpPr>
        <p:spPr>
          <a:xfrm>
            <a:off x="16373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19340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22307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25274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28241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31208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34175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3714202" y="380766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06" name="Shape 2406"/>
          <p:cNvSpPr txBox="1"/>
          <p:nvPr/>
        </p:nvSpPr>
        <p:spPr>
          <a:xfrm>
            <a:off x="4671675" y="4144587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 sz="180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Shape 24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412" name="Shape 241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Each thread in a warp execute one common instruction at a time</a:t>
            </a:r>
          </a:p>
          <a:p>
            <a:pPr lvl="1"/>
            <a:r>
              <a:rPr lang="en" smtClean="0"/>
              <a:t>Warps with diverging threads execute each branch serially </a:t>
            </a:r>
            <a:endParaRPr lang="en"/>
          </a:p>
        </p:txBody>
      </p:sp>
      <p:sp>
        <p:nvSpPr>
          <p:cNvPr id="2413" name="Shape 2413"/>
          <p:cNvSpPr txBox="1"/>
          <p:nvPr/>
        </p:nvSpPr>
        <p:spPr>
          <a:xfrm>
            <a:off x="4671675" y="4144587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 sz="180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14" name="Shape 2414"/>
          <p:cNvSpPr/>
          <p:nvPr/>
        </p:nvSpPr>
        <p:spPr>
          <a:xfrm>
            <a:off x="1637302" y="431911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1934002" y="431911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2230702" y="431911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2527402" y="4319112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2824102" y="4319112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3120802" y="4319112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3417502" y="4319112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3714202" y="4319112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Shape 24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427" name="Shape 24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Each thread in a warp execute one common instruction at a time</a:t>
            </a:r>
          </a:p>
          <a:p>
            <a:pPr lvl="1"/>
            <a:r>
              <a:rPr lang="en" smtClean="0"/>
              <a:t>Warps with diverging threads execute each branch serially </a:t>
            </a:r>
            <a:endParaRPr lang="en"/>
          </a:p>
        </p:txBody>
      </p:sp>
      <p:sp>
        <p:nvSpPr>
          <p:cNvPr id="2428" name="Shape 2428"/>
          <p:cNvSpPr txBox="1"/>
          <p:nvPr/>
        </p:nvSpPr>
        <p:spPr>
          <a:xfrm>
            <a:off x="4671675" y="4144587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D0D0D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(threadIdx.x &lt; </a:t>
            </a:r>
            <a:r>
              <a:rPr lang="en" sz="1800">
                <a:solidFill>
                  <a:srgbClr val="3677A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29" name="Shape 2429"/>
          <p:cNvSpPr/>
          <p:nvPr/>
        </p:nvSpPr>
        <p:spPr>
          <a:xfrm>
            <a:off x="1637302" y="5473737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1934002" y="5473737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2230702" y="5473737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2527402" y="5473737"/>
            <a:ext cx="296699" cy="4000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2824102" y="5473737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3120802" y="5473737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3417502" y="5473737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3714202" y="5473737"/>
            <a:ext cx="296699" cy="40007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442" name="Shape 24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Each thread in a warp execute one common instruction at a time</a:t>
            </a:r>
          </a:p>
          <a:p>
            <a:pPr lvl="1"/>
            <a:r>
              <a:rPr lang="en" smtClean="0"/>
              <a:t>Warps with diverging threads execute each branch serially </a:t>
            </a:r>
            <a:endParaRPr lang="en"/>
          </a:p>
        </p:txBody>
      </p:sp>
      <p:sp>
        <p:nvSpPr>
          <p:cNvPr id="2443" name="Shape 2443"/>
          <p:cNvSpPr txBox="1"/>
          <p:nvPr/>
        </p:nvSpPr>
        <p:spPr>
          <a:xfrm>
            <a:off x="4671677" y="4144587"/>
            <a:ext cx="39266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(threadIdx.x &lt; WARP_SIZE 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2444" name="Shape 2444"/>
          <p:cNvGrpSpPr/>
          <p:nvPr/>
        </p:nvGrpSpPr>
        <p:grpSpPr>
          <a:xfrm>
            <a:off x="575695" y="3814262"/>
            <a:ext cx="1469258" cy="400079"/>
            <a:chOff x="1637300" y="5352530"/>
            <a:chExt cx="2373599" cy="642489"/>
          </a:xfrm>
        </p:grpSpPr>
        <p:sp>
          <p:nvSpPr>
            <p:cNvPr id="2445" name="Shape 2445"/>
            <p:cNvSpPr/>
            <p:nvPr/>
          </p:nvSpPr>
          <p:spPr>
            <a:xfrm>
              <a:off x="16373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1933999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22307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25274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28241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31208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34175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37142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453" name="Shape 2453"/>
          <p:cNvGrpSpPr/>
          <p:nvPr/>
        </p:nvGrpSpPr>
        <p:grpSpPr>
          <a:xfrm>
            <a:off x="2394170" y="3814262"/>
            <a:ext cx="1469258" cy="400079"/>
            <a:chOff x="1637300" y="5352530"/>
            <a:chExt cx="2373599" cy="642489"/>
          </a:xfrm>
        </p:grpSpPr>
        <p:sp>
          <p:nvSpPr>
            <p:cNvPr id="2454" name="Shape 2454"/>
            <p:cNvSpPr/>
            <p:nvPr/>
          </p:nvSpPr>
          <p:spPr>
            <a:xfrm>
              <a:off x="16373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1933999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22307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25274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28241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31208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34175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37142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Shape 24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</a:t>
            </a:r>
            <a:endParaRPr lang="en"/>
          </a:p>
        </p:txBody>
      </p:sp>
      <p:sp>
        <p:nvSpPr>
          <p:cNvPr id="2467" name="Shape 246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Each thread in a warp execute one common instruction at a time</a:t>
            </a:r>
          </a:p>
          <a:p>
            <a:pPr lvl="1"/>
            <a:r>
              <a:rPr lang="en" smtClean="0"/>
              <a:t>Warps with diverging threads execute each branch serially </a:t>
            </a:r>
            <a:endParaRPr lang="en"/>
          </a:p>
        </p:txBody>
      </p:sp>
      <p:sp>
        <p:nvSpPr>
          <p:cNvPr id="2468" name="Shape 2468"/>
          <p:cNvSpPr txBox="1"/>
          <p:nvPr/>
        </p:nvSpPr>
        <p:spPr>
          <a:xfrm>
            <a:off x="4671677" y="4144587"/>
            <a:ext cx="38489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(threadIdx.x &lt; WARP_SIZE )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x++;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 b="1">
                <a:solidFill>
                  <a:srgbClr val="6AB82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x--;</a:t>
            </a:r>
            <a:b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2469" name="Shape 2469"/>
          <p:cNvGrpSpPr/>
          <p:nvPr/>
        </p:nvGrpSpPr>
        <p:grpSpPr>
          <a:xfrm>
            <a:off x="575695" y="4255962"/>
            <a:ext cx="1469258" cy="400079"/>
            <a:chOff x="1637300" y="5352530"/>
            <a:chExt cx="2373599" cy="642489"/>
          </a:xfrm>
        </p:grpSpPr>
        <p:sp>
          <p:nvSpPr>
            <p:cNvPr id="2470" name="Shape 2470"/>
            <p:cNvSpPr/>
            <p:nvPr/>
          </p:nvSpPr>
          <p:spPr>
            <a:xfrm>
              <a:off x="16373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1933999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22307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5274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28241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31208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34175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37142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478" name="Shape 2478"/>
          <p:cNvGrpSpPr/>
          <p:nvPr/>
        </p:nvGrpSpPr>
        <p:grpSpPr>
          <a:xfrm>
            <a:off x="2394170" y="5457087"/>
            <a:ext cx="1469258" cy="400079"/>
            <a:chOff x="1637300" y="5352530"/>
            <a:chExt cx="2373599" cy="642489"/>
          </a:xfrm>
        </p:grpSpPr>
        <p:sp>
          <p:nvSpPr>
            <p:cNvPr id="2479" name="Shape 2479"/>
            <p:cNvSpPr/>
            <p:nvPr/>
          </p:nvSpPr>
          <p:spPr>
            <a:xfrm>
              <a:off x="16373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933999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22307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25274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28241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3120801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34175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714200" y="5352530"/>
              <a:ext cx="296699" cy="642489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Warps - Take aways</a:t>
            </a:r>
            <a:endParaRPr lang="en"/>
          </a:p>
        </p:txBody>
      </p:sp>
      <p:sp>
        <p:nvSpPr>
          <p:cNvPr id="2492" name="Shape 249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Try to make threads per blocks to be a multiple of a warp (32)</a:t>
            </a:r>
          </a:p>
          <a:p>
            <a:pPr lvl="1"/>
            <a:r>
              <a:rPr lang="en" smtClean="0"/>
              <a:t>incomplete warps disable unused cores (waste)</a:t>
            </a:r>
          </a:p>
          <a:p>
            <a:pPr lvl="1"/>
            <a:r>
              <a:rPr lang="en" smtClean="0"/>
              <a:t>128-256 threads per blocks is a good starting point</a:t>
            </a:r>
          </a:p>
          <a:p>
            <a:pPr lvl="0"/>
            <a:r>
              <a:rPr lang="en" smtClean="0"/>
              <a:t>Try to have all threads in warp execute in lock step</a:t>
            </a:r>
          </a:p>
          <a:p>
            <a:pPr lvl="1"/>
            <a:r>
              <a:rPr lang="en" smtClean="0"/>
              <a:t>divergent warps will use time to compute all paths as if they were in serial order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apor Trail">
  <a:themeElements>
    <a:clrScheme name="Custom 2">
      <a:dk1>
        <a:sysClr val="windowText" lastClr="000000"/>
      </a:dk1>
      <a:lt1>
        <a:sysClr val="window" lastClr="FFFFFF"/>
      </a:lt1>
      <a:dk2>
        <a:srgbClr val="A5A5A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9074</TotalTime>
  <Words>5750</Words>
  <Application>Microsoft Office PowerPoint</Application>
  <PresentationFormat>On-screen Show (4:3)</PresentationFormat>
  <Paragraphs>1895</Paragraphs>
  <Slides>132</Slides>
  <Notes>132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7" baseType="lpstr">
      <vt:lpstr>Arial</vt:lpstr>
      <vt:lpstr>Century Gothic</vt:lpstr>
      <vt:lpstr>Consolas</vt:lpstr>
      <vt:lpstr>Courier New</vt:lpstr>
      <vt:lpstr>Vapor Trail</vt:lpstr>
      <vt:lpstr>CUDA Profiling and Debugging</vt:lpstr>
      <vt:lpstr>Summary</vt:lpstr>
      <vt:lpstr>ArrayFire</vt:lpstr>
      <vt:lpstr>ArrayFire</vt:lpstr>
      <vt:lpstr>ArrayFire</vt:lpstr>
      <vt:lpstr>CUDA</vt:lpstr>
      <vt:lpstr>What is CUDA</vt:lpstr>
      <vt:lpstr>Debugging and Profiling</vt:lpstr>
      <vt:lpstr>Debugging</vt:lpstr>
      <vt:lpstr>CUDA Tools</vt:lpstr>
      <vt:lpstr>CUDA GDB (Linux)</vt:lpstr>
      <vt:lpstr>Debugging Coordinates</vt:lpstr>
      <vt:lpstr>NVIDIA Nsight VSE</vt:lpstr>
      <vt:lpstr>NVIDIA Nsight VSE</vt:lpstr>
      <vt:lpstr>NVIDIA Nsight VSE</vt:lpstr>
      <vt:lpstr>Enable Nsight Debugging</vt:lpstr>
      <vt:lpstr>NVIDIA Nsight VSE</vt:lpstr>
      <vt:lpstr>NVIDIA Visual Profiler</vt:lpstr>
      <vt:lpstr>NVIDIA Visual Profiler</vt:lpstr>
      <vt:lpstr>NVIDIA Visual Profiler</vt:lpstr>
      <vt:lpstr>Memory Coalescing</vt:lpstr>
      <vt:lpstr>Memory Coalescing</vt:lpstr>
      <vt:lpstr>Coalescence</vt:lpstr>
      <vt:lpstr>Coalescence</vt:lpstr>
      <vt:lpstr>Coalescence</vt:lpstr>
      <vt:lpstr>Coalescence (Non-cached)</vt:lpstr>
      <vt:lpstr>Coalescence</vt:lpstr>
      <vt:lpstr>Coalescence  (Non-cachED)</vt:lpstr>
      <vt:lpstr>Coalescence</vt:lpstr>
      <vt:lpstr>Coalescence  (Non-cached)</vt:lpstr>
      <vt:lpstr>Shared Memory</vt:lpstr>
      <vt:lpstr>Shared Memory</vt:lpstr>
      <vt:lpstr>Shared Memory</vt:lpstr>
      <vt:lpstr>Shared Memory</vt:lpstr>
      <vt:lpstr>Matrix Transpose</vt:lpstr>
      <vt:lpstr>Matrix Transpose</vt:lpstr>
      <vt:lpstr>Matrix Transpose [CPU Transpose]</vt:lpstr>
      <vt:lpstr>Matrix Transpose [Naive GPU Transpose]</vt:lpstr>
      <vt:lpstr>Matrix Transpose [Naive GPU Transpose]</vt:lpstr>
      <vt:lpstr>Matrix Transpose [Naive GPU Transpose]</vt:lpstr>
      <vt:lpstr>GMEM Access Pattern in NT </vt:lpstr>
      <vt:lpstr>Matrix Transpose [Naive GPU Transpose]</vt:lpstr>
      <vt:lpstr>Matrix Transpose  [Naive GPU Transpose]</vt:lpstr>
      <vt:lpstr>Matrix Transpose [GPU Transpose]</vt:lpstr>
      <vt:lpstr>Memory Access Pattern for SMT</vt:lpstr>
      <vt:lpstr>Shared Memory Transpose</vt:lpstr>
      <vt:lpstr>Transpose: Shared Memory</vt:lpstr>
      <vt:lpstr>Matrix Transpose [GPU Transpose]</vt:lpstr>
      <vt:lpstr>Matrix Transpose [GPU Transpose]</vt:lpstr>
      <vt:lpstr>Matrix Transpose [GPU Transpose]</vt:lpstr>
      <vt:lpstr>Bank Conflicts</vt:lpstr>
      <vt:lpstr>Banks</vt:lpstr>
      <vt:lpstr>Banks</vt:lpstr>
      <vt:lpstr>Banks</vt:lpstr>
      <vt:lpstr>Banks</vt:lpstr>
      <vt:lpstr>Banks</vt:lpstr>
      <vt:lpstr>Transpose: Shared Memory</vt:lpstr>
      <vt:lpstr>Shared Memory Transpose</vt:lpstr>
      <vt:lpstr>Transpose</vt:lpstr>
      <vt:lpstr>Transpose</vt:lpstr>
      <vt:lpstr>Banks </vt:lpstr>
      <vt:lpstr>Transpose: Shared Memory No Bank Conflicts</vt:lpstr>
      <vt:lpstr>Matrix Transpose [GPU Transpose]</vt:lpstr>
      <vt:lpstr>Transpose: Loop Unrolled</vt:lpstr>
      <vt:lpstr>Transpose: Loop Unrolled</vt:lpstr>
      <vt:lpstr>Transpose: Loop Unrolled</vt:lpstr>
      <vt:lpstr>Transpose: Loop Unrolled</vt:lpstr>
      <vt:lpstr>Performance for 4k x 4k Matrix Transpose (K40c)</vt:lpstr>
      <vt:lpstr>Transpose</vt:lpstr>
      <vt:lpstr>CUDA Tips and Tricks</vt:lpstr>
      <vt:lpstr>CIS 565 How to make the most out of it</vt:lpstr>
      <vt:lpstr>CIS 565 How to make the most out of it</vt:lpstr>
      <vt:lpstr>Job Advice</vt:lpstr>
      <vt:lpstr>Job Advice</vt:lpstr>
      <vt:lpstr>Job Advice</vt:lpstr>
      <vt:lpstr>ArrayFIRE THE BEST ARE ALWAYS WELCOME HERE</vt:lpstr>
      <vt:lpstr>Acknowledgements</vt:lpstr>
      <vt:lpstr>Resources</vt:lpstr>
      <vt:lpstr>Reduction</vt:lpstr>
      <vt:lpstr>Reduce</vt:lpstr>
      <vt:lpstr>Serial Reduce</vt:lpstr>
      <vt:lpstr>Parallel reduce</vt:lpstr>
      <vt:lpstr>Parallel Reduce on GPU</vt:lpstr>
      <vt:lpstr>Parallel Reduce on GPU</vt:lpstr>
      <vt:lpstr>Serial reduce vs  Parallel reduce</vt:lpstr>
      <vt:lpstr>Method 1: Interleaved Addressing</vt:lpstr>
      <vt:lpstr>Method 1:  Interleaved Addressing</vt:lpstr>
      <vt:lpstr>Performance for 32M elements (GTX 770)</vt:lpstr>
      <vt:lpstr>Method 1:  Interleaved Addressing</vt:lpstr>
      <vt:lpstr>Method 1:  Interleaved Addressing</vt:lpstr>
      <vt:lpstr>Method 1:  Interleaved Addressing</vt:lpstr>
      <vt:lpstr>Warps</vt:lpstr>
      <vt:lpstr>Warp</vt:lpstr>
      <vt:lpstr>Warp</vt:lpstr>
      <vt:lpstr>Warp</vt:lpstr>
      <vt:lpstr>Warp</vt:lpstr>
      <vt:lpstr>Warp</vt:lpstr>
      <vt:lpstr>Warp</vt:lpstr>
      <vt:lpstr>Warps - Take aways</vt:lpstr>
      <vt:lpstr>...back to reductions</vt:lpstr>
      <vt:lpstr> Method 2: Interleaved addressing with non divergent branch</vt:lpstr>
      <vt:lpstr>Performance for 32M elements (GTX 770)</vt:lpstr>
      <vt:lpstr>Method 2</vt:lpstr>
      <vt:lpstr>Method 3:  Removing Bank Conflicts</vt:lpstr>
      <vt:lpstr>Method 3 :  Sequential reduction</vt:lpstr>
      <vt:lpstr>Performance for 32M elements (GTX 770)</vt:lpstr>
      <vt:lpstr>Method 3:  Sequential Reduction</vt:lpstr>
      <vt:lpstr>Method 4:  Add on Load  (Multiple Elements/Thread)</vt:lpstr>
      <vt:lpstr>Performance for 32M elements (GTX 770)</vt:lpstr>
      <vt:lpstr>Method X :  Multiple adds / thread</vt:lpstr>
      <vt:lpstr>Method X :  Multiple adds / thread</vt:lpstr>
      <vt:lpstr>Method 5 :  Last Warp Unroll</vt:lpstr>
      <vt:lpstr>Method 5 :  Last Warp Unroll</vt:lpstr>
      <vt:lpstr>Performance for 32M elements (GTX 770)</vt:lpstr>
      <vt:lpstr>Method 6 : Complete Unroll</vt:lpstr>
      <vt:lpstr>Method 6 : Complete Unroll</vt:lpstr>
      <vt:lpstr>Method 6 : Complete Unroll</vt:lpstr>
      <vt:lpstr>Method 6 : Complete Unroll</vt:lpstr>
      <vt:lpstr>Performance for 32M elements (GTX 770)</vt:lpstr>
      <vt:lpstr>Performance Comparison</vt:lpstr>
      <vt:lpstr>Overview of Basics</vt:lpstr>
      <vt:lpstr>Parallel Execution</vt:lpstr>
      <vt:lpstr>Grid: 1D/2D/3D Collection of Blocks</vt:lpstr>
      <vt:lpstr>Block: 1D/2D/3D Collection of Threads</vt:lpstr>
      <vt:lpstr>Basic Control Flow</vt:lpstr>
      <vt:lpstr>Parallel Execution</vt:lpstr>
      <vt:lpstr>Memory Hierarchy</vt:lpstr>
      <vt:lpstr>Memory Hierarchy</vt:lpstr>
      <vt:lpstr>Memory Hierarchy </vt:lpstr>
      <vt:lpstr>Memory Hierarchy </vt:lpstr>
      <vt:lpstr>Memory Hierarchy</vt:lpstr>
      <vt:lpstr>Running CUDA-GDB (Linux)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 Profiling and Debugging</dc:title>
  <cp:lastModifiedBy>Zakiuddin Mohammed</cp:lastModifiedBy>
  <cp:revision>82</cp:revision>
  <dcterms:modified xsi:type="dcterms:W3CDTF">2014-09-28T16:25:21Z</dcterms:modified>
</cp:coreProperties>
</file>