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18"/>
  </p:notesMasterIdLst>
  <p:handoutMasterIdLst>
    <p:handoutMasterId r:id="rId119"/>
  </p:handoutMasterIdLst>
  <p:sldIdLst>
    <p:sldId id="385" r:id="rId2"/>
    <p:sldId id="258" r:id="rId3"/>
    <p:sldId id="260" r:id="rId4"/>
    <p:sldId id="319" r:id="rId5"/>
    <p:sldId id="263" r:id="rId6"/>
    <p:sldId id="321" r:id="rId7"/>
    <p:sldId id="320" r:id="rId8"/>
    <p:sldId id="266" r:id="rId9"/>
    <p:sldId id="267" r:id="rId10"/>
    <p:sldId id="268" r:id="rId11"/>
    <p:sldId id="262" r:id="rId12"/>
    <p:sldId id="264" r:id="rId13"/>
    <p:sldId id="265" r:id="rId14"/>
    <p:sldId id="291" r:id="rId15"/>
    <p:sldId id="292" r:id="rId16"/>
    <p:sldId id="293" r:id="rId17"/>
    <p:sldId id="294" r:id="rId18"/>
    <p:sldId id="297" r:id="rId19"/>
    <p:sldId id="295" r:id="rId20"/>
    <p:sldId id="296" r:id="rId21"/>
    <p:sldId id="299" r:id="rId22"/>
    <p:sldId id="306" r:id="rId23"/>
    <p:sldId id="300" r:id="rId24"/>
    <p:sldId id="305" r:id="rId25"/>
    <p:sldId id="301" r:id="rId26"/>
    <p:sldId id="303" r:id="rId27"/>
    <p:sldId id="304" r:id="rId28"/>
    <p:sldId id="359" r:id="rId29"/>
    <p:sldId id="360" r:id="rId30"/>
    <p:sldId id="361" r:id="rId31"/>
    <p:sldId id="362" r:id="rId32"/>
    <p:sldId id="308" r:id="rId33"/>
    <p:sldId id="309" r:id="rId34"/>
    <p:sldId id="312" r:id="rId35"/>
    <p:sldId id="313" r:id="rId36"/>
    <p:sldId id="314" r:id="rId37"/>
    <p:sldId id="310" r:id="rId38"/>
    <p:sldId id="315" r:id="rId39"/>
    <p:sldId id="316" r:id="rId40"/>
    <p:sldId id="311" r:id="rId41"/>
    <p:sldId id="317" r:id="rId42"/>
    <p:sldId id="318" r:id="rId43"/>
    <p:sldId id="322" r:id="rId44"/>
    <p:sldId id="387" r:id="rId45"/>
    <p:sldId id="388" r:id="rId46"/>
    <p:sldId id="389" r:id="rId47"/>
    <p:sldId id="390" r:id="rId48"/>
    <p:sldId id="391" r:id="rId49"/>
    <p:sldId id="392" r:id="rId50"/>
    <p:sldId id="393" r:id="rId51"/>
    <p:sldId id="394" r:id="rId52"/>
    <p:sldId id="395" r:id="rId53"/>
    <p:sldId id="396" r:id="rId54"/>
    <p:sldId id="397" r:id="rId55"/>
    <p:sldId id="398" r:id="rId56"/>
    <p:sldId id="399" r:id="rId57"/>
    <p:sldId id="400" r:id="rId58"/>
    <p:sldId id="401" r:id="rId59"/>
    <p:sldId id="402" r:id="rId60"/>
    <p:sldId id="403" r:id="rId61"/>
    <p:sldId id="404" r:id="rId62"/>
    <p:sldId id="405" r:id="rId63"/>
    <p:sldId id="324" r:id="rId64"/>
    <p:sldId id="323" r:id="rId65"/>
    <p:sldId id="325" r:id="rId66"/>
    <p:sldId id="326" r:id="rId67"/>
    <p:sldId id="327" r:id="rId68"/>
    <p:sldId id="328" r:id="rId69"/>
    <p:sldId id="329" r:id="rId70"/>
    <p:sldId id="330" r:id="rId71"/>
    <p:sldId id="332" r:id="rId72"/>
    <p:sldId id="345" r:id="rId73"/>
    <p:sldId id="333" r:id="rId74"/>
    <p:sldId id="334" r:id="rId75"/>
    <p:sldId id="335" r:id="rId76"/>
    <p:sldId id="336" r:id="rId77"/>
    <p:sldId id="338" r:id="rId78"/>
    <p:sldId id="337" r:id="rId79"/>
    <p:sldId id="339" r:id="rId80"/>
    <p:sldId id="340" r:id="rId81"/>
    <p:sldId id="341" r:id="rId82"/>
    <p:sldId id="344" r:id="rId83"/>
    <p:sldId id="346" r:id="rId84"/>
    <p:sldId id="347" r:id="rId85"/>
    <p:sldId id="348" r:id="rId86"/>
    <p:sldId id="349" r:id="rId87"/>
    <p:sldId id="350" r:id="rId88"/>
    <p:sldId id="351" r:id="rId89"/>
    <p:sldId id="352" r:id="rId90"/>
    <p:sldId id="353" r:id="rId91"/>
    <p:sldId id="354" r:id="rId92"/>
    <p:sldId id="355" r:id="rId93"/>
    <p:sldId id="356" r:id="rId94"/>
    <p:sldId id="357" r:id="rId95"/>
    <p:sldId id="358" r:id="rId96"/>
    <p:sldId id="363" r:id="rId97"/>
    <p:sldId id="364" r:id="rId98"/>
    <p:sldId id="365" r:id="rId99"/>
    <p:sldId id="366" r:id="rId100"/>
    <p:sldId id="367" r:id="rId101"/>
    <p:sldId id="368" r:id="rId102"/>
    <p:sldId id="369" r:id="rId103"/>
    <p:sldId id="370" r:id="rId104"/>
    <p:sldId id="371" r:id="rId105"/>
    <p:sldId id="372" r:id="rId106"/>
    <p:sldId id="373" r:id="rId107"/>
    <p:sldId id="374" r:id="rId108"/>
    <p:sldId id="375" r:id="rId109"/>
    <p:sldId id="376" r:id="rId110"/>
    <p:sldId id="377" r:id="rId111"/>
    <p:sldId id="378" r:id="rId112"/>
    <p:sldId id="379" r:id="rId113"/>
    <p:sldId id="380" r:id="rId114"/>
    <p:sldId id="381" r:id="rId115"/>
    <p:sldId id="382" r:id="rId116"/>
    <p:sldId id="383" r:id="rId117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D9D9D9"/>
    <a:srgbClr val="008000"/>
    <a:srgbClr val="FFFF99"/>
    <a:srgbClr val="FF9933"/>
    <a:srgbClr val="CC3300"/>
    <a:srgbClr val="E7F4B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0125" autoAdjust="0"/>
  </p:normalViewPr>
  <p:slideViewPr>
    <p:cSldViewPr>
      <p:cViewPr>
        <p:scale>
          <a:sx n="101" d="100"/>
          <a:sy n="101" d="100"/>
        </p:scale>
        <p:origin x="-1728" y="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printerSettings" Target="printerSettings/printerSettings1.bin"/><Relationship Id="rId121" Type="http://schemas.openxmlformats.org/officeDocument/2006/relationships/presProps" Target="presProps.xml"/><Relationship Id="rId122" Type="http://schemas.openxmlformats.org/officeDocument/2006/relationships/viewProps" Target="viewProps.xml"/><Relationship Id="rId123" Type="http://schemas.openxmlformats.org/officeDocument/2006/relationships/theme" Target="theme/theme1.xml"/><Relationship Id="rId12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notesMaster" Target="notesMasters/notesMaster1.xml"/><Relationship Id="rId119" Type="http://schemas.openxmlformats.org/officeDocument/2006/relationships/handoutMaster" Target="handoutMasters/handoutMaster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E3FD5DB5-F215-4A92-87DC-9200A6235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33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F199B97D-B61B-4DB5-BFCF-FEF61B09F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20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lworldtech.com/page.cfm?ArticleID=RWT090808195242&amp;p=8" TargetMode="External"/><Relationship Id="rId4" Type="http://schemas.openxmlformats.org/officeDocument/2006/relationships/hyperlink" Target="http://www.realworldtech.com/page.cfm?ArticleID=RWT093009110932&amp;p=5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Relationship Id="rId3" Type="http://schemas.openxmlformats.org/officeDocument/2006/relationships/hyperlink" Target="http://developer.download.nvidia.com/compute/DevZone/docs/html/C/doc/ptx_isa_3.0.pdf" TargetMode="Externa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20594BD-72AA-4FB4-8736-C2CEBC097646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 1024 / 32 = 32 warps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 smtClean="0"/>
              <a:t> (3 * 256) / 32 = 24 warps</a:t>
            </a:r>
          </a:p>
          <a:p>
            <a:pPr>
              <a:buFontTx/>
              <a:buChar char="•"/>
            </a:pPr>
            <a:endParaRPr lang="en-US" dirty="0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451509E-C0F1-447D-8C89-D84716E01C6B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G80</a:t>
            </a:r>
          </a:p>
          <a:p>
            <a:endParaRPr lang="en-US" smtClean="0"/>
          </a:p>
          <a:p>
            <a:r>
              <a:rPr lang="en-US" smtClean="0"/>
              <a:t>More on dispatching:</a:t>
            </a:r>
          </a:p>
          <a:p>
            <a:endParaRPr lang="en-US" smtClean="0"/>
          </a:p>
          <a:p>
            <a:r>
              <a:rPr lang="en-US" smtClean="0"/>
              <a:t>GT200:  </a:t>
            </a:r>
            <a:r>
              <a:rPr lang="en-US" smtClean="0">
                <a:hlinkClick r:id="rId3"/>
              </a:rPr>
              <a:t>http://www.realworldtech.com/page.cfm?ArticleID=RWT090808195242&amp;p=8</a:t>
            </a:r>
            <a:endParaRPr lang="en-US" smtClean="0"/>
          </a:p>
          <a:p>
            <a:r>
              <a:rPr lang="en-US" smtClean="0"/>
              <a:t>Fermi:  </a:t>
            </a:r>
            <a:r>
              <a:rPr lang="en-US" smtClean="0">
                <a:hlinkClick r:id="rId4"/>
              </a:rPr>
              <a:t>http://www.realworldtech.com/page.cfm?ArticleID=RWT093009110932&amp;p=5</a:t>
            </a:r>
            <a:endParaRPr lang="en-US" smtClean="0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342A399-2BFE-4C57-BB67-DDA5D208D52D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Our book says 14 in Section 6.4 (Data Prefetching) on Page 113, but I believe it is a typo.</a:t>
            </a:r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32735D-A59D-4EA0-B2A4-69EC59A6E418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Potentially decrease the number of threads (well, blocks) available to that SM for scheduling.</a:t>
            </a:r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3059028-9CF8-460C-ACB7-C4D426C6E463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82DF4D6-97A4-4509-A1B3-1EC55C819DA4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Host 512 threads (2 blocks instead of 3)</a:t>
            </a:r>
          </a:p>
          <a:p>
            <a:r>
              <a:rPr lang="en-US" smtClean="0"/>
              <a:t>Host 512 / 32 = 16 warps</a:t>
            </a:r>
          </a:p>
          <a:p>
            <a:endParaRPr lang="en-US" smtClean="0"/>
          </a:p>
          <a:p>
            <a:r>
              <a:rPr lang="en-US" smtClean="0"/>
              <a:t>Instead of 768 threads and 24 warps</a:t>
            </a: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FD9340F-24C2-4CD5-841C-AD39D28F7D63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2 KB per block</a:t>
            </a:r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CA55F61-F348-4D18-BD17-F19EC78DD23B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16 KB / 5 KB = 3 blocks per SM</a:t>
            </a:r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BCDD80F-28BD-4B6C-B686-D2E638158EBD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Kepler</a:t>
            </a:r>
            <a:r>
              <a:rPr lang="en-US" dirty="0" smtClean="0"/>
              <a:t> up</a:t>
            </a:r>
            <a:r>
              <a:rPr lang="en-US" baseline="0" dirty="0" smtClean="0"/>
              <a:t> to 200 GB/s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91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__constant__ float constData[256];</a:t>
            </a:r>
          </a:p>
          <a:p>
            <a:r>
              <a:rPr lang="en-US" smtClean="0"/>
              <a:t>float data[256];</a:t>
            </a:r>
          </a:p>
          <a:p>
            <a:r>
              <a:rPr lang="en-US" smtClean="0"/>
              <a:t>cudaMemcpyToSymbol(constData, data, sizeof(data));</a:t>
            </a:r>
          </a:p>
          <a:p>
            <a:r>
              <a:rPr lang="en-US" smtClean="0"/>
              <a:t>cudaMemcpyFromSymbol(data, constData, sizeof(data))</a:t>
            </a:r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7B5F14C-2683-48EE-A209-D00FAA730229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smtClean="0"/>
              <a:t>Global + host = not allowed.</a:t>
            </a:r>
          </a:p>
          <a:p>
            <a:pPr marL="171450" indent="-171450">
              <a:buFontTx/>
              <a:buChar char="•"/>
            </a:pPr>
            <a:r>
              <a:rPr lang="en-US" smtClean="0"/>
              <a:t>Device + host = creates two functions</a:t>
            </a: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D1C3D6-12EB-450F-88C9-7FCF8532F946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In this example, the warp size is 2.  The block size is 4.</a:t>
            </a:r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226FC7E-FABA-45A5-B1FA-71945BCB7BFE}" type="slidenum">
              <a:rPr lang="en-US" smtClean="0"/>
              <a:pPr/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Similar execution time – load balance</a:t>
            </a:r>
          </a:p>
          <a:p>
            <a:r>
              <a:rPr lang="en-US" smtClean="0"/>
              <a:t>Synchronize within a block – runtime can schedule threads in any order</a:t>
            </a: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C37EC4B-C31A-49DA-9AC8-C88DB449ED1B}" type="slidenum">
              <a:rPr lang="en-US" smtClean="0"/>
              <a:pPr/>
              <a:t>58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FDEF82B-2739-426F-BCD5-D8A76F86714A}" type="slidenum">
              <a:rPr lang="en-US" smtClean="0"/>
              <a:pPr/>
              <a:t>59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86A0F4C-51CB-432D-BB3E-358DF9C2EC1D}" type="slidenum">
              <a:rPr lang="en-US" smtClean="0"/>
              <a:pPr/>
              <a:t>60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BAF729F-36ED-493C-AD90-AF0F469B87CF}" type="slidenum">
              <a:rPr lang="en-US" smtClean="0"/>
              <a:pPr/>
              <a:t>61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AE52AE-BD13-4A2D-A828-F764F141A76C}" type="slidenum">
              <a:rPr lang="en-US" smtClean="0"/>
              <a:pPr/>
              <a:t>62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1 to 8.  Maybe 1 if all threads are in the same warp and issued at the same time.</a:t>
            </a:r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2C2A67C-3A10-4D31-BE05-55C97FF55A68}" type="slidenum">
              <a:rPr lang="en-US" smtClean="0"/>
              <a:pPr/>
              <a:t>96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8 – no race condition</a:t>
            </a:r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C7F4C43-49F8-4D0D-9929-718EF82BE471}" type="slidenum">
              <a:rPr lang="en-US" smtClean="0"/>
              <a:pPr/>
              <a:t>98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405EEF1-87EF-404B-B452-4779A4B561A9}" type="slidenum">
              <a:rPr lang="en-US" smtClean="0"/>
              <a:pPr/>
              <a:t>99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DC73062-C35E-4D37-B86F-D1B99653C1B4}" type="slidenum">
              <a:rPr lang="en-US" smtClean="0"/>
              <a:pPr/>
              <a:t>100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Use __CUDA_ARCH__ to know if code is for the host or device.</a:t>
            </a: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A93AEC-B132-404C-9A3E-8E4702587CCA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DFD8CD-E91C-4AAF-8360-439BB85637A3}" type="slidenum">
              <a:rPr lang="en-US" smtClean="0"/>
              <a:pPr/>
              <a:t>101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There is a PTX instruction for CAS and other atomics. </a:t>
            </a:r>
            <a:r>
              <a:rPr lang="en-US" smtClean="0">
                <a:hlinkClick r:id="rId3"/>
              </a:rPr>
              <a:t>http://developer.download.nvidia.com/compute/DevZone/docs/html/C/doc/ptx_isa_3.0.pdf</a:t>
            </a:r>
            <a:r>
              <a:rPr lang="en-US" smtClean="0"/>
              <a:t>.</a:t>
            </a:r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F18F762-B16C-4F8E-86B9-2AAAA06C2F5A}" type="slidenum">
              <a:rPr lang="en-US" smtClean="0"/>
              <a:pPr/>
              <a:t>102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3A9B07-EDE1-4AC8-B87E-4FB0F4379DD7}" type="slidenum">
              <a:rPr lang="en-US" smtClean="0"/>
              <a:pPr/>
              <a:t>103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07353A-3F3B-4058-B9D3-E98AD7A94AFF}" type="slidenum">
              <a:rPr lang="en-US" smtClean="0"/>
              <a:pPr/>
              <a:t>104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F664FF0-0579-4A26-997B-E0F711622C23}" type="slidenum">
              <a:rPr lang="en-US" smtClean="0"/>
              <a:pPr/>
              <a:t>105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1D44A40-DE43-40DC-A3D3-26BC0C973492}" type="slidenum">
              <a:rPr lang="en-US" smtClean="0"/>
              <a:pPr/>
              <a:t>106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7CECD65-171F-4642-994E-16B79BE18440}" type="slidenum">
              <a:rPr lang="en-US" smtClean="0"/>
              <a:pPr/>
              <a:t>107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8A738C0-3104-4D20-BE52-6DEA9E3DDD6C}" type="slidenum">
              <a:rPr lang="en-US" smtClean="0"/>
              <a:pPr/>
              <a:t>108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352C45B-FA81-48B6-BE36-8EC38D7DC1F7}" type="slidenum">
              <a:rPr lang="en-US" smtClean="0"/>
              <a:pPr/>
              <a:t>109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AA7863F-5D6B-46FA-9C50-1665C338BEA7}" type="slidenum">
              <a:rPr lang="en-US" smtClean="0"/>
              <a:pPr/>
              <a:t>110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Can’t take the address of a __device__ function in host code.</a:t>
            </a:r>
          </a:p>
          <a:p>
            <a:r>
              <a:rPr lang="en-US" dirty="0" smtClean="0"/>
              <a:t>Can only call __device__ functions through pointers in compute capable 2.x.</a:t>
            </a:r>
          </a:p>
          <a:p>
            <a:endParaRPr lang="en-US" dirty="0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EBD9A98-B84F-402E-A945-85C4513D318E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DAEE538-2095-48D8-A66F-544E0A1B7DB4}" type="slidenum">
              <a:rPr lang="en-US" smtClean="0"/>
              <a:pPr/>
              <a:t>111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8A5D5D7-DA08-45CF-B7A4-F3EE442EBDCA}" type="slidenum">
              <a:rPr lang="en-US" smtClean="0"/>
              <a:pPr/>
              <a:t>112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A4DE9EC-4DB1-42D2-A69B-6FE593F54D70}" type="slidenum">
              <a:rPr lang="en-US" smtClean="0"/>
              <a:pPr/>
              <a:t>113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C39D64D-48BA-4CBF-AC6A-31DA15759FCD}" type="slidenum">
              <a:rPr lang="en-US" smtClean="0"/>
              <a:pPr/>
              <a:t>114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BA60412-2B9D-4BA1-80A6-870C0899446C}" type="slidenum">
              <a:rPr lang="en-US" smtClean="0"/>
              <a:pPr/>
              <a:t>115</a:t>
            </a:fld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Work together:  use atomics, __syncthreads() only works within a thread block.</a:t>
            </a:r>
          </a:p>
          <a:p>
            <a:r>
              <a:rPr lang="en-US" smtClean="0"/>
              <a:t>Sparingly:  kills parallelism.</a:t>
            </a:r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033D34-597D-43CC-A537-0ED892F2A05E}" type="slidenum">
              <a:rPr lang="en-US" smtClean="0"/>
              <a:pPr/>
              <a:t>116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On the device, SFU are likely used.</a:t>
            </a: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143314-C10A-42ED-90F4-5655270D4083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G80 – 16 SMs, each with 8 SP.</a:t>
            </a:r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27031E-DED0-4786-802C-FA74A6C93B95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16 SMs * 768 threads = 12,288 threads in flight</a:t>
            </a: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CD6380-92D5-4952-A56D-572F9F7EAD9C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30 SMs * 1024 threads = 30,720 threads in flight</a:t>
            </a: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67C5FFC-07F8-4AD9-ACFE-8805B92AD454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 warp from any block assigned to the SM can be selected for execution based on priority.</a:t>
            </a:r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7131352-0464-41AE-BAD6-83261A63069E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903BA-16DF-4DAF-80AD-6745592BD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07F1B-5829-4E6B-A892-320A053A9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7802B-5BAF-4DCF-85A4-2F337088D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9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EEAAC-DC00-4212-87D6-3B134B3FE4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6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50D93-C444-46F3-810E-1760BE45F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239AB-E459-40AF-AB67-F532D7C2D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53B00-B11A-42F9-8C60-B5B33F195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1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CD5A6-D8A0-4273-94DF-43D23EC40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61BBF-E0C5-43E3-9B43-6D91B1E9D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96CB2-D719-40E7-8B41-92CE802CD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0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D5450-EF93-4541-9831-713CD5AEC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3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4DD1A425-CAA0-46FB-BF3A-EA080A921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Introduction to CUDA </a:t>
            </a:r>
            <a:r>
              <a:rPr lang="en-US" dirty="0" smtClean="0"/>
              <a:t>2 </a:t>
            </a:r>
            <a:r>
              <a:rPr lang="en-US" dirty="0"/>
              <a:t>of 2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Patrick Cozzi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University of Pennsylvania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CIS 565 - Fall </a:t>
            </a:r>
            <a:r>
              <a:rPr lang="en-US" dirty="0" smtClean="0"/>
              <a:t>2014</a:t>
            </a:r>
            <a:endParaRPr lang="en-US" dirty="0" smtClean="0"/>
          </a:p>
        </p:txBody>
      </p:sp>
      <p:pic>
        <p:nvPicPr>
          <p:cNvPr id="5" name="Picture 2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-1"/>
            <a:ext cx="6096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489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 Types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447800"/>
          </a:xfrm>
        </p:spPr>
        <p:txBody>
          <a:bodyPr/>
          <a:lstStyle/>
          <a:p>
            <a:r>
              <a:rPr lang="en-US" smtClean="0"/>
              <a:t>Access with .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x, .y, .z, and .w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457200" y="3048000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int2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i2 = </a:t>
            </a: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make_int2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(1, 2);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x = i2.x;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y = i2.y;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32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57200" y="548640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No .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r, .g, .b, .a, etc.</a:t>
            </a:r>
            <a:r>
              <a:rPr lang="en-US" sz="3200" kern="0" dirty="0">
                <a:latin typeface="+mn-lt"/>
                <a:cs typeface="Courier New" pitchFamily="49" charset="0"/>
              </a:rPr>
              <a:t> like GLSL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How do you implement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971800"/>
            <a:ext cx="693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__device__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{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Made up keyword:</a:t>
            </a: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__lock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(address)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  *address += val;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How do you implement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 </a:t>
            </a:r>
            <a:r>
              <a:rPr lang="en-US" b="1" dirty="0" smtClean="0"/>
              <a:t>without</a:t>
            </a:r>
            <a:r>
              <a:rPr lang="en-US" dirty="0" smtClean="0"/>
              <a:t> locking?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How do you implement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 </a:t>
            </a:r>
            <a:r>
              <a:rPr lang="en-US" b="1" dirty="0" smtClean="0"/>
              <a:t>without</a:t>
            </a:r>
            <a:r>
              <a:rPr lang="en-US" dirty="0" smtClean="0"/>
              <a:t> locking?</a:t>
            </a:r>
          </a:p>
          <a:p>
            <a:pPr>
              <a:defRPr/>
            </a:pPr>
            <a:r>
              <a:rPr lang="en-US" dirty="0" smtClean="0"/>
              <a:t>What if you were given an atomic compare and swap?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38200" y="4572000"/>
            <a:ext cx="693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*address,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compare,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val);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09571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atomicCAS</a:t>
            </a:r>
            <a:r>
              <a:rPr lang="en-US" sz="3200"/>
              <a:t> pseudo implementation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2743200"/>
            <a:ext cx="8458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*address,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compare,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 </a:t>
            </a: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// Made up keyword</a:t>
            </a:r>
            <a:endParaRPr lang="en-US" sz="24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__lock</a:t>
            </a:r>
            <a:r>
              <a:rPr lang="en-US" sz="2400" kern="0" dirty="0">
                <a:latin typeface="Courier New" charset="0"/>
              </a:rPr>
              <a:t>(address)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  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 </a:t>
            </a:r>
            <a:r>
              <a:rPr lang="en-US" sz="2400" kern="0" dirty="0">
                <a:latin typeface="Courier New" charset="0"/>
              </a:rPr>
              <a:t>old =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*address;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*address = (old == compare) ? val :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  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5"/>
          <p:cNvSpPr>
            <a:spLocks noChangeArrowheads="1"/>
          </p:cNvSpPr>
          <p:nvPr/>
        </p:nvSpPr>
        <p:spPr bwMode="auto">
          <a:xfrm>
            <a:off x="1447800" y="4495800"/>
            <a:ext cx="35052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5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0596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atomicCAS</a:t>
            </a:r>
            <a:r>
              <a:rPr lang="en-US" sz="3200"/>
              <a:t> pseudo implementation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2743200"/>
            <a:ext cx="8458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*address,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compare,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 </a:t>
            </a: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// Made up keyword</a:t>
            </a:r>
            <a:endParaRPr lang="en-US" sz="24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__lock</a:t>
            </a:r>
            <a:r>
              <a:rPr lang="en-US" sz="2400" kern="0" dirty="0">
                <a:latin typeface="Courier New" charset="0"/>
              </a:rPr>
              <a:t>(address)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  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 </a:t>
            </a:r>
            <a:r>
              <a:rPr lang="en-US" sz="2400" kern="0" dirty="0">
                <a:latin typeface="Courier New" charset="0"/>
              </a:rPr>
              <a:t>old =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*address;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*address = (old == compare) ? val :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  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5"/>
          <p:cNvSpPr>
            <a:spLocks noChangeArrowheads="1"/>
          </p:cNvSpPr>
          <p:nvPr/>
        </p:nvSpPr>
        <p:spPr bwMode="auto">
          <a:xfrm>
            <a:off x="1447800" y="4953000"/>
            <a:ext cx="73152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1620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atomicCAS</a:t>
            </a:r>
            <a:r>
              <a:rPr lang="en-US" sz="3200"/>
              <a:t> pseudo implementation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2743200"/>
            <a:ext cx="8458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*address,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compare,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 </a:t>
            </a: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// Made up keyword</a:t>
            </a:r>
            <a:endParaRPr lang="en-US" sz="24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__lock</a:t>
            </a:r>
            <a:r>
              <a:rPr lang="en-US" sz="2400" kern="0" dirty="0">
                <a:latin typeface="Courier New" charset="0"/>
              </a:rPr>
              <a:t>(address)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  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 </a:t>
            </a:r>
            <a:r>
              <a:rPr lang="en-US" sz="2400" kern="0" dirty="0">
                <a:latin typeface="Courier New" charset="0"/>
              </a:rPr>
              <a:t>old = 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*address;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*address = (old == compare) ? val :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    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2643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Example: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895600"/>
            <a:ext cx="6934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*addr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2,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5"/>
          <p:cNvSpPr>
            <a:spLocks noChangeArrowheads="1"/>
          </p:cNvSpPr>
          <p:nvPr/>
        </p:nvSpPr>
        <p:spPr bwMode="auto">
          <a:xfrm>
            <a:off x="1066800" y="3886200"/>
            <a:ext cx="4648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3668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Example: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895600"/>
            <a:ext cx="6934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*addr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2,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943600" y="3886200"/>
            <a:ext cx="2895600" cy="9906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returns 1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*addr =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5"/>
          <p:cNvSpPr>
            <a:spLocks noChangeArrowheads="1"/>
          </p:cNvSpPr>
          <p:nvPr/>
        </p:nvSpPr>
        <p:spPr bwMode="auto">
          <a:xfrm>
            <a:off x="1066800" y="4419600"/>
            <a:ext cx="4648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4692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Example: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895600"/>
            <a:ext cx="6934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*addr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2,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943600" y="4419600"/>
            <a:ext cx="2895600" cy="9906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returns 2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*addr =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5"/>
          <p:cNvSpPr>
            <a:spLocks noChangeArrowheads="1"/>
          </p:cNvSpPr>
          <p:nvPr/>
        </p:nvSpPr>
        <p:spPr bwMode="auto">
          <a:xfrm>
            <a:off x="1066800" y="4953000"/>
            <a:ext cx="4648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15716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Example: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895600"/>
            <a:ext cx="6934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*addr = 1;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2);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1,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  <a:r>
              <a:rPr lang="en-US" sz="2800" kern="0" dirty="0" err="1">
                <a:solidFill>
                  <a:schemeClr val="tx2"/>
                </a:solidFill>
                <a:latin typeface="Courier New" charset="0"/>
              </a:rPr>
              <a:t>addr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, 2, 3);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8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943600" y="4953000"/>
            <a:ext cx="2895600" cy="9906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returns 2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*addr =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109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 Functions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ouble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overloads</a:t>
            </a:r>
          </a:p>
          <a:p>
            <a:pPr lvl="1"/>
            <a:r>
              <a:rPr lang="en-US" dirty="0" smtClean="0"/>
              <a:t>No vector overloads</a:t>
            </a:r>
          </a:p>
          <a:p>
            <a:r>
              <a:rPr lang="en-US" dirty="0" smtClean="0"/>
              <a:t>On the host, functions use the C runtime implementation if available</a:t>
            </a:r>
          </a:p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See Appendix C in the NVIDIA CUDA C Programming Guide for a complete list of math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Again, how do you implement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 </a:t>
            </a:r>
            <a:r>
              <a:rPr lang="en-US" dirty="0" smtClean="0"/>
              <a:t>given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3352800"/>
            <a:ext cx="693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__device__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val);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110</a:t>
            </a:fld>
            <a:endParaRPr 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828800"/>
            <a:ext cx="8915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atomicAdd(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 = *address, assumed;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do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assumed =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old =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  assumed, val + assumed);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while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(assumed != old);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2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111</a:t>
            </a:fld>
            <a:endParaRPr 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5"/>
          <p:cNvSpPr>
            <a:spLocks noChangeArrowheads="1"/>
          </p:cNvSpPr>
          <p:nvPr/>
        </p:nvSpPr>
        <p:spPr bwMode="auto">
          <a:xfrm>
            <a:off x="685800" y="2667000"/>
            <a:ext cx="35814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7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828800"/>
            <a:ext cx="8915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atomicAdd(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 = *address, assumed;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do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assumed =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old =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  assumed, val + assumed);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while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(assumed != old);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200" kern="0" dirty="0">
                <a:solidFill>
                  <a:schemeClr val="tx2"/>
                </a:solidFill>
                <a:latin typeface="Courier New" charset="0"/>
              </a:rPr>
              <a:t>	</a:t>
            </a:r>
          </a:p>
        </p:txBody>
      </p:sp>
      <p:sp>
        <p:nvSpPr>
          <p:cNvPr id="118789" name="TextBox 2"/>
          <p:cNvSpPr txBox="1">
            <a:spLocks noChangeArrowheads="1"/>
          </p:cNvSpPr>
          <p:nvPr/>
        </p:nvSpPr>
        <p:spPr bwMode="auto">
          <a:xfrm>
            <a:off x="6324600" y="2667000"/>
            <a:ext cx="2667000" cy="646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Read original value at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*address</a:t>
            </a:r>
            <a:r>
              <a:rPr lang="en-US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112</a:t>
            </a:fld>
            <a:endParaRPr 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5"/>
          <p:cNvSpPr>
            <a:spLocks noChangeArrowheads="1"/>
          </p:cNvSpPr>
          <p:nvPr/>
        </p:nvSpPr>
        <p:spPr bwMode="auto">
          <a:xfrm>
            <a:off x="1066800" y="4038600"/>
            <a:ext cx="4800600" cy="838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8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828800"/>
            <a:ext cx="8915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atomicAdd(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 = *address, assumed;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do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assumed =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old =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  assumed, val + assumed);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while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(assumed != old);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2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119813" name="TextBox 2"/>
          <p:cNvSpPr txBox="1">
            <a:spLocks noChangeArrowheads="1"/>
          </p:cNvSpPr>
          <p:nvPr/>
        </p:nvSpPr>
        <p:spPr bwMode="auto">
          <a:xfrm>
            <a:off x="6324600" y="4022725"/>
            <a:ext cx="2667000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If the value at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*address</a:t>
            </a:r>
            <a:r>
              <a:rPr lang="en-US">
                <a:solidFill>
                  <a:srgbClr val="FF0000"/>
                </a:solidFill>
              </a:rPr>
              <a:t> didn’t change, increment it.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113</a:t>
            </a:fld>
            <a:endParaRPr 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5"/>
          <p:cNvSpPr>
            <a:spLocks noChangeArrowheads="1"/>
          </p:cNvSpPr>
          <p:nvPr/>
        </p:nvSpPr>
        <p:spPr bwMode="auto">
          <a:xfrm>
            <a:off x="1066800" y="4946650"/>
            <a:ext cx="4267200" cy="46355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828800"/>
            <a:ext cx="8915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atomicAdd(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val)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 = *address, assumed;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do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{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assumed =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old = 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(address,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    assumed, assumed + val);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}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while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(assumed != old);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4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return</a:t>
            </a: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 old;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chemeClr val="tx2"/>
                </a:solidFill>
                <a:latin typeface="Courier New" charset="0"/>
              </a:rPr>
              <a:t>}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2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120837" name="TextBox 2"/>
          <p:cNvSpPr txBox="1">
            <a:spLocks noChangeArrowheads="1"/>
          </p:cNvSpPr>
          <p:nvPr/>
        </p:nvSpPr>
        <p:spPr bwMode="auto">
          <a:xfrm>
            <a:off x="6324600" y="4953000"/>
            <a:ext cx="2667000" cy="646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Otherwise, loop until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atomicCAS</a:t>
            </a:r>
            <a:r>
              <a:rPr lang="en-US">
                <a:solidFill>
                  <a:srgbClr val="FF0000"/>
                </a:solidFill>
              </a:rPr>
              <a:t> succeeds.  </a:t>
            </a:r>
          </a:p>
        </p:txBody>
      </p:sp>
      <p:sp>
        <p:nvSpPr>
          <p:cNvPr id="120838" name="TextBox 6"/>
          <p:cNvSpPr txBox="1">
            <a:spLocks noChangeArrowheads="1"/>
          </p:cNvSpPr>
          <p:nvPr/>
        </p:nvSpPr>
        <p:spPr bwMode="auto">
          <a:xfrm>
            <a:off x="4419600" y="5830888"/>
            <a:ext cx="4572000" cy="922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The value of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*address</a:t>
            </a:r>
            <a:r>
              <a:rPr lang="en-US">
                <a:solidFill>
                  <a:srgbClr val="FF0000"/>
                </a:solidFill>
              </a:rPr>
              <a:t> after this function returns is not necessarily the original value of </a:t>
            </a:r>
            <a:r>
              <a:rPr lang="en-US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*address + val</a:t>
            </a:r>
            <a:r>
              <a:rPr lang="en-US">
                <a:solidFill>
                  <a:srgbClr val="FF0000"/>
                </a:solidFill>
              </a:rPr>
              <a:t>, why?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114</a:t>
            </a:fld>
            <a:endParaRPr 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21859" name="Content Placeholder 2"/>
          <p:cNvSpPr txBox="1">
            <a:spLocks/>
          </p:cNvSpPr>
          <p:nvPr/>
        </p:nvSpPr>
        <p:spPr bwMode="auto">
          <a:xfrm>
            <a:off x="457200" y="198120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Lots of atomics: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743200"/>
            <a:ext cx="6934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008000"/>
                </a:solidFill>
                <a:latin typeface="Courier New" charset="0"/>
              </a:rPr>
              <a:t>// Arithmetic      // Bitwise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400" kern="0" dirty="0">
                <a:latin typeface="Courier New" charset="0"/>
              </a:rPr>
              <a:t>()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        </a:t>
            </a: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atomicAnd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atomicSub</a:t>
            </a:r>
            <a:r>
              <a:rPr lang="en-US" sz="2400" kern="0" dirty="0">
                <a:latin typeface="Courier New" charset="0"/>
              </a:rPr>
              <a:t>()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        </a:t>
            </a: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atomicOr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atomicExch</a:t>
            </a:r>
            <a:r>
              <a:rPr lang="en-US" sz="2400" kern="0" dirty="0">
                <a:latin typeface="Courier New" charset="0"/>
              </a:rPr>
              <a:t>()</a:t>
            </a: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       </a:t>
            </a: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atomicXor</a:t>
            </a:r>
            <a:r>
              <a:rPr lang="en-US" sz="2400" kern="0" dirty="0">
                <a:latin typeface="Courier New" charset="0"/>
              </a:rPr>
              <a:t>()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atomicMin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atomicMax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 err="1">
                <a:solidFill>
                  <a:srgbClr val="D60093"/>
                </a:solidFill>
                <a:latin typeface="Courier New" charset="0"/>
              </a:rPr>
              <a:t>atomicDec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rgbClr val="D60093"/>
              </a:solidFill>
              <a:latin typeface="Courier New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400" kern="0" dirty="0">
                <a:solidFill>
                  <a:srgbClr val="D60093"/>
                </a:solidFill>
                <a:latin typeface="Courier New" charset="0"/>
              </a:rPr>
              <a:t>atomicCAS</a:t>
            </a:r>
            <a:r>
              <a:rPr lang="en-US" sz="2400" kern="0" dirty="0">
                <a:latin typeface="Courier New" charset="0"/>
              </a:rPr>
              <a:t>()</a:t>
            </a:r>
            <a:endParaRPr lang="en-US" sz="2400" kern="0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121861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B.10 in the NVIDIA CUDA C Programming Guide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115</a:t>
            </a:fld>
            <a:endParaRPr 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22883" name="Content Placeholder 2"/>
          <p:cNvSpPr txBox="1">
            <a:spLocks/>
          </p:cNvSpPr>
          <p:nvPr/>
        </p:nvSpPr>
        <p:spPr bwMode="auto">
          <a:xfrm>
            <a:off x="457200" y="1981200"/>
            <a:ext cx="6781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How can threads from different blocks work together?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Use atomics sparingly.  Why?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116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 Functions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Partial list:</a:t>
            </a:r>
          </a:p>
          <a:p>
            <a:pPr lvl="1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rsqrt</a:t>
            </a:r>
          </a:p>
          <a:p>
            <a:pPr lvl="1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log</a:t>
            </a:r>
          </a:p>
          <a:p>
            <a:pPr lvl="1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sin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tan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sincos</a:t>
            </a:r>
          </a:p>
          <a:p>
            <a:pPr lvl="1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asin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atan2</a:t>
            </a:r>
          </a:p>
          <a:p>
            <a:pPr lvl="1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trunc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ceil</a:t>
            </a:r>
            <a:r>
              <a:rPr lang="en-US" smtClean="0"/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floor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See Appendix C in the NVIDIA CUDA C Programming Guide for a complete list of math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 Functions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Intrinsic</a:t>
            </a:r>
            <a:r>
              <a:rPr lang="en-US" smtClean="0"/>
              <a:t> function</a:t>
            </a:r>
          </a:p>
          <a:p>
            <a:pPr lvl="1"/>
            <a:r>
              <a:rPr lang="en-US" smtClean="0"/>
              <a:t>Device only</a:t>
            </a:r>
          </a:p>
          <a:p>
            <a:pPr lvl="1"/>
            <a:r>
              <a:rPr lang="en-US" smtClean="0"/>
              <a:t>Faster, but less accurate</a:t>
            </a:r>
          </a:p>
          <a:p>
            <a:pPr lvl="1"/>
            <a:r>
              <a:rPr lang="en-US" smtClean="0"/>
              <a:t>Prefixed with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</a:p>
          <a:p>
            <a:pPr lvl="1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__exp</a:t>
            </a:r>
            <a:r>
              <a:rPr lang="en-US" smtClean="0">
                <a:cs typeface="Courier New" pitchFamily="49" charset="0"/>
              </a:rPr>
              <a:t>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__log</a:t>
            </a:r>
            <a:r>
              <a:rPr lang="en-US" smtClean="0">
                <a:cs typeface="Courier New" pitchFamily="49" charset="0"/>
              </a:rPr>
              <a:t> 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__sin</a:t>
            </a:r>
            <a:r>
              <a:rPr lang="en-US" smtClean="0">
                <a:cs typeface="Courier New" pitchFamily="49" charset="0"/>
              </a:rPr>
              <a:t> 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__pow</a:t>
            </a:r>
            <a:r>
              <a:rPr lang="en-US" smtClean="0">
                <a:cs typeface="Courier New" pitchFamily="49" charset="0"/>
              </a:rPr>
              <a:t> ,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See Appendix C in the NVIDIA CUDA C Programming Guide for a complete list of math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1709738"/>
            <a:ext cx="7026275" cy="469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Slide from David Luebke:  http://s08.idav.ucdavis.edu/luebke-nvidia-gpu-architecture.pdf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1824038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1824038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ext Box 6"/>
          <p:cNvSpPr txBox="1">
            <a:spLocks noChangeArrowheads="1"/>
          </p:cNvSpPr>
          <p:nvPr/>
        </p:nvSpPr>
        <p:spPr bwMode="auto">
          <a:xfrm>
            <a:off x="2895600" y="2362200"/>
            <a:ext cx="29718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Streaming Processing (SP)</a:t>
            </a:r>
          </a:p>
        </p:txBody>
      </p:sp>
      <p:sp>
        <p:nvSpPr>
          <p:cNvPr id="39941" name="Line 7"/>
          <p:cNvSpPr>
            <a:spLocks noChangeShapeType="1"/>
          </p:cNvSpPr>
          <p:nvPr/>
        </p:nvSpPr>
        <p:spPr bwMode="auto">
          <a:xfrm flipH="1" flipV="1">
            <a:off x="2362200" y="2514600"/>
            <a:ext cx="5334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Oval 7"/>
          <p:cNvSpPr>
            <a:spLocks noChangeArrowheads="1"/>
          </p:cNvSpPr>
          <p:nvPr/>
        </p:nvSpPr>
        <p:spPr bwMode="auto">
          <a:xfrm>
            <a:off x="1905000" y="2286000"/>
            <a:ext cx="457200" cy="4572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1824038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Text Box 6"/>
          <p:cNvSpPr txBox="1">
            <a:spLocks noChangeArrowheads="1"/>
          </p:cNvSpPr>
          <p:nvPr/>
        </p:nvSpPr>
        <p:spPr bwMode="auto">
          <a:xfrm>
            <a:off x="2971800" y="2895600"/>
            <a:ext cx="35052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Streaming Multi-Processor (SM)</a:t>
            </a:r>
          </a:p>
        </p:txBody>
      </p:sp>
      <p:sp>
        <p:nvSpPr>
          <p:cNvPr id="40965" name="Line 7"/>
          <p:cNvSpPr>
            <a:spLocks noChangeShapeType="1"/>
          </p:cNvSpPr>
          <p:nvPr/>
        </p:nvSpPr>
        <p:spPr bwMode="auto">
          <a:xfrm flipH="1" flipV="1">
            <a:off x="2438400" y="3048000"/>
            <a:ext cx="5334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6" name="Oval 7"/>
          <p:cNvSpPr>
            <a:spLocks noChangeArrowheads="1"/>
          </p:cNvSpPr>
          <p:nvPr/>
        </p:nvSpPr>
        <p:spPr bwMode="auto">
          <a:xfrm>
            <a:off x="1447800" y="2133600"/>
            <a:ext cx="990600" cy="19050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grpSp>
        <p:nvGrpSpPr>
          <p:cNvPr id="41987" name="Group 4"/>
          <p:cNvGrpSpPr>
            <a:grpSpLocks/>
          </p:cNvGrpSpPr>
          <p:nvPr/>
        </p:nvGrpSpPr>
        <p:grpSpPr bwMode="auto">
          <a:xfrm>
            <a:off x="1943100" y="2209800"/>
            <a:ext cx="5257800" cy="3025775"/>
            <a:chOff x="609600" y="2209800"/>
            <a:chExt cx="5257800" cy="3025727"/>
          </a:xfrm>
        </p:grpSpPr>
        <p:pic>
          <p:nvPicPr>
            <p:cNvPr id="4198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209800"/>
              <a:ext cx="1824037" cy="3001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2209800"/>
              <a:ext cx="2209800" cy="3025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988" name="TextBox 5"/>
          <p:cNvSpPr txBox="1">
            <a:spLocks noChangeArrowheads="1"/>
          </p:cNvSpPr>
          <p:nvPr/>
        </p:nvSpPr>
        <p:spPr bwMode="auto">
          <a:xfrm>
            <a:off x="3105150" y="5867400"/>
            <a:ext cx="2933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3200"/>
              <a:t>Look familiar?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828800"/>
            <a:ext cx="5570538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Slide from David Luebke:  http://s08.idav.ucdavis.edu/luebke-nvidia-gpu-architecture.pdf </a:t>
            </a:r>
          </a:p>
        </p:txBody>
      </p:sp>
      <p:sp>
        <p:nvSpPr>
          <p:cNvPr id="43013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3048000" cy="3886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/>
              <a:t>G80</a:t>
            </a:r>
          </a:p>
          <a:p>
            <a:r>
              <a:rPr lang="en-US" sz="2400" smtClean="0"/>
              <a:t>16 SMs</a:t>
            </a:r>
          </a:p>
          <a:p>
            <a:r>
              <a:rPr lang="en-US" sz="2400" smtClean="0"/>
              <a:t>Each with 8 SPs</a:t>
            </a:r>
          </a:p>
          <a:p>
            <a:pPr lvl="1"/>
            <a:r>
              <a:rPr lang="en-US" sz="2000" smtClean="0"/>
              <a:t>128 total SPs</a:t>
            </a:r>
          </a:p>
          <a:p>
            <a:r>
              <a:rPr lang="en-US" sz="2400" smtClean="0"/>
              <a:t>Each SM hosts up to 768 threads</a:t>
            </a:r>
          </a:p>
          <a:p>
            <a:r>
              <a:rPr lang="en-US" sz="2400" smtClean="0"/>
              <a:t>Up to 12,288 threads in flight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Built-ins and functions</a:t>
            </a:r>
          </a:p>
          <a:p>
            <a:pPr eaLnBrk="1" hangingPunct="1"/>
            <a:r>
              <a:rPr lang="en-US" dirty="0" smtClean="0"/>
              <a:t>Scheduling threads</a:t>
            </a:r>
          </a:p>
          <a:p>
            <a:pPr eaLnBrk="1" hangingPunct="1"/>
            <a:r>
              <a:rPr lang="en-US" dirty="0" smtClean="0"/>
              <a:t>Memory model</a:t>
            </a:r>
          </a:p>
          <a:p>
            <a:pPr eaLnBrk="1" hangingPunct="1"/>
            <a:r>
              <a:rPr lang="en-US" dirty="0"/>
              <a:t>Synchronizing </a:t>
            </a:r>
            <a:r>
              <a:rPr lang="en-US" dirty="0" smtClean="0"/>
              <a:t>threads</a:t>
            </a:r>
          </a:p>
          <a:p>
            <a:pPr eaLnBrk="1" hangingPunct="1"/>
            <a:r>
              <a:rPr lang="en-US" dirty="0" smtClean="0"/>
              <a:t>Matrix multiply revisited</a:t>
            </a:r>
          </a:p>
          <a:p>
            <a:pPr eaLnBrk="1" hangingPunct="1"/>
            <a:r>
              <a:rPr lang="en-US" dirty="0" smtClean="0"/>
              <a:t>Atomic functions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44035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Slide from David Luebke:  http://s08.idav.ucdavis.edu/luebke-nvidia-gpu-architecture.pdf </a:t>
            </a:r>
          </a:p>
        </p:txBody>
      </p:sp>
      <p:sp>
        <p:nvSpPr>
          <p:cNvPr id="44036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2971800" cy="4724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smtClean="0"/>
              <a:t>GT200</a:t>
            </a:r>
          </a:p>
          <a:p>
            <a:r>
              <a:rPr lang="en-US" sz="2400" smtClean="0"/>
              <a:t>30 SMs</a:t>
            </a:r>
          </a:p>
          <a:p>
            <a:r>
              <a:rPr lang="en-US" sz="2400" smtClean="0"/>
              <a:t>Each with 8 SPs</a:t>
            </a:r>
          </a:p>
          <a:p>
            <a:pPr lvl="1"/>
            <a:r>
              <a:rPr lang="en-US" sz="2000" smtClean="0"/>
              <a:t>240 total SPs</a:t>
            </a:r>
          </a:p>
          <a:p>
            <a:r>
              <a:rPr lang="en-US" sz="2400" smtClean="0"/>
              <a:t>Each SM hosts up to</a:t>
            </a:r>
          </a:p>
          <a:p>
            <a:pPr lvl="1"/>
            <a:r>
              <a:rPr lang="en-US" sz="2000" smtClean="0"/>
              <a:t>8 blocks, or</a:t>
            </a:r>
          </a:p>
          <a:p>
            <a:pPr lvl="1"/>
            <a:r>
              <a:rPr lang="en-US" sz="2000" smtClean="0"/>
              <a:t>1024 threads</a:t>
            </a:r>
          </a:p>
          <a:p>
            <a:r>
              <a:rPr lang="en-US" sz="2400" smtClean="0"/>
              <a:t>In flight, up to</a:t>
            </a:r>
          </a:p>
          <a:p>
            <a:pPr lvl="1"/>
            <a:r>
              <a:rPr lang="en-US" sz="2000" smtClean="0"/>
              <a:t>240 blocks, or</a:t>
            </a:r>
          </a:p>
          <a:p>
            <a:pPr lvl="1"/>
            <a:r>
              <a:rPr lang="en-US" sz="2000" smtClean="0"/>
              <a:t>30,720 threads</a:t>
            </a:r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52600"/>
            <a:ext cx="5715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FF0000"/>
                </a:solidFill>
              </a:rPr>
              <a:t>Warp</a:t>
            </a:r>
            <a:r>
              <a:rPr lang="en-US" dirty="0" smtClean="0"/>
              <a:t> – threads from a block</a:t>
            </a:r>
          </a:p>
          <a:p>
            <a:pPr lvl="1">
              <a:defRPr/>
            </a:pPr>
            <a:r>
              <a:rPr lang="en-US" dirty="0" smtClean="0"/>
              <a:t>G80 / GT200 – </a:t>
            </a:r>
            <a:r>
              <a:rPr lang="en-US" i="1" dirty="0" smtClean="0">
                <a:solidFill>
                  <a:srgbClr val="FF0000"/>
                </a:solidFill>
              </a:rPr>
              <a:t>32</a:t>
            </a:r>
            <a:r>
              <a:rPr lang="en-US" dirty="0" smtClean="0"/>
              <a:t> threads</a:t>
            </a:r>
          </a:p>
          <a:p>
            <a:pPr lvl="1">
              <a:defRPr/>
            </a:pPr>
            <a:r>
              <a:rPr lang="en-US" dirty="0" smtClean="0"/>
              <a:t>Run on the same SM</a:t>
            </a:r>
          </a:p>
          <a:p>
            <a:pPr lvl="1">
              <a:defRPr/>
            </a:pPr>
            <a:r>
              <a:rPr lang="en-US" dirty="0" smtClean="0"/>
              <a:t>Unit of thread scheduling</a:t>
            </a:r>
          </a:p>
          <a:p>
            <a:pPr lvl="1">
              <a:defRPr/>
            </a:pPr>
            <a:r>
              <a:rPr lang="en-US" dirty="0" smtClean="0"/>
              <a:t>Consecutive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dirty="0" smtClean="0"/>
              <a:t> values</a:t>
            </a:r>
          </a:p>
          <a:p>
            <a:pPr lvl="1">
              <a:defRPr/>
            </a:pPr>
            <a:r>
              <a:rPr lang="en-US" dirty="0" smtClean="0"/>
              <a:t>An implementation detail – in theory</a:t>
            </a:r>
          </a:p>
          <a:p>
            <a:pPr lvl="2"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warpSize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4608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http://courses.engr.illinois.edu/ece498/al/textbook/Chapter3-CudaThreadingModel.pdf </a:t>
            </a: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2057400"/>
            <a:ext cx="36290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2971800" cy="4724400"/>
          </a:xfrm>
        </p:spPr>
        <p:txBody>
          <a:bodyPr/>
          <a:lstStyle/>
          <a:p>
            <a:r>
              <a:rPr lang="en-US" sz="2400" smtClean="0"/>
              <a:t>Warps for three blocks scheduled on the same SM.</a:t>
            </a:r>
            <a:endParaRPr lang="en-US" sz="20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http://bps10.idav.ucdavis.edu/talks/03-fatahalian_gpuArchTeraflop_BPS_SIGGRAPH2010.pdf </a:t>
            </a:r>
          </a:p>
        </p:txBody>
      </p:sp>
      <p:sp>
        <p:nvSpPr>
          <p:cNvPr id="471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4710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429000" cy="83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Remember this: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pic>
        <p:nvPicPr>
          <p:cNvPr id="471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28925"/>
            <a:ext cx="62484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4813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Slide from: http://courses.engr.illinois.edu/ece498/al/Syllabus.html </a:t>
            </a:r>
          </a:p>
        </p:txBody>
      </p:sp>
      <p:pic>
        <p:nvPicPr>
          <p:cNvPr id="4813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76104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happens if branches in a warp diverge?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http://bps10.idav.ucdavis.edu/talks/03-fatahalian_gpuArchTeraflop_BPS_SIGGRAPH2010.pdf </a:t>
            </a:r>
          </a:p>
        </p:txBody>
      </p:sp>
      <p:sp>
        <p:nvSpPr>
          <p:cNvPr id="501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429000" cy="83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Remember this: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2590800"/>
            <a:ext cx="6380162" cy="373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 on GT200 can host up to 1024 threads, how many warps is that</a:t>
            </a:r>
            <a:r>
              <a:rPr lang="en-US" dirty="0" smtClean="0"/>
              <a:t>?</a:t>
            </a:r>
          </a:p>
          <a:p>
            <a:r>
              <a:rPr lang="en-US" dirty="0" smtClean="0"/>
              <a:t>If 3 blocks are assigned to an SM and each block has 256 threads, how many warps are there?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6781800" cy="3886200"/>
          </a:xfrm>
        </p:spPr>
        <p:txBody>
          <a:bodyPr/>
          <a:lstStyle/>
          <a:p>
            <a:r>
              <a:rPr lang="en-US" smtClean="0"/>
              <a:t>32 threads per warp but 8 SPs per SM.  What gives?</a:t>
            </a: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895600"/>
            <a:ext cx="1824038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315200" cy="3886200"/>
          </a:xfrm>
        </p:spPr>
        <p:txBody>
          <a:bodyPr/>
          <a:lstStyle/>
          <a:p>
            <a:r>
              <a:rPr lang="en-US" smtClean="0"/>
              <a:t>32 threads per warp but 8 SPs per SM.  What gives?</a:t>
            </a:r>
          </a:p>
          <a:p>
            <a:r>
              <a:rPr lang="en-US" smtClean="0"/>
              <a:t>When an SM schedules a warp:</a:t>
            </a:r>
          </a:p>
          <a:p>
            <a:pPr lvl="1"/>
            <a:r>
              <a:rPr lang="en-US" smtClean="0"/>
              <a:t>Its instruction is ready</a:t>
            </a:r>
          </a:p>
          <a:p>
            <a:pPr lvl="1"/>
            <a:r>
              <a:rPr lang="en-US" smtClean="0"/>
              <a:t>8 threads enter the SPs on the 1</a:t>
            </a:r>
            <a:r>
              <a:rPr lang="en-US" baseline="30000" smtClean="0"/>
              <a:t>st</a:t>
            </a:r>
            <a:r>
              <a:rPr lang="en-US" smtClean="0"/>
              <a:t> cycle</a:t>
            </a:r>
          </a:p>
          <a:p>
            <a:pPr lvl="1"/>
            <a:r>
              <a:rPr lang="en-US" smtClean="0"/>
              <a:t>8 more on the 2</a:t>
            </a:r>
            <a:r>
              <a:rPr lang="en-US" baseline="30000" smtClean="0"/>
              <a:t>nd</a:t>
            </a:r>
            <a:r>
              <a:rPr lang="en-US" smtClean="0"/>
              <a:t>, 3</a:t>
            </a:r>
            <a:r>
              <a:rPr lang="en-US" baseline="30000" smtClean="0"/>
              <a:t>rd</a:t>
            </a:r>
            <a:r>
              <a:rPr lang="en-US" smtClean="0"/>
              <a:t>, and 4</a:t>
            </a:r>
            <a:r>
              <a:rPr lang="en-US" baseline="30000" smtClean="0"/>
              <a:t>th</a:t>
            </a:r>
            <a:r>
              <a:rPr lang="en-US" smtClean="0"/>
              <a:t> cycles</a:t>
            </a:r>
          </a:p>
          <a:p>
            <a:pPr lvl="1"/>
            <a:r>
              <a:rPr lang="en-US" smtClean="0"/>
              <a:t>Therefore, 4 cycles are required to dispatch a warp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Declarations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/>
                <a:gridCol w="2057400"/>
                <a:gridCol w="1752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Executed on the: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callable from the: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__global__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void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KernelFunc()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host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__device__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float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DeviceFunc()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device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__host__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float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HostFunc()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69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See Appendix B.1 in the NVIDIA CUDA C Programming Guide for more details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smtClean="0"/>
              <a:t>Question</a:t>
            </a:r>
          </a:p>
          <a:p>
            <a:pPr lvl="1"/>
            <a:r>
              <a:rPr lang="en-US" smtClean="0"/>
              <a:t>A kernel has</a:t>
            </a:r>
          </a:p>
          <a:p>
            <a:pPr lvl="2"/>
            <a:r>
              <a:rPr lang="en-US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mtClean="0"/>
              <a:t> global memory read (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200</a:t>
            </a:r>
            <a:r>
              <a:rPr lang="en-US" smtClean="0"/>
              <a:t> cycles)</a:t>
            </a:r>
          </a:p>
          <a:p>
            <a:pPr lvl="2"/>
            <a:r>
              <a:rPr lang="en-US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mtClean="0"/>
              <a:t> non-dependent multiples/adds</a:t>
            </a:r>
          </a:p>
          <a:p>
            <a:pPr lvl="1"/>
            <a:r>
              <a:rPr lang="en-US" smtClean="0"/>
              <a:t>How many warps are required to hide the memory latency?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Threads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smtClean="0"/>
              <a:t>Solution</a:t>
            </a:r>
          </a:p>
          <a:p>
            <a:pPr lvl="1"/>
            <a:r>
              <a:rPr lang="en-US" smtClean="0"/>
              <a:t>Each warp has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mtClean="0"/>
              <a:t> multiples/adds</a:t>
            </a:r>
          </a:p>
          <a:p>
            <a:pPr lvl="2"/>
            <a:r>
              <a:rPr lang="en-US" smtClean="0">
                <a:latin typeface="Courier New" pitchFamily="49" charset="0"/>
                <a:cs typeface="Courier New" pitchFamily="49" charset="0"/>
              </a:rPr>
              <a:t>16 cycles</a:t>
            </a:r>
          </a:p>
          <a:p>
            <a:pPr lvl="1"/>
            <a:r>
              <a:rPr lang="en-US" smtClean="0"/>
              <a:t>We need to cover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200</a:t>
            </a:r>
            <a:r>
              <a:rPr lang="en-US" smtClean="0"/>
              <a:t> cycles</a:t>
            </a:r>
          </a:p>
          <a:p>
            <a:pPr lvl="2"/>
            <a:r>
              <a:rPr lang="en-US" smtClean="0">
                <a:latin typeface="Courier New" pitchFamily="49" charset="0"/>
                <a:cs typeface="Courier New" pitchFamily="49" charset="0"/>
              </a:rPr>
              <a:t>200 / 16 = 12.5</a:t>
            </a:r>
          </a:p>
          <a:p>
            <a:pPr lvl="2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ceil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(12.5) = 13</a:t>
            </a:r>
          </a:p>
          <a:p>
            <a:pPr lvl="1"/>
            <a:r>
              <a:rPr lang="en-US" smtClean="0"/>
              <a:t>13 warps are required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http://courses.engr.illinois.edu/ece498/al/textbook/Chapter2-CudaProgrammingModel.pdf 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2438400"/>
            <a:ext cx="80486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3429000" cy="83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Recall: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41338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Oval 5"/>
          <p:cNvSpPr>
            <a:spLocks noChangeArrowheads="1"/>
          </p:cNvSpPr>
          <p:nvPr/>
        </p:nvSpPr>
        <p:spPr bwMode="auto">
          <a:xfrm>
            <a:off x="5181600" y="3886200"/>
            <a:ext cx="838200" cy="533400"/>
          </a:xfrm>
          <a:prstGeom prst="ellipse">
            <a:avLst/>
          </a:prstGeom>
          <a:solidFill>
            <a:srgbClr val="D9D9D9">
              <a:alpha val="50195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4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572000" cy="4648200"/>
          </a:xfrm>
        </p:spPr>
        <p:txBody>
          <a:bodyPr/>
          <a:lstStyle/>
          <a:p>
            <a:r>
              <a:rPr lang="en-US" smtClean="0"/>
              <a:t>Registers</a:t>
            </a:r>
          </a:p>
          <a:p>
            <a:pPr lvl="1"/>
            <a:r>
              <a:rPr lang="en-US" smtClean="0"/>
              <a:t>Per thread</a:t>
            </a:r>
          </a:p>
          <a:p>
            <a:pPr lvl="1"/>
            <a:r>
              <a:rPr lang="en-US" smtClean="0"/>
              <a:t>Fast, on-chip, read/write access</a:t>
            </a:r>
          </a:p>
          <a:p>
            <a:pPr lvl="1"/>
            <a:r>
              <a:rPr lang="en-US" smtClean="0"/>
              <a:t>Increasing the number of registers used by a kernel has what affect?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077200" cy="4648200"/>
          </a:xfrm>
        </p:spPr>
        <p:txBody>
          <a:bodyPr/>
          <a:lstStyle/>
          <a:p>
            <a:r>
              <a:rPr lang="en-US" smtClean="0"/>
              <a:t>Registers - G80</a:t>
            </a:r>
          </a:p>
          <a:p>
            <a:pPr lvl="1"/>
            <a:r>
              <a:rPr lang="en-US" smtClean="0"/>
              <a:t>Per SM</a:t>
            </a:r>
          </a:p>
          <a:p>
            <a:pPr lvl="2"/>
            <a:r>
              <a:rPr lang="en-US" smtClean="0"/>
              <a:t>Up to 768 threads</a:t>
            </a:r>
          </a:p>
          <a:p>
            <a:pPr lvl="2"/>
            <a:r>
              <a:rPr lang="en-US" smtClean="0"/>
              <a:t>8K registers</a:t>
            </a:r>
          </a:p>
          <a:p>
            <a:pPr lvl="1"/>
            <a:r>
              <a:rPr lang="en-US" smtClean="0"/>
              <a:t>How many registers per thread?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001000" cy="4648200"/>
          </a:xfrm>
        </p:spPr>
        <p:txBody>
          <a:bodyPr/>
          <a:lstStyle/>
          <a:p>
            <a:r>
              <a:rPr lang="en-US" smtClean="0"/>
              <a:t>Registers - G80</a:t>
            </a:r>
          </a:p>
          <a:p>
            <a:pPr lvl="1"/>
            <a:r>
              <a:rPr lang="en-US" smtClean="0"/>
              <a:t>8K / 768 = 10 registers per thread</a:t>
            </a:r>
          </a:p>
          <a:p>
            <a:pPr lvl="1"/>
            <a:r>
              <a:rPr lang="en-US" smtClean="0"/>
              <a:t>Exceeding limit reduces threads by the block</a:t>
            </a:r>
          </a:p>
          <a:p>
            <a:pPr lvl="1"/>
            <a:r>
              <a:rPr lang="en-US" smtClean="0"/>
              <a:t>Example:  Each thread uses 11 registers, and each block has 256 threads</a:t>
            </a:r>
          </a:p>
          <a:p>
            <a:pPr lvl="2"/>
            <a:r>
              <a:rPr lang="en-US" smtClean="0"/>
              <a:t>How many threads can a SM host?</a:t>
            </a:r>
          </a:p>
          <a:p>
            <a:pPr lvl="2"/>
            <a:r>
              <a:rPr lang="en-US" smtClean="0"/>
              <a:t>How many warps can a SM host?</a:t>
            </a:r>
          </a:p>
          <a:p>
            <a:pPr lvl="2"/>
            <a:r>
              <a:rPr lang="en-US" smtClean="0"/>
              <a:t>What does having less warps mean?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pic>
        <p:nvPicPr>
          <p:cNvPr id="604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41338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Oval 5"/>
          <p:cNvSpPr>
            <a:spLocks noChangeArrowheads="1"/>
          </p:cNvSpPr>
          <p:nvPr/>
        </p:nvSpPr>
        <p:spPr bwMode="auto">
          <a:xfrm>
            <a:off x="5181600" y="5029200"/>
            <a:ext cx="3352800" cy="838200"/>
          </a:xfrm>
          <a:prstGeom prst="ellipse">
            <a:avLst/>
          </a:prstGeom>
          <a:solidFill>
            <a:srgbClr val="D9D9D9">
              <a:alpha val="50195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876800" cy="3886200"/>
          </a:xfrm>
        </p:spPr>
        <p:txBody>
          <a:bodyPr/>
          <a:lstStyle/>
          <a:p>
            <a:r>
              <a:rPr lang="en-US" smtClean="0"/>
              <a:t>Local Memory</a:t>
            </a:r>
          </a:p>
          <a:p>
            <a:pPr lvl="1"/>
            <a:r>
              <a:rPr lang="en-US" smtClean="0"/>
              <a:t>Stored in global memory</a:t>
            </a:r>
          </a:p>
          <a:p>
            <a:pPr lvl="2"/>
            <a:r>
              <a:rPr lang="en-US" smtClean="0"/>
              <a:t>Copy per thread</a:t>
            </a:r>
          </a:p>
          <a:p>
            <a:pPr lvl="1"/>
            <a:r>
              <a:rPr lang="en-US" smtClean="0"/>
              <a:t>Used for automatic arrays</a:t>
            </a:r>
          </a:p>
          <a:p>
            <a:pPr lvl="2"/>
            <a:r>
              <a:rPr lang="en-US" smtClean="0"/>
              <a:t>Unless all accessed with only constant indices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pic>
        <p:nvPicPr>
          <p:cNvPr id="614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41338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Oval 5"/>
          <p:cNvSpPr>
            <a:spLocks noChangeArrowheads="1"/>
          </p:cNvSpPr>
          <p:nvPr/>
        </p:nvSpPr>
        <p:spPr bwMode="auto">
          <a:xfrm>
            <a:off x="5181600" y="3429000"/>
            <a:ext cx="1828800" cy="609600"/>
          </a:xfrm>
          <a:prstGeom prst="ellipse">
            <a:avLst/>
          </a:prstGeom>
          <a:solidFill>
            <a:srgbClr val="D9D9D9">
              <a:alpha val="50195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4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3886200"/>
          </a:xfrm>
        </p:spPr>
        <p:txBody>
          <a:bodyPr/>
          <a:lstStyle/>
          <a:p>
            <a:r>
              <a:rPr lang="en-US" smtClean="0"/>
              <a:t>Shared Memory</a:t>
            </a:r>
          </a:p>
          <a:p>
            <a:pPr lvl="1"/>
            <a:r>
              <a:rPr lang="en-US" smtClean="0"/>
              <a:t>Per block</a:t>
            </a:r>
          </a:p>
          <a:p>
            <a:pPr lvl="1"/>
            <a:r>
              <a:rPr lang="en-US" smtClean="0"/>
              <a:t>Fast, on-chip, read/write access</a:t>
            </a:r>
          </a:p>
          <a:p>
            <a:pPr lvl="1"/>
            <a:r>
              <a:rPr lang="en-US" smtClean="0"/>
              <a:t>Full speed random access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3886200"/>
          </a:xfrm>
        </p:spPr>
        <p:txBody>
          <a:bodyPr/>
          <a:lstStyle/>
          <a:p>
            <a:r>
              <a:rPr lang="en-US" smtClean="0"/>
              <a:t>Shared Memory – G80</a:t>
            </a:r>
          </a:p>
          <a:p>
            <a:pPr lvl="1"/>
            <a:r>
              <a:rPr lang="en-US" smtClean="0"/>
              <a:t>Per SM</a:t>
            </a:r>
          </a:p>
          <a:p>
            <a:pPr lvl="2"/>
            <a:r>
              <a:rPr lang="en-US" smtClean="0"/>
              <a:t>Up to 8 blocks</a:t>
            </a:r>
          </a:p>
          <a:p>
            <a:pPr lvl="2"/>
            <a:r>
              <a:rPr lang="en-US" smtClean="0"/>
              <a:t>16 KB</a:t>
            </a:r>
          </a:p>
          <a:p>
            <a:pPr lvl="1"/>
            <a:r>
              <a:rPr lang="en-US" smtClean="0"/>
              <a:t>How many KB per block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3886200"/>
          </a:xfrm>
        </p:spPr>
        <p:txBody>
          <a:bodyPr/>
          <a:lstStyle/>
          <a:p>
            <a:r>
              <a:rPr lang="en-US" smtClean="0"/>
              <a:t>Shared Memory – G80</a:t>
            </a:r>
          </a:p>
          <a:p>
            <a:pPr lvl="1"/>
            <a:r>
              <a:rPr lang="en-US" smtClean="0"/>
              <a:t>16 KB / 8 = 2 KB per block</a:t>
            </a:r>
          </a:p>
          <a:p>
            <a:pPr lvl="1"/>
            <a:r>
              <a:rPr lang="en-US" smtClean="0"/>
              <a:t>Example</a:t>
            </a:r>
          </a:p>
          <a:p>
            <a:pPr lvl="2"/>
            <a:r>
              <a:rPr lang="en-US" smtClean="0"/>
              <a:t>If each block uses 5 KB, how many blocks can a SM host?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Declarations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19050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__global__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/>
              <a:t>Must return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__device__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/>
              <a:t>Inlined by default</a:t>
            </a:r>
            <a:endParaRPr lang="en-US" sz="2800" kern="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endParaRPr lang="en-US" sz="2800" kern="0" dirty="0"/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endParaRPr lang="en-US" sz="2800" kern="0" dirty="0">
              <a:latin typeface="+mn-lt"/>
            </a:endParaRP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See Appendix B.1 in the NVIDIA CUDA C Programming Guide for more details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41338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Oval 5"/>
          <p:cNvSpPr>
            <a:spLocks noChangeArrowheads="1"/>
          </p:cNvSpPr>
          <p:nvPr/>
        </p:nvSpPr>
        <p:spPr bwMode="auto">
          <a:xfrm>
            <a:off x="5181600" y="5029200"/>
            <a:ext cx="3352800" cy="838200"/>
          </a:xfrm>
          <a:prstGeom prst="ellipse">
            <a:avLst/>
          </a:prstGeom>
          <a:solidFill>
            <a:srgbClr val="D9D9D9">
              <a:alpha val="50195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1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4876800"/>
          </a:xfrm>
        </p:spPr>
        <p:txBody>
          <a:bodyPr/>
          <a:lstStyle/>
          <a:p>
            <a:r>
              <a:rPr lang="en-US" smtClean="0"/>
              <a:t>Global Memory</a:t>
            </a:r>
          </a:p>
          <a:p>
            <a:pPr lvl="1"/>
            <a:r>
              <a:rPr lang="en-US" sz="2400" smtClean="0"/>
              <a:t>Long latency (100s cycles)</a:t>
            </a:r>
          </a:p>
          <a:p>
            <a:pPr lvl="1"/>
            <a:r>
              <a:rPr lang="en-US" sz="2400" smtClean="0"/>
              <a:t>Off-chip, read/write access</a:t>
            </a:r>
          </a:p>
          <a:p>
            <a:pPr lvl="1"/>
            <a:r>
              <a:rPr lang="en-US" sz="2400" smtClean="0"/>
              <a:t>Random access causes performance hit</a:t>
            </a:r>
          </a:p>
          <a:p>
            <a:pPr lvl="1"/>
            <a:r>
              <a:rPr lang="en-US" sz="2400" smtClean="0"/>
              <a:t>Host can read/write</a:t>
            </a:r>
          </a:p>
          <a:p>
            <a:pPr lvl="1"/>
            <a:r>
              <a:rPr lang="en-US" sz="2400" smtClean="0"/>
              <a:t>GT200</a:t>
            </a:r>
          </a:p>
          <a:p>
            <a:pPr lvl="2"/>
            <a:r>
              <a:rPr lang="en-US" sz="2000" smtClean="0"/>
              <a:t>150 GB/s</a:t>
            </a:r>
          </a:p>
          <a:p>
            <a:pPr lvl="2"/>
            <a:r>
              <a:rPr lang="en-US" sz="2000" smtClean="0"/>
              <a:t>Up to 4 GB</a:t>
            </a:r>
          </a:p>
          <a:p>
            <a:pPr lvl="1"/>
            <a:r>
              <a:rPr lang="en-US" sz="2400" smtClean="0"/>
              <a:t>G80 – 86.4 GB/s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41338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Oval 5"/>
          <p:cNvSpPr>
            <a:spLocks noChangeArrowheads="1"/>
          </p:cNvSpPr>
          <p:nvPr/>
        </p:nvSpPr>
        <p:spPr bwMode="auto">
          <a:xfrm>
            <a:off x="5181600" y="5486400"/>
            <a:ext cx="3352800" cy="838200"/>
          </a:xfrm>
          <a:prstGeom prst="ellipse">
            <a:avLst/>
          </a:prstGeom>
          <a:solidFill>
            <a:srgbClr val="D9D9D9">
              <a:alpha val="50195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3886200"/>
          </a:xfrm>
        </p:spPr>
        <p:txBody>
          <a:bodyPr/>
          <a:lstStyle/>
          <a:p>
            <a:r>
              <a:rPr lang="en-US" smtClean="0"/>
              <a:t>Constant Memory</a:t>
            </a:r>
          </a:p>
          <a:p>
            <a:pPr lvl="1"/>
            <a:r>
              <a:rPr lang="en-US" smtClean="0"/>
              <a:t>Short latency, high bandwidth, read only access when all threads access the same location</a:t>
            </a:r>
          </a:p>
          <a:p>
            <a:pPr lvl="1"/>
            <a:r>
              <a:rPr lang="en-US" smtClean="0"/>
              <a:t>Stored in global memory but cached</a:t>
            </a:r>
          </a:p>
          <a:p>
            <a:pPr lvl="1"/>
            <a:r>
              <a:rPr lang="en-US" smtClean="0"/>
              <a:t>Host can read/write</a:t>
            </a:r>
          </a:p>
          <a:p>
            <a:pPr lvl="1"/>
            <a:r>
              <a:rPr lang="en-US" smtClean="0"/>
              <a:t>Up to 64 KB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2493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2999"/>
                <a:gridCol w="1066800"/>
                <a:gridCol w="914400"/>
                <a:gridCol w="1295401"/>
              </a:tblGrid>
              <a:tr h="3707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Variable Declaration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Memory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Scope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Lifetime</a:t>
                      </a:r>
                      <a:endParaRPr lang="en-US" sz="1800" dirty="0"/>
                    </a:p>
                  </a:txBody>
                  <a:tcPr marT="45713" marB="45713"/>
                </a:tc>
              </a:tr>
              <a:tr h="6400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Automatic variables other than arrays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register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thread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kernel</a:t>
                      </a:r>
                    </a:p>
                  </a:txBody>
                  <a:tcPr marT="45713" marB="45713"/>
                </a:tc>
              </a:tr>
              <a:tr h="370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Automatic array variables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local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thread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kernel</a:t>
                      </a:r>
                    </a:p>
                  </a:txBody>
                  <a:tcPr marT="45713" marB="45713"/>
                </a:tc>
              </a:tr>
              <a:tr h="370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__shared__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 sharedVar;</a:t>
                      </a:r>
                      <a:endParaRPr lang="en-US" sz="1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shared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block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kernel</a:t>
                      </a:r>
                    </a:p>
                  </a:txBody>
                  <a:tcPr marT="45713" marB="45713"/>
                </a:tc>
              </a:tr>
              <a:tr h="3707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__device__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 globalVar;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global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grid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application</a:t>
                      </a:r>
                    </a:p>
                  </a:txBody>
                  <a:tcPr marT="45713" marB="45713"/>
                </a:tc>
              </a:tr>
              <a:tr h="37078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__constant__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 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constantVar;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constant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grid</a:t>
                      </a:r>
                      <a:endParaRPr 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application</a:t>
                      </a:r>
                      <a:endParaRPr lang="en-US" sz="1800" dirty="0"/>
                    </a:p>
                  </a:txBody>
                  <a:tcPr marT="45713" marB="45713"/>
                </a:tc>
              </a:tr>
            </a:tbl>
          </a:graphicData>
        </a:graphic>
      </p:graphicFrame>
      <p:sp>
        <p:nvSpPr>
          <p:cNvPr id="6660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See Appendix B.2 in the NVIDIA CUDA C Programming Guide for more details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Model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3886200"/>
          </a:xfrm>
        </p:spPr>
        <p:txBody>
          <a:bodyPr/>
          <a:lstStyle/>
          <a:p>
            <a:r>
              <a:rPr lang="en-US" smtClean="0"/>
              <a:t>Global and constant variables</a:t>
            </a:r>
          </a:p>
          <a:p>
            <a:pPr lvl="1"/>
            <a:r>
              <a:rPr lang="en-US" smtClean="0"/>
              <a:t>Host can access with</a:t>
            </a:r>
          </a:p>
          <a:p>
            <a:pPr lvl="2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cudaGetSymbolAddress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cudaGetSymbolSize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cudaMemcpyToSymbol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cudaMemcpyFromSymbol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smtClean="0"/>
              <a:t>Constants must be declared outside of a function body</a:t>
            </a:r>
          </a:p>
          <a:p>
            <a:pPr lvl="1">
              <a:buFont typeface="Wingdings" pitchFamily="2" charset="2"/>
              <a:buNone/>
            </a:pP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 Thread Hierarchies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457200" y="2514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threadID =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x = input[threadID];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y = func(x);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output[threadID] = y;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280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 Thread Hierarchies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457200" y="2514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threadID =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x = input[threadID];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y = func(x);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output[threadID] = y;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457200" y="2590800"/>
            <a:ext cx="6781800" cy="990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5334000" y="5486400"/>
            <a:ext cx="32766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Use grid and block position to compute a thread id</a:t>
            </a:r>
          </a:p>
        </p:txBody>
      </p:sp>
      <p:sp>
        <p:nvSpPr>
          <p:cNvPr id="19462" name="Line 7"/>
          <p:cNvSpPr>
            <a:spLocks noChangeShapeType="1"/>
          </p:cNvSpPr>
          <p:nvPr/>
        </p:nvSpPr>
        <p:spPr bwMode="auto">
          <a:xfrm flipH="1" flipV="1">
            <a:off x="6934200" y="3581400"/>
            <a:ext cx="0" cy="1905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765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 Thread Hierarchies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457200" y="2514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threadID =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x = input[threadID];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y = func(x);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output[threadID] = y;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457200" y="3657600"/>
            <a:ext cx="67818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5334000" y="5486400"/>
            <a:ext cx="34290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Use thread id to read from input</a:t>
            </a:r>
          </a:p>
        </p:txBody>
      </p:sp>
      <p:sp>
        <p:nvSpPr>
          <p:cNvPr id="20486" name="Line 7"/>
          <p:cNvSpPr>
            <a:spLocks noChangeShapeType="1"/>
          </p:cNvSpPr>
          <p:nvPr/>
        </p:nvSpPr>
        <p:spPr bwMode="auto">
          <a:xfrm flipH="1" flipV="1">
            <a:off x="6934200" y="4191000"/>
            <a:ext cx="0" cy="1295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036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 Thread Hierarchies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457200" y="2514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threadID =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x = input[threadID];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y = func(x);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output[threadID] = y;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457200" y="4191000"/>
            <a:ext cx="67818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4724400" y="5486400"/>
            <a:ext cx="39624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Run function on input:  data-parallel!</a:t>
            </a:r>
          </a:p>
        </p:txBody>
      </p:sp>
      <p:sp>
        <p:nvSpPr>
          <p:cNvPr id="21510" name="Line 7"/>
          <p:cNvSpPr>
            <a:spLocks noChangeShapeType="1"/>
          </p:cNvSpPr>
          <p:nvPr/>
        </p:nvSpPr>
        <p:spPr bwMode="auto">
          <a:xfrm flipH="1" flipV="1">
            <a:off x="6705600" y="4724400"/>
            <a:ext cx="0" cy="762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64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 Thread Hierarchies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457200" y="2514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threadID =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x = input[threadID];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y = func(x);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output[threadID] = y;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457200" y="4800600"/>
            <a:ext cx="67818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5105400" y="6096000"/>
            <a:ext cx="32004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Use thread id to output result</a:t>
            </a:r>
          </a:p>
        </p:txBody>
      </p:sp>
      <p:sp>
        <p:nvSpPr>
          <p:cNvPr id="22534" name="Line 7"/>
          <p:cNvSpPr>
            <a:spLocks noChangeShapeType="1"/>
          </p:cNvSpPr>
          <p:nvPr/>
        </p:nvSpPr>
        <p:spPr bwMode="auto">
          <a:xfrm flipH="1" flipV="1">
            <a:off x="6705600" y="5334000"/>
            <a:ext cx="0" cy="762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624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Threads in a block can synchronize</a:t>
            </a:r>
          </a:p>
          <a:p>
            <a:pPr lvl="1"/>
            <a:r>
              <a:rPr lang="en-US" smtClean="0"/>
              <a:t>call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mtClean="0"/>
              <a:t> to create a barrier</a:t>
            </a:r>
          </a:p>
          <a:p>
            <a:pPr lvl="1"/>
            <a:r>
              <a:rPr lang="en-US" smtClean="0"/>
              <a:t>A thread waits at this call until all threads in the block reach it, then all threads continue</a:t>
            </a:r>
          </a:p>
          <a:p>
            <a:endParaRPr lang="en-US" smtClean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1371600" y="4724400"/>
            <a:ext cx="64008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func(Mds[i], Mds[i + 1]);</a:t>
            </a:r>
            <a:endParaRPr lang="en-US" sz="32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0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Declarations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19050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/>
              <a:t>What do these do?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__global__ __host__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void func()</a:t>
            </a:r>
            <a:endParaRPr lang="en-US" sz="3200" kern="0" dirty="0"/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__device__ __host__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void func()</a:t>
            </a:r>
            <a:endParaRPr lang="en-US" sz="3200" kern="0" dirty="0"/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2800" kern="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583" name="Right Arrow 12"/>
          <p:cNvSpPr>
            <a:spLocks noChangeArrowheads="1"/>
          </p:cNvSpPr>
          <p:nvPr/>
        </p:nvSpPr>
        <p:spPr bwMode="auto">
          <a:xfrm>
            <a:off x="304800" y="2286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4" name="Right Arrow 13"/>
          <p:cNvSpPr>
            <a:spLocks noChangeArrowheads="1"/>
          </p:cNvSpPr>
          <p:nvPr/>
        </p:nvSpPr>
        <p:spPr bwMode="auto">
          <a:xfrm>
            <a:off x="4495800" y="2286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5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0</a:t>
            </a:r>
          </a:p>
        </p:txBody>
      </p:sp>
      <p:sp>
        <p:nvSpPr>
          <p:cNvPr id="24586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24587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24588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24589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205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607" name="Right Arrow 12"/>
          <p:cNvSpPr>
            <a:spLocks noChangeArrowheads="1"/>
          </p:cNvSpPr>
          <p:nvPr/>
        </p:nvSpPr>
        <p:spPr bwMode="auto">
          <a:xfrm>
            <a:off x="304800" y="25908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Right Arrow 13"/>
          <p:cNvSpPr>
            <a:spLocks noChangeArrowheads="1"/>
          </p:cNvSpPr>
          <p:nvPr/>
        </p:nvSpPr>
        <p:spPr bwMode="auto">
          <a:xfrm>
            <a:off x="4495800" y="25908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1</a:t>
            </a:r>
          </a:p>
        </p:txBody>
      </p:sp>
      <p:sp>
        <p:nvSpPr>
          <p:cNvPr id="25610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25611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25612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25613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975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31" name="Right Arrow 12"/>
          <p:cNvSpPr>
            <a:spLocks noChangeArrowheads="1"/>
          </p:cNvSpPr>
          <p:nvPr/>
        </p:nvSpPr>
        <p:spPr bwMode="auto">
          <a:xfrm>
            <a:off x="304800" y="25908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2" name="Right Arrow 13"/>
          <p:cNvSpPr>
            <a:spLocks noChangeArrowheads="1"/>
          </p:cNvSpPr>
          <p:nvPr/>
        </p:nvSpPr>
        <p:spPr bwMode="auto">
          <a:xfrm>
            <a:off x="4495800" y="25908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3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1</a:t>
            </a:r>
          </a:p>
        </p:txBody>
      </p:sp>
      <p:sp>
        <p:nvSpPr>
          <p:cNvPr id="26634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26635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26636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26637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26638" name="TextBox 19"/>
          <p:cNvSpPr txBox="1">
            <a:spLocks noChangeArrowheads="1"/>
          </p:cNvSpPr>
          <p:nvPr/>
        </p:nvSpPr>
        <p:spPr bwMode="auto">
          <a:xfrm>
            <a:off x="762000" y="5557838"/>
            <a:ext cx="7696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Threads 0 and 1 are blocked at barrier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572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04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Arrow 13"/>
          <p:cNvSpPr/>
          <p:nvPr/>
        </p:nvSpPr>
        <p:spPr bwMode="auto">
          <a:xfrm>
            <a:off x="4495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657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2</a:t>
            </a:r>
          </a:p>
        </p:txBody>
      </p:sp>
      <p:sp>
        <p:nvSpPr>
          <p:cNvPr id="27658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27659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27660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27661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27662" name="Right Arrow 19"/>
          <p:cNvSpPr>
            <a:spLocks noChangeArrowheads="1"/>
          </p:cNvSpPr>
          <p:nvPr/>
        </p:nvSpPr>
        <p:spPr bwMode="auto">
          <a:xfrm>
            <a:off x="304800" y="42672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3" name="Right Arrow 20"/>
          <p:cNvSpPr>
            <a:spLocks noChangeArrowheads="1"/>
          </p:cNvSpPr>
          <p:nvPr/>
        </p:nvSpPr>
        <p:spPr bwMode="auto">
          <a:xfrm>
            <a:off x="4495800" y="42672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693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04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Arrow 13"/>
          <p:cNvSpPr/>
          <p:nvPr/>
        </p:nvSpPr>
        <p:spPr bwMode="auto">
          <a:xfrm>
            <a:off x="4495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681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3</a:t>
            </a:r>
          </a:p>
        </p:txBody>
      </p:sp>
      <p:sp>
        <p:nvSpPr>
          <p:cNvPr id="28682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28683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28684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28685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28686" name="Right Arrow 19"/>
          <p:cNvSpPr>
            <a:spLocks noChangeArrowheads="1"/>
          </p:cNvSpPr>
          <p:nvPr/>
        </p:nvSpPr>
        <p:spPr bwMode="auto">
          <a:xfrm>
            <a:off x="304800" y="4572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7" name="Right Arrow 20"/>
          <p:cNvSpPr>
            <a:spLocks noChangeArrowheads="1"/>
          </p:cNvSpPr>
          <p:nvPr/>
        </p:nvSpPr>
        <p:spPr bwMode="auto">
          <a:xfrm>
            <a:off x="4495800" y="4572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568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04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Arrow 13"/>
          <p:cNvSpPr/>
          <p:nvPr/>
        </p:nvSpPr>
        <p:spPr bwMode="auto">
          <a:xfrm>
            <a:off x="4495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705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3</a:t>
            </a:r>
          </a:p>
        </p:txBody>
      </p:sp>
      <p:sp>
        <p:nvSpPr>
          <p:cNvPr id="29706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29707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29708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29709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29710" name="Right Arrow 19"/>
          <p:cNvSpPr>
            <a:spLocks noChangeArrowheads="1"/>
          </p:cNvSpPr>
          <p:nvPr/>
        </p:nvSpPr>
        <p:spPr bwMode="auto">
          <a:xfrm>
            <a:off x="304800" y="4572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Right Arrow 20"/>
          <p:cNvSpPr>
            <a:spLocks noChangeArrowheads="1"/>
          </p:cNvSpPr>
          <p:nvPr/>
        </p:nvSpPr>
        <p:spPr bwMode="auto">
          <a:xfrm>
            <a:off x="4495800" y="4572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TextBox 21"/>
          <p:cNvSpPr txBox="1">
            <a:spLocks noChangeArrowheads="1"/>
          </p:cNvSpPr>
          <p:nvPr/>
        </p:nvSpPr>
        <p:spPr bwMode="auto">
          <a:xfrm>
            <a:off x="762000" y="5322888"/>
            <a:ext cx="7696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All threads in block have reached barrier, any thread can continue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021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04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Arrow 13"/>
          <p:cNvSpPr/>
          <p:nvPr/>
        </p:nvSpPr>
        <p:spPr bwMode="auto">
          <a:xfrm>
            <a:off x="4495800" y="2590800"/>
            <a:ext cx="381000" cy="3048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729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4</a:t>
            </a:r>
          </a:p>
        </p:txBody>
      </p:sp>
      <p:sp>
        <p:nvSpPr>
          <p:cNvPr id="30730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30731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30732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30733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30734" name="Right Arrow 19"/>
          <p:cNvSpPr>
            <a:spLocks noChangeArrowheads="1"/>
          </p:cNvSpPr>
          <p:nvPr/>
        </p:nvSpPr>
        <p:spPr bwMode="auto">
          <a:xfrm>
            <a:off x="304800" y="48768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5" name="Right Arrow 20"/>
          <p:cNvSpPr>
            <a:spLocks noChangeArrowheads="1"/>
          </p:cNvSpPr>
          <p:nvPr/>
        </p:nvSpPr>
        <p:spPr bwMode="auto">
          <a:xfrm>
            <a:off x="4495800" y="48768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987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 bwMode="auto">
          <a:xfrm>
            <a:off x="762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953000" y="22098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762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 bwMode="auto">
          <a:xfrm>
            <a:off x="4953000" y="4191000"/>
            <a:ext cx="3429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Mds[i] = Md[j];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func(Mds[i], Mds[i+1]);</a:t>
            </a:r>
            <a:endParaRPr lang="en-US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51" name="TextBox 14"/>
          <p:cNvSpPr txBox="1">
            <a:spLocks noChangeArrowheads="1"/>
          </p:cNvSpPr>
          <p:nvPr/>
        </p:nvSpPr>
        <p:spPr bwMode="auto">
          <a:xfrm>
            <a:off x="3695700" y="6172200"/>
            <a:ext cx="175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200"/>
              <a:t>Time:  5</a:t>
            </a:r>
          </a:p>
        </p:txBody>
      </p:sp>
      <p:sp>
        <p:nvSpPr>
          <p:cNvPr id="31752" name="TextBox 15"/>
          <p:cNvSpPr txBox="1">
            <a:spLocks noChangeArrowheads="1"/>
          </p:cNvSpPr>
          <p:nvPr/>
        </p:nvSpPr>
        <p:spPr bwMode="auto">
          <a:xfrm>
            <a:off x="1866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0</a:t>
            </a:r>
          </a:p>
        </p:txBody>
      </p:sp>
      <p:sp>
        <p:nvSpPr>
          <p:cNvPr id="31753" name="TextBox 16"/>
          <p:cNvSpPr txBox="1">
            <a:spLocks noChangeArrowheads="1"/>
          </p:cNvSpPr>
          <p:nvPr/>
        </p:nvSpPr>
        <p:spPr bwMode="auto">
          <a:xfrm>
            <a:off x="6057900" y="17637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1</a:t>
            </a:r>
          </a:p>
        </p:txBody>
      </p:sp>
      <p:sp>
        <p:nvSpPr>
          <p:cNvPr id="31754" name="TextBox 17"/>
          <p:cNvSpPr txBox="1">
            <a:spLocks noChangeArrowheads="1"/>
          </p:cNvSpPr>
          <p:nvPr/>
        </p:nvSpPr>
        <p:spPr bwMode="auto">
          <a:xfrm>
            <a:off x="1866900" y="3744913"/>
            <a:ext cx="121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2</a:t>
            </a:r>
          </a:p>
        </p:txBody>
      </p:sp>
      <p:sp>
        <p:nvSpPr>
          <p:cNvPr id="31755" name="TextBox 18"/>
          <p:cNvSpPr txBox="1">
            <a:spLocks noChangeArrowheads="1"/>
          </p:cNvSpPr>
          <p:nvPr/>
        </p:nvSpPr>
        <p:spPr bwMode="auto">
          <a:xfrm>
            <a:off x="60579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Thread  3</a:t>
            </a:r>
          </a:p>
        </p:txBody>
      </p:sp>
      <p:sp>
        <p:nvSpPr>
          <p:cNvPr id="31756" name="Right Arrow 19"/>
          <p:cNvSpPr>
            <a:spLocks noChangeArrowheads="1"/>
          </p:cNvSpPr>
          <p:nvPr/>
        </p:nvSpPr>
        <p:spPr bwMode="auto">
          <a:xfrm>
            <a:off x="304800" y="28956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Right Arrow 20"/>
          <p:cNvSpPr>
            <a:spLocks noChangeArrowheads="1"/>
          </p:cNvSpPr>
          <p:nvPr/>
        </p:nvSpPr>
        <p:spPr bwMode="auto">
          <a:xfrm>
            <a:off x="4495800" y="28956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959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Why is it important that execution time be similar among threads?</a:t>
            </a:r>
          </a:p>
          <a:p>
            <a:r>
              <a:rPr lang="en-US" smtClean="0"/>
              <a:t>Why does it only synchronize within a block?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708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2447925"/>
            <a:ext cx="61817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http://courses.engr.illinois.edu/ece498/al/textbook/Chapter3-CudaThreadingModel.pdf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7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Declarations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19050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/>
              <a:t>What do these do?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__global__ __host__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void func()</a:t>
            </a:r>
            <a:endParaRPr lang="en-US" sz="3200" kern="0" dirty="0"/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__device__ __host__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void func()</a:t>
            </a:r>
            <a:endParaRPr lang="en-US" sz="3200" kern="0" dirty="0"/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2800" kern="0" dirty="0">
              <a:latin typeface="+mn-lt"/>
            </a:endParaRP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3886200"/>
            <a:ext cx="61150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http://developer.download.nvidia.com/compute/cuda/3_2_prod/toolkit/docs/CUDA_C_Programming_Guide.pdf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Can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__syncthreads()</a:t>
            </a:r>
            <a:r>
              <a:rPr lang="en-US" smtClean="0"/>
              <a:t> cause a thread to hang?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212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57200" y="2514600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(someFunc())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75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Synchronization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57200" y="19050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(someFunc())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437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Box 5"/>
          <p:cNvSpPr txBox="1">
            <a:spLocks noChangeArrowheads="1"/>
          </p:cNvSpPr>
          <p:nvPr/>
        </p:nvSpPr>
        <p:spPr bwMode="auto">
          <a:xfrm>
            <a:off x="1143000" y="1981200"/>
            <a:ext cx="68580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8000"/>
              <a:t>Let’s revisit matrix multiple</a:t>
            </a:r>
          </a:p>
        </p:txBody>
      </p:sp>
      <p:sp>
        <p:nvSpPr>
          <p:cNvPr id="68611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smtClean="0"/>
              <a:t>Matrix Multiply:  CPU Implementation</a:t>
            </a:r>
          </a:p>
        </p:txBody>
      </p:sp>
      <p:sp>
        <p:nvSpPr>
          <p:cNvPr id="69635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http://courses.engr.illinois.edu/ece498/al/lectures/lecture3%20cuda%20threads%20spring%202010.ppt 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1000" y="1895475"/>
            <a:ext cx="85344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MatrixMulOnHost(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M,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N,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P,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width)</a:t>
            </a:r>
            <a:r>
              <a:rPr lang="x-non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  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 = 0; i &lt; width; ++i)</a:t>
            </a:r>
            <a:r>
              <a:rPr lang="x-non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j = 0; j &lt; width; ++j)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{	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k = 0; k &lt; width; ++k)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 = M[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 width + k];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 = N[k * width + j];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sum += a * b;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P[i * width + j] = sum;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449263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96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14600"/>
            <a:ext cx="3810000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706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1752600" y="2743200"/>
            <a:ext cx="17526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3962400" y="2667000"/>
            <a:ext cx="44958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Accessing a matrix, so using a 2D block</a:t>
            </a:r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 flipH="1">
            <a:off x="3505200" y="2884488"/>
            <a:ext cx="4572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716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1752600" y="3581400"/>
            <a:ext cx="14478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3962400" y="3668713"/>
            <a:ext cx="37338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Each kernel computes one output</a:t>
            </a:r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 flipH="1" flipV="1">
            <a:off x="3200400" y="3733800"/>
            <a:ext cx="762000" cy="76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727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752600" y="4038600"/>
            <a:ext cx="25146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5257800" y="3773488"/>
            <a:ext cx="3581400" cy="6461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Where did the two outer for loops in the CPU implementation go?</a:t>
            </a:r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 flipH="1">
            <a:off x="4267200" y="4114800"/>
            <a:ext cx="990600" cy="76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Multiply:  CUDA Kernel</a:t>
            </a:r>
          </a:p>
        </p:txBody>
      </p:sp>
      <p:pic>
        <p:nvPicPr>
          <p:cNvPr id="737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676400"/>
            <a:ext cx="6276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from:  http://courses.engr.illinois.edu/ece498/al/textbook/Chapter2-CudaProgrammingModel.pdf </a:t>
            </a:r>
          </a:p>
        </p:txBody>
      </p:sp>
      <p:sp>
        <p:nvSpPr>
          <p:cNvPr id="73733" name="Text Box 6"/>
          <p:cNvSpPr txBox="1">
            <a:spLocks noChangeArrowheads="1"/>
          </p:cNvSpPr>
          <p:nvPr/>
        </p:nvSpPr>
        <p:spPr bwMode="auto">
          <a:xfrm>
            <a:off x="5181600" y="5192713"/>
            <a:ext cx="3657600" cy="3698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No locks or synchronization, why?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Problems</a:t>
            </a:r>
          </a:p>
          <a:p>
            <a:pPr lvl="1"/>
            <a:r>
              <a:rPr lang="en-US" smtClean="0"/>
              <a:t>Limited matrix size</a:t>
            </a:r>
          </a:p>
          <a:p>
            <a:pPr lvl="2"/>
            <a:r>
              <a:rPr lang="en-US" smtClean="0"/>
              <a:t>Only uses one block</a:t>
            </a:r>
          </a:p>
          <a:p>
            <a:pPr lvl="2"/>
            <a:r>
              <a:rPr lang="en-US" smtClean="0"/>
              <a:t>G80 and GT200 – up to 512 threads per block</a:t>
            </a:r>
          </a:p>
          <a:p>
            <a:pPr lvl="1"/>
            <a:r>
              <a:rPr lang="en-US" smtClean="0"/>
              <a:t>Lots of global memory access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Declarations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19050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Global and device functions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No recursion (except Fermi)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No static variables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No 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malloc()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/>
              <a:t>Careful with function calls through pointers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We’ll see similar constraints in GLSL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en-US" sz="2800" kern="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076325"/>
            <a:ext cx="6086475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7578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http://courses.engr.illinois.edu/ece498/al/textbook/Chapter3-CudaThreadingModel.pdf</a:t>
            </a:r>
          </a:p>
        </p:txBody>
      </p:sp>
      <p:sp>
        <p:nvSpPr>
          <p:cNvPr id="7578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3886200"/>
          </a:xfrm>
        </p:spPr>
        <p:txBody>
          <a:bodyPr/>
          <a:lstStyle/>
          <a:p>
            <a:r>
              <a:rPr lang="en-US" smtClean="0"/>
              <a:t>Remove size limitation</a:t>
            </a:r>
          </a:p>
          <a:p>
            <a:pPr lvl="1"/>
            <a:r>
              <a:rPr lang="en-US" sz="2400" smtClean="0"/>
              <a:t>Break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Pd</a:t>
            </a:r>
            <a:r>
              <a:rPr lang="en-US" sz="2400" smtClean="0"/>
              <a:t> matrix into tiles</a:t>
            </a:r>
          </a:p>
          <a:p>
            <a:pPr lvl="1"/>
            <a:r>
              <a:rPr lang="en-US" sz="2400" smtClean="0"/>
              <a:t>Assign each tile to a block</a:t>
            </a:r>
          </a:p>
          <a:p>
            <a:pPr lvl="1"/>
            <a:r>
              <a:rPr lang="en-US" sz="2400" smtClean="0"/>
              <a:t>Use </a:t>
            </a:r>
            <a:r>
              <a:rPr lang="en-US" sz="2400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2400" smtClean="0"/>
              <a:t> and </a:t>
            </a:r>
            <a:r>
              <a:rPr lang="en-US" sz="2400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2400" smtClean="0"/>
              <a:t> for indexing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7680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http://courses.engr.illinois.edu/ece498/al/textbook/Chapter3-CudaThreadingModel.pdf</a:t>
            </a:r>
          </a:p>
        </p:txBody>
      </p:sp>
      <p:sp>
        <p:nvSpPr>
          <p:cNvPr id="7680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3886200"/>
          </a:xfrm>
        </p:spPr>
        <p:txBody>
          <a:bodyPr/>
          <a:lstStyle/>
          <a:p>
            <a:r>
              <a:rPr lang="en-US" smtClean="0"/>
              <a:t>Example</a:t>
            </a:r>
          </a:p>
          <a:p>
            <a:pPr lvl="1"/>
            <a:r>
              <a:rPr lang="en-US" sz="2000" smtClean="0"/>
              <a:t>Matrix: 4x4</a:t>
            </a:r>
          </a:p>
          <a:p>
            <a:pPr lvl="1"/>
            <a:r>
              <a:rPr lang="en-US" sz="2000" smtClean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z="2000" smtClean="0"/>
              <a:t> = 2</a:t>
            </a:r>
          </a:p>
          <a:p>
            <a:pPr lvl="1"/>
            <a:r>
              <a:rPr lang="en-US" sz="2000" smtClean="0"/>
              <a:t>Block size: 2x2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pic>
        <p:nvPicPr>
          <p:cNvPr id="768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362200"/>
            <a:ext cx="38100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77827" name="AutoShape 2"/>
          <p:cNvSpPr>
            <a:spLocks noChangeArrowheads="1"/>
          </p:cNvSpPr>
          <p:nvPr/>
        </p:nvSpPr>
        <p:spPr bwMode="auto">
          <a:xfrm>
            <a:off x="7010400" y="4191000"/>
            <a:ext cx="457200" cy="457200"/>
          </a:xfrm>
          <a:prstGeom prst="rtTriangl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AutoShape 3"/>
          <p:cNvSpPr>
            <a:spLocks noChangeArrowheads="1"/>
          </p:cNvSpPr>
          <p:nvPr/>
        </p:nvSpPr>
        <p:spPr bwMode="auto">
          <a:xfrm rot="10800000">
            <a:off x="7010400" y="4191000"/>
            <a:ext cx="457200" cy="457200"/>
          </a:xfrm>
          <a:prstGeom prst="rtTriangle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9" name="AutoShape 4"/>
          <p:cNvSpPr>
            <a:spLocks noChangeArrowheads="1"/>
          </p:cNvSpPr>
          <p:nvPr/>
        </p:nvSpPr>
        <p:spPr bwMode="auto">
          <a:xfrm>
            <a:off x="6553200" y="4191000"/>
            <a:ext cx="457200" cy="457200"/>
          </a:xfrm>
          <a:prstGeom prst="rtTriangle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AutoShape 5"/>
          <p:cNvSpPr>
            <a:spLocks noChangeArrowheads="1"/>
          </p:cNvSpPr>
          <p:nvPr/>
        </p:nvSpPr>
        <p:spPr bwMode="auto">
          <a:xfrm rot="10800000">
            <a:off x="6553200" y="4191000"/>
            <a:ext cx="457200" cy="457200"/>
          </a:xfrm>
          <a:prstGeom prst="rtTriangl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AutoShape 6"/>
          <p:cNvSpPr>
            <a:spLocks noChangeArrowheads="1"/>
          </p:cNvSpPr>
          <p:nvPr/>
        </p:nvSpPr>
        <p:spPr bwMode="auto">
          <a:xfrm>
            <a:off x="6553200" y="3733800"/>
            <a:ext cx="457200" cy="457200"/>
          </a:xfrm>
          <a:prstGeom prst="rtTriangl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AutoShape 7"/>
          <p:cNvSpPr>
            <a:spLocks noChangeArrowheads="1"/>
          </p:cNvSpPr>
          <p:nvPr/>
        </p:nvSpPr>
        <p:spPr bwMode="auto">
          <a:xfrm rot="10800000">
            <a:off x="6553200" y="3733800"/>
            <a:ext cx="457200" cy="457200"/>
          </a:xfrm>
          <a:prstGeom prst="rtTriangle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AutoShape 8"/>
          <p:cNvSpPr>
            <a:spLocks noChangeArrowheads="1"/>
          </p:cNvSpPr>
          <p:nvPr/>
        </p:nvSpPr>
        <p:spPr bwMode="auto">
          <a:xfrm>
            <a:off x="7010400" y="3733800"/>
            <a:ext cx="457200" cy="457200"/>
          </a:xfrm>
          <a:prstGeom prst="rtTriangl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AutoShape 9"/>
          <p:cNvSpPr>
            <a:spLocks noChangeArrowheads="1"/>
          </p:cNvSpPr>
          <p:nvPr/>
        </p:nvSpPr>
        <p:spPr bwMode="auto">
          <a:xfrm rot="10800000">
            <a:off x="7010400" y="3733800"/>
            <a:ext cx="457200" cy="457200"/>
          </a:xfrm>
          <a:prstGeom prst="rtTriangle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5" name="Rectangle 10"/>
          <p:cNvSpPr>
            <a:spLocks noChangeArrowheads="1"/>
          </p:cNvSpPr>
          <p:nvPr/>
        </p:nvSpPr>
        <p:spPr bwMode="auto">
          <a:xfrm>
            <a:off x="70104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1</a:t>
            </a:r>
            <a:r>
              <a:rPr lang="en-US" sz="1600" baseline="-25000">
                <a:solidFill>
                  <a:schemeClr val="bg1"/>
                </a:solidFill>
              </a:rPr>
              <a:t>,0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4267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7" name="Rectangle 13"/>
          <p:cNvSpPr>
            <a:spLocks noChangeArrowheads="1"/>
          </p:cNvSpPr>
          <p:nvPr/>
        </p:nvSpPr>
        <p:spPr bwMode="auto">
          <a:xfrm>
            <a:off x="4724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Rectangle 14"/>
          <p:cNvSpPr>
            <a:spLocks noChangeArrowheads="1"/>
          </p:cNvSpPr>
          <p:nvPr/>
        </p:nvSpPr>
        <p:spPr bwMode="auto">
          <a:xfrm>
            <a:off x="51816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Md</a:t>
            </a:r>
            <a:r>
              <a:rPr lang="en-US" sz="1600" baseline="-25000"/>
              <a:t>2,0</a:t>
            </a:r>
          </a:p>
        </p:txBody>
      </p:sp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4724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0" name="Rectangle 16"/>
          <p:cNvSpPr>
            <a:spLocks noChangeArrowheads="1"/>
          </p:cNvSpPr>
          <p:nvPr/>
        </p:nvSpPr>
        <p:spPr bwMode="auto">
          <a:xfrm>
            <a:off x="47244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Md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77841" name="Rectangle 17"/>
          <p:cNvSpPr>
            <a:spLocks noChangeArrowheads="1"/>
          </p:cNvSpPr>
          <p:nvPr/>
        </p:nvSpPr>
        <p:spPr bwMode="auto">
          <a:xfrm>
            <a:off x="47244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Md</a:t>
            </a:r>
            <a:r>
              <a:rPr lang="en-US" sz="1600" baseline="-25000"/>
              <a:t>1,0</a:t>
            </a:r>
          </a:p>
        </p:txBody>
      </p:sp>
      <p:sp>
        <p:nvSpPr>
          <p:cNvPr id="77842" name="Rectangle 18"/>
          <p:cNvSpPr>
            <a:spLocks noChangeArrowheads="1"/>
          </p:cNvSpPr>
          <p:nvPr/>
        </p:nvSpPr>
        <p:spPr bwMode="auto">
          <a:xfrm>
            <a:off x="42672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Md</a:t>
            </a:r>
            <a:r>
              <a:rPr lang="en-US" sz="1600" baseline="-25000"/>
              <a:t>0,0</a:t>
            </a:r>
          </a:p>
        </p:txBody>
      </p:sp>
      <p:sp>
        <p:nvSpPr>
          <p:cNvPr id="77843" name="Rectangle 19"/>
          <p:cNvSpPr>
            <a:spLocks noChangeArrowheads="1"/>
          </p:cNvSpPr>
          <p:nvPr/>
        </p:nvSpPr>
        <p:spPr bwMode="auto">
          <a:xfrm>
            <a:off x="42672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Md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77844" name="Rectangle 20"/>
          <p:cNvSpPr>
            <a:spLocks noChangeArrowheads="1"/>
          </p:cNvSpPr>
          <p:nvPr/>
        </p:nvSpPr>
        <p:spPr bwMode="auto">
          <a:xfrm>
            <a:off x="4267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5638800" y="37338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Md</a:t>
            </a:r>
            <a:r>
              <a:rPr lang="en-US" sz="1600" baseline="-25000"/>
              <a:t>3,0</a:t>
            </a:r>
          </a:p>
        </p:txBody>
      </p:sp>
      <p:sp>
        <p:nvSpPr>
          <p:cNvPr id="77846" name="Rectangle 22"/>
          <p:cNvSpPr>
            <a:spLocks noChangeArrowheads="1"/>
          </p:cNvSpPr>
          <p:nvPr/>
        </p:nvSpPr>
        <p:spPr bwMode="auto">
          <a:xfrm>
            <a:off x="5181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Rectangle 23"/>
          <p:cNvSpPr>
            <a:spLocks noChangeArrowheads="1"/>
          </p:cNvSpPr>
          <p:nvPr/>
        </p:nvSpPr>
        <p:spPr bwMode="auto">
          <a:xfrm>
            <a:off x="5181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8" name="Rectangle 24"/>
          <p:cNvSpPr>
            <a:spLocks noChangeArrowheads="1"/>
          </p:cNvSpPr>
          <p:nvPr/>
        </p:nvSpPr>
        <p:spPr bwMode="auto">
          <a:xfrm>
            <a:off x="51816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Md</a:t>
            </a:r>
            <a:r>
              <a:rPr lang="en-US" sz="1600" baseline="-25000">
                <a:solidFill>
                  <a:schemeClr val="bg1"/>
                </a:solidFill>
              </a:rPr>
              <a:t>2,1</a:t>
            </a:r>
          </a:p>
        </p:txBody>
      </p:sp>
      <p:sp>
        <p:nvSpPr>
          <p:cNvPr id="77849" name="Rectangle 25"/>
          <p:cNvSpPr>
            <a:spLocks noChangeArrowheads="1"/>
          </p:cNvSpPr>
          <p:nvPr/>
        </p:nvSpPr>
        <p:spPr bwMode="auto">
          <a:xfrm>
            <a:off x="65532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0,</a:t>
            </a:r>
            <a:r>
              <a:rPr lang="en-US" sz="1600" baseline="-25000">
                <a:solidFill>
                  <a:schemeClr val="bg1"/>
                </a:solidFill>
              </a:rPr>
              <a:t>0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7850" name="Rectangle 26"/>
          <p:cNvSpPr>
            <a:spLocks noChangeArrowheads="1"/>
          </p:cNvSpPr>
          <p:nvPr/>
        </p:nvSpPr>
        <p:spPr bwMode="auto">
          <a:xfrm>
            <a:off x="5638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1" name="Rectangle 27"/>
          <p:cNvSpPr>
            <a:spLocks noChangeArrowheads="1"/>
          </p:cNvSpPr>
          <p:nvPr/>
        </p:nvSpPr>
        <p:spPr bwMode="auto">
          <a:xfrm>
            <a:off x="5638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2" name="Rectangle 28"/>
          <p:cNvSpPr>
            <a:spLocks noChangeArrowheads="1"/>
          </p:cNvSpPr>
          <p:nvPr/>
        </p:nvSpPr>
        <p:spPr bwMode="auto">
          <a:xfrm>
            <a:off x="5638800" y="41910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Md</a:t>
            </a:r>
            <a:r>
              <a:rPr lang="en-US" sz="1600" baseline="-25000">
                <a:solidFill>
                  <a:schemeClr val="bg1"/>
                </a:solidFill>
              </a:rPr>
              <a:t>3,1</a:t>
            </a:r>
          </a:p>
        </p:txBody>
      </p:sp>
      <p:sp>
        <p:nvSpPr>
          <p:cNvPr id="77853" name="Rectangle 29"/>
          <p:cNvSpPr>
            <a:spLocks noChangeArrowheads="1"/>
          </p:cNvSpPr>
          <p:nvPr/>
        </p:nvSpPr>
        <p:spPr bwMode="auto">
          <a:xfrm>
            <a:off x="65532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Pd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77854" name="Rectangle 30"/>
          <p:cNvSpPr>
            <a:spLocks noChangeArrowheads="1"/>
          </p:cNvSpPr>
          <p:nvPr/>
        </p:nvSpPr>
        <p:spPr bwMode="auto">
          <a:xfrm>
            <a:off x="6553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5" name="Rectangle 31"/>
          <p:cNvSpPr>
            <a:spLocks noChangeArrowheads="1"/>
          </p:cNvSpPr>
          <p:nvPr/>
        </p:nvSpPr>
        <p:spPr bwMode="auto">
          <a:xfrm>
            <a:off x="6553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6" name="Rectangle 32"/>
          <p:cNvSpPr>
            <a:spLocks noChangeArrowheads="1"/>
          </p:cNvSpPr>
          <p:nvPr/>
        </p:nvSpPr>
        <p:spPr bwMode="auto">
          <a:xfrm>
            <a:off x="70104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7" name="Rectangle 33"/>
          <p:cNvSpPr>
            <a:spLocks noChangeArrowheads="1"/>
          </p:cNvSpPr>
          <p:nvPr/>
        </p:nvSpPr>
        <p:spPr bwMode="auto">
          <a:xfrm>
            <a:off x="7010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8" name="Rectangle 34"/>
          <p:cNvSpPr>
            <a:spLocks noChangeArrowheads="1"/>
          </p:cNvSpPr>
          <p:nvPr/>
        </p:nvSpPr>
        <p:spPr bwMode="auto">
          <a:xfrm>
            <a:off x="7010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9" name="Rectangle 35"/>
          <p:cNvSpPr>
            <a:spLocks noChangeArrowheads="1"/>
          </p:cNvSpPr>
          <p:nvPr/>
        </p:nvSpPr>
        <p:spPr bwMode="auto">
          <a:xfrm>
            <a:off x="74676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2,0</a:t>
            </a:r>
          </a:p>
        </p:txBody>
      </p:sp>
      <p:sp>
        <p:nvSpPr>
          <p:cNvPr id="77860" name="Rectangle 36"/>
          <p:cNvSpPr>
            <a:spLocks noChangeArrowheads="1"/>
          </p:cNvSpPr>
          <p:nvPr/>
        </p:nvSpPr>
        <p:spPr bwMode="auto">
          <a:xfrm>
            <a:off x="74676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1" name="Rectangle 37"/>
          <p:cNvSpPr>
            <a:spLocks noChangeArrowheads="1"/>
          </p:cNvSpPr>
          <p:nvPr/>
        </p:nvSpPr>
        <p:spPr bwMode="auto">
          <a:xfrm>
            <a:off x="79248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2" name="Rectangle 38"/>
          <p:cNvSpPr>
            <a:spLocks noChangeArrowheads="1"/>
          </p:cNvSpPr>
          <p:nvPr/>
        </p:nvSpPr>
        <p:spPr bwMode="auto">
          <a:xfrm>
            <a:off x="7924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3" name="Rectangle 39"/>
          <p:cNvSpPr>
            <a:spLocks noChangeArrowheads="1"/>
          </p:cNvSpPr>
          <p:nvPr/>
        </p:nvSpPr>
        <p:spPr bwMode="auto">
          <a:xfrm>
            <a:off x="7924800" y="3733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3,0</a:t>
            </a:r>
          </a:p>
        </p:txBody>
      </p:sp>
      <p:sp>
        <p:nvSpPr>
          <p:cNvPr id="77864" name="Rectangle 40"/>
          <p:cNvSpPr>
            <a:spLocks noChangeArrowheads="1"/>
          </p:cNvSpPr>
          <p:nvPr/>
        </p:nvSpPr>
        <p:spPr bwMode="auto">
          <a:xfrm>
            <a:off x="7467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5" name="Rectangle 41"/>
          <p:cNvSpPr>
            <a:spLocks noChangeArrowheads="1"/>
          </p:cNvSpPr>
          <p:nvPr/>
        </p:nvSpPr>
        <p:spPr bwMode="auto">
          <a:xfrm>
            <a:off x="7467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6" name="Rectangle 42"/>
          <p:cNvSpPr>
            <a:spLocks noChangeArrowheads="1"/>
          </p:cNvSpPr>
          <p:nvPr/>
        </p:nvSpPr>
        <p:spPr bwMode="auto">
          <a:xfrm>
            <a:off x="7924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7" name="Rectangle 43"/>
          <p:cNvSpPr>
            <a:spLocks noChangeArrowheads="1"/>
          </p:cNvSpPr>
          <p:nvPr/>
        </p:nvSpPr>
        <p:spPr bwMode="auto">
          <a:xfrm>
            <a:off x="6553200" y="28956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0,3</a:t>
            </a:r>
          </a:p>
        </p:txBody>
      </p:sp>
      <p:sp>
        <p:nvSpPr>
          <p:cNvPr id="77868" name="Rectangle 44"/>
          <p:cNvSpPr>
            <a:spLocks noChangeArrowheads="1"/>
          </p:cNvSpPr>
          <p:nvPr/>
        </p:nvSpPr>
        <p:spPr bwMode="auto">
          <a:xfrm>
            <a:off x="7010400" y="28956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77869" name="Rectangle 45"/>
          <p:cNvSpPr>
            <a:spLocks noChangeArrowheads="1"/>
          </p:cNvSpPr>
          <p:nvPr/>
        </p:nvSpPr>
        <p:spPr bwMode="auto">
          <a:xfrm>
            <a:off x="7467600" y="1524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0" name="Rectangle 46"/>
          <p:cNvSpPr>
            <a:spLocks noChangeArrowheads="1"/>
          </p:cNvSpPr>
          <p:nvPr/>
        </p:nvSpPr>
        <p:spPr bwMode="auto">
          <a:xfrm>
            <a:off x="7010400" y="24384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77871" name="Rectangle 47"/>
          <p:cNvSpPr>
            <a:spLocks noChangeArrowheads="1"/>
          </p:cNvSpPr>
          <p:nvPr/>
        </p:nvSpPr>
        <p:spPr bwMode="auto">
          <a:xfrm>
            <a:off x="7010400" y="19812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77872" name="Rectangle 48"/>
          <p:cNvSpPr>
            <a:spLocks noChangeArrowheads="1"/>
          </p:cNvSpPr>
          <p:nvPr/>
        </p:nvSpPr>
        <p:spPr bwMode="auto">
          <a:xfrm>
            <a:off x="7010400" y="15240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1,0</a:t>
            </a:r>
          </a:p>
        </p:txBody>
      </p:sp>
      <p:sp>
        <p:nvSpPr>
          <p:cNvPr id="77873" name="Rectangle 49"/>
          <p:cNvSpPr>
            <a:spLocks noChangeArrowheads="1"/>
          </p:cNvSpPr>
          <p:nvPr/>
        </p:nvSpPr>
        <p:spPr bwMode="auto">
          <a:xfrm>
            <a:off x="6553200" y="1524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0,0</a:t>
            </a:r>
          </a:p>
        </p:txBody>
      </p:sp>
      <p:sp>
        <p:nvSpPr>
          <p:cNvPr id="77874" name="Rectangle 50"/>
          <p:cNvSpPr>
            <a:spLocks noChangeArrowheads="1"/>
          </p:cNvSpPr>
          <p:nvPr/>
        </p:nvSpPr>
        <p:spPr bwMode="auto">
          <a:xfrm>
            <a:off x="6553200" y="1981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77875" name="Rectangle 51"/>
          <p:cNvSpPr>
            <a:spLocks noChangeArrowheads="1"/>
          </p:cNvSpPr>
          <p:nvPr/>
        </p:nvSpPr>
        <p:spPr bwMode="auto">
          <a:xfrm>
            <a:off x="6553200" y="24384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Nd</a:t>
            </a:r>
            <a:r>
              <a:rPr lang="en-US" sz="1600" baseline="-25000">
                <a:solidFill>
                  <a:schemeClr val="bg1"/>
                </a:solidFill>
              </a:rPr>
              <a:t>0,2</a:t>
            </a:r>
          </a:p>
        </p:txBody>
      </p:sp>
      <p:sp>
        <p:nvSpPr>
          <p:cNvPr id="77876" name="Rectangle 52"/>
          <p:cNvSpPr>
            <a:spLocks noChangeArrowheads="1"/>
          </p:cNvSpPr>
          <p:nvPr/>
        </p:nvSpPr>
        <p:spPr bwMode="auto">
          <a:xfrm>
            <a:off x="7924800" y="1524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7" name="Rectangle 53"/>
          <p:cNvSpPr>
            <a:spLocks noChangeArrowheads="1"/>
          </p:cNvSpPr>
          <p:nvPr/>
        </p:nvSpPr>
        <p:spPr bwMode="auto">
          <a:xfrm>
            <a:off x="74676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8" name="Rectangle 54"/>
          <p:cNvSpPr>
            <a:spLocks noChangeArrowheads="1"/>
          </p:cNvSpPr>
          <p:nvPr/>
        </p:nvSpPr>
        <p:spPr bwMode="auto">
          <a:xfrm>
            <a:off x="74676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9" name="Rectangle 55"/>
          <p:cNvSpPr>
            <a:spLocks noChangeArrowheads="1"/>
          </p:cNvSpPr>
          <p:nvPr/>
        </p:nvSpPr>
        <p:spPr bwMode="auto">
          <a:xfrm>
            <a:off x="74676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0" name="Rectangle 56"/>
          <p:cNvSpPr>
            <a:spLocks noChangeArrowheads="1"/>
          </p:cNvSpPr>
          <p:nvPr/>
        </p:nvSpPr>
        <p:spPr bwMode="auto">
          <a:xfrm>
            <a:off x="7924800" y="28956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1" name="Rectangle 57"/>
          <p:cNvSpPr>
            <a:spLocks noChangeArrowheads="1"/>
          </p:cNvSpPr>
          <p:nvPr/>
        </p:nvSpPr>
        <p:spPr bwMode="auto">
          <a:xfrm>
            <a:off x="7924800" y="2438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2" name="Rectangle 58"/>
          <p:cNvSpPr>
            <a:spLocks noChangeArrowheads="1"/>
          </p:cNvSpPr>
          <p:nvPr/>
        </p:nvSpPr>
        <p:spPr bwMode="auto">
          <a:xfrm>
            <a:off x="7924800" y="1981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3" name="Rectangle 59"/>
          <p:cNvSpPr>
            <a:spLocks noChangeArrowheads="1"/>
          </p:cNvSpPr>
          <p:nvPr/>
        </p:nvSpPr>
        <p:spPr bwMode="auto">
          <a:xfrm>
            <a:off x="70104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Pd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77884" name="Line 60"/>
          <p:cNvSpPr>
            <a:spLocks noChangeShapeType="1"/>
          </p:cNvSpPr>
          <p:nvPr/>
        </p:nvSpPr>
        <p:spPr bwMode="auto">
          <a:xfrm>
            <a:off x="6629400" y="1524000"/>
            <a:ext cx="0" cy="22860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5" name="Line 61"/>
          <p:cNvSpPr>
            <a:spLocks noChangeShapeType="1"/>
          </p:cNvSpPr>
          <p:nvPr/>
        </p:nvSpPr>
        <p:spPr bwMode="auto">
          <a:xfrm>
            <a:off x="4267200" y="3810000"/>
            <a:ext cx="23622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86" name="Rectangle 62"/>
          <p:cNvSpPr>
            <a:spLocks noChangeArrowheads="1"/>
          </p:cNvSpPr>
          <p:nvPr/>
        </p:nvSpPr>
        <p:spPr bwMode="auto">
          <a:xfrm>
            <a:off x="65532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0,2</a:t>
            </a:r>
            <a:endParaRPr lang="en-US" sz="1600"/>
          </a:p>
        </p:txBody>
      </p:sp>
      <p:sp>
        <p:nvSpPr>
          <p:cNvPr id="77887" name="Rectangle 63"/>
          <p:cNvSpPr>
            <a:spLocks noChangeArrowheads="1"/>
          </p:cNvSpPr>
          <p:nvPr/>
        </p:nvSpPr>
        <p:spPr bwMode="auto">
          <a:xfrm>
            <a:off x="74676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2,2</a:t>
            </a:r>
          </a:p>
        </p:txBody>
      </p:sp>
      <p:sp>
        <p:nvSpPr>
          <p:cNvPr id="77888" name="Rectangle 64"/>
          <p:cNvSpPr>
            <a:spLocks noChangeArrowheads="1"/>
          </p:cNvSpPr>
          <p:nvPr/>
        </p:nvSpPr>
        <p:spPr bwMode="auto">
          <a:xfrm>
            <a:off x="79248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3,2</a:t>
            </a:r>
          </a:p>
        </p:txBody>
      </p:sp>
      <p:sp>
        <p:nvSpPr>
          <p:cNvPr id="77889" name="Rectangle 65"/>
          <p:cNvSpPr>
            <a:spLocks noChangeArrowheads="1"/>
          </p:cNvSpPr>
          <p:nvPr/>
        </p:nvSpPr>
        <p:spPr bwMode="auto">
          <a:xfrm>
            <a:off x="7010400" y="46482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1,2</a:t>
            </a:r>
          </a:p>
        </p:txBody>
      </p:sp>
      <p:sp>
        <p:nvSpPr>
          <p:cNvPr id="77890" name="Rectangle 66"/>
          <p:cNvSpPr>
            <a:spLocks noChangeArrowheads="1"/>
          </p:cNvSpPr>
          <p:nvPr/>
        </p:nvSpPr>
        <p:spPr bwMode="auto">
          <a:xfrm>
            <a:off x="79248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3,1</a:t>
            </a:r>
          </a:p>
        </p:txBody>
      </p:sp>
      <p:sp>
        <p:nvSpPr>
          <p:cNvPr id="77891" name="Rectangle 67"/>
          <p:cNvSpPr>
            <a:spLocks noChangeArrowheads="1"/>
          </p:cNvSpPr>
          <p:nvPr/>
        </p:nvSpPr>
        <p:spPr bwMode="auto">
          <a:xfrm>
            <a:off x="7467600" y="4191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2,1</a:t>
            </a:r>
          </a:p>
        </p:txBody>
      </p:sp>
      <p:sp>
        <p:nvSpPr>
          <p:cNvPr id="77892" name="Rectangle 68"/>
          <p:cNvSpPr>
            <a:spLocks noChangeArrowheads="1"/>
          </p:cNvSpPr>
          <p:nvPr/>
        </p:nvSpPr>
        <p:spPr bwMode="auto">
          <a:xfrm>
            <a:off x="6553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3" name="Rectangle 69"/>
          <p:cNvSpPr>
            <a:spLocks noChangeArrowheads="1"/>
          </p:cNvSpPr>
          <p:nvPr/>
        </p:nvSpPr>
        <p:spPr bwMode="auto">
          <a:xfrm>
            <a:off x="7010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4" name="Rectangle 70"/>
          <p:cNvSpPr>
            <a:spLocks noChangeArrowheads="1"/>
          </p:cNvSpPr>
          <p:nvPr/>
        </p:nvSpPr>
        <p:spPr bwMode="auto">
          <a:xfrm>
            <a:off x="7924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5" name="Rectangle 71"/>
          <p:cNvSpPr>
            <a:spLocks noChangeArrowheads="1"/>
          </p:cNvSpPr>
          <p:nvPr/>
        </p:nvSpPr>
        <p:spPr bwMode="auto">
          <a:xfrm>
            <a:off x="7467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96" name="Rectangle 72"/>
          <p:cNvSpPr>
            <a:spLocks noChangeArrowheads="1"/>
          </p:cNvSpPr>
          <p:nvPr/>
        </p:nvSpPr>
        <p:spPr bwMode="auto">
          <a:xfrm>
            <a:off x="65532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0,3</a:t>
            </a:r>
            <a:endParaRPr lang="en-US" sz="1600"/>
          </a:p>
        </p:txBody>
      </p:sp>
      <p:sp>
        <p:nvSpPr>
          <p:cNvPr id="77897" name="Rectangle 73"/>
          <p:cNvSpPr>
            <a:spLocks noChangeArrowheads="1"/>
          </p:cNvSpPr>
          <p:nvPr/>
        </p:nvSpPr>
        <p:spPr bwMode="auto">
          <a:xfrm>
            <a:off x="74676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2,3</a:t>
            </a:r>
          </a:p>
        </p:txBody>
      </p:sp>
      <p:sp>
        <p:nvSpPr>
          <p:cNvPr id="77898" name="Rectangle 74"/>
          <p:cNvSpPr>
            <a:spLocks noChangeArrowheads="1"/>
          </p:cNvSpPr>
          <p:nvPr/>
        </p:nvSpPr>
        <p:spPr bwMode="auto">
          <a:xfrm>
            <a:off x="7924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3,3</a:t>
            </a:r>
          </a:p>
        </p:txBody>
      </p:sp>
      <p:sp>
        <p:nvSpPr>
          <p:cNvPr id="77899" name="Rectangle 75"/>
          <p:cNvSpPr>
            <a:spLocks noChangeArrowheads="1"/>
          </p:cNvSpPr>
          <p:nvPr/>
        </p:nvSpPr>
        <p:spPr bwMode="auto">
          <a:xfrm>
            <a:off x="70104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Pd</a:t>
            </a:r>
            <a:r>
              <a:rPr lang="en-US" sz="1600" baseline="-25000"/>
              <a:t>1,3</a:t>
            </a:r>
          </a:p>
        </p:txBody>
      </p:sp>
      <p:sp>
        <p:nvSpPr>
          <p:cNvPr id="77900" name="Line 76"/>
          <p:cNvSpPr>
            <a:spLocks noChangeShapeType="1"/>
          </p:cNvSpPr>
          <p:nvPr/>
        </p:nvSpPr>
        <p:spPr bwMode="auto">
          <a:xfrm>
            <a:off x="7162800" y="1524000"/>
            <a:ext cx="0" cy="22860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01" name="Line 77"/>
          <p:cNvSpPr>
            <a:spLocks noChangeShapeType="1"/>
          </p:cNvSpPr>
          <p:nvPr/>
        </p:nvSpPr>
        <p:spPr bwMode="auto">
          <a:xfrm>
            <a:off x="4267200" y="4114800"/>
            <a:ext cx="289560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0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http://courses.engr.illinois.edu/ece498/al/Syllabus.html</a:t>
            </a:r>
          </a:p>
        </p:txBody>
      </p:sp>
      <p:sp>
        <p:nvSpPr>
          <p:cNvPr id="7790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3886200"/>
          </a:xfrm>
        </p:spPr>
        <p:txBody>
          <a:bodyPr/>
          <a:lstStyle/>
          <a:p>
            <a:r>
              <a:rPr lang="en-US" smtClean="0"/>
              <a:t>Example</a:t>
            </a:r>
          </a:p>
          <a:p>
            <a:pPr lvl="1"/>
            <a:r>
              <a:rPr lang="en-US" sz="2000" smtClean="0"/>
              <a:t>Matrix: 4x4</a:t>
            </a:r>
          </a:p>
          <a:p>
            <a:pPr lvl="1"/>
            <a:r>
              <a:rPr lang="en-US" sz="2000" smtClean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z="2000" smtClean="0"/>
              <a:t> = 2</a:t>
            </a:r>
          </a:p>
          <a:p>
            <a:pPr lvl="1"/>
            <a:r>
              <a:rPr lang="en-US" sz="2000" smtClean="0"/>
              <a:t>Block size: 2x2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2057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Row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 * </a:t>
            </a:r>
            <a:r>
              <a:rPr lang="en-US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k = 0; k &lt; Width; ++k)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  Pvalue += Md[Row * Width + k] *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[k * Width + Col];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Pd[Row * Width + Col] = Pvalue;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885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2057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Row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 * </a:t>
            </a:r>
            <a:r>
              <a:rPr lang="en-US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k = 0; k &lt; Width; ++k)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  Pvalue += Md[Row * Width + k] *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[k * Width + Col];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Pd[Row * Width + Col] = Pvalue;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987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762000" y="2895600"/>
            <a:ext cx="66294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3657600" y="1600200"/>
            <a:ext cx="51816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Calculate the row index of the Pd element and M</a:t>
            </a:r>
          </a:p>
        </p:txBody>
      </p:sp>
      <p:sp>
        <p:nvSpPr>
          <p:cNvPr id="79879" name="Line 7"/>
          <p:cNvSpPr>
            <a:spLocks noChangeShapeType="1"/>
          </p:cNvSpPr>
          <p:nvPr/>
        </p:nvSpPr>
        <p:spPr bwMode="auto">
          <a:xfrm flipH="1">
            <a:off x="6934200" y="1981200"/>
            <a:ext cx="0" cy="914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2057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Row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 * </a:t>
            </a:r>
            <a:r>
              <a:rPr lang="en-US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k = 0; k &lt; Width; ++k)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  Pvalue += Md[Row * Width + k] *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[k * Width + Col];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Pd[Row * Width + Col] = Pvalue;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090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762000" y="3124200"/>
            <a:ext cx="66294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4495800" y="1600200"/>
            <a:ext cx="43434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Calculate the column index of Pd and N</a:t>
            </a:r>
          </a:p>
        </p:txBody>
      </p:sp>
      <p:sp>
        <p:nvSpPr>
          <p:cNvPr id="80903" name="Line 7"/>
          <p:cNvSpPr>
            <a:spLocks noChangeShapeType="1"/>
          </p:cNvSpPr>
          <p:nvPr/>
        </p:nvSpPr>
        <p:spPr bwMode="auto">
          <a:xfrm flipH="1">
            <a:off x="7391400" y="1981200"/>
            <a:ext cx="0" cy="1219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20574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Row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 * </a:t>
            </a:r>
            <a:r>
              <a:rPr lang="en-US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*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 + </a:t>
            </a:r>
            <a:r>
              <a:rPr lang="en-US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.x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float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for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 k = 0; k &lt; Width; ++k)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  Pvalue += Md[Row * Width + k] *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[k * Width + Col];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Pd[Row * Width + Col] = Pvalue;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192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762000" y="3962400"/>
            <a:ext cx="7467600" cy="609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5105400" y="1524000"/>
            <a:ext cx="38100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Each thread computes one element of the block sub-matrix</a:t>
            </a:r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 flipH="1">
            <a:off x="7391400" y="2209800"/>
            <a:ext cx="0" cy="1752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3048000"/>
            <a:ext cx="7924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dim3 </a:t>
            </a:r>
            <a:r>
              <a:rPr lang="en-US" kern="0">
                <a:latin typeface="Courier New" pitchFamily="49" charset="0"/>
                <a:cs typeface="Courier New" pitchFamily="49" charset="0"/>
              </a:rPr>
              <a:t>dimGrid(Width 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/ TILE_WIDTH, Height / TILE_WIDTH);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dim3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dimBlock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(TILE_WIDTH, TILE_WIDTH);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MatrixMulKernel&lt;&lt;&lt;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dimGrid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kern="0" dirty="0" err="1">
                <a:latin typeface="Courier New" pitchFamily="49" charset="0"/>
                <a:cs typeface="Courier New" pitchFamily="49" charset="0"/>
              </a:rPr>
              <a:t>dimBlock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&gt;&gt;&gt;(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kern="0" dirty="0">
                <a:latin typeface="Courier New" pitchFamily="49" charset="0"/>
                <a:cs typeface="Courier New" pitchFamily="49" charset="0"/>
              </a:rPr>
              <a:t>  Md, Nd, Pd, TILE_WIDTH);</a:t>
            </a:r>
          </a:p>
        </p:txBody>
      </p:sp>
      <p:sp>
        <p:nvSpPr>
          <p:cNvPr id="8294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648200" cy="685800"/>
          </a:xfrm>
        </p:spPr>
        <p:txBody>
          <a:bodyPr/>
          <a:lstStyle/>
          <a:p>
            <a:r>
              <a:rPr lang="en-US" smtClean="0"/>
              <a:t>Invoke kernel:</a:t>
            </a:r>
            <a:endParaRPr lang="en-US" sz="2000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Box 5"/>
          <p:cNvSpPr txBox="1">
            <a:spLocks noChangeArrowheads="1"/>
          </p:cNvSpPr>
          <p:nvPr/>
        </p:nvSpPr>
        <p:spPr bwMode="auto">
          <a:xfrm>
            <a:off x="1143000" y="1981200"/>
            <a:ext cx="6858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8000"/>
              <a:t>What about global memory access?</a:t>
            </a:r>
          </a:p>
        </p:txBody>
      </p:sp>
      <p:sp>
        <p:nvSpPr>
          <p:cNvPr id="8397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3886200"/>
          </a:xfrm>
        </p:spPr>
        <p:txBody>
          <a:bodyPr/>
          <a:lstStyle/>
          <a:p>
            <a:r>
              <a:rPr lang="en-US" smtClean="0"/>
              <a:t>Limited by global memory bandwidth</a:t>
            </a:r>
          </a:p>
          <a:p>
            <a:pPr lvl="1"/>
            <a:r>
              <a:rPr lang="en-US" smtClean="0"/>
              <a:t>G80 peak GFLOPS: 346.5</a:t>
            </a:r>
          </a:p>
          <a:p>
            <a:pPr lvl="1"/>
            <a:r>
              <a:rPr lang="en-US" smtClean="0"/>
              <a:t>Require 1386 GB/s to achieve this</a:t>
            </a:r>
          </a:p>
          <a:p>
            <a:pPr lvl="1"/>
            <a:r>
              <a:rPr lang="en-US" smtClean="0"/>
              <a:t>G80 memory bandwidth: 86.4 GB/s</a:t>
            </a:r>
          </a:p>
          <a:p>
            <a:pPr lvl="2"/>
            <a:r>
              <a:rPr lang="en-US" smtClean="0"/>
              <a:t>Limits code to 21.6 GFLOPS</a:t>
            </a:r>
          </a:p>
          <a:p>
            <a:pPr lvl="2"/>
            <a:r>
              <a:rPr lang="en-US" smtClean="0"/>
              <a:t>In practice, code runs at 15 GFLOPS</a:t>
            </a:r>
          </a:p>
          <a:p>
            <a:pPr lvl="1"/>
            <a:r>
              <a:rPr lang="en-US" smtClean="0"/>
              <a:t>Must drastically reduce global memory access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uchar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ushort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longlong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ulonglong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double1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double2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86019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http://courses.engr.illinois.edu/ece498/al/Syllabus.html</a:t>
            </a:r>
          </a:p>
        </p:txBody>
      </p:sp>
      <p:sp>
        <p:nvSpPr>
          <p:cNvPr id="8602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810375" y="60229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049B8EC-589D-47B0-B749-2FC2E706316E}" type="slidenum">
              <a:rPr lang="en-US" smtClean="0">
                <a:latin typeface="Arial Black" pitchFamily="34" charset="0"/>
              </a:rPr>
              <a:pPr/>
              <a:t>80</a:t>
            </a:fld>
            <a:endParaRPr lang="en-US" smtClean="0">
              <a:latin typeface="Arial Black" pitchFamily="34" charset="0"/>
            </a:endParaRP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3962400" y="3965575"/>
            <a:ext cx="2468563" cy="24685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1">
                <a:solidFill>
                  <a:schemeClr val="bg1"/>
                </a:solidFill>
              </a:rPr>
              <a:t>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75413" y="1450975"/>
            <a:ext cx="2468562" cy="24685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1">
                <a:solidFill>
                  <a:schemeClr val="bg1"/>
                </a:solidFill>
              </a:rPr>
              <a:t>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6023" name="Text Box 6"/>
          <p:cNvSpPr txBox="1">
            <a:spLocks noChangeArrowheads="1"/>
          </p:cNvSpPr>
          <p:nvPr/>
        </p:nvSpPr>
        <p:spPr bwMode="auto">
          <a:xfrm>
            <a:off x="6475413" y="3965575"/>
            <a:ext cx="2468562" cy="2468563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b="1">
                <a:solidFill>
                  <a:schemeClr val="bg1"/>
                </a:solidFill>
              </a:rPr>
              <a:t>P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6024" name="Text Box 7"/>
          <p:cNvSpPr txBox="1">
            <a:spLocks noChangeArrowheads="1"/>
          </p:cNvSpPr>
          <p:nvPr/>
        </p:nvSpPr>
        <p:spPr bwMode="auto">
          <a:xfrm>
            <a:off x="7847013" y="1450975"/>
            <a:ext cx="53975" cy="24685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/>
          </a:p>
        </p:txBody>
      </p:sp>
      <p:sp>
        <p:nvSpPr>
          <p:cNvPr id="86025" name="Line 8"/>
          <p:cNvSpPr>
            <a:spLocks noChangeShapeType="1"/>
          </p:cNvSpPr>
          <p:nvPr/>
        </p:nvSpPr>
        <p:spPr bwMode="auto">
          <a:xfrm>
            <a:off x="7902575" y="3919538"/>
            <a:ext cx="1588" cy="1417637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6" name="Line 9"/>
          <p:cNvSpPr>
            <a:spLocks noChangeShapeType="1"/>
          </p:cNvSpPr>
          <p:nvPr/>
        </p:nvSpPr>
        <p:spPr bwMode="auto">
          <a:xfrm>
            <a:off x="7847013" y="3889375"/>
            <a:ext cx="0" cy="1417638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7" name="Line 10"/>
          <p:cNvSpPr>
            <a:spLocks noChangeShapeType="1"/>
          </p:cNvSpPr>
          <p:nvPr/>
        </p:nvSpPr>
        <p:spPr bwMode="auto">
          <a:xfrm flipH="1" flipV="1">
            <a:off x="6475413" y="6284913"/>
            <a:ext cx="246856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8" name="Text Box 11"/>
          <p:cNvSpPr txBox="1">
            <a:spLocks noChangeArrowheads="1"/>
          </p:cNvSpPr>
          <p:nvPr/>
        </p:nvSpPr>
        <p:spPr bwMode="auto">
          <a:xfrm>
            <a:off x="3962400" y="5337175"/>
            <a:ext cx="2468563" cy="555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/>
          </a:p>
        </p:txBody>
      </p:sp>
      <p:sp>
        <p:nvSpPr>
          <p:cNvPr id="86029" name="Text Box 12"/>
          <p:cNvSpPr txBox="1">
            <a:spLocks noChangeArrowheads="1"/>
          </p:cNvSpPr>
          <p:nvPr/>
        </p:nvSpPr>
        <p:spPr bwMode="auto">
          <a:xfrm>
            <a:off x="7847013" y="5337175"/>
            <a:ext cx="55562" cy="53975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sz="1200">
              <a:latin typeface="Times New Roman" pitchFamily="18" charset="0"/>
            </a:endParaRPr>
          </a:p>
          <a:p>
            <a:endParaRPr lang="en-US" sz="1200">
              <a:latin typeface="Times New Roman" pitchFamily="18" charset="0"/>
            </a:endParaRPr>
          </a:p>
          <a:p>
            <a:endParaRPr lang="en-US"/>
          </a:p>
        </p:txBody>
      </p:sp>
      <p:sp>
        <p:nvSpPr>
          <p:cNvPr id="86030" name="Line 13"/>
          <p:cNvSpPr>
            <a:spLocks noChangeShapeType="1"/>
          </p:cNvSpPr>
          <p:nvPr/>
        </p:nvSpPr>
        <p:spPr bwMode="auto">
          <a:xfrm>
            <a:off x="6419850" y="5337175"/>
            <a:ext cx="1417638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1" name="Line 14"/>
          <p:cNvSpPr>
            <a:spLocks noChangeShapeType="1"/>
          </p:cNvSpPr>
          <p:nvPr/>
        </p:nvSpPr>
        <p:spPr bwMode="auto">
          <a:xfrm>
            <a:off x="6419850" y="5391150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2" name="Line 15"/>
          <p:cNvSpPr>
            <a:spLocks noChangeShapeType="1"/>
          </p:cNvSpPr>
          <p:nvPr/>
        </p:nvSpPr>
        <p:spPr bwMode="auto">
          <a:xfrm rot="10800000">
            <a:off x="8793163" y="1447800"/>
            <a:ext cx="4762" cy="2468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3" name="Line 16"/>
          <p:cNvSpPr>
            <a:spLocks noChangeShapeType="1"/>
          </p:cNvSpPr>
          <p:nvPr/>
        </p:nvSpPr>
        <p:spPr bwMode="auto">
          <a:xfrm rot="10800000">
            <a:off x="8793163" y="3965575"/>
            <a:ext cx="4762" cy="246856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4" name="Line 17"/>
          <p:cNvSpPr>
            <a:spLocks noChangeShapeType="1"/>
          </p:cNvSpPr>
          <p:nvPr/>
        </p:nvSpPr>
        <p:spPr bwMode="auto">
          <a:xfrm flipH="1" flipV="1">
            <a:off x="3962400" y="6284913"/>
            <a:ext cx="246856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5" name="Text Box 18"/>
          <p:cNvSpPr txBox="1">
            <a:spLocks noChangeArrowheads="1"/>
          </p:cNvSpPr>
          <p:nvPr/>
        </p:nvSpPr>
        <p:spPr bwMode="auto">
          <a:xfrm rot="-5400000">
            <a:off x="8458201" y="2609850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86036" name="Text Box 19"/>
          <p:cNvSpPr txBox="1">
            <a:spLocks noChangeArrowheads="1"/>
          </p:cNvSpPr>
          <p:nvPr/>
        </p:nvSpPr>
        <p:spPr bwMode="auto">
          <a:xfrm rot="-5400000">
            <a:off x="8458201" y="5124450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86037" name="Text Box 20"/>
          <p:cNvSpPr txBox="1">
            <a:spLocks noChangeArrowheads="1"/>
          </p:cNvSpPr>
          <p:nvPr/>
        </p:nvSpPr>
        <p:spPr bwMode="auto">
          <a:xfrm>
            <a:off x="4983163" y="6096000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86038" name="Text Box 21"/>
          <p:cNvSpPr txBox="1">
            <a:spLocks noChangeArrowheads="1"/>
          </p:cNvSpPr>
          <p:nvPr/>
        </p:nvSpPr>
        <p:spPr bwMode="auto">
          <a:xfrm>
            <a:off x="7440613" y="6094413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900" b="1">
                <a:solidFill>
                  <a:schemeClr val="bg1"/>
                </a:solidFill>
                <a:latin typeface="Times New Roman" pitchFamily="18" charset="0"/>
              </a:rPr>
              <a:t>WIDTH</a:t>
            </a:r>
          </a:p>
        </p:txBody>
      </p:sp>
      <p:sp>
        <p:nvSpPr>
          <p:cNvPr id="86039" name="Text Box 22"/>
          <p:cNvSpPr txBox="1">
            <a:spLocks noChangeArrowheads="1"/>
          </p:cNvSpPr>
          <p:nvPr/>
        </p:nvSpPr>
        <p:spPr bwMode="auto">
          <a:xfrm>
            <a:off x="8013700" y="4325938"/>
            <a:ext cx="454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ty</a:t>
            </a:r>
          </a:p>
        </p:txBody>
      </p:sp>
      <p:sp>
        <p:nvSpPr>
          <p:cNvPr id="86040" name="Text Box 23"/>
          <p:cNvSpPr txBox="1">
            <a:spLocks noChangeArrowheads="1"/>
          </p:cNvSpPr>
          <p:nvPr/>
        </p:nvSpPr>
        <p:spPr bwMode="auto">
          <a:xfrm>
            <a:off x="6870700" y="5316538"/>
            <a:ext cx="441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tx</a:t>
            </a:r>
          </a:p>
        </p:txBody>
      </p:sp>
      <p:sp>
        <p:nvSpPr>
          <p:cNvPr id="86041" name="Text Box 24"/>
          <p:cNvSpPr txBox="1">
            <a:spLocks noChangeArrowheads="1"/>
          </p:cNvSpPr>
          <p:nvPr/>
        </p:nvSpPr>
        <p:spPr bwMode="auto">
          <a:xfrm>
            <a:off x="3962400" y="5108575"/>
            <a:ext cx="2468563" cy="55563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/>
          </a:p>
        </p:txBody>
      </p:sp>
      <p:sp>
        <p:nvSpPr>
          <p:cNvPr id="86042" name="Line 25"/>
          <p:cNvSpPr>
            <a:spLocks noChangeShapeType="1"/>
          </p:cNvSpPr>
          <p:nvPr/>
        </p:nvSpPr>
        <p:spPr bwMode="auto">
          <a:xfrm>
            <a:off x="6505575" y="5184775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3" name="Line 26"/>
          <p:cNvSpPr>
            <a:spLocks noChangeShapeType="1"/>
          </p:cNvSpPr>
          <p:nvPr/>
        </p:nvSpPr>
        <p:spPr bwMode="auto">
          <a:xfrm>
            <a:off x="6505575" y="5108575"/>
            <a:ext cx="1381125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4" name="Text Box 27"/>
          <p:cNvSpPr txBox="1">
            <a:spLocks noChangeArrowheads="1"/>
          </p:cNvSpPr>
          <p:nvPr/>
        </p:nvSpPr>
        <p:spPr bwMode="auto">
          <a:xfrm>
            <a:off x="7847013" y="5108575"/>
            <a:ext cx="55562" cy="53975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lIns="0" tIns="91440" rIns="0" b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sz="1200">
              <a:latin typeface="Times New Roman" pitchFamily="18" charset="0"/>
            </a:endParaRPr>
          </a:p>
          <a:p>
            <a:endParaRPr lang="en-US" sz="1200">
              <a:latin typeface="Times New Roman" pitchFamily="18" charset="0"/>
            </a:endParaRPr>
          </a:p>
          <a:p>
            <a:endParaRPr lang="en-US"/>
          </a:p>
        </p:txBody>
      </p:sp>
      <p:sp>
        <p:nvSpPr>
          <p:cNvPr id="8604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5486400" cy="3886200"/>
          </a:xfrm>
        </p:spPr>
        <p:txBody>
          <a:bodyPr/>
          <a:lstStyle/>
          <a:p>
            <a:r>
              <a:rPr lang="en-US" smtClean="0"/>
              <a:t>Each input element is read by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smtClean="0"/>
              <a:t> threads</a:t>
            </a:r>
          </a:p>
          <a:p>
            <a:r>
              <a:rPr lang="en-US" smtClean="0"/>
              <a:t>Use shared memory to reduce global memory bandwidth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8704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http://courses.engr.illinois.edu/ece498/al/Syllabus.html</a:t>
            </a:r>
          </a:p>
        </p:txBody>
      </p:sp>
      <p:sp>
        <p:nvSpPr>
          <p:cNvPr id="87044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5486400" cy="3886200"/>
          </a:xfrm>
        </p:spPr>
        <p:txBody>
          <a:bodyPr/>
          <a:lstStyle/>
          <a:p>
            <a:r>
              <a:rPr lang="en-US" smtClean="0"/>
              <a:t>Break kernel into phases</a:t>
            </a:r>
          </a:p>
          <a:p>
            <a:pPr lvl="1"/>
            <a:r>
              <a:rPr lang="en-US" smtClean="0"/>
              <a:t>Each phase accumlates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Pd</a:t>
            </a:r>
            <a:r>
              <a:rPr lang="en-US" smtClean="0"/>
              <a:t> using a subset of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Md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Nd</a:t>
            </a:r>
          </a:p>
          <a:p>
            <a:pPr lvl="1"/>
            <a:r>
              <a:rPr lang="en-US" smtClean="0"/>
              <a:t>Each phase has good data locality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grpSp>
        <p:nvGrpSpPr>
          <p:cNvPr id="87045" name="Group 92"/>
          <p:cNvGrpSpPr>
            <a:grpSpLocks/>
          </p:cNvGrpSpPr>
          <p:nvPr/>
        </p:nvGrpSpPr>
        <p:grpSpPr bwMode="auto">
          <a:xfrm>
            <a:off x="2209800" y="228600"/>
            <a:ext cx="6934200" cy="6483350"/>
            <a:chOff x="1392" y="144"/>
            <a:chExt cx="4368" cy="4084"/>
          </a:xfrm>
        </p:grpSpPr>
        <p:sp>
          <p:nvSpPr>
            <p:cNvPr id="87046" name="Text Box 5"/>
            <p:cNvSpPr txBox="1">
              <a:spLocks noChangeArrowheads="1"/>
            </p:cNvSpPr>
            <p:nvPr/>
          </p:nvSpPr>
          <p:spPr bwMode="auto">
            <a:xfrm>
              <a:off x="2544" y="2562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Md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047" name="Text Box 6"/>
            <p:cNvSpPr txBox="1">
              <a:spLocks noChangeArrowheads="1"/>
            </p:cNvSpPr>
            <p:nvPr/>
          </p:nvSpPr>
          <p:spPr bwMode="auto">
            <a:xfrm>
              <a:off x="3072" y="3120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7048" name="Text Box 7"/>
            <p:cNvSpPr txBox="1">
              <a:spLocks noChangeArrowheads="1"/>
            </p:cNvSpPr>
            <p:nvPr/>
          </p:nvSpPr>
          <p:spPr bwMode="auto">
            <a:xfrm>
              <a:off x="4128" y="1008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Nd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049" name="Text Box 8"/>
            <p:cNvSpPr txBox="1">
              <a:spLocks noChangeArrowheads="1"/>
            </p:cNvSpPr>
            <p:nvPr/>
          </p:nvSpPr>
          <p:spPr bwMode="auto">
            <a:xfrm>
              <a:off x="4656" y="1536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7050" name="Text Box 9"/>
            <p:cNvSpPr txBox="1">
              <a:spLocks noChangeArrowheads="1"/>
            </p:cNvSpPr>
            <p:nvPr/>
          </p:nvSpPr>
          <p:spPr bwMode="auto">
            <a:xfrm>
              <a:off x="4128" y="2565"/>
              <a:ext cx="1632" cy="1563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Pd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051" name="Text Box 10"/>
            <p:cNvSpPr txBox="1">
              <a:spLocks noChangeArrowheads="1"/>
            </p:cNvSpPr>
            <p:nvPr/>
          </p:nvSpPr>
          <p:spPr bwMode="auto">
            <a:xfrm>
              <a:off x="4650" y="3103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Pd</a:t>
              </a:r>
              <a:r>
                <a:rPr lang="en-US" sz="1200" b="1" baseline="-25000">
                  <a:solidFill>
                    <a:schemeClr val="bg1"/>
                  </a:solidFill>
                </a:rPr>
                <a:t>sub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052" name="Line 11"/>
            <p:cNvSpPr>
              <a:spLocks noChangeShapeType="1"/>
            </p:cNvSpPr>
            <p:nvPr/>
          </p:nvSpPr>
          <p:spPr bwMode="auto">
            <a:xfrm>
              <a:off x="4650" y="2520"/>
              <a:ext cx="0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3" name="Line 12"/>
            <p:cNvSpPr>
              <a:spLocks noChangeShapeType="1"/>
            </p:cNvSpPr>
            <p:nvPr/>
          </p:nvSpPr>
          <p:spPr bwMode="auto">
            <a:xfrm>
              <a:off x="5165" y="2526"/>
              <a:ext cx="0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4" name="Line 13"/>
            <p:cNvSpPr>
              <a:spLocks noChangeShapeType="1"/>
            </p:cNvSpPr>
            <p:nvPr/>
          </p:nvSpPr>
          <p:spPr bwMode="auto">
            <a:xfrm>
              <a:off x="4062" y="3108"/>
              <a:ext cx="58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5" name="Line 14"/>
            <p:cNvSpPr>
              <a:spLocks noChangeShapeType="1"/>
            </p:cNvSpPr>
            <p:nvPr/>
          </p:nvSpPr>
          <p:spPr bwMode="auto">
            <a:xfrm>
              <a:off x="4062" y="3617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6" name="Line 16"/>
            <p:cNvSpPr>
              <a:spLocks noChangeShapeType="1"/>
            </p:cNvSpPr>
            <p:nvPr/>
          </p:nvSpPr>
          <p:spPr bwMode="auto">
            <a:xfrm>
              <a:off x="4968" y="2506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7" name="Line 17"/>
            <p:cNvSpPr>
              <a:spLocks noChangeShapeType="1"/>
            </p:cNvSpPr>
            <p:nvPr/>
          </p:nvSpPr>
          <p:spPr bwMode="auto">
            <a:xfrm>
              <a:off x="4934" y="2503"/>
              <a:ext cx="0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8" name="Line 18"/>
            <p:cNvSpPr>
              <a:spLocks noChangeShapeType="1"/>
            </p:cNvSpPr>
            <p:nvPr/>
          </p:nvSpPr>
          <p:spPr bwMode="auto">
            <a:xfrm flipH="1">
              <a:off x="3539" y="3099"/>
              <a:ext cx="0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59" name="Line 19"/>
            <p:cNvSpPr>
              <a:spLocks noChangeShapeType="1"/>
            </p:cNvSpPr>
            <p:nvPr/>
          </p:nvSpPr>
          <p:spPr bwMode="auto">
            <a:xfrm flipV="1">
              <a:off x="4650" y="1980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0" name="Line 20"/>
            <p:cNvSpPr>
              <a:spLocks noChangeShapeType="1"/>
            </p:cNvSpPr>
            <p:nvPr/>
          </p:nvSpPr>
          <p:spPr bwMode="auto">
            <a:xfrm>
              <a:off x="5616" y="2559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1" name="Line 21"/>
            <p:cNvSpPr>
              <a:spLocks noChangeShapeType="1"/>
            </p:cNvSpPr>
            <p:nvPr/>
          </p:nvSpPr>
          <p:spPr bwMode="auto">
            <a:xfrm rot="-5400000" flipH="1" flipV="1">
              <a:off x="4920" y="3240"/>
              <a:ext cx="0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2" name="Line 22"/>
            <p:cNvSpPr>
              <a:spLocks noChangeShapeType="1"/>
            </p:cNvSpPr>
            <p:nvPr/>
          </p:nvSpPr>
          <p:spPr bwMode="auto">
            <a:xfrm>
              <a:off x="5240" y="3101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3" name="Line 23"/>
            <p:cNvSpPr>
              <a:spLocks noChangeShapeType="1"/>
            </p:cNvSpPr>
            <p:nvPr/>
          </p:nvSpPr>
          <p:spPr bwMode="auto">
            <a:xfrm rot="-5400000">
              <a:off x="4904" y="3440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4" name="Text Box 24"/>
            <p:cNvSpPr txBox="1">
              <a:spLocks noChangeArrowheads="1"/>
            </p:cNvSpPr>
            <p:nvPr/>
          </p:nvSpPr>
          <p:spPr bwMode="auto">
            <a:xfrm>
              <a:off x="4673" y="3746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87065" name="Text Box 25"/>
            <p:cNvSpPr txBox="1">
              <a:spLocks noChangeArrowheads="1"/>
            </p:cNvSpPr>
            <p:nvPr/>
          </p:nvSpPr>
          <p:spPr bwMode="auto">
            <a:xfrm>
              <a:off x="4777" y="3950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066" name="Text Box 26"/>
            <p:cNvSpPr txBox="1">
              <a:spLocks noChangeArrowheads="1"/>
            </p:cNvSpPr>
            <p:nvPr/>
          </p:nvSpPr>
          <p:spPr bwMode="auto">
            <a:xfrm>
              <a:off x="3410" y="3957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7067" name="Line 27"/>
            <p:cNvSpPr>
              <a:spLocks noChangeShapeType="1"/>
            </p:cNvSpPr>
            <p:nvPr/>
          </p:nvSpPr>
          <p:spPr bwMode="auto">
            <a:xfrm rot="-5400000">
              <a:off x="3330" y="3438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68" name="Text Box 28"/>
            <p:cNvSpPr txBox="1">
              <a:spLocks noChangeArrowheads="1"/>
            </p:cNvSpPr>
            <p:nvPr/>
          </p:nvSpPr>
          <p:spPr bwMode="auto">
            <a:xfrm>
              <a:off x="3216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7069" name="Line 29"/>
            <p:cNvSpPr>
              <a:spLocks noChangeShapeType="1"/>
            </p:cNvSpPr>
            <p:nvPr/>
          </p:nvSpPr>
          <p:spPr bwMode="auto">
            <a:xfrm rot="-5400000">
              <a:off x="2801" y="343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0" name="Text Box 30"/>
            <p:cNvSpPr txBox="1">
              <a:spLocks noChangeArrowheads="1"/>
            </p:cNvSpPr>
            <p:nvPr/>
          </p:nvSpPr>
          <p:spPr bwMode="auto">
            <a:xfrm>
              <a:off x="2688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7071" name="Line 31"/>
            <p:cNvSpPr>
              <a:spLocks noChangeShapeType="1"/>
            </p:cNvSpPr>
            <p:nvPr/>
          </p:nvSpPr>
          <p:spPr bwMode="auto">
            <a:xfrm>
              <a:off x="5198" y="1563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2" name="Line 32"/>
            <p:cNvSpPr>
              <a:spLocks noChangeShapeType="1"/>
            </p:cNvSpPr>
            <p:nvPr/>
          </p:nvSpPr>
          <p:spPr bwMode="auto">
            <a:xfrm>
              <a:off x="5195" y="103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3" name="Text Box 34"/>
            <p:cNvSpPr txBox="1">
              <a:spLocks noChangeArrowheads="1"/>
            </p:cNvSpPr>
            <p:nvPr/>
          </p:nvSpPr>
          <p:spPr bwMode="auto">
            <a:xfrm>
              <a:off x="4934" y="3491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sz="1200">
                <a:latin typeface="Times New Roman" pitchFamily="18" charset="0"/>
              </a:endParaRPr>
            </a:p>
            <a:p>
              <a:endParaRPr lang="en-US" sz="1200">
                <a:latin typeface="Times New Roman" pitchFamily="18" charset="0"/>
              </a:endParaRPr>
            </a:p>
            <a:p>
              <a:endParaRPr lang="en-US"/>
            </a:p>
          </p:txBody>
        </p:sp>
        <p:sp>
          <p:nvSpPr>
            <p:cNvPr id="87074" name="Line 35"/>
            <p:cNvSpPr>
              <a:spLocks noChangeShapeType="1"/>
            </p:cNvSpPr>
            <p:nvPr/>
          </p:nvSpPr>
          <p:spPr bwMode="auto">
            <a:xfrm>
              <a:off x="4054" y="3491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5" name="Line 36"/>
            <p:cNvSpPr>
              <a:spLocks noChangeShapeType="1"/>
            </p:cNvSpPr>
            <p:nvPr/>
          </p:nvSpPr>
          <p:spPr bwMode="auto">
            <a:xfrm>
              <a:off x="4054" y="3525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6" name="Line 37"/>
            <p:cNvSpPr>
              <a:spLocks noChangeShapeType="1"/>
            </p:cNvSpPr>
            <p:nvPr/>
          </p:nvSpPr>
          <p:spPr bwMode="auto">
            <a:xfrm rot="-5400000">
              <a:off x="3307" y="3314"/>
              <a:ext cx="3" cy="1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7" name="Line 38"/>
            <p:cNvSpPr>
              <a:spLocks noChangeShapeType="1"/>
            </p:cNvSpPr>
            <p:nvPr/>
          </p:nvSpPr>
          <p:spPr bwMode="auto">
            <a:xfrm rot="10800000" flipH="1">
              <a:off x="5614" y="1008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78" name="Rectangle 39"/>
            <p:cNvSpPr>
              <a:spLocks noChangeArrowheads="1"/>
            </p:cNvSpPr>
            <p:nvPr/>
          </p:nvSpPr>
          <p:spPr bwMode="auto">
            <a:xfrm>
              <a:off x="2574" y="3742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9" name="Rectangle 40"/>
            <p:cNvSpPr>
              <a:spLocks noChangeArrowheads="1"/>
            </p:cNvSpPr>
            <p:nvPr/>
          </p:nvSpPr>
          <p:spPr bwMode="auto">
            <a:xfrm>
              <a:off x="4015" y="3107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0" name="Rectangle 41"/>
            <p:cNvSpPr>
              <a:spLocks noChangeArrowheads="1"/>
            </p:cNvSpPr>
            <p:nvPr/>
          </p:nvSpPr>
          <p:spPr bwMode="auto">
            <a:xfrm>
              <a:off x="5129" y="1348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1" name="Line 42"/>
            <p:cNvSpPr>
              <a:spLocks noChangeShapeType="1"/>
            </p:cNvSpPr>
            <p:nvPr/>
          </p:nvSpPr>
          <p:spPr bwMode="auto">
            <a:xfrm>
              <a:off x="4648" y="972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82" name="Line 43"/>
            <p:cNvSpPr>
              <a:spLocks noChangeShapeType="1"/>
            </p:cNvSpPr>
            <p:nvPr/>
          </p:nvSpPr>
          <p:spPr bwMode="auto">
            <a:xfrm>
              <a:off x="4107" y="535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83" name="Text Box 44"/>
            <p:cNvSpPr txBox="1">
              <a:spLocks noChangeArrowheads="1"/>
            </p:cNvSpPr>
            <p:nvPr/>
          </p:nvSpPr>
          <p:spPr bwMode="auto">
            <a:xfrm>
              <a:off x="4752" y="144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</a:rPr>
                <a:t>bx</a:t>
              </a:r>
            </a:p>
          </p:txBody>
        </p:sp>
        <p:sp>
          <p:nvSpPr>
            <p:cNvPr id="87084" name="Text Box 45"/>
            <p:cNvSpPr txBox="1">
              <a:spLocks noChangeArrowheads="1"/>
            </p:cNvSpPr>
            <p:nvPr/>
          </p:nvSpPr>
          <p:spPr bwMode="auto">
            <a:xfrm>
              <a:off x="4826" y="592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</a:rPr>
                <a:t>tx</a:t>
              </a:r>
            </a:p>
          </p:txBody>
        </p:sp>
        <p:sp>
          <p:nvSpPr>
            <p:cNvPr id="87085" name="Text Box 46"/>
            <p:cNvSpPr txBox="1">
              <a:spLocks noChangeArrowheads="1"/>
            </p:cNvSpPr>
            <p:nvPr/>
          </p:nvSpPr>
          <p:spPr bwMode="auto">
            <a:xfrm>
              <a:off x="4572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0</a:t>
              </a:r>
            </a:p>
          </p:txBody>
        </p:sp>
        <p:sp>
          <p:nvSpPr>
            <p:cNvPr id="87086" name="Text Box 47"/>
            <p:cNvSpPr txBox="1">
              <a:spLocks noChangeArrowheads="1"/>
            </p:cNvSpPr>
            <p:nvPr/>
          </p:nvSpPr>
          <p:spPr bwMode="auto">
            <a:xfrm>
              <a:off x="4636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87087" name="Text Box 48"/>
            <p:cNvSpPr txBox="1">
              <a:spLocks noChangeArrowheads="1"/>
            </p:cNvSpPr>
            <p:nvPr/>
          </p:nvSpPr>
          <p:spPr bwMode="auto">
            <a:xfrm>
              <a:off x="4802" y="753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TILE_WIDTH-1</a:t>
              </a:r>
            </a:p>
          </p:txBody>
        </p:sp>
        <p:sp>
          <p:nvSpPr>
            <p:cNvPr id="87088" name="Text Box 49"/>
            <p:cNvSpPr txBox="1">
              <a:spLocks noChangeArrowheads="1"/>
            </p:cNvSpPr>
            <p:nvPr/>
          </p:nvSpPr>
          <p:spPr bwMode="auto">
            <a:xfrm>
              <a:off x="4700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2</a:t>
              </a:r>
            </a:p>
          </p:txBody>
        </p:sp>
        <p:sp>
          <p:nvSpPr>
            <p:cNvPr id="87089" name="Line 50"/>
            <p:cNvSpPr>
              <a:spLocks noChangeShapeType="1"/>
            </p:cNvSpPr>
            <p:nvPr/>
          </p:nvSpPr>
          <p:spPr bwMode="auto">
            <a:xfrm>
              <a:off x="4656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0" name="Line 51"/>
            <p:cNvSpPr>
              <a:spLocks noChangeShapeType="1"/>
            </p:cNvSpPr>
            <p:nvPr/>
          </p:nvSpPr>
          <p:spPr bwMode="auto">
            <a:xfrm>
              <a:off x="5160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1" name="Line 52"/>
            <p:cNvSpPr>
              <a:spLocks noChangeShapeType="1"/>
            </p:cNvSpPr>
            <p:nvPr/>
          </p:nvSpPr>
          <p:spPr bwMode="auto">
            <a:xfrm>
              <a:off x="412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2" name="Line 53"/>
            <p:cNvSpPr>
              <a:spLocks noChangeShapeType="1"/>
            </p:cNvSpPr>
            <p:nvPr/>
          </p:nvSpPr>
          <p:spPr bwMode="auto">
            <a:xfrm>
              <a:off x="5168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3" name="Line 54"/>
            <p:cNvSpPr>
              <a:spLocks noChangeShapeType="1"/>
            </p:cNvSpPr>
            <p:nvPr/>
          </p:nvSpPr>
          <p:spPr bwMode="auto">
            <a:xfrm>
              <a:off x="5704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4" name="Text Box 55"/>
            <p:cNvSpPr txBox="1">
              <a:spLocks noChangeArrowheads="1"/>
            </p:cNvSpPr>
            <p:nvPr/>
          </p:nvSpPr>
          <p:spPr bwMode="auto">
            <a:xfrm>
              <a:off x="429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0</a:t>
              </a:r>
            </a:p>
          </p:txBody>
        </p:sp>
        <p:sp>
          <p:nvSpPr>
            <p:cNvPr id="87095" name="Text Box 56"/>
            <p:cNvSpPr txBox="1">
              <a:spLocks noChangeArrowheads="1"/>
            </p:cNvSpPr>
            <p:nvPr/>
          </p:nvSpPr>
          <p:spPr bwMode="auto">
            <a:xfrm>
              <a:off x="4796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1</a:t>
              </a:r>
            </a:p>
          </p:txBody>
        </p:sp>
        <p:sp>
          <p:nvSpPr>
            <p:cNvPr id="87096" name="Text Box 57"/>
            <p:cNvSpPr txBox="1">
              <a:spLocks noChangeArrowheads="1"/>
            </p:cNvSpPr>
            <p:nvPr/>
          </p:nvSpPr>
          <p:spPr bwMode="auto">
            <a:xfrm>
              <a:off x="533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2</a:t>
              </a:r>
            </a:p>
          </p:txBody>
        </p:sp>
        <p:sp>
          <p:nvSpPr>
            <p:cNvPr id="87097" name="Line 59"/>
            <p:cNvSpPr>
              <a:spLocks noChangeShapeType="1"/>
            </p:cNvSpPr>
            <p:nvPr/>
          </p:nvSpPr>
          <p:spPr bwMode="auto">
            <a:xfrm rot="-5400000">
              <a:off x="2258" y="3386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8" name="Line 60"/>
            <p:cNvSpPr>
              <a:spLocks noChangeShapeType="1"/>
            </p:cNvSpPr>
            <p:nvPr/>
          </p:nvSpPr>
          <p:spPr bwMode="auto">
            <a:xfrm rot="-5400000">
              <a:off x="1039" y="3428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99" name="Text Box 61"/>
            <p:cNvSpPr txBox="1">
              <a:spLocks noChangeArrowheads="1"/>
            </p:cNvSpPr>
            <p:nvPr/>
          </p:nvSpPr>
          <p:spPr bwMode="auto">
            <a:xfrm>
              <a:off x="1392" y="3325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</a:rPr>
                <a:t>by</a:t>
              </a:r>
            </a:p>
          </p:txBody>
        </p:sp>
        <p:sp>
          <p:nvSpPr>
            <p:cNvPr id="87100" name="Text Box 62"/>
            <p:cNvSpPr txBox="1">
              <a:spLocks noChangeArrowheads="1"/>
            </p:cNvSpPr>
            <p:nvPr/>
          </p:nvSpPr>
          <p:spPr bwMode="auto">
            <a:xfrm>
              <a:off x="1872" y="326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</a:rPr>
                <a:t>ty</a:t>
              </a:r>
            </a:p>
          </p:txBody>
        </p:sp>
        <p:sp>
          <p:nvSpPr>
            <p:cNvPr id="87101" name="Text Box 63"/>
            <p:cNvSpPr txBox="1">
              <a:spLocks noChangeArrowheads="1"/>
            </p:cNvSpPr>
            <p:nvPr/>
          </p:nvSpPr>
          <p:spPr bwMode="auto">
            <a:xfrm>
              <a:off x="2312" y="323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2</a:t>
              </a:r>
            </a:p>
          </p:txBody>
        </p:sp>
        <p:sp>
          <p:nvSpPr>
            <p:cNvPr id="87102" name="Text Box 64"/>
            <p:cNvSpPr txBox="1">
              <a:spLocks noChangeArrowheads="1"/>
            </p:cNvSpPr>
            <p:nvPr/>
          </p:nvSpPr>
          <p:spPr bwMode="auto">
            <a:xfrm>
              <a:off x="2312" y="315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87103" name="Line 65"/>
            <p:cNvSpPr>
              <a:spLocks noChangeShapeType="1"/>
            </p:cNvSpPr>
            <p:nvPr/>
          </p:nvSpPr>
          <p:spPr bwMode="auto">
            <a:xfrm rot="-5400000">
              <a:off x="2488" y="3288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04" name="Line 66"/>
            <p:cNvSpPr>
              <a:spLocks noChangeShapeType="1"/>
            </p:cNvSpPr>
            <p:nvPr/>
          </p:nvSpPr>
          <p:spPr bwMode="auto">
            <a:xfrm rot="-5400000">
              <a:off x="2488" y="322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05" name="Text Box 67"/>
            <p:cNvSpPr txBox="1">
              <a:spLocks noChangeArrowheads="1"/>
            </p:cNvSpPr>
            <p:nvPr/>
          </p:nvSpPr>
          <p:spPr bwMode="auto">
            <a:xfrm>
              <a:off x="2304" y="307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0</a:t>
              </a:r>
            </a:p>
          </p:txBody>
        </p:sp>
        <p:sp>
          <p:nvSpPr>
            <p:cNvPr id="87106" name="Line 68"/>
            <p:cNvSpPr>
              <a:spLocks noChangeShapeType="1"/>
            </p:cNvSpPr>
            <p:nvPr/>
          </p:nvSpPr>
          <p:spPr bwMode="auto">
            <a:xfrm rot="-5400000">
              <a:off x="2488" y="316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07" name="Text Box 69"/>
            <p:cNvSpPr txBox="1">
              <a:spLocks noChangeArrowheads="1"/>
            </p:cNvSpPr>
            <p:nvPr/>
          </p:nvSpPr>
          <p:spPr bwMode="auto">
            <a:xfrm>
              <a:off x="1877" y="3562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TILE_WIDTH-1</a:t>
              </a:r>
            </a:p>
          </p:txBody>
        </p:sp>
        <p:sp>
          <p:nvSpPr>
            <p:cNvPr id="87108" name="Line 70"/>
            <p:cNvSpPr>
              <a:spLocks noChangeShapeType="1"/>
            </p:cNvSpPr>
            <p:nvPr/>
          </p:nvSpPr>
          <p:spPr bwMode="auto">
            <a:xfrm rot="-5400000">
              <a:off x="2486" y="3557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09" name="Line 71"/>
            <p:cNvSpPr>
              <a:spLocks noChangeShapeType="1"/>
            </p:cNvSpPr>
            <p:nvPr/>
          </p:nvSpPr>
          <p:spPr bwMode="auto">
            <a:xfrm rot="-5400000">
              <a:off x="1808" y="4195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0" name="Line 72"/>
            <p:cNvSpPr>
              <a:spLocks noChangeShapeType="1"/>
            </p:cNvSpPr>
            <p:nvPr/>
          </p:nvSpPr>
          <p:spPr bwMode="auto">
            <a:xfrm rot="-5400000">
              <a:off x="1800" y="366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1" name="Line 73"/>
            <p:cNvSpPr>
              <a:spLocks noChangeShapeType="1"/>
            </p:cNvSpPr>
            <p:nvPr/>
          </p:nvSpPr>
          <p:spPr bwMode="auto">
            <a:xfrm rot="-5400000">
              <a:off x="1808" y="314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2" name="Text Box 74"/>
            <p:cNvSpPr txBox="1">
              <a:spLocks noChangeArrowheads="1"/>
            </p:cNvSpPr>
            <p:nvPr/>
          </p:nvSpPr>
          <p:spPr bwMode="auto">
            <a:xfrm>
              <a:off x="1636" y="388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2</a:t>
              </a:r>
            </a:p>
          </p:txBody>
        </p:sp>
        <p:sp>
          <p:nvSpPr>
            <p:cNvPr id="87113" name="Text Box 75"/>
            <p:cNvSpPr txBox="1">
              <a:spLocks noChangeArrowheads="1"/>
            </p:cNvSpPr>
            <p:nvPr/>
          </p:nvSpPr>
          <p:spPr bwMode="auto">
            <a:xfrm>
              <a:off x="1636" y="3379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1</a:t>
              </a:r>
            </a:p>
          </p:txBody>
        </p:sp>
        <p:sp>
          <p:nvSpPr>
            <p:cNvPr id="87114" name="Text Box 76"/>
            <p:cNvSpPr txBox="1">
              <a:spLocks noChangeArrowheads="1"/>
            </p:cNvSpPr>
            <p:nvPr/>
          </p:nvSpPr>
          <p:spPr bwMode="auto">
            <a:xfrm>
              <a:off x="1636" y="284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0</a:t>
              </a:r>
            </a:p>
          </p:txBody>
        </p:sp>
        <p:sp>
          <p:nvSpPr>
            <p:cNvPr id="87115" name="Line 77"/>
            <p:cNvSpPr>
              <a:spLocks noChangeShapeType="1"/>
            </p:cNvSpPr>
            <p:nvPr/>
          </p:nvSpPr>
          <p:spPr bwMode="auto">
            <a:xfrm>
              <a:off x="464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6" name="Line 78"/>
            <p:cNvSpPr>
              <a:spLocks noChangeShapeType="1"/>
            </p:cNvSpPr>
            <p:nvPr/>
          </p:nvSpPr>
          <p:spPr bwMode="auto">
            <a:xfrm rot="-5400000">
              <a:off x="1808" y="2611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7" name="Line 79"/>
            <p:cNvSpPr>
              <a:spLocks noChangeShapeType="1"/>
            </p:cNvSpPr>
            <p:nvPr/>
          </p:nvSpPr>
          <p:spPr bwMode="auto">
            <a:xfrm>
              <a:off x="4704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8" name="Line 80"/>
            <p:cNvSpPr>
              <a:spLocks noChangeShapeType="1"/>
            </p:cNvSpPr>
            <p:nvPr/>
          </p:nvSpPr>
          <p:spPr bwMode="auto">
            <a:xfrm>
              <a:off x="475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19" name="Line 81"/>
            <p:cNvSpPr>
              <a:spLocks noChangeShapeType="1"/>
            </p:cNvSpPr>
            <p:nvPr/>
          </p:nvSpPr>
          <p:spPr bwMode="auto">
            <a:xfrm>
              <a:off x="4808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20" name="Line 82"/>
            <p:cNvSpPr>
              <a:spLocks noChangeShapeType="1"/>
            </p:cNvSpPr>
            <p:nvPr/>
          </p:nvSpPr>
          <p:spPr bwMode="auto">
            <a:xfrm>
              <a:off x="511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21" name="Line 83"/>
            <p:cNvSpPr>
              <a:spLocks noChangeShapeType="1"/>
            </p:cNvSpPr>
            <p:nvPr/>
          </p:nvSpPr>
          <p:spPr bwMode="auto">
            <a:xfrm rot="-5400000">
              <a:off x="2488" y="310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22" name="Line 84"/>
            <p:cNvSpPr>
              <a:spLocks noChangeShapeType="1"/>
            </p:cNvSpPr>
            <p:nvPr/>
          </p:nvSpPr>
          <p:spPr bwMode="auto">
            <a:xfrm rot="-5400000">
              <a:off x="2486" y="3605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23" name="Text Box 85"/>
            <p:cNvSpPr txBox="1">
              <a:spLocks noChangeArrowheads="1"/>
            </p:cNvSpPr>
            <p:nvPr/>
          </p:nvSpPr>
          <p:spPr bwMode="auto">
            <a:xfrm rot="-5400000">
              <a:off x="5043" y="1245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87124" name="Text Box 86"/>
            <p:cNvSpPr txBox="1">
              <a:spLocks noChangeArrowheads="1"/>
            </p:cNvSpPr>
            <p:nvPr/>
          </p:nvSpPr>
          <p:spPr bwMode="auto">
            <a:xfrm rot="-5400000">
              <a:off x="5131" y="1695"/>
              <a:ext cx="46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</a:endParaRPr>
            </a:p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125" name="Text Box 87"/>
            <p:cNvSpPr txBox="1">
              <a:spLocks noChangeArrowheads="1"/>
            </p:cNvSpPr>
            <p:nvPr/>
          </p:nvSpPr>
          <p:spPr bwMode="auto">
            <a:xfrm rot="-5400000">
              <a:off x="5064" y="3309"/>
              <a:ext cx="51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TILE_WIDTHE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87126" name="Text Box 88"/>
            <p:cNvSpPr txBox="1">
              <a:spLocks noChangeArrowheads="1"/>
            </p:cNvSpPr>
            <p:nvPr/>
          </p:nvSpPr>
          <p:spPr bwMode="auto">
            <a:xfrm rot="-5400000">
              <a:off x="5405" y="3283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7127" name="Text Box 89"/>
            <p:cNvSpPr txBox="1">
              <a:spLocks noChangeArrowheads="1"/>
            </p:cNvSpPr>
            <p:nvPr/>
          </p:nvSpPr>
          <p:spPr bwMode="auto">
            <a:xfrm rot="-5400000">
              <a:off x="5387" y="1525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7128" name="Text Box 90"/>
            <p:cNvSpPr txBox="1">
              <a:spLocks noChangeArrowheads="1"/>
            </p:cNvSpPr>
            <p:nvPr/>
          </p:nvSpPr>
          <p:spPr bwMode="auto">
            <a:xfrm>
              <a:off x="2544" y="3120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7129" name="Text Box 91"/>
            <p:cNvSpPr txBox="1">
              <a:spLocks noChangeArrowheads="1"/>
            </p:cNvSpPr>
            <p:nvPr/>
          </p:nvSpPr>
          <p:spPr bwMode="auto">
            <a:xfrm>
              <a:off x="4656" y="1008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7130" name="Text Box 33"/>
            <p:cNvSpPr txBox="1">
              <a:spLocks noChangeArrowheads="1"/>
            </p:cNvSpPr>
            <p:nvPr/>
          </p:nvSpPr>
          <p:spPr bwMode="auto">
            <a:xfrm>
              <a:off x="2544" y="3456"/>
              <a:ext cx="1512" cy="7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7131" name="Text Box 15"/>
            <p:cNvSpPr txBox="1">
              <a:spLocks noChangeArrowheads="1"/>
            </p:cNvSpPr>
            <p:nvPr/>
          </p:nvSpPr>
          <p:spPr bwMode="auto">
            <a:xfrm>
              <a:off x="4944" y="1008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88067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http://courses.engr.illinois.edu/ece498/al/Syllabus.html</a:t>
            </a:r>
          </a:p>
        </p:txBody>
      </p:sp>
      <p:sp>
        <p:nvSpPr>
          <p:cNvPr id="88068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6019800" cy="3886200"/>
          </a:xfrm>
        </p:spPr>
        <p:txBody>
          <a:bodyPr/>
          <a:lstStyle/>
          <a:p>
            <a:r>
              <a:rPr lang="en-US" smtClean="0"/>
              <a:t>Each thread</a:t>
            </a:r>
          </a:p>
          <a:p>
            <a:pPr lvl="1"/>
            <a:r>
              <a:rPr lang="en-US" smtClean="0"/>
              <a:t>loads one element of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Md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Nd</a:t>
            </a:r>
            <a:r>
              <a:rPr lang="en-US" smtClean="0"/>
              <a:t> in the tile into shared memory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8806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B05E91-2E03-43B8-9FED-F0E9DFDBE935}" type="slidenum">
              <a:rPr lang="en-US" smtClean="0">
                <a:latin typeface="Arial Black" pitchFamily="34" charset="0"/>
              </a:rPr>
              <a:pPr/>
              <a:t>82</a:t>
            </a:fld>
            <a:endParaRPr lang="en-US" smtClean="0">
              <a:latin typeface="Arial Black" pitchFamily="34" charset="0"/>
            </a:endParaRPr>
          </a:p>
        </p:txBody>
      </p:sp>
      <p:grpSp>
        <p:nvGrpSpPr>
          <p:cNvPr id="88070" name="Group 2"/>
          <p:cNvGrpSpPr>
            <a:grpSpLocks/>
          </p:cNvGrpSpPr>
          <p:nvPr/>
        </p:nvGrpSpPr>
        <p:grpSpPr bwMode="auto">
          <a:xfrm>
            <a:off x="2209800" y="228600"/>
            <a:ext cx="6934200" cy="6483350"/>
            <a:chOff x="1392" y="144"/>
            <a:chExt cx="4368" cy="4084"/>
          </a:xfrm>
        </p:grpSpPr>
        <p:sp>
          <p:nvSpPr>
            <p:cNvPr id="88084" name="Text Box 3"/>
            <p:cNvSpPr txBox="1">
              <a:spLocks noChangeArrowheads="1"/>
            </p:cNvSpPr>
            <p:nvPr/>
          </p:nvSpPr>
          <p:spPr bwMode="auto">
            <a:xfrm>
              <a:off x="2544" y="2562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Md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085" name="Text Box 4"/>
            <p:cNvSpPr txBox="1">
              <a:spLocks noChangeArrowheads="1"/>
            </p:cNvSpPr>
            <p:nvPr/>
          </p:nvSpPr>
          <p:spPr bwMode="auto">
            <a:xfrm>
              <a:off x="3072" y="3120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8086" name="Text Box 5"/>
            <p:cNvSpPr txBox="1">
              <a:spLocks noChangeArrowheads="1"/>
            </p:cNvSpPr>
            <p:nvPr/>
          </p:nvSpPr>
          <p:spPr bwMode="auto">
            <a:xfrm>
              <a:off x="4128" y="1008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Nd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087" name="Text Box 6"/>
            <p:cNvSpPr txBox="1">
              <a:spLocks noChangeArrowheads="1"/>
            </p:cNvSpPr>
            <p:nvPr/>
          </p:nvSpPr>
          <p:spPr bwMode="auto">
            <a:xfrm>
              <a:off x="4656" y="1536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8088" name="Text Box 7"/>
            <p:cNvSpPr txBox="1">
              <a:spLocks noChangeArrowheads="1"/>
            </p:cNvSpPr>
            <p:nvPr/>
          </p:nvSpPr>
          <p:spPr bwMode="auto">
            <a:xfrm>
              <a:off x="4128" y="2565"/>
              <a:ext cx="1632" cy="1563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Pd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089" name="Text Box 8"/>
            <p:cNvSpPr txBox="1">
              <a:spLocks noChangeArrowheads="1"/>
            </p:cNvSpPr>
            <p:nvPr/>
          </p:nvSpPr>
          <p:spPr bwMode="auto">
            <a:xfrm>
              <a:off x="4650" y="3103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200" b="1">
                  <a:solidFill>
                    <a:schemeClr val="bg1"/>
                  </a:solidFill>
                </a:rPr>
                <a:t>Pd</a:t>
              </a:r>
              <a:r>
                <a:rPr lang="en-US" sz="1200" b="1" baseline="-25000">
                  <a:solidFill>
                    <a:schemeClr val="bg1"/>
                  </a:solidFill>
                </a:rPr>
                <a:t>sub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090" name="Line 9"/>
            <p:cNvSpPr>
              <a:spLocks noChangeShapeType="1"/>
            </p:cNvSpPr>
            <p:nvPr/>
          </p:nvSpPr>
          <p:spPr bwMode="auto">
            <a:xfrm>
              <a:off x="4650" y="2520"/>
              <a:ext cx="0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1" name="Line 10"/>
            <p:cNvSpPr>
              <a:spLocks noChangeShapeType="1"/>
            </p:cNvSpPr>
            <p:nvPr/>
          </p:nvSpPr>
          <p:spPr bwMode="auto">
            <a:xfrm>
              <a:off x="5165" y="2526"/>
              <a:ext cx="0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2" name="Line 11"/>
            <p:cNvSpPr>
              <a:spLocks noChangeShapeType="1"/>
            </p:cNvSpPr>
            <p:nvPr/>
          </p:nvSpPr>
          <p:spPr bwMode="auto">
            <a:xfrm>
              <a:off x="4062" y="3108"/>
              <a:ext cx="58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3" name="Line 12"/>
            <p:cNvSpPr>
              <a:spLocks noChangeShapeType="1"/>
            </p:cNvSpPr>
            <p:nvPr/>
          </p:nvSpPr>
          <p:spPr bwMode="auto">
            <a:xfrm>
              <a:off x="4062" y="3617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4" name="Line 13"/>
            <p:cNvSpPr>
              <a:spLocks noChangeShapeType="1"/>
            </p:cNvSpPr>
            <p:nvPr/>
          </p:nvSpPr>
          <p:spPr bwMode="auto">
            <a:xfrm>
              <a:off x="4968" y="2506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5" name="Line 14"/>
            <p:cNvSpPr>
              <a:spLocks noChangeShapeType="1"/>
            </p:cNvSpPr>
            <p:nvPr/>
          </p:nvSpPr>
          <p:spPr bwMode="auto">
            <a:xfrm>
              <a:off x="4934" y="2503"/>
              <a:ext cx="0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6" name="Line 15"/>
            <p:cNvSpPr>
              <a:spLocks noChangeShapeType="1"/>
            </p:cNvSpPr>
            <p:nvPr/>
          </p:nvSpPr>
          <p:spPr bwMode="auto">
            <a:xfrm flipH="1">
              <a:off x="3539" y="3099"/>
              <a:ext cx="0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7" name="Line 16"/>
            <p:cNvSpPr>
              <a:spLocks noChangeShapeType="1"/>
            </p:cNvSpPr>
            <p:nvPr/>
          </p:nvSpPr>
          <p:spPr bwMode="auto">
            <a:xfrm flipV="1">
              <a:off x="4650" y="1980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8" name="Line 17"/>
            <p:cNvSpPr>
              <a:spLocks noChangeShapeType="1"/>
            </p:cNvSpPr>
            <p:nvPr/>
          </p:nvSpPr>
          <p:spPr bwMode="auto">
            <a:xfrm>
              <a:off x="5616" y="2559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9" name="Line 18"/>
            <p:cNvSpPr>
              <a:spLocks noChangeShapeType="1"/>
            </p:cNvSpPr>
            <p:nvPr/>
          </p:nvSpPr>
          <p:spPr bwMode="auto">
            <a:xfrm rot="-5400000" flipH="1" flipV="1">
              <a:off x="4920" y="3240"/>
              <a:ext cx="0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0" name="Line 19"/>
            <p:cNvSpPr>
              <a:spLocks noChangeShapeType="1"/>
            </p:cNvSpPr>
            <p:nvPr/>
          </p:nvSpPr>
          <p:spPr bwMode="auto">
            <a:xfrm>
              <a:off x="5240" y="3101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1" name="Line 20"/>
            <p:cNvSpPr>
              <a:spLocks noChangeShapeType="1"/>
            </p:cNvSpPr>
            <p:nvPr/>
          </p:nvSpPr>
          <p:spPr bwMode="auto">
            <a:xfrm rot="-5400000">
              <a:off x="4904" y="3440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2" name="Text Box 21"/>
            <p:cNvSpPr txBox="1">
              <a:spLocks noChangeArrowheads="1"/>
            </p:cNvSpPr>
            <p:nvPr/>
          </p:nvSpPr>
          <p:spPr bwMode="auto">
            <a:xfrm>
              <a:off x="4673" y="3746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88103" name="Text Box 22"/>
            <p:cNvSpPr txBox="1">
              <a:spLocks noChangeArrowheads="1"/>
            </p:cNvSpPr>
            <p:nvPr/>
          </p:nvSpPr>
          <p:spPr bwMode="auto">
            <a:xfrm>
              <a:off x="4777" y="3950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104" name="Text Box 23"/>
            <p:cNvSpPr txBox="1">
              <a:spLocks noChangeArrowheads="1"/>
            </p:cNvSpPr>
            <p:nvPr/>
          </p:nvSpPr>
          <p:spPr bwMode="auto">
            <a:xfrm>
              <a:off x="3410" y="3957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8105" name="Line 24"/>
            <p:cNvSpPr>
              <a:spLocks noChangeShapeType="1"/>
            </p:cNvSpPr>
            <p:nvPr/>
          </p:nvSpPr>
          <p:spPr bwMode="auto">
            <a:xfrm rot="-5400000">
              <a:off x="3330" y="3438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6" name="Text Box 25"/>
            <p:cNvSpPr txBox="1">
              <a:spLocks noChangeArrowheads="1"/>
            </p:cNvSpPr>
            <p:nvPr/>
          </p:nvSpPr>
          <p:spPr bwMode="auto">
            <a:xfrm>
              <a:off x="3216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8107" name="Line 26"/>
            <p:cNvSpPr>
              <a:spLocks noChangeShapeType="1"/>
            </p:cNvSpPr>
            <p:nvPr/>
          </p:nvSpPr>
          <p:spPr bwMode="auto">
            <a:xfrm rot="-5400000">
              <a:off x="2801" y="343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08" name="Text Box 27"/>
            <p:cNvSpPr txBox="1">
              <a:spLocks noChangeArrowheads="1"/>
            </p:cNvSpPr>
            <p:nvPr/>
          </p:nvSpPr>
          <p:spPr bwMode="auto">
            <a:xfrm>
              <a:off x="2688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8109" name="Line 28"/>
            <p:cNvSpPr>
              <a:spLocks noChangeShapeType="1"/>
            </p:cNvSpPr>
            <p:nvPr/>
          </p:nvSpPr>
          <p:spPr bwMode="auto">
            <a:xfrm>
              <a:off x="5198" y="1563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0" name="Line 29"/>
            <p:cNvSpPr>
              <a:spLocks noChangeShapeType="1"/>
            </p:cNvSpPr>
            <p:nvPr/>
          </p:nvSpPr>
          <p:spPr bwMode="auto">
            <a:xfrm>
              <a:off x="5195" y="103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1" name="Text Box 30"/>
            <p:cNvSpPr txBox="1">
              <a:spLocks noChangeArrowheads="1"/>
            </p:cNvSpPr>
            <p:nvPr/>
          </p:nvSpPr>
          <p:spPr bwMode="auto">
            <a:xfrm>
              <a:off x="4934" y="3491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sz="1200">
                <a:latin typeface="Times New Roman" pitchFamily="18" charset="0"/>
              </a:endParaRPr>
            </a:p>
            <a:p>
              <a:endParaRPr lang="en-US" sz="1200">
                <a:latin typeface="Times New Roman" pitchFamily="18" charset="0"/>
              </a:endParaRPr>
            </a:p>
            <a:p>
              <a:endParaRPr lang="en-US"/>
            </a:p>
          </p:txBody>
        </p:sp>
        <p:sp>
          <p:nvSpPr>
            <p:cNvPr id="88112" name="Line 31"/>
            <p:cNvSpPr>
              <a:spLocks noChangeShapeType="1"/>
            </p:cNvSpPr>
            <p:nvPr/>
          </p:nvSpPr>
          <p:spPr bwMode="auto">
            <a:xfrm>
              <a:off x="4054" y="3491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3" name="Line 32"/>
            <p:cNvSpPr>
              <a:spLocks noChangeShapeType="1"/>
            </p:cNvSpPr>
            <p:nvPr/>
          </p:nvSpPr>
          <p:spPr bwMode="auto">
            <a:xfrm>
              <a:off x="4054" y="3525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4" name="Line 33"/>
            <p:cNvSpPr>
              <a:spLocks noChangeShapeType="1"/>
            </p:cNvSpPr>
            <p:nvPr/>
          </p:nvSpPr>
          <p:spPr bwMode="auto">
            <a:xfrm rot="-5400000">
              <a:off x="3307" y="3314"/>
              <a:ext cx="3" cy="1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5" name="Line 34"/>
            <p:cNvSpPr>
              <a:spLocks noChangeShapeType="1"/>
            </p:cNvSpPr>
            <p:nvPr/>
          </p:nvSpPr>
          <p:spPr bwMode="auto">
            <a:xfrm rot="10800000" flipH="1">
              <a:off x="5614" y="1008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16" name="Rectangle 35"/>
            <p:cNvSpPr>
              <a:spLocks noChangeArrowheads="1"/>
            </p:cNvSpPr>
            <p:nvPr/>
          </p:nvSpPr>
          <p:spPr bwMode="auto">
            <a:xfrm>
              <a:off x="2574" y="3742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17" name="Rectangle 36"/>
            <p:cNvSpPr>
              <a:spLocks noChangeArrowheads="1"/>
            </p:cNvSpPr>
            <p:nvPr/>
          </p:nvSpPr>
          <p:spPr bwMode="auto">
            <a:xfrm>
              <a:off x="4015" y="3107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18" name="Rectangle 37"/>
            <p:cNvSpPr>
              <a:spLocks noChangeArrowheads="1"/>
            </p:cNvSpPr>
            <p:nvPr/>
          </p:nvSpPr>
          <p:spPr bwMode="auto">
            <a:xfrm>
              <a:off x="5129" y="1348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19" name="Line 38"/>
            <p:cNvSpPr>
              <a:spLocks noChangeShapeType="1"/>
            </p:cNvSpPr>
            <p:nvPr/>
          </p:nvSpPr>
          <p:spPr bwMode="auto">
            <a:xfrm>
              <a:off x="4648" y="972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20" name="Line 39"/>
            <p:cNvSpPr>
              <a:spLocks noChangeShapeType="1"/>
            </p:cNvSpPr>
            <p:nvPr/>
          </p:nvSpPr>
          <p:spPr bwMode="auto">
            <a:xfrm>
              <a:off x="4107" y="535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21" name="Text Box 40"/>
            <p:cNvSpPr txBox="1">
              <a:spLocks noChangeArrowheads="1"/>
            </p:cNvSpPr>
            <p:nvPr/>
          </p:nvSpPr>
          <p:spPr bwMode="auto">
            <a:xfrm>
              <a:off x="4752" y="144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</a:rPr>
                <a:t>bx</a:t>
              </a:r>
            </a:p>
          </p:txBody>
        </p:sp>
        <p:sp>
          <p:nvSpPr>
            <p:cNvPr id="88122" name="Text Box 41"/>
            <p:cNvSpPr txBox="1">
              <a:spLocks noChangeArrowheads="1"/>
            </p:cNvSpPr>
            <p:nvPr/>
          </p:nvSpPr>
          <p:spPr bwMode="auto">
            <a:xfrm>
              <a:off x="4826" y="592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</a:rPr>
                <a:t>tx</a:t>
              </a:r>
            </a:p>
          </p:txBody>
        </p:sp>
        <p:sp>
          <p:nvSpPr>
            <p:cNvPr id="88123" name="Text Box 42"/>
            <p:cNvSpPr txBox="1">
              <a:spLocks noChangeArrowheads="1"/>
            </p:cNvSpPr>
            <p:nvPr/>
          </p:nvSpPr>
          <p:spPr bwMode="auto">
            <a:xfrm>
              <a:off x="4572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0</a:t>
              </a:r>
            </a:p>
          </p:txBody>
        </p:sp>
        <p:sp>
          <p:nvSpPr>
            <p:cNvPr id="88124" name="Text Box 43"/>
            <p:cNvSpPr txBox="1">
              <a:spLocks noChangeArrowheads="1"/>
            </p:cNvSpPr>
            <p:nvPr/>
          </p:nvSpPr>
          <p:spPr bwMode="auto">
            <a:xfrm>
              <a:off x="4636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88125" name="Text Box 44"/>
            <p:cNvSpPr txBox="1">
              <a:spLocks noChangeArrowheads="1"/>
            </p:cNvSpPr>
            <p:nvPr/>
          </p:nvSpPr>
          <p:spPr bwMode="auto">
            <a:xfrm>
              <a:off x="4802" y="753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TILE_WIDTH-1</a:t>
              </a:r>
            </a:p>
          </p:txBody>
        </p:sp>
        <p:sp>
          <p:nvSpPr>
            <p:cNvPr id="88126" name="Text Box 45"/>
            <p:cNvSpPr txBox="1">
              <a:spLocks noChangeArrowheads="1"/>
            </p:cNvSpPr>
            <p:nvPr/>
          </p:nvSpPr>
          <p:spPr bwMode="auto">
            <a:xfrm>
              <a:off x="4700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2</a:t>
              </a:r>
            </a:p>
          </p:txBody>
        </p:sp>
        <p:sp>
          <p:nvSpPr>
            <p:cNvPr id="88127" name="Line 46"/>
            <p:cNvSpPr>
              <a:spLocks noChangeShapeType="1"/>
            </p:cNvSpPr>
            <p:nvPr/>
          </p:nvSpPr>
          <p:spPr bwMode="auto">
            <a:xfrm>
              <a:off x="4656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28" name="Line 47"/>
            <p:cNvSpPr>
              <a:spLocks noChangeShapeType="1"/>
            </p:cNvSpPr>
            <p:nvPr/>
          </p:nvSpPr>
          <p:spPr bwMode="auto">
            <a:xfrm>
              <a:off x="5160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29" name="Line 48"/>
            <p:cNvSpPr>
              <a:spLocks noChangeShapeType="1"/>
            </p:cNvSpPr>
            <p:nvPr/>
          </p:nvSpPr>
          <p:spPr bwMode="auto">
            <a:xfrm>
              <a:off x="412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30" name="Line 49"/>
            <p:cNvSpPr>
              <a:spLocks noChangeShapeType="1"/>
            </p:cNvSpPr>
            <p:nvPr/>
          </p:nvSpPr>
          <p:spPr bwMode="auto">
            <a:xfrm>
              <a:off x="5168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31" name="Line 50"/>
            <p:cNvSpPr>
              <a:spLocks noChangeShapeType="1"/>
            </p:cNvSpPr>
            <p:nvPr/>
          </p:nvSpPr>
          <p:spPr bwMode="auto">
            <a:xfrm>
              <a:off x="5704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32" name="Text Box 51"/>
            <p:cNvSpPr txBox="1">
              <a:spLocks noChangeArrowheads="1"/>
            </p:cNvSpPr>
            <p:nvPr/>
          </p:nvSpPr>
          <p:spPr bwMode="auto">
            <a:xfrm>
              <a:off x="429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0</a:t>
              </a:r>
            </a:p>
          </p:txBody>
        </p:sp>
        <p:sp>
          <p:nvSpPr>
            <p:cNvPr id="88133" name="Text Box 52"/>
            <p:cNvSpPr txBox="1">
              <a:spLocks noChangeArrowheads="1"/>
            </p:cNvSpPr>
            <p:nvPr/>
          </p:nvSpPr>
          <p:spPr bwMode="auto">
            <a:xfrm>
              <a:off x="4796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1</a:t>
              </a:r>
            </a:p>
          </p:txBody>
        </p:sp>
        <p:sp>
          <p:nvSpPr>
            <p:cNvPr id="88134" name="Text Box 53"/>
            <p:cNvSpPr txBox="1">
              <a:spLocks noChangeArrowheads="1"/>
            </p:cNvSpPr>
            <p:nvPr/>
          </p:nvSpPr>
          <p:spPr bwMode="auto">
            <a:xfrm>
              <a:off x="533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2</a:t>
              </a:r>
            </a:p>
          </p:txBody>
        </p:sp>
        <p:sp>
          <p:nvSpPr>
            <p:cNvPr id="88135" name="Line 54"/>
            <p:cNvSpPr>
              <a:spLocks noChangeShapeType="1"/>
            </p:cNvSpPr>
            <p:nvPr/>
          </p:nvSpPr>
          <p:spPr bwMode="auto">
            <a:xfrm rot="-5400000">
              <a:off x="2258" y="3386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36" name="Line 55"/>
            <p:cNvSpPr>
              <a:spLocks noChangeShapeType="1"/>
            </p:cNvSpPr>
            <p:nvPr/>
          </p:nvSpPr>
          <p:spPr bwMode="auto">
            <a:xfrm rot="-5400000">
              <a:off x="1039" y="3428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37" name="Text Box 56"/>
            <p:cNvSpPr txBox="1">
              <a:spLocks noChangeArrowheads="1"/>
            </p:cNvSpPr>
            <p:nvPr/>
          </p:nvSpPr>
          <p:spPr bwMode="auto">
            <a:xfrm>
              <a:off x="1392" y="3325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CC00"/>
                  </a:solidFill>
                </a:rPr>
                <a:t>by</a:t>
              </a:r>
            </a:p>
          </p:txBody>
        </p:sp>
        <p:sp>
          <p:nvSpPr>
            <p:cNvPr id="88138" name="Text Box 57"/>
            <p:cNvSpPr txBox="1">
              <a:spLocks noChangeArrowheads="1"/>
            </p:cNvSpPr>
            <p:nvPr/>
          </p:nvSpPr>
          <p:spPr bwMode="auto">
            <a:xfrm>
              <a:off x="1872" y="326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FF6600"/>
                  </a:solidFill>
                </a:rPr>
                <a:t>ty</a:t>
              </a:r>
            </a:p>
          </p:txBody>
        </p:sp>
        <p:sp>
          <p:nvSpPr>
            <p:cNvPr id="88139" name="Text Box 58"/>
            <p:cNvSpPr txBox="1">
              <a:spLocks noChangeArrowheads="1"/>
            </p:cNvSpPr>
            <p:nvPr/>
          </p:nvSpPr>
          <p:spPr bwMode="auto">
            <a:xfrm>
              <a:off x="2312" y="323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2</a:t>
              </a:r>
            </a:p>
          </p:txBody>
        </p:sp>
        <p:sp>
          <p:nvSpPr>
            <p:cNvPr id="88140" name="Text Box 59"/>
            <p:cNvSpPr txBox="1">
              <a:spLocks noChangeArrowheads="1"/>
            </p:cNvSpPr>
            <p:nvPr/>
          </p:nvSpPr>
          <p:spPr bwMode="auto">
            <a:xfrm>
              <a:off x="2312" y="315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1</a:t>
              </a:r>
            </a:p>
          </p:txBody>
        </p:sp>
        <p:sp>
          <p:nvSpPr>
            <p:cNvPr id="88141" name="Line 60"/>
            <p:cNvSpPr>
              <a:spLocks noChangeShapeType="1"/>
            </p:cNvSpPr>
            <p:nvPr/>
          </p:nvSpPr>
          <p:spPr bwMode="auto">
            <a:xfrm rot="-5400000">
              <a:off x="2488" y="3288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42" name="Line 61"/>
            <p:cNvSpPr>
              <a:spLocks noChangeShapeType="1"/>
            </p:cNvSpPr>
            <p:nvPr/>
          </p:nvSpPr>
          <p:spPr bwMode="auto">
            <a:xfrm rot="-5400000">
              <a:off x="2488" y="322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43" name="Text Box 62"/>
            <p:cNvSpPr txBox="1">
              <a:spLocks noChangeArrowheads="1"/>
            </p:cNvSpPr>
            <p:nvPr/>
          </p:nvSpPr>
          <p:spPr bwMode="auto">
            <a:xfrm>
              <a:off x="2304" y="307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0</a:t>
              </a:r>
            </a:p>
          </p:txBody>
        </p:sp>
        <p:sp>
          <p:nvSpPr>
            <p:cNvPr id="88144" name="Line 63"/>
            <p:cNvSpPr>
              <a:spLocks noChangeShapeType="1"/>
            </p:cNvSpPr>
            <p:nvPr/>
          </p:nvSpPr>
          <p:spPr bwMode="auto">
            <a:xfrm rot="-5400000">
              <a:off x="2488" y="316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45" name="Text Box 64"/>
            <p:cNvSpPr txBox="1">
              <a:spLocks noChangeArrowheads="1"/>
            </p:cNvSpPr>
            <p:nvPr/>
          </p:nvSpPr>
          <p:spPr bwMode="auto">
            <a:xfrm>
              <a:off x="1877" y="3562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6600"/>
                  </a:solidFill>
                </a:rPr>
                <a:t>TILE_WIDTH-1</a:t>
              </a:r>
            </a:p>
          </p:txBody>
        </p:sp>
        <p:sp>
          <p:nvSpPr>
            <p:cNvPr id="88146" name="Line 65"/>
            <p:cNvSpPr>
              <a:spLocks noChangeShapeType="1"/>
            </p:cNvSpPr>
            <p:nvPr/>
          </p:nvSpPr>
          <p:spPr bwMode="auto">
            <a:xfrm rot="-5400000">
              <a:off x="2486" y="3557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47" name="Line 66"/>
            <p:cNvSpPr>
              <a:spLocks noChangeShapeType="1"/>
            </p:cNvSpPr>
            <p:nvPr/>
          </p:nvSpPr>
          <p:spPr bwMode="auto">
            <a:xfrm rot="-5400000">
              <a:off x="1808" y="4195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48" name="Line 67"/>
            <p:cNvSpPr>
              <a:spLocks noChangeShapeType="1"/>
            </p:cNvSpPr>
            <p:nvPr/>
          </p:nvSpPr>
          <p:spPr bwMode="auto">
            <a:xfrm rot="-5400000">
              <a:off x="1800" y="366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49" name="Line 68"/>
            <p:cNvSpPr>
              <a:spLocks noChangeShapeType="1"/>
            </p:cNvSpPr>
            <p:nvPr/>
          </p:nvSpPr>
          <p:spPr bwMode="auto">
            <a:xfrm rot="-5400000">
              <a:off x="1808" y="314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0" name="Text Box 69"/>
            <p:cNvSpPr txBox="1">
              <a:spLocks noChangeArrowheads="1"/>
            </p:cNvSpPr>
            <p:nvPr/>
          </p:nvSpPr>
          <p:spPr bwMode="auto">
            <a:xfrm>
              <a:off x="1636" y="388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2</a:t>
              </a:r>
            </a:p>
          </p:txBody>
        </p:sp>
        <p:sp>
          <p:nvSpPr>
            <p:cNvPr id="88151" name="Text Box 70"/>
            <p:cNvSpPr txBox="1">
              <a:spLocks noChangeArrowheads="1"/>
            </p:cNvSpPr>
            <p:nvPr/>
          </p:nvSpPr>
          <p:spPr bwMode="auto">
            <a:xfrm>
              <a:off x="1636" y="3379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1</a:t>
              </a:r>
            </a:p>
          </p:txBody>
        </p:sp>
        <p:sp>
          <p:nvSpPr>
            <p:cNvPr id="88152" name="Text Box 71"/>
            <p:cNvSpPr txBox="1">
              <a:spLocks noChangeArrowheads="1"/>
            </p:cNvSpPr>
            <p:nvPr/>
          </p:nvSpPr>
          <p:spPr bwMode="auto">
            <a:xfrm>
              <a:off x="1636" y="284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FFCC00"/>
                  </a:solidFill>
                </a:rPr>
                <a:t>0</a:t>
              </a:r>
            </a:p>
          </p:txBody>
        </p:sp>
        <p:sp>
          <p:nvSpPr>
            <p:cNvPr id="88153" name="Line 72"/>
            <p:cNvSpPr>
              <a:spLocks noChangeShapeType="1"/>
            </p:cNvSpPr>
            <p:nvPr/>
          </p:nvSpPr>
          <p:spPr bwMode="auto">
            <a:xfrm>
              <a:off x="464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4" name="Line 73"/>
            <p:cNvSpPr>
              <a:spLocks noChangeShapeType="1"/>
            </p:cNvSpPr>
            <p:nvPr/>
          </p:nvSpPr>
          <p:spPr bwMode="auto">
            <a:xfrm rot="-5400000">
              <a:off x="1808" y="2611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5" name="Line 74"/>
            <p:cNvSpPr>
              <a:spLocks noChangeShapeType="1"/>
            </p:cNvSpPr>
            <p:nvPr/>
          </p:nvSpPr>
          <p:spPr bwMode="auto">
            <a:xfrm>
              <a:off x="4704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6" name="Line 75"/>
            <p:cNvSpPr>
              <a:spLocks noChangeShapeType="1"/>
            </p:cNvSpPr>
            <p:nvPr/>
          </p:nvSpPr>
          <p:spPr bwMode="auto">
            <a:xfrm>
              <a:off x="475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7" name="Line 76"/>
            <p:cNvSpPr>
              <a:spLocks noChangeShapeType="1"/>
            </p:cNvSpPr>
            <p:nvPr/>
          </p:nvSpPr>
          <p:spPr bwMode="auto">
            <a:xfrm>
              <a:off x="4808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8" name="Line 77"/>
            <p:cNvSpPr>
              <a:spLocks noChangeShapeType="1"/>
            </p:cNvSpPr>
            <p:nvPr/>
          </p:nvSpPr>
          <p:spPr bwMode="auto">
            <a:xfrm>
              <a:off x="511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9" name="Line 78"/>
            <p:cNvSpPr>
              <a:spLocks noChangeShapeType="1"/>
            </p:cNvSpPr>
            <p:nvPr/>
          </p:nvSpPr>
          <p:spPr bwMode="auto">
            <a:xfrm rot="-5400000">
              <a:off x="2488" y="310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60" name="Line 79"/>
            <p:cNvSpPr>
              <a:spLocks noChangeShapeType="1"/>
            </p:cNvSpPr>
            <p:nvPr/>
          </p:nvSpPr>
          <p:spPr bwMode="auto">
            <a:xfrm rot="-5400000">
              <a:off x="2486" y="3605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61" name="Text Box 80"/>
            <p:cNvSpPr txBox="1">
              <a:spLocks noChangeArrowheads="1"/>
            </p:cNvSpPr>
            <p:nvPr/>
          </p:nvSpPr>
          <p:spPr bwMode="auto">
            <a:xfrm rot="-5400000">
              <a:off x="5043" y="1245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</a:p>
          </p:txBody>
        </p:sp>
        <p:sp>
          <p:nvSpPr>
            <p:cNvPr id="88162" name="Text Box 81"/>
            <p:cNvSpPr txBox="1">
              <a:spLocks noChangeArrowheads="1"/>
            </p:cNvSpPr>
            <p:nvPr/>
          </p:nvSpPr>
          <p:spPr bwMode="auto">
            <a:xfrm rot="-5400000">
              <a:off x="5131" y="1695"/>
              <a:ext cx="46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</a:t>
              </a:r>
              <a:endParaRPr lang="en-US" sz="900" b="1">
                <a:solidFill>
                  <a:schemeClr val="bg1"/>
                </a:solidFill>
              </a:endParaRPr>
            </a:p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163" name="Text Box 82"/>
            <p:cNvSpPr txBox="1">
              <a:spLocks noChangeArrowheads="1"/>
            </p:cNvSpPr>
            <p:nvPr/>
          </p:nvSpPr>
          <p:spPr bwMode="auto">
            <a:xfrm rot="-5400000">
              <a:off x="5064" y="3309"/>
              <a:ext cx="51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TILE_WIDTHE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88164" name="Text Box 83"/>
            <p:cNvSpPr txBox="1">
              <a:spLocks noChangeArrowheads="1"/>
            </p:cNvSpPr>
            <p:nvPr/>
          </p:nvSpPr>
          <p:spPr bwMode="auto">
            <a:xfrm rot="-5400000">
              <a:off x="5405" y="3283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8165" name="Text Box 84"/>
            <p:cNvSpPr txBox="1">
              <a:spLocks noChangeArrowheads="1"/>
            </p:cNvSpPr>
            <p:nvPr/>
          </p:nvSpPr>
          <p:spPr bwMode="auto">
            <a:xfrm rot="-5400000">
              <a:off x="5387" y="1525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b="1">
                  <a:solidFill>
                    <a:schemeClr val="bg1"/>
                  </a:solidFill>
                  <a:latin typeface="Times New Roman" pitchFamily="18" charset="0"/>
                </a:rPr>
                <a:t>WIDTH</a:t>
              </a:r>
              <a:endParaRPr 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88166" name="Text Box 85"/>
            <p:cNvSpPr txBox="1">
              <a:spLocks noChangeArrowheads="1"/>
            </p:cNvSpPr>
            <p:nvPr/>
          </p:nvSpPr>
          <p:spPr bwMode="auto">
            <a:xfrm>
              <a:off x="2544" y="3120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8167" name="Text Box 86"/>
            <p:cNvSpPr txBox="1">
              <a:spLocks noChangeArrowheads="1"/>
            </p:cNvSpPr>
            <p:nvPr/>
          </p:nvSpPr>
          <p:spPr bwMode="auto">
            <a:xfrm>
              <a:off x="4656" y="1008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8168" name="Text Box 87"/>
            <p:cNvSpPr txBox="1">
              <a:spLocks noChangeArrowheads="1"/>
            </p:cNvSpPr>
            <p:nvPr/>
          </p:nvSpPr>
          <p:spPr bwMode="auto">
            <a:xfrm>
              <a:off x="2544" y="3456"/>
              <a:ext cx="1512" cy="7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88169" name="Text Box 88"/>
            <p:cNvSpPr txBox="1">
              <a:spLocks noChangeArrowheads="1"/>
            </p:cNvSpPr>
            <p:nvPr/>
          </p:nvSpPr>
          <p:spPr bwMode="auto">
            <a:xfrm>
              <a:off x="4944" y="1008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88071" name="Rectangle 91"/>
          <p:cNvSpPr>
            <a:spLocks noChangeArrowheads="1"/>
          </p:cNvSpPr>
          <p:nvPr/>
        </p:nvSpPr>
        <p:spPr bwMode="auto">
          <a:xfrm rot="-5400000">
            <a:off x="4021138" y="6675438"/>
            <a:ext cx="1825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2" name="Line 92"/>
          <p:cNvSpPr>
            <a:spLocks noChangeShapeType="1"/>
          </p:cNvSpPr>
          <p:nvPr/>
        </p:nvSpPr>
        <p:spPr bwMode="auto">
          <a:xfrm>
            <a:off x="6553200" y="2514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3" name="Line 93"/>
          <p:cNvSpPr>
            <a:spLocks noChangeShapeType="1"/>
          </p:cNvSpPr>
          <p:nvPr/>
        </p:nvSpPr>
        <p:spPr bwMode="auto">
          <a:xfrm>
            <a:off x="7315200" y="1600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4" name="Text Box 94"/>
          <p:cNvSpPr txBox="1">
            <a:spLocks noChangeArrowheads="1"/>
          </p:cNvSpPr>
          <p:nvPr/>
        </p:nvSpPr>
        <p:spPr bwMode="auto">
          <a:xfrm>
            <a:off x="6858000" y="1828800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m</a:t>
            </a:r>
          </a:p>
        </p:txBody>
      </p:sp>
      <p:sp>
        <p:nvSpPr>
          <p:cNvPr id="88075" name="Line 95"/>
          <p:cNvSpPr>
            <a:spLocks noChangeShapeType="1"/>
          </p:cNvSpPr>
          <p:nvPr/>
        </p:nvSpPr>
        <p:spPr bwMode="auto">
          <a:xfrm>
            <a:off x="77724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6" name="Text Box 96"/>
          <p:cNvSpPr txBox="1">
            <a:spLocks noChangeArrowheads="1"/>
          </p:cNvSpPr>
          <p:nvPr/>
        </p:nvSpPr>
        <p:spPr bwMode="auto">
          <a:xfrm>
            <a:off x="7451725" y="24050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k</a:t>
            </a:r>
          </a:p>
        </p:txBody>
      </p:sp>
      <p:sp>
        <p:nvSpPr>
          <p:cNvPr id="88077" name="Text Box 97"/>
          <p:cNvSpPr txBox="1">
            <a:spLocks noChangeArrowheads="1"/>
          </p:cNvSpPr>
          <p:nvPr/>
        </p:nvSpPr>
        <p:spPr bwMode="auto">
          <a:xfrm>
            <a:off x="6689725" y="24050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bx</a:t>
            </a:r>
          </a:p>
        </p:txBody>
      </p:sp>
      <p:sp>
        <p:nvSpPr>
          <p:cNvPr id="88078" name="Line 98"/>
          <p:cNvSpPr>
            <a:spLocks noChangeShapeType="1"/>
          </p:cNvSpPr>
          <p:nvPr/>
        </p:nvSpPr>
        <p:spPr bwMode="auto">
          <a:xfrm>
            <a:off x="4876800" y="4038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9" name="Text Box 99"/>
          <p:cNvSpPr txBox="1">
            <a:spLocks noChangeArrowheads="1"/>
          </p:cNvSpPr>
          <p:nvPr/>
        </p:nvSpPr>
        <p:spPr bwMode="auto">
          <a:xfrm>
            <a:off x="4860925" y="4157663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by</a:t>
            </a:r>
          </a:p>
        </p:txBody>
      </p:sp>
      <p:sp>
        <p:nvSpPr>
          <p:cNvPr id="88080" name="Line 100"/>
          <p:cNvSpPr>
            <a:spLocks noChangeShapeType="1"/>
          </p:cNvSpPr>
          <p:nvPr/>
        </p:nvSpPr>
        <p:spPr bwMode="auto">
          <a:xfrm>
            <a:off x="48768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1" name="Text Box 101"/>
          <p:cNvSpPr txBox="1">
            <a:spLocks noChangeArrowheads="1"/>
          </p:cNvSpPr>
          <p:nvPr/>
        </p:nvSpPr>
        <p:spPr bwMode="auto">
          <a:xfrm>
            <a:off x="4937125" y="50720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k</a:t>
            </a:r>
          </a:p>
        </p:txBody>
      </p:sp>
      <p:sp>
        <p:nvSpPr>
          <p:cNvPr id="88082" name="Line 102"/>
          <p:cNvSpPr>
            <a:spLocks noChangeShapeType="1"/>
          </p:cNvSpPr>
          <p:nvPr/>
        </p:nvSpPr>
        <p:spPr bwMode="auto">
          <a:xfrm>
            <a:off x="40386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3" name="Text Box 103"/>
          <p:cNvSpPr txBox="1">
            <a:spLocks noChangeArrowheads="1"/>
          </p:cNvSpPr>
          <p:nvPr/>
        </p:nvSpPr>
        <p:spPr bwMode="auto">
          <a:xfrm>
            <a:off x="4175125" y="4462463"/>
            <a:ext cx="41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/>
              <a:t>m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0116" name="Rectangle 3"/>
          <p:cNvSpPr>
            <a:spLocks noChangeArrowheads="1"/>
          </p:cNvSpPr>
          <p:nvPr/>
        </p:nvSpPr>
        <p:spPr bwMode="auto">
          <a:xfrm>
            <a:off x="685800" y="1371600"/>
            <a:ext cx="5638800" cy="609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17" name="Text Box 6"/>
          <p:cNvSpPr txBox="1">
            <a:spLocks noChangeArrowheads="1"/>
          </p:cNvSpPr>
          <p:nvPr/>
        </p:nvSpPr>
        <p:spPr bwMode="auto">
          <a:xfrm>
            <a:off x="5105400" y="2895600"/>
            <a:ext cx="23622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Shared memory for a</a:t>
            </a:r>
          </a:p>
          <a:p>
            <a:r>
              <a:rPr lang="en-US">
                <a:solidFill>
                  <a:srgbClr val="CC3300"/>
                </a:solidFill>
              </a:rPr>
              <a:t>subset of </a:t>
            </a:r>
            <a:r>
              <a:rPr lang="en-US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Md</a:t>
            </a:r>
            <a:r>
              <a:rPr lang="en-US">
                <a:solidFill>
                  <a:srgbClr val="CC3300"/>
                </a:solidFill>
              </a:rPr>
              <a:t> and </a:t>
            </a:r>
            <a:r>
              <a:rPr lang="en-US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Nd</a:t>
            </a:r>
          </a:p>
        </p:txBody>
      </p:sp>
      <p:sp>
        <p:nvSpPr>
          <p:cNvPr id="90118" name="Line 7"/>
          <p:cNvSpPr>
            <a:spLocks noChangeShapeType="1"/>
          </p:cNvSpPr>
          <p:nvPr/>
        </p:nvSpPr>
        <p:spPr bwMode="auto">
          <a:xfrm flipH="1" flipV="1">
            <a:off x="6248400" y="1981200"/>
            <a:ext cx="0" cy="914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1140" name="Rectangle 3"/>
          <p:cNvSpPr>
            <a:spLocks noChangeArrowheads="1"/>
          </p:cNvSpPr>
          <p:nvPr/>
        </p:nvSpPr>
        <p:spPr bwMode="auto">
          <a:xfrm>
            <a:off x="762000" y="3810000"/>
            <a:ext cx="56388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Text Box 6"/>
          <p:cNvSpPr txBox="1">
            <a:spLocks noChangeArrowheads="1"/>
          </p:cNvSpPr>
          <p:nvPr/>
        </p:nvSpPr>
        <p:spPr bwMode="auto">
          <a:xfrm>
            <a:off x="6248400" y="1981200"/>
            <a:ext cx="2743200" cy="12001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Width/TILE_WIDTH</a:t>
            </a:r>
          </a:p>
          <a:p>
            <a:pPr>
              <a:buFont typeface="Arial" charset="0"/>
              <a:buChar char="•"/>
            </a:pPr>
            <a:r>
              <a:rPr lang="en-US">
                <a:solidFill>
                  <a:srgbClr val="CC3300"/>
                </a:solidFill>
              </a:rPr>
              <a:t> Number of phases</a:t>
            </a:r>
          </a:p>
          <a:p>
            <a:r>
              <a:rPr lang="en-US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m</a:t>
            </a:r>
          </a:p>
          <a:p>
            <a:pPr>
              <a:buFont typeface="Arial" charset="0"/>
              <a:buChar char="•"/>
            </a:pPr>
            <a:r>
              <a:rPr lang="en-US">
                <a:solidFill>
                  <a:srgbClr val="CC3300"/>
                </a:solidFill>
              </a:rPr>
              <a:t> Index for current phase</a:t>
            </a:r>
            <a:endParaRPr lang="en-US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142" name="Line 7"/>
          <p:cNvSpPr>
            <a:spLocks noChangeShapeType="1"/>
          </p:cNvSpPr>
          <p:nvPr/>
        </p:nvSpPr>
        <p:spPr bwMode="auto">
          <a:xfrm flipV="1">
            <a:off x="4953000" y="2819400"/>
            <a:ext cx="1295400" cy="990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2164" name="Rectangle 3"/>
          <p:cNvSpPr>
            <a:spLocks noChangeArrowheads="1"/>
          </p:cNvSpPr>
          <p:nvPr/>
        </p:nvSpPr>
        <p:spPr bwMode="auto">
          <a:xfrm>
            <a:off x="990600" y="4038600"/>
            <a:ext cx="6172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248400" y="1981200"/>
            <a:ext cx="2743200" cy="9239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Bring one element each from </a:t>
            </a:r>
            <a:r>
              <a:rPr lang="en-US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Md</a:t>
            </a: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 and </a:t>
            </a:r>
            <a:r>
              <a:rPr lang="en-US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Nd</a:t>
            </a: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 into shared memory</a:t>
            </a:r>
          </a:p>
        </p:txBody>
      </p:sp>
      <p:sp>
        <p:nvSpPr>
          <p:cNvPr id="92166" name="Line 7"/>
          <p:cNvSpPr>
            <a:spLocks noChangeShapeType="1"/>
          </p:cNvSpPr>
          <p:nvPr/>
        </p:nvSpPr>
        <p:spPr bwMode="auto">
          <a:xfrm flipV="1">
            <a:off x="6705600" y="2895600"/>
            <a:ext cx="0" cy="1143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3188" name="Rectangle 3"/>
          <p:cNvSpPr>
            <a:spLocks noChangeArrowheads="1"/>
          </p:cNvSpPr>
          <p:nvPr/>
        </p:nvSpPr>
        <p:spPr bwMode="auto">
          <a:xfrm>
            <a:off x="990600" y="4572000"/>
            <a:ext cx="20574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172200" y="4667250"/>
            <a:ext cx="2743200" cy="12001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Wait for every thread in the block, i.e., wait for the tile to be in shared memory</a:t>
            </a:r>
          </a:p>
        </p:txBody>
      </p:sp>
      <p:sp>
        <p:nvSpPr>
          <p:cNvPr id="93190" name="Line 7"/>
          <p:cNvSpPr>
            <a:spLocks noChangeShapeType="1"/>
          </p:cNvSpPr>
          <p:nvPr/>
        </p:nvSpPr>
        <p:spPr bwMode="auto">
          <a:xfrm flipH="1" flipV="1">
            <a:off x="3124200" y="4800600"/>
            <a:ext cx="30480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990600" y="5029200"/>
            <a:ext cx="44958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248400" y="4953000"/>
            <a:ext cx="27432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Accumulate subset of dot product</a:t>
            </a:r>
          </a:p>
        </p:txBody>
      </p:sp>
      <p:sp>
        <p:nvSpPr>
          <p:cNvPr id="94214" name="Line 7"/>
          <p:cNvSpPr>
            <a:spLocks noChangeShapeType="1"/>
          </p:cNvSpPr>
          <p:nvPr/>
        </p:nvSpPr>
        <p:spPr bwMode="auto">
          <a:xfrm flipH="1" flipV="1">
            <a:off x="5486400" y="5257800"/>
            <a:ext cx="7620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5236" name="Rectangle 3"/>
          <p:cNvSpPr>
            <a:spLocks noChangeArrowheads="1"/>
          </p:cNvSpPr>
          <p:nvPr/>
        </p:nvSpPr>
        <p:spPr bwMode="auto">
          <a:xfrm>
            <a:off x="990600" y="5562600"/>
            <a:ext cx="22098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715000" y="5562600"/>
            <a:ext cx="8382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Why?</a:t>
            </a:r>
          </a:p>
        </p:txBody>
      </p:sp>
      <p:sp>
        <p:nvSpPr>
          <p:cNvPr id="95238" name="Line 7"/>
          <p:cNvSpPr>
            <a:spLocks noChangeShapeType="1"/>
          </p:cNvSpPr>
          <p:nvPr/>
        </p:nvSpPr>
        <p:spPr bwMode="auto">
          <a:xfrm flipH="1" flipV="1">
            <a:off x="3200400" y="5715000"/>
            <a:ext cx="25146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 Types</a:t>
            </a:r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447800"/>
          </a:xfrm>
        </p:spPr>
        <p:txBody>
          <a:bodyPr/>
          <a:lstStyle/>
          <a:p>
            <a:r>
              <a:rPr lang="en-US" smtClean="0"/>
              <a:t>Available in host and device code</a:t>
            </a:r>
          </a:p>
          <a:p>
            <a:r>
              <a:rPr lang="en-US" smtClean="0"/>
              <a:t>Construct with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make_&lt;type name&gt;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457200" y="3352800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int2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i2 = </a:t>
            </a: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make_int2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(1, 2);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float4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f4 = </a:t>
            </a:r>
            <a:r>
              <a:rPr lang="en-US" sz="32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make_float4</a:t>
            </a: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3200" kern="0" dirty="0">
                <a:latin typeface="Courier New" pitchFamily="49" charset="0"/>
                <a:cs typeface="Courier New" pitchFamily="49" charset="0"/>
              </a:rPr>
              <a:t>  1.0f, 2.0f, 3.0f, 4.0f);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32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MatrixMulKernel(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Md,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Nd,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* Pd,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Width)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600" kern="0" dirty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 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Mds[TILE_WIDTH][TILE_WIDTH];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__shared__ float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[TILE_WIDTH][TILE_WIDTH];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 int by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.y;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.x; int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.y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int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Row = by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Col =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* 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Pvalue = 0;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m = 0; m &lt; Width/TILE_WIDTH; ++m) {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Md[Row*Width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Nd[Col + (m*TILE_WIDTH +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)*Width];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__syncthreads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028700" lvl="1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1600" kern="0" dirty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k = 0; k &lt; TILE_WIDTH; ++k)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  Pvalue += Mds[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][k] * 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[k][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kern="0" dirty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kern="0" dirty="0" err="1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synchthreads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  Pd[Row*</a:t>
            </a:r>
            <a:r>
              <a:rPr lang="en-US" sz="1600" kern="0" dirty="0" err="1">
                <a:latin typeface="Courier New" pitchFamily="49" charset="0"/>
                <a:cs typeface="Courier New" pitchFamily="49" charset="0"/>
              </a:rPr>
              <a:t>Width+Col</a:t>
            </a: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] = Pvalue;</a:t>
            </a:r>
          </a:p>
          <a:p>
            <a:pPr marL="533400" indent="-533400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1600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6260" name="Rectangle 3"/>
          <p:cNvSpPr>
            <a:spLocks noChangeArrowheads="1"/>
          </p:cNvSpPr>
          <p:nvPr/>
        </p:nvSpPr>
        <p:spPr bwMode="auto">
          <a:xfrm>
            <a:off x="762000" y="6019800"/>
            <a:ext cx="33528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105400" y="5830888"/>
            <a:ext cx="2209800" cy="6461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3300"/>
                </a:solidFill>
                <a:latin typeface="+mj-lt"/>
                <a:cs typeface="Courier New" pitchFamily="49" charset="0"/>
              </a:rPr>
              <a:t>Write final answer to global memory</a:t>
            </a:r>
          </a:p>
        </p:txBody>
      </p:sp>
      <p:sp>
        <p:nvSpPr>
          <p:cNvPr id="96262" name="Line 7"/>
          <p:cNvSpPr>
            <a:spLocks noChangeShapeType="1"/>
          </p:cNvSpPr>
          <p:nvPr/>
        </p:nvSpPr>
        <p:spPr bwMode="auto">
          <a:xfrm flipH="1" flipV="1">
            <a:off x="4114800" y="6172200"/>
            <a:ext cx="9906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010400" cy="3886200"/>
          </a:xfrm>
        </p:spPr>
        <p:txBody>
          <a:bodyPr/>
          <a:lstStyle/>
          <a:p>
            <a:r>
              <a:rPr lang="en-US" smtClean="0"/>
              <a:t>How do you pick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mtClean="0"/>
              <a:t>?</a:t>
            </a:r>
          </a:p>
          <a:p>
            <a:pPr lvl="1"/>
            <a:r>
              <a:rPr lang="en-US" smtClean="0"/>
              <a:t>How can it be too large?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98307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534400" cy="3886200"/>
          </a:xfrm>
        </p:spPr>
        <p:txBody>
          <a:bodyPr/>
          <a:lstStyle/>
          <a:p>
            <a:r>
              <a:rPr lang="en-US" smtClean="0"/>
              <a:t>How do you pick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mtClean="0"/>
              <a:t>?</a:t>
            </a:r>
          </a:p>
          <a:p>
            <a:pPr lvl="1"/>
            <a:r>
              <a:rPr lang="en-US" smtClean="0"/>
              <a:t>How can it be too large?</a:t>
            </a:r>
          </a:p>
          <a:p>
            <a:pPr lvl="2"/>
            <a:r>
              <a:rPr lang="en-US" smtClean="0"/>
              <a:t>By exceeding the maximum number of threads/block</a:t>
            </a:r>
          </a:p>
          <a:p>
            <a:pPr lvl="3"/>
            <a:r>
              <a:rPr lang="en-US" smtClean="0"/>
              <a:t>G80 and GT200 – 512</a:t>
            </a:r>
          </a:p>
          <a:p>
            <a:pPr lvl="3"/>
            <a:r>
              <a:rPr lang="en-US" smtClean="0"/>
              <a:t>Fermi – 1024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534400" cy="3886200"/>
          </a:xfrm>
        </p:spPr>
        <p:txBody>
          <a:bodyPr/>
          <a:lstStyle/>
          <a:p>
            <a:r>
              <a:rPr lang="en-US" smtClean="0"/>
              <a:t>How do you pick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mtClean="0"/>
              <a:t>?</a:t>
            </a:r>
          </a:p>
          <a:p>
            <a:pPr lvl="1"/>
            <a:r>
              <a:rPr lang="en-US" smtClean="0"/>
              <a:t>How can it be too large?</a:t>
            </a:r>
          </a:p>
          <a:p>
            <a:pPr lvl="2"/>
            <a:r>
              <a:rPr lang="en-US" smtClean="0"/>
              <a:t>By exceeding the maximum number of threads/block</a:t>
            </a:r>
          </a:p>
          <a:p>
            <a:pPr lvl="3"/>
            <a:r>
              <a:rPr lang="en-US" smtClean="0"/>
              <a:t>G80 and GT200 – 512</a:t>
            </a:r>
          </a:p>
          <a:p>
            <a:pPr lvl="3"/>
            <a:r>
              <a:rPr lang="en-US" smtClean="0"/>
              <a:t>Fermi – 1024</a:t>
            </a:r>
          </a:p>
          <a:p>
            <a:pPr lvl="2"/>
            <a:r>
              <a:rPr lang="en-US" smtClean="0"/>
              <a:t>By exceeding the shared memory limitations</a:t>
            </a:r>
          </a:p>
          <a:p>
            <a:pPr lvl="3"/>
            <a:r>
              <a:rPr lang="en-US" smtClean="0"/>
              <a:t>G80:  16KB per SM and up to 8 blocks per SM</a:t>
            </a:r>
          </a:p>
          <a:p>
            <a:pPr lvl="4"/>
            <a:r>
              <a:rPr lang="en-US" smtClean="0"/>
              <a:t>2 KB per block</a:t>
            </a:r>
          </a:p>
          <a:p>
            <a:pPr lvl="4"/>
            <a:r>
              <a:rPr lang="en-US" smtClean="0"/>
              <a:t>1 KB for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Nds</a:t>
            </a:r>
            <a:r>
              <a:rPr lang="en-US" smtClean="0"/>
              <a:t> and 1 KB for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Mds </a:t>
            </a:r>
            <a:r>
              <a:rPr lang="en-US" smtClean="0"/>
              <a:t>(16 * 16 * 4)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pPr lvl="4"/>
            <a:r>
              <a:rPr lang="en-US" smtClean="0">
                <a:latin typeface="Courier New" pitchFamily="49" charset="0"/>
                <a:cs typeface="Courier New" pitchFamily="49" charset="0"/>
              </a:rPr>
              <a:t>TILE_WIDTH </a:t>
            </a:r>
            <a:r>
              <a:rPr lang="en-US" smtClean="0"/>
              <a:t>= 16</a:t>
            </a:r>
          </a:p>
          <a:p>
            <a:pPr lvl="4"/>
            <a:r>
              <a:rPr lang="en-US" smtClean="0"/>
              <a:t>A larger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mtClean="0"/>
              <a:t> will result in less blocks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Matrix Multiply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534400" cy="3886200"/>
          </a:xfrm>
        </p:spPr>
        <p:txBody>
          <a:bodyPr/>
          <a:lstStyle/>
          <a:p>
            <a:r>
              <a:rPr lang="en-US" smtClean="0"/>
              <a:t>Shared memory tiling benefits</a:t>
            </a:r>
          </a:p>
          <a:p>
            <a:pPr lvl="1"/>
            <a:r>
              <a:rPr lang="en-US" smtClean="0"/>
              <a:t>Reduces global memory access by a factor of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TILE_WIDTH</a:t>
            </a:r>
          </a:p>
          <a:p>
            <a:pPr lvl="2"/>
            <a:r>
              <a:rPr lang="en-US" smtClean="0"/>
              <a:t>16x16 tiles reduces by a factor of 16</a:t>
            </a:r>
          </a:p>
          <a:p>
            <a:pPr lvl="1"/>
            <a:r>
              <a:rPr lang="en-US" smtClean="0"/>
              <a:t>G80</a:t>
            </a:r>
          </a:p>
          <a:p>
            <a:pPr lvl="2"/>
            <a:r>
              <a:rPr lang="en-US" smtClean="0"/>
              <a:t>Now global memory supports 345.6 GFLOPS</a:t>
            </a:r>
          </a:p>
          <a:p>
            <a:pPr lvl="2"/>
            <a:r>
              <a:rPr lang="en-US" smtClean="0"/>
              <a:t>Close to maximum of 346.5 GFLOPS</a:t>
            </a:r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First-order Size Considerations in G80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524000"/>
            <a:ext cx="8305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Each </a:t>
            </a:r>
            <a:r>
              <a:rPr lang="en-US" sz="2400" kern="0" dirty="0">
                <a:solidFill>
                  <a:schemeClr val="accent2"/>
                </a:solidFill>
                <a:latin typeface="+mn-lt"/>
              </a:rPr>
              <a:t>thread block</a:t>
            </a:r>
            <a:r>
              <a:rPr lang="en-US" sz="2400" kern="0" dirty="0">
                <a:latin typeface="+mn-lt"/>
              </a:rPr>
              <a:t> should have many threads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TILE_WIDTH</a:t>
            </a:r>
            <a:r>
              <a:rPr lang="en-US" sz="2000" kern="0" dirty="0">
                <a:latin typeface="+mn-lt"/>
              </a:rPr>
              <a:t> of 16 gives 16*16 = 256 threads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2400" kern="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There should be many thread blocks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+mn-lt"/>
              </a:rPr>
              <a:t>A 1024*1024 Pd gives 64*64 = 4K Thread Blocks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endParaRPr lang="en-US" sz="2400" kern="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Each thread block perform 2*256 = 512 float loads from global memory for 256 * (2*16) = 8K </a:t>
            </a:r>
            <a:r>
              <a:rPr lang="en-US" sz="2400" kern="0" dirty="0" err="1">
                <a:latin typeface="+mn-lt"/>
              </a:rPr>
              <a:t>mul</a:t>
            </a:r>
            <a:r>
              <a:rPr lang="en-US" sz="2400" kern="0" dirty="0">
                <a:latin typeface="+mn-lt"/>
              </a:rPr>
              <a:t>/add operations.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+mn-lt"/>
              </a:rPr>
              <a:t>Memory bandwidth no longer a limiting factor</a:t>
            </a:r>
          </a:p>
        </p:txBody>
      </p:sp>
      <p:sp>
        <p:nvSpPr>
          <p:cNvPr id="10138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Slide from http://courses.engr.illinois.edu/ece498/al/Syllabus.html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3352800"/>
            <a:ext cx="7620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count = 0;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++count;</a:t>
            </a:r>
          </a:p>
        </p:txBody>
      </p:sp>
      <p:sp>
        <p:nvSpPr>
          <p:cNvPr id="102404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What is the value of </a:t>
            </a:r>
            <a:r>
              <a:rPr lang="en-US" sz="320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3200"/>
              <a:t> if 8 threads execute </a:t>
            </a:r>
            <a:r>
              <a:rPr lang="en-US" sz="3200">
                <a:latin typeface="Courier New" pitchFamily="49" charset="0"/>
                <a:cs typeface="Courier New" pitchFamily="49" charset="0"/>
              </a:rPr>
              <a:t>++count</a:t>
            </a:r>
            <a:r>
              <a:rPr lang="en-US" sz="320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10342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3886200"/>
          </a:xfrm>
        </p:spPr>
        <p:txBody>
          <a:bodyPr/>
          <a:lstStyle/>
          <a:p>
            <a:r>
              <a:rPr lang="en-US" smtClean="0"/>
              <a:t>Read-modify-write atomic operation</a:t>
            </a:r>
          </a:p>
          <a:p>
            <a:pPr lvl="1"/>
            <a:r>
              <a:rPr lang="en-US" smtClean="0"/>
              <a:t>Guaranteed no interference from other threads</a:t>
            </a:r>
          </a:p>
          <a:p>
            <a:pPr lvl="1"/>
            <a:r>
              <a:rPr lang="en-US" smtClean="0"/>
              <a:t>No guarantee on order</a:t>
            </a:r>
          </a:p>
          <a:p>
            <a:r>
              <a:rPr lang="en-US" smtClean="0"/>
              <a:t>Shared or global memory</a:t>
            </a:r>
          </a:p>
          <a:p>
            <a:r>
              <a:rPr lang="en-US" smtClean="0"/>
              <a:t>Requires compute capability 1.1 (&gt; G80)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See G.1 in the NVIDIA CUDA C Programming Guide for full compute capability requirements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3505200"/>
            <a:ext cx="7620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__device__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count = 0;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...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</a:rPr>
              <a:t>// atomic ++count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(&amp;count, 1);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What is the value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/>
              <a:t> if 8 threads execute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dirty="0" smtClean="0"/>
              <a:t> below?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Atomic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 smtClean="0"/>
              <a:t>How do you implement </a:t>
            </a:r>
            <a:r>
              <a:rPr lang="en-US" kern="0" dirty="0" smtClean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2971800"/>
            <a:ext cx="693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__device__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</a:rPr>
              <a:t>atomicAdd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(</a:t>
            </a: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*address,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int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 val);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8504</TotalTime>
  <Words>7597</Words>
  <Application>Microsoft Macintosh PowerPoint</Application>
  <PresentationFormat>On-screen Show (4:3)</PresentationFormat>
  <Paragraphs>1339</Paragraphs>
  <Slides>116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17" baseType="lpstr">
      <vt:lpstr>Pixel</vt:lpstr>
      <vt:lpstr>Introduction to CUDA 2 of 2</vt:lpstr>
      <vt:lpstr>Agenda</vt:lpstr>
      <vt:lpstr>Functional Declarations</vt:lpstr>
      <vt:lpstr>Functional Declarations</vt:lpstr>
      <vt:lpstr>Functional Declarations</vt:lpstr>
      <vt:lpstr>Functional Declarations</vt:lpstr>
      <vt:lpstr>Functional Declarations</vt:lpstr>
      <vt:lpstr>Vector Types</vt:lpstr>
      <vt:lpstr>Vector Types</vt:lpstr>
      <vt:lpstr>Vector Types</vt:lpstr>
      <vt:lpstr>Math Functions</vt:lpstr>
      <vt:lpstr>Math Functions</vt:lpstr>
      <vt:lpstr>Math Functions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Scheduling Threads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Review:  Thread Hierarchies</vt:lpstr>
      <vt:lpstr>Review:  Thread Hierarchies</vt:lpstr>
      <vt:lpstr>Review:  Thread Hierarchies</vt:lpstr>
      <vt:lpstr>Review:  Thread Hierarchies</vt:lpstr>
      <vt:lpstr>Review:  Thread Hierarchies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Thread Synchronization</vt:lpstr>
      <vt:lpstr>PowerPoint Presentation</vt:lpstr>
      <vt:lpstr>Matrix Multiply:  CPU Implementation</vt:lpstr>
      <vt:lpstr>Matrix Multiply:  CUDA Kernel</vt:lpstr>
      <vt:lpstr>Matrix Multiply:  CUDA Kernel</vt:lpstr>
      <vt:lpstr>Matrix Multiply:  CUDA Kernel</vt:lpstr>
      <vt:lpstr>Matrix Multiply:  CUDA Kernel</vt:lpstr>
      <vt:lpstr>Matrix Multiply</vt:lpstr>
      <vt:lpstr>Matrix Multiply</vt:lpstr>
      <vt:lpstr>Matrix Multiply</vt:lpstr>
      <vt:lpstr>Matrix Multiply</vt:lpstr>
      <vt:lpstr>Matrix Multiply</vt:lpstr>
      <vt:lpstr>Matrix Multiply</vt:lpstr>
      <vt:lpstr>Matrix Multiply</vt:lpstr>
      <vt:lpstr>Matrix Multiply</vt:lpstr>
      <vt:lpstr>Matrix Multiply</vt:lpstr>
      <vt:lpstr>PowerPoint Presentation</vt:lpstr>
      <vt:lpstr>Matrix Multiply</vt:lpstr>
      <vt:lpstr>Matrix Multiply</vt:lpstr>
      <vt:lpstr>Matrix Multiply</vt:lpstr>
      <vt:lpstr>Matrix Multiply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Matrix Multiply</vt:lpstr>
      <vt:lpstr>Matrix Multiply</vt:lpstr>
      <vt:lpstr>Matrix Multiply</vt:lpstr>
      <vt:lpstr>Matrix Multiply</vt:lpstr>
      <vt:lpstr>First-order Size Considerations in G80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  <vt:lpstr>Atomic 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AGI</cp:lastModifiedBy>
  <cp:revision>289</cp:revision>
  <cp:lastPrinted>2012-01-29T21:57:59Z</cp:lastPrinted>
  <dcterms:created xsi:type="dcterms:W3CDTF">2011-01-14T02:17:40Z</dcterms:created>
  <dcterms:modified xsi:type="dcterms:W3CDTF">2014-09-15T21:43:44Z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