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3"/>
    <p:sldId id="257" r:id="rId4"/>
    <p:sldId id="258" r:id="rId5"/>
    <p:sldId id="260" r:id="rId6"/>
    <p:sldId id="311" r:id="rId8"/>
    <p:sldId id="312" r:id="rId9"/>
    <p:sldId id="313" r:id="rId10"/>
    <p:sldId id="261" r:id="rId11"/>
    <p:sldId id="271" r:id="rId12"/>
    <p:sldId id="307" r:id="rId13"/>
    <p:sldId id="31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3384" y="-137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z="1000"/>
              <a:t>We then logically concatenate these 8 bits to produce a byte. If the case is 0 or 255, then the cell is entirely inside or outside the terrain and no polygons will be generated. Or else, it is used to index into various lookup tables to determine how many polygons to output. The vertex should be placed where the density value is approximately zero and thus we could get a triangle list output.</a:t>
            </a:r>
            <a:endParaRPr lang="zh-CN" altLang="en-US" sz="1000"/>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z="1000"/>
              <a:t>We then logically concatenate these 8 bits to produce a byte. If the case is 0 or 255, then the cell is entirely inside or outside the terrain and no polygons will be generated. Or else, it is used to index into various lookup tables to determine how many polygons to output. The vertex should be placed where the density value is approximately zero and thus we could get a triangle list output.</a:t>
            </a:r>
            <a:endParaRPr lang="zh-CN" altLang="en-US" sz="1000"/>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We use triplanar texturing, namely, three different planar projections, one along each of the three primary axes (x, y, and z). At any given point, we also use the projection that provides the least stretching at that point, with some projections blending based on the surface normal in the in-between areas.</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smtClean="0"/>
              <a:t>Click to edit Master title style</a:t>
            </a:r>
            <a:endParaRPr lang="en-US"/>
          </a:p>
        </p:txBody>
      </p:sp>
      <p:sp>
        <p:nvSpPr>
          <p:cNvPr id="3" name="Vertical Text Placeholder 2"/>
          <p:cNvSpPr>
            <a:spLocks noGrp="1"/>
          </p:cNvSpPr>
          <p:nvPr>
            <p:ph type="body" orient="vert" idx="1" hasCustomPrompt="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hasCustomPrompt="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smtClean="0"/>
              <a:t>Click to edit Master title style</a:t>
            </a:r>
            <a:endParaRPr lang="en-US"/>
          </a:p>
        </p:txBody>
      </p:sp>
      <p:sp>
        <p:nvSpPr>
          <p:cNvPr id="3" name="Content Placeholder 2"/>
          <p:cNvSpPr>
            <a:spLocks noGrp="1"/>
          </p:cNvSpPr>
          <p:nvPr>
            <p:ph idx="1" hasCustomPrompt="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smtClean="0"/>
              <a:t>Click to edit Master title style</a:t>
            </a:r>
            <a:endParaRPr lang="en-US"/>
          </a:p>
        </p:txBody>
      </p:sp>
      <p:sp>
        <p:nvSpPr>
          <p:cNvPr id="3" name="Content Placeholder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http.developer.nvidia.com/GPUGems3/gpugems3_ch01.html" TargetMode="External"/><Relationship Id="rId1" Type="http://schemas.openxmlformats.org/officeDocument/2006/relationships/image" Target="../media/image2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hyperlink" Target="https://www.youtube.com/watch?v=D41O1_oWaAk" TargetMode="Externa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0" Type="http://schemas.openxmlformats.org/officeDocument/2006/relationships/notesSlide" Target="../notesSlides/notesSlide3.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p>
            <a:endParaRPr lang="zh-CN" altLang="en-US"/>
          </a:p>
        </p:txBody>
      </p:sp>
      <p:sp>
        <p:nvSpPr>
          <p:cNvPr id="9" name="副标题 8"/>
          <p:cNvSpPr>
            <a:spLocks noGrp="1"/>
          </p:cNvSpPr>
          <p:nvPr>
            <p:ph type="subTitle" idx="1"/>
          </p:nvPr>
        </p:nvSpPr>
        <p:spPr/>
        <p:txBody>
          <a:bodyPr/>
          <a:p>
            <a:endParaRPr lang="zh-CN" altLang="en-US"/>
          </a:p>
        </p:txBody>
      </p:sp>
      <p:pic>
        <p:nvPicPr>
          <p:cNvPr id="3" name="Picture 3" descr="C:\Users\Zhimin\Desktop\图片1.png图片1"/>
          <p:cNvPicPr>
            <a:picLocks noChangeAspect="1" noChangeArrowheads="1"/>
          </p:cNvPicPr>
          <p:nvPr/>
        </p:nvPicPr>
        <p:blipFill>
          <a:blip r:embed="rId1"/>
          <a:srcRect/>
          <a:stretch>
            <a:fillRect/>
          </a:stretch>
        </p:blipFill>
        <p:spPr bwMode="auto">
          <a:xfrm>
            <a:off x="635" y="0"/>
            <a:ext cx="9142730" cy="5956300"/>
          </a:xfrm>
          <a:prstGeom prst="rect">
            <a:avLst/>
          </a:prstGeom>
          <a:noFill/>
        </p:spPr>
      </p:pic>
      <p:sp>
        <p:nvSpPr>
          <p:cNvPr id="5" name="TextBox 1"/>
          <p:cNvSpPr txBox="1"/>
          <p:nvPr/>
        </p:nvSpPr>
        <p:spPr>
          <a:xfrm>
            <a:off x="4038600" y="6324600"/>
            <a:ext cx="914400" cy="268605"/>
          </a:xfrm>
          <a:prstGeom prst="rect">
            <a:avLst/>
          </a:prstGeom>
          <a:noFill/>
        </p:spPr>
        <p:txBody>
          <a:bodyPr wrap="none" lIns="0" tIns="0" rIns="0" rtlCol="0">
            <a:spAutoFit/>
          </a:bodyPr>
          <a:lstStyle/>
          <a:p>
            <a:pPr defTabSz="-635">
              <a:lnSpc>
                <a:spcPts val="1400"/>
              </a:lnSpc>
            </a:pPr>
            <a:r>
              <a:rPr lang="en-US" sz="1595" b="1" dirty="0" smtClean="0">
                <a:solidFill>
                  <a:srgbClr val="444444"/>
                </a:solidFill>
                <a:latin typeface="Times New Roman" pitchFamily="18" charset="0"/>
                <a:cs typeface="Times New Roman" pitchFamily="18" charset="0"/>
              </a:rPr>
              <a:t>11/16/2015</a:t>
            </a:r>
            <a:endParaRPr lang="en-US"/>
          </a:p>
        </p:txBody>
      </p:sp>
      <p:sp>
        <p:nvSpPr>
          <p:cNvPr id="6" name="TextBox 1"/>
          <p:cNvSpPr txBox="1"/>
          <p:nvPr/>
        </p:nvSpPr>
        <p:spPr>
          <a:xfrm>
            <a:off x="3810000" y="5334000"/>
            <a:ext cx="1388745" cy="325755"/>
          </a:xfrm>
          <a:prstGeom prst="rect">
            <a:avLst/>
          </a:prstGeom>
          <a:noFill/>
        </p:spPr>
        <p:txBody>
          <a:bodyPr wrap="none" lIns="0" tIns="0" rIns="0" rtlCol="0">
            <a:spAutoFit/>
          </a:bodyPr>
          <a:lstStyle/>
          <a:p>
            <a:pPr defTabSz="-635">
              <a:lnSpc>
                <a:spcPts val="1800"/>
              </a:lnSpc>
            </a:pPr>
            <a:r>
              <a:rPr lang="en-US" sz="2005" b="1" i="1" dirty="0" smtClean="0">
                <a:solidFill>
                  <a:srgbClr val="FFFFFF"/>
                </a:solidFill>
                <a:latin typeface="Times New Roman" pitchFamily="18" charset="0"/>
                <a:cs typeface="Times New Roman" pitchFamily="18" charset="0"/>
              </a:rPr>
              <a:t>Zhimin Zhao</a:t>
            </a:r>
            <a:endParaRPr lang="en-US"/>
          </a:p>
        </p:txBody>
      </p:sp>
      <p:sp>
        <p:nvSpPr>
          <p:cNvPr id="7" name="矩形 6"/>
          <p:cNvSpPr/>
          <p:nvPr/>
        </p:nvSpPr>
        <p:spPr>
          <a:xfrm>
            <a:off x="990283" y="1143000"/>
            <a:ext cx="2992755" cy="2292350"/>
          </a:xfrm>
          <a:prstGeom prst="rect">
            <a:avLst/>
          </a:prstGeom>
          <a:noFill/>
          <a:ln>
            <a:noFill/>
          </a:ln>
        </p:spPr>
        <p:txBody>
          <a:bodyPr wrap="none" rtlCol="0" anchor="t">
            <a:spAutoFit/>
          </a:bodyPr>
          <a:p>
            <a:pPr algn="ctr"/>
            <a:r>
              <a:rPr lang="zh-CN" altLang="en-US" sz="4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Complex </a:t>
            </a:r>
            <a:endParaRPr lang="zh-CN" altLang="en-US" sz="4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zh-CN" altLang="en-US" sz="4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Procedural </a:t>
            </a:r>
            <a:endParaRPr lang="zh-CN" altLang="en-US" sz="4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zh-CN" altLang="en-US" sz="4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Terrains</a:t>
            </a:r>
            <a:endParaRPr lang="zh-CN" altLang="en-US" sz="4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9050" y="6175984"/>
            <a:ext cx="9182100" cy="76200"/>
          </a:xfrm>
          <a:custGeom>
            <a:avLst/>
            <a:gdLst>
              <a:gd name="connsiteX0" fmla="*/ 19050 w 9182100"/>
              <a:gd name="connsiteY0" fmla="*/ 19050 h 76200"/>
              <a:gd name="connsiteX1" fmla="*/ 9163050 w 9182100"/>
              <a:gd name="connsiteY1" fmla="*/ 20637 h 76200"/>
            </a:gdLst>
            <a:ahLst/>
            <a:cxnLst>
              <a:cxn ang="0">
                <a:pos x="connsiteX0" y="connsiteY0"/>
              </a:cxn>
              <a:cxn ang="1">
                <a:pos x="connsiteX1" y="connsiteY1"/>
              </a:cxn>
            </a:cxnLst>
            <a:rect l="l" t="t" r="r" b="b"/>
            <a:pathLst>
              <a:path w="9182100" h="76200">
                <a:moveTo>
                  <a:pt x="19050" y="19050"/>
                </a:moveTo>
                <a:lnTo>
                  <a:pt x="9163050" y="20637"/>
                </a:lnTo>
              </a:path>
            </a:pathLst>
          </a:custGeom>
          <a:ln w="38100">
            <a:solidFill>
              <a:srgbClr val="F2F2F2">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6350" y="6165748"/>
            <a:ext cx="9156700" cy="25400"/>
          </a:xfrm>
          <a:custGeom>
            <a:avLst/>
            <a:gdLst>
              <a:gd name="connsiteX0" fmla="*/ 6350 w 9156700"/>
              <a:gd name="connsiteY0" fmla="*/ 6350 h 25400"/>
              <a:gd name="connsiteX1" fmla="*/ 9150350 w 9156700"/>
              <a:gd name="connsiteY1" fmla="*/ 7937 h 25400"/>
            </a:gdLst>
            <a:ahLst/>
            <a:cxnLst>
              <a:cxn ang="0">
                <a:pos x="connsiteX0" y="connsiteY0"/>
              </a:cxn>
              <a:cxn ang="1">
                <a:pos x="connsiteX1" y="connsiteY1"/>
              </a:cxn>
            </a:cxnLst>
            <a:rect l="l" t="t" r="r" b="b"/>
            <a:pathLst>
              <a:path w="9156700" h="25400">
                <a:moveTo>
                  <a:pt x="6350" y="6350"/>
                </a:moveTo>
                <a:lnTo>
                  <a:pt x="9150350" y="7937"/>
                </a:lnTo>
              </a:path>
            </a:pathLst>
          </a:custGeom>
          <a:ln w="12700">
            <a:solidFill>
              <a:srgbClr val="BFBFB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1614424" y="3859148"/>
            <a:ext cx="1295399" cy="7620"/>
          </a:xfrm>
          <a:custGeom>
            <a:avLst/>
            <a:gdLst>
              <a:gd name="connsiteX0" fmla="*/ 0 w 1295399"/>
              <a:gd name="connsiteY0" fmla="*/ 0 h 7620"/>
              <a:gd name="connsiteX1" fmla="*/ 647699 w 1295399"/>
              <a:gd name="connsiteY1" fmla="*/ 0 h 7620"/>
              <a:gd name="connsiteX2" fmla="*/ 1295399 w 1295399"/>
              <a:gd name="connsiteY2" fmla="*/ 0 h 7620"/>
              <a:gd name="connsiteX3" fmla="*/ 1295399 w 1295399"/>
              <a:gd name="connsiteY3" fmla="*/ 7620 h 7620"/>
              <a:gd name="connsiteX4" fmla="*/ 647699 w 1295399"/>
              <a:gd name="connsiteY4" fmla="*/ 7620 h 7620"/>
              <a:gd name="connsiteX5" fmla="*/ 0 w 1295399"/>
              <a:gd name="connsiteY5" fmla="*/ 7620 h 7620"/>
              <a:gd name="connsiteX6" fmla="*/ 0 w 1295399"/>
              <a:gd name="connsiteY6" fmla="*/ 0 h 762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295399" h="7620">
                <a:moveTo>
                  <a:pt x="0" y="0"/>
                </a:moveTo>
                <a:lnTo>
                  <a:pt x="647699" y="0"/>
                </a:lnTo>
                <a:lnTo>
                  <a:pt x="1295399" y="0"/>
                </a:lnTo>
                <a:lnTo>
                  <a:pt x="1295399" y="7620"/>
                </a:lnTo>
                <a:lnTo>
                  <a:pt x="647699" y="7620"/>
                </a:lnTo>
                <a:lnTo>
                  <a:pt x="0" y="7620"/>
                </a:lnTo>
                <a:lnTo>
                  <a:pt x="0" y="0"/>
                </a:lnTo>
              </a:path>
            </a:pathLst>
          </a:custGeom>
          <a:solidFill>
            <a:srgbClr val="47C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2992120" y="3859148"/>
            <a:ext cx="1368552" cy="7620"/>
          </a:xfrm>
          <a:custGeom>
            <a:avLst/>
            <a:gdLst>
              <a:gd name="connsiteX0" fmla="*/ 0 w 1368552"/>
              <a:gd name="connsiteY0" fmla="*/ 0 h 7620"/>
              <a:gd name="connsiteX1" fmla="*/ 684276 w 1368552"/>
              <a:gd name="connsiteY1" fmla="*/ 0 h 7620"/>
              <a:gd name="connsiteX2" fmla="*/ 1368551 w 1368552"/>
              <a:gd name="connsiteY2" fmla="*/ 0 h 7620"/>
              <a:gd name="connsiteX3" fmla="*/ 1368551 w 1368552"/>
              <a:gd name="connsiteY3" fmla="*/ 7620 h 7620"/>
              <a:gd name="connsiteX4" fmla="*/ 684276 w 1368552"/>
              <a:gd name="connsiteY4" fmla="*/ 7620 h 7620"/>
              <a:gd name="connsiteX5" fmla="*/ 0 w 1368552"/>
              <a:gd name="connsiteY5" fmla="*/ 7620 h 7620"/>
              <a:gd name="connsiteX6" fmla="*/ 0 w 1368552"/>
              <a:gd name="connsiteY6" fmla="*/ 0 h 762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368552" h="7620">
                <a:moveTo>
                  <a:pt x="0" y="0"/>
                </a:moveTo>
                <a:lnTo>
                  <a:pt x="684276" y="0"/>
                </a:lnTo>
                <a:lnTo>
                  <a:pt x="1368551" y="0"/>
                </a:lnTo>
                <a:lnTo>
                  <a:pt x="1368551" y="7620"/>
                </a:lnTo>
                <a:lnTo>
                  <a:pt x="684276" y="7620"/>
                </a:lnTo>
                <a:lnTo>
                  <a:pt x="0" y="7620"/>
                </a:lnTo>
                <a:lnTo>
                  <a:pt x="0" y="0"/>
                </a:lnTo>
              </a:path>
            </a:pathLst>
          </a:custGeom>
          <a:solidFill>
            <a:srgbClr val="47C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294640" y="4483989"/>
            <a:ext cx="4155947" cy="10667"/>
          </a:xfrm>
          <a:custGeom>
            <a:avLst/>
            <a:gdLst>
              <a:gd name="connsiteX0" fmla="*/ 0 w 4155947"/>
              <a:gd name="connsiteY0" fmla="*/ 0 h 10667"/>
              <a:gd name="connsiteX1" fmla="*/ 1038987 w 4155947"/>
              <a:gd name="connsiteY1" fmla="*/ 0 h 10667"/>
              <a:gd name="connsiteX2" fmla="*/ 2077974 w 4155947"/>
              <a:gd name="connsiteY2" fmla="*/ 0 h 10667"/>
              <a:gd name="connsiteX3" fmla="*/ 3116961 w 4155947"/>
              <a:gd name="connsiteY3" fmla="*/ 0 h 10667"/>
              <a:gd name="connsiteX4" fmla="*/ 4155948 w 4155947"/>
              <a:gd name="connsiteY4" fmla="*/ 0 h 10667"/>
              <a:gd name="connsiteX5" fmla="*/ 4155948 w 4155947"/>
              <a:gd name="connsiteY5" fmla="*/ 10667 h 10667"/>
              <a:gd name="connsiteX6" fmla="*/ 3116961 w 4155947"/>
              <a:gd name="connsiteY6" fmla="*/ 10667 h 10667"/>
              <a:gd name="connsiteX7" fmla="*/ 2077974 w 4155947"/>
              <a:gd name="connsiteY7" fmla="*/ 10667 h 10667"/>
              <a:gd name="connsiteX8" fmla="*/ 1038987 w 4155947"/>
              <a:gd name="connsiteY8" fmla="*/ 10667 h 10667"/>
              <a:gd name="connsiteX9" fmla="*/ 0 w 4155947"/>
              <a:gd name="connsiteY9" fmla="*/ 10667 h 10667"/>
              <a:gd name="connsiteX10" fmla="*/ 0 w 4155947"/>
              <a:gd name="connsiteY10" fmla="*/ 0 h 1066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4155947" h="10667">
                <a:moveTo>
                  <a:pt x="0" y="0"/>
                </a:moveTo>
                <a:lnTo>
                  <a:pt x="1038987" y="0"/>
                </a:lnTo>
                <a:lnTo>
                  <a:pt x="2077974" y="0"/>
                </a:lnTo>
                <a:lnTo>
                  <a:pt x="3116961" y="0"/>
                </a:lnTo>
                <a:lnTo>
                  <a:pt x="4155948" y="0"/>
                </a:lnTo>
                <a:lnTo>
                  <a:pt x="4155948" y="10667"/>
                </a:lnTo>
                <a:lnTo>
                  <a:pt x="3116961" y="10667"/>
                </a:lnTo>
                <a:lnTo>
                  <a:pt x="2077974" y="10667"/>
                </a:lnTo>
                <a:lnTo>
                  <a:pt x="1038987" y="10667"/>
                </a:lnTo>
                <a:lnTo>
                  <a:pt x="0" y="10667"/>
                </a:lnTo>
                <a:lnTo>
                  <a:pt x="0" y="0"/>
                </a:lnTo>
              </a:path>
            </a:pathLst>
          </a:custGeom>
          <a:solidFill>
            <a:srgbClr val="47C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3"/>
          <p:cNvPicPr>
            <a:picLocks noChangeAspect="1" noChangeArrowheads="1"/>
          </p:cNvPicPr>
          <p:nvPr/>
        </p:nvPicPr>
        <p:blipFill>
          <a:blip r:embed="rId1" cstate="print"/>
          <a:srcRect/>
          <a:stretch>
            <a:fillRect/>
          </a:stretch>
        </p:blipFill>
        <p:spPr bwMode="auto">
          <a:xfrm rot="16200000">
            <a:off x="1117600" y="-1117600"/>
            <a:ext cx="3949700" cy="6184900"/>
          </a:xfrm>
          <a:prstGeom prst="rect">
            <a:avLst/>
          </a:prstGeom>
          <a:noFill/>
        </p:spPr>
      </p:pic>
      <p:sp>
        <p:nvSpPr>
          <p:cNvPr id="11" name="TextBox 1"/>
          <p:cNvSpPr txBox="1"/>
          <p:nvPr/>
        </p:nvSpPr>
        <p:spPr>
          <a:xfrm>
            <a:off x="8813800" y="6515100"/>
            <a:ext cx="127000" cy="185420"/>
          </a:xfrm>
          <a:prstGeom prst="rect">
            <a:avLst/>
          </a:prstGeom>
          <a:noFill/>
        </p:spPr>
        <p:txBody>
          <a:bodyPr wrap="none" lIns="0" tIns="0" rIns="0" rtlCol="0">
            <a:spAutoFit/>
          </a:bodyPr>
          <a:lstStyle/>
          <a:p>
            <a:pPr defTabSz="-635">
              <a:lnSpc>
                <a:spcPts val="900"/>
              </a:lnSpc>
            </a:pPr>
            <a:r>
              <a:rPr lang="en-US" sz="995" dirty="0" smtClean="0">
                <a:solidFill>
                  <a:srgbClr val="444444"/>
                </a:solidFill>
                <a:latin typeface="Times New Roman" pitchFamily="18" charset="0"/>
                <a:cs typeface="Times New Roman" pitchFamily="18" charset="0"/>
              </a:rPr>
              <a:t>10</a:t>
            </a:r>
            <a:endParaRPr lang="en-US"/>
          </a:p>
        </p:txBody>
      </p:sp>
      <p:sp>
        <p:nvSpPr>
          <p:cNvPr id="12" name="TextBox 1"/>
          <p:cNvSpPr txBox="1"/>
          <p:nvPr/>
        </p:nvSpPr>
        <p:spPr>
          <a:xfrm>
            <a:off x="762000" y="533400"/>
            <a:ext cx="7713345" cy="4434840"/>
          </a:xfrm>
          <a:prstGeom prst="rect">
            <a:avLst/>
          </a:prstGeom>
          <a:noFill/>
        </p:spPr>
        <p:txBody>
          <a:bodyPr wrap="square" lIns="0" tIns="0" rIns="0" rtlCol="0">
            <a:spAutoFit/>
          </a:bodyPr>
          <a:lstStyle/>
          <a:p>
            <a:pPr algn="l" defTabSz="-635">
              <a:lnSpc>
                <a:spcPct val="300000"/>
              </a:lnSpc>
            </a:pPr>
            <a:r>
              <a:rPr lang="en-US" altLang="zh-CN" sz="2800" b="1" dirty="0" smtClean="0">
                <a:latin typeface="Times New Roman" pitchFamily="18" charset="0"/>
                <a:cs typeface="Times New Roman" pitchFamily="18" charset="0"/>
              </a:rPr>
              <a:t>Acknowledgement</a:t>
            </a:r>
            <a:endParaRPr lang="en-US" altLang="zh-CN" sz="2800" b="1" dirty="0" smtClean="0">
              <a:latin typeface="Times New Roman" pitchFamily="18" charset="0"/>
              <a:cs typeface="Times New Roman" pitchFamily="18" charset="0"/>
            </a:endParaRPr>
          </a:p>
          <a:p>
            <a:pPr algn="l" defTabSz="-635">
              <a:lnSpc>
                <a:spcPct val="300000"/>
              </a:lnSpc>
            </a:pPr>
            <a:r>
              <a:rPr lang="en-US" altLang="zh-CN" sz="2005" dirty="0" smtClean="0">
                <a:latin typeface="Times New Roman" pitchFamily="18" charset="0"/>
                <a:cs typeface="Times New Roman" pitchFamily="18" charset="0"/>
                <a:hlinkClick r:id="rId2"/>
              </a:rPr>
              <a:t>http://http.developer.nvidia.com/GPUGems3/gpugems3_ch01.html</a:t>
            </a:r>
            <a:endParaRPr lang="en-US" altLang="zh-CN" sz="2005" dirty="0" smtClean="0">
              <a:latin typeface="Times New Roman" pitchFamily="18" charset="0"/>
              <a:cs typeface="Times New Roman" pitchFamily="18" charset="0"/>
              <a:hlinkClick r:id="rId2"/>
            </a:endParaRPr>
          </a:p>
          <a:p>
            <a:pPr algn="l" defTabSz="-635">
              <a:lnSpc>
                <a:spcPct val="300000"/>
              </a:lnSpc>
            </a:pPr>
            <a:r>
              <a:rPr lang="en-US" altLang="zh-CN" sz="2800" b="1" dirty="0" smtClean="0">
                <a:latin typeface="Times New Roman" pitchFamily="18" charset="0"/>
                <a:cs typeface="Times New Roman" pitchFamily="18" charset="0"/>
                <a:sym typeface="+mn-ea"/>
              </a:rPr>
              <a:t>Reference Material</a:t>
            </a:r>
            <a:endParaRPr lang="en-US" altLang="zh-CN" sz="2000" b="1" dirty="0" smtClean="0">
              <a:latin typeface="Times New Roman" pitchFamily="18" charset="0"/>
              <a:cs typeface="Times New Roman" pitchFamily="18" charset="0"/>
              <a:sym typeface="+mn-ea"/>
            </a:endParaRPr>
          </a:p>
          <a:p>
            <a:pPr algn="l" defTabSz="-635">
              <a:lnSpc>
                <a:spcPct val="300000"/>
              </a:lnSpc>
            </a:pPr>
            <a:r>
              <a:rPr lang="en-US" altLang="zh-CN" sz="2005" dirty="0" smtClean="0">
                <a:latin typeface="Times New Roman" pitchFamily="18" charset="0"/>
                <a:cs typeface="Times New Roman" pitchFamily="18" charset="0"/>
              </a:rPr>
              <a:t>NBody-Simulation Base Code</a:t>
            </a:r>
            <a:endParaRPr lang="en-US" altLang="zh-CN" sz="2005"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3423539"/>
            <a:ext cx="9144000" cy="914400"/>
          </a:xfrm>
          <a:custGeom>
            <a:avLst/>
            <a:gdLst>
              <a:gd name="connsiteX0" fmla="*/ 0 w 9144000"/>
              <a:gd name="connsiteY0" fmla="*/ 914400 h 914400"/>
              <a:gd name="connsiteX1" fmla="*/ 9144000 w 9144000"/>
              <a:gd name="connsiteY1" fmla="*/ 914400 h 914400"/>
              <a:gd name="connsiteX2" fmla="*/ 9144000 w 9144000"/>
              <a:gd name="connsiteY2" fmla="*/ 0 h 914400"/>
              <a:gd name="connsiteX3" fmla="*/ 0 w 9144000"/>
              <a:gd name="connsiteY3" fmla="*/ 0 h 914400"/>
              <a:gd name="connsiteX4" fmla="*/ 0 w 9144000"/>
              <a:gd name="connsiteY4" fmla="*/ 914400 h 9144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914400">
                <a:moveTo>
                  <a:pt x="0" y="914400"/>
                </a:moveTo>
                <a:lnTo>
                  <a:pt x="9144000" y="914400"/>
                </a:lnTo>
                <a:lnTo>
                  <a:pt x="9144000" y="0"/>
                </a:lnTo>
                <a:lnTo>
                  <a:pt x="0" y="0"/>
                </a:lnTo>
                <a:lnTo>
                  <a:pt x="0" y="914400"/>
                </a:lnTo>
              </a:path>
            </a:pathLst>
          </a:custGeom>
          <a:solidFill>
            <a:srgbClr val="4E4E4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0" y="1810511"/>
            <a:ext cx="6268973" cy="1609978"/>
          </a:xfrm>
          <a:custGeom>
            <a:avLst/>
            <a:gdLst>
              <a:gd name="connsiteX0" fmla="*/ 0 w 6268973"/>
              <a:gd name="connsiteY0" fmla="*/ 1609978 h 1609978"/>
              <a:gd name="connsiteX1" fmla="*/ 6268973 w 6268973"/>
              <a:gd name="connsiteY1" fmla="*/ 1609978 h 1609978"/>
              <a:gd name="connsiteX2" fmla="*/ 6268973 w 6268973"/>
              <a:gd name="connsiteY2" fmla="*/ 0 h 1609978"/>
              <a:gd name="connsiteX3" fmla="*/ 0 w 6268973"/>
              <a:gd name="connsiteY3" fmla="*/ 0 h 1609978"/>
              <a:gd name="connsiteX4" fmla="*/ 0 w 6268973"/>
              <a:gd name="connsiteY4" fmla="*/ 1609978 h 160997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268973" h="1609978">
                <a:moveTo>
                  <a:pt x="0" y="1609978"/>
                </a:moveTo>
                <a:lnTo>
                  <a:pt x="6268973" y="1609978"/>
                </a:lnTo>
                <a:lnTo>
                  <a:pt x="6268973" y="0"/>
                </a:lnTo>
                <a:lnTo>
                  <a:pt x="0" y="0"/>
                </a:lnTo>
                <a:lnTo>
                  <a:pt x="0" y="1609978"/>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1" cstate="print"/>
          <a:srcRect/>
          <a:stretch>
            <a:fillRect/>
          </a:stretch>
        </p:blipFill>
        <p:spPr bwMode="auto">
          <a:xfrm>
            <a:off x="0" y="0"/>
            <a:ext cx="9144000" cy="4673600"/>
          </a:xfrm>
          <a:prstGeom prst="rect">
            <a:avLst/>
          </a:prstGeom>
          <a:noFill/>
        </p:spPr>
      </p:pic>
      <p:sp>
        <p:nvSpPr>
          <p:cNvPr id="18" name="TextBox 1"/>
          <p:cNvSpPr txBox="1"/>
          <p:nvPr/>
        </p:nvSpPr>
        <p:spPr>
          <a:xfrm>
            <a:off x="533400" y="2743200"/>
            <a:ext cx="6895465" cy="1338580"/>
          </a:xfrm>
          <a:prstGeom prst="rect">
            <a:avLst/>
          </a:prstGeom>
          <a:noFill/>
        </p:spPr>
        <p:txBody>
          <a:bodyPr wrap="square" lIns="0" tIns="0" rIns="0" rtlCol="0">
            <a:spAutoFit/>
            <a:scene3d>
              <a:camera prst="orthographicFront"/>
              <a:lightRig rig="harsh" dir="t"/>
            </a:scene3d>
            <a:sp3d extrusionH="57150" prstMaterial="matte">
              <a:bevelT w="63500" h="12700" prst="angle"/>
              <a:contourClr>
                <a:schemeClr val="bg1">
                  <a:lumMod val="65000"/>
                </a:schemeClr>
              </a:contourClr>
            </a:sp3d>
          </a:bodyPr>
          <a:lstStyle/>
          <a:p>
            <a:pPr defTabSz="-635">
              <a:lnSpc>
                <a:spcPts val="2900"/>
              </a:lnSpc>
              <a:tabLst>
                <a:tab pos="4927600" algn="l"/>
              </a:tabLst>
            </a:pPr>
            <a:r>
              <a:rPr lang="en-US" sz="9600" dirty="0" smtClean="0">
                <a:solidFill>
                  <a:schemeClr val="accent3"/>
                </a:solidFill>
                <a:effectLst/>
              </a:rPr>
              <a:t>THANK U</a:t>
            </a:r>
            <a:endParaRPr lang="en-US" sz="9600" dirty="0" smtClean="0">
              <a:solidFill>
                <a:schemeClr val="accent3"/>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ctrTitle"/>
          </p:nvPr>
        </p:nvSpPr>
        <p:spPr/>
        <p:txBody>
          <a:bodyPr/>
          <a:p>
            <a:endParaRPr lang="zh-CN" altLang="en-US"/>
          </a:p>
        </p:txBody>
      </p:sp>
      <p:sp>
        <p:nvSpPr>
          <p:cNvPr id="19" name="副标题 18"/>
          <p:cNvSpPr>
            <a:spLocks noGrp="1"/>
          </p:cNvSpPr>
          <p:nvPr>
            <p:ph type="subTitle" idx="1"/>
          </p:nvPr>
        </p:nvSpPr>
        <p:spPr/>
        <p:txBody>
          <a:bodyPr/>
          <a:p>
            <a:endParaRPr lang="zh-CN" altLang="en-US"/>
          </a:p>
        </p:txBody>
      </p:sp>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9050" y="6175984"/>
            <a:ext cx="9182100" cy="76200"/>
          </a:xfrm>
          <a:custGeom>
            <a:avLst/>
            <a:gdLst>
              <a:gd name="connsiteX0" fmla="*/ 19050 w 9182100"/>
              <a:gd name="connsiteY0" fmla="*/ 19050 h 76200"/>
              <a:gd name="connsiteX1" fmla="*/ 9163050 w 9182100"/>
              <a:gd name="connsiteY1" fmla="*/ 20637 h 76200"/>
            </a:gdLst>
            <a:ahLst/>
            <a:cxnLst>
              <a:cxn ang="0">
                <a:pos x="connsiteX0" y="connsiteY0"/>
              </a:cxn>
              <a:cxn ang="1">
                <a:pos x="connsiteX1" y="connsiteY1"/>
              </a:cxn>
            </a:cxnLst>
            <a:rect l="l" t="t" r="r" b="b"/>
            <a:pathLst>
              <a:path w="9182100" h="76200">
                <a:moveTo>
                  <a:pt x="19050" y="19050"/>
                </a:moveTo>
                <a:lnTo>
                  <a:pt x="9163050" y="20637"/>
                </a:lnTo>
              </a:path>
            </a:pathLst>
          </a:custGeom>
          <a:ln w="38100">
            <a:solidFill>
              <a:srgbClr val="F2F2F2">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6350" y="6165748"/>
            <a:ext cx="9156700" cy="25400"/>
          </a:xfrm>
          <a:custGeom>
            <a:avLst/>
            <a:gdLst>
              <a:gd name="connsiteX0" fmla="*/ 6350 w 9156700"/>
              <a:gd name="connsiteY0" fmla="*/ 6350 h 25400"/>
              <a:gd name="connsiteX1" fmla="*/ 9150350 w 9156700"/>
              <a:gd name="connsiteY1" fmla="*/ 7937 h 25400"/>
            </a:gdLst>
            <a:ahLst/>
            <a:cxnLst>
              <a:cxn ang="0">
                <a:pos x="connsiteX0" y="connsiteY0"/>
              </a:cxn>
              <a:cxn ang="1">
                <a:pos x="connsiteX1" y="connsiteY1"/>
              </a:cxn>
            </a:cxnLst>
            <a:rect l="l" t="t" r="r" b="b"/>
            <a:pathLst>
              <a:path w="9156700" h="25400">
                <a:moveTo>
                  <a:pt x="6350" y="6350"/>
                </a:moveTo>
                <a:lnTo>
                  <a:pt x="9150350" y="7937"/>
                </a:lnTo>
              </a:path>
            </a:pathLst>
          </a:custGeom>
          <a:ln w="12700">
            <a:solidFill>
              <a:srgbClr val="BFBFB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4648326" y="1295400"/>
            <a:ext cx="3999738" cy="1613369"/>
          </a:xfrm>
          <a:custGeom>
            <a:avLst/>
            <a:gdLst>
              <a:gd name="connsiteX0" fmla="*/ 19050 w 3999738"/>
              <a:gd name="connsiteY0" fmla="*/ 416686 h 1613369"/>
              <a:gd name="connsiteX1" fmla="*/ 254508 w 3999738"/>
              <a:gd name="connsiteY1" fmla="*/ 181102 h 1613369"/>
              <a:gd name="connsiteX2" fmla="*/ 679322 w 3999738"/>
              <a:gd name="connsiteY2" fmla="*/ 181102 h 1613369"/>
              <a:gd name="connsiteX3" fmla="*/ 1144397 w 3999738"/>
              <a:gd name="connsiteY3" fmla="*/ 19050 h 1613369"/>
              <a:gd name="connsiteX4" fmla="*/ 1669669 w 3999738"/>
              <a:gd name="connsiteY4" fmla="*/ 181102 h 1613369"/>
              <a:gd name="connsiteX5" fmla="*/ 3745103 w 3999738"/>
              <a:gd name="connsiteY5" fmla="*/ 181102 h 1613369"/>
              <a:gd name="connsiteX6" fmla="*/ 3980688 w 3999738"/>
              <a:gd name="connsiteY6" fmla="*/ 416686 h 1613369"/>
              <a:gd name="connsiteX7" fmla="*/ 3980688 w 3999738"/>
              <a:gd name="connsiteY7" fmla="*/ 416686 h 1613369"/>
              <a:gd name="connsiteX8" fmla="*/ 3980688 w 3999738"/>
              <a:gd name="connsiteY8" fmla="*/ 416686 h 1613369"/>
              <a:gd name="connsiteX9" fmla="*/ 3980688 w 3999738"/>
              <a:gd name="connsiteY9" fmla="*/ 770001 h 1613369"/>
              <a:gd name="connsiteX10" fmla="*/ 3980688 w 3999738"/>
              <a:gd name="connsiteY10" fmla="*/ 1358785 h 1613369"/>
              <a:gd name="connsiteX11" fmla="*/ 3745103 w 3999738"/>
              <a:gd name="connsiteY11" fmla="*/ 1594319 h 1613369"/>
              <a:gd name="connsiteX12" fmla="*/ 1669669 w 3999738"/>
              <a:gd name="connsiteY12" fmla="*/ 1594319 h 1613369"/>
              <a:gd name="connsiteX13" fmla="*/ 679322 w 3999738"/>
              <a:gd name="connsiteY13" fmla="*/ 1594319 h 1613369"/>
              <a:gd name="connsiteX14" fmla="*/ 679322 w 3999738"/>
              <a:gd name="connsiteY14" fmla="*/ 1594319 h 1613369"/>
              <a:gd name="connsiteX15" fmla="*/ 254508 w 3999738"/>
              <a:gd name="connsiteY15" fmla="*/ 1594319 h 1613369"/>
              <a:gd name="connsiteX16" fmla="*/ 19050 w 3999738"/>
              <a:gd name="connsiteY16" fmla="*/ 1358785 h 1613369"/>
              <a:gd name="connsiteX17" fmla="*/ 19050 w 3999738"/>
              <a:gd name="connsiteY17" fmla="*/ 770001 h 1613369"/>
              <a:gd name="connsiteX18" fmla="*/ 19050 w 3999738"/>
              <a:gd name="connsiteY18" fmla="*/ 416686 h 1613369"/>
              <a:gd name="connsiteX19" fmla="*/ 19050 w 3999738"/>
              <a:gd name="connsiteY19" fmla="*/ 416686 h 161336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Lst>
            <a:rect l="l" t="t" r="r" b="b"/>
            <a:pathLst>
              <a:path w="3999738" h="1613369">
                <a:moveTo>
                  <a:pt x="19050" y="416686"/>
                </a:moveTo>
                <a:cubicBezTo>
                  <a:pt x="19050" y="286639"/>
                  <a:pt x="124459" y="181102"/>
                  <a:pt x="254508" y="181102"/>
                </a:cubicBezTo>
                <a:lnTo>
                  <a:pt x="679322" y="181102"/>
                </a:lnTo>
                <a:lnTo>
                  <a:pt x="1144397" y="19050"/>
                </a:lnTo>
                <a:lnTo>
                  <a:pt x="1669669" y="181102"/>
                </a:lnTo>
                <a:lnTo>
                  <a:pt x="3745103" y="181102"/>
                </a:lnTo>
                <a:cubicBezTo>
                  <a:pt x="3875278" y="181102"/>
                  <a:pt x="3980688" y="286639"/>
                  <a:pt x="3980688" y="416686"/>
                </a:cubicBezTo>
                <a:lnTo>
                  <a:pt x="3980688" y="416686"/>
                </a:lnTo>
                <a:lnTo>
                  <a:pt x="3980688" y="416686"/>
                </a:lnTo>
                <a:lnTo>
                  <a:pt x="3980688" y="770001"/>
                </a:lnTo>
                <a:lnTo>
                  <a:pt x="3980688" y="1358785"/>
                </a:lnTo>
                <a:cubicBezTo>
                  <a:pt x="3980688" y="1488859"/>
                  <a:pt x="3875278" y="1594319"/>
                  <a:pt x="3745103" y="1594319"/>
                </a:cubicBezTo>
                <a:lnTo>
                  <a:pt x="1669669" y="1594319"/>
                </a:lnTo>
                <a:lnTo>
                  <a:pt x="679322" y="1594319"/>
                </a:lnTo>
                <a:lnTo>
                  <a:pt x="679322" y="1594319"/>
                </a:lnTo>
                <a:lnTo>
                  <a:pt x="254508" y="1594319"/>
                </a:lnTo>
                <a:cubicBezTo>
                  <a:pt x="124459" y="1594319"/>
                  <a:pt x="19050" y="1488859"/>
                  <a:pt x="19050" y="1358785"/>
                </a:cubicBezTo>
                <a:lnTo>
                  <a:pt x="19050" y="770001"/>
                </a:lnTo>
                <a:lnTo>
                  <a:pt x="19050" y="416686"/>
                </a:lnTo>
                <a:lnTo>
                  <a:pt x="19050" y="416686"/>
                </a:lnTo>
              </a:path>
            </a:pathLst>
          </a:custGeom>
          <a:solidFill>
            <a:srgbClr val="000000">
              <a:alpha val="0"/>
            </a:srgbClr>
          </a:solidFill>
          <a:ln w="38100">
            <a:solidFill>
              <a:srgbClr val="33ADD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1" cstate="print"/>
          <a:srcRect/>
          <a:stretch>
            <a:fillRect/>
          </a:stretch>
        </p:blipFill>
        <p:spPr bwMode="auto">
          <a:xfrm>
            <a:off x="0" y="0"/>
            <a:ext cx="9144000" cy="927100"/>
          </a:xfrm>
          <a:prstGeom prst="rect">
            <a:avLst/>
          </a:prstGeom>
          <a:noFill/>
        </p:spPr>
      </p:pic>
      <p:sp>
        <p:nvSpPr>
          <p:cNvPr id="12" name="TextBox 1"/>
          <p:cNvSpPr txBox="1"/>
          <p:nvPr/>
        </p:nvSpPr>
        <p:spPr>
          <a:xfrm>
            <a:off x="8890000" y="6515100"/>
            <a:ext cx="63500" cy="114300"/>
          </a:xfrm>
          <a:prstGeom prst="rect">
            <a:avLst/>
          </a:prstGeom>
          <a:noFill/>
        </p:spPr>
        <p:txBody>
          <a:bodyPr wrap="none" lIns="0" tIns="0" rIns="0" rtlCol="0">
            <a:spAutoFit/>
          </a:bodyPr>
          <a:lstStyle/>
          <a:p>
            <a:pPr defTabSz="-635">
              <a:lnSpc>
                <a:spcPts val="900"/>
              </a:lnSpc>
            </a:pPr>
            <a:r>
              <a:rPr lang="en-US" altLang="zh-CN" sz="995" dirty="0" smtClean="0">
                <a:solidFill>
                  <a:srgbClr val="444444"/>
                </a:solidFill>
                <a:latin typeface="Times New Roman" pitchFamily="18" charset="0"/>
                <a:cs typeface="Times New Roman" pitchFamily="18" charset="0"/>
              </a:rPr>
              <a:t>2</a:t>
            </a:r>
          </a:p>
        </p:txBody>
      </p:sp>
      <p:sp>
        <p:nvSpPr>
          <p:cNvPr id="13" name="TextBox 1"/>
          <p:cNvSpPr txBox="1"/>
          <p:nvPr/>
        </p:nvSpPr>
        <p:spPr>
          <a:xfrm>
            <a:off x="292100" y="342900"/>
            <a:ext cx="4263390" cy="1252855"/>
          </a:xfrm>
          <a:prstGeom prst="rect">
            <a:avLst/>
          </a:prstGeom>
          <a:noFill/>
        </p:spPr>
        <p:txBody>
          <a:bodyPr wrap="none" lIns="0" tIns="0" rIns="0" rtlCol="0">
            <a:spAutoFit/>
          </a:bodyPr>
          <a:lstStyle/>
          <a:p>
            <a:pPr defTabSz="-635">
              <a:lnSpc>
                <a:spcPts val="1800"/>
              </a:lnSpc>
            </a:pPr>
            <a:r>
              <a:rPr lang="en-US" altLang="zh-CN" sz="2005" b="1" dirty="0" smtClean="0">
                <a:solidFill>
                  <a:srgbClr val="FFFFFF"/>
                </a:solidFill>
                <a:latin typeface="Times New Roman" pitchFamily="18" charset="0"/>
                <a:cs typeface="Times New Roman" pitchFamily="18" charset="0"/>
              </a:rPr>
              <a:t>What is procedural terrain?</a:t>
            </a:r>
            <a:endParaRPr lang="en-US" altLang="zh-CN" sz="2005" b="1" dirty="0" smtClean="0">
              <a:solidFill>
                <a:srgbClr val="FFFFFF"/>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solidFill>
                <a:schemeClr val="accent5">
                  <a:lumMod val="50000"/>
                </a:schemeClr>
              </a:solidFill>
            </a:endParaRPr>
          </a:p>
          <a:p>
            <a:pPr>
              <a:lnSpc>
                <a:spcPts val="1000"/>
              </a:lnSpc>
            </a:pPr>
            <a:endParaRPr lang="en-US" altLang="zh-CN" dirty="0" smtClean="0">
              <a:solidFill>
                <a:schemeClr val="accent5">
                  <a:lumMod val="50000"/>
                </a:schemeClr>
              </a:solidFill>
            </a:endParaRPr>
          </a:p>
          <a:p>
            <a:pPr defTabSz="-635">
              <a:lnSpc>
                <a:spcPts val="1300"/>
              </a:lnSpc>
            </a:pPr>
            <a:r>
              <a:rPr lang="en-US" altLang="zh-CN" sz="1405" b="1" dirty="0" smtClean="0">
                <a:solidFill>
                  <a:schemeClr val="accent5">
                    <a:lumMod val="50000"/>
                  </a:schemeClr>
                </a:solidFill>
                <a:latin typeface="Times New Roman" pitchFamily="18" charset="0"/>
                <a:cs typeface="Times New Roman" pitchFamily="18" charset="0"/>
              </a:rPr>
              <a:t>Creating terrain algorithmically as opposed to manually</a:t>
            </a:r>
            <a:endParaRPr lang="en-US" altLang="zh-CN" sz="1405" b="1" dirty="0" smtClean="0">
              <a:solidFill>
                <a:schemeClr val="accent5">
                  <a:lumMod val="50000"/>
                </a:schemeClr>
              </a:solidFill>
              <a:latin typeface="Times New Roman" pitchFamily="18" charset="0"/>
              <a:cs typeface="Times New Roman" pitchFamily="18" charset="0"/>
            </a:endParaRPr>
          </a:p>
          <a:p>
            <a:pPr>
              <a:lnSpc>
                <a:spcPts val="1000"/>
              </a:lnSpc>
            </a:pPr>
            <a:endParaRPr lang="en-US" altLang="zh-CN" sz="1405" b="1" dirty="0" smtClean="0">
              <a:solidFill>
                <a:schemeClr val="accent5">
                  <a:lumMod val="50000"/>
                </a:schemeClr>
              </a:solidFill>
              <a:latin typeface="Times New Roman" pitchFamily="18" charset="0"/>
              <a:cs typeface="Times New Roman" pitchFamily="18" charset="0"/>
            </a:endParaRPr>
          </a:p>
        </p:txBody>
      </p:sp>
      <p:sp>
        <p:nvSpPr>
          <p:cNvPr id="15" name="TextBox 1"/>
          <p:cNvSpPr txBox="1"/>
          <p:nvPr/>
        </p:nvSpPr>
        <p:spPr>
          <a:xfrm>
            <a:off x="4724400" y="381000"/>
            <a:ext cx="3913505" cy="3776980"/>
          </a:xfrm>
          <a:prstGeom prst="rect">
            <a:avLst/>
          </a:prstGeom>
          <a:noFill/>
        </p:spPr>
        <p:txBody>
          <a:bodyPr wrap="square" lIns="0" tIns="0" rIns="0" rtlCol="0">
            <a:spAutoFit/>
          </a:bodyPr>
          <a:lstStyle/>
          <a:p>
            <a:pPr algn="l" defTabSz="-635">
              <a:lnSpc>
                <a:spcPts val="1600"/>
              </a:lnSpc>
              <a:tabLst>
                <a:tab pos="2057400" algn="l"/>
              </a:tabLst>
            </a:pPr>
            <a:r>
              <a:rPr lang="en-US" altLang="zh-CN" sz="1800" b="1" dirty="0" smtClean="0">
                <a:solidFill>
                  <a:srgbClr val="FFFFFF"/>
                </a:solidFill>
                <a:latin typeface="Times New Roman" pitchFamily="18" charset="0"/>
                <a:cs typeface="Times New Roman" pitchFamily="18" charset="0"/>
              </a:rPr>
              <a:t>What's gonna improve for my project?</a:t>
            </a:r>
            <a:endParaRPr lang="en-US" altLang="zh-CN" dirty="0" smtClean="0"/>
          </a:p>
          <a:p>
            <a:pPr algn="l">
              <a:lnSpc>
                <a:spcPts val="1000"/>
              </a:lnSpc>
            </a:pPr>
            <a:endParaRPr lang="en-US" altLang="zh-CN" dirty="0" smtClean="0"/>
          </a:p>
          <a:p>
            <a:pPr algn="l">
              <a:lnSpc>
                <a:spcPts val="1000"/>
              </a:lnSpc>
            </a:pPr>
            <a:endParaRPr lang="en-US" altLang="zh-CN" dirty="0" smtClean="0"/>
          </a:p>
          <a:p>
            <a:pPr algn="l">
              <a:lnSpc>
                <a:spcPts val="1000"/>
              </a:lnSpc>
            </a:pPr>
            <a:endParaRPr lang="en-US" altLang="zh-CN" dirty="0" smtClean="0"/>
          </a:p>
          <a:p>
            <a:pPr algn="l">
              <a:lnSpc>
                <a:spcPts val="1000"/>
              </a:lnSpc>
            </a:pPr>
            <a:endParaRPr lang="en-US" altLang="zh-CN" dirty="0" smtClean="0"/>
          </a:p>
          <a:p>
            <a:pPr algn="l" defTabSz="-635">
              <a:lnSpc>
                <a:spcPts val="1800"/>
              </a:lnSpc>
              <a:tabLst>
                <a:tab pos="2057400" algn="l"/>
              </a:tabLst>
            </a:pPr>
            <a:endParaRPr lang="en-US">
              <a:solidFill>
                <a:schemeClr val="accent6"/>
              </a:solidFill>
            </a:endParaRPr>
          </a:p>
          <a:p>
            <a:pPr algn="l" defTabSz="-635">
              <a:lnSpc>
                <a:spcPts val="1800"/>
              </a:lnSpc>
              <a:tabLst>
                <a:tab pos="2057400" algn="l"/>
              </a:tabLst>
            </a:pPr>
            <a:endParaRPr lang="en-US">
              <a:solidFill>
                <a:schemeClr val="accent6"/>
              </a:solidFill>
            </a:endParaRPr>
          </a:p>
          <a:p>
            <a:pPr algn="l" defTabSz="-635">
              <a:lnSpc>
                <a:spcPts val="1800"/>
              </a:lnSpc>
              <a:tabLst>
                <a:tab pos="2057400" algn="l"/>
              </a:tabLst>
            </a:pPr>
            <a:endParaRPr lang="en-US">
              <a:solidFill>
                <a:schemeClr val="accent6"/>
              </a:solidFill>
            </a:endParaRPr>
          </a:p>
          <a:p>
            <a:pPr algn="ctr" defTabSz="-635">
              <a:lnSpc>
                <a:spcPts val="1800"/>
              </a:lnSpc>
              <a:tabLst>
                <a:tab pos="2057400" algn="l"/>
              </a:tabLst>
            </a:pPr>
            <a:r>
              <a:rPr lang="en-US">
                <a:solidFill>
                  <a:schemeClr val="accent6"/>
                </a:solidFill>
              </a:rPr>
              <a:t>Traditionally: </a:t>
            </a:r>
            <a:endParaRPr lang="en-US">
              <a:solidFill>
                <a:schemeClr val="accent6"/>
              </a:solidFill>
            </a:endParaRPr>
          </a:p>
          <a:p>
            <a:pPr algn="ctr" defTabSz="-635">
              <a:lnSpc>
                <a:spcPts val="1800"/>
              </a:lnSpc>
              <a:tabLst>
                <a:tab pos="2057400" algn="l"/>
              </a:tabLst>
            </a:pPr>
            <a:r>
              <a:rPr lang="en-US"/>
              <a:t>height field(CPU)</a:t>
            </a:r>
            <a:endParaRPr lang="en-US"/>
          </a:p>
          <a:p>
            <a:pPr algn="ctr" defTabSz="-635">
              <a:lnSpc>
                <a:spcPts val="1800"/>
              </a:lnSpc>
              <a:tabLst>
                <a:tab pos="2057400" algn="l"/>
              </a:tabLst>
            </a:pPr>
            <a:r>
              <a:rPr lang="en-US"/>
              <a:t>render(GPU)</a:t>
            </a:r>
            <a:endParaRPr lang="en-US"/>
          </a:p>
          <a:p>
            <a:pPr algn="l" defTabSz="-635">
              <a:lnSpc>
                <a:spcPts val="1800"/>
              </a:lnSpc>
              <a:tabLst>
                <a:tab pos="2057400" algn="l"/>
              </a:tabLst>
            </a:pPr>
            <a:endParaRPr lang="en-US">
              <a:solidFill>
                <a:schemeClr val="bg2">
                  <a:lumMod val="10000"/>
                </a:schemeClr>
              </a:solidFill>
            </a:endParaRPr>
          </a:p>
          <a:p>
            <a:pPr algn="l" defTabSz="-635">
              <a:lnSpc>
                <a:spcPts val="1800"/>
              </a:lnSpc>
              <a:tabLst>
                <a:tab pos="2057400" algn="l"/>
              </a:tabLst>
            </a:pPr>
            <a:endParaRPr lang="en-US">
              <a:solidFill>
                <a:schemeClr val="bg2">
                  <a:lumMod val="10000"/>
                </a:schemeClr>
              </a:solidFill>
            </a:endParaRPr>
          </a:p>
          <a:p>
            <a:pPr algn="l" defTabSz="-635">
              <a:lnSpc>
                <a:spcPts val="1800"/>
              </a:lnSpc>
              <a:tabLst>
                <a:tab pos="2057400" algn="l"/>
              </a:tabLst>
            </a:pPr>
            <a:endParaRPr lang="en-US">
              <a:solidFill>
                <a:schemeClr val="bg2">
                  <a:lumMod val="10000"/>
                </a:schemeClr>
              </a:solidFill>
            </a:endParaRPr>
          </a:p>
          <a:p>
            <a:pPr algn="l" defTabSz="-635">
              <a:lnSpc>
                <a:spcPts val="1800"/>
              </a:lnSpc>
              <a:tabLst>
                <a:tab pos="2057400" algn="l"/>
              </a:tabLst>
            </a:pPr>
            <a:endParaRPr lang="en-US">
              <a:solidFill>
                <a:schemeClr val="bg2">
                  <a:lumMod val="10000"/>
                </a:schemeClr>
              </a:solidFill>
            </a:endParaRPr>
          </a:p>
          <a:p>
            <a:pPr algn="ctr" defTabSz="-635">
              <a:lnSpc>
                <a:spcPts val="1800"/>
              </a:lnSpc>
              <a:tabLst>
                <a:tab pos="2057400" algn="l"/>
              </a:tabLst>
            </a:pPr>
            <a:r>
              <a:rPr lang="en-US">
                <a:solidFill>
                  <a:schemeClr val="accent1">
                    <a:lumMod val="50000"/>
                  </a:schemeClr>
                </a:solidFill>
              </a:rPr>
              <a:t>Drawback:</a:t>
            </a:r>
            <a:endParaRPr lang="en-US">
              <a:solidFill>
                <a:schemeClr val="accent1">
                  <a:lumMod val="50000"/>
                </a:schemeClr>
              </a:solidFill>
            </a:endParaRPr>
          </a:p>
          <a:p>
            <a:pPr algn="ctr" defTabSz="-635">
              <a:lnSpc>
                <a:spcPts val="1800"/>
              </a:lnSpc>
              <a:tabLst>
                <a:tab pos="2057400" algn="l"/>
              </a:tabLst>
            </a:pPr>
            <a:r>
              <a:rPr lang="en-US">
                <a:solidFill>
                  <a:schemeClr val="tx1"/>
                </a:solidFill>
                <a:sym typeface="+mn-ea"/>
              </a:rPr>
              <a:t>uninteresting features(simple hf) </a:t>
            </a:r>
            <a:endParaRPr lang="en-US">
              <a:solidFill>
                <a:schemeClr val="tx1"/>
              </a:solidFill>
              <a:sym typeface="+mn-ea"/>
            </a:endParaRPr>
          </a:p>
          <a:p>
            <a:pPr algn="ctr" defTabSz="-635">
              <a:lnSpc>
                <a:spcPts val="1800"/>
              </a:lnSpc>
              <a:tabLst>
                <a:tab pos="2057400" algn="l"/>
              </a:tabLst>
            </a:pPr>
            <a:r>
              <a:rPr lang="en-US"/>
              <a:t>slow serial processing</a:t>
            </a:r>
            <a:endParaRPr lang="en-US"/>
          </a:p>
        </p:txBody>
      </p:sp>
      <p:pic>
        <p:nvPicPr>
          <p:cNvPr id="16" name="图片 15" descr="01fig01">
            <a:hlinkClick r:id="rId2" action="ppaction://hlinkfile"/>
          </p:cNvPr>
          <p:cNvPicPr>
            <a:picLocks noChangeAspect="1"/>
          </p:cNvPicPr>
          <p:nvPr/>
        </p:nvPicPr>
        <p:blipFill>
          <a:blip r:embed="rId3"/>
          <a:srcRect/>
          <a:stretch>
            <a:fillRect/>
          </a:stretch>
        </p:blipFill>
        <p:spPr>
          <a:xfrm>
            <a:off x="457200" y="1524000"/>
            <a:ext cx="3810635" cy="2829560"/>
          </a:xfrm>
          <a:prstGeom prst="rect">
            <a:avLst/>
          </a:prstGeom>
        </p:spPr>
      </p:pic>
      <p:sp>
        <p:nvSpPr>
          <p:cNvPr id="17" name="Freeform 3"/>
          <p:cNvSpPr/>
          <p:nvPr/>
        </p:nvSpPr>
        <p:spPr>
          <a:xfrm>
            <a:off x="4648326" y="2971800"/>
            <a:ext cx="3999738" cy="1613369"/>
          </a:xfrm>
          <a:custGeom>
            <a:avLst/>
            <a:gdLst>
              <a:gd name="connsiteX0" fmla="*/ 19050 w 3999738"/>
              <a:gd name="connsiteY0" fmla="*/ 416686 h 1613369"/>
              <a:gd name="connsiteX1" fmla="*/ 254508 w 3999738"/>
              <a:gd name="connsiteY1" fmla="*/ 181102 h 1613369"/>
              <a:gd name="connsiteX2" fmla="*/ 679322 w 3999738"/>
              <a:gd name="connsiteY2" fmla="*/ 181102 h 1613369"/>
              <a:gd name="connsiteX3" fmla="*/ 1144397 w 3999738"/>
              <a:gd name="connsiteY3" fmla="*/ 19050 h 1613369"/>
              <a:gd name="connsiteX4" fmla="*/ 1669669 w 3999738"/>
              <a:gd name="connsiteY4" fmla="*/ 181102 h 1613369"/>
              <a:gd name="connsiteX5" fmla="*/ 3745103 w 3999738"/>
              <a:gd name="connsiteY5" fmla="*/ 181102 h 1613369"/>
              <a:gd name="connsiteX6" fmla="*/ 3980688 w 3999738"/>
              <a:gd name="connsiteY6" fmla="*/ 416686 h 1613369"/>
              <a:gd name="connsiteX7" fmla="*/ 3980688 w 3999738"/>
              <a:gd name="connsiteY7" fmla="*/ 416686 h 1613369"/>
              <a:gd name="connsiteX8" fmla="*/ 3980688 w 3999738"/>
              <a:gd name="connsiteY8" fmla="*/ 416686 h 1613369"/>
              <a:gd name="connsiteX9" fmla="*/ 3980688 w 3999738"/>
              <a:gd name="connsiteY9" fmla="*/ 770001 h 1613369"/>
              <a:gd name="connsiteX10" fmla="*/ 3980688 w 3999738"/>
              <a:gd name="connsiteY10" fmla="*/ 1358785 h 1613369"/>
              <a:gd name="connsiteX11" fmla="*/ 3745103 w 3999738"/>
              <a:gd name="connsiteY11" fmla="*/ 1594319 h 1613369"/>
              <a:gd name="connsiteX12" fmla="*/ 1669669 w 3999738"/>
              <a:gd name="connsiteY12" fmla="*/ 1594319 h 1613369"/>
              <a:gd name="connsiteX13" fmla="*/ 679322 w 3999738"/>
              <a:gd name="connsiteY13" fmla="*/ 1594319 h 1613369"/>
              <a:gd name="connsiteX14" fmla="*/ 679322 w 3999738"/>
              <a:gd name="connsiteY14" fmla="*/ 1594319 h 1613369"/>
              <a:gd name="connsiteX15" fmla="*/ 254508 w 3999738"/>
              <a:gd name="connsiteY15" fmla="*/ 1594319 h 1613369"/>
              <a:gd name="connsiteX16" fmla="*/ 19050 w 3999738"/>
              <a:gd name="connsiteY16" fmla="*/ 1358785 h 1613369"/>
              <a:gd name="connsiteX17" fmla="*/ 19050 w 3999738"/>
              <a:gd name="connsiteY17" fmla="*/ 770001 h 1613369"/>
              <a:gd name="connsiteX18" fmla="*/ 19050 w 3999738"/>
              <a:gd name="connsiteY18" fmla="*/ 416686 h 1613369"/>
              <a:gd name="connsiteX19" fmla="*/ 19050 w 3999738"/>
              <a:gd name="connsiteY19" fmla="*/ 416686 h 161336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Lst>
            <a:rect l="l" t="t" r="r" b="b"/>
            <a:pathLst>
              <a:path w="3999738" h="1613369">
                <a:moveTo>
                  <a:pt x="19050" y="416686"/>
                </a:moveTo>
                <a:cubicBezTo>
                  <a:pt x="19050" y="286639"/>
                  <a:pt x="124459" y="181102"/>
                  <a:pt x="254508" y="181102"/>
                </a:cubicBezTo>
                <a:lnTo>
                  <a:pt x="679322" y="181102"/>
                </a:lnTo>
                <a:lnTo>
                  <a:pt x="1144397" y="19050"/>
                </a:lnTo>
                <a:lnTo>
                  <a:pt x="1669669" y="181102"/>
                </a:lnTo>
                <a:lnTo>
                  <a:pt x="3745103" y="181102"/>
                </a:lnTo>
                <a:cubicBezTo>
                  <a:pt x="3875278" y="181102"/>
                  <a:pt x="3980688" y="286639"/>
                  <a:pt x="3980688" y="416686"/>
                </a:cubicBezTo>
                <a:lnTo>
                  <a:pt x="3980688" y="416686"/>
                </a:lnTo>
                <a:lnTo>
                  <a:pt x="3980688" y="416686"/>
                </a:lnTo>
                <a:lnTo>
                  <a:pt x="3980688" y="770001"/>
                </a:lnTo>
                <a:lnTo>
                  <a:pt x="3980688" y="1358785"/>
                </a:lnTo>
                <a:cubicBezTo>
                  <a:pt x="3980688" y="1488859"/>
                  <a:pt x="3875278" y="1594319"/>
                  <a:pt x="3745103" y="1594319"/>
                </a:cubicBezTo>
                <a:lnTo>
                  <a:pt x="1669669" y="1594319"/>
                </a:lnTo>
                <a:lnTo>
                  <a:pt x="679322" y="1594319"/>
                </a:lnTo>
                <a:lnTo>
                  <a:pt x="679322" y="1594319"/>
                </a:lnTo>
                <a:lnTo>
                  <a:pt x="254508" y="1594319"/>
                </a:lnTo>
                <a:cubicBezTo>
                  <a:pt x="124459" y="1594319"/>
                  <a:pt x="19050" y="1488859"/>
                  <a:pt x="19050" y="1358785"/>
                </a:cubicBezTo>
                <a:lnTo>
                  <a:pt x="19050" y="770001"/>
                </a:lnTo>
                <a:lnTo>
                  <a:pt x="19050" y="416686"/>
                </a:lnTo>
                <a:lnTo>
                  <a:pt x="19050" y="416686"/>
                </a:lnTo>
              </a:path>
            </a:pathLst>
          </a:custGeom>
          <a:solidFill>
            <a:srgbClr val="000000">
              <a:alpha val="0"/>
            </a:srgbClr>
          </a:solidFill>
          <a:ln w="38100">
            <a:solidFill>
              <a:srgbClr val="33ADD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3429000" y="4800600"/>
            <a:ext cx="2756535" cy="1444625"/>
          </a:xfrm>
          <a:prstGeom prst="rect">
            <a:avLst/>
          </a:prstGeom>
          <a:noFill/>
        </p:spPr>
        <p:txBody>
          <a:bodyPr wrap="none" rtlCol="0">
            <a:spAutoFit/>
          </a:bodyPr>
          <a:p>
            <a:r>
              <a:rPr lang="en-US" altLang="zh-CN" sz="8800" b="1" i="1"/>
              <a:t>GPU</a:t>
            </a:r>
            <a:r>
              <a:rPr lang="en-US" altLang="zh-CN">
                <a:solidFill>
                  <a:schemeClr val="accent6">
                    <a:lumMod val="75000"/>
                  </a:schemeClr>
                </a:solidFill>
              </a:rPr>
              <a:t>CUDA</a:t>
            </a:r>
            <a:endParaRPr lang="en-US" altLang="zh-CN">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amond(in)">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9050" y="6175984"/>
            <a:ext cx="9182100" cy="76200"/>
          </a:xfrm>
          <a:custGeom>
            <a:avLst/>
            <a:gdLst>
              <a:gd name="connsiteX0" fmla="*/ 19050 w 9182100"/>
              <a:gd name="connsiteY0" fmla="*/ 19050 h 76200"/>
              <a:gd name="connsiteX1" fmla="*/ 9163050 w 9182100"/>
              <a:gd name="connsiteY1" fmla="*/ 20637 h 76200"/>
            </a:gdLst>
            <a:ahLst/>
            <a:cxnLst>
              <a:cxn ang="0">
                <a:pos x="connsiteX0" y="connsiteY0"/>
              </a:cxn>
              <a:cxn ang="1">
                <a:pos x="connsiteX1" y="connsiteY1"/>
              </a:cxn>
            </a:cxnLst>
            <a:rect l="l" t="t" r="r" b="b"/>
            <a:pathLst>
              <a:path w="9182100" h="76200">
                <a:moveTo>
                  <a:pt x="19050" y="19050"/>
                </a:moveTo>
                <a:lnTo>
                  <a:pt x="9163050" y="20637"/>
                </a:lnTo>
              </a:path>
            </a:pathLst>
          </a:custGeom>
          <a:ln w="38100">
            <a:solidFill>
              <a:srgbClr val="F2F2F2">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6350" y="6165748"/>
            <a:ext cx="9156700" cy="25400"/>
          </a:xfrm>
          <a:custGeom>
            <a:avLst/>
            <a:gdLst>
              <a:gd name="connsiteX0" fmla="*/ 6350 w 9156700"/>
              <a:gd name="connsiteY0" fmla="*/ 6350 h 25400"/>
              <a:gd name="connsiteX1" fmla="*/ 9150350 w 9156700"/>
              <a:gd name="connsiteY1" fmla="*/ 7937 h 25400"/>
            </a:gdLst>
            <a:ahLst/>
            <a:cxnLst>
              <a:cxn ang="0">
                <a:pos x="connsiteX0" y="connsiteY0"/>
              </a:cxn>
              <a:cxn ang="1">
                <a:pos x="connsiteX1" y="connsiteY1"/>
              </a:cxn>
            </a:cxnLst>
            <a:rect l="l" t="t" r="r" b="b"/>
            <a:pathLst>
              <a:path w="9156700" h="25400">
                <a:moveTo>
                  <a:pt x="6350" y="6350"/>
                </a:moveTo>
                <a:lnTo>
                  <a:pt x="9150350" y="7937"/>
                </a:lnTo>
              </a:path>
            </a:pathLst>
          </a:custGeom>
          <a:ln w="12700">
            <a:solidFill>
              <a:srgbClr val="BFBFB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1" cstate="print"/>
          <a:srcRect/>
          <a:stretch>
            <a:fillRect/>
          </a:stretch>
        </p:blipFill>
        <p:spPr bwMode="auto">
          <a:xfrm>
            <a:off x="0" y="0"/>
            <a:ext cx="9144000" cy="927100"/>
          </a:xfrm>
          <a:prstGeom prst="rect">
            <a:avLst/>
          </a:prstGeom>
          <a:noFill/>
        </p:spPr>
      </p:pic>
      <p:sp>
        <p:nvSpPr>
          <p:cNvPr id="8" name="TextBox 1"/>
          <p:cNvSpPr txBox="1"/>
          <p:nvPr/>
        </p:nvSpPr>
        <p:spPr>
          <a:xfrm>
            <a:off x="8890000" y="6515100"/>
            <a:ext cx="63500" cy="114300"/>
          </a:xfrm>
          <a:prstGeom prst="rect">
            <a:avLst/>
          </a:prstGeom>
          <a:noFill/>
        </p:spPr>
        <p:txBody>
          <a:bodyPr wrap="none" lIns="0" tIns="0" rIns="0" rtlCol="0">
            <a:spAutoFit/>
          </a:bodyPr>
          <a:lstStyle/>
          <a:p>
            <a:pPr defTabSz="-635">
              <a:lnSpc>
                <a:spcPts val="900"/>
              </a:lnSpc>
            </a:pPr>
            <a:r>
              <a:rPr lang="en-US" altLang="zh-CN" sz="995" dirty="0" smtClean="0">
                <a:solidFill>
                  <a:srgbClr val="444444"/>
                </a:solidFill>
                <a:latin typeface="Times New Roman" pitchFamily="18" charset="0"/>
                <a:cs typeface="Times New Roman" pitchFamily="18" charset="0"/>
              </a:rPr>
              <a:t>3</a:t>
            </a:r>
          </a:p>
        </p:txBody>
      </p:sp>
      <p:sp>
        <p:nvSpPr>
          <p:cNvPr id="9" name="TextBox 1"/>
          <p:cNvSpPr txBox="1"/>
          <p:nvPr/>
        </p:nvSpPr>
        <p:spPr>
          <a:xfrm>
            <a:off x="292100" y="342900"/>
            <a:ext cx="1760855" cy="325755"/>
          </a:xfrm>
          <a:prstGeom prst="rect">
            <a:avLst/>
          </a:prstGeom>
          <a:noFill/>
        </p:spPr>
        <p:txBody>
          <a:bodyPr wrap="none" lIns="0" tIns="0" rIns="0" rtlCol="0">
            <a:spAutoFit/>
          </a:bodyPr>
          <a:lstStyle/>
          <a:p>
            <a:pPr defTabSz="-635">
              <a:lnSpc>
                <a:spcPts val="1800"/>
              </a:lnSpc>
            </a:pPr>
            <a:r>
              <a:rPr lang="en-US" sz="2005" b="1" dirty="0" smtClean="0">
                <a:solidFill>
                  <a:srgbClr val="FFFFFF"/>
                </a:solidFill>
                <a:latin typeface="Times New Roman" pitchFamily="18" charset="0"/>
                <a:cs typeface="Times New Roman" pitchFamily="18" charset="0"/>
              </a:rPr>
              <a:t>Main Procedure</a:t>
            </a:r>
            <a:endParaRPr lang="en-US"/>
          </a:p>
        </p:txBody>
      </p:sp>
      <p:sp>
        <p:nvSpPr>
          <p:cNvPr id="11" name="TextBox 1"/>
          <p:cNvSpPr txBox="1"/>
          <p:nvPr/>
        </p:nvSpPr>
        <p:spPr>
          <a:xfrm>
            <a:off x="292100" y="1321435"/>
            <a:ext cx="7701280" cy="2971800"/>
          </a:xfrm>
          <a:prstGeom prst="rect">
            <a:avLst/>
          </a:prstGeom>
          <a:noFill/>
        </p:spPr>
        <p:txBody>
          <a:bodyPr wrap="square" lIns="0" tIns="0" rIns="0" rtlCol="0">
            <a:spAutoFit/>
          </a:bodyPr>
          <a:lstStyle/>
          <a:p>
            <a:pPr algn="l" defTabSz="-635">
              <a:lnSpc>
                <a:spcPct val="200000"/>
              </a:lnSpc>
            </a:pPr>
            <a:r>
              <a:rPr lang="en-US" altLang="zh-CN" sz="2400" b="1" dirty="0" smtClean="0">
                <a:latin typeface="Times New Roman" pitchFamily="18" charset="0"/>
                <a:cs typeface="Times New Roman" pitchFamily="18" charset="0"/>
              </a:rPr>
              <a:t>1.Marching Cubes and the Density Function</a:t>
            </a:r>
            <a:endParaRPr lang="en-US" altLang="zh-CN" sz="2400" b="1" dirty="0" smtClean="0">
              <a:latin typeface="Times New Roman" pitchFamily="18" charset="0"/>
              <a:cs typeface="Times New Roman" pitchFamily="18" charset="0"/>
            </a:endParaRPr>
          </a:p>
          <a:p>
            <a:pPr algn="l" defTabSz="-635">
              <a:lnSpc>
                <a:spcPct val="200000"/>
              </a:lnSpc>
            </a:pPr>
            <a:r>
              <a:rPr lang="en-US" altLang="zh-CN" sz="2400" b="1" dirty="0" smtClean="0">
                <a:latin typeface="Times New Roman" pitchFamily="18" charset="0"/>
                <a:cs typeface="Times New Roman" pitchFamily="18" charset="0"/>
              </a:rPr>
              <a:t>2.Terrain Generation</a:t>
            </a:r>
            <a:endParaRPr lang="en-US" altLang="zh-CN" sz="2400" b="1" dirty="0" smtClean="0">
              <a:latin typeface="Times New Roman" pitchFamily="18" charset="0"/>
              <a:cs typeface="Times New Roman" pitchFamily="18" charset="0"/>
            </a:endParaRPr>
          </a:p>
          <a:p>
            <a:pPr algn="l" defTabSz="-635">
              <a:lnSpc>
                <a:spcPct val="200000"/>
              </a:lnSpc>
            </a:pPr>
            <a:r>
              <a:rPr lang="en-US" altLang="zh-CN" sz="2400" b="1" dirty="0" smtClean="0">
                <a:latin typeface="Times New Roman" pitchFamily="18" charset="0"/>
                <a:cs typeface="Times New Roman" pitchFamily="18" charset="0"/>
              </a:rPr>
              <a:t>3.Texturing and Shading</a:t>
            </a:r>
            <a:endParaRPr lang="en-US" altLang="zh-CN" sz="2400" b="1" dirty="0" smtClean="0">
              <a:latin typeface="Times New Roman" pitchFamily="18" charset="0"/>
              <a:cs typeface="Times New Roman" pitchFamily="18" charset="0"/>
            </a:endParaRPr>
          </a:p>
          <a:p>
            <a:pPr algn="l" defTabSz="-635">
              <a:lnSpc>
                <a:spcPct val="200000"/>
              </a:lnSpc>
            </a:pPr>
            <a:r>
              <a:rPr lang="en-US" altLang="zh-CN" sz="2400" b="1" dirty="0" smtClean="0">
                <a:latin typeface="Times New Roman" pitchFamily="18" charset="0"/>
                <a:cs typeface="Times New Roman" pitchFamily="18" charset="0"/>
              </a:rPr>
              <a:t>4.LOD(Level of Detail)</a:t>
            </a:r>
            <a:endParaRPr lang="en-US" altLang="zh-CN" sz="2400" b="1"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71450" y="5413984"/>
            <a:ext cx="9182100" cy="76200"/>
          </a:xfrm>
          <a:custGeom>
            <a:avLst/>
            <a:gdLst>
              <a:gd name="connsiteX0" fmla="*/ 19050 w 9182100"/>
              <a:gd name="connsiteY0" fmla="*/ 19050 h 76200"/>
              <a:gd name="connsiteX1" fmla="*/ 9163050 w 9182100"/>
              <a:gd name="connsiteY1" fmla="*/ 20637 h 76200"/>
            </a:gdLst>
            <a:ahLst/>
            <a:cxnLst>
              <a:cxn ang="0">
                <a:pos x="connsiteX0" y="connsiteY0"/>
              </a:cxn>
              <a:cxn ang="1">
                <a:pos x="connsiteX1" y="connsiteY1"/>
              </a:cxn>
            </a:cxnLst>
            <a:rect l="l" t="t" r="r" b="b"/>
            <a:pathLst>
              <a:path w="9182100" h="76200">
                <a:moveTo>
                  <a:pt x="19050" y="19050"/>
                </a:moveTo>
                <a:lnTo>
                  <a:pt x="9163050" y="20637"/>
                </a:lnTo>
              </a:path>
            </a:pathLst>
          </a:custGeom>
          <a:ln w="38100">
            <a:solidFill>
              <a:srgbClr val="F2F2F2">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158750" y="5403748"/>
            <a:ext cx="9156700" cy="25400"/>
          </a:xfrm>
          <a:custGeom>
            <a:avLst/>
            <a:gdLst>
              <a:gd name="connsiteX0" fmla="*/ 6350 w 9156700"/>
              <a:gd name="connsiteY0" fmla="*/ 6350 h 25400"/>
              <a:gd name="connsiteX1" fmla="*/ 9150350 w 9156700"/>
              <a:gd name="connsiteY1" fmla="*/ 7937 h 25400"/>
            </a:gdLst>
            <a:ahLst/>
            <a:cxnLst>
              <a:cxn ang="0">
                <a:pos x="connsiteX0" y="connsiteY0"/>
              </a:cxn>
              <a:cxn ang="1">
                <a:pos x="connsiteX1" y="connsiteY1"/>
              </a:cxn>
            </a:cxnLst>
            <a:rect l="l" t="t" r="r" b="b"/>
            <a:pathLst>
              <a:path w="9156700" h="25400">
                <a:moveTo>
                  <a:pt x="6350" y="6350"/>
                </a:moveTo>
                <a:lnTo>
                  <a:pt x="9150350" y="7937"/>
                </a:lnTo>
              </a:path>
            </a:pathLst>
          </a:custGeom>
          <a:ln w="12700">
            <a:solidFill>
              <a:srgbClr val="BFBFB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
          <p:cNvSpPr txBox="1"/>
          <p:nvPr/>
        </p:nvSpPr>
        <p:spPr>
          <a:xfrm>
            <a:off x="8737600" y="5753100"/>
            <a:ext cx="63500" cy="114300"/>
          </a:xfrm>
          <a:prstGeom prst="rect">
            <a:avLst/>
          </a:prstGeom>
          <a:noFill/>
        </p:spPr>
        <p:txBody>
          <a:bodyPr wrap="none" lIns="0" tIns="0" rIns="0" rtlCol="0">
            <a:spAutoFit/>
          </a:bodyPr>
          <a:lstStyle/>
          <a:p>
            <a:pPr defTabSz="-635">
              <a:lnSpc>
                <a:spcPts val="900"/>
              </a:lnSpc>
            </a:pPr>
            <a:r>
              <a:rPr lang="en-US" altLang="zh-CN" sz="995" dirty="0" smtClean="0">
                <a:solidFill>
                  <a:srgbClr val="444444"/>
                </a:solidFill>
                <a:latin typeface="Times New Roman" pitchFamily="18" charset="0"/>
                <a:cs typeface="Times New Roman" pitchFamily="18" charset="0"/>
              </a:rPr>
              <a:t>5</a:t>
            </a:r>
          </a:p>
        </p:txBody>
      </p:sp>
      <p:sp>
        <p:nvSpPr>
          <p:cNvPr id="22" name="TextBox 1"/>
          <p:cNvSpPr txBox="1"/>
          <p:nvPr/>
        </p:nvSpPr>
        <p:spPr>
          <a:xfrm>
            <a:off x="2133600" y="228600"/>
            <a:ext cx="4601210" cy="414020"/>
          </a:xfrm>
          <a:prstGeom prst="rect">
            <a:avLst/>
          </a:prstGeom>
          <a:noFill/>
        </p:spPr>
        <p:txBody>
          <a:bodyPr wrap="none" lIns="0" tIns="0" rIns="0" rtlCol="0">
            <a:spAutoFit/>
          </a:bodyPr>
          <a:lstStyle/>
          <a:p>
            <a:pPr algn="ctr" defTabSz="-635">
              <a:lnSpc>
                <a:spcPts val="2900"/>
              </a:lnSpc>
              <a:tabLst>
                <a:tab pos="4914900" algn="l"/>
              </a:tabLst>
            </a:pPr>
            <a:r>
              <a:rPr lang="en-US" altLang="zh-CN" sz="2000" b="1" dirty="0" smtClean="0">
                <a:latin typeface="Times New Roman" pitchFamily="18" charset="0"/>
                <a:cs typeface="Times New Roman" pitchFamily="18" charset="0"/>
                <a:sym typeface="+mn-ea"/>
              </a:rPr>
              <a:t>Marching Cubes and the Density Function</a:t>
            </a:r>
          </a:p>
        </p:txBody>
      </p:sp>
      <p:sp>
        <p:nvSpPr>
          <p:cNvPr id="31" name="文本框 30"/>
          <p:cNvSpPr txBox="1"/>
          <p:nvPr/>
        </p:nvSpPr>
        <p:spPr>
          <a:xfrm>
            <a:off x="609600" y="762000"/>
            <a:ext cx="7605395" cy="1862455"/>
          </a:xfrm>
          <a:prstGeom prst="rect">
            <a:avLst/>
          </a:prstGeom>
          <a:noFill/>
        </p:spPr>
        <p:txBody>
          <a:bodyPr wrap="square" rtlCol="0">
            <a:spAutoFit/>
          </a:bodyPr>
          <a:p>
            <a:r>
              <a:rPr lang="en-US" altLang="zh-CN" sz="2400" b="1"/>
              <a:t>D</a:t>
            </a:r>
            <a:r>
              <a:rPr lang="zh-CN" altLang="en-US" sz="2400" b="1"/>
              <a:t>ensity function d(x, y, z).</a:t>
            </a:r>
            <a:r>
              <a:rPr lang="zh-CN" altLang="en-US"/>
              <a:t> </a:t>
            </a:r>
            <a:endParaRPr lang="zh-CN" altLang="en-US"/>
          </a:p>
          <a:p>
            <a:r>
              <a:rPr lang="zh-CN" altLang="en-US"/>
              <a:t>d&gt;0, inside the solid terrain;               </a:t>
            </a:r>
            <a:r>
              <a:rPr lang="en-US" altLang="zh-CN"/>
              <a:t>bit 1</a:t>
            </a:r>
            <a:endParaRPr lang="en-US" altLang="zh-CN"/>
          </a:p>
          <a:p>
            <a:r>
              <a:rPr lang="zh-CN" altLang="en-US"/>
              <a:t>d&lt;0, in empty space;                            </a:t>
            </a:r>
            <a:r>
              <a:rPr lang="en-US" altLang="zh-CN"/>
              <a:t>bit 0</a:t>
            </a:r>
            <a:endParaRPr lang="en-US" altLang="zh-CN"/>
          </a:p>
          <a:p>
            <a:r>
              <a:rPr lang="zh-CN" altLang="en-US"/>
              <a:t>d=0, the surface of the terrain.</a:t>
            </a:r>
            <a:endParaRPr lang="zh-CN" altLang="en-US"/>
          </a:p>
          <a:p>
            <a:endParaRPr lang="zh-CN" altLang="en-US"/>
          </a:p>
          <a:p>
            <a:r>
              <a:rPr lang="zh-CN" altLang="en-US" sz="2000" b="1"/>
              <a:t>The 14 Fundamental Cases</a:t>
            </a:r>
            <a:r>
              <a:rPr lang="en-US" altLang="zh-CN" sz="2000" b="1"/>
              <a:t>(0~2</a:t>
            </a:r>
            <a:r>
              <a:rPr lang="en-US" altLang="zh-CN" sz="2000" b="1" baseline="30000"/>
              <a:t>8</a:t>
            </a:r>
            <a:r>
              <a:rPr lang="en-US" altLang="zh-CN" sz="2000" b="1"/>
              <a:t>-1)</a:t>
            </a:r>
            <a:r>
              <a:rPr lang="zh-CN" altLang="en-US" sz="2000" b="1"/>
              <a:t> for Marching Cubes</a:t>
            </a:r>
            <a:r>
              <a:rPr lang="en-US" altLang="zh-CN" sz="2000" b="1"/>
              <a:t>:</a:t>
            </a:r>
            <a:endParaRPr lang="en-US" altLang="zh-CN" sz="2000" b="1"/>
          </a:p>
        </p:txBody>
      </p:sp>
      <p:pic>
        <p:nvPicPr>
          <p:cNvPr id="-2147482623" name="图片 10" descr="01fig04"/>
          <p:cNvPicPr>
            <a:picLocks noChangeAspect="1"/>
          </p:cNvPicPr>
          <p:nvPr/>
        </p:nvPicPr>
        <p:blipFill>
          <a:blip r:embed="rId1"/>
          <a:srcRect/>
          <a:stretch>
            <a:fillRect/>
          </a:stretch>
        </p:blipFill>
        <p:spPr>
          <a:xfrm>
            <a:off x="5029200" y="2895283"/>
            <a:ext cx="2668270" cy="2439035"/>
          </a:xfrm>
          <a:prstGeom prst="rect">
            <a:avLst/>
          </a:prstGeom>
          <a:noFill/>
          <a:ln w="9525">
            <a:noFill/>
            <a:miter/>
          </a:ln>
        </p:spPr>
      </p:pic>
      <p:pic>
        <p:nvPicPr>
          <p:cNvPr id="32" name="图片 31" descr="01fig03"/>
          <p:cNvPicPr>
            <a:picLocks noChangeAspect="1"/>
          </p:cNvPicPr>
          <p:nvPr/>
        </p:nvPicPr>
        <p:blipFill>
          <a:blip r:embed="rId2"/>
          <a:srcRect/>
          <a:stretch>
            <a:fillRect/>
          </a:stretch>
        </p:blipFill>
        <p:spPr>
          <a:xfrm>
            <a:off x="1143000" y="2971800"/>
            <a:ext cx="2731770" cy="28848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71450" y="5413984"/>
            <a:ext cx="9182100" cy="76200"/>
          </a:xfrm>
          <a:custGeom>
            <a:avLst/>
            <a:gdLst>
              <a:gd name="connsiteX0" fmla="*/ 19050 w 9182100"/>
              <a:gd name="connsiteY0" fmla="*/ 19050 h 76200"/>
              <a:gd name="connsiteX1" fmla="*/ 9163050 w 9182100"/>
              <a:gd name="connsiteY1" fmla="*/ 20637 h 76200"/>
            </a:gdLst>
            <a:ahLst/>
            <a:cxnLst>
              <a:cxn ang="0">
                <a:pos x="connsiteX0" y="connsiteY0"/>
              </a:cxn>
              <a:cxn ang="1">
                <a:pos x="connsiteX1" y="connsiteY1"/>
              </a:cxn>
            </a:cxnLst>
            <a:rect l="l" t="t" r="r" b="b"/>
            <a:pathLst>
              <a:path w="9182100" h="76200">
                <a:moveTo>
                  <a:pt x="19050" y="19050"/>
                </a:moveTo>
                <a:lnTo>
                  <a:pt x="9163050" y="20637"/>
                </a:lnTo>
              </a:path>
            </a:pathLst>
          </a:custGeom>
          <a:ln w="38100">
            <a:solidFill>
              <a:srgbClr val="F2F2F2">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158750" y="5403748"/>
            <a:ext cx="9156700" cy="25400"/>
          </a:xfrm>
          <a:custGeom>
            <a:avLst/>
            <a:gdLst>
              <a:gd name="connsiteX0" fmla="*/ 6350 w 9156700"/>
              <a:gd name="connsiteY0" fmla="*/ 6350 h 25400"/>
              <a:gd name="connsiteX1" fmla="*/ 9150350 w 9156700"/>
              <a:gd name="connsiteY1" fmla="*/ 7937 h 25400"/>
            </a:gdLst>
            <a:ahLst/>
            <a:cxnLst>
              <a:cxn ang="0">
                <a:pos x="connsiteX0" y="connsiteY0"/>
              </a:cxn>
              <a:cxn ang="1">
                <a:pos x="connsiteX1" y="connsiteY1"/>
              </a:cxn>
            </a:cxnLst>
            <a:rect l="l" t="t" r="r" b="b"/>
            <a:pathLst>
              <a:path w="9156700" h="25400">
                <a:moveTo>
                  <a:pt x="6350" y="6350"/>
                </a:moveTo>
                <a:lnTo>
                  <a:pt x="9150350" y="7937"/>
                </a:lnTo>
              </a:path>
            </a:pathLst>
          </a:custGeom>
          <a:ln w="12700">
            <a:solidFill>
              <a:srgbClr val="BFBFB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
          <p:cNvSpPr txBox="1"/>
          <p:nvPr/>
        </p:nvSpPr>
        <p:spPr>
          <a:xfrm>
            <a:off x="8737600" y="5753100"/>
            <a:ext cx="63500" cy="114300"/>
          </a:xfrm>
          <a:prstGeom prst="rect">
            <a:avLst/>
          </a:prstGeom>
          <a:noFill/>
        </p:spPr>
        <p:txBody>
          <a:bodyPr wrap="none" lIns="0" tIns="0" rIns="0" rtlCol="0">
            <a:spAutoFit/>
          </a:bodyPr>
          <a:lstStyle/>
          <a:p>
            <a:pPr defTabSz="-635">
              <a:lnSpc>
                <a:spcPts val="900"/>
              </a:lnSpc>
            </a:pPr>
            <a:r>
              <a:rPr lang="en-US" altLang="zh-CN" sz="995" dirty="0" smtClean="0">
                <a:solidFill>
                  <a:srgbClr val="444444"/>
                </a:solidFill>
                <a:latin typeface="Times New Roman" pitchFamily="18" charset="0"/>
                <a:cs typeface="Times New Roman" pitchFamily="18" charset="0"/>
              </a:rPr>
              <a:t>5</a:t>
            </a:r>
          </a:p>
        </p:txBody>
      </p:sp>
      <p:sp>
        <p:nvSpPr>
          <p:cNvPr id="22" name="TextBox 1"/>
          <p:cNvSpPr txBox="1"/>
          <p:nvPr/>
        </p:nvSpPr>
        <p:spPr>
          <a:xfrm>
            <a:off x="2133600" y="228600"/>
            <a:ext cx="4601210" cy="414020"/>
          </a:xfrm>
          <a:prstGeom prst="rect">
            <a:avLst/>
          </a:prstGeom>
          <a:noFill/>
        </p:spPr>
        <p:txBody>
          <a:bodyPr wrap="none" lIns="0" tIns="0" rIns="0" rtlCol="0">
            <a:spAutoFit/>
          </a:bodyPr>
          <a:lstStyle/>
          <a:p>
            <a:pPr algn="ctr" defTabSz="-635">
              <a:lnSpc>
                <a:spcPts val="2900"/>
              </a:lnSpc>
              <a:tabLst>
                <a:tab pos="4914900" algn="l"/>
              </a:tabLst>
            </a:pPr>
            <a:r>
              <a:rPr lang="en-US" altLang="zh-CN" sz="2000" b="1" dirty="0" smtClean="0">
                <a:latin typeface="Times New Roman" pitchFamily="18" charset="0"/>
                <a:cs typeface="Times New Roman" pitchFamily="18" charset="0"/>
                <a:sym typeface="+mn-ea"/>
              </a:rPr>
              <a:t>Marching Cubes and the Density Function</a:t>
            </a:r>
          </a:p>
        </p:txBody>
      </p:sp>
      <p:sp>
        <p:nvSpPr>
          <p:cNvPr id="31" name="文本框 30"/>
          <p:cNvSpPr txBox="1"/>
          <p:nvPr/>
        </p:nvSpPr>
        <p:spPr>
          <a:xfrm>
            <a:off x="685800" y="762000"/>
            <a:ext cx="7605395" cy="1313180"/>
          </a:xfrm>
          <a:prstGeom prst="rect">
            <a:avLst/>
          </a:prstGeom>
          <a:noFill/>
        </p:spPr>
        <p:txBody>
          <a:bodyPr wrap="square" rtlCol="0">
            <a:spAutoFit/>
          </a:bodyPr>
          <a:p>
            <a:r>
              <a:rPr lang="en-US" sz="2000" b="1"/>
              <a:t>Lookup Table:</a:t>
            </a:r>
            <a:endParaRPr lang="en-US" sz="2000" b="1"/>
          </a:p>
          <a:p>
            <a:r>
              <a:rPr lang="en-US" sz="2000"/>
              <a:t>1.how many polygons to create for the case number</a:t>
            </a:r>
            <a:endParaRPr lang="en-US" sz="2000"/>
          </a:p>
          <a:p>
            <a:r>
              <a:rPr lang="en-US" sz="2000"/>
              <a:t>2.how to build up to five triangles within the cell</a:t>
            </a:r>
            <a:endParaRPr lang="en-US" sz="2000"/>
          </a:p>
          <a:p>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Terrain Generation</a:t>
            </a:r>
            <a:endParaRPr lang="zh-CN" altLang="en-US"/>
          </a:p>
        </p:txBody>
      </p:sp>
      <p:sp>
        <p:nvSpPr>
          <p:cNvPr id="3" name="内容占位符 2"/>
          <p:cNvSpPr>
            <a:spLocks noGrp="1"/>
          </p:cNvSpPr>
          <p:nvPr>
            <p:ph idx="1"/>
          </p:nvPr>
        </p:nvSpPr>
        <p:spPr/>
        <p:txBody>
          <a:bodyPr>
            <a:noAutofit/>
          </a:bodyPr>
          <a:p>
            <a:pPr marL="0" indent="0">
              <a:lnSpc>
                <a:spcPct val="200000"/>
              </a:lnSpc>
              <a:buNone/>
            </a:pPr>
            <a:r>
              <a:rPr lang="en-US" altLang="zh-CN" sz="1800"/>
              <a:t>1. </a:t>
            </a:r>
            <a:r>
              <a:rPr lang="zh-CN" altLang="en-US" sz="1800"/>
              <a:t>For each frame, we sort all the vertex buffers from front to back.</a:t>
            </a:r>
            <a:endParaRPr lang="zh-CN" altLang="en-US" sz="1800"/>
          </a:p>
          <a:p>
            <a:pPr marL="0" indent="0">
              <a:lnSpc>
                <a:spcPct val="200000"/>
              </a:lnSpc>
              <a:buNone/>
            </a:pPr>
            <a:r>
              <a:rPr lang="en-US" altLang="zh-CN" sz="2000"/>
              <a:t>2. </a:t>
            </a:r>
            <a:r>
              <a:rPr lang="zh-CN" altLang="en-US" sz="2000"/>
              <a:t>we use the GPU's pixel shader (PS) unit to evaluate the complex density function at every cell corner within the block and store the results in a large 3D texture.</a:t>
            </a:r>
            <a:endParaRPr lang="zh-CN" altLang="en-US" sz="2000"/>
          </a:p>
          <a:p>
            <a:pPr marL="0" indent="0">
              <a:lnSpc>
                <a:spcPct val="200000"/>
              </a:lnSpc>
              <a:buNone/>
            </a:pPr>
            <a:r>
              <a:rPr lang="en-US" altLang="zh-CN" sz="2000"/>
              <a:t>3. </a:t>
            </a:r>
            <a:r>
              <a:rPr lang="zh-CN" altLang="en-US" sz="2000"/>
              <a:t>Generating the Polygons Within a Block of Terrain</a:t>
            </a:r>
            <a:endParaRPr lang="zh-CN" altLang="en-US" sz="2000"/>
          </a:p>
          <a:p>
            <a:pPr marL="0" indent="0">
              <a:lnSpc>
                <a:spcPct val="200000"/>
              </a:lnSpc>
              <a:buNone/>
            </a:pPr>
            <a:r>
              <a:rPr lang="en-US" altLang="zh-CN" sz="2000"/>
              <a:t>4. </a:t>
            </a:r>
            <a:r>
              <a:rPr lang="zh-CN" altLang="en-US" sz="2000"/>
              <a:t>Generating the Density Values</a:t>
            </a:r>
            <a:endParaRPr lang="zh-CN" altLang="en-US" sz="2000"/>
          </a:p>
          <a:p>
            <a:pPr marL="0" indent="0">
              <a:lnSpc>
                <a:spcPct val="200000"/>
              </a:lnSpc>
              <a:buNone/>
            </a:pPr>
            <a:r>
              <a:rPr lang="en-US" altLang="zh-CN" sz="2000"/>
              <a:t>5.</a:t>
            </a:r>
            <a:r>
              <a:rPr lang="zh-CN" altLang="en-US" sz="2000"/>
              <a:t>Making an Interesting Density Function</a:t>
            </a:r>
            <a:endParaRPr lang="zh-CN" altLang="en-US" sz="2000"/>
          </a:p>
        </p:txBody>
      </p:sp>
      <p:sp>
        <p:nvSpPr>
          <p:cNvPr id="4" name="Freeform 3"/>
          <p:cNvSpPr/>
          <p:nvPr/>
        </p:nvSpPr>
        <p:spPr>
          <a:xfrm>
            <a:off x="-19050" y="6175984"/>
            <a:ext cx="9182100" cy="76200"/>
          </a:xfrm>
          <a:custGeom>
            <a:avLst/>
            <a:gdLst>
              <a:gd name="connsiteX0" fmla="*/ 19050 w 9182100"/>
              <a:gd name="connsiteY0" fmla="*/ 19050 h 76200"/>
              <a:gd name="connsiteX1" fmla="*/ 9163050 w 9182100"/>
              <a:gd name="connsiteY1" fmla="*/ 20637 h 76200"/>
            </a:gdLst>
            <a:ahLst/>
            <a:cxnLst>
              <a:cxn ang="0">
                <a:pos x="connsiteX0" y="connsiteY0"/>
              </a:cxn>
              <a:cxn ang="1">
                <a:pos x="connsiteX1" y="connsiteY1"/>
              </a:cxn>
            </a:cxnLst>
            <a:rect l="l" t="t" r="r" b="b"/>
            <a:pathLst>
              <a:path w="9182100" h="76200">
                <a:moveTo>
                  <a:pt x="19050" y="19050"/>
                </a:moveTo>
                <a:lnTo>
                  <a:pt x="9163050" y="20637"/>
                </a:lnTo>
              </a:path>
            </a:pathLst>
          </a:custGeom>
          <a:ln w="38100">
            <a:solidFill>
              <a:srgbClr val="F2F2F2">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6350" y="6165748"/>
            <a:ext cx="9156700" cy="25400"/>
          </a:xfrm>
          <a:custGeom>
            <a:avLst/>
            <a:gdLst>
              <a:gd name="connsiteX0" fmla="*/ 6350 w 9156700"/>
              <a:gd name="connsiteY0" fmla="*/ 6350 h 25400"/>
              <a:gd name="connsiteX1" fmla="*/ 9150350 w 9156700"/>
              <a:gd name="connsiteY1" fmla="*/ 7937 h 25400"/>
            </a:gdLst>
            <a:ahLst/>
            <a:cxnLst>
              <a:cxn ang="0">
                <a:pos x="connsiteX0" y="connsiteY0"/>
              </a:cxn>
              <a:cxn ang="1">
                <a:pos x="connsiteX1" y="connsiteY1"/>
              </a:cxn>
            </a:cxnLst>
            <a:rect l="l" t="t" r="r" b="b"/>
            <a:pathLst>
              <a:path w="9156700" h="25400">
                <a:moveTo>
                  <a:pt x="6350" y="6350"/>
                </a:moveTo>
                <a:lnTo>
                  <a:pt x="9150350" y="7937"/>
                </a:lnTo>
              </a:path>
            </a:pathLst>
          </a:custGeom>
          <a:ln w="12700">
            <a:solidFill>
              <a:srgbClr val="BFBFB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1"/>
          <p:cNvSpPr txBox="1"/>
          <p:nvPr/>
        </p:nvSpPr>
        <p:spPr>
          <a:xfrm>
            <a:off x="8890000" y="6515100"/>
            <a:ext cx="63500" cy="114300"/>
          </a:xfrm>
          <a:prstGeom prst="rect">
            <a:avLst/>
          </a:prstGeom>
          <a:noFill/>
        </p:spPr>
        <p:txBody>
          <a:bodyPr wrap="none" lIns="0" tIns="0" rIns="0" rtlCol="0">
            <a:spAutoFit/>
          </a:bodyPr>
          <a:lstStyle/>
          <a:p>
            <a:pPr defTabSz="-635">
              <a:lnSpc>
                <a:spcPts val="900"/>
              </a:lnSpc>
            </a:pPr>
            <a:r>
              <a:rPr lang="en-US" altLang="zh-CN" sz="995" dirty="0" smtClean="0">
                <a:solidFill>
                  <a:srgbClr val="444444"/>
                </a:solidFill>
                <a:latin typeface="Times New Roman" pitchFamily="18" charset="0"/>
                <a:cs typeface="Times New Roman" pitchFamily="18" charset="0"/>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sym typeface="+mn-ea"/>
              </a:rPr>
              <a:t>Making an Interesting Density Function</a:t>
            </a:r>
            <a:endParaRPr lang="zh-CN" altLang="en-US" sz="3200">
              <a:sym typeface="+mn-ea"/>
            </a:endParaRPr>
          </a:p>
        </p:txBody>
      </p:sp>
      <p:sp>
        <p:nvSpPr>
          <p:cNvPr id="3" name="内容占位符 2"/>
          <p:cNvSpPr>
            <a:spLocks noGrp="1"/>
          </p:cNvSpPr>
          <p:nvPr>
            <p:ph idx="1"/>
          </p:nvPr>
        </p:nvSpPr>
        <p:spPr>
          <a:xfrm>
            <a:off x="304800" y="1295400"/>
            <a:ext cx="8229600" cy="4525963"/>
          </a:xfrm>
        </p:spPr>
        <p:txBody>
          <a:bodyPr>
            <a:noAutofit/>
          </a:bodyPr>
          <a:p>
            <a:r>
              <a:rPr lang="zh-CN" altLang="en-US" sz="1400"/>
              <a:t>1.Initialize a flat surface</a:t>
            </a:r>
            <a:endParaRPr lang="zh-CN" altLang="en-US" sz="1400"/>
          </a:p>
          <a:p>
            <a:endParaRPr lang="zh-CN" altLang="en-US" sz="1200"/>
          </a:p>
          <a:p>
            <a:r>
              <a:rPr lang="zh-CN" altLang="en-US" sz="1400"/>
              <a:t>2.Warp the ground plane with a single octave of noise</a:t>
            </a:r>
            <a:endParaRPr lang="zh-CN" altLang="en-US" sz="1400"/>
          </a:p>
          <a:p>
            <a:endParaRPr lang="zh-CN" altLang="en-US" sz="1200"/>
          </a:p>
          <a:p>
            <a:r>
              <a:rPr lang="zh-CN" altLang="en-US" sz="1400"/>
              <a:t>3.Modify the frequency &amp; amplitude of the noise by scaling ws &amp; the result of the lookup</a:t>
            </a:r>
            <a:endParaRPr lang="zh-CN" altLang="en-US" sz="1400"/>
          </a:p>
          <a:p>
            <a:endParaRPr lang="zh-CN" altLang="en-US" sz="1200"/>
          </a:p>
          <a:p>
            <a:r>
              <a:rPr lang="zh-CN" altLang="en-US" sz="1400"/>
              <a:t>4.Add more octave noises</a:t>
            </a:r>
            <a:endParaRPr lang="zh-CN" altLang="en-US" sz="1400"/>
          </a:p>
          <a:p>
            <a:endParaRPr lang="zh-CN" altLang="en-US" sz="1200"/>
          </a:p>
          <a:p>
            <a:r>
              <a:rPr lang="zh-CN" altLang="en-US" sz="1400"/>
              <a:t>5.Add lower frequencies at higher amplitude(trilinear interpolation)</a:t>
            </a:r>
            <a:endParaRPr lang="zh-CN" altLang="en-US" sz="1400"/>
          </a:p>
          <a:p>
            <a:endParaRPr lang="zh-CN" altLang="en-US" sz="1200"/>
          </a:p>
          <a:p>
            <a:r>
              <a:rPr lang="zh-CN" altLang="en-US" sz="1400"/>
              <a:t>6.Warp the ws creates a surreal-looking terrain</a:t>
            </a:r>
            <a:r>
              <a:rPr lang="en-US" altLang="zh-CN" sz="1400"/>
              <a:t>(hard floor -more landlike)</a:t>
            </a:r>
            <a:endParaRPr lang="en-US" altLang="zh-CN" sz="1400"/>
          </a:p>
          <a:p>
            <a:endParaRPr lang="zh-CN" altLang="en-US" sz="1200"/>
          </a:p>
          <a:p>
            <a:r>
              <a:rPr lang="zh-CN" altLang="en-US" sz="1400"/>
              <a:t>7.Make the adjustment by using either the pre-warp or the post-warp ws</a:t>
            </a:r>
            <a:r>
              <a:rPr lang="en-US" altLang="zh-CN" sz="1400"/>
              <a:t>(melt &amp; sag)</a:t>
            </a:r>
            <a:endParaRPr lang="en-US" altLang="zh-CN" sz="1400"/>
          </a:p>
          <a:p>
            <a:r>
              <a:rPr lang="zh-CN" altLang="en-US" sz="1400"/>
              <a:t> </a:t>
            </a:r>
            <a:endParaRPr lang="zh-CN" altLang="en-US" sz="1400"/>
          </a:p>
          <a:p>
            <a:r>
              <a:rPr lang="zh-CN" altLang="en-US" sz="1400"/>
              <a:t>8.Customizing the Terrain</a:t>
            </a:r>
            <a:endParaRPr lang="zh-CN" altLang="en-US" sz="1400"/>
          </a:p>
          <a:p>
            <a:r>
              <a:rPr lang="zh-CN" altLang="en-US" sz="1400"/>
              <a:t>(1)Use a hand-painted 2d texture</a:t>
            </a:r>
            <a:endParaRPr lang="zh-CN" altLang="en-US" sz="1400"/>
          </a:p>
          <a:p>
            <a:r>
              <a:rPr lang="zh-CN" altLang="en-US" sz="1400"/>
              <a:t>(2)Add manually controlled influences</a:t>
            </a:r>
            <a:endParaRPr lang="zh-CN" altLang="en-US" sz="1400"/>
          </a:p>
          <a:p>
            <a:r>
              <a:rPr lang="zh-CN" altLang="en-US" sz="1400"/>
              <a:t>(3)Add miscellaneous effects</a:t>
            </a:r>
            <a:endParaRPr lang="zh-CN" altLang="en-US" sz="1400"/>
          </a:p>
        </p:txBody>
      </p:sp>
      <p:sp>
        <p:nvSpPr>
          <p:cNvPr id="4" name="Freeform 3"/>
          <p:cNvSpPr/>
          <p:nvPr/>
        </p:nvSpPr>
        <p:spPr>
          <a:xfrm>
            <a:off x="-19050" y="6175984"/>
            <a:ext cx="9182100" cy="76200"/>
          </a:xfrm>
          <a:custGeom>
            <a:avLst/>
            <a:gdLst>
              <a:gd name="connsiteX0" fmla="*/ 19050 w 9182100"/>
              <a:gd name="connsiteY0" fmla="*/ 19050 h 76200"/>
              <a:gd name="connsiteX1" fmla="*/ 9163050 w 9182100"/>
              <a:gd name="connsiteY1" fmla="*/ 20637 h 76200"/>
            </a:gdLst>
            <a:ahLst/>
            <a:cxnLst>
              <a:cxn ang="0">
                <a:pos x="connsiteX0" y="connsiteY0"/>
              </a:cxn>
              <a:cxn ang="1">
                <a:pos x="connsiteX1" y="connsiteY1"/>
              </a:cxn>
            </a:cxnLst>
            <a:rect l="l" t="t" r="r" b="b"/>
            <a:pathLst>
              <a:path w="9182100" h="76200">
                <a:moveTo>
                  <a:pt x="19050" y="19050"/>
                </a:moveTo>
                <a:lnTo>
                  <a:pt x="9163050" y="20637"/>
                </a:lnTo>
              </a:path>
            </a:pathLst>
          </a:custGeom>
          <a:ln w="38100">
            <a:solidFill>
              <a:srgbClr val="F2F2F2">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Freeform 3"/>
          <p:cNvSpPr/>
          <p:nvPr/>
        </p:nvSpPr>
        <p:spPr>
          <a:xfrm>
            <a:off x="-6350" y="6165748"/>
            <a:ext cx="9156700" cy="25400"/>
          </a:xfrm>
          <a:custGeom>
            <a:avLst/>
            <a:gdLst>
              <a:gd name="connsiteX0" fmla="*/ 6350 w 9156700"/>
              <a:gd name="connsiteY0" fmla="*/ 6350 h 25400"/>
              <a:gd name="connsiteX1" fmla="*/ 9150350 w 9156700"/>
              <a:gd name="connsiteY1" fmla="*/ 7937 h 25400"/>
            </a:gdLst>
            <a:ahLst/>
            <a:cxnLst>
              <a:cxn ang="0">
                <a:pos x="connsiteX0" y="connsiteY0"/>
              </a:cxn>
              <a:cxn ang="1">
                <a:pos x="connsiteX1" y="connsiteY1"/>
              </a:cxn>
            </a:cxnLst>
            <a:rect l="l" t="t" r="r" b="b"/>
            <a:pathLst>
              <a:path w="9156700" h="25400">
                <a:moveTo>
                  <a:pt x="6350" y="6350"/>
                </a:moveTo>
                <a:lnTo>
                  <a:pt x="9150350" y="7937"/>
                </a:lnTo>
              </a:path>
            </a:pathLst>
          </a:custGeom>
          <a:ln w="12700">
            <a:solidFill>
              <a:srgbClr val="BFBFB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0" name="TextBox 1"/>
          <p:cNvSpPr txBox="1"/>
          <p:nvPr/>
        </p:nvSpPr>
        <p:spPr>
          <a:xfrm>
            <a:off x="8890000" y="6515100"/>
            <a:ext cx="63500" cy="185420"/>
          </a:xfrm>
          <a:prstGeom prst="rect">
            <a:avLst/>
          </a:prstGeom>
          <a:noFill/>
        </p:spPr>
        <p:txBody>
          <a:bodyPr wrap="none" lIns="0" tIns="0" rIns="0" rtlCol="0">
            <a:spAutoFit/>
          </a:bodyPr>
          <a:p>
            <a:pPr defTabSz="-635">
              <a:lnSpc>
                <a:spcPts val="900"/>
              </a:lnSpc>
            </a:pPr>
            <a:r>
              <a:rPr lang="en-US" altLang="zh-CN" sz="995" dirty="0" smtClean="0">
                <a:solidFill>
                  <a:srgbClr val="444444"/>
                </a:solidFill>
                <a:latin typeface="Times New Roman" pitchFamily="18" charset="0"/>
                <a:cs typeface="Times New Roman" pitchFamily="18" charset="0"/>
              </a:rPr>
              <a:t>7</a:t>
            </a:r>
          </a:p>
        </p:txBody>
      </p:sp>
      <p:pic>
        <p:nvPicPr>
          <p:cNvPr id="6" name="图片 5" descr="01fig07"/>
          <p:cNvPicPr>
            <a:picLocks noChangeAspect="1"/>
          </p:cNvPicPr>
          <p:nvPr/>
        </p:nvPicPr>
        <p:blipFill>
          <a:blip r:embed="rId1"/>
          <a:srcRect/>
          <a:stretch>
            <a:fillRect/>
          </a:stretch>
        </p:blipFill>
        <p:spPr>
          <a:xfrm>
            <a:off x="6095365" y="4724400"/>
            <a:ext cx="2652395" cy="1972945"/>
          </a:xfrm>
          <a:prstGeom prst="rect">
            <a:avLst/>
          </a:prstGeom>
        </p:spPr>
      </p:pic>
      <p:pic>
        <p:nvPicPr>
          <p:cNvPr id="7" name="图片 6" descr="图片2"/>
          <p:cNvPicPr>
            <a:picLocks noChangeAspect="1"/>
          </p:cNvPicPr>
          <p:nvPr/>
        </p:nvPicPr>
        <p:blipFill>
          <a:blip r:embed="rId2"/>
          <a:srcRect/>
          <a:stretch>
            <a:fillRect/>
          </a:stretch>
        </p:blipFill>
        <p:spPr>
          <a:xfrm>
            <a:off x="6095365" y="4724400"/>
            <a:ext cx="2649220" cy="1963420"/>
          </a:xfrm>
          <a:prstGeom prst="rect">
            <a:avLst/>
          </a:prstGeom>
        </p:spPr>
      </p:pic>
      <p:pic>
        <p:nvPicPr>
          <p:cNvPr id="8" name="图片 7" descr="图片3"/>
          <p:cNvPicPr>
            <a:picLocks noChangeAspect="1"/>
          </p:cNvPicPr>
          <p:nvPr/>
        </p:nvPicPr>
        <p:blipFill>
          <a:blip r:embed="rId3"/>
          <a:srcRect/>
          <a:stretch>
            <a:fillRect/>
          </a:stretch>
        </p:blipFill>
        <p:spPr>
          <a:xfrm>
            <a:off x="6096000" y="4725035"/>
            <a:ext cx="2668905" cy="1978025"/>
          </a:xfrm>
          <a:prstGeom prst="rect">
            <a:avLst/>
          </a:prstGeom>
        </p:spPr>
      </p:pic>
      <p:pic>
        <p:nvPicPr>
          <p:cNvPr id="9" name="图片 8" descr="图片4"/>
          <p:cNvPicPr>
            <a:picLocks noChangeAspect="1"/>
          </p:cNvPicPr>
          <p:nvPr/>
        </p:nvPicPr>
        <p:blipFill>
          <a:blip r:embed="rId4"/>
          <a:srcRect/>
          <a:stretch>
            <a:fillRect/>
          </a:stretch>
        </p:blipFill>
        <p:spPr>
          <a:xfrm>
            <a:off x="6096000" y="4724400"/>
            <a:ext cx="2654935" cy="1967230"/>
          </a:xfrm>
          <a:prstGeom prst="rect">
            <a:avLst/>
          </a:prstGeom>
        </p:spPr>
      </p:pic>
      <p:pic>
        <p:nvPicPr>
          <p:cNvPr id="11" name="图片 10" descr="图片5"/>
          <p:cNvPicPr>
            <a:picLocks noChangeAspect="1"/>
          </p:cNvPicPr>
          <p:nvPr/>
        </p:nvPicPr>
        <p:blipFill>
          <a:blip r:embed="rId5"/>
          <a:srcRect/>
          <a:stretch>
            <a:fillRect/>
          </a:stretch>
        </p:blipFill>
        <p:spPr>
          <a:xfrm>
            <a:off x="3429635" y="4725035"/>
            <a:ext cx="5424805" cy="1960245"/>
          </a:xfrm>
          <a:prstGeom prst="rect">
            <a:avLst/>
          </a:prstGeom>
        </p:spPr>
      </p:pic>
      <p:pic>
        <p:nvPicPr>
          <p:cNvPr id="12" name="图片 11" descr="图片6"/>
          <p:cNvPicPr>
            <a:picLocks noChangeAspect="1"/>
          </p:cNvPicPr>
          <p:nvPr/>
        </p:nvPicPr>
        <p:blipFill>
          <a:blip r:embed="rId6"/>
          <a:srcRect/>
          <a:stretch>
            <a:fillRect/>
          </a:stretch>
        </p:blipFill>
        <p:spPr>
          <a:xfrm>
            <a:off x="3429635" y="4725035"/>
            <a:ext cx="5422265" cy="1958975"/>
          </a:xfrm>
          <a:prstGeom prst="rect">
            <a:avLst/>
          </a:prstGeom>
        </p:spPr>
      </p:pic>
      <p:pic>
        <p:nvPicPr>
          <p:cNvPr id="13" name="图片 12" descr="图片7"/>
          <p:cNvPicPr>
            <a:picLocks noChangeAspect="1"/>
          </p:cNvPicPr>
          <p:nvPr/>
        </p:nvPicPr>
        <p:blipFill>
          <a:blip r:embed="rId7"/>
          <a:srcRect/>
          <a:stretch>
            <a:fillRect/>
          </a:stretch>
        </p:blipFill>
        <p:spPr>
          <a:xfrm>
            <a:off x="3429000" y="4724400"/>
            <a:ext cx="2632075" cy="1950720"/>
          </a:xfrm>
          <a:prstGeom prst="rect">
            <a:avLst/>
          </a:prstGeom>
        </p:spPr>
      </p:pic>
      <p:pic>
        <p:nvPicPr>
          <p:cNvPr id="14" name="图片 13" descr="图片8"/>
          <p:cNvPicPr>
            <a:picLocks noChangeAspect="1"/>
          </p:cNvPicPr>
          <p:nvPr/>
        </p:nvPicPr>
        <p:blipFill>
          <a:blip r:embed="rId8"/>
          <a:srcRect/>
          <a:stretch>
            <a:fillRect/>
          </a:stretch>
        </p:blipFill>
        <p:spPr>
          <a:xfrm>
            <a:off x="6172200" y="4724400"/>
            <a:ext cx="2673985" cy="19818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par>
                                <p:cTn id="38" presetID="3" presetClass="entr" presetSubtype="1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9050" y="6175984"/>
            <a:ext cx="9182100" cy="76200"/>
          </a:xfrm>
          <a:custGeom>
            <a:avLst/>
            <a:gdLst>
              <a:gd name="connsiteX0" fmla="*/ 19050 w 9182100"/>
              <a:gd name="connsiteY0" fmla="*/ 19050 h 76200"/>
              <a:gd name="connsiteX1" fmla="*/ 9163050 w 9182100"/>
              <a:gd name="connsiteY1" fmla="*/ 20637 h 76200"/>
            </a:gdLst>
            <a:ahLst/>
            <a:cxnLst>
              <a:cxn ang="0">
                <a:pos x="connsiteX0" y="connsiteY0"/>
              </a:cxn>
              <a:cxn ang="1">
                <a:pos x="connsiteX1" y="connsiteY1"/>
              </a:cxn>
            </a:cxnLst>
            <a:rect l="l" t="t" r="r" b="b"/>
            <a:pathLst>
              <a:path w="9182100" h="76200">
                <a:moveTo>
                  <a:pt x="19050" y="19050"/>
                </a:moveTo>
                <a:lnTo>
                  <a:pt x="9163050" y="20637"/>
                </a:lnTo>
              </a:path>
            </a:pathLst>
          </a:custGeom>
          <a:ln w="38100">
            <a:solidFill>
              <a:srgbClr val="F2F2F2">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6350" y="6165748"/>
            <a:ext cx="9156700" cy="25400"/>
          </a:xfrm>
          <a:custGeom>
            <a:avLst/>
            <a:gdLst>
              <a:gd name="connsiteX0" fmla="*/ 6350 w 9156700"/>
              <a:gd name="connsiteY0" fmla="*/ 6350 h 25400"/>
              <a:gd name="connsiteX1" fmla="*/ 9150350 w 9156700"/>
              <a:gd name="connsiteY1" fmla="*/ 7937 h 25400"/>
            </a:gdLst>
            <a:ahLst/>
            <a:cxnLst>
              <a:cxn ang="0">
                <a:pos x="connsiteX0" y="connsiteY0"/>
              </a:cxn>
              <a:cxn ang="1">
                <a:pos x="connsiteX1" y="connsiteY1"/>
              </a:cxn>
            </a:cxnLst>
            <a:rect l="l" t="t" r="r" b="b"/>
            <a:pathLst>
              <a:path w="9156700" h="25400">
                <a:moveTo>
                  <a:pt x="6350" y="6350"/>
                </a:moveTo>
                <a:lnTo>
                  <a:pt x="9150350" y="7937"/>
                </a:lnTo>
              </a:path>
            </a:pathLst>
          </a:custGeom>
          <a:ln w="12700">
            <a:solidFill>
              <a:srgbClr val="BFBFB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1" cstate="print"/>
          <a:srcRect/>
          <a:stretch>
            <a:fillRect/>
          </a:stretch>
        </p:blipFill>
        <p:spPr bwMode="auto">
          <a:xfrm>
            <a:off x="0" y="0"/>
            <a:ext cx="9144000" cy="927100"/>
          </a:xfrm>
          <a:prstGeom prst="rect">
            <a:avLst/>
          </a:prstGeom>
          <a:noFill/>
        </p:spPr>
      </p:pic>
      <p:sp>
        <p:nvSpPr>
          <p:cNvPr id="10" name="TextBox 1"/>
          <p:cNvSpPr txBox="1"/>
          <p:nvPr/>
        </p:nvSpPr>
        <p:spPr>
          <a:xfrm>
            <a:off x="8890000" y="6515100"/>
            <a:ext cx="63500" cy="185420"/>
          </a:xfrm>
          <a:prstGeom prst="rect">
            <a:avLst/>
          </a:prstGeom>
          <a:noFill/>
        </p:spPr>
        <p:txBody>
          <a:bodyPr wrap="none" lIns="0" tIns="0" rIns="0" rtlCol="0">
            <a:spAutoFit/>
          </a:bodyPr>
          <a:lstStyle/>
          <a:p>
            <a:pPr defTabSz="-635">
              <a:lnSpc>
                <a:spcPts val="900"/>
              </a:lnSpc>
            </a:pPr>
            <a:r>
              <a:rPr lang="en-US" altLang="zh-CN" sz="995" dirty="0" smtClean="0">
                <a:solidFill>
                  <a:srgbClr val="444444"/>
                </a:solidFill>
                <a:latin typeface="Times New Roman" pitchFamily="18" charset="0"/>
                <a:cs typeface="Times New Roman" pitchFamily="18" charset="0"/>
              </a:rPr>
              <a:t>8</a:t>
            </a:r>
          </a:p>
        </p:txBody>
      </p:sp>
      <p:sp>
        <p:nvSpPr>
          <p:cNvPr id="12" name="TextBox 1"/>
          <p:cNvSpPr txBox="1"/>
          <p:nvPr/>
        </p:nvSpPr>
        <p:spPr>
          <a:xfrm>
            <a:off x="2209800" y="457200"/>
            <a:ext cx="4544060" cy="597535"/>
          </a:xfrm>
          <a:prstGeom prst="rect">
            <a:avLst/>
          </a:prstGeom>
          <a:noFill/>
        </p:spPr>
        <p:txBody>
          <a:bodyPr wrap="none" lIns="0" tIns="0" rIns="0" rtlCol="0">
            <a:spAutoFit/>
          </a:bodyPr>
          <a:lstStyle/>
          <a:p>
            <a:pPr algn="l" defTabSz="-635">
              <a:lnSpc>
                <a:spcPts val="1800"/>
              </a:lnSpc>
            </a:pPr>
            <a:r>
              <a:rPr lang="en-US" altLang="zh-CN" sz="4000" dirty="0" smtClean="0">
                <a:solidFill>
                  <a:schemeClr val="bg1"/>
                </a:solidFill>
                <a:latin typeface="+mj-lt"/>
                <a:cs typeface="Times New Roman" pitchFamily="18" charset="0"/>
              </a:rPr>
              <a:t>Texturing and Shading</a:t>
            </a:r>
            <a:endParaRPr lang="en-US" altLang="zh-CN" sz="4000" dirty="0" smtClean="0">
              <a:solidFill>
                <a:schemeClr val="bg1"/>
              </a:solidFill>
              <a:latin typeface="+mj-lt"/>
              <a:cs typeface="Times New Roman" pitchFamily="18" charset="0"/>
            </a:endParaRPr>
          </a:p>
        </p:txBody>
      </p:sp>
      <p:sp>
        <p:nvSpPr>
          <p:cNvPr id="19" name="文本框 18"/>
          <p:cNvSpPr txBox="1"/>
          <p:nvPr/>
        </p:nvSpPr>
        <p:spPr>
          <a:xfrm>
            <a:off x="537845" y="1451610"/>
            <a:ext cx="8148955" cy="368300"/>
          </a:xfrm>
          <a:prstGeom prst="rect">
            <a:avLst/>
          </a:prstGeom>
          <a:noFill/>
        </p:spPr>
        <p:txBody>
          <a:bodyPr wrap="square" rtlCol="0">
            <a:spAutoFit/>
          </a:bodyPr>
          <a:p>
            <a:r>
              <a:rPr lang="zh-CN" altLang="en-US">
                <a:sym typeface="+mn-ea"/>
              </a:rPr>
              <a:t>triplanar texturing</a:t>
            </a:r>
            <a:endParaRPr lang="en-US" altLang="zh-CN"/>
          </a:p>
        </p:txBody>
      </p:sp>
      <p:pic>
        <p:nvPicPr>
          <p:cNvPr id="20" name="图片 19" descr="01fig21"/>
          <p:cNvPicPr>
            <a:picLocks noChangeAspect="1"/>
          </p:cNvPicPr>
          <p:nvPr/>
        </p:nvPicPr>
        <p:blipFill>
          <a:blip r:embed="rId2"/>
          <a:srcRect/>
          <a:stretch>
            <a:fillRect/>
          </a:stretch>
        </p:blipFill>
        <p:spPr>
          <a:xfrm>
            <a:off x="991235" y="2210435"/>
            <a:ext cx="3401695" cy="2550795"/>
          </a:xfrm>
          <a:prstGeom prst="rect">
            <a:avLst/>
          </a:prstGeom>
        </p:spPr>
      </p:pic>
      <p:pic>
        <p:nvPicPr>
          <p:cNvPr id="21" name="图片 20" descr="图片9"/>
          <p:cNvPicPr>
            <a:picLocks noChangeAspect="1"/>
          </p:cNvPicPr>
          <p:nvPr/>
        </p:nvPicPr>
        <p:blipFill>
          <a:blip r:embed="rId3"/>
          <a:srcRect/>
          <a:stretch>
            <a:fillRect/>
          </a:stretch>
        </p:blipFill>
        <p:spPr>
          <a:xfrm>
            <a:off x="4876800" y="2209800"/>
            <a:ext cx="3430270" cy="2564765"/>
          </a:xfrm>
          <a:prstGeom prst="rect">
            <a:avLst/>
          </a:prstGeom>
        </p:spPr>
      </p:pic>
      <p:sp>
        <p:nvSpPr>
          <p:cNvPr id="22" name="文本框 21"/>
          <p:cNvSpPr txBox="1"/>
          <p:nvPr/>
        </p:nvSpPr>
        <p:spPr>
          <a:xfrm>
            <a:off x="1371600" y="4953000"/>
            <a:ext cx="2702560" cy="581660"/>
          </a:xfrm>
          <a:prstGeom prst="rect">
            <a:avLst/>
          </a:prstGeom>
          <a:noFill/>
        </p:spPr>
        <p:txBody>
          <a:bodyPr wrap="square" rtlCol="0">
            <a:spAutoFit/>
          </a:bodyPr>
          <a:p>
            <a:r>
              <a:rPr lang="zh-CN" altLang="en-US" sz="1600"/>
              <a:t>Single Planar Projection Is</a:t>
            </a:r>
            <a:endParaRPr lang="zh-CN" altLang="en-US" sz="1600"/>
          </a:p>
          <a:p>
            <a:r>
              <a:rPr lang="zh-CN" altLang="en-US" sz="1600"/>
              <a:t> Plagued by Distortion</a:t>
            </a:r>
            <a:endParaRPr lang="zh-CN" altLang="en-US" sz="1600"/>
          </a:p>
        </p:txBody>
      </p:sp>
      <p:sp>
        <p:nvSpPr>
          <p:cNvPr id="23" name="文本框 22"/>
          <p:cNvSpPr txBox="1"/>
          <p:nvPr/>
        </p:nvSpPr>
        <p:spPr>
          <a:xfrm>
            <a:off x="4953000" y="4953000"/>
            <a:ext cx="3249930" cy="825500"/>
          </a:xfrm>
          <a:prstGeom prst="rect">
            <a:avLst/>
          </a:prstGeom>
          <a:noFill/>
        </p:spPr>
        <p:txBody>
          <a:bodyPr wrap="square" rtlCol="0">
            <a:spAutoFit/>
          </a:bodyPr>
          <a:p>
            <a:r>
              <a:rPr lang="zh-CN" altLang="en-US" sz="1600"/>
              <a:t>Three Planar Projections of the Same Texture, Blended Together Based on the Surface Normal Vector</a:t>
            </a:r>
            <a:endParaRPr lang="zh-CN" altLang="en-US" sz="1600"/>
          </a:p>
        </p:txBody>
      </p:sp>
      <p:pic>
        <p:nvPicPr>
          <p:cNvPr id="25" name="图片 24" descr="triPlanar-TerrainUnwrapWarp"/>
          <p:cNvPicPr>
            <a:picLocks noChangeAspect="1"/>
          </p:cNvPicPr>
          <p:nvPr/>
        </p:nvPicPr>
        <p:blipFill>
          <a:blip r:embed="rId4"/>
          <a:srcRect/>
          <a:stretch>
            <a:fillRect/>
          </a:stretch>
        </p:blipFill>
        <p:spPr>
          <a:xfrm>
            <a:off x="228600" y="1981200"/>
            <a:ext cx="8611870" cy="4609465"/>
          </a:xfrm>
          <a:prstGeom prst="rect">
            <a:avLst/>
          </a:prstGeom>
        </p:spPr>
      </p:pic>
      <p:pic>
        <p:nvPicPr>
          <p:cNvPr id="24" name="图片 23" descr="triPlanar-terrainUnwrap"/>
          <p:cNvPicPr>
            <a:picLocks noChangeAspect="1"/>
          </p:cNvPicPr>
          <p:nvPr/>
        </p:nvPicPr>
        <p:blipFill>
          <a:blip r:embed="rId5"/>
          <a:srcRect/>
          <a:stretch>
            <a:fillRect/>
          </a:stretch>
        </p:blipFill>
        <p:spPr>
          <a:xfrm>
            <a:off x="2819400" y="990600"/>
            <a:ext cx="4658995" cy="24688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24"/>
                                        </p:tgtEl>
                                      </p:cBhvr>
                                    </p:animEffect>
                                    <p:set>
                                      <p:cBhvr>
                                        <p:cTn id="17" dur="1" fill="hold">
                                          <p:stCondLst>
                                            <p:cond delay="499"/>
                                          </p:stCondLst>
                                        </p:cTn>
                                        <p:tgtEl>
                                          <p:spTgt spid="24"/>
                                        </p:tgtEl>
                                        <p:attrNameLst>
                                          <p:attrName>style.visibility</p:attrName>
                                        </p:attrNameLst>
                                      </p:cBhvr>
                                      <p:to>
                                        <p:strVal val="hidden"/>
                                      </p:to>
                                    </p:set>
                                  </p:childTnLst>
                                </p:cTn>
                              </p:par>
                              <p:par>
                                <p:cTn id="18" presetID="3" presetClass="exit" presetSubtype="10" fill="hold" nodeType="withEffect">
                                  <p:stCondLst>
                                    <p:cond delay="0"/>
                                  </p:stCondLst>
                                  <p:childTnLst>
                                    <p:animEffect transition="out" filter="blinds(horizontal)">
                                      <p:cBhvr>
                                        <p:cTn id="19" dur="500"/>
                                        <p:tgtEl>
                                          <p:spTgt spid="25"/>
                                        </p:tgtEl>
                                      </p:cBhvr>
                                    </p:animEffect>
                                    <p:set>
                                      <p:cBhvr>
                                        <p:cTn id="20"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9050" y="6175984"/>
            <a:ext cx="9182100" cy="76200"/>
          </a:xfrm>
          <a:custGeom>
            <a:avLst/>
            <a:gdLst>
              <a:gd name="connsiteX0" fmla="*/ 19050 w 9182100"/>
              <a:gd name="connsiteY0" fmla="*/ 19050 h 76200"/>
              <a:gd name="connsiteX1" fmla="*/ 9163050 w 9182100"/>
              <a:gd name="connsiteY1" fmla="*/ 20637 h 76200"/>
            </a:gdLst>
            <a:ahLst/>
            <a:cxnLst>
              <a:cxn ang="0">
                <a:pos x="connsiteX0" y="connsiteY0"/>
              </a:cxn>
              <a:cxn ang="1">
                <a:pos x="connsiteX1" y="connsiteY1"/>
              </a:cxn>
            </a:cxnLst>
            <a:rect l="l" t="t" r="r" b="b"/>
            <a:pathLst>
              <a:path w="9182100" h="76200">
                <a:moveTo>
                  <a:pt x="19050" y="19050"/>
                </a:moveTo>
                <a:lnTo>
                  <a:pt x="9163050" y="20637"/>
                </a:lnTo>
              </a:path>
            </a:pathLst>
          </a:custGeom>
          <a:ln w="38100">
            <a:solidFill>
              <a:srgbClr val="F2F2F2">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6350" y="6165748"/>
            <a:ext cx="9156700" cy="25400"/>
          </a:xfrm>
          <a:custGeom>
            <a:avLst/>
            <a:gdLst>
              <a:gd name="connsiteX0" fmla="*/ 6350 w 9156700"/>
              <a:gd name="connsiteY0" fmla="*/ 6350 h 25400"/>
              <a:gd name="connsiteX1" fmla="*/ 9150350 w 9156700"/>
              <a:gd name="connsiteY1" fmla="*/ 7937 h 25400"/>
            </a:gdLst>
            <a:ahLst/>
            <a:cxnLst>
              <a:cxn ang="0">
                <a:pos x="connsiteX0" y="connsiteY0"/>
              </a:cxn>
              <a:cxn ang="1">
                <a:pos x="connsiteX1" y="connsiteY1"/>
              </a:cxn>
            </a:cxnLst>
            <a:rect l="l" t="t" r="r" b="b"/>
            <a:pathLst>
              <a:path w="9156700" h="25400">
                <a:moveTo>
                  <a:pt x="6350" y="6350"/>
                </a:moveTo>
                <a:lnTo>
                  <a:pt x="9150350" y="7937"/>
                </a:lnTo>
              </a:path>
            </a:pathLst>
          </a:custGeom>
          <a:ln w="12700">
            <a:solidFill>
              <a:srgbClr val="BFBFB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5" name="TextBox 1"/>
          <p:cNvSpPr txBox="1"/>
          <p:nvPr/>
        </p:nvSpPr>
        <p:spPr>
          <a:xfrm>
            <a:off x="8813800" y="6515100"/>
            <a:ext cx="63500" cy="185420"/>
          </a:xfrm>
          <a:prstGeom prst="rect">
            <a:avLst/>
          </a:prstGeom>
          <a:noFill/>
        </p:spPr>
        <p:txBody>
          <a:bodyPr wrap="none" lIns="0" tIns="0" rIns="0" rtlCol="0">
            <a:spAutoFit/>
          </a:bodyPr>
          <a:lstStyle/>
          <a:p>
            <a:pPr defTabSz="-635">
              <a:lnSpc>
                <a:spcPts val="900"/>
              </a:lnSpc>
            </a:pPr>
            <a:r>
              <a:rPr lang="en-US" sz="995" dirty="0" smtClean="0">
                <a:solidFill>
                  <a:srgbClr val="444444"/>
                </a:solidFill>
                <a:latin typeface="Times New Roman" pitchFamily="18" charset="0"/>
                <a:cs typeface="Times New Roman" pitchFamily="18" charset="0"/>
              </a:rPr>
              <a:t>9</a:t>
            </a:r>
            <a:endParaRPr lang="en-US"/>
          </a:p>
        </p:txBody>
      </p:sp>
      <p:sp>
        <p:nvSpPr>
          <p:cNvPr id="1037" name="TextBox 1"/>
          <p:cNvSpPr txBox="1"/>
          <p:nvPr/>
        </p:nvSpPr>
        <p:spPr>
          <a:xfrm>
            <a:off x="228600" y="76200"/>
            <a:ext cx="7226300" cy="5836920"/>
          </a:xfrm>
          <a:prstGeom prst="rect">
            <a:avLst/>
          </a:prstGeom>
          <a:noFill/>
        </p:spPr>
        <p:txBody>
          <a:bodyPr wrap="square" lIns="0" tIns="0" rIns="0" rtlCol="0">
            <a:spAutoFit/>
          </a:bodyPr>
          <a:lstStyle/>
          <a:p>
            <a:pPr algn="l" defTabSz="-635">
              <a:tabLst>
                <a:tab pos="1536700" algn="l"/>
                <a:tab pos="4838700" algn="l"/>
              </a:tabLst>
            </a:pPr>
            <a:r>
              <a:rPr lang="en-US" altLang="zh-CN" sz="2005" b="1" dirty="0" smtClean="0">
                <a:solidFill>
                  <a:srgbClr val="444444"/>
                </a:solidFill>
                <a:latin typeface="Times New Roman" pitchFamily="18" charset="0"/>
                <a:cs typeface="Times New Roman" pitchFamily="18" charset="0"/>
              </a:rPr>
              <a:t>MileStone 1: 11/23</a:t>
            </a:r>
            <a:endParaRPr lang="en-US" altLang="zh-CN" dirty="0" smtClean="0"/>
          </a:p>
          <a:p>
            <a:pPr algn="l"/>
            <a:r>
              <a:rPr lang="en-US" altLang="zh-CN" dirty="0" smtClean="0">
                <a:sym typeface="+mn-ea"/>
              </a:rPr>
              <a:t>Setup a Blinn-Phong shader then generate terrain by integrating different noise function</a:t>
            </a:r>
            <a:endParaRPr lang="en-US" altLang="zh-CN" dirty="0" smtClean="0"/>
          </a:p>
          <a:p>
            <a:pPr algn="l"/>
            <a:endParaRPr lang="en-US" altLang="zh-CN" b="1" dirty="0" smtClean="0">
              <a:solidFill>
                <a:srgbClr val="444444"/>
              </a:solidFill>
              <a:latin typeface="Times New Roman" pitchFamily="18" charset="0"/>
              <a:cs typeface="Times New Roman" pitchFamily="18" charset="0"/>
              <a:sym typeface="+mn-ea"/>
            </a:endParaRPr>
          </a:p>
          <a:p>
            <a:pPr algn="l"/>
            <a:r>
              <a:rPr lang="en-US" altLang="zh-CN" b="1" dirty="0" smtClean="0">
                <a:solidFill>
                  <a:srgbClr val="444444"/>
                </a:solidFill>
                <a:latin typeface="Times New Roman" pitchFamily="18" charset="0"/>
                <a:cs typeface="Times New Roman" pitchFamily="18" charset="0"/>
                <a:sym typeface="+mn-ea"/>
              </a:rPr>
              <a:t>MileStone 2: 11/30</a:t>
            </a:r>
            <a:endParaRPr lang="en-US" altLang="zh-CN" dirty="0" smtClean="0">
              <a:sym typeface="+mn-ea"/>
            </a:endParaRPr>
          </a:p>
          <a:p>
            <a:pPr algn="l"/>
            <a:r>
              <a:rPr lang="en-US" altLang="zh-CN" dirty="0" smtClean="0">
                <a:sym typeface="+mn-ea"/>
              </a:rPr>
              <a:t>Generate polygons within a cell using marching cube</a:t>
            </a:r>
            <a:endParaRPr lang="en-US" altLang="zh-CN" dirty="0" smtClean="0">
              <a:sym typeface="+mn-ea"/>
            </a:endParaRPr>
          </a:p>
          <a:p>
            <a:pPr algn="l"/>
            <a:endParaRPr lang="en-US" altLang="zh-CN" dirty="0" smtClean="0">
              <a:sym typeface="+mn-ea"/>
            </a:endParaRPr>
          </a:p>
          <a:p>
            <a:pPr algn="l"/>
            <a:endParaRPr lang="en-US" altLang="zh-CN" dirty="0" smtClean="0">
              <a:sym typeface="+mn-ea"/>
            </a:endParaRPr>
          </a:p>
          <a:p>
            <a:pPr algn="l"/>
            <a:endParaRPr lang="en-US" altLang="zh-CN" dirty="0" smtClean="0">
              <a:sym typeface="+mn-ea"/>
            </a:endParaRPr>
          </a:p>
          <a:p>
            <a:pPr algn="l"/>
            <a:endParaRPr lang="en-US" altLang="zh-CN" dirty="0" smtClean="0">
              <a:sym typeface="+mn-ea"/>
            </a:endParaRPr>
          </a:p>
          <a:p>
            <a:pPr algn="l"/>
            <a:endParaRPr lang="en-US" altLang="zh-CN" b="1" dirty="0" smtClean="0">
              <a:solidFill>
                <a:srgbClr val="444444"/>
              </a:solidFill>
              <a:latin typeface="Times New Roman" pitchFamily="18" charset="0"/>
              <a:cs typeface="Times New Roman" pitchFamily="18" charset="0"/>
              <a:sym typeface="+mn-ea"/>
            </a:endParaRPr>
          </a:p>
          <a:p>
            <a:pPr algn="l"/>
            <a:r>
              <a:rPr lang="en-US" altLang="zh-CN" b="1" dirty="0" smtClean="0">
                <a:solidFill>
                  <a:srgbClr val="444444"/>
                </a:solidFill>
                <a:latin typeface="Times New Roman" pitchFamily="18" charset="0"/>
                <a:cs typeface="Times New Roman" pitchFamily="18" charset="0"/>
                <a:sym typeface="+mn-ea"/>
              </a:rPr>
              <a:t>MileStone 3: 12/07</a:t>
            </a:r>
            <a:endParaRPr lang="en-US" altLang="zh-CN" dirty="0" smtClean="0"/>
          </a:p>
          <a:p>
            <a:pPr algn="l"/>
            <a:r>
              <a:rPr lang="en-US" altLang="zh-CN" dirty="0" smtClean="0">
                <a:sym typeface="+mn-ea"/>
              </a:rPr>
              <a:t>Triplanar texturing &amp; optimize block generating </a:t>
            </a:r>
            <a:endParaRPr lang="en-US" altLang="zh-CN" dirty="0" smtClean="0">
              <a:sym typeface="+mn-ea"/>
            </a:endParaRPr>
          </a:p>
          <a:p>
            <a:pPr algn="l"/>
            <a:endParaRPr lang="en-US" altLang="zh-CN" dirty="0" smtClean="0">
              <a:sym typeface="+mn-ea"/>
            </a:endParaRPr>
          </a:p>
          <a:p>
            <a:pPr algn="l"/>
            <a:endParaRPr lang="en-US" altLang="zh-CN" dirty="0" smtClean="0">
              <a:sym typeface="+mn-ea"/>
            </a:endParaRPr>
          </a:p>
          <a:p>
            <a:pPr algn="l"/>
            <a:endParaRPr lang="en-US" altLang="zh-CN" dirty="0" smtClean="0">
              <a:sym typeface="+mn-ea"/>
            </a:endParaRPr>
          </a:p>
          <a:p>
            <a:pPr algn="l"/>
            <a:endParaRPr lang="en-US" altLang="zh-CN" dirty="0" smtClean="0">
              <a:sym typeface="+mn-ea"/>
            </a:endParaRPr>
          </a:p>
          <a:p>
            <a:pPr algn="l"/>
            <a:endParaRPr lang="en-US" altLang="zh-CN" dirty="0" smtClean="0">
              <a:sym typeface="+mn-ea"/>
            </a:endParaRPr>
          </a:p>
          <a:p>
            <a:pPr algn="l"/>
            <a:r>
              <a:rPr lang="zh-CN" altLang="zh-CN" b="1" dirty="0" smtClean="0">
                <a:solidFill>
                  <a:srgbClr val="444444"/>
                </a:solidFill>
                <a:latin typeface="Times New Roman" pitchFamily="18" charset="0"/>
                <a:cs typeface="Times New Roman" pitchFamily="18" charset="0"/>
                <a:sym typeface="+mn-ea"/>
              </a:rPr>
              <a:t>狗带</a:t>
            </a:r>
            <a:r>
              <a:rPr lang="en-US" altLang="zh-CN" b="1" dirty="0" smtClean="0">
                <a:solidFill>
                  <a:srgbClr val="444444"/>
                </a:solidFill>
                <a:latin typeface="Times New Roman" pitchFamily="18" charset="0"/>
                <a:cs typeface="Times New Roman" pitchFamily="18" charset="0"/>
                <a:sym typeface="+mn-ea"/>
              </a:rPr>
              <a:t> Day: 12/11</a:t>
            </a:r>
            <a:endParaRPr lang="en-US" altLang="zh-CN" b="1" dirty="0" smtClean="0">
              <a:solidFill>
                <a:srgbClr val="444444"/>
              </a:solidFill>
              <a:latin typeface="Times New Roman" pitchFamily="18" charset="0"/>
              <a:cs typeface="Times New Roman" pitchFamily="18" charset="0"/>
              <a:sym typeface="+mn-ea"/>
            </a:endParaRPr>
          </a:p>
          <a:p>
            <a:pPr algn="l"/>
            <a:r>
              <a:rPr lang="en-US" altLang="zh-CN" dirty="0" smtClean="0">
                <a:sym typeface="+mn-ea"/>
              </a:rPr>
              <a:t>LOD (Level of Detail)</a:t>
            </a:r>
            <a:endParaRPr lang="en-US" altLang="zh-CN" b="1" dirty="0" smtClean="0">
              <a:solidFill>
                <a:srgbClr val="444444"/>
              </a:solidFill>
              <a:latin typeface="Times New Roman" pitchFamily="18" charset="0"/>
              <a:cs typeface="Times New Roman" pitchFamily="18" charset="0"/>
              <a:sym typeface="+mn-ea"/>
            </a:endParaRPr>
          </a:p>
          <a:p>
            <a:pPr algn="l" defTabSz="-635">
              <a:tabLst>
                <a:tab pos="1536700" algn="l"/>
                <a:tab pos="4838700" algn="l"/>
              </a:tabLst>
            </a:pPr>
            <a:r>
              <a:rPr lang="en-US" altLang="zh-CN" dirty="0" smtClean="0"/>
              <a:t>		</a:t>
            </a:r>
            <a:r>
              <a:rPr lang="en-US" altLang="zh-CN" sz="1200" b="1" dirty="0" smtClean="0">
                <a:solidFill>
                  <a:srgbClr val="FFFFFF"/>
                </a:solidFill>
                <a:latin typeface="Times New Roman" pitchFamily="18" charset="0"/>
                <a:cs typeface="Times New Roman" pitchFamily="18" charset="0"/>
              </a:rPr>
              <a:t>Media</a:t>
            </a:r>
            <a:r>
              <a:rPr lang="en-US" altLang="zh-CN" sz="1200" dirty="0" smtClean="0">
                <a:latin typeface="Times New Roman" pitchFamily="18" charset="0"/>
                <a:cs typeface="Times New Roman" pitchFamily="18" charset="0"/>
              </a:rPr>
              <a:t> </a:t>
            </a:r>
            <a:r>
              <a:rPr lang="en-US" altLang="zh-CN" sz="1200" b="1" dirty="0" smtClean="0">
                <a:solidFill>
                  <a:srgbClr val="FFFFFF"/>
                </a:solidFill>
                <a:latin typeface="Times New Roman" pitchFamily="18" charset="0"/>
                <a:cs typeface="Times New Roman" pitchFamily="18" charset="0"/>
              </a:rPr>
              <a:t>Usuarios</a:t>
            </a:r>
            <a:r>
              <a:rPr lang="en-US" altLang="zh-CN" sz="1200" dirty="0" smtClean="0">
                <a:latin typeface="Times New Roman" pitchFamily="18" charset="0"/>
                <a:cs typeface="Times New Roman" pitchFamily="18" charset="0"/>
              </a:rPr>
              <a:t> </a:t>
            </a:r>
            <a:r>
              <a:rPr lang="en-US" altLang="zh-CN" sz="1200" b="1" dirty="0" smtClean="0">
                <a:solidFill>
                  <a:srgbClr val="FFFFFF"/>
                </a:solidFill>
                <a:latin typeface="Times New Roman" pitchFamily="18" charset="0"/>
                <a:cs typeface="Times New Roman" pitchFamily="18" charset="0"/>
              </a:rPr>
              <a:t>Únicos</a:t>
            </a:r>
            <a:r>
              <a:rPr lang="en-US" altLang="zh-CN" sz="1200" dirty="0" smtClean="0">
                <a:latin typeface="Times New Roman" pitchFamily="18" charset="0"/>
                <a:cs typeface="Times New Roman" pitchFamily="18" charset="0"/>
              </a:rPr>
              <a:t> </a:t>
            </a:r>
            <a:r>
              <a:rPr lang="en-US" altLang="zh-CN" sz="1200" b="1" dirty="0" smtClean="0">
                <a:solidFill>
                  <a:srgbClr val="FFFFFF"/>
                </a:solidFill>
                <a:latin typeface="Times New Roman" pitchFamily="18" charset="0"/>
                <a:cs typeface="Times New Roman" pitchFamily="18" charset="0"/>
              </a:rPr>
              <a:t>Diarios</a:t>
            </a:r>
            <a:r>
              <a:rPr lang="en-US" altLang="zh-CN" sz="1200" dirty="0" smtClean="0">
                <a:latin typeface="Times New Roman" pitchFamily="18" charset="0"/>
                <a:cs typeface="Times New Roman" pitchFamily="18" charset="0"/>
              </a:rPr>
              <a:t> </a:t>
            </a:r>
            <a:r>
              <a:rPr lang="en-US" altLang="zh-CN" sz="1200" b="1" dirty="0" smtClean="0">
                <a:solidFill>
                  <a:srgbClr val="FFFFFF"/>
                </a:solidFill>
                <a:latin typeface="Times New Roman" pitchFamily="18" charset="0"/>
                <a:cs typeface="Times New Roman" pitchFamily="18" charset="0"/>
              </a:rPr>
              <a:t>(000)</a:t>
            </a:r>
          </a:p>
        </p:txBody>
      </p:sp>
      <p:pic>
        <p:nvPicPr>
          <p:cNvPr id="32" name="图片 31" descr="C:\Users\Zhimin\Desktop\新建文件夹\01fig01.jpg01fig01"/>
          <p:cNvPicPr>
            <a:picLocks noChangeAspect="1"/>
          </p:cNvPicPr>
          <p:nvPr/>
        </p:nvPicPr>
        <p:blipFill>
          <a:blip r:embed="rId1"/>
          <a:srcRect/>
          <a:stretch>
            <a:fillRect/>
          </a:stretch>
        </p:blipFill>
        <p:spPr>
          <a:xfrm>
            <a:off x="228600" y="5638800"/>
            <a:ext cx="1344295" cy="998220"/>
          </a:xfrm>
          <a:prstGeom prst="rect">
            <a:avLst/>
          </a:prstGeom>
        </p:spPr>
      </p:pic>
      <p:pic>
        <p:nvPicPr>
          <p:cNvPr id="33" name="图片 32" descr="01fig23"/>
          <p:cNvPicPr>
            <a:picLocks noChangeAspect="1"/>
          </p:cNvPicPr>
          <p:nvPr/>
        </p:nvPicPr>
        <p:blipFill>
          <a:blip r:embed="rId2"/>
          <a:srcRect/>
          <a:stretch>
            <a:fillRect/>
          </a:stretch>
        </p:blipFill>
        <p:spPr>
          <a:xfrm>
            <a:off x="228600" y="3733800"/>
            <a:ext cx="2712085" cy="1052195"/>
          </a:xfrm>
          <a:prstGeom prst="rect">
            <a:avLst/>
          </a:prstGeom>
        </p:spPr>
      </p:pic>
      <p:pic>
        <p:nvPicPr>
          <p:cNvPr id="34" name="图片 33" descr="图片6"/>
          <p:cNvPicPr>
            <a:picLocks noChangeAspect="1"/>
          </p:cNvPicPr>
          <p:nvPr/>
        </p:nvPicPr>
        <p:blipFill>
          <a:blip r:embed="rId3"/>
          <a:srcRect/>
          <a:stretch>
            <a:fillRect/>
          </a:stretch>
        </p:blipFill>
        <p:spPr>
          <a:xfrm>
            <a:off x="228600" y="1828800"/>
            <a:ext cx="2612390" cy="943610"/>
          </a:xfrm>
          <a:prstGeom prst="rect">
            <a:avLst/>
          </a:prstGeom>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ox(in)">
                                      <p:cBhvr>
                                        <p:cTn id="7" dur="2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ox(in)">
                                      <p:cBhvr>
                                        <p:cTn id="12" dur="20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ox(in)">
                                      <p:cBhvr>
                                        <p:cTn id="1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2396</Words>
  <Application>Kingsoft Office WPP</Application>
  <PresentationFormat>全屏显示(4:3)</PresentationFormat>
  <Paragraphs>145</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Theme</vt:lpstr>
      <vt:lpstr>PowerPoint 演示文稿</vt:lpstr>
      <vt:lpstr>PowerPoint 演示文稿</vt:lpstr>
      <vt:lpstr>PowerPoint 演示文稿</vt:lpstr>
      <vt:lpstr>PowerPoint 演示文稿</vt:lpstr>
      <vt:lpstr>PowerPoint 演示文稿</vt:lpstr>
      <vt:lpstr>Terrain Generation</vt:lpstr>
      <vt:lpstr>Making an Interesting Density Function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www.pptbz.com</dc:creator>
  <cp:lastModifiedBy>Zhimin</cp:lastModifiedBy>
  <cp:revision>184</cp:revision>
  <dcterms:created xsi:type="dcterms:W3CDTF">2006-08-16T00:00:00Z</dcterms:created>
  <dcterms:modified xsi:type="dcterms:W3CDTF">2015-11-17T09:42:06Z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2052-10.1.0.5346</vt:lpwstr>
  </property>
</Properties>
</file>