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3"/>
  </p:notesMasterIdLst>
  <p:handoutMasterIdLst>
    <p:handoutMasterId r:id="rId124"/>
  </p:handoutMasterIdLst>
  <p:sldIdLst>
    <p:sldId id="385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498" r:id="rId12"/>
    <p:sldId id="499" r:id="rId13"/>
    <p:sldId id="500" r:id="rId14"/>
    <p:sldId id="501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92" r:id="rId42"/>
    <p:sldId id="493" r:id="rId43"/>
    <p:sldId id="495" r:id="rId44"/>
    <p:sldId id="497" r:id="rId45"/>
    <p:sldId id="494" r:id="rId46"/>
    <p:sldId id="502" r:id="rId47"/>
    <p:sldId id="504" r:id="rId48"/>
    <p:sldId id="509" r:id="rId49"/>
    <p:sldId id="505" r:id="rId50"/>
    <p:sldId id="506" r:id="rId51"/>
    <p:sldId id="507" r:id="rId52"/>
    <p:sldId id="503" r:id="rId53"/>
    <p:sldId id="508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453" r:id="rId84"/>
    <p:sldId id="454" r:id="rId85"/>
    <p:sldId id="455" r:id="rId86"/>
    <p:sldId id="456" r:id="rId87"/>
    <p:sldId id="457" r:id="rId88"/>
    <p:sldId id="458" r:id="rId89"/>
    <p:sldId id="459" r:id="rId90"/>
    <p:sldId id="460" r:id="rId91"/>
    <p:sldId id="461" r:id="rId92"/>
    <p:sldId id="462" r:id="rId93"/>
    <p:sldId id="463" r:id="rId94"/>
    <p:sldId id="464" r:id="rId95"/>
    <p:sldId id="465" r:id="rId96"/>
    <p:sldId id="466" r:id="rId97"/>
    <p:sldId id="467" r:id="rId98"/>
    <p:sldId id="468" r:id="rId99"/>
    <p:sldId id="469" r:id="rId100"/>
    <p:sldId id="470" r:id="rId101"/>
    <p:sldId id="471" r:id="rId102"/>
    <p:sldId id="472" r:id="rId103"/>
    <p:sldId id="473" r:id="rId104"/>
    <p:sldId id="474" r:id="rId105"/>
    <p:sldId id="475" r:id="rId106"/>
    <p:sldId id="476" r:id="rId107"/>
    <p:sldId id="477" r:id="rId108"/>
    <p:sldId id="478" r:id="rId109"/>
    <p:sldId id="479" r:id="rId110"/>
    <p:sldId id="480" r:id="rId111"/>
    <p:sldId id="481" r:id="rId112"/>
    <p:sldId id="482" r:id="rId113"/>
    <p:sldId id="483" r:id="rId114"/>
    <p:sldId id="484" r:id="rId115"/>
    <p:sldId id="485" r:id="rId116"/>
    <p:sldId id="486" r:id="rId117"/>
    <p:sldId id="487" r:id="rId118"/>
    <p:sldId id="488" r:id="rId119"/>
    <p:sldId id="489" r:id="rId120"/>
    <p:sldId id="490" r:id="rId121"/>
    <p:sldId id="491" r:id="rId1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E6"/>
    <a:srgbClr val="E7F4BE"/>
    <a:srgbClr val="FF9933"/>
    <a:srgbClr val="D60093"/>
    <a:srgbClr val="D9D9D9"/>
    <a:srgbClr val="008000"/>
    <a:srgbClr val="FFFF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180" autoAdjust="0"/>
  </p:normalViewPr>
  <p:slideViewPr>
    <p:cSldViewPr>
      <p:cViewPr varScale="1">
        <p:scale>
          <a:sx n="89" d="100"/>
          <a:sy n="89" d="100"/>
        </p:scale>
        <p:origin x="-2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notesMaster" Target="notesMasters/notesMaster1.xml"/><Relationship Id="rId124" Type="http://schemas.openxmlformats.org/officeDocument/2006/relationships/handoutMaster" Target="handoutMasters/handoutMaster1.xml"/><Relationship Id="rId125" Type="http://schemas.openxmlformats.org/officeDocument/2006/relationships/printerSettings" Target="printerSettings/printerSettings1.bin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397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Naïve</a:t>
            </a:r>
            <a:r>
              <a:rPr lang="en-US" baseline="0" dirty="0" smtClean="0"/>
              <a:t> Parallel Scan needs O(log2(n)) passes.  Each pass is O(n), but really is less in practice, e.g., because of early warp retirement – we’ll learn more in a future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49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this tree</a:t>
            </a:r>
            <a:r>
              <a:rPr lang="en-US" baseline="0" dirty="0" smtClean="0"/>
              <a:t> is done off-center (on purpose since we will use it to demonstrate scan).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level = log2(8)</a:t>
            </a:r>
            <a:r>
              <a:rPr lang="en-US" baseline="0" dirty="0" smtClean="0"/>
              <a:t> = 3, level is zero based.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 nodes in each level: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2^0 = 1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2^1 = 2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2^2 = 4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2^3 = 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that Parallel</a:t>
            </a:r>
            <a:r>
              <a:rPr lang="en-US" baseline="0" dirty="0" smtClean="0"/>
              <a:t> Reduction modifies the array in-place and accumulates partial sums.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Exclusive scan since first element is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2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child has the same index as the 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2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34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7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Up-Sweep: Really n – 1 adds</a:t>
            </a:r>
          </a:p>
          <a:p>
            <a:r>
              <a:rPr lang="en-US" dirty="0" smtClean="0"/>
              <a:t>Down-Sweep: Really n -1 adds and n -1 swaps</a:t>
            </a:r>
          </a:p>
          <a:p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Better </a:t>
            </a:r>
            <a:r>
              <a:rPr lang="en-US" i="0" dirty="0" smtClean="0"/>
              <a:t>than </a:t>
            </a:r>
            <a:r>
              <a:rPr lang="en-US" i="0" dirty="0" smtClean="0">
                <a:solidFill>
                  <a:srgbClr val="FF0000"/>
                </a:solidFill>
              </a:rPr>
              <a:t>Naive Parallel Scan</a:t>
            </a:r>
            <a:r>
              <a:rPr lang="en-US" i="0" dirty="0" smtClean="0">
                <a:solidFill>
                  <a:schemeClr val="tx1"/>
                </a:solidFill>
              </a:rPr>
              <a:t>,</a:t>
            </a:r>
            <a:r>
              <a:rPr lang="en-US" i="0" baseline="0" dirty="0" smtClean="0">
                <a:solidFill>
                  <a:schemeClr val="tx1"/>
                </a:solidFill>
              </a:rPr>
              <a:t> which is</a:t>
            </a:r>
            <a:r>
              <a:rPr lang="en-US" i="0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2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007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091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630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96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805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8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579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26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log2n – 1 = 2.  So three passes: 0, 1, and 2.</a:t>
            </a:r>
          </a:p>
          <a:p>
            <a:endParaRPr lang="en-US" dirty="0" smtClean="0"/>
          </a:p>
          <a:p>
            <a:r>
              <a:rPr lang="en-US" baseline="0" dirty="0" smtClean="0"/>
              <a:t>n – 1 =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4004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104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272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n 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105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2184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106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139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107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9843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108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17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32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110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790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111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7797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112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66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1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113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5390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114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833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115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771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116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5967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243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66773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49029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48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 the partial sums in elements [1], [3], and [5].  (Total sum is in [0]).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6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1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scan, the function f just returns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EA7C51-73E1-4AAE-AF1A-0AE22DC1E9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Inclusive.  output[0] is not identity.  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178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2015</a:t>
            </a:r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1219200"/>
          </a:xfrm>
        </p:spPr>
        <p:txBody>
          <a:bodyPr/>
          <a:lstStyle/>
          <a:p>
            <a:r>
              <a:rPr lang="en-US" dirty="0" smtClean="0"/>
              <a:t>Similar to brackets for a basketball tournament</a:t>
            </a:r>
          </a:p>
          <a:p>
            <a:r>
              <a:rPr lang="en-US" dirty="0" smtClean="0"/>
              <a:t>log(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) passes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6643526" y="622935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2662238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5318125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3325813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" name="Text Box 35"/>
          <p:cNvSpPr txBox="1">
            <a:spLocks noChangeArrowheads="1"/>
          </p:cNvSpPr>
          <p:nvPr/>
        </p:nvSpPr>
        <p:spPr bwMode="auto">
          <a:xfrm>
            <a:off x="3989388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3" name="Text Box 36"/>
          <p:cNvSpPr txBox="1">
            <a:spLocks noChangeArrowheads="1"/>
          </p:cNvSpPr>
          <p:nvPr/>
        </p:nvSpPr>
        <p:spPr bwMode="auto">
          <a:xfrm>
            <a:off x="4654550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4" name="Text Box 37"/>
          <p:cNvSpPr txBox="1">
            <a:spLocks noChangeArrowheads="1"/>
          </p:cNvSpPr>
          <p:nvPr/>
        </p:nvSpPr>
        <p:spPr bwMode="auto">
          <a:xfrm>
            <a:off x="5981700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5" name="Text Box 38"/>
          <p:cNvSpPr txBox="1">
            <a:spLocks noChangeArrowheads="1"/>
          </p:cNvSpPr>
          <p:nvPr/>
        </p:nvSpPr>
        <p:spPr bwMode="auto">
          <a:xfrm>
            <a:off x="1997076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6" name="AutoShape 74"/>
          <p:cNvCxnSpPr>
            <a:cxnSpLocks noChangeShapeType="1"/>
            <a:stCxn id="111" idx="2"/>
            <a:endCxn id="98" idx="0"/>
          </p:cNvCxnSpPr>
          <p:nvPr/>
        </p:nvCxnSpPr>
        <p:spPr bwMode="auto">
          <a:xfrm>
            <a:off x="4233861" y="5788778"/>
            <a:ext cx="2655887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40"/>
          <p:cNvCxnSpPr>
            <a:cxnSpLocks noChangeShapeType="1"/>
            <a:endCxn id="98" idx="0"/>
          </p:cNvCxnSpPr>
          <p:nvPr/>
        </p:nvCxnSpPr>
        <p:spPr bwMode="auto">
          <a:xfrm flipH="1">
            <a:off x="6889748" y="5792788"/>
            <a:ext cx="1429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Text Box 23"/>
          <p:cNvSpPr txBox="1">
            <a:spLocks noChangeArrowheads="1"/>
          </p:cNvSpPr>
          <p:nvPr/>
        </p:nvSpPr>
        <p:spPr bwMode="auto">
          <a:xfrm>
            <a:off x="1998663" y="53887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2662238" y="53887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0" name="Text Box 25"/>
          <p:cNvSpPr txBox="1">
            <a:spLocks noChangeArrowheads="1"/>
          </p:cNvSpPr>
          <p:nvPr/>
        </p:nvSpPr>
        <p:spPr bwMode="auto">
          <a:xfrm>
            <a:off x="5318125" y="53887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1" name="Text Box 26"/>
          <p:cNvSpPr txBox="1">
            <a:spLocks noChangeArrowheads="1"/>
          </p:cNvSpPr>
          <p:nvPr/>
        </p:nvSpPr>
        <p:spPr bwMode="auto">
          <a:xfrm>
            <a:off x="3987639" y="53886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3326131" y="53950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3" name="Text Box 28"/>
          <p:cNvSpPr txBox="1">
            <a:spLocks noChangeArrowheads="1"/>
          </p:cNvSpPr>
          <p:nvPr/>
        </p:nvSpPr>
        <p:spPr bwMode="auto">
          <a:xfrm>
            <a:off x="4654550" y="53887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4" name="Text Box 29"/>
          <p:cNvSpPr txBox="1">
            <a:spLocks noChangeArrowheads="1"/>
          </p:cNvSpPr>
          <p:nvPr/>
        </p:nvSpPr>
        <p:spPr bwMode="auto">
          <a:xfrm>
            <a:off x="6643526" y="53886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5988050" y="53570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6" name="AutoShape 40"/>
          <p:cNvCxnSpPr>
            <a:cxnSpLocks noChangeShapeType="1"/>
          </p:cNvCxnSpPr>
          <p:nvPr/>
        </p:nvCxnSpPr>
        <p:spPr bwMode="auto">
          <a:xfrm flipH="1">
            <a:off x="4238940" y="49252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74"/>
          <p:cNvCxnSpPr>
            <a:cxnSpLocks noChangeShapeType="1"/>
            <a:stCxn id="129" idx="2"/>
            <a:endCxn id="111" idx="0"/>
          </p:cNvCxnSpPr>
          <p:nvPr/>
        </p:nvCxnSpPr>
        <p:spPr bwMode="auto">
          <a:xfrm>
            <a:off x="2908460" y="49506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40"/>
          <p:cNvCxnSpPr>
            <a:cxnSpLocks noChangeShapeType="1"/>
          </p:cNvCxnSpPr>
          <p:nvPr/>
        </p:nvCxnSpPr>
        <p:spPr bwMode="auto">
          <a:xfrm flipH="1">
            <a:off x="6883805" y="49391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74"/>
          <p:cNvCxnSpPr>
            <a:cxnSpLocks noChangeShapeType="1"/>
            <a:endCxn id="114" idx="0"/>
          </p:cNvCxnSpPr>
          <p:nvPr/>
        </p:nvCxnSpPr>
        <p:spPr bwMode="auto">
          <a:xfrm>
            <a:off x="5601262" y="49506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199866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8"/>
          <p:cNvSpPr txBox="1">
            <a:spLocks noChangeArrowheads="1"/>
          </p:cNvSpPr>
          <p:nvPr/>
        </p:nvSpPr>
        <p:spPr bwMode="auto">
          <a:xfrm>
            <a:off x="2662238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5318125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3" name="Text Box 10"/>
          <p:cNvSpPr txBox="1">
            <a:spLocks noChangeArrowheads="1"/>
          </p:cNvSpPr>
          <p:nvPr/>
        </p:nvSpPr>
        <p:spPr bwMode="auto">
          <a:xfrm>
            <a:off x="332581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11"/>
          <p:cNvSpPr txBox="1">
            <a:spLocks noChangeArrowheads="1"/>
          </p:cNvSpPr>
          <p:nvPr/>
        </p:nvSpPr>
        <p:spPr bwMode="auto">
          <a:xfrm>
            <a:off x="3989388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4654550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6" name="Text Box 13"/>
          <p:cNvSpPr txBox="1">
            <a:spLocks noChangeArrowheads="1"/>
          </p:cNvSpPr>
          <p:nvPr/>
        </p:nvSpPr>
        <p:spPr bwMode="auto">
          <a:xfrm>
            <a:off x="5981700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14"/>
          <p:cNvSpPr txBox="1">
            <a:spLocks noChangeArrowheads="1"/>
          </p:cNvSpPr>
          <p:nvPr/>
        </p:nvSpPr>
        <p:spPr bwMode="auto">
          <a:xfrm>
            <a:off x="664686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15"/>
          <p:cNvSpPr txBox="1">
            <a:spLocks noChangeArrowheads="1"/>
          </p:cNvSpPr>
          <p:nvPr/>
        </p:nvSpPr>
        <p:spPr bwMode="auto">
          <a:xfrm>
            <a:off x="1998663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16"/>
          <p:cNvSpPr txBox="1">
            <a:spLocks noChangeArrowheads="1"/>
          </p:cNvSpPr>
          <p:nvPr/>
        </p:nvSpPr>
        <p:spPr bwMode="auto">
          <a:xfrm>
            <a:off x="2662238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17"/>
          <p:cNvSpPr txBox="1">
            <a:spLocks noChangeArrowheads="1"/>
          </p:cNvSpPr>
          <p:nvPr/>
        </p:nvSpPr>
        <p:spPr bwMode="auto">
          <a:xfrm>
            <a:off x="5318125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18"/>
          <p:cNvSpPr txBox="1">
            <a:spLocks noChangeArrowheads="1"/>
          </p:cNvSpPr>
          <p:nvPr/>
        </p:nvSpPr>
        <p:spPr bwMode="auto">
          <a:xfrm>
            <a:off x="3325813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19"/>
          <p:cNvSpPr txBox="1">
            <a:spLocks noChangeArrowheads="1"/>
          </p:cNvSpPr>
          <p:nvPr/>
        </p:nvSpPr>
        <p:spPr bwMode="auto">
          <a:xfrm>
            <a:off x="3989388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20"/>
          <p:cNvSpPr txBox="1">
            <a:spLocks noChangeArrowheads="1"/>
          </p:cNvSpPr>
          <p:nvPr/>
        </p:nvSpPr>
        <p:spPr bwMode="auto">
          <a:xfrm>
            <a:off x="4654550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21"/>
          <p:cNvSpPr txBox="1">
            <a:spLocks noChangeArrowheads="1"/>
          </p:cNvSpPr>
          <p:nvPr/>
        </p:nvSpPr>
        <p:spPr bwMode="auto">
          <a:xfrm>
            <a:off x="5981700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22"/>
          <p:cNvSpPr txBox="1">
            <a:spLocks noChangeArrowheads="1"/>
          </p:cNvSpPr>
          <p:nvPr/>
        </p:nvSpPr>
        <p:spPr bwMode="auto">
          <a:xfrm>
            <a:off x="6646863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36" name="AutoShape 40"/>
          <p:cNvCxnSpPr>
            <a:cxnSpLocks noChangeShapeType="1"/>
          </p:cNvCxnSpPr>
          <p:nvPr/>
        </p:nvCxnSpPr>
        <p:spPr bwMode="auto">
          <a:xfrm>
            <a:off x="291147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42"/>
          <p:cNvCxnSpPr>
            <a:cxnSpLocks noChangeShapeType="1"/>
          </p:cNvCxnSpPr>
          <p:nvPr/>
        </p:nvCxnSpPr>
        <p:spPr bwMode="auto">
          <a:xfrm>
            <a:off x="423862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44"/>
          <p:cNvCxnSpPr>
            <a:cxnSpLocks noChangeShapeType="1"/>
          </p:cNvCxnSpPr>
          <p:nvPr/>
        </p:nvCxnSpPr>
        <p:spPr bwMode="auto">
          <a:xfrm>
            <a:off x="5601261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46"/>
          <p:cNvCxnSpPr>
            <a:cxnSpLocks noChangeShapeType="1"/>
          </p:cNvCxnSpPr>
          <p:nvPr/>
        </p:nvCxnSpPr>
        <p:spPr bwMode="auto">
          <a:xfrm>
            <a:off x="690506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74"/>
          <p:cNvCxnSpPr>
            <a:cxnSpLocks noChangeShapeType="1"/>
            <a:stCxn id="120" idx="2"/>
            <a:endCxn id="129" idx="0"/>
          </p:cNvCxnSpPr>
          <p:nvPr/>
        </p:nvCxnSpPr>
        <p:spPr bwMode="auto">
          <a:xfrm>
            <a:off x="2244885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AutoShape 74"/>
          <p:cNvCxnSpPr>
            <a:cxnSpLocks noChangeShapeType="1"/>
            <a:stCxn id="123" idx="2"/>
            <a:endCxn id="132" idx="0"/>
          </p:cNvCxnSpPr>
          <p:nvPr/>
        </p:nvCxnSpPr>
        <p:spPr bwMode="auto">
          <a:xfrm>
            <a:off x="3572035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74"/>
          <p:cNvCxnSpPr>
            <a:cxnSpLocks noChangeShapeType="1"/>
            <a:stCxn id="125" idx="2"/>
            <a:endCxn id="130" idx="0"/>
          </p:cNvCxnSpPr>
          <p:nvPr/>
        </p:nvCxnSpPr>
        <p:spPr bwMode="auto">
          <a:xfrm>
            <a:off x="4900772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74"/>
          <p:cNvCxnSpPr>
            <a:cxnSpLocks noChangeShapeType="1"/>
            <a:stCxn id="126" idx="2"/>
            <a:endCxn id="135" idx="0"/>
          </p:cNvCxnSpPr>
          <p:nvPr/>
        </p:nvCxnSpPr>
        <p:spPr bwMode="auto">
          <a:xfrm>
            <a:off x="6227922" y="4137838"/>
            <a:ext cx="665163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35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05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92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88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00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49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7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29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0,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2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1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0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(0, 2, 4, 6)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+ 1] += x[k];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170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13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6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91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29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8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6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03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66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1,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4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3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1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(0, 4)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+ 3] += x[k + 1];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5137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6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reduction, scan, and sort 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and GPU architecture yields efficient GPU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2,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8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7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3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+ 7] += x[k + 3];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643526" y="630555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2662238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318125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325813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989388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4654550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5981700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997076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60" name="AutoShape 74"/>
          <p:cNvCxnSpPr>
            <a:cxnSpLocks noChangeShapeType="1"/>
            <a:stCxn id="65" idx="2"/>
            <a:endCxn id="52" idx="0"/>
          </p:cNvCxnSpPr>
          <p:nvPr/>
        </p:nvCxnSpPr>
        <p:spPr bwMode="auto">
          <a:xfrm>
            <a:off x="4233861" y="5864978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0"/>
          <p:cNvCxnSpPr>
            <a:cxnSpLocks noChangeShapeType="1"/>
            <a:endCxn id="52" idx="0"/>
          </p:cNvCxnSpPr>
          <p:nvPr/>
        </p:nvCxnSpPr>
        <p:spPr bwMode="auto">
          <a:xfrm rot="5400000">
            <a:off x="6671307" y="608726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668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+mj-lt"/>
              </a:rPr>
              <a:t>Note the</a:t>
            </a:r>
            <a:r>
              <a:rPr lang="en-US" kern="0" dirty="0" smtClean="0">
                <a:latin typeface="Courier New" pitchFamily="49" charset="0"/>
              </a:rPr>
              <a:t> +=</a:t>
            </a:r>
          </a:p>
          <a:p>
            <a:pPr eaLnBrk="1" hangingPunct="1"/>
            <a:r>
              <a:rPr lang="en-US" kern="0" dirty="0" smtClean="0">
                <a:latin typeface="+mj-lt"/>
              </a:rPr>
              <a:t>The array is modified in place</a:t>
            </a:r>
            <a:endParaRPr lang="en-US" kern="0" dirty="0">
              <a:latin typeface="+mj-lt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643526" y="630555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2662238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318125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325813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989388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4654550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5981700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997076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60" name="AutoShape 74"/>
          <p:cNvCxnSpPr>
            <a:cxnSpLocks noChangeShapeType="1"/>
            <a:stCxn id="65" idx="2"/>
            <a:endCxn id="52" idx="0"/>
          </p:cNvCxnSpPr>
          <p:nvPr/>
        </p:nvCxnSpPr>
        <p:spPr bwMode="auto">
          <a:xfrm>
            <a:off x="4233861" y="5864978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0"/>
          <p:cNvCxnSpPr>
            <a:cxnSpLocks noChangeShapeType="1"/>
            <a:endCxn id="52" idx="0"/>
          </p:cNvCxnSpPr>
          <p:nvPr/>
        </p:nvCxnSpPr>
        <p:spPr bwMode="auto">
          <a:xfrm rot="5400000">
            <a:off x="6671307" y="608726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434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Exclusive Scan</a:t>
            </a:r>
            <a:r>
              <a:rPr lang="en-US" dirty="0" smtClean="0"/>
              <a:t>:  Element </a:t>
            </a:r>
            <a:r>
              <a:rPr lang="en-US" i="1" dirty="0" smtClean="0"/>
              <a:t>j</a:t>
            </a:r>
            <a:r>
              <a:rPr lang="en-US" dirty="0" smtClean="0"/>
              <a:t> of the result does not include element </a:t>
            </a:r>
            <a:r>
              <a:rPr lang="en-US" i="1" dirty="0" smtClean="0"/>
              <a:t>j</a:t>
            </a:r>
            <a:r>
              <a:rPr lang="en-US" dirty="0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Inclusive Scan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CC3300"/>
                </a:solidFill>
              </a:rPr>
              <a:t>Prescan</a:t>
            </a:r>
            <a:r>
              <a:rPr lang="en-US" dirty="0" smtClean="0"/>
              <a:t>):  All elements including </a:t>
            </a:r>
            <a:r>
              <a:rPr lang="en-US" i="1" dirty="0" smtClean="0"/>
              <a:t>j</a:t>
            </a:r>
            <a:r>
              <a:rPr lang="en-US" dirty="0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Stream compaction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Summed-area tables</a:t>
            </a:r>
            <a:r>
              <a:rPr lang="en-US" sz="2200" smtClean="0"/>
              <a:t> for variable width image processing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Radix sort</a:t>
            </a:r>
          </a:p>
          <a:p>
            <a:pPr lvl="1" eaLnBrk="1" hangingPunct="1"/>
            <a:r>
              <a:rPr lang="en-US" sz="22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 (Naive and Work-Efficient)</a:t>
            </a:r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convert certain sequential computation into equivalent parallel computation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76675"/>
            <a:ext cx="567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Design a parallel algorithm for </a:t>
            </a:r>
            <a:r>
              <a:rPr lang="en-US" sz="2800" dirty="0"/>
              <a:t>i</a:t>
            </a:r>
            <a:r>
              <a:rPr lang="en-US" sz="2800" dirty="0" smtClean="0"/>
              <a:t>nclusive </a:t>
            </a:r>
            <a:r>
              <a:rPr lang="en-US" sz="2600" dirty="0" smtClean="0"/>
              <a:t>scan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/>
            <a:r>
              <a:rPr lang="en-US" sz="2600" dirty="0" smtClean="0"/>
              <a:t>Consider:</a:t>
            </a:r>
          </a:p>
          <a:p>
            <a:pPr lvl="1" eaLnBrk="1" hangingPunct="1"/>
            <a:r>
              <a:rPr lang="en-US" sz="2400" dirty="0" smtClean="0"/>
              <a:t>Total number of additions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Single thread </a:t>
            </a:r>
            <a:r>
              <a:rPr lang="en-US" dirty="0"/>
              <a:t>(</a:t>
            </a:r>
            <a:r>
              <a:rPr lang="en-US" i="1" dirty="0">
                <a:solidFill>
                  <a:srgbClr val="FF0000"/>
                </a:solidFill>
              </a:rPr>
              <a:t>Sequential </a:t>
            </a:r>
            <a:r>
              <a:rPr lang="en-US" i="1" dirty="0" smtClean="0">
                <a:solidFill>
                  <a:srgbClr val="FF0000"/>
                </a:solidFill>
              </a:rPr>
              <a:t>Scan</a:t>
            </a:r>
            <a:r>
              <a:rPr lang="en-US" dirty="0"/>
              <a:t>) is </a:t>
            </a:r>
            <a:r>
              <a:rPr lang="en-US" dirty="0" smtClean="0"/>
              <a:t>trivial: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n</a:t>
            </a:r>
            <a:r>
              <a:rPr lang="en-US" dirty="0" smtClean="0"/>
              <a:t> adds for an array of length </a:t>
            </a:r>
            <a:r>
              <a:rPr lang="en-US" i="1" dirty="0" smtClean="0">
                <a:solidFill>
                  <a:srgbClr val="CC33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many adds will our parallel version have?</a:t>
            </a:r>
            <a:endParaRPr lang="en-US" i="1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048000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>
                <a:latin typeface="Courier New" pitchFamily="49" charset="0"/>
              </a:rPr>
              <a:t> d = 1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>
                <a:latin typeface="Courier New" pitchFamily="49" charset="0"/>
              </a:rPr>
              <a:t> log</a:t>
            </a:r>
            <a:r>
              <a:rPr lang="en-US" sz="1400" baseline="-25000">
                <a:latin typeface="Courier New" pitchFamily="49" charset="0"/>
              </a:rPr>
              <a:t>2</a:t>
            </a:r>
            <a:r>
              <a:rPr lang="en-US" sz="14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>
                <a:latin typeface="Courier New" pitchFamily="49" charset="0"/>
              </a:rPr>
              <a:t> k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>
                <a:latin typeface="Courier New" pitchFamily="49" charset="0"/>
              </a:rPr>
              <a:t>(k &gt;=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</a:rPr>
              <a:t>x[k] = x[k –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] + x[k];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1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log</a:t>
            </a:r>
            <a:r>
              <a:rPr lang="en-US" sz="1200" baseline="-25000" dirty="0">
                <a:latin typeface="Courier New" pitchFamily="49" charset="0"/>
              </a:rPr>
              <a:t>2</a:t>
            </a:r>
            <a:r>
              <a:rPr lang="en-US" sz="1200" dirty="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k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 dirty="0">
                <a:latin typeface="Courier New" pitchFamily="49" charset="0"/>
              </a:rPr>
              <a:t>(k &gt;= 2</a:t>
            </a:r>
            <a:r>
              <a:rPr lang="en-US" sz="1200" baseline="30000" dirty="0">
                <a:latin typeface="Courier New" pitchFamily="49" charset="0"/>
              </a:rPr>
              <a:t>d-1</a:t>
            </a:r>
            <a:r>
              <a:rPr lang="en-US" sz="12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 dirty="0">
                <a:latin typeface="Courier New" pitchFamily="49" charset="0"/>
              </a:rPr>
              <a:t>x[k] = x[k – 2</a:t>
            </a:r>
            <a:r>
              <a:rPr lang="en-US" sz="1200" baseline="30000" dirty="0">
                <a:latin typeface="Courier New" pitchFamily="49" charset="0"/>
              </a:rPr>
              <a:t>d-1</a:t>
            </a:r>
            <a:r>
              <a:rPr lang="en-US" sz="1200" dirty="0">
                <a:latin typeface="Courier New" pitchFamily="49" charset="0"/>
              </a:rPr>
              <a:t>] + x[k];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2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Naive Parallel Scan</a:t>
            </a:r>
            <a:r>
              <a:rPr lang="en-US" dirty="0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adds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Sequential </a:t>
            </a:r>
            <a:r>
              <a:rPr lang="en-US" i="1" dirty="0" smtClean="0">
                <a:solidFill>
                  <a:srgbClr val="FF0000"/>
                </a:solidFill>
              </a:rPr>
              <a:t>Scan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Naive Parallel Scan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How can we make it faster?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4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Balanced binary tree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leaves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Each level,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has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1146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5240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Balanced binary tree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leaves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Each level,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has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23525" y="62907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 smtClean="0"/>
              <a:t> leaves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2380" y="547435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2380" y="45990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7796" y="382190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64616" y="373963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4616" y="45720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64616" y="541603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64616" y="627441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3886200"/>
          </a:xfrm>
        </p:spPr>
        <p:txBody>
          <a:bodyPr/>
          <a:lstStyle/>
          <a:p>
            <a:r>
              <a:rPr lang="en-US" dirty="0" smtClean="0"/>
              <a:t>Use a </a:t>
            </a:r>
            <a:r>
              <a:rPr lang="en-US" i="1" dirty="0" smtClean="0">
                <a:solidFill>
                  <a:srgbClr val="FF0000"/>
                </a:solidFill>
              </a:rPr>
              <a:t>balanced binary tree </a:t>
            </a:r>
            <a:r>
              <a:rPr lang="en-US" dirty="0" smtClean="0"/>
              <a:t>(in concept) to perform Scan in two phases: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Up-Sweep (Parallel Reduction)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Down-Sweep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4759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89228" y="2624792"/>
            <a:ext cx="79165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Same code as our Parallel Reduction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613525" y="54355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613525" y="4605266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613525" y="38036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17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3"/>
            <a:ext cx="663574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89228" y="2624792"/>
            <a:ext cx="79165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Same code as our Parallel Reduction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613525" y="54355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613525" y="4605266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613525" y="38036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334290" y="3784660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670714" y="37972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007140" y="3791736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678403" y="3791796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2014828" y="378859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351253" y="3803628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495466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3"/>
            <a:ext cx="663574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334290" y="3784660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670714" y="37972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007140" y="3791736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678403" y="3791796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2014828" y="378859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351253" y="3803628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Down-Sweep</a:t>
            </a:r>
          </a:p>
          <a:p>
            <a:pPr lvl="1"/>
            <a:r>
              <a:rPr lang="en-US" sz="1800" dirty="0"/>
              <a:t>“Traverse” back down tree using partial sums to build the scan in place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Set root to zero</a:t>
            </a:r>
          </a:p>
          <a:p>
            <a:pPr lvl="2"/>
            <a:r>
              <a:rPr lang="en-US" sz="1400" dirty="0" smtClean="0"/>
              <a:t>At each pass, a node passes its value to its left child, and sets the right child to the sum of the previous left child’s value and its value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7" name="AutoShape 40"/>
          <p:cNvCxnSpPr>
            <a:cxnSpLocks noChangeShapeType="1"/>
            <a:stCxn id="127" idx="0"/>
            <a:endCxn id="119" idx="2"/>
          </p:cNvCxnSpPr>
          <p:nvPr/>
        </p:nvCxnSpPr>
        <p:spPr bwMode="auto">
          <a:xfrm flipV="1"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stCxn id="119" idx="0"/>
            <a:endCxn id="111" idx="2"/>
          </p:cNvCxnSpPr>
          <p:nvPr/>
        </p:nvCxnSpPr>
        <p:spPr bwMode="auto">
          <a:xfrm flipV="1"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8300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Down-Sweep</a:t>
            </a:r>
          </a:p>
          <a:p>
            <a:pPr lvl="1"/>
            <a:r>
              <a:rPr lang="en-US" sz="1800" dirty="0"/>
              <a:t>“Traverse” back down tree using partial sums to build the scan in place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Set root to zero</a:t>
            </a:r>
          </a:p>
          <a:p>
            <a:pPr lvl="2"/>
            <a:r>
              <a:rPr lang="en-US" sz="1400" dirty="0" smtClean="0"/>
              <a:t>At each pass, a node passes its value to its left child, and sets the right child to the sum of the previous left child’s value and its value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85114" y="3908612"/>
            <a:ext cx="7768286" cy="18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x[n - 1] = 0</a:t>
            </a:r>
            <a:endParaRPr lang="en-US" sz="12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to </a:t>
            </a:r>
            <a:r>
              <a:rPr lang="en-US" sz="1200" dirty="0">
                <a:latin typeface="Courier New" pitchFamily="49" charset="0"/>
              </a:rPr>
              <a:t>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t = </a:t>
            </a:r>
            <a:r>
              <a:rPr lang="en-US" sz="1200" dirty="0">
                <a:latin typeface="Courier New" pitchFamily="49" charset="0"/>
              </a:rPr>
              <a:t>x[k + 2</a:t>
            </a:r>
            <a:r>
              <a:rPr lang="en-US" sz="1200" baseline="30000" dirty="0">
                <a:latin typeface="Courier New" pitchFamily="49" charset="0"/>
              </a:rPr>
              <a:t>d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</a:t>
            </a:r>
            <a:r>
              <a:rPr lang="en-US" sz="1200" dirty="0" smtClean="0">
                <a:latin typeface="Courier New" pitchFamily="49" charset="0"/>
              </a:rPr>
              <a:t>      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 Save left child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200" dirty="0" smtClean="0">
                <a:latin typeface="Courier New" pitchFamily="49" charset="0"/>
              </a:rPr>
              <a:t>    x[k </a:t>
            </a:r>
            <a:r>
              <a:rPr lang="en-US" sz="1200" dirty="0">
                <a:latin typeface="Courier New" pitchFamily="49" charset="0"/>
              </a:rPr>
              <a:t>+ 2</a:t>
            </a:r>
            <a:r>
              <a:rPr lang="en-US" sz="1200" baseline="30000" dirty="0">
                <a:latin typeface="Courier New" pitchFamily="49" charset="0"/>
              </a:rPr>
              <a:t>d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+ 2</a:t>
            </a:r>
            <a:r>
              <a:rPr lang="en-US" sz="1200" baseline="30000" dirty="0">
                <a:latin typeface="Courier New" pitchFamily="49" charset="0"/>
              </a:rPr>
              <a:t>d+1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 Set left child to this node’s value</a:t>
            </a:r>
            <a:endParaRPr lang="en-US" sz="12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x[k </a:t>
            </a:r>
            <a:r>
              <a:rPr lang="en-US" sz="1200" dirty="0">
                <a:latin typeface="Courier New" pitchFamily="49" charset="0"/>
              </a:rPr>
              <a:t>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 smtClean="0">
                <a:latin typeface="Courier New" pitchFamily="49" charset="0"/>
              </a:rPr>
              <a:t>t;     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</a:rPr>
              <a:t>/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Set right child to old left value +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                                     /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 this node’s value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70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8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Reduction</a:t>
            </a:r>
            <a:r>
              <a:rPr lang="en-US" dirty="0" smtClean="0"/>
              <a:t>:  An operation that computes a single result from a set of data</a:t>
            </a:r>
          </a:p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Parallel Reduction</a:t>
            </a:r>
            <a:r>
              <a:rPr lang="en-US" dirty="0" smtClean="0"/>
              <a:t>:  Do it in parallel.  Obviously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74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6" name="AutoShape 40"/>
          <p:cNvCxnSpPr>
            <a:cxnSpLocks noChangeShapeType="1"/>
            <a:stCxn id="119" idx="2"/>
            <a:endCxn id="127" idx="0"/>
          </p:cNvCxnSpPr>
          <p:nvPr/>
        </p:nvCxnSpPr>
        <p:spPr bwMode="auto">
          <a:xfrm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2"/>
          <p:cNvCxnSpPr>
            <a:cxnSpLocks noChangeShapeType="1"/>
            <a:endCxn id="121" idx="0"/>
          </p:cNvCxnSpPr>
          <p:nvPr/>
        </p:nvCxnSpPr>
        <p:spPr bwMode="auto">
          <a:xfrm flipH="1">
            <a:off x="2261050" y="5021396"/>
            <a:ext cx="1300257" cy="415835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4670714" y="4597460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201482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6477582" y="545262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1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89" name="AutoShape 72"/>
          <p:cNvCxnSpPr>
            <a:cxnSpLocks noChangeShapeType="1"/>
            <a:stCxn id="119" idx="2"/>
            <a:endCxn id="122" idx="0"/>
          </p:cNvCxnSpPr>
          <p:nvPr/>
        </p:nvCxnSpPr>
        <p:spPr bwMode="auto">
          <a:xfrm flipH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72"/>
          <p:cNvCxnSpPr>
            <a:cxnSpLocks noChangeShapeType="1"/>
            <a:stCxn id="84" idx="2"/>
            <a:endCxn id="127" idx="0"/>
          </p:cNvCxnSpPr>
          <p:nvPr/>
        </p:nvCxnSpPr>
        <p:spPr bwMode="auto">
          <a:xfrm>
            <a:off x="4916936" y="4997570"/>
            <a:ext cx="1328739" cy="43966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72"/>
          <p:cNvCxnSpPr>
            <a:cxnSpLocks noChangeShapeType="1"/>
            <a:stCxn id="85" idx="2"/>
            <a:endCxn id="124" idx="0"/>
          </p:cNvCxnSpPr>
          <p:nvPr/>
        </p:nvCxnSpPr>
        <p:spPr bwMode="auto">
          <a:xfrm>
            <a:off x="2264066" y="5005431"/>
            <a:ext cx="1324134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40"/>
          <p:cNvCxnSpPr>
            <a:cxnSpLocks noChangeShapeType="1"/>
            <a:stCxn id="116" idx="2"/>
            <a:endCxn id="124" idx="0"/>
          </p:cNvCxnSpPr>
          <p:nvPr/>
        </p:nvCxnSpPr>
        <p:spPr bwMode="auto">
          <a:xfrm flipH="1">
            <a:off x="3588200" y="5005431"/>
            <a:ext cx="3016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3148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2" name="AutoShape 40"/>
          <p:cNvCxnSpPr>
            <a:cxnSpLocks noChangeShapeType="1"/>
            <a:stCxn id="124" idx="2"/>
            <a:endCxn id="132" idx="0"/>
          </p:cNvCxnSpPr>
          <p:nvPr/>
        </p:nvCxnSpPr>
        <p:spPr bwMode="auto">
          <a:xfrm>
            <a:off x="3588200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  <a:stCxn id="122" idx="2"/>
            <a:endCxn id="130" idx="0"/>
          </p:cNvCxnSpPr>
          <p:nvPr/>
        </p:nvCxnSpPr>
        <p:spPr bwMode="auto">
          <a:xfrm flipH="1">
            <a:off x="4916936" y="5837341"/>
            <a:ext cx="1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  <a:stCxn id="127" idx="2"/>
            <a:endCxn id="135" idx="0"/>
          </p:cNvCxnSpPr>
          <p:nvPr/>
        </p:nvCxnSpPr>
        <p:spPr bwMode="auto">
          <a:xfrm>
            <a:off x="6245675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  <a:stCxn id="119" idx="2"/>
            <a:endCxn id="127" idx="0"/>
          </p:cNvCxnSpPr>
          <p:nvPr/>
        </p:nvCxnSpPr>
        <p:spPr bwMode="auto">
          <a:xfrm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2"/>
          <p:cNvCxnSpPr>
            <a:cxnSpLocks noChangeShapeType="1"/>
            <a:endCxn id="121" idx="0"/>
          </p:cNvCxnSpPr>
          <p:nvPr/>
        </p:nvCxnSpPr>
        <p:spPr bwMode="auto">
          <a:xfrm flipH="1">
            <a:off x="2261050" y="5021396"/>
            <a:ext cx="1300257" cy="415835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72"/>
          <p:cNvCxnSpPr>
            <a:cxnSpLocks noChangeShapeType="1"/>
            <a:stCxn id="121" idx="2"/>
            <a:endCxn id="128" idx="0"/>
          </p:cNvCxnSpPr>
          <p:nvPr/>
        </p:nvCxnSpPr>
        <p:spPr bwMode="auto">
          <a:xfrm flipH="1">
            <a:off x="1600491" y="5837341"/>
            <a:ext cx="660559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4670714" y="4597460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201482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6477582" y="545262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1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Text Box 29"/>
          <p:cNvSpPr txBox="1">
            <a:spLocks noChangeArrowheads="1"/>
          </p:cNvSpPr>
          <p:nvPr/>
        </p:nvSpPr>
        <p:spPr bwMode="auto">
          <a:xfrm>
            <a:off x="6477582" y="629008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2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89" name="AutoShape 72"/>
          <p:cNvCxnSpPr>
            <a:cxnSpLocks noChangeShapeType="1"/>
            <a:stCxn id="119" idx="2"/>
            <a:endCxn id="122" idx="0"/>
          </p:cNvCxnSpPr>
          <p:nvPr/>
        </p:nvCxnSpPr>
        <p:spPr bwMode="auto">
          <a:xfrm flipH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72"/>
          <p:cNvCxnSpPr>
            <a:cxnSpLocks noChangeShapeType="1"/>
            <a:stCxn id="124" idx="2"/>
            <a:endCxn id="131" idx="0"/>
          </p:cNvCxnSpPr>
          <p:nvPr/>
        </p:nvCxnSpPr>
        <p:spPr bwMode="auto">
          <a:xfrm flipH="1">
            <a:off x="2924625" y="5837341"/>
            <a:ext cx="663575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72"/>
          <p:cNvCxnSpPr>
            <a:cxnSpLocks noChangeShapeType="1"/>
            <a:stCxn id="122" idx="2"/>
            <a:endCxn id="133" idx="0"/>
          </p:cNvCxnSpPr>
          <p:nvPr/>
        </p:nvCxnSpPr>
        <p:spPr bwMode="auto">
          <a:xfrm flipH="1">
            <a:off x="4253362" y="5837341"/>
            <a:ext cx="663575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72"/>
          <p:cNvCxnSpPr>
            <a:cxnSpLocks noChangeShapeType="1"/>
            <a:stCxn id="127" idx="2"/>
            <a:endCxn id="134" idx="0"/>
          </p:cNvCxnSpPr>
          <p:nvPr/>
        </p:nvCxnSpPr>
        <p:spPr bwMode="auto">
          <a:xfrm flipH="1">
            <a:off x="5580512" y="5837341"/>
            <a:ext cx="665163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72"/>
          <p:cNvCxnSpPr>
            <a:cxnSpLocks noChangeShapeType="1"/>
            <a:stCxn id="84" idx="2"/>
            <a:endCxn id="127" idx="0"/>
          </p:cNvCxnSpPr>
          <p:nvPr/>
        </p:nvCxnSpPr>
        <p:spPr bwMode="auto">
          <a:xfrm>
            <a:off x="4916936" y="4997570"/>
            <a:ext cx="1328739" cy="43966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72"/>
          <p:cNvCxnSpPr>
            <a:cxnSpLocks noChangeShapeType="1"/>
            <a:stCxn id="85" idx="2"/>
            <a:endCxn id="124" idx="0"/>
          </p:cNvCxnSpPr>
          <p:nvPr/>
        </p:nvCxnSpPr>
        <p:spPr bwMode="auto">
          <a:xfrm>
            <a:off x="2264066" y="5005431"/>
            <a:ext cx="1324134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5334290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0" name="Text Box 36"/>
          <p:cNvSpPr txBox="1">
            <a:spLocks noChangeArrowheads="1"/>
          </p:cNvSpPr>
          <p:nvPr/>
        </p:nvSpPr>
        <p:spPr bwMode="auto">
          <a:xfrm>
            <a:off x="4007140" y="5423385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34"/>
          <p:cNvSpPr txBox="1">
            <a:spLocks noChangeArrowheads="1"/>
          </p:cNvSpPr>
          <p:nvPr/>
        </p:nvSpPr>
        <p:spPr bwMode="auto">
          <a:xfrm>
            <a:off x="2678403" y="5423445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351253" y="5435277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114" name="AutoShape 72"/>
          <p:cNvCxnSpPr>
            <a:cxnSpLocks noChangeShapeType="1"/>
            <a:stCxn id="109" idx="2"/>
            <a:endCxn id="135" idx="0"/>
          </p:cNvCxnSpPr>
          <p:nvPr/>
        </p:nvCxnSpPr>
        <p:spPr bwMode="auto">
          <a:xfrm>
            <a:off x="5580512" y="5837341"/>
            <a:ext cx="665163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72"/>
          <p:cNvCxnSpPr>
            <a:cxnSpLocks noChangeShapeType="1"/>
            <a:stCxn id="110" idx="2"/>
            <a:endCxn id="130" idx="0"/>
          </p:cNvCxnSpPr>
          <p:nvPr/>
        </p:nvCxnSpPr>
        <p:spPr bwMode="auto">
          <a:xfrm>
            <a:off x="4253362" y="5823495"/>
            <a:ext cx="663574" cy="451936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72"/>
          <p:cNvCxnSpPr>
            <a:cxnSpLocks noChangeShapeType="1"/>
            <a:stCxn id="112" idx="2"/>
            <a:endCxn id="132" idx="0"/>
          </p:cNvCxnSpPr>
          <p:nvPr/>
        </p:nvCxnSpPr>
        <p:spPr bwMode="auto">
          <a:xfrm>
            <a:off x="2924466" y="5823495"/>
            <a:ext cx="663734" cy="451936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72"/>
          <p:cNvCxnSpPr>
            <a:cxnSpLocks noChangeShapeType="1"/>
            <a:stCxn id="113" idx="2"/>
            <a:endCxn id="129" idx="0"/>
          </p:cNvCxnSpPr>
          <p:nvPr/>
        </p:nvCxnSpPr>
        <p:spPr bwMode="auto">
          <a:xfrm>
            <a:off x="1600491" y="5841677"/>
            <a:ext cx="660559" cy="433754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40"/>
          <p:cNvCxnSpPr>
            <a:cxnSpLocks noChangeShapeType="1"/>
            <a:stCxn id="121" idx="2"/>
            <a:endCxn id="129" idx="0"/>
          </p:cNvCxnSpPr>
          <p:nvPr/>
        </p:nvCxnSpPr>
        <p:spPr bwMode="auto">
          <a:xfrm>
            <a:off x="2261050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40"/>
          <p:cNvCxnSpPr>
            <a:cxnSpLocks noChangeShapeType="1"/>
            <a:stCxn id="116" idx="2"/>
            <a:endCxn id="124" idx="0"/>
          </p:cNvCxnSpPr>
          <p:nvPr/>
        </p:nvCxnSpPr>
        <p:spPr bwMode="auto">
          <a:xfrm flipH="1">
            <a:off x="3588200" y="5005431"/>
            <a:ext cx="3016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08158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/>
              <a:t>Up-Sweep</a:t>
            </a:r>
          </a:p>
          <a:p>
            <a:pPr lvl="1"/>
            <a:r>
              <a:rPr lang="en-US" dirty="0"/>
              <a:t>O(n) </a:t>
            </a:r>
            <a:r>
              <a:rPr lang="en-US" dirty="0" smtClean="0"/>
              <a:t>adds</a:t>
            </a:r>
          </a:p>
          <a:p>
            <a:r>
              <a:rPr lang="en-US" dirty="0" smtClean="0"/>
              <a:t>Down-Sweep</a:t>
            </a:r>
          </a:p>
          <a:p>
            <a:pPr lvl="1"/>
            <a:r>
              <a:rPr lang="en-US" dirty="0" smtClean="0"/>
              <a:t>O(n) adds</a:t>
            </a:r>
          </a:p>
          <a:p>
            <a:pPr lvl="1"/>
            <a:r>
              <a:rPr lang="en-US" dirty="0" smtClean="0"/>
              <a:t>O(n) swaps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sparse 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3" idx="2"/>
            <a:endCxn id="10252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6" idx="2"/>
            <a:endCxn id="10255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8" idx="2"/>
            <a:endCxn id="10253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49" idx="2"/>
            <a:endCxn id="10258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environment reflections and refractions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987639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326131" y="455295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6643526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5988050" y="451491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9" name="AutoShape 40"/>
          <p:cNvCxnSpPr>
            <a:cxnSpLocks noChangeShapeType="1"/>
          </p:cNvCxnSpPr>
          <p:nvPr/>
        </p:nvCxnSpPr>
        <p:spPr bwMode="auto">
          <a:xfrm flipH="1">
            <a:off x="4238940" y="4083110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49" idx="2"/>
            <a:endCxn id="11286" idx="0"/>
          </p:cNvCxnSpPr>
          <p:nvPr/>
        </p:nvCxnSpPr>
        <p:spPr bwMode="auto">
          <a:xfrm>
            <a:off x="2908460" y="4108510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</p:cNvCxnSpPr>
          <p:nvPr/>
        </p:nvCxnSpPr>
        <p:spPr bwMode="auto">
          <a:xfrm flipH="1">
            <a:off x="6883805" y="4096991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endCxn id="11289" idx="0"/>
          </p:cNvCxnSpPr>
          <p:nvPr/>
        </p:nvCxnSpPr>
        <p:spPr bwMode="auto">
          <a:xfrm>
            <a:off x="5601262" y="4108510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56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74"/>
          <p:cNvCxnSpPr>
            <a:cxnSpLocks noChangeShapeType="1"/>
            <a:stCxn id="40" idx="2"/>
            <a:endCxn id="49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74"/>
          <p:cNvCxnSpPr>
            <a:cxnSpLocks noChangeShapeType="1"/>
            <a:stCxn id="43" idx="2"/>
            <a:endCxn id="52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74"/>
          <p:cNvCxnSpPr>
            <a:cxnSpLocks noChangeShapeType="1"/>
            <a:stCxn id="45" idx="2"/>
            <a:endCxn id="50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74"/>
          <p:cNvCxnSpPr>
            <a:cxnSpLocks noChangeShapeType="1"/>
            <a:stCxn id="46" idx="2"/>
            <a:endCxn id="55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8175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6643526" y="5387222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1997076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35" name="AutoShape 74"/>
          <p:cNvCxnSpPr>
            <a:cxnSpLocks noChangeShapeType="1"/>
            <a:stCxn id="53" idx="2"/>
            <a:endCxn id="12315" idx="0"/>
          </p:cNvCxnSpPr>
          <p:nvPr/>
        </p:nvCxnSpPr>
        <p:spPr bwMode="auto">
          <a:xfrm>
            <a:off x="4233861" y="4946650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endCxn id="12315" idx="0"/>
          </p:cNvCxnSpPr>
          <p:nvPr/>
        </p:nvCxnSpPr>
        <p:spPr bwMode="auto">
          <a:xfrm rot="5400000">
            <a:off x="6671307" y="5168941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3987639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3326131" y="455295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6643526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5988050" y="451491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58" name="AutoShape 40"/>
          <p:cNvCxnSpPr>
            <a:cxnSpLocks noChangeShapeType="1"/>
          </p:cNvCxnSpPr>
          <p:nvPr/>
        </p:nvCxnSpPr>
        <p:spPr bwMode="auto">
          <a:xfrm flipH="1">
            <a:off x="4238940" y="4083110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  <a:stCxn id="71" idx="2"/>
            <a:endCxn id="53" idx="0"/>
          </p:cNvCxnSpPr>
          <p:nvPr/>
        </p:nvCxnSpPr>
        <p:spPr bwMode="auto">
          <a:xfrm>
            <a:off x="2908460" y="4108510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40"/>
          <p:cNvCxnSpPr>
            <a:cxnSpLocks noChangeShapeType="1"/>
          </p:cNvCxnSpPr>
          <p:nvPr/>
        </p:nvCxnSpPr>
        <p:spPr bwMode="auto">
          <a:xfrm flipH="1">
            <a:off x="6883805" y="4096991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74"/>
          <p:cNvCxnSpPr>
            <a:cxnSpLocks noChangeShapeType="1"/>
            <a:endCxn id="56" idx="0"/>
          </p:cNvCxnSpPr>
          <p:nvPr/>
        </p:nvCxnSpPr>
        <p:spPr bwMode="auto">
          <a:xfrm>
            <a:off x="5601262" y="4108510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78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74"/>
          <p:cNvCxnSpPr>
            <a:cxnSpLocks noChangeShapeType="1"/>
            <a:stCxn id="62" idx="2"/>
            <a:endCxn id="71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74"/>
          <p:cNvCxnSpPr>
            <a:cxnSpLocks noChangeShapeType="1"/>
            <a:stCxn id="65" idx="2"/>
            <a:endCxn id="74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74"/>
          <p:cNvCxnSpPr>
            <a:cxnSpLocks noChangeShapeType="1"/>
            <a:stCxn id="67" idx="2"/>
            <a:endCxn id="72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74"/>
          <p:cNvCxnSpPr>
            <a:cxnSpLocks noChangeShapeType="1"/>
            <a:stCxn id="68" idx="2"/>
            <a:endCxn id="77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6916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26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27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06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11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2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2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15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8770</TotalTime>
  <Words>7979</Words>
  <Application>Microsoft Macintosh PowerPoint</Application>
  <PresentationFormat>On-screen Show (4:3)</PresentationFormat>
  <Paragraphs>3110</Paragraphs>
  <Slides>121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Pixel</vt:lpstr>
      <vt:lpstr>Parallel Algorithms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318</cp:revision>
  <cp:lastPrinted>2012-01-29T21:57:59Z</cp:lastPrinted>
  <dcterms:created xsi:type="dcterms:W3CDTF">2011-01-14T02:17:40Z</dcterms:created>
  <dcterms:modified xsi:type="dcterms:W3CDTF">2015-09-09T21:36:00Z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