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7"/>
  </p:notesMasterIdLst>
  <p:handoutMasterIdLst>
    <p:handoutMasterId r:id="rId108"/>
  </p:handoutMasterIdLst>
  <p:sldIdLst>
    <p:sldId id="385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440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3" r:id="rId78"/>
    <p:sldId id="464" r:id="rId79"/>
    <p:sldId id="465" r:id="rId80"/>
    <p:sldId id="466" r:id="rId81"/>
    <p:sldId id="467" r:id="rId82"/>
    <p:sldId id="468" r:id="rId83"/>
    <p:sldId id="469" r:id="rId84"/>
    <p:sldId id="470" r:id="rId85"/>
    <p:sldId id="471" r:id="rId86"/>
    <p:sldId id="472" r:id="rId87"/>
    <p:sldId id="473" r:id="rId88"/>
    <p:sldId id="474" r:id="rId89"/>
    <p:sldId id="475" r:id="rId90"/>
    <p:sldId id="476" r:id="rId91"/>
    <p:sldId id="477" r:id="rId92"/>
    <p:sldId id="478" r:id="rId93"/>
    <p:sldId id="479" r:id="rId94"/>
    <p:sldId id="480" r:id="rId95"/>
    <p:sldId id="481" r:id="rId96"/>
    <p:sldId id="482" r:id="rId97"/>
    <p:sldId id="483" r:id="rId98"/>
    <p:sldId id="484" r:id="rId99"/>
    <p:sldId id="485" r:id="rId100"/>
    <p:sldId id="486" r:id="rId101"/>
    <p:sldId id="487" r:id="rId102"/>
    <p:sldId id="488" r:id="rId103"/>
    <p:sldId id="489" r:id="rId104"/>
    <p:sldId id="490" r:id="rId105"/>
    <p:sldId id="491" r:id="rId10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9D9D9"/>
    <a:srgbClr val="008000"/>
    <a:srgbClr val="FFFF99"/>
    <a:srgbClr val="FF9933"/>
    <a:srgbClr val="CC3300"/>
    <a:srgbClr val="E7F4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1511" autoAdjust="0"/>
  </p:normalViewPr>
  <p:slideViewPr>
    <p:cSldViewPr>
      <p:cViewPr varScale="1">
        <p:scale>
          <a:sx n="128" d="100"/>
          <a:sy n="128" d="100"/>
        </p:scale>
        <p:origin x="11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E3FD5DB5-F215-4A92-87DC-9200A6235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3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F199B97D-B61B-4DB5-BFCF-FEF61B09F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201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They are all a general class of algorithms called a parallel reduction, each with a different operation.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D96AD4-54A3-43E6-B63A-75475B8649F0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3973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How do we sort descending instead of ascending?  Partition 1s first then 0s, instead of 0s then 1s.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C21361-09AB-46DB-9F5E-C49320639C73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0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5163F0-483B-455B-AF09-01A6D513ED6B}" type="slidenum">
              <a:rPr lang="en-US" smtClean="0"/>
              <a:pPr eaLnBrk="1" hangingPunct="1">
                <a:defRPr/>
              </a:pPr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6579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Each tile corresponds to one thread block, which runs on an SM.  Of course, individual threads in the block can communicate using shared memory.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A681412-84C6-4ADE-B720-F4B4F0CCD3D1}" type="slidenum">
              <a:rPr lang="en-US" smtClean="0"/>
              <a:pPr eaLnBrk="1" hangingPunct="1">
                <a:defRPr/>
              </a:pPr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265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E29E0CD-1074-4247-9740-F0D73ED4EABD}" type="slidenum">
              <a:rPr lang="en-US" smtClean="0"/>
              <a:pPr eaLnBrk="1" hangingPunct="1">
                <a:defRPr/>
              </a:pPr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4004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Challenge: how do we scatter memory writes to partition input tile?  How do we compute the memory address?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06F169-5901-4BC1-9C4B-CB457D4E8FF1}" type="slidenum">
              <a:rPr lang="en-US" smtClean="0"/>
              <a:pPr eaLnBrk="1" hangingPunct="1">
                <a:defRPr/>
              </a:pPr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227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Here, n = 0 because this is the first pass.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69E4F2C-E2D7-489F-815A-CD4F6ECF6DCB}" type="slidenum">
              <a:rPr lang="en-US" smtClean="0"/>
              <a:pPr eaLnBrk="1" hangingPunct="1">
                <a:defRPr/>
              </a:pPr>
              <a:t>89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2184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 = not (true/false input)</a:t>
            </a:r>
          </a:p>
          <a:p>
            <a:r>
              <a:rPr lang="en-US" smtClean="0"/>
              <a:t>e array uses a temporary buffer in shared memory</a:t>
            </a:r>
          </a:p>
          <a:p>
            <a:r>
              <a:rPr lang="en-US" smtClean="0"/>
              <a:t>e for “enumerate”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2D3060-A7CF-4F42-8B04-343A254FC06D}" type="slidenum">
              <a:rPr lang="en-US" smtClean="0"/>
              <a:pPr eaLnBrk="1" hangingPunct="1">
                <a:defRPr/>
              </a:pPr>
              <a:t>90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139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 far, same as stream compaction for false keys (0 in lsb).</a:t>
            </a:r>
          </a:p>
          <a:p>
            <a:endParaRPr lang="en-US" smtClean="0"/>
          </a:p>
          <a:p>
            <a:r>
              <a:rPr lang="en-US" smtClean="0"/>
              <a:t>f array is address for writing false keys.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17DDB4-FB1B-405F-A8E3-4826F758FE2A}" type="slidenum">
              <a:rPr lang="en-US" smtClean="0"/>
              <a:pPr eaLnBrk="1" hangingPunct="1">
                <a:defRPr/>
              </a:pPr>
              <a:t>91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9843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399F71-0CA1-4447-8765-FEC1FA423AC9}" type="slidenum">
              <a:rPr lang="en-US" smtClean="0"/>
              <a:pPr eaLnBrk="1" hangingPunct="1">
                <a:defRPr/>
              </a:pPr>
              <a:t>92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17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 array is address for writing true keys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C7D5FAF-C689-430D-B5CD-24BD242C8ACC}" type="slidenum">
              <a:rPr lang="en-US" smtClean="0"/>
              <a:pPr eaLnBrk="1" hangingPunct="1">
                <a:defRPr/>
              </a:pPr>
              <a:t>93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6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Min/max value useful for tone mapping</a:t>
            </a: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6462A6-CD27-4AF1-83E5-34FBFC51D641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834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D1A2921-35DF-440E-A431-B98CDAC6ECFD}" type="slidenum">
              <a:rPr lang="en-US" smtClean="0"/>
              <a:pPr eaLnBrk="1" hangingPunct="1">
                <a:defRPr/>
              </a:pPr>
              <a:t>94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790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Does it matter that t[0] == t[1]?</a:t>
            </a:r>
          </a:p>
          <a:p>
            <a:endParaRPr lang="en-US" smtClean="0"/>
          </a:p>
          <a:p>
            <a:r>
              <a:rPr lang="en-US" smtClean="0"/>
              <a:t>No because tf[0] != tf[1], as we’ll see.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B029A1-CA24-4B6E-86E0-1743DE368B3E}" type="slidenum">
              <a:rPr lang="en-US" smtClean="0"/>
              <a:pPr eaLnBrk="1" hangingPunct="1">
                <a:defRPr/>
              </a:pPr>
              <a:t>95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797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7A054A-CB1C-4F2B-9DE7-8793DE493724}" type="slidenum">
              <a:rPr lang="en-US" smtClean="0"/>
              <a:pPr eaLnBrk="1" hangingPunct="1">
                <a:defRPr/>
              </a:pPr>
              <a:t>96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366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6080AAA-C797-4EBC-BE31-2901F8E2D147}" type="slidenum">
              <a:rPr lang="en-US" smtClean="0"/>
              <a:pPr eaLnBrk="1" hangingPunct="1">
                <a:defRPr/>
              </a:pPr>
              <a:t>97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5390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The address d does not need to be stored in an array, it can be computed when the scatter is executed.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427C5B-E759-4946-9800-2B522B821AD7}" type="slidenum">
              <a:rPr lang="en-US" smtClean="0"/>
              <a:pPr eaLnBrk="1" hangingPunct="1">
                <a:defRPr/>
              </a:pPr>
              <a:t>98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A0C9D64-6485-422B-9989-F44D48CB1761}" type="slidenum">
              <a:rPr lang="en-US" smtClean="0"/>
              <a:pPr eaLnBrk="1" hangingPunct="1">
                <a:defRPr/>
              </a:pPr>
              <a:t>99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7771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259A32-706B-46A0-B137-80C99156F9A4}" type="slidenum">
              <a:rPr lang="en-US" smtClean="0"/>
              <a:pPr eaLnBrk="1" hangingPunct="1">
                <a:defRPr/>
              </a:pPr>
              <a:t>100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96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9DFFC02-23D7-431B-9524-3C8C2F31572C}" type="slidenum">
              <a:rPr lang="en-US" smtClean="0"/>
              <a:pPr eaLnBrk="1" hangingPunct="1">
                <a:defRPr/>
              </a:pPr>
              <a:t>101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43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Scatter in parallel just like stream compaction.  No write conflicts.</a:t>
            </a:r>
          </a:p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6EC0F0A-34C4-447F-A907-DBA0CFE1FCD6}" type="slidenum">
              <a:rPr lang="en-US" smtClean="0"/>
              <a:pPr eaLnBrk="1" hangingPunct="1">
                <a:defRPr/>
              </a:pPr>
              <a:t>102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6677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A34E8F-3C14-49AC-B86A-E015342118EF}" type="slidenum">
              <a:rPr lang="en-US" smtClean="0"/>
              <a:pPr eaLnBrk="1" hangingPunct="1">
                <a:defRPr/>
              </a:pPr>
              <a:t>103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490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Shift left, then exclusive[j – 1] = exclusive[j – 2] + input[j – 1]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7DAE4C-E6C4-4C5D-9BB9-D74D250BBB3E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913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* Merge with a recursive merge sort to combine two sorted tiles into one sorted tile</a:t>
            </a:r>
          </a:p>
          <a:p>
            <a:r>
              <a:rPr lang="en-US" smtClean="0"/>
              <a:t>* b tiles requires log b steps of merge</a:t>
            </a:r>
          </a:p>
          <a:p>
            <a:r>
              <a:rPr lang="en-US" smtClean="0"/>
              <a:t>* First step b/2 merges in parallel   n -&gt; 2n</a:t>
            </a:r>
          </a:p>
          <a:p>
            <a:r>
              <a:rPr lang="en-US" smtClean="0"/>
              <a:t>* Second step b/4 merges   2n -&gt; 4n</a:t>
            </a:r>
          </a:p>
          <a:p>
            <a:endParaRPr lang="en-US" smtClean="0"/>
          </a:p>
          <a:p>
            <a:r>
              <a:rPr lang="en-US" smtClean="0"/>
              <a:t>n elements sorts with log p parallel operations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81F791-3089-4462-AF03-734A222F4745}" type="slidenum">
              <a:rPr lang="en-US" smtClean="0"/>
              <a:pPr eaLnBrk="1" hangingPunct="1">
                <a:defRPr/>
              </a:pPr>
              <a:t>104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548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scan, the function f just returns the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EA7C51-73E1-4AAE-AF1A-0AE22DC1E9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Inclusive.  output[0] is not identity.  output[length – 1] includes input[length – 1]</a:t>
            </a: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A5C2B4-3AFF-421E-8EB4-6AA3CBEA012B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2178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i="1" smtClean="0"/>
              <a:t>w</a:t>
            </a:r>
            <a:r>
              <a:rPr lang="en-US" smtClean="0"/>
              <a:t> and </a:t>
            </a:r>
            <a:r>
              <a:rPr lang="en-US" i="1" smtClean="0"/>
              <a:t>h</a:t>
            </a:r>
            <a:r>
              <a:rPr lang="en-US" smtClean="0"/>
              <a:t> are the width and height of the filter kernel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95F5BD3-AFAA-4446-9033-42B3C7834624}" type="slidenum">
              <a:rPr lang="en-US" smtClean="0"/>
              <a:pPr/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800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Objects far from the focal length are blurry, while objects at the focal length are in focus.</a:t>
            </a:r>
          </a:p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63AB8-93E0-4F36-9CB3-80F9ABB79823}" type="slidenum">
              <a:rPr lang="en-US" smtClean="0"/>
              <a:pPr/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109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3D85B72-A732-4EBA-A430-4B7D7FA267C4}" type="slidenum">
              <a:rPr lang="en-US" smtClean="0"/>
              <a:pPr eaLnBrk="1" hangingPunct="1">
                <a:defRPr/>
              </a:pPr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7630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Example for a 3-bit key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48B619-529A-4E88-BFFD-8109FB88DCA2}" type="slidenum">
              <a:rPr lang="en-US" smtClean="0"/>
              <a:pPr eaLnBrk="1" hangingPunct="1">
                <a:defRPr/>
              </a:pPr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880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903BA-16DF-4DAF-80AD-6745592BD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07F1B-5829-4E6B-A892-320A053A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7802B-5BAF-4DCF-85A4-2F337088D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EEAAC-DC00-4212-87D6-3B134B3FE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0D93-C444-46F3-810E-1760BE45F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9AB-E459-40AF-AB67-F532D7C2D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53B00-B11A-42F9-8C60-B5B33F195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1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CD5A6-D8A0-4273-94DF-43D23EC40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1BBF-E0C5-43E3-9B43-6D91B1E9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96CB2-D719-40E7-8B41-92CE802CD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D5450-EF93-4541-9831-713CD5AEC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DD1A425-CAA0-46FB-BF3A-EA080A9216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</a:t>
            </a:r>
            <a:r>
              <a:rPr lang="en-US" dirty="0" smtClean="0"/>
              <a:t>2015</a:t>
            </a:r>
            <a:endParaRPr lang="en-US" dirty="0" smtClean="0"/>
          </a:p>
        </p:txBody>
      </p:sp>
      <p:pic>
        <p:nvPicPr>
          <p:cNvPr id="6" name="Picture 5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19" y="0"/>
            <a:ext cx="6089581" cy="152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229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229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229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230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230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230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7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09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1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2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2313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4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5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2316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7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8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19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0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1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2322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232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4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5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6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7" name="AutoShape 74"/>
          <p:cNvCxnSpPr>
            <a:cxnSpLocks noChangeShapeType="1"/>
            <a:stCxn id="12292" idx="2"/>
            <a:endCxn id="1229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8" name="AutoShape 74"/>
          <p:cNvCxnSpPr>
            <a:cxnSpLocks noChangeShapeType="1"/>
            <a:stCxn id="12295" idx="2"/>
            <a:endCxn id="1230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29" name="AutoShape 74"/>
          <p:cNvCxnSpPr>
            <a:cxnSpLocks noChangeShapeType="1"/>
            <a:stCxn id="12293" idx="2"/>
            <a:endCxn id="1230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0" name="AutoShape 74"/>
          <p:cNvCxnSpPr>
            <a:cxnSpLocks noChangeShapeType="1"/>
            <a:stCxn id="12298" idx="2"/>
            <a:endCxn id="1230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1" name="AutoShape 40"/>
          <p:cNvCxnSpPr>
            <a:cxnSpLocks noChangeShapeType="1"/>
            <a:stCxn id="12299" idx="2"/>
            <a:endCxn id="12307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2" name="AutoShape 74"/>
          <p:cNvCxnSpPr>
            <a:cxnSpLocks noChangeShapeType="1"/>
            <a:stCxn id="12302" idx="2"/>
            <a:endCxn id="12307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3" name="AutoShape 40"/>
          <p:cNvCxnSpPr>
            <a:cxnSpLocks noChangeShapeType="1"/>
            <a:stCxn id="12304" idx="2"/>
            <a:endCxn id="12312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4" name="AutoShape 74"/>
          <p:cNvCxnSpPr>
            <a:cxnSpLocks noChangeShapeType="1"/>
            <a:stCxn id="12305" idx="2"/>
            <a:endCxn id="12312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5" name="AutoShape 74"/>
          <p:cNvCxnSpPr>
            <a:cxnSpLocks noChangeShapeType="1"/>
            <a:stCxn id="12312" idx="2"/>
            <a:endCxn id="12315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36" name="AutoShape 40"/>
          <p:cNvCxnSpPr>
            <a:cxnSpLocks noChangeShapeType="1"/>
            <a:stCxn id="12307" idx="2"/>
            <a:endCxn id="12315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0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970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97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971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1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72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972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3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973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973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973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973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9738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9739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9740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9741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2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3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4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5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9746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26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3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073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307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073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4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5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3075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5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5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5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6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3076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3076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771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0772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0773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0774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0775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0776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0777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0778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3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17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1749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1755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1756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1757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1758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767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8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69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0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1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2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3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4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31775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666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277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32773" name="Straight Connector 22"/>
          <p:cNvCxnSpPr>
            <a:cxnSpLocks noChangeShapeType="1"/>
          </p:cNvCxnSpPr>
          <p:nvPr/>
        </p:nvCxnSpPr>
        <p:spPr bwMode="auto">
          <a:xfrm>
            <a:off x="533400" y="34290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4" name="Text Box 7"/>
          <p:cNvSpPr txBox="1">
            <a:spLocks noChangeArrowheads="1"/>
          </p:cNvSpPr>
          <p:nvPr/>
        </p:nvSpPr>
        <p:spPr bwMode="auto">
          <a:xfrm>
            <a:off x="823913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619250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414588" y="358140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3208338" y="3581400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400367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32779" name="Text Box 7"/>
          <p:cNvSpPr txBox="1">
            <a:spLocks noChangeArrowheads="1"/>
          </p:cNvSpPr>
          <p:nvPr/>
        </p:nvSpPr>
        <p:spPr bwMode="auto">
          <a:xfrm>
            <a:off x="4797425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32780" name="Text Box 7"/>
          <p:cNvSpPr txBox="1">
            <a:spLocks noChangeArrowheads="1"/>
          </p:cNvSpPr>
          <p:nvPr/>
        </p:nvSpPr>
        <p:spPr bwMode="auto">
          <a:xfrm>
            <a:off x="5592763" y="3586163"/>
            <a:ext cx="685800" cy="400050"/>
          </a:xfrm>
          <a:prstGeom prst="rect">
            <a:avLst/>
          </a:prstGeom>
          <a:solidFill>
            <a:srgbClr val="D9D9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32781" name="Text Box 7"/>
          <p:cNvSpPr txBox="1">
            <a:spLocks noChangeArrowheads="1"/>
          </p:cNvSpPr>
          <p:nvPr/>
        </p:nvSpPr>
        <p:spPr bwMode="auto">
          <a:xfrm>
            <a:off x="6386513" y="3586163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32782" name="TextBox 64"/>
          <p:cNvSpPr txBox="1">
            <a:spLocks noChangeArrowheads="1"/>
          </p:cNvSpPr>
          <p:nvPr/>
        </p:nvSpPr>
        <p:spPr bwMode="auto">
          <a:xfrm>
            <a:off x="7239000" y="3616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</a:t>
            </a: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791" name="Text Box 7"/>
          <p:cNvSpPr txBox="1">
            <a:spLocks noChangeArrowheads="1"/>
          </p:cNvSpPr>
          <p:nvPr/>
        </p:nvSpPr>
        <p:spPr bwMode="auto">
          <a:xfrm>
            <a:off x="823913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32792" name="Text Box 7"/>
          <p:cNvSpPr txBox="1">
            <a:spLocks noChangeArrowheads="1"/>
          </p:cNvSpPr>
          <p:nvPr/>
        </p:nvSpPr>
        <p:spPr bwMode="auto">
          <a:xfrm>
            <a:off x="1619250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32793" name="Text Box 7"/>
          <p:cNvSpPr txBox="1">
            <a:spLocks noChangeArrowheads="1"/>
          </p:cNvSpPr>
          <p:nvPr/>
        </p:nvSpPr>
        <p:spPr bwMode="auto">
          <a:xfrm>
            <a:off x="2414588" y="4852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32794" name="Text Box 7"/>
          <p:cNvSpPr txBox="1">
            <a:spLocks noChangeArrowheads="1"/>
          </p:cNvSpPr>
          <p:nvPr/>
        </p:nvSpPr>
        <p:spPr bwMode="auto">
          <a:xfrm>
            <a:off x="3208338" y="4852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32795" name="Text Box 7"/>
          <p:cNvSpPr txBox="1">
            <a:spLocks noChangeArrowheads="1"/>
          </p:cNvSpPr>
          <p:nvPr/>
        </p:nvSpPr>
        <p:spPr bwMode="auto">
          <a:xfrm>
            <a:off x="400367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32796" name="Text Box 7"/>
          <p:cNvSpPr txBox="1">
            <a:spLocks noChangeArrowheads="1"/>
          </p:cNvSpPr>
          <p:nvPr/>
        </p:nvSpPr>
        <p:spPr bwMode="auto">
          <a:xfrm>
            <a:off x="4797425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32797" name="Text Box 7"/>
          <p:cNvSpPr txBox="1">
            <a:spLocks noChangeArrowheads="1"/>
          </p:cNvSpPr>
          <p:nvPr/>
        </p:nvSpPr>
        <p:spPr bwMode="auto">
          <a:xfrm>
            <a:off x="5592763" y="4857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32798" name="Text Box 7"/>
          <p:cNvSpPr txBox="1">
            <a:spLocks noChangeArrowheads="1"/>
          </p:cNvSpPr>
          <p:nvPr/>
        </p:nvSpPr>
        <p:spPr bwMode="auto">
          <a:xfrm>
            <a:off x="6386513" y="4857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32799" name="TextBox 48"/>
          <p:cNvSpPr txBox="1">
            <a:spLocks noChangeArrowheads="1"/>
          </p:cNvSpPr>
          <p:nvPr/>
        </p:nvSpPr>
        <p:spPr bwMode="auto">
          <a:xfrm>
            <a:off x="7239000" y="4887913"/>
            <a:ext cx="825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output</a:t>
            </a:r>
          </a:p>
        </p:txBody>
      </p:sp>
      <p:cxnSp>
        <p:nvCxnSpPr>
          <p:cNvPr id="32800" name="AutoShape 74"/>
          <p:cNvCxnSpPr>
            <a:cxnSpLocks noChangeShapeType="1"/>
            <a:endCxn id="32795" idx="0"/>
          </p:cNvCxnSpPr>
          <p:nvPr/>
        </p:nvCxnSpPr>
        <p:spPr bwMode="auto">
          <a:xfrm>
            <a:off x="1949450" y="3987800"/>
            <a:ext cx="2397125" cy="869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1" name="AutoShape 40"/>
          <p:cNvCxnSpPr>
            <a:cxnSpLocks noChangeShapeType="1"/>
            <a:endCxn id="32791" idx="0"/>
          </p:cNvCxnSpPr>
          <p:nvPr/>
        </p:nvCxnSpPr>
        <p:spPr bwMode="auto">
          <a:xfrm flipH="1">
            <a:off x="1166813" y="3981450"/>
            <a:ext cx="0" cy="871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endCxn id="32792" idx="0"/>
          </p:cNvCxnSpPr>
          <p:nvPr/>
        </p:nvCxnSpPr>
        <p:spPr bwMode="auto">
          <a:xfrm flipH="1">
            <a:off x="1962150" y="4024313"/>
            <a:ext cx="795338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3" name="AutoShape 40"/>
          <p:cNvCxnSpPr>
            <a:cxnSpLocks noChangeShapeType="1"/>
            <a:endCxn id="32793" idx="0"/>
          </p:cNvCxnSpPr>
          <p:nvPr/>
        </p:nvCxnSpPr>
        <p:spPr bwMode="auto">
          <a:xfrm flipH="1">
            <a:off x="2757488" y="4024313"/>
            <a:ext cx="793750" cy="828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4" name="AutoShape 40"/>
          <p:cNvCxnSpPr>
            <a:cxnSpLocks noChangeShapeType="1"/>
            <a:endCxn id="32794" idx="0"/>
          </p:cNvCxnSpPr>
          <p:nvPr/>
        </p:nvCxnSpPr>
        <p:spPr bwMode="auto">
          <a:xfrm flipH="1">
            <a:off x="3551238" y="4016375"/>
            <a:ext cx="3178175" cy="836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5" name="AutoShape 74"/>
          <p:cNvCxnSpPr>
            <a:cxnSpLocks noChangeShapeType="1"/>
            <a:endCxn id="32796" idx="0"/>
          </p:cNvCxnSpPr>
          <p:nvPr/>
        </p:nvCxnSpPr>
        <p:spPr bwMode="auto">
          <a:xfrm>
            <a:off x="4308475" y="4003675"/>
            <a:ext cx="831850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6" name="AutoShape 74"/>
          <p:cNvCxnSpPr>
            <a:cxnSpLocks noChangeShapeType="1"/>
            <a:endCxn id="32797" idx="0"/>
          </p:cNvCxnSpPr>
          <p:nvPr/>
        </p:nvCxnSpPr>
        <p:spPr bwMode="auto">
          <a:xfrm>
            <a:off x="5140325" y="4003675"/>
            <a:ext cx="795338" cy="8540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7" name="AutoShape 74"/>
          <p:cNvCxnSpPr>
            <a:cxnSpLocks noChangeShapeType="1"/>
            <a:endCxn id="32798" idx="0"/>
          </p:cNvCxnSpPr>
          <p:nvPr/>
        </p:nvCxnSpPr>
        <p:spPr bwMode="auto">
          <a:xfrm>
            <a:off x="5935663" y="4000500"/>
            <a:ext cx="793750" cy="857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8" name="AutoShape 74"/>
          <p:cNvCxnSpPr>
            <a:cxnSpLocks noChangeShapeType="1"/>
            <a:endCxn id="32780" idx="0"/>
          </p:cNvCxnSpPr>
          <p:nvPr/>
        </p:nvCxnSpPr>
        <p:spPr bwMode="auto">
          <a:xfrm>
            <a:off x="5935663" y="321945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09" name="AutoShape 74"/>
          <p:cNvCxnSpPr>
            <a:cxnSpLocks noChangeShapeType="1"/>
          </p:cNvCxnSpPr>
          <p:nvPr/>
        </p:nvCxnSpPr>
        <p:spPr bwMode="auto">
          <a:xfrm>
            <a:off x="5140325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0" name="AutoShape 74"/>
          <p:cNvCxnSpPr>
            <a:cxnSpLocks noChangeShapeType="1"/>
          </p:cNvCxnSpPr>
          <p:nvPr/>
        </p:nvCxnSpPr>
        <p:spPr bwMode="auto">
          <a:xfrm>
            <a:off x="4335463" y="3236913"/>
            <a:ext cx="0" cy="3667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1" name="AutoShape 74"/>
          <p:cNvCxnSpPr>
            <a:cxnSpLocks noChangeShapeType="1"/>
          </p:cNvCxnSpPr>
          <p:nvPr/>
        </p:nvCxnSpPr>
        <p:spPr bwMode="auto">
          <a:xfrm>
            <a:off x="1960563" y="3200400"/>
            <a:ext cx="0" cy="36671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2" name="AutoShape 40"/>
          <p:cNvCxnSpPr>
            <a:cxnSpLocks noChangeShapeType="1"/>
            <a:stCxn id="67" idx="2"/>
            <a:endCxn id="32774" idx="0"/>
          </p:cNvCxnSpPr>
          <p:nvPr/>
        </p:nvCxnSpPr>
        <p:spPr bwMode="auto">
          <a:xfrm>
            <a:off x="1166813" y="321945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3" name="AutoShape 40"/>
          <p:cNvCxnSpPr>
            <a:cxnSpLocks noChangeShapeType="1"/>
          </p:cNvCxnSpPr>
          <p:nvPr/>
        </p:nvCxnSpPr>
        <p:spPr bwMode="auto">
          <a:xfrm>
            <a:off x="27432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4" name="AutoShape 40"/>
          <p:cNvCxnSpPr>
            <a:cxnSpLocks noChangeShapeType="1"/>
          </p:cNvCxnSpPr>
          <p:nvPr/>
        </p:nvCxnSpPr>
        <p:spPr bwMode="auto">
          <a:xfrm>
            <a:off x="35814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815" name="AutoShape 40"/>
          <p:cNvCxnSpPr>
            <a:cxnSpLocks noChangeShapeType="1"/>
          </p:cNvCxnSpPr>
          <p:nvPr/>
        </p:nvCxnSpPr>
        <p:spPr bwMode="auto">
          <a:xfrm>
            <a:off x="6705600" y="3200400"/>
            <a:ext cx="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91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Given k-bit keys, how do we sort using our new </a:t>
            </a:r>
            <a:r>
              <a:rPr lang="en-US" i="1" dirty="0" smtClean="0">
                <a:solidFill>
                  <a:srgbClr val="FF0000"/>
                </a:solidFill>
              </a:rPr>
              <a:t>split</a:t>
            </a:r>
            <a:r>
              <a:rPr lang="en-US" dirty="0" smtClean="0"/>
              <a:t> function?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Once each tile is sorted, how do we merge tiles to provide the final sorted array?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96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Parallel reduction, scan, and sort are building blocks for many algorithms</a:t>
            </a:r>
          </a:p>
          <a:p>
            <a:pPr eaLnBrk="1" hangingPunct="1"/>
            <a:r>
              <a:rPr lang="en-US" dirty="0" smtClean="0"/>
              <a:t>An understanding of parallel programming and GPU architecture yields efficient GPU implementations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9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3316" name="Group 50"/>
          <p:cNvGrpSpPr>
            <a:grpSpLocks/>
          </p:cNvGrpSpPr>
          <p:nvPr/>
        </p:nvGrpSpPr>
        <p:grpSpPr bwMode="auto">
          <a:xfrm>
            <a:off x="2555875" y="4267200"/>
            <a:ext cx="4032250" cy="2265363"/>
            <a:chOff x="1998663" y="2895600"/>
            <a:chExt cx="5140643" cy="2889310"/>
          </a:xfrm>
        </p:grpSpPr>
        <p:sp>
          <p:nvSpPr>
            <p:cNvPr id="13317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8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19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0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49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0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1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2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3" name="AutoShape 74"/>
            <p:cNvCxnSpPr>
              <a:cxnSpLocks noChangeShapeType="1"/>
              <a:stCxn id="13318" idx="2"/>
              <a:endCxn id="13325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4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5" name="AutoShape 74"/>
            <p:cNvCxnSpPr>
              <a:cxnSpLocks noChangeShapeType="1"/>
              <a:stCxn id="13319" idx="2"/>
              <a:endCxn id="13330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7" name="AutoShape 40"/>
            <p:cNvCxnSpPr>
              <a:cxnSpLocks noChangeShapeType="1"/>
              <a:stCxn id="13325" idx="2"/>
              <a:endCxn id="13333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8" idx="2"/>
              <a:endCxn id="13333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59" name="AutoShape 40"/>
            <p:cNvCxnSpPr>
              <a:cxnSpLocks noChangeShapeType="1"/>
              <a:stCxn id="13330" idx="2"/>
              <a:endCxn id="13338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0" name="AutoShape 74"/>
            <p:cNvCxnSpPr>
              <a:cxnSpLocks noChangeShapeType="1"/>
              <a:stCxn id="13331" idx="2"/>
              <a:endCxn id="13338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8" idx="2"/>
              <a:endCxn id="13341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All-Prefix-Sums</a:t>
            </a:r>
          </a:p>
          <a:p>
            <a:pPr lvl="1" eaLnBrk="1" hangingPunct="1"/>
            <a:r>
              <a:rPr lang="en-US" smtClean="0"/>
              <a:t>Input</a:t>
            </a:r>
          </a:p>
          <a:p>
            <a:pPr lvl="2" eaLnBrk="1" hangingPunct="1"/>
            <a:r>
              <a:rPr lang="en-US" smtClean="0"/>
              <a:t>Array of </a:t>
            </a:r>
            <a:r>
              <a:rPr lang="en-US" i="1" smtClean="0"/>
              <a:t>n</a:t>
            </a:r>
            <a:r>
              <a:rPr lang="en-US" smtClean="0"/>
              <a:t> elements:</a:t>
            </a:r>
          </a:p>
          <a:p>
            <a:pPr lvl="2" eaLnBrk="1" hangingPunct="1"/>
            <a:r>
              <a:rPr lang="en-US" smtClean="0"/>
              <a:t>Binary associate operator: </a:t>
            </a:r>
          </a:p>
          <a:p>
            <a:pPr lvl="2" eaLnBrk="1" hangingPunct="1"/>
            <a:r>
              <a:rPr lang="en-US" smtClean="0"/>
              <a:t>Identity:  </a:t>
            </a:r>
            <a:r>
              <a:rPr lang="en-US" i="1" smtClean="0"/>
              <a:t>I</a:t>
            </a:r>
          </a:p>
          <a:p>
            <a:pPr lvl="1" eaLnBrk="1" hangingPunct="1"/>
            <a:r>
              <a:rPr lang="en-US" smtClean="0"/>
              <a:t>Outputs the array: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35814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Images from http://http.developer.nvidia.com/GPUGems3/gpugems3_ch39.html  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167063"/>
            <a:ext cx="1219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495800"/>
            <a:ext cx="3886200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All-Prefix-Sums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If     is addition, the array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</a:p>
          <a:p>
            <a:pPr lvl="1" eaLnBrk="1" hangingPunct="1"/>
            <a:r>
              <a:rPr lang="en-US" smtClean="0"/>
              <a:t>is transformed to</a:t>
            </a:r>
          </a:p>
          <a:p>
            <a:pPr lvl="2" eaLnBrk="1" hangingPunct="1"/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mtClean="0"/>
              <a:t>Seems sequential, but there is an efficient parallel solution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667000"/>
            <a:ext cx="290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Exclusive Scan</a:t>
            </a:r>
            <a:r>
              <a:rPr lang="en-US" dirty="0" smtClean="0"/>
              <a:t>:  Element </a:t>
            </a:r>
            <a:r>
              <a:rPr lang="en-US" i="1" dirty="0" smtClean="0"/>
              <a:t>j</a:t>
            </a:r>
            <a:r>
              <a:rPr lang="en-US" dirty="0" smtClean="0"/>
              <a:t> of the result does not include element </a:t>
            </a:r>
            <a:r>
              <a:rPr lang="en-US" i="1" dirty="0" smtClean="0"/>
              <a:t>j</a:t>
            </a:r>
            <a:r>
              <a:rPr lang="en-US" dirty="0" smtClean="0"/>
              <a:t> of the input: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Inclusive Scan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rgbClr val="CC3300"/>
                </a:solidFill>
              </a:rPr>
              <a:t>Prescan</a:t>
            </a:r>
            <a:r>
              <a:rPr lang="en-US" dirty="0" smtClean="0"/>
              <a:t>):  All elements including </a:t>
            </a:r>
            <a:r>
              <a:rPr lang="en-US" i="1" dirty="0" smtClean="0"/>
              <a:t>j</a:t>
            </a:r>
            <a:r>
              <a:rPr lang="en-US" dirty="0" smtClean="0"/>
              <a:t> are summed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In: 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Courier New" pitchFamily="49" charset="0"/>
              </a:rPr>
              <a:t>Out: </a:t>
            </a:r>
            <a:r>
              <a:rPr lang="en-US" dirty="0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you generate an </a:t>
            </a:r>
            <a:r>
              <a:rPr lang="en-US" i="1" smtClean="0">
                <a:solidFill>
                  <a:srgbClr val="CC3300"/>
                </a:solidFill>
              </a:rPr>
              <a:t>exclusive scan</a:t>
            </a:r>
            <a:r>
              <a:rPr lang="en-US" smtClean="0"/>
              <a:t> from an </a:t>
            </a:r>
            <a:r>
              <a:rPr lang="en-US" i="1" smtClean="0">
                <a:solidFill>
                  <a:srgbClr val="CC3300"/>
                </a:solidFill>
              </a:rPr>
              <a:t>inclusive scan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Input:   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Inclusive: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4 11 11 15 16 22 25]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Exclusive: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 11 11 15 16 22]</a:t>
            </a:r>
          </a:p>
          <a:p>
            <a:pPr lvl="3" eaLnBrk="1" hangingPunct="1"/>
            <a:r>
              <a:rPr lang="en-US" smtClean="0">
                <a:solidFill>
                  <a:srgbClr val="008000"/>
                </a:solidFill>
                <a:latin typeface="Courier New" pitchFamily="49" charset="0"/>
              </a:rPr>
              <a:t>// Shift right, insert identity</a:t>
            </a:r>
          </a:p>
          <a:p>
            <a:pPr eaLnBrk="1" hangingPunct="1"/>
            <a:r>
              <a:rPr lang="en-US" smtClean="0"/>
              <a:t>How do you go in the opposite direction?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Use cases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Stream compaction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Summed-area tables</a:t>
            </a:r>
            <a:r>
              <a:rPr lang="en-US" sz="2200" smtClean="0"/>
              <a:t> for variable width image processing</a:t>
            </a:r>
          </a:p>
          <a:p>
            <a:pPr lvl="1" eaLnBrk="1" hangingPunct="1"/>
            <a:r>
              <a:rPr lang="en-US" sz="2200" i="1" smtClean="0">
                <a:solidFill>
                  <a:srgbClr val="CC3300"/>
                </a:solidFill>
              </a:rPr>
              <a:t>Radix sort</a:t>
            </a:r>
          </a:p>
          <a:p>
            <a:pPr lvl="1" eaLnBrk="1" hangingPunct="1"/>
            <a:r>
              <a:rPr lang="en-US" sz="220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convert certain sequential computation into equivalent parallel computation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876675"/>
            <a:ext cx="5676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pPr eaLnBrk="1" hangingPunct="1"/>
            <a:r>
              <a:rPr lang="en-US" sz="2600" smtClean="0"/>
              <a:t>Design a parallel algorithm for exclusive scan</a:t>
            </a:r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In: 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[3 1 7  0  4  1  6  3]</a:t>
            </a:r>
            <a:endParaRPr lang="en-US" smtClean="0"/>
          </a:p>
          <a:p>
            <a:pPr lvl="1" eaLnBrk="1" hangingPunct="1"/>
            <a:r>
              <a:rPr lang="en-US" smtClean="0">
                <a:latin typeface="Courier New" pitchFamily="49" charset="0"/>
              </a:rPr>
              <a:t>Out: </a:t>
            </a:r>
            <a:r>
              <a:rPr lang="en-US" smtClean="0">
                <a:solidFill>
                  <a:srgbClr val="CC3300"/>
                </a:solidFill>
                <a:latin typeface="Courier New" pitchFamily="49" charset="0"/>
              </a:rPr>
              <a:t>[0 3 4 11 11 15 16 22]</a:t>
            </a:r>
          </a:p>
          <a:p>
            <a:pPr eaLnBrk="1" hangingPunct="1"/>
            <a:r>
              <a:rPr lang="en-US" sz="2600" smtClean="0"/>
              <a:t>Consider:</a:t>
            </a:r>
          </a:p>
          <a:p>
            <a:pPr lvl="1" eaLnBrk="1" hangingPunct="1"/>
            <a:r>
              <a:rPr lang="en-US" sz="2400" smtClean="0"/>
              <a:t>Total number of additions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Sequential Scan</a:t>
            </a:r>
            <a:r>
              <a:rPr lang="en-US" dirty="0" smtClean="0"/>
              <a:t>:  single thread, trivial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CC3300"/>
                </a:solidFill>
              </a:rPr>
              <a:t>n</a:t>
            </a:r>
            <a:r>
              <a:rPr lang="en-US" dirty="0" smtClean="0"/>
              <a:t> adds for an array of length </a:t>
            </a:r>
            <a:r>
              <a:rPr lang="en-US" i="1" dirty="0" smtClean="0">
                <a:solidFill>
                  <a:srgbClr val="CC33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many adds will our parallel version have?</a:t>
            </a:r>
            <a:endParaRPr lang="en-US" i="1" dirty="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http://http.developer.nvidia.com/GPUGems3/gpugems3_ch39.html  </a:t>
            </a:r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3048000"/>
            <a:ext cx="2600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SP, SM</a:t>
            </a:r>
          </a:p>
          <a:p>
            <a:r>
              <a:rPr lang="en-US" dirty="0" smtClean="0"/>
              <a:t>Kernel, thread, warp, block,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50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http://developer.download.nvidia.com/compute/cuda/1_1/Website/projects/scan/doc/scan.pdf 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5410200" y="44196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Is this exclusive or inclusive?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/>
              <a:t>Each thread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Writes one sum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1600"/>
              <a:t>Reads two values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5257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5448300" y="2590800"/>
            <a:ext cx="35433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400">
                <a:latin typeface="Courier New" pitchFamily="49" charset="0"/>
              </a:rPr>
              <a:t> d = 1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400">
                <a:latin typeface="Courier New" pitchFamily="49" charset="0"/>
              </a:rPr>
              <a:t> log</a:t>
            </a:r>
            <a:r>
              <a:rPr lang="en-US" sz="1400" baseline="-25000">
                <a:latin typeface="Courier New" pitchFamily="49" charset="0"/>
              </a:rPr>
              <a:t>2</a:t>
            </a:r>
            <a:r>
              <a:rPr lang="en-US" sz="14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400">
                <a:latin typeface="Courier New" pitchFamily="49" charset="0"/>
              </a:rPr>
              <a:t> k </a:t>
            </a: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400">
                <a:latin typeface="Courier New" pitchFamily="49" charset="0"/>
              </a:rPr>
              <a:t>(k &gt;=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4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400">
                <a:latin typeface="Courier New" pitchFamily="49" charset="0"/>
              </a:rPr>
              <a:t>x[k] = x[k – 2</a:t>
            </a:r>
            <a:r>
              <a:rPr lang="en-US" sz="1400" baseline="30000">
                <a:latin typeface="Courier New" pitchFamily="49" charset="0"/>
              </a:rPr>
              <a:t>d-1</a:t>
            </a:r>
            <a:r>
              <a:rPr lang="en-US" sz="1400">
                <a:latin typeface="Courier New" pitchFamily="49" charset="0"/>
              </a:rPr>
              <a:t>] + x[k];</a:t>
            </a:r>
            <a:endParaRPr lang="en-US" sz="14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Input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8" name="Text Box 34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9" name="Text Box 35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36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1" name="Text Box 37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2" name="Text Box 38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39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40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41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20" name="AutoShape 20"/>
          <p:cNvCxnSpPr>
            <a:cxnSpLocks noChangeShapeType="1"/>
            <a:stCxn id="25605" idx="2"/>
            <a:endCxn id="25613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621" name="AutoShape 33"/>
          <p:cNvCxnSpPr>
            <a:cxnSpLocks noChangeShapeType="1"/>
            <a:stCxn id="25604" idx="2"/>
            <a:endCxn id="25613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62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6644" name="AutoShape 20"/>
          <p:cNvCxnSpPr>
            <a:cxnSpLocks noChangeShapeType="1"/>
            <a:stCxn id="26631" idx="2"/>
            <a:endCxn id="26639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29" idx="2"/>
            <a:endCxn id="26639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64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7668" name="AutoShape 22"/>
          <p:cNvCxnSpPr>
            <a:cxnSpLocks noChangeShapeType="1"/>
            <a:stCxn id="27656" idx="2"/>
            <a:endCxn id="27664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69" name="AutoShape 31"/>
          <p:cNvCxnSpPr>
            <a:cxnSpLocks noChangeShapeType="1"/>
            <a:stCxn id="27655" idx="2"/>
            <a:endCxn id="27664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7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692" name="AutoShape 23"/>
          <p:cNvCxnSpPr>
            <a:cxnSpLocks noChangeShapeType="1"/>
            <a:stCxn id="28681" idx="2"/>
            <a:endCxn id="2868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693" name="AutoShape 30"/>
          <p:cNvCxnSpPr>
            <a:cxnSpLocks noChangeShapeType="1"/>
            <a:stCxn id="28680" idx="2"/>
            <a:endCxn id="2868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694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16" name="AutoShape 24"/>
          <p:cNvCxnSpPr>
            <a:cxnSpLocks noChangeShapeType="1"/>
            <a:stCxn id="29702" idx="2"/>
            <a:endCxn id="2971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17" name="AutoShape 29"/>
          <p:cNvCxnSpPr>
            <a:cxnSpLocks noChangeShapeType="1"/>
            <a:stCxn id="29705" idx="2"/>
            <a:endCxn id="2971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9718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40" name="AutoShape 25"/>
          <p:cNvCxnSpPr>
            <a:cxnSpLocks noChangeShapeType="1"/>
            <a:stCxn id="30730" idx="2"/>
            <a:endCxn id="30738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741" name="AutoShape 28"/>
          <p:cNvCxnSpPr>
            <a:cxnSpLocks noChangeShapeType="1"/>
            <a:stCxn id="30726" idx="2"/>
            <a:endCxn id="30738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742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  <a:endParaRPr lang="en-US" smtClean="0"/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1764" name="AutoShape 26"/>
          <p:cNvCxnSpPr>
            <a:cxnSpLocks noChangeShapeType="1"/>
            <a:stCxn id="31755" idx="2"/>
            <a:endCxn id="31763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765" name="AutoShape 27"/>
          <p:cNvCxnSpPr>
            <a:cxnSpLocks noChangeShapeType="1"/>
            <a:stCxn id="31754" idx="2"/>
            <a:endCxn id="31763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176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Parallel Algorithms</a:t>
            </a:r>
          </a:p>
          <a:p>
            <a:pPr lvl="1" eaLnBrk="1" hangingPunct="1"/>
            <a:r>
              <a:rPr lang="en-US" dirty="0" smtClean="0"/>
              <a:t>Parallel Reduction</a:t>
            </a:r>
          </a:p>
          <a:p>
            <a:pPr lvl="1" eaLnBrk="1" hangingPunct="1"/>
            <a:r>
              <a:rPr lang="en-US" dirty="0" smtClean="0"/>
              <a:t>Scan</a:t>
            </a:r>
          </a:p>
          <a:p>
            <a:pPr lvl="1" eaLnBrk="1" hangingPunct="1"/>
            <a:r>
              <a:rPr lang="en-US" dirty="0" smtClean="0"/>
              <a:t>Stream Compression</a:t>
            </a:r>
          </a:p>
          <a:p>
            <a:pPr lvl="1" eaLnBrk="1" hangingPunct="1"/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ables</a:t>
            </a:r>
          </a:p>
          <a:p>
            <a:pPr lvl="1" eaLnBrk="1" hangingPunct="1"/>
            <a:r>
              <a:rPr lang="en-US" dirty="0"/>
              <a:t>Radix Sort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2788" name="Rectangle 70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278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1,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1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3812" name="AutoShape 20"/>
          <p:cNvCxnSpPr>
            <a:cxnSpLocks noChangeShapeType="1"/>
            <a:stCxn id="33797" idx="2"/>
            <a:endCxn id="33805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21"/>
          <p:cNvCxnSpPr>
            <a:cxnSpLocks noChangeShapeType="1"/>
            <a:stCxn id="33799" idx="2"/>
            <a:endCxn id="33807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4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5" name="AutoShape 23"/>
          <p:cNvCxnSpPr>
            <a:cxnSpLocks noChangeShapeType="1"/>
            <a:stCxn id="33801" idx="2"/>
            <a:endCxn id="33809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6" name="AutoShape 24"/>
          <p:cNvCxnSpPr>
            <a:cxnSpLocks noChangeShapeType="1"/>
            <a:stCxn id="33798" idx="2"/>
            <a:endCxn id="33806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7" name="AutoShape 25"/>
          <p:cNvCxnSpPr>
            <a:cxnSpLocks noChangeShapeType="1"/>
            <a:stCxn id="33802" idx="2"/>
            <a:endCxn id="33810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8" name="AutoShape 26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9" name="AutoShape 27"/>
          <p:cNvCxnSpPr>
            <a:cxnSpLocks noChangeShapeType="1"/>
            <a:stCxn id="33802" idx="2"/>
            <a:endCxn id="33811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0" name="AutoShape 28"/>
          <p:cNvCxnSpPr>
            <a:cxnSpLocks noChangeShapeType="1"/>
            <a:stCxn id="33798" idx="2"/>
            <a:endCxn id="33810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1" name="AutoShape 29"/>
          <p:cNvCxnSpPr>
            <a:cxnSpLocks noChangeShapeType="1"/>
            <a:stCxn id="33801" idx="2"/>
            <a:endCxn id="33806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2" name="AutoShape 30"/>
          <p:cNvCxnSpPr>
            <a:cxnSpLocks noChangeShapeType="1"/>
            <a:stCxn id="33800" idx="2"/>
            <a:endCxn id="33809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3" name="AutoShape 31"/>
          <p:cNvCxnSpPr>
            <a:cxnSpLocks noChangeShapeType="1"/>
            <a:stCxn id="33799" idx="2"/>
            <a:endCxn id="33808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4" name="AutoShape 32"/>
          <p:cNvCxnSpPr>
            <a:cxnSpLocks noChangeShapeType="1"/>
            <a:stCxn id="33797" idx="2"/>
            <a:endCxn id="33807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25" name="AutoShape 33"/>
          <p:cNvCxnSpPr>
            <a:cxnSpLocks noChangeShapeType="1"/>
            <a:stCxn id="33796" idx="2"/>
            <a:endCxn id="33805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09600" y="5638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Recall, 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3827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7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</a:t>
            </a:r>
            <a:r>
              <a:rPr lang="en-US" smtClean="0">
                <a:latin typeface="Courier New" pitchFamily="49" charset="0"/>
              </a:rPr>
              <a:t>d = 2, 2</a:t>
            </a:r>
            <a:r>
              <a:rPr lang="en-US" baseline="30000" smtClean="0">
                <a:latin typeface="Courier New" pitchFamily="49" charset="0"/>
              </a:rPr>
              <a:t>d-1</a:t>
            </a:r>
            <a:r>
              <a:rPr lang="en-US" smtClean="0">
                <a:latin typeface="Courier New" pitchFamily="49" charset="0"/>
              </a:rPr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4834" name="Text Box 19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4835" name="Text Box 20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8" name="Text Box 23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39" name="Text Box 24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0" name="Text Box 25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1" name="Text Box 26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2" name="Text Box 27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3" name="Text Box 28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4844" name="Text Box 29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4845" name="AutoShape 30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6" name="AutoShape 31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7" name="AutoShape 32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8" name="AutoShape 33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49" name="AutoShape 34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0" name="AutoShape 35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1" name="AutoShape 36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2" name="AutoShape 37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3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4" name="AutoShape 39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5" name="AutoShape 40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6" name="AutoShape 41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7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58" name="AutoShape 43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859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5868" name="AutoShape 28"/>
          <p:cNvCxnSpPr>
            <a:cxnSpLocks noChangeShapeType="1"/>
            <a:stCxn id="35859" idx="2"/>
            <a:endCxn id="35867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69" name="AutoShape 29"/>
          <p:cNvCxnSpPr>
            <a:cxnSpLocks noChangeShapeType="1"/>
            <a:stCxn id="35854" idx="2"/>
            <a:endCxn id="35867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7239000" y="3749675"/>
            <a:ext cx="1387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</a:t>
            </a:r>
            <a:r>
              <a:rPr lang="en-US">
                <a:latin typeface="Courier New" pitchFamily="49" charset="0"/>
              </a:rPr>
              <a:t>d = 1</a:t>
            </a:r>
          </a:p>
        </p:txBody>
      </p:sp>
      <p:cxnSp>
        <p:nvCxnSpPr>
          <p:cNvPr id="35871" name="AutoShape 32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2" name="AutoShape 33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3" name="AutoShape 34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874" name="AutoShape 35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75" name="Rectangle 37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5876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2, 2</a:t>
            </a:r>
            <a:r>
              <a:rPr lang="en-US" baseline="30000" smtClean="0"/>
              <a:t>d-1</a:t>
            </a:r>
            <a:r>
              <a:rPr lang="en-US" smtClean="0"/>
              <a:t> = 2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cxnSp>
        <p:nvCxnSpPr>
          <p:cNvPr id="36892" name="AutoShape 49"/>
          <p:cNvCxnSpPr>
            <a:cxnSpLocks noChangeShapeType="1"/>
            <a:stCxn id="36879" idx="2"/>
            <a:endCxn id="36887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3" name="AutoShape 50"/>
          <p:cNvCxnSpPr>
            <a:cxnSpLocks noChangeShapeType="1"/>
            <a:stCxn id="36880" idx="2"/>
            <a:endCxn id="36888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4" name="AutoShape 51"/>
          <p:cNvCxnSpPr>
            <a:cxnSpLocks noChangeShapeType="1"/>
            <a:stCxn id="36881" idx="2"/>
            <a:endCxn id="36889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5" name="AutoShape 52"/>
          <p:cNvCxnSpPr>
            <a:cxnSpLocks noChangeShapeType="1"/>
            <a:stCxn id="36878" idx="2"/>
            <a:endCxn id="36886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6" name="AutoShape 53"/>
          <p:cNvCxnSpPr>
            <a:cxnSpLocks noChangeShapeType="1"/>
            <a:stCxn id="36882" idx="2"/>
            <a:endCxn id="36890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7" name="AutoShape 54"/>
          <p:cNvCxnSpPr>
            <a:cxnSpLocks noChangeShapeType="1"/>
            <a:stCxn id="36883" idx="2"/>
            <a:endCxn id="36891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8" name="AutoShape 55"/>
          <p:cNvCxnSpPr>
            <a:cxnSpLocks noChangeShapeType="1"/>
            <a:stCxn id="36876" idx="2"/>
            <a:endCxn id="36887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899" name="AutoShape 56"/>
          <p:cNvCxnSpPr>
            <a:cxnSpLocks noChangeShapeType="1"/>
            <a:stCxn id="36877" idx="2"/>
            <a:endCxn id="36888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0" name="AutoShape 57"/>
          <p:cNvCxnSpPr>
            <a:cxnSpLocks noChangeShapeType="1"/>
            <a:stCxn id="36879" idx="2"/>
            <a:endCxn id="36889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1" name="AutoShape 58"/>
          <p:cNvCxnSpPr>
            <a:cxnSpLocks noChangeShapeType="1"/>
            <a:stCxn id="36880" idx="2"/>
            <a:endCxn id="36886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2" name="AutoShape 59"/>
          <p:cNvCxnSpPr>
            <a:cxnSpLocks noChangeShapeType="1"/>
            <a:stCxn id="36881" idx="2"/>
            <a:endCxn id="36890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3" name="AutoShape 60"/>
          <p:cNvCxnSpPr>
            <a:cxnSpLocks noChangeShapeType="1"/>
            <a:stCxn id="36878" idx="2"/>
            <a:endCxn id="36891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04" name="Text Box 7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6905" name="AutoShape 7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6" name="AutoShape 7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7" name="AutoShape 7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8" name="AutoShape 7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09" name="AutoShape 7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0" name="AutoShape 7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1" name="AutoShape 7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2" name="AutoShape 7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3" name="AutoShape 8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4" name="AutoShape 8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5" name="AutoShape 8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6" name="AutoShape 8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7" name="AutoShape 8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918" name="AutoShape 8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919" name="Text Box 8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692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7908" name="AutoShape 28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09" name="AutoShape 29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0" name="AutoShape 30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1" name="AutoShape 31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2" name="AutoShape 32"/>
          <p:cNvCxnSpPr>
            <a:cxnSpLocks noChangeShapeType="1"/>
            <a:stCxn id="37906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3" name="AutoShape 33"/>
          <p:cNvCxnSpPr>
            <a:cxnSpLocks noChangeShapeType="1"/>
            <a:stCxn id="37907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4" name="AutoShape 34"/>
          <p:cNvCxnSpPr>
            <a:cxnSpLocks noChangeShapeType="1"/>
            <a:stCxn id="37900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5" name="AutoShape 35"/>
          <p:cNvCxnSpPr>
            <a:cxnSpLocks noChangeShapeType="1"/>
            <a:stCxn id="37901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6" name="AutoShape 36"/>
          <p:cNvCxnSpPr>
            <a:cxnSpLocks noChangeShapeType="1"/>
            <a:stCxn id="37903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7" name="AutoShape 37"/>
          <p:cNvCxnSpPr>
            <a:cxnSpLocks noChangeShapeType="1"/>
            <a:stCxn id="37904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8" name="AutoShape 38"/>
          <p:cNvCxnSpPr>
            <a:cxnSpLocks noChangeShapeType="1"/>
            <a:stCxn id="37905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19" name="AutoShape 39"/>
          <p:cNvCxnSpPr>
            <a:cxnSpLocks noChangeShapeType="1"/>
            <a:stCxn id="37902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20" name="Text Box 41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7921" name="AutoShape 42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2" name="AutoShape 43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3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4" name="AutoShape 45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5" name="AutoShape 46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6" name="AutoShape 47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7" name="AutoShape 48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8" name="AutoShape 49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29" name="AutoShape 50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0" name="AutoShape 51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1" name="AutoShape 52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2" name="AutoShape 53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3" name="AutoShape 54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34" name="AutoShape 55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35" name="Text Box 56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7936" name="Text Box 57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7" name="Text Box 58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8" name="Text Box 59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39" name="Text Box 60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0" name="Text Box 61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1" name="Text Box 62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2" name="Text Box 63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7943" name="Text Box 64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7944" name="AutoShape 65"/>
          <p:cNvCxnSpPr>
            <a:cxnSpLocks noChangeShapeType="1"/>
            <a:endCxn id="37941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5" name="AutoShape 66"/>
          <p:cNvCxnSpPr>
            <a:cxnSpLocks noChangeShapeType="1"/>
            <a:endCxn id="37938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6" name="AutoShape 67"/>
          <p:cNvCxnSpPr>
            <a:cxnSpLocks noChangeShapeType="1"/>
            <a:endCxn id="37942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7" name="AutoShape 68"/>
          <p:cNvCxnSpPr>
            <a:cxnSpLocks noChangeShapeType="1"/>
            <a:endCxn id="37943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8" name="AutoShape 69"/>
          <p:cNvCxnSpPr>
            <a:cxnSpLocks noChangeShapeType="1"/>
            <a:endCxn id="37941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49" name="AutoShape 70"/>
          <p:cNvCxnSpPr>
            <a:cxnSpLocks noChangeShapeType="1"/>
            <a:endCxn id="37938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50" name="AutoShape 71"/>
          <p:cNvCxnSpPr>
            <a:cxnSpLocks noChangeShapeType="1"/>
            <a:endCxn id="37942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951" name="AutoShape 72"/>
          <p:cNvCxnSpPr>
            <a:cxnSpLocks noChangeShapeType="1"/>
            <a:endCxn id="37943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7952" name="Text Box 7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7953" name="Text Box 7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7954" name="Text Box 7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7955" name="Text Box 7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7956" name="Text Box 7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7957" name="Text Box 7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7958" name="Text Box 7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7959" name="Text Box 8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7960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d = 3, 2</a:t>
            </a:r>
            <a:r>
              <a:rPr lang="en-US" baseline="30000" smtClean="0"/>
              <a:t>d-1</a:t>
            </a:r>
            <a:r>
              <a:rPr lang="en-US" smtClean="0"/>
              <a:t> = 4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cxnSp>
        <p:nvCxnSpPr>
          <p:cNvPr id="38932" name="AutoShape 20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3" name="AutoShape 21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5" name="AutoShape 23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6" name="AutoShape 24"/>
          <p:cNvCxnSpPr>
            <a:cxnSpLocks noChangeShapeType="1"/>
            <a:stCxn id="38930" idx="2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7" name="AutoShape 25"/>
          <p:cNvCxnSpPr>
            <a:cxnSpLocks noChangeShapeType="1"/>
            <a:stCxn id="38931" idx="2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8" name="AutoShape 26"/>
          <p:cNvCxnSpPr>
            <a:cxnSpLocks noChangeShapeType="1"/>
            <a:stCxn id="38924" idx="2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39" name="AutoShape 27"/>
          <p:cNvCxnSpPr>
            <a:cxnSpLocks noChangeShapeType="1"/>
            <a:stCxn id="38925" idx="2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0" name="AutoShape 28"/>
          <p:cNvCxnSpPr>
            <a:cxnSpLocks noChangeShapeType="1"/>
            <a:stCxn id="38927" idx="2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1" name="AutoShape 29"/>
          <p:cNvCxnSpPr>
            <a:cxnSpLocks noChangeShapeType="1"/>
            <a:stCxn id="38928" idx="2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2" name="AutoShape 30"/>
          <p:cNvCxnSpPr>
            <a:cxnSpLocks noChangeShapeType="1"/>
            <a:stCxn id="38929" idx="2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3" name="AutoShape 31"/>
          <p:cNvCxnSpPr>
            <a:cxnSpLocks noChangeShapeType="1"/>
            <a:stCxn id="38926" idx="2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44" name="Text Box 33"/>
          <p:cNvSpPr txBox="1">
            <a:spLocks noChangeArrowheads="1"/>
          </p:cNvSpPr>
          <p:nvPr/>
        </p:nvSpPr>
        <p:spPr bwMode="auto">
          <a:xfrm>
            <a:off x="7239000" y="3733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1</a:t>
            </a:r>
          </a:p>
        </p:txBody>
      </p:sp>
      <p:cxnSp>
        <p:nvCxnSpPr>
          <p:cNvPr id="38945" name="AutoShape 34"/>
          <p:cNvCxnSpPr>
            <a:cxnSpLocks noChangeShapeType="1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6" name="AutoShape 35"/>
          <p:cNvCxnSpPr>
            <a:cxnSpLocks noChangeShapeType="1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7" name="AutoShape 36"/>
          <p:cNvCxnSpPr>
            <a:cxnSpLocks noChangeShapeType="1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8" name="AutoShape 37"/>
          <p:cNvCxnSpPr>
            <a:cxnSpLocks noChangeShapeType="1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49" name="AutoShape 38"/>
          <p:cNvCxnSpPr>
            <a:cxnSpLocks noChangeShapeType="1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0" name="AutoShape 39"/>
          <p:cNvCxnSpPr>
            <a:cxnSpLocks noChangeShapeType="1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1" name="AutoShape 40"/>
          <p:cNvCxnSpPr>
            <a:cxnSpLocks noChangeShapeType="1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2" name="AutoShape 41"/>
          <p:cNvCxnSpPr>
            <a:cxnSpLocks noChangeShapeType="1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3" name="AutoShape 42"/>
          <p:cNvCxnSpPr>
            <a:cxnSpLocks noChangeShapeType="1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4" name="AutoShape 43"/>
          <p:cNvCxnSpPr>
            <a:cxnSpLocks noChangeShapeType="1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5" name="AutoShape 44"/>
          <p:cNvCxnSpPr>
            <a:cxnSpLocks noChangeShapeType="1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6" name="AutoShape 45"/>
          <p:cNvCxnSpPr>
            <a:cxnSpLocks noChangeShapeType="1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7" name="AutoShape 46"/>
          <p:cNvCxnSpPr>
            <a:cxnSpLocks noChangeShapeType="1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58" name="AutoShape 47"/>
          <p:cNvCxnSpPr>
            <a:cxnSpLocks noChangeShapeType="1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59" name="Text Box 48"/>
          <p:cNvSpPr txBox="1">
            <a:spLocks noChangeArrowheads="1"/>
          </p:cNvSpPr>
          <p:nvPr/>
        </p:nvSpPr>
        <p:spPr bwMode="auto">
          <a:xfrm>
            <a:off x="7239000" y="4510088"/>
            <a:ext cx="121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after d = 2</a:t>
            </a:r>
          </a:p>
        </p:txBody>
      </p:sp>
      <p:sp>
        <p:nvSpPr>
          <p:cNvPr id="38960" name="Text Box 49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1" name="Text Box 50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2" name="Text Box 51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3" name="Text Box 52"/>
          <p:cNvSpPr txBox="1">
            <a:spLocks noChangeArrowheads="1"/>
          </p:cNvSpPr>
          <p:nvPr/>
        </p:nvSpPr>
        <p:spPr bwMode="auto">
          <a:xfrm>
            <a:off x="3325813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4" name="Text Box 53"/>
          <p:cNvSpPr txBox="1">
            <a:spLocks noChangeArrowheads="1"/>
          </p:cNvSpPr>
          <p:nvPr/>
        </p:nvSpPr>
        <p:spPr bwMode="auto">
          <a:xfrm>
            <a:off x="3989388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5" name="Text Box 54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6" name="Text Box 55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8967" name="Text Box 56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8968" name="AutoShape 57"/>
          <p:cNvCxnSpPr>
            <a:cxnSpLocks noChangeShapeType="1"/>
            <a:endCxn id="38965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69" name="AutoShape 58"/>
          <p:cNvCxnSpPr>
            <a:cxnSpLocks noChangeShapeType="1"/>
            <a:endCxn id="38962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0" name="AutoShape 59"/>
          <p:cNvCxnSpPr>
            <a:cxnSpLocks noChangeShapeType="1"/>
            <a:endCxn id="38966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1" name="AutoShape 60"/>
          <p:cNvCxnSpPr>
            <a:cxnSpLocks noChangeShapeType="1"/>
            <a:endCxn id="38967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2" name="AutoShape 61"/>
          <p:cNvCxnSpPr>
            <a:cxnSpLocks noChangeShapeType="1"/>
            <a:endCxn id="38965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3" name="AutoShape 62"/>
          <p:cNvCxnSpPr>
            <a:cxnSpLocks noChangeShapeType="1"/>
            <a:endCxn id="38962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4" name="AutoShape 63"/>
          <p:cNvCxnSpPr>
            <a:cxnSpLocks noChangeShapeType="1"/>
            <a:endCxn id="38966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75" name="AutoShape 64"/>
          <p:cNvCxnSpPr>
            <a:cxnSpLocks noChangeShapeType="1"/>
            <a:endCxn id="38967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76" name="Text Box 65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8977" name="Text Box 66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8978" name="Text Box 67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8979" name="Text Box 68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8980" name="Text Box 69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8981" name="Text Box 70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8982" name="Text Box 71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8983" name="Text Box 72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8984" name="Rectangle 73"/>
          <p:cNvSpPr>
            <a:spLocks noChangeArrowheads="1"/>
          </p:cNvSpPr>
          <p:nvPr/>
        </p:nvSpPr>
        <p:spPr bwMode="auto">
          <a:xfrm>
            <a:off x="609600" y="6019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Consider only </a:t>
            </a:r>
            <a:r>
              <a:rPr lang="en-US" sz="3200">
                <a:latin typeface="Courier New" pitchFamily="49" charset="0"/>
              </a:rPr>
              <a:t>k = 7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38985" name="Rectangle 5"/>
          <p:cNvSpPr>
            <a:spLocks noChangeArrowheads="1"/>
          </p:cNvSpPr>
          <p:nvPr/>
        </p:nvSpPr>
        <p:spPr bwMode="auto">
          <a:xfrm>
            <a:off x="6134100" y="5943600"/>
            <a:ext cx="30861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200">
                <a:latin typeface="Courier New" pitchFamily="49" charset="0"/>
              </a:rPr>
              <a:t> d = 1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to</a:t>
            </a:r>
            <a:r>
              <a:rPr lang="en-US" sz="1200">
                <a:latin typeface="Courier New" pitchFamily="49" charset="0"/>
              </a:rPr>
              <a:t> log</a:t>
            </a:r>
            <a:r>
              <a:rPr lang="en-US" sz="1200" baseline="-25000">
                <a:latin typeface="Courier New" pitchFamily="49" charset="0"/>
              </a:rPr>
              <a:t>2</a:t>
            </a:r>
            <a:r>
              <a:rPr lang="en-US" sz="1200">
                <a:latin typeface="Courier New" pitchFamily="49" charset="0"/>
              </a:rPr>
              <a:t>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for all</a:t>
            </a:r>
            <a:r>
              <a:rPr lang="en-US" sz="1200">
                <a:latin typeface="Courier New" pitchFamily="49" charset="0"/>
              </a:rPr>
              <a:t> k </a:t>
            </a: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in parallel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if </a:t>
            </a:r>
            <a:r>
              <a:rPr lang="en-US" sz="1200">
                <a:latin typeface="Courier New" pitchFamily="49" charset="0"/>
              </a:rPr>
              <a:t>(k &gt;=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solidFill>
                  <a:srgbClr val="0000FF"/>
                </a:solidFill>
                <a:latin typeface="Courier New" pitchFamily="49" charset="0"/>
              </a:rPr>
              <a:t>      </a:t>
            </a:r>
            <a:r>
              <a:rPr lang="en-US" sz="1200">
                <a:latin typeface="Courier New" pitchFamily="49" charset="0"/>
              </a:rPr>
              <a:t>x[k] = x[k – 2</a:t>
            </a:r>
            <a:r>
              <a:rPr lang="en-US" sz="1200" baseline="30000">
                <a:latin typeface="Courier New" pitchFamily="49" charset="0"/>
              </a:rPr>
              <a:t>d-1</a:t>
            </a:r>
            <a:r>
              <a:rPr lang="en-US" sz="1200">
                <a:latin typeface="Courier New" pitchFamily="49" charset="0"/>
              </a:rPr>
              <a:t>] + x[k];</a:t>
            </a:r>
            <a:endParaRPr lang="en-US" sz="120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0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Naive Parallel Scan</a:t>
            </a:r>
            <a:r>
              <a:rPr lang="en-US" smtClean="0"/>
              <a:t>:  Final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39940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42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9944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45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9946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1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62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18</a:t>
            </a:r>
          </a:p>
        </p:txBody>
      </p:sp>
      <p:sp>
        <p:nvSpPr>
          <p:cNvPr id="39963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39964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9966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15</a:t>
            </a:r>
          </a:p>
        </p:txBody>
      </p:sp>
      <p:sp>
        <p:nvSpPr>
          <p:cNvPr id="39967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21</a:t>
            </a:r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cxnSp>
        <p:nvCxnSpPr>
          <p:cNvPr id="39972" name="AutoShape 40"/>
          <p:cNvCxnSpPr>
            <a:cxnSpLocks noChangeShapeType="1"/>
            <a:stCxn id="39941" idx="2"/>
            <a:endCxn id="39949" idx="0"/>
          </p:cNvCxnSpPr>
          <p:nvPr/>
        </p:nvCxnSpPr>
        <p:spPr bwMode="auto">
          <a:xfrm>
            <a:off x="29114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3" name="AutoShape 41"/>
          <p:cNvCxnSpPr>
            <a:cxnSpLocks noChangeShapeType="1"/>
            <a:stCxn id="39943" idx="2"/>
            <a:endCxn id="39951" idx="0"/>
          </p:cNvCxnSpPr>
          <p:nvPr/>
        </p:nvCxnSpPr>
        <p:spPr bwMode="auto">
          <a:xfrm>
            <a:off x="357505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4" name="AutoShape 42"/>
          <p:cNvCxnSpPr>
            <a:cxnSpLocks noChangeShapeType="1"/>
            <a:stCxn id="39944" idx="2"/>
            <a:endCxn id="39952" idx="0"/>
          </p:cNvCxnSpPr>
          <p:nvPr/>
        </p:nvCxnSpPr>
        <p:spPr bwMode="auto">
          <a:xfrm>
            <a:off x="42386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5" name="AutoShape 43"/>
          <p:cNvCxnSpPr>
            <a:cxnSpLocks noChangeShapeType="1"/>
            <a:stCxn id="39945" idx="2"/>
            <a:endCxn id="39953" idx="0"/>
          </p:cNvCxnSpPr>
          <p:nvPr/>
        </p:nvCxnSpPr>
        <p:spPr bwMode="auto">
          <a:xfrm>
            <a:off x="490378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6" name="AutoShape 44"/>
          <p:cNvCxnSpPr>
            <a:cxnSpLocks noChangeShapeType="1"/>
            <a:stCxn id="39942" idx="2"/>
            <a:endCxn id="39950" idx="0"/>
          </p:cNvCxnSpPr>
          <p:nvPr/>
        </p:nvCxnSpPr>
        <p:spPr bwMode="auto">
          <a:xfrm>
            <a:off x="55673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7" name="AutoShape 45"/>
          <p:cNvCxnSpPr>
            <a:cxnSpLocks noChangeShapeType="1"/>
            <a:stCxn id="39946" idx="2"/>
            <a:endCxn id="39954" idx="0"/>
          </p:cNvCxnSpPr>
          <p:nvPr/>
        </p:nvCxnSpPr>
        <p:spPr bwMode="auto">
          <a:xfrm>
            <a:off x="6230938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8" name="AutoShape 46"/>
          <p:cNvCxnSpPr>
            <a:cxnSpLocks noChangeShapeType="1"/>
            <a:stCxn id="39947" idx="2"/>
            <a:endCxn id="39955" idx="0"/>
          </p:cNvCxnSpPr>
          <p:nvPr/>
        </p:nvCxnSpPr>
        <p:spPr bwMode="auto">
          <a:xfrm>
            <a:off x="68961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79" name="AutoShape 47"/>
          <p:cNvCxnSpPr>
            <a:cxnSpLocks noChangeShapeType="1"/>
            <a:stCxn id="39946" idx="2"/>
            <a:endCxn id="39955" idx="0"/>
          </p:cNvCxnSpPr>
          <p:nvPr/>
        </p:nvCxnSpPr>
        <p:spPr bwMode="auto">
          <a:xfrm>
            <a:off x="6230938" y="3302000"/>
            <a:ext cx="665162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0" name="AutoShape 48"/>
          <p:cNvCxnSpPr>
            <a:cxnSpLocks noChangeShapeType="1"/>
            <a:stCxn id="39942" idx="2"/>
            <a:endCxn id="39954" idx="0"/>
          </p:cNvCxnSpPr>
          <p:nvPr/>
        </p:nvCxnSpPr>
        <p:spPr bwMode="auto">
          <a:xfrm>
            <a:off x="5567363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1" name="AutoShape 49"/>
          <p:cNvCxnSpPr>
            <a:cxnSpLocks noChangeShapeType="1"/>
            <a:stCxn id="39945" idx="2"/>
            <a:endCxn id="39950" idx="0"/>
          </p:cNvCxnSpPr>
          <p:nvPr/>
        </p:nvCxnSpPr>
        <p:spPr bwMode="auto">
          <a:xfrm>
            <a:off x="4903788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2" name="AutoShape 50"/>
          <p:cNvCxnSpPr>
            <a:cxnSpLocks noChangeShapeType="1"/>
            <a:stCxn id="39944" idx="2"/>
            <a:endCxn id="39953" idx="0"/>
          </p:cNvCxnSpPr>
          <p:nvPr/>
        </p:nvCxnSpPr>
        <p:spPr bwMode="auto">
          <a:xfrm>
            <a:off x="4238625" y="3302000"/>
            <a:ext cx="665163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3" name="AutoShape 51"/>
          <p:cNvCxnSpPr>
            <a:cxnSpLocks noChangeShapeType="1"/>
            <a:stCxn id="39943" idx="2"/>
            <a:endCxn id="39952" idx="0"/>
          </p:cNvCxnSpPr>
          <p:nvPr/>
        </p:nvCxnSpPr>
        <p:spPr bwMode="auto">
          <a:xfrm>
            <a:off x="357505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4" name="AutoShape 52"/>
          <p:cNvCxnSpPr>
            <a:cxnSpLocks noChangeShapeType="1"/>
            <a:stCxn id="39941" idx="2"/>
            <a:endCxn id="39951" idx="0"/>
          </p:cNvCxnSpPr>
          <p:nvPr/>
        </p:nvCxnSpPr>
        <p:spPr bwMode="auto">
          <a:xfrm>
            <a:off x="2911475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5" name="AutoShape 53"/>
          <p:cNvCxnSpPr>
            <a:cxnSpLocks noChangeShapeType="1"/>
            <a:stCxn id="39951" idx="2"/>
            <a:endCxn id="39959" idx="0"/>
          </p:cNvCxnSpPr>
          <p:nvPr/>
        </p:nvCxnSpPr>
        <p:spPr bwMode="auto">
          <a:xfrm>
            <a:off x="357505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6" name="AutoShape 54"/>
          <p:cNvCxnSpPr>
            <a:cxnSpLocks noChangeShapeType="1"/>
            <a:stCxn id="39952" idx="2"/>
            <a:endCxn id="39960" idx="0"/>
          </p:cNvCxnSpPr>
          <p:nvPr/>
        </p:nvCxnSpPr>
        <p:spPr bwMode="auto">
          <a:xfrm>
            <a:off x="4238625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7" name="AutoShape 55"/>
          <p:cNvCxnSpPr>
            <a:cxnSpLocks noChangeShapeType="1"/>
            <a:stCxn id="39953" idx="2"/>
            <a:endCxn id="39961" idx="0"/>
          </p:cNvCxnSpPr>
          <p:nvPr/>
        </p:nvCxnSpPr>
        <p:spPr bwMode="auto">
          <a:xfrm>
            <a:off x="490378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8" name="AutoShape 56"/>
          <p:cNvCxnSpPr>
            <a:cxnSpLocks noChangeShapeType="1"/>
            <a:stCxn id="39950" idx="2"/>
            <a:endCxn id="39958" idx="0"/>
          </p:cNvCxnSpPr>
          <p:nvPr/>
        </p:nvCxnSpPr>
        <p:spPr bwMode="auto">
          <a:xfrm>
            <a:off x="5567363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89" name="AutoShape 57"/>
          <p:cNvCxnSpPr>
            <a:cxnSpLocks noChangeShapeType="1"/>
            <a:stCxn id="39954" idx="2"/>
            <a:endCxn id="39962" idx="0"/>
          </p:cNvCxnSpPr>
          <p:nvPr/>
        </p:nvCxnSpPr>
        <p:spPr bwMode="auto">
          <a:xfrm>
            <a:off x="6230938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0" name="AutoShape 58"/>
          <p:cNvCxnSpPr>
            <a:cxnSpLocks noChangeShapeType="1"/>
            <a:stCxn id="39955" idx="2"/>
            <a:endCxn id="39963" idx="0"/>
          </p:cNvCxnSpPr>
          <p:nvPr/>
        </p:nvCxnSpPr>
        <p:spPr bwMode="auto">
          <a:xfrm>
            <a:off x="6896100" y="41148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1" name="AutoShape 59"/>
          <p:cNvCxnSpPr>
            <a:cxnSpLocks noChangeShapeType="1"/>
            <a:stCxn id="39948" idx="2"/>
            <a:endCxn id="39959" idx="0"/>
          </p:cNvCxnSpPr>
          <p:nvPr/>
        </p:nvCxnSpPr>
        <p:spPr bwMode="auto">
          <a:xfrm>
            <a:off x="2247900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2" name="AutoShape 60"/>
          <p:cNvCxnSpPr>
            <a:cxnSpLocks noChangeShapeType="1"/>
            <a:stCxn id="39949" idx="2"/>
            <a:endCxn id="39960" idx="0"/>
          </p:cNvCxnSpPr>
          <p:nvPr/>
        </p:nvCxnSpPr>
        <p:spPr bwMode="auto">
          <a:xfrm>
            <a:off x="2911475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3" name="AutoShape 61"/>
          <p:cNvCxnSpPr>
            <a:cxnSpLocks noChangeShapeType="1"/>
            <a:stCxn id="39951" idx="2"/>
            <a:endCxn id="39961" idx="0"/>
          </p:cNvCxnSpPr>
          <p:nvPr/>
        </p:nvCxnSpPr>
        <p:spPr bwMode="auto">
          <a:xfrm>
            <a:off x="3575050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4" name="AutoShape 62"/>
          <p:cNvCxnSpPr>
            <a:cxnSpLocks noChangeShapeType="1"/>
            <a:stCxn id="39952" idx="2"/>
            <a:endCxn id="39958" idx="0"/>
          </p:cNvCxnSpPr>
          <p:nvPr/>
        </p:nvCxnSpPr>
        <p:spPr bwMode="auto">
          <a:xfrm>
            <a:off x="4238625" y="4114800"/>
            <a:ext cx="132873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5" name="AutoShape 63"/>
          <p:cNvCxnSpPr>
            <a:cxnSpLocks noChangeShapeType="1"/>
            <a:stCxn id="39953" idx="2"/>
            <a:endCxn id="39962" idx="0"/>
          </p:cNvCxnSpPr>
          <p:nvPr/>
        </p:nvCxnSpPr>
        <p:spPr bwMode="auto">
          <a:xfrm>
            <a:off x="4903788" y="4114800"/>
            <a:ext cx="1327150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6" name="AutoShape 64"/>
          <p:cNvCxnSpPr>
            <a:cxnSpLocks noChangeShapeType="1"/>
            <a:stCxn id="39950" idx="2"/>
            <a:endCxn id="39963" idx="0"/>
          </p:cNvCxnSpPr>
          <p:nvPr/>
        </p:nvCxnSpPr>
        <p:spPr bwMode="auto">
          <a:xfrm>
            <a:off x="5567363" y="4114800"/>
            <a:ext cx="1328737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7" name="AutoShape 65"/>
          <p:cNvCxnSpPr>
            <a:cxnSpLocks noChangeShapeType="1"/>
            <a:stCxn id="39961" idx="2"/>
            <a:endCxn id="39969" idx="0"/>
          </p:cNvCxnSpPr>
          <p:nvPr/>
        </p:nvCxnSpPr>
        <p:spPr bwMode="auto">
          <a:xfrm>
            <a:off x="490378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8" name="AutoShape 66"/>
          <p:cNvCxnSpPr>
            <a:cxnSpLocks noChangeShapeType="1"/>
            <a:stCxn id="39958" idx="2"/>
            <a:endCxn id="39966" idx="0"/>
          </p:cNvCxnSpPr>
          <p:nvPr/>
        </p:nvCxnSpPr>
        <p:spPr bwMode="auto">
          <a:xfrm>
            <a:off x="5567363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999" name="AutoShape 67"/>
          <p:cNvCxnSpPr>
            <a:cxnSpLocks noChangeShapeType="1"/>
            <a:stCxn id="39962" idx="2"/>
            <a:endCxn id="39970" idx="0"/>
          </p:cNvCxnSpPr>
          <p:nvPr/>
        </p:nvCxnSpPr>
        <p:spPr bwMode="auto">
          <a:xfrm>
            <a:off x="6230938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0" name="AutoShape 68"/>
          <p:cNvCxnSpPr>
            <a:cxnSpLocks noChangeShapeType="1"/>
            <a:stCxn id="39963" idx="2"/>
            <a:endCxn id="39971" idx="0"/>
          </p:cNvCxnSpPr>
          <p:nvPr/>
        </p:nvCxnSpPr>
        <p:spPr bwMode="auto">
          <a:xfrm>
            <a:off x="6896100" y="4953000"/>
            <a:ext cx="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1" name="AutoShape 69"/>
          <p:cNvCxnSpPr>
            <a:cxnSpLocks noChangeShapeType="1"/>
            <a:stCxn id="39956" idx="2"/>
            <a:endCxn id="39969" idx="0"/>
          </p:cNvCxnSpPr>
          <p:nvPr/>
        </p:nvCxnSpPr>
        <p:spPr bwMode="auto">
          <a:xfrm>
            <a:off x="224790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2" name="AutoShape 70"/>
          <p:cNvCxnSpPr>
            <a:cxnSpLocks noChangeShapeType="1"/>
            <a:stCxn id="39957" idx="2"/>
            <a:endCxn id="39966" idx="0"/>
          </p:cNvCxnSpPr>
          <p:nvPr/>
        </p:nvCxnSpPr>
        <p:spPr bwMode="auto">
          <a:xfrm>
            <a:off x="2911475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3" name="AutoShape 71"/>
          <p:cNvCxnSpPr>
            <a:cxnSpLocks noChangeShapeType="1"/>
            <a:stCxn id="39959" idx="2"/>
            <a:endCxn id="39970" idx="0"/>
          </p:cNvCxnSpPr>
          <p:nvPr/>
        </p:nvCxnSpPr>
        <p:spPr bwMode="auto">
          <a:xfrm>
            <a:off x="3575050" y="4953000"/>
            <a:ext cx="2655888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4" name="AutoShape 72"/>
          <p:cNvCxnSpPr>
            <a:cxnSpLocks noChangeShapeType="1"/>
            <a:stCxn id="39960" idx="2"/>
            <a:endCxn id="39971" idx="0"/>
          </p:cNvCxnSpPr>
          <p:nvPr/>
        </p:nvCxnSpPr>
        <p:spPr bwMode="auto">
          <a:xfrm>
            <a:off x="4238625" y="4953000"/>
            <a:ext cx="2657475" cy="4318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005" name="AutoShape 74"/>
          <p:cNvCxnSpPr>
            <a:cxnSpLocks noChangeShapeType="1"/>
            <a:stCxn id="39940" idx="2"/>
            <a:endCxn id="39949" idx="0"/>
          </p:cNvCxnSpPr>
          <p:nvPr/>
        </p:nvCxnSpPr>
        <p:spPr bwMode="auto">
          <a:xfrm>
            <a:off x="2247900" y="3302000"/>
            <a:ext cx="663575" cy="40640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i="1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smtClean="0"/>
              <a:t>Given an array of elements</a:t>
            </a:r>
          </a:p>
          <a:p>
            <a:pPr lvl="2" eaLnBrk="1" hangingPunct="1"/>
            <a:r>
              <a:rPr lang="en-US" smtClean="0"/>
              <a:t>Create a new array with elements that meet a certain criteria, e.g. non null</a:t>
            </a:r>
          </a:p>
          <a:p>
            <a:pPr lvl="2" eaLnBrk="1" hangingPunct="1"/>
            <a:r>
              <a:rPr lang="en-US" smtClean="0"/>
              <a:t>Preserve order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3024" name="AutoShape 16"/>
          <p:cNvCxnSpPr>
            <a:cxnSpLocks noChangeShapeType="1"/>
            <a:stCxn id="43012" idx="2"/>
            <a:endCxn id="43020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5" name="AutoShape 17"/>
          <p:cNvCxnSpPr>
            <a:cxnSpLocks noChangeShapeType="1"/>
            <a:stCxn id="43015" idx="2"/>
            <a:endCxn id="43021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6" name="AutoShape 18"/>
          <p:cNvCxnSpPr>
            <a:cxnSpLocks noChangeShapeType="1"/>
            <a:stCxn id="43016" idx="2"/>
            <a:endCxn id="43022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3027" name="AutoShape 19"/>
          <p:cNvCxnSpPr>
            <a:cxnSpLocks noChangeShapeType="1"/>
            <a:stCxn id="43018" idx="2"/>
            <a:endCxn id="43023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an array of numbers, design a parallel algorithm to find the sum.</a:t>
            </a:r>
          </a:p>
          <a:p>
            <a:pPr eaLnBrk="1" hangingPunct="1">
              <a:defRPr/>
            </a:pPr>
            <a:r>
              <a:rPr lang="en-US" dirty="0" smtClean="0"/>
              <a:t>Consider:</a:t>
            </a:r>
          </a:p>
          <a:p>
            <a:pPr lvl="1" eaLnBrk="1" hangingPunct="1">
              <a:defRPr/>
            </a:pPr>
            <a:r>
              <a:rPr lang="en-US" sz="2400" i="1" dirty="0" smtClean="0">
                <a:solidFill>
                  <a:srgbClr val="CC3300"/>
                </a:solidFill>
              </a:rPr>
              <a:t>Arithmetic intensity</a:t>
            </a:r>
            <a:r>
              <a:rPr lang="en-US" sz="2400" dirty="0" smtClean="0"/>
              <a:t>:  compute to memory access ratio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0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</a:p>
          <a:p>
            <a:pPr lvl="1" eaLnBrk="1" hangingPunct="1"/>
            <a:r>
              <a:rPr lang="en-US" dirty="0" smtClean="0"/>
              <a:t>Used in </a:t>
            </a:r>
            <a:r>
              <a:rPr lang="en-US" dirty="0"/>
              <a:t>path tracing, collision </a:t>
            </a:r>
            <a:r>
              <a:rPr lang="en-US" dirty="0" smtClean="0"/>
              <a:t>detection, sparse matrix compression, etc.</a:t>
            </a:r>
          </a:p>
          <a:p>
            <a:pPr lvl="1" eaLnBrk="1" hangingPunct="1"/>
            <a:r>
              <a:rPr lang="en-US" dirty="0" smtClean="0"/>
              <a:t>Can reduce bandwidth from GPU to CPU</a:t>
            </a:r>
          </a:p>
        </p:txBody>
      </p:sp>
      <p:sp>
        <p:nvSpPr>
          <p:cNvPr id="44036" name="Text Box 20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37" name="Text Box 21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1" name="Text Box 25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4042" name="Text Box 26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199866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4045" name="Text Box 29"/>
          <p:cNvSpPr txBox="1">
            <a:spLocks noChangeArrowheads="1"/>
          </p:cNvSpPr>
          <p:nvPr/>
        </p:nvSpPr>
        <p:spPr bwMode="auto">
          <a:xfrm>
            <a:off x="266223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4046" name="Text Box 30"/>
          <p:cNvSpPr txBox="1">
            <a:spLocks noChangeArrowheads="1"/>
          </p:cNvSpPr>
          <p:nvPr/>
        </p:nvSpPr>
        <p:spPr bwMode="auto">
          <a:xfrm>
            <a:off x="3325813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4047" name="Text Box 31"/>
          <p:cNvSpPr txBox="1">
            <a:spLocks noChangeArrowheads="1"/>
          </p:cNvSpPr>
          <p:nvPr/>
        </p:nvSpPr>
        <p:spPr bwMode="auto">
          <a:xfrm>
            <a:off x="3989388" y="5842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cxnSp>
        <p:nvCxnSpPr>
          <p:cNvPr id="44048" name="AutoShape 32"/>
          <p:cNvCxnSpPr>
            <a:cxnSpLocks noChangeShapeType="1"/>
            <a:stCxn id="44036" idx="2"/>
            <a:endCxn id="44044" idx="0"/>
          </p:cNvCxnSpPr>
          <p:nvPr/>
        </p:nvCxnSpPr>
        <p:spPr bwMode="auto">
          <a:xfrm>
            <a:off x="2247900" y="5130800"/>
            <a:ext cx="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49" name="AutoShape 33"/>
          <p:cNvCxnSpPr>
            <a:cxnSpLocks noChangeShapeType="1"/>
            <a:stCxn id="44039" idx="2"/>
            <a:endCxn id="44045" idx="0"/>
          </p:cNvCxnSpPr>
          <p:nvPr/>
        </p:nvCxnSpPr>
        <p:spPr bwMode="auto">
          <a:xfrm flipH="1">
            <a:off x="2911475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0" name="AutoShape 34"/>
          <p:cNvCxnSpPr>
            <a:cxnSpLocks noChangeShapeType="1"/>
            <a:stCxn id="44040" idx="2"/>
            <a:endCxn id="44046" idx="0"/>
          </p:cNvCxnSpPr>
          <p:nvPr/>
        </p:nvCxnSpPr>
        <p:spPr bwMode="auto">
          <a:xfrm flipH="1">
            <a:off x="3575050" y="5130800"/>
            <a:ext cx="663575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1" name="AutoShape 35"/>
          <p:cNvCxnSpPr>
            <a:cxnSpLocks noChangeShapeType="1"/>
            <a:stCxn id="44042" idx="2"/>
            <a:endCxn id="44047" idx="0"/>
          </p:cNvCxnSpPr>
          <p:nvPr/>
        </p:nvCxnSpPr>
        <p:spPr bwMode="auto">
          <a:xfrm flipH="1">
            <a:off x="4238625" y="5130800"/>
            <a:ext cx="1992313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 containing</a:t>
            </a:r>
          </a:p>
          <a:p>
            <a:pPr lvl="2" eaLnBrk="1" hangingPunct="1"/>
            <a:r>
              <a:rPr lang="en-US" smtClean="0"/>
              <a:t>1 if corresponding element meets criteria</a:t>
            </a:r>
          </a:p>
          <a:p>
            <a:pPr lvl="2" eaLnBrk="1" hangingPunct="1"/>
            <a:r>
              <a:rPr lang="en-US" smtClean="0"/>
              <a:t>0 if element does not meet criteria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2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4284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8" name="Text Box 24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89" name="Text Box 25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0" name="Text Box 26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pPr eaLnBrk="1" hangingPunct="1"/>
            <a:r>
              <a:rPr lang="en-US" smtClean="0"/>
              <a:t>Stream Compaction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1</a:t>
            </a:r>
            <a:r>
              <a:rPr lang="en-US" smtClean="0"/>
              <a:t>:  Compute temporary array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99866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662238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318125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3325813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989388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4654550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5981700" y="4724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6646863" y="4724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99866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662238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5318125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3325813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89388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4654550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981700" y="5537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6646863" y="55372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609600" y="6172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It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Stream Compaction</a:t>
            </a:r>
            <a:r>
              <a:rPr lang="en-US" sz="4000" smtClean="0"/>
              <a:t> </a:t>
            </a:r>
          </a:p>
          <a:p>
            <a:pPr lvl="1" eaLnBrk="1" hangingPunct="1"/>
            <a:r>
              <a:rPr lang="en-US" i="1" smtClean="0">
                <a:solidFill>
                  <a:srgbClr val="CC3300"/>
                </a:solidFill>
              </a:rPr>
              <a:t>Step 2</a:t>
            </a:r>
            <a:r>
              <a:rPr lang="en-US" smtClean="0"/>
              <a:t>:  Run exclusive scan on temporary array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/>
            <a:endParaRPr lang="en-US" sz="3200" smtClean="0"/>
          </a:p>
          <a:p>
            <a:pPr lvl="1" eaLnBrk="1" hangingPunct="1">
              <a:buFont typeface="Wingdings" pitchFamily="2" charset="2"/>
              <a:buNone/>
            </a:pPr>
            <a:endParaRPr lang="en-US" sz="3200" smtClean="0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7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 smtClean="0"/>
              <a:t>Stream Compaction</a:t>
            </a:r>
            <a:r>
              <a:rPr lang="en-US" sz="3600" dirty="0" smtClean="0"/>
              <a:t> </a:t>
            </a:r>
          </a:p>
          <a:p>
            <a:pPr lvl="1" eaLnBrk="1" hangingPunct="1"/>
            <a:r>
              <a:rPr lang="en-US" i="1" dirty="0" smtClean="0">
                <a:solidFill>
                  <a:srgbClr val="CC3300"/>
                </a:solidFill>
              </a:rPr>
              <a:t>Step 2</a:t>
            </a:r>
            <a:r>
              <a:rPr lang="en-US" dirty="0" smtClean="0"/>
              <a:t>:  Run exclusive scan on temporary array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Scan runs in parallel</a:t>
            </a:r>
          </a:p>
          <a:p>
            <a:pPr lvl="1" eaLnBrk="1" hangingPunct="1"/>
            <a:r>
              <a:rPr lang="en-US" dirty="0" smtClean="0"/>
              <a:t>What can we do with the results?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4" name="Text Box 21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an array of numbers, design a parallel algorithm to find:</a:t>
            </a:r>
          </a:p>
          <a:p>
            <a:pPr lvl="1" eaLnBrk="1" hangingPunct="1"/>
            <a:r>
              <a:rPr lang="en-US" sz="2400" smtClean="0"/>
              <a:t>The sum</a:t>
            </a:r>
          </a:p>
          <a:p>
            <a:pPr lvl="1" eaLnBrk="1" hangingPunct="1"/>
            <a:r>
              <a:rPr lang="en-US" sz="2400" smtClean="0"/>
              <a:t>The maximum value</a:t>
            </a:r>
          </a:p>
          <a:p>
            <a:pPr lvl="1" eaLnBrk="1" hangingPunct="1"/>
            <a:r>
              <a:rPr lang="en-US" sz="2400" smtClean="0"/>
              <a:t>The product of values</a:t>
            </a:r>
          </a:p>
          <a:p>
            <a:pPr lvl="1" eaLnBrk="1" hangingPunct="1"/>
            <a:r>
              <a:rPr lang="en-US" sz="2400" smtClean="0"/>
              <a:t>The average value</a:t>
            </a:r>
          </a:p>
          <a:p>
            <a:pPr eaLnBrk="1" hangingPunct="1"/>
            <a:r>
              <a:rPr lang="en-US" smtClean="0"/>
              <a:t>How different are these algorithms?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12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4648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2" eaLnBrk="1" hangingPunct="1"/>
            <a:r>
              <a:rPr lang="en-US" sz="3200" smtClean="0"/>
              <a:t>Result of scan is index into final array</a:t>
            </a:r>
          </a:p>
          <a:p>
            <a:pPr lvl="2" eaLnBrk="1" hangingPunct="1"/>
            <a:r>
              <a:rPr lang="en-US" sz="3200" smtClean="0"/>
              <a:t>Only write an element if temporary array has a 1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59428" name="Text Box 40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59429" name="Text Box 41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59430" name="Text Box 42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045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478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1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527050" cy="434975"/>
          </a:xfrm>
          <a:prstGeom prst="rect">
            <a:avLst/>
          </a:prstGeom>
          <a:solidFill>
            <a:srgbClr val="E7F4B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6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29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0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1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2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33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4551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1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Stream Compaction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1600200"/>
          </a:xfrm>
        </p:spPr>
        <p:txBody>
          <a:bodyPr/>
          <a:lstStyle/>
          <a:p>
            <a:pPr eaLnBrk="1" hangingPunct="1"/>
            <a:r>
              <a:rPr lang="en-US" sz="4000" smtClean="0"/>
              <a:t>Stream Compaction </a:t>
            </a:r>
          </a:p>
          <a:p>
            <a:pPr lvl="1" eaLnBrk="1" hangingPunct="1"/>
            <a:r>
              <a:rPr lang="en-US" sz="3600" i="1" smtClean="0">
                <a:solidFill>
                  <a:srgbClr val="CC3300"/>
                </a:solidFill>
              </a:rPr>
              <a:t>Step 3</a:t>
            </a:r>
            <a:r>
              <a:rPr lang="en-US" sz="3600" smtClean="0"/>
              <a:t>:  Scatter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>
              <a:buFont typeface="Wingdings" pitchFamily="2" charset="2"/>
              <a:buNone/>
            </a:pPr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  <a:p>
            <a:pPr lvl="1" eaLnBrk="1" hangingPunct="1"/>
            <a:endParaRPr lang="en-US" sz="3600" smtClean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199866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662238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b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318125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f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3325813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3989388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4654550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e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81700" y="3810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646863" y="38100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h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99866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662238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5318125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3325813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3989388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654550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5981700" y="4343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646863" y="43434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1612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2679700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5588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3343275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4006850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4672013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5999163" y="4876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664325" y="4876800"/>
            <a:ext cx="498475" cy="406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01650" y="49022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Scan result: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200660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a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67017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c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333750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d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3997325" y="5689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g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01650" y="57292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array:</a:t>
            </a:r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381000" y="54864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200660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267017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3333750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997325" y="6223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5575" name="Rectangle 40"/>
          <p:cNvSpPr>
            <a:spLocks noChangeArrowheads="1"/>
          </p:cNvSpPr>
          <p:nvPr/>
        </p:nvSpPr>
        <p:spPr bwMode="auto">
          <a:xfrm>
            <a:off x="4419600" y="6172200"/>
            <a:ext cx="4800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/>
              <a:t>Scatter runs in parallel!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3200" i="1">
              <a:solidFill>
                <a:srgbClr val="CC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Summed Area Table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ummed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able (</a:t>
            </a:r>
            <a:r>
              <a:rPr lang="en-US" i="1" dirty="0" smtClean="0">
                <a:solidFill>
                  <a:srgbClr val="FF0000"/>
                </a:solidFill>
              </a:rPr>
              <a:t>SAT</a:t>
            </a:r>
            <a:r>
              <a:rPr lang="en-US" dirty="0" smtClean="0"/>
              <a:t>):  2D table where each element stores the sum of all elements in an input image between the lower left corner and the entry location.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7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7587" name="Text Box 12"/>
          <p:cNvSpPr txBox="1">
            <a:spLocks noChangeArrowheads="1"/>
          </p:cNvSpPr>
          <p:nvPr/>
        </p:nvSpPr>
        <p:spPr bwMode="auto">
          <a:xfrm>
            <a:off x="17176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8" name="Text Box 12"/>
          <p:cNvSpPr txBox="1">
            <a:spLocks noChangeArrowheads="1"/>
          </p:cNvSpPr>
          <p:nvPr/>
        </p:nvSpPr>
        <p:spPr bwMode="auto">
          <a:xfrm>
            <a:off x="2378075" y="50038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89" name="Text Box 12"/>
          <p:cNvSpPr txBox="1">
            <a:spLocks noChangeArrowheads="1"/>
          </p:cNvSpPr>
          <p:nvPr/>
        </p:nvSpPr>
        <p:spPr bwMode="auto">
          <a:xfrm>
            <a:off x="3038475" y="50038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0" name="Text Box 12"/>
          <p:cNvSpPr txBox="1">
            <a:spLocks noChangeArrowheads="1"/>
          </p:cNvSpPr>
          <p:nvPr/>
        </p:nvSpPr>
        <p:spPr bwMode="auto">
          <a:xfrm>
            <a:off x="3698875" y="50038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1" name="Text Box 12"/>
          <p:cNvSpPr txBox="1">
            <a:spLocks noChangeArrowheads="1"/>
          </p:cNvSpPr>
          <p:nvPr/>
        </p:nvSpPr>
        <p:spPr bwMode="auto">
          <a:xfrm>
            <a:off x="17176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2" name="Text Box 12"/>
          <p:cNvSpPr txBox="1">
            <a:spLocks noChangeArrowheads="1"/>
          </p:cNvSpPr>
          <p:nvPr/>
        </p:nvSpPr>
        <p:spPr bwMode="auto">
          <a:xfrm>
            <a:off x="23780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3" name="Text Box 12"/>
          <p:cNvSpPr txBox="1">
            <a:spLocks noChangeArrowheads="1"/>
          </p:cNvSpPr>
          <p:nvPr/>
        </p:nvSpPr>
        <p:spPr bwMode="auto">
          <a:xfrm>
            <a:off x="3038475" y="44704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3698875" y="44704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5" name="Text Box 12"/>
          <p:cNvSpPr txBox="1">
            <a:spLocks noChangeArrowheads="1"/>
          </p:cNvSpPr>
          <p:nvPr/>
        </p:nvSpPr>
        <p:spPr bwMode="auto">
          <a:xfrm>
            <a:off x="17176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3780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597" name="Text Box 12"/>
          <p:cNvSpPr txBox="1">
            <a:spLocks noChangeArrowheads="1"/>
          </p:cNvSpPr>
          <p:nvPr/>
        </p:nvSpPr>
        <p:spPr bwMode="auto">
          <a:xfrm>
            <a:off x="3038475" y="3937000"/>
            <a:ext cx="498475" cy="40640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598" name="Text Box 12"/>
          <p:cNvSpPr txBox="1">
            <a:spLocks noChangeArrowheads="1"/>
          </p:cNvSpPr>
          <p:nvPr/>
        </p:nvSpPr>
        <p:spPr bwMode="auto">
          <a:xfrm>
            <a:off x="3698875" y="39370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599" name="Text Box 12"/>
          <p:cNvSpPr txBox="1">
            <a:spLocks noChangeArrowheads="1"/>
          </p:cNvSpPr>
          <p:nvPr/>
        </p:nvSpPr>
        <p:spPr bwMode="auto">
          <a:xfrm>
            <a:off x="17176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0" name="Text Box 12"/>
          <p:cNvSpPr txBox="1">
            <a:spLocks noChangeArrowheads="1"/>
          </p:cNvSpPr>
          <p:nvPr/>
        </p:nvSpPr>
        <p:spPr bwMode="auto">
          <a:xfrm>
            <a:off x="23780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1" name="Text Box 12"/>
          <p:cNvSpPr txBox="1">
            <a:spLocks noChangeArrowheads="1"/>
          </p:cNvSpPr>
          <p:nvPr/>
        </p:nvSpPr>
        <p:spPr bwMode="auto">
          <a:xfrm>
            <a:off x="30384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2" name="Text Box 12"/>
          <p:cNvSpPr txBox="1">
            <a:spLocks noChangeArrowheads="1"/>
          </p:cNvSpPr>
          <p:nvPr/>
        </p:nvSpPr>
        <p:spPr bwMode="auto">
          <a:xfrm>
            <a:off x="3698875" y="3403600"/>
            <a:ext cx="498475" cy="40640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7603" name="TextBox 23"/>
          <p:cNvSpPr txBox="1">
            <a:spLocks noChangeArrowheads="1"/>
          </p:cNvSpPr>
          <p:nvPr/>
        </p:nvSpPr>
        <p:spPr bwMode="auto">
          <a:xfrm>
            <a:off x="1641475" y="287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67604" name="Text Box 12"/>
          <p:cNvSpPr txBox="1">
            <a:spLocks noChangeArrowheads="1"/>
          </p:cNvSpPr>
          <p:nvPr/>
        </p:nvSpPr>
        <p:spPr bwMode="auto">
          <a:xfrm>
            <a:off x="50292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7605" name="Text Box 12"/>
          <p:cNvSpPr txBox="1">
            <a:spLocks noChangeArrowheads="1"/>
          </p:cNvSpPr>
          <p:nvPr/>
        </p:nvSpPr>
        <p:spPr bwMode="auto">
          <a:xfrm>
            <a:off x="56896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6" name="Text Box 12"/>
          <p:cNvSpPr txBox="1">
            <a:spLocks noChangeArrowheads="1"/>
          </p:cNvSpPr>
          <p:nvPr/>
        </p:nvSpPr>
        <p:spPr bwMode="auto">
          <a:xfrm>
            <a:off x="63500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7" name="Text Box 12"/>
          <p:cNvSpPr txBox="1">
            <a:spLocks noChangeArrowheads="1"/>
          </p:cNvSpPr>
          <p:nvPr/>
        </p:nvSpPr>
        <p:spPr bwMode="auto">
          <a:xfrm>
            <a:off x="7010400" y="497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08" name="Text Box 12"/>
          <p:cNvSpPr txBox="1">
            <a:spLocks noChangeArrowheads="1"/>
          </p:cNvSpPr>
          <p:nvPr/>
        </p:nvSpPr>
        <p:spPr bwMode="auto">
          <a:xfrm>
            <a:off x="50292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09" name="Text Box 12"/>
          <p:cNvSpPr txBox="1">
            <a:spLocks noChangeArrowheads="1"/>
          </p:cNvSpPr>
          <p:nvPr/>
        </p:nvSpPr>
        <p:spPr bwMode="auto">
          <a:xfrm>
            <a:off x="56896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7610" name="Text Box 12"/>
          <p:cNvSpPr txBox="1">
            <a:spLocks noChangeArrowheads="1"/>
          </p:cNvSpPr>
          <p:nvPr/>
        </p:nvSpPr>
        <p:spPr bwMode="auto">
          <a:xfrm>
            <a:off x="63500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1" name="Text Box 12"/>
          <p:cNvSpPr txBox="1">
            <a:spLocks noChangeArrowheads="1"/>
          </p:cNvSpPr>
          <p:nvPr/>
        </p:nvSpPr>
        <p:spPr bwMode="auto">
          <a:xfrm>
            <a:off x="7010400" y="4445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67612" name="Text Box 12"/>
          <p:cNvSpPr txBox="1">
            <a:spLocks noChangeArrowheads="1"/>
          </p:cNvSpPr>
          <p:nvPr/>
        </p:nvSpPr>
        <p:spPr bwMode="auto">
          <a:xfrm>
            <a:off x="50292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7613" name="Text Box 12"/>
          <p:cNvSpPr txBox="1">
            <a:spLocks noChangeArrowheads="1"/>
          </p:cNvSpPr>
          <p:nvPr/>
        </p:nvSpPr>
        <p:spPr bwMode="auto">
          <a:xfrm>
            <a:off x="56896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7614" name="Text Box 12"/>
          <p:cNvSpPr txBox="1">
            <a:spLocks noChangeArrowheads="1"/>
          </p:cNvSpPr>
          <p:nvPr/>
        </p:nvSpPr>
        <p:spPr bwMode="auto">
          <a:xfrm>
            <a:off x="6350000" y="3911600"/>
            <a:ext cx="492125" cy="400050"/>
          </a:xfrm>
          <a:prstGeom prst="rect">
            <a:avLst/>
          </a:prstGeom>
          <a:solidFill>
            <a:srgbClr val="CCCCE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5" name="Text Box 12"/>
          <p:cNvSpPr txBox="1">
            <a:spLocks noChangeArrowheads="1"/>
          </p:cNvSpPr>
          <p:nvPr/>
        </p:nvSpPr>
        <p:spPr bwMode="auto">
          <a:xfrm>
            <a:off x="7010400" y="3911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67616" name="Text Box 12"/>
          <p:cNvSpPr txBox="1">
            <a:spLocks noChangeArrowheads="1"/>
          </p:cNvSpPr>
          <p:nvPr/>
        </p:nvSpPr>
        <p:spPr bwMode="auto">
          <a:xfrm>
            <a:off x="50292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7617" name="Text Box 12"/>
          <p:cNvSpPr txBox="1">
            <a:spLocks noChangeArrowheads="1"/>
          </p:cNvSpPr>
          <p:nvPr/>
        </p:nvSpPr>
        <p:spPr bwMode="auto">
          <a:xfrm>
            <a:off x="56896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67618" name="Text Box 12"/>
          <p:cNvSpPr txBox="1">
            <a:spLocks noChangeArrowheads="1"/>
          </p:cNvSpPr>
          <p:nvPr/>
        </p:nvSpPr>
        <p:spPr bwMode="auto">
          <a:xfrm>
            <a:off x="6350000" y="3378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67619" name="Text Box 12"/>
          <p:cNvSpPr txBox="1">
            <a:spLocks noChangeArrowheads="1"/>
          </p:cNvSpPr>
          <p:nvPr/>
        </p:nvSpPr>
        <p:spPr bwMode="auto">
          <a:xfrm>
            <a:off x="7010400" y="3378200"/>
            <a:ext cx="492125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67620" name="TextBox 40"/>
          <p:cNvSpPr txBox="1">
            <a:spLocks noChangeArrowheads="1"/>
          </p:cNvSpPr>
          <p:nvPr/>
        </p:nvSpPr>
        <p:spPr bwMode="auto">
          <a:xfrm>
            <a:off x="4953000" y="2844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67621" name="TextBox 2"/>
          <p:cNvSpPr txBox="1">
            <a:spLocks noChangeArrowheads="1"/>
          </p:cNvSpPr>
          <p:nvPr/>
        </p:nvSpPr>
        <p:spPr bwMode="auto">
          <a:xfrm>
            <a:off x="1277938" y="5943600"/>
            <a:ext cx="6588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/>
              <a:t>(1 + 1 + 0) + (1 + 2 + 1) + (0 + 1 + 2) = 9</a:t>
            </a:r>
          </a:p>
        </p:txBody>
      </p:sp>
      <p:sp>
        <p:nvSpPr>
          <p:cNvPr id="42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413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Reduction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Reduction</a:t>
            </a:r>
            <a:r>
              <a:rPr lang="en-US" smtClean="0"/>
              <a:t>:  An operation that computes a single result from a set of data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mtClean="0"/>
              <a:t>Minimum/maximum value</a:t>
            </a:r>
          </a:p>
          <a:p>
            <a:pPr lvl="1" eaLnBrk="1" hangingPunct="1"/>
            <a:r>
              <a:rPr lang="en-US" smtClean="0"/>
              <a:t>Average, sum, product, etc.</a:t>
            </a:r>
          </a:p>
          <a:p>
            <a:pPr eaLnBrk="1" hangingPunct="1"/>
            <a:r>
              <a:rPr lang="en-US" i="1" smtClean="0">
                <a:solidFill>
                  <a:srgbClr val="CC3300"/>
                </a:solidFill>
              </a:rPr>
              <a:t>Parallel Reduction</a:t>
            </a:r>
            <a:r>
              <a:rPr lang="en-US" smtClean="0"/>
              <a:t>:  Do it in parallel.  Obviously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smtClean="0"/>
              <a:t>Benefit</a:t>
            </a:r>
          </a:p>
          <a:p>
            <a:pPr lvl="1"/>
            <a:r>
              <a:rPr lang="en-US" smtClean="0"/>
              <a:t>Used to perform different width filters at every pixel in the image in constant time per pixel</a:t>
            </a:r>
          </a:p>
          <a:p>
            <a:pPr lvl="1"/>
            <a:r>
              <a:rPr lang="en-US" smtClean="0"/>
              <a:t>Just sample four pixels in SAT: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8613" name="Picture 4" descr="869equ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4572000"/>
            <a:ext cx="5270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962400" cy="3886200"/>
          </a:xfrm>
        </p:spPr>
        <p:txBody>
          <a:bodyPr/>
          <a:lstStyle/>
          <a:p>
            <a:r>
              <a:rPr lang="en-US" dirty="0" smtClean="0"/>
              <a:t>Uses</a:t>
            </a:r>
          </a:p>
          <a:p>
            <a:pPr lvl="1"/>
            <a:r>
              <a:rPr lang="en-US" dirty="0"/>
              <a:t>Approximate depth of field</a:t>
            </a:r>
          </a:p>
          <a:p>
            <a:pPr lvl="1"/>
            <a:r>
              <a:rPr lang="en-US" dirty="0" smtClean="0"/>
              <a:t>Glossy environment reflections and refractions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200"/>
              <a:t>Image from http://http.developer.nvidia.com/GPUGems3/gpugems3_ch39.html </a:t>
            </a:r>
          </a:p>
        </p:txBody>
      </p:sp>
      <p:pic>
        <p:nvPicPr>
          <p:cNvPr id="69637" name="Picture 2" descr="39fig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000"/>
            <a:ext cx="38100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065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6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6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067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067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067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067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7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8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069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168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8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8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69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69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69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170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0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0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71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2707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8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09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0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1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2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3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4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5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17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18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19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0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1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2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2723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2724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2725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2726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7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8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29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0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1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2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3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4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5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6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7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8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39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2740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373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3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3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3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4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374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374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374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375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5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376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475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5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5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5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6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6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477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477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477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477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477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7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478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577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8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8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579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579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579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79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580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580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0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581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6803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4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5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06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7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08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09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1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5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16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17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8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6819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6820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6821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2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3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6824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6825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6826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7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8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29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0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1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2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3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4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5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6836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7827" name="TextBox 3"/>
          <p:cNvSpPr txBox="1">
            <a:spLocks noChangeArrowheads="1"/>
          </p:cNvSpPr>
          <p:nvPr/>
        </p:nvSpPr>
        <p:spPr bwMode="auto">
          <a:xfrm>
            <a:off x="3914775" y="2676525"/>
            <a:ext cx="131445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880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</a:rPr>
              <a:t>Example.  Find the sum:</a:t>
            </a:r>
            <a:endParaRPr lang="en-US" sz="2800" kern="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8851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2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3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4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5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6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58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59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1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2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3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64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5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6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8867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8868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8869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0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1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72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3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8874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5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8876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8877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8878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79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8880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8881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8882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3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8884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79875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6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77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79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0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1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2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3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5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6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87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88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89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0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9891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79892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9893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4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5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896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897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9898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899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79900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9901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9902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3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79904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9905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9906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79907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9908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0899" name="Text Box 12"/>
          <p:cNvSpPr txBox="1">
            <a:spLocks noChangeArrowheads="1"/>
          </p:cNvSpPr>
          <p:nvPr/>
        </p:nvSpPr>
        <p:spPr bwMode="auto">
          <a:xfrm>
            <a:off x="17176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0" name="Text Box 12"/>
          <p:cNvSpPr txBox="1">
            <a:spLocks noChangeArrowheads="1"/>
          </p:cNvSpPr>
          <p:nvPr/>
        </p:nvSpPr>
        <p:spPr bwMode="auto">
          <a:xfrm>
            <a:off x="2378075" y="46228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1" name="Text Box 12"/>
          <p:cNvSpPr txBox="1">
            <a:spLocks noChangeArrowheads="1"/>
          </p:cNvSpPr>
          <p:nvPr/>
        </p:nvSpPr>
        <p:spPr bwMode="auto">
          <a:xfrm>
            <a:off x="30384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2" name="Text Box 12"/>
          <p:cNvSpPr txBox="1">
            <a:spLocks noChangeArrowheads="1"/>
          </p:cNvSpPr>
          <p:nvPr/>
        </p:nvSpPr>
        <p:spPr bwMode="auto">
          <a:xfrm>
            <a:off x="3698875" y="46228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3" name="Text Box 12"/>
          <p:cNvSpPr txBox="1">
            <a:spLocks noChangeArrowheads="1"/>
          </p:cNvSpPr>
          <p:nvPr/>
        </p:nvSpPr>
        <p:spPr bwMode="auto">
          <a:xfrm>
            <a:off x="17176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4" name="Text Box 12"/>
          <p:cNvSpPr txBox="1">
            <a:spLocks noChangeArrowheads="1"/>
          </p:cNvSpPr>
          <p:nvPr/>
        </p:nvSpPr>
        <p:spPr bwMode="auto">
          <a:xfrm>
            <a:off x="23780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05" name="Text Box 12"/>
          <p:cNvSpPr txBox="1">
            <a:spLocks noChangeArrowheads="1"/>
          </p:cNvSpPr>
          <p:nvPr/>
        </p:nvSpPr>
        <p:spPr bwMode="auto">
          <a:xfrm>
            <a:off x="30384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6" name="Text Box 12"/>
          <p:cNvSpPr txBox="1">
            <a:spLocks noChangeArrowheads="1"/>
          </p:cNvSpPr>
          <p:nvPr/>
        </p:nvSpPr>
        <p:spPr bwMode="auto">
          <a:xfrm>
            <a:off x="3698875" y="40894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7" name="Text Box 12"/>
          <p:cNvSpPr txBox="1">
            <a:spLocks noChangeArrowheads="1"/>
          </p:cNvSpPr>
          <p:nvPr/>
        </p:nvSpPr>
        <p:spPr bwMode="auto">
          <a:xfrm>
            <a:off x="17176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23780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09" name="Text Box 12"/>
          <p:cNvSpPr txBox="1">
            <a:spLocks noChangeArrowheads="1"/>
          </p:cNvSpPr>
          <p:nvPr/>
        </p:nvSpPr>
        <p:spPr bwMode="auto">
          <a:xfrm>
            <a:off x="30384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0" name="Text Box 12"/>
          <p:cNvSpPr txBox="1">
            <a:spLocks noChangeArrowheads="1"/>
          </p:cNvSpPr>
          <p:nvPr/>
        </p:nvSpPr>
        <p:spPr bwMode="auto">
          <a:xfrm>
            <a:off x="3698875" y="35560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1" name="Text Box 12"/>
          <p:cNvSpPr txBox="1">
            <a:spLocks noChangeArrowheads="1"/>
          </p:cNvSpPr>
          <p:nvPr/>
        </p:nvSpPr>
        <p:spPr bwMode="auto">
          <a:xfrm>
            <a:off x="17176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2" name="Text Box 12"/>
          <p:cNvSpPr txBox="1">
            <a:spLocks noChangeArrowheads="1"/>
          </p:cNvSpPr>
          <p:nvPr/>
        </p:nvSpPr>
        <p:spPr bwMode="auto">
          <a:xfrm>
            <a:off x="23780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3" name="Text Box 12"/>
          <p:cNvSpPr txBox="1">
            <a:spLocks noChangeArrowheads="1"/>
          </p:cNvSpPr>
          <p:nvPr/>
        </p:nvSpPr>
        <p:spPr bwMode="auto">
          <a:xfrm>
            <a:off x="30384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4" name="Text Box 12"/>
          <p:cNvSpPr txBox="1">
            <a:spLocks noChangeArrowheads="1"/>
          </p:cNvSpPr>
          <p:nvPr/>
        </p:nvSpPr>
        <p:spPr bwMode="auto">
          <a:xfrm>
            <a:off x="3698875" y="3022600"/>
            <a:ext cx="498475" cy="40640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0915" name="TextBox 23"/>
          <p:cNvSpPr txBox="1">
            <a:spLocks noChangeArrowheads="1"/>
          </p:cNvSpPr>
          <p:nvPr/>
        </p:nvSpPr>
        <p:spPr bwMode="auto">
          <a:xfrm>
            <a:off x="1641475" y="2489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0916" name="Text Box 12"/>
          <p:cNvSpPr txBox="1">
            <a:spLocks noChangeArrowheads="1"/>
          </p:cNvSpPr>
          <p:nvPr/>
        </p:nvSpPr>
        <p:spPr bwMode="auto">
          <a:xfrm>
            <a:off x="50292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0917" name="Text Box 12"/>
          <p:cNvSpPr txBox="1">
            <a:spLocks noChangeArrowheads="1"/>
          </p:cNvSpPr>
          <p:nvPr/>
        </p:nvSpPr>
        <p:spPr bwMode="auto">
          <a:xfrm>
            <a:off x="56896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8" name="Text Box 12"/>
          <p:cNvSpPr txBox="1">
            <a:spLocks noChangeArrowheads="1"/>
          </p:cNvSpPr>
          <p:nvPr/>
        </p:nvSpPr>
        <p:spPr bwMode="auto">
          <a:xfrm>
            <a:off x="63500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19" name="Text Box 12"/>
          <p:cNvSpPr txBox="1">
            <a:spLocks noChangeArrowheads="1"/>
          </p:cNvSpPr>
          <p:nvPr/>
        </p:nvSpPr>
        <p:spPr bwMode="auto">
          <a:xfrm>
            <a:off x="7010400" y="4597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0" name="Text Box 12"/>
          <p:cNvSpPr txBox="1">
            <a:spLocks noChangeArrowheads="1"/>
          </p:cNvSpPr>
          <p:nvPr/>
        </p:nvSpPr>
        <p:spPr bwMode="auto">
          <a:xfrm>
            <a:off x="50292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1" name="Text Box 12"/>
          <p:cNvSpPr txBox="1">
            <a:spLocks noChangeArrowheads="1"/>
          </p:cNvSpPr>
          <p:nvPr/>
        </p:nvSpPr>
        <p:spPr bwMode="auto">
          <a:xfrm>
            <a:off x="56896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0922" name="Text Box 12"/>
          <p:cNvSpPr txBox="1">
            <a:spLocks noChangeArrowheads="1"/>
          </p:cNvSpPr>
          <p:nvPr/>
        </p:nvSpPr>
        <p:spPr bwMode="auto">
          <a:xfrm>
            <a:off x="63500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3" name="Text Box 12"/>
          <p:cNvSpPr txBox="1">
            <a:spLocks noChangeArrowheads="1"/>
          </p:cNvSpPr>
          <p:nvPr/>
        </p:nvSpPr>
        <p:spPr bwMode="auto">
          <a:xfrm>
            <a:off x="7010400" y="40640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0924" name="Text Box 12"/>
          <p:cNvSpPr txBox="1">
            <a:spLocks noChangeArrowheads="1"/>
          </p:cNvSpPr>
          <p:nvPr/>
        </p:nvSpPr>
        <p:spPr bwMode="auto">
          <a:xfrm>
            <a:off x="50292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0925" name="Text Box 12"/>
          <p:cNvSpPr txBox="1">
            <a:spLocks noChangeArrowheads="1"/>
          </p:cNvSpPr>
          <p:nvPr/>
        </p:nvSpPr>
        <p:spPr bwMode="auto">
          <a:xfrm>
            <a:off x="56896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0926" name="Text Box 12"/>
          <p:cNvSpPr txBox="1">
            <a:spLocks noChangeArrowheads="1"/>
          </p:cNvSpPr>
          <p:nvPr/>
        </p:nvSpPr>
        <p:spPr bwMode="auto">
          <a:xfrm>
            <a:off x="63500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27" name="Text Box 12"/>
          <p:cNvSpPr txBox="1">
            <a:spLocks noChangeArrowheads="1"/>
          </p:cNvSpPr>
          <p:nvPr/>
        </p:nvSpPr>
        <p:spPr bwMode="auto">
          <a:xfrm>
            <a:off x="7010400" y="3530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0928" name="Text Box 12"/>
          <p:cNvSpPr txBox="1">
            <a:spLocks noChangeArrowheads="1"/>
          </p:cNvSpPr>
          <p:nvPr/>
        </p:nvSpPr>
        <p:spPr bwMode="auto">
          <a:xfrm>
            <a:off x="50292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0929" name="Text Box 12"/>
          <p:cNvSpPr txBox="1">
            <a:spLocks noChangeArrowheads="1"/>
          </p:cNvSpPr>
          <p:nvPr/>
        </p:nvSpPr>
        <p:spPr bwMode="auto">
          <a:xfrm>
            <a:off x="56896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0930" name="Text Box 12"/>
          <p:cNvSpPr txBox="1">
            <a:spLocks noChangeArrowheads="1"/>
          </p:cNvSpPr>
          <p:nvPr/>
        </p:nvSpPr>
        <p:spPr bwMode="auto">
          <a:xfrm>
            <a:off x="6350000" y="2997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0931" name="Text Box 12"/>
          <p:cNvSpPr txBox="1">
            <a:spLocks noChangeArrowheads="1"/>
          </p:cNvSpPr>
          <p:nvPr/>
        </p:nvSpPr>
        <p:spPr bwMode="auto">
          <a:xfrm>
            <a:off x="7010400" y="2997200"/>
            <a:ext cx="492125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0932" name="TextBox 40"/>
          <p:cNvSpPr txBox="1">
            <a:spLocks noChangeArrowheads="1"/>
          </p:cNvSpPr>
          <p:nvPr/>
        </p:nvSpPr>
        <p:spPr bwMode="auto">
          <a:xfrm>
            <a:off x="4953000" y="2463800"/>
            <a:ext cx="615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1923" name="TextBox 2"/>
          <p:cNvSpPr txBox="1">
            <a:spLocks noChangeArrowheads="1"/>
          </p:cNvSpPr>
          <p:nvPr/>
        </p:nvSpPr>
        <p:spPr bwMode="auto">
          <a:xfrm>
            <a:off x="304800" y="2676525"/>
            <a:ext cx="8702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implement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this on the GPU?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2947" name="TextBox 2"/>
          <p:cNvSpPr txBox="1">
            <a:spLocks noChangeArrowheads="1"/>
          </p:cNvSpPr>
          <p:nvPr/>
        </p:nvSpPr>
        <p:spPr bwMode="auto">
          <a:xfrm>
            <a:off x="117475" y="2676525"/>
            <a:ext cx="89090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600">
                <a:solidFill>
                  <a:srgbClr val="FF0000"/>
                </a:solidFill>
              </a:rPr>
              <a:t>How would compute a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SAT on the GPU using </a:t>
            </a:r>
          </a:p>
          <a:p>
            <a:pPr algn="ctr"/>
            <a:r>
              <a:rPr lang="en-US" sz="6600">
                <a:solidFill>
                  <a:srgbClr val="FF0000"/>
                </a:solidFill>
              </a:rPr>
              <a:t>inclusive scan?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3971" name="Text Box 12"/>
          <p:cNvSpPr txBox="1">
            <a:spLocks noChangeArrowheads="1"/>
          </p:cNvSpPr>
          <p:nvPr/>
        </p:nvSpPr>
        <p:spPr bwMode="auto">
          <a:xfrm>
            <a:off x="17176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2" name="Text Box 12"/>
          <p:cNvSpPr txBox="1">
            <a:spLocks noChangeArrowheads="1"/>
          </p:cNvSpPr>
          <p:nvPr/>
        </p:nvSpPr>
        <p:spPr bwMode="auto">
          <a:xfrm>
            <a:off x="2378075" y="51403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3" name="Text Box 12"/>
          <p:cNvSpPr txBox="1">
            <a:spLocks noChangeArrowheads="1"/>
          </p:cNvSpPr>
          <p:nvPr/>
        </p:nvSpPr>
        <p:spPr bwMode="auto">
          <a:xfrm>
            <a:off x="30384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4" name="Text Box 12"/>
          <p:cNvSpPr txBox="1">
            <a:spLocks noChangeArrowheads="1"/>
          </p:cNvSpPr>
          <p:nvPr/>
        </p:nvSpPr>
        <p:spPr bwMode="auto">
          <a:xfrm>
            <a:off x="3698875" y="51403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17176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6" name="Text Box 12"/>
          <p:cNvSpPr txBox="1">
            <a:spLocks noChangeArrowheads="1"/>
          </p:cNvSpPr>
          <p:nvPr/>
        </p:nvSpPr>
        <p:spPr bwMode="auto">
          <a:xfrm>
            <a:off x="23780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30384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78" name="Text Box 12"/>
          <p:cNvSpPr txBox="1">
            <a:spLocks noChangeArrowheads="1"/>
          </p:cNvSpPr>
          <p:nvPr/>
        </p:nvSpPr>
        <p:spPr bwMode="auto">
          <a:xfrm>
            <a:off x="3698875" y="46069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79" name="Text Box 12"/>
          <p:cNvSpPr txBox="1">
            <a:spLocks noChangeArrowheads="1"/>
          </p:cNvSpPr>
          <p:nvPr/>
        </p:nvSpPr>
        <p:spPr bwMode="auto">
          <a:xfrm>
            <a:off x="17176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3780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0384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2" name="Text Box 12"/>
          <p:cNvSpPr txBox="1">
            <a:spLocks noChangeArrowheads="1"/>
          </p:cNvSpPr>
          <p:nvPr/>
        </p:nvSpPr>
        <p:spPr bwMode="auto">
          <a:xfrm>
            <a:off x="3698875" y="40735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3" name="Text Box 12"/>
          <p:cNvSpPr txBox="1">
            <a:spLocks noChangeArrowheads="1"/>
          </p:cNvSpPr>
          <p:nvPr/>
        </p:nvSpPr>
        <p:spPr bwMode="auto">
          <a:xfrm>
            <a:off x="17176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84" name="Text Box 12"/>
          <p:cNvSpPr txBox="1">
            <a:spLocks noChangeArrowheads="1"/>
          </p:cNvSpPr>
          <p:nvPr/>
        </p:nvSpPr>
        <p:spPr bwMode="auto">
          <a:xfrm>
            <a:off x="23780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5" name="Text Box 12"/>
          <p:cNvSpPr txBox="1">
            <a:spLocks noChangeArrowheads="1"/>
          </p:cNvSpPr>
          <p:nvPr/>
        </p:nvSpPr>
        <p:spPr bwMode="auto">
          <a:xfrm>
            <a:off x="30384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6" name="Text Box 12"/>
          <p:cNvSpPr txBox="1">
            <a:spLocks noChangeArrowheads="1"/>
          </p:cNvSpPr>
          <p:nvPr/>
        </p:nvSpPr>
        <p:spPr bwMode="auto">
          <a:xfrm>
            <a:off x="3698875" y="3540125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87" name="TextBox 23"/>
          <p:cNvSpPr txBox="1">
            <a:spLocks noChangeArrowheads="1"/>
          </p:cNvSpPr>
          <p:nvPr/>
        </p:nvSpPr>
        <p:spPr bwMode="auto">
          <a:xfrm>
            <a:off x="1641475" y="3006725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Input image</a:t>
            </a:r>
          </a:p>
        </p:txBody>
      </p:sp>
      <p:sp>
        <p:nvSpPr>
          <p:cNvPr id="83988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89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0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3991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2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3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4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5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3996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3997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3998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3999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0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001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2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3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4004" name="TextBox 40"/>
          <p:cNvSpPr txBox="1">
            <a:spLocks noChangeArrowheads="1"/>
          </p:cNvSpPr>
          <p:nvPr/>
        </p:nvSpPr>
        <p:spPr bwMode="auto">
          <a:xfrm>
            <a:off x="4953000" y="2981325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cxnSp>
        <p:nvCxnSpPr>
          <p:cNvPr id="84005" name="Straight Arrow Connector 19"/>
          <p:cNvCxnSpPr>
            <a:cxnSpLocks noChangeShapeType="1"/>
          </p:cNvCxnSpPr>
          <p:nvPr/>
        </p:nvCxnSpPr>
        <p:spPr bwMode="auto">
          <a:xfrm>
            <a:off x="5029200" y="5851525"/>
            <a:ext cx="24733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4006" name="TextBox 41"/>
          <p:cNvSpPr txBox="1">
            <a:spLocks noChangeArrowheads="1"/>
          </p:cNvSpPr>
          <p:nvPr/>
        </p:nvSpPr>
        <p:spPr bwMode="auto">
          <a:xfrm>
            <a:off x="4538663" y="5954713"/>
            <a:ext cx="345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 row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8305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1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Summed Area Table</a:t>
            </a:r>
          </a:p>
        </p:txBody>
      </p:sp>
      <p:sp>
        <p:nvSpPr>
          <p:cNvPr id="84995" name="Text Box 12"/>
          <p:cNvSpPr txBox="1">
            <a:spLocks noChangeArrowheads="1"/>
          </p:cNvSpPr>
          <p:nvPr/>
        </p:nvSpPr>
        <p:spPr bwMode="auto">
          <a:xfrm>
            <a:off x="17526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4996" name="Text Box 12"/>
          <p:cNvSpPr txBox="1">
            <a:spLocks noChangeArrowheads="1"/>
          </p:cNvSpPr>
          <p:nvPr/>
        </p:nvSpPr>
        <p:spPr bwMode="auto">
          <a:xfrm>
            <a:off x="24130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7" name="Text Box 12"/>
          <p:cNvSpPr txBox="1">
            <a:spLocks noChangeArrowheads="1"/>
          </p:cNvSpPr>
          <p:nvPr/>
        </p:nvSpPr>
        <p:spPr bwMode="auto">
          <a:xfrm>
            <a:off x="30734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4998" name="Text Box 12"/>
          <p:cNvSpPr txBox="1">
            <a:spLocks noChangeArrowheads="1"/>
          </p:cNvSpPr>
          <p:nvPr/>
        </p:nvSpPr>
        <p:spPr bwMode="auto">
          <a:xfrm>
            <a:off x="3733800" y="50863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4999" name="Text Box 12"/>
          <p:cNvSpPr txBox="1">
            <a:spLocks noChangeArrowheads="1"/>
          </p:cNvSpPr>
          <p:nvPr/>
        </p:nvSpPr>
        <p:spPr bwMode="auto">
          <a:xfrm>
            <a:off x="17526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0" name="Text Box 12"/>
          <p:cNvSpPr txBox="1">
            <a:spLocks noChangeArrowheads="1"/>
          </p:cNvSpPr>
          <p:nvPr/>
        </p:nvSpPr>
        <p:spPr bwMode="auto">
          <a:xfrm>
            <a:off x="24130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1" name="Text Box 12"/>
          <p:cNvSpPr txBox="1">
            <a:spLocks noChangeArrowheads="1"/>
          </p:cNvSpPr>
          <p:nvPr/>
        </p:nvSpPr>
        <p:spPr bwMode="auto">
          <a:xfrm>
            <a:off x="30734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2" name="Text Box 12"/>
          <p:cNvSpPr txBox="1">
            <a:spLocks noChangeArrowheads="1"/>
          </p:cNvSpPr>
          <p:nvPr/>
        </p:nvSpPr>
        <p:spPr bwMode="auto">
          <a:xfrm>
            <a:off x="3733800" y="45529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03" name="Text Box 12"/>
          <p:cNvSpPr txBox="1">
            <a:spLocks noChangeArrowheads="1"/>
          </p:cNvSpPr>
          <p:nvPr/>
        </p:nvSpPr>
        <p:spPr bwMode="auto">
          <a:xfrm>
            <a:off x="17526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4130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0734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6" name="Text Box 12"/>
          <p:cNvSpPr txBox="1">
            <a:spLocks noChangeArrowheads="1"/>
          </p:cNvSpPr>
          <p:nvPr/>
        </p:nvSpPr>
        <p:spPr bwMode="auto">
          <a:xfrm>
            <a:off x="3733800" y="40195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7" name="Text Box 12"/>
          <p:cNvSpPr txBox="1">
            <a:spLocks noChangeArrowheads="1"/>
          </p:cNvSpPr>
          <p:nvPr/>
        </p:nvSpPr>
        <p:spPr bwMode="auto">
          <a:xfrm>
            <a:off x="17526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24130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09" name="Text Box 12"/>
          <p:cNvSpPr txBox="1">
            <a:spLocks noChangeArrowheads="1"/>
          </p:cNvSpPr>
          <p:nvPr/>
        </p:nvSpPr>
        <p:spPr bwMode="auto">
          <a:xfrm>
            <a:off x="30734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0" name="Text Box 12"/>
          <p:cNvSpPr txBox="1">
            <a:spLocks noChangeArrowheads="1"/>
          </p:cNvSpPr>
          <p:nvPr/>
        </p:nvSpPr>
        <p:spPr bwMode="auto">
          <a:xfrm>
            <a:off x="3733800" y="348615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5011" name="TextBox 40"/>
          <p:cNvSpPr txBox="1">
            <a:spLocks noChangeArrowheads="1"/>
          </p:cNvSpPr>
          <p:nvPr/>
        </p:nvSpPr>
        <p:spPr bwMode="auto">
          <a:xfrm>
            <a:off x="1676400" y="2952750"/>
            <a:ext cx="1335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Partial SAT</a:t>
            </a:r>
          </a:p>
        </p:txBody>
      </p:sp>
      <p:sp>
        <p:nvSpPr>
          <p:cNvPr id="85012" name="TextBox 41"/>
          <p:cNvSpPr txBox="1">
            <a:spLocks noChangeArrowheads="1"/>
          </p:cNvSpPr>
          <p:nvPr/>
        </p:nvSpPr>
        <p:spPr bwMode="auto">
          <a:xfrm>
            <a:off x="4829175" y="5791200"/>
            <a:ext cx="3019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One inclusive scan for each</a:t>
            </a:r>
          </a:p>
          <a:p>
            <a:r>
              <a:rPr lang="en-US"/>
              <a:t>column, bottom to top</a:t>
            </a:r>
          </a:p>
        </p:txBody>
      </p:sp>
      <p:sp>
        <p:nvSpPr>
          <p:cNvPr id="43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2667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2 of 2: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85014" name="Text Box 12"/>
          <p:cNvSpPr txBox="1">
            <a:spLocks noChangeArrowheads="1"/>
          </p:cNvSpPr>
          <p:nvPr/>
        </p:nvSpPr>
        <p:spPr bwMode="auto">
          <a:xfrm>
            <a:off x="50292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5015" name="Text Box 12"/>
          <p:cNvSpPr txBox="1">
            <a:spLocks noChangeArrowheads="1"/>
          </p:cNvSpPr>
          <p:nvPr/>
        </p:nvSpPr>
        <p:spPr bwMode="auto">
          <a:xfrm>
            <a:off x="56896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6" name="Text Box 12"/>
          <p:cNvSpPr txBox="1">
            <a:spLocks noChangeArrowheads="1"/>
          </p:cNvSpPr>
          <p:nvPr/>
        </p:nvSpPr>
        <p:spPr bwMode="auto">
          <a:xfrm>
            <a:off x="63500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7" name="Text Box 12"/>
          <p:cNvSpPr txBox="1">
            <a:spLocks noChangeArrowheads="1"/>
          </p:cNvSpPr>
          <p:nvPr/>
        </p:nvSpPr>
        <p:spPr bwMode="auto">
          <a:xfrm>
            <a:off x="7010400" y="51149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18" name="Text Box 12"/>
          <p:cNvSpPr txBox="1">
            <a:spLocks noChangeArrowheads="1"/>
          </p:cNvSpPr>
          <p:nvPr/>
        </p:nvSpPr>
        <p:spPr bwMode="auto">
          <a:xfrm>
            <a:off x="50292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19" name="Text Box 12"/>
          <p:cNvSpPr txBox="1">
            <a:spLocks noChangeArrowheads="1"/>
          </p:cNvSpPr>
          <p:nvPr/>
        </p:nvSpPr>
        <p:spPr bwMode="auto">
          <a:xfrm>
            <a:off x="56896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5020" name="Text Box 12"/>
          <p:cNvSpPr txBox="1">
            <a:spLocks noChangeArrowheads="1"/>
          </p:cNvSpPr>
          <p:nvPr/>
        </p:nvSpPr>
        <p:spPr bwMode="auto">
          <a:xfrm>
            <a:off x="63500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1" name="Text Box 12"/>
          <p:cNvSpPr txBox="1">
            <a:spLocks noChangeArrowheads="1"/>
          </p:cNvSpPr>
          <p:nvPr/>
        </p:nvSpPr>
        <p:spPr bwMode="auto">
          <a:xfrm>
            <a:off x="7010400" y="45815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85022" name="Text Box 12"/>
          <p:cNvSpPr txBox="1">
            <a:spLocks noChangeArrowheads="1"/>
          </p:cNvSpPr>
          <p:nvPr/>
        </p:nvSpPr>
        <p:spPr bwMode="auto">
          <a:xfrm>
            <a:off x="50292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5023" name="Text Box 12"/>
          <p:cNvSpPr txBox="1">
            <a:spLocks noChangeArrowheads="1"/>
          </p:cNvSpPr>
          <p:nvPr/>
        </p:nvSpPr>
        <p:spPr bwMode="auto">
          <a:xfrm>
            <a:off x="56896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5024" name="Text Box 12"/>
          <p:cNvSpPr txBox="1">
            <a:spLocks noChangeArrowheads="1"/>
          </p:cNvSpPr>
          <p:nvPr/>
        </p:nvSpPr>
        <p:spPr bwMode="auto">
          <a:xfrm>
            <a:off x="63500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5" name="Text Box 12"/>
          <p:cNvSpPr txBox="1">
            <a:spLocks noChangeArrowheads="1"/>
          </p:cNvSpPr>
          <p:nvPr/>
        </p:nvSpPr>
        <p:spPr bwMode="auto">
          <a:xfrm>
            <a:off x="7010400" y="40481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85026" name="Text Box 12"/>
          <p:cNvSpPr txBox="1">
            <a:spLocks noChangeArrowheads="1"/>
          </p:cNvSpPr>
          <p:nvPr/>
        </p:nvSpPr>
        <p:spPr bwMode="auto">
          <a:xfrm>
            <a:off x="50292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5027" name="Text Box 12"/>
          <p:cNvSpPr txBox="1">
            <a:spLocks noChangeArrowheads="1"/>
          </p:cNvSpPr>
          <p:nvPr/>
        </p:nvSpPr>
        <p:spPr bwMode="auto">
          <a:xfrm>
            <a:off x="56896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5028" name="Text Box 12"/>
          <p:cNvSpPr txBox="1">
            <a:spLocks noChangeArrowheads="1"/>
          </p:cNvSpPr>
          <p:nvPr/>
        </p:nvSpPr>
        <p:spPr bwMode="auto">
          <a:xfrm>
            <a:off x="63500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85029" name="Text Box 12"/>
          <p:cNvSpPr txBox="1">
            <a:spLocks noChangeArrowheads="1"/>
          </p:cNvSpPr>
          <p:nvPr/>
        </p:nvSpPr>
        <p:spPr bwMode="auto">
          <a:xfrm>
            <a:off x="7010400" y="3514725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14</a:t>
            </a:r>
          </a:p>
        </p:txBody>
      </p:sp>
      <p:sp>
        <p:nvSpPr>
          <p:cNvPr id="85030" name="TextBox 59"/>
          <p:cNvSpPr txBox="1">
            <a:spLocks noChangeArrowheads="1"/>
          </p:cNvSpPr>
          <p:nvPr/>
        </p:nvSpPr>
        <p:spPr bwMode="auto">
          <a:xfrm>
            <a:off x="4953000" y="2981325"/>
            <a:ext cx="1181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Final SAT</a:t>
            </a:r>
          </a:p>
        </p:txBody>
      </p:sp>
      <p:cxnSp>
        <p:nvCxnSpPr>
          <p:cNvPr id="85031" name="Straight Arrow Connector 21"/>
          <p:cNvCxnSpPr>
            <a:cxnSpLocks noChangeShapeType="1"/>
          </p:cNvCxnSpPr>
          <p:nvPr/>
        </p:nvCxnSpPr>
        <p:spPr bwMode="auto">
          <a:xfrm flipV="1">
            <a:off x="7848600" y="3514725"/>
            <a:ext cx="0" cy="2000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Efficient for small sort keys</a:t>
            </a:r>
          </a:p>
          <a:p>
            <a:pPr lvl="1"/>
            <a:r>
              <a:rPr lang="en-US" smtClean="0"/>
              <a:t>k-bit keys require k passes</a:t>
            </a:r>
          </a:p>
          <a:p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26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2743200"/>
          </a:xfrm>
        </p:spPr>
        <p:txBody>
          <a:bodyPr/>
          <a:lstStyle/>
          <a:p>
            <a:r>
              <a:rPr lang="en-US" smtClean="0"/>
              <a:t>Each radix sort pass partitions its input based on one bit</a:t>
            </a:r>
          </a:p>
          <a:p>
            <a:r>
              <a:rPr lang="en-US" smtClean="0"/>
              <a:t>First pass starts with the </a:t>
            </a:r>
            <a:r>
              <a:rPr lang="en-US" i="1" smtClean="0">
                <a:solidFill>
                  <a:srgbClr val="FF0000"/>
                </a:solidFill>
              </a:rPr>
              <a:t>l</a:t>
            </a:r>
            <a:r>
              <a:rPr lang="en-US" smtClean="0"/>
              <a:t>east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LSB</a:t>
            </a:r>
            <a:r>
              <a:rPr lang="en-US" smtClean="0"/>
              <a:t>).  Subsequent passes move towards the </a:t>
            </a:r>
            <a:r>
              <a:rPr lang="en-US" i="1" smtClean="0">
                <a:solidFill>
                  <a:srgbClr val="FF0000"/>
                </a:solidFill>
              </a:rPr>
              <a:t>m</a:t>
            </a:r>
            <a:r>
              <a:rPr lang="en-US" smtClean="0"/>
              <a:t>ost </a:t>
            </a:r>
            <a:r>
              <a:rPr lang="en-US" i="1" smtClean="0">
                <a:solidFill>
                  <a:srgbClr val="FF0000"/>
                </a:solidFill>
              </a:rPr>
              <a:t>s</a:t>
            </a:r>
            <a:r>
              <a:rPr lang="en-US" smtClean="0"/>
              <a:t>ignificant </a:t>
            </a:r>
            <a:r>
              <a:rPr lang="en-US" i="1" smtClean="0">
                <a:solidFill>
                  <a:srgbClr val="FF0000"/>
                </a:solidFill>
              </a:rPr>
              <a:t>b</a:t>
            </a:r>
            <a:r>
              <a:rPr lang="en-US" smtClean="0"/>
              <a:t>it (</a:t>
            </a:r>
            <a:r>
              <a:rPr lang="en-US" i="1" smtClean="0">
                <a:solidFill>
                  <a:srgbClr val="FF0000"/>
                </a:solidFill>
              </a:rPr>
              <a:t>MSB</a:t>
            </a:r>
            <a:r>
              <a:rPr lang="en-US" smtClean="0"/>
              <a:t>)</a:t>
            </a:r>
          </a:p>
        </p:txBody>
      </p: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430588" y="5241925"/>
            <a:ext cx="1990725" cy="625475"/>
            <a:chOff x="3429997" y="5242494"/>
            <a:chExt cx="1991286" cy="624906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4114800" y="5242494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010</a:t>
              </a:r>
            </a:p>
          </p:txBody>
        </p:sp>
        <p:sp>
          <p:nvSpPr>
            <p:cNvPr id="7174" name="TextBox 4"/>
            <p:cNvSpPr txBox="1">
              <a:spLocks noChangeArrowheads="1"/>
            </p:cNvSpPr>
            <p:nvPr/>
          </p:nvSpPr>
          <p:spPr bwMode="auto">
            <a:xfrm>
              <a:off x="4800600" y="5498068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LSB</a:t>
              </a:r>
            </a:p>
          </p:txBody>
        </p:sp>
        <p:sp>
          <p:nvSpPr>
            <p:cNvPr id="7175" name="TextBox 5"/>
            <p:cNvSpPr txBox="1">
              <a:spLocks noChangeArrowheads="1"/>
            </p:cNvSpPr>
            <p:nvPr/>
          </p:nvSpPr>
          <p:spPr bwMode="auto">
            <a:xfrm>
              <a:off x="3429997" y="5498068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i="1">
                  <a:solidFill>
                    <a:srgbClr val="FF0000"/>
                  </a:solidFill>
                </a:rPr>
                <a:t>MSB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62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400"/>
              <a:t>Example from http://http.developer.nvidia.com/GPUGems3/gpugems3_ch39.html  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8201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8203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82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Example input: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025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025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025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025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025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74"/>
          <p:cNvCxnSpPr>
            <a:cxnSpLocks noChangeShapeType="1"/>
            <a:stCxn id="10244" idx="2"/>
            <a:endCxn id="10251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  <a:stCxn id="10247" idx="2"/>
            <a:endCxn id="10254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stCxn id="10245" idx="2"/>
            <a:endCxn id="10256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stCxn id="10250" idx="2"/>
            <a:endCxn id="10257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7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8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29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0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0</a:t>
            </a:r>
          </a:p>
        </p:txBody>
      </p:sp>
      <p:sp>
        <p:nvSpPr>
          <p:cNvPr id="9231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2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3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9234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</a:t>
            </a:r>
            <a:r>
              <a:rPr lang="en-US" sz="2000" b="1">
                <a:latin typeface="Courier New" pitchFamily="49" charset="0"/>
              </a:rPr>
              <a:t>1</a:t>
            </a:r>
          </a:p>
        </p:txBody>
      </p:sp>
      <p:cxnSp>
        <p:nvCxnSpPr>
          <p:cNvPr id="9235" name="AutoShape 74"/>
          <p:cNvCxnSpPr>
            <a:cxnSpLocks noChangeShapeType="1"/>
            <a:endCxn id="9231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6" name="AutoShape 40"/>
          <p:cNvCxnSpPr>
            <a:cxnSpLocks noChangeShapeType="1"/>
            <a:endCxn id="9227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7" name="AutoShape 40"/>
          <p:cNvCxnSpPr>
            <a:cxnSpLocks noChangeShapeType="1"/>
            <a:endCxn id="9228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40"/>
          <p:cNvCxnSpPr>
            <a:cxnSpLocks noChangeShapeType="1"/>
            <a:endCxn id="9229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9" name="AutoShape 40"/>
          <p:cNvCxnSpPr>
            <a:cxnSpLocks noChangeShapeType="1"/>
            <a:endCxn id="9230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0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1" name="AutoShape 74"/>
          <p:cNvCxnSpPr>
            <a:cxnSpLocks noChangeShapeType="1"/>
            <a:endCxn id="9233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74"/>
          <p:cNvCxnSpPr>
            <a:cxnSpLocks noChangeShapeType="1"/>
            <a:endCxn id="9234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First pass: partition based on LSB</a:t>
            </a:r>
          </a:p>
        </p:txBody>
      </p:sp>
      <p:cxnSp>
        <p:nvCxnSpPr>
          <p:cNvPr id="9244" name="Straight Connector 39"/>
          <p:cNvCxnSpPr>
            <a:cxnSpLocks noChangeShapeType="1"/>
          </p:cNvCxnSpPr>
          <p:nvPr/>
        </p:nvCxnSpPr>
        <p:spPr bwMode="auto">
          <a:xfrm flipV="1">
            <a:off x="4267200" y="42672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5" name="TextBox 40"/>
          <p:cNvSpPr txBox="1">
            <a:spLocks noChangeArrowheads="1"/>
          </p:cNvSpPr>
          <p:nvPr/>
        </p:nvSpPr>
        <p:spPr bwMode="auto">
          <a:xfrm>
            <a:off x="2095500" y="4540250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0</a:t>
            </a:r>
          </a:p>
        </p:txBody>
      </p:sp>
      <p:sp>
        <p:nvSpPr>
          <p:cNvPr id="9246" name="TextBox 42"/>
          <p:cNvSpPr txBox="1">
            <a:spLocks noChangeArrowheads="1"/>
          </p:cNvSpPr>
          <p:nvPr/>
        </p:nvSpPr>
        <p:spPr bwMode="auto">
          <a:xfrm>
            <a:off x="5273675" y="4545013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LSB ==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611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0251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2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3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55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6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7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58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59" name="AutoShape 74"/>
          <p:cNvCxnSpPr>
            <a:cxnSpLocks noChangeShapeType="1"/>
            <a:endCxn id="10255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0" name="AutoShape 40"/>
          <p:cNvCxnSpPr>
            <a:cxnSpLocks noChangeShapeType="1"/>
            <a:endCxn id="10251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1" name="AutoShape 40"/>
          <p:cNvCxnSpPr>
            <a:cxnSpLocks noChangeShapeType="1"/>
            <a:endCxn id="10252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2" name="AutoShape 40"/>
          <p:cNvCxnSpPr>
            <a:cxnSpLocks noChangeShapeType="1"/>
            <a:endCxn id="10253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3" name="AutoShape 40"/>
          <p:cNvCxnSpPr>
            <a:cxnSpLocks noChangeShapeType="1"/>
            <a:endCxn id="10254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4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5" name="AutoShape 74"/>
          <p:cNvCxnSpPr>
            <a:cxnSpLocks noChangeShapeType="1"/>
            <a:endCxn id="10257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AutoShape 74"/>
          <p:cNvCxnSpPr>
            <a:cxnSpLocks noChangeShapeType="1"/>
            <a:endCxn id="10258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Second pass: partition based on middle bit</a:t>
            </a:r>
          </a:p>
        </p:txBody>
      </p:sp>
      <p:cxnSp>
        <p:nvCxnSpPr>
          <p:cNvPr id="10268" name="Straight Connector 39"/>
          <p:cNvCxnSpPr>
            <a:cxnSpLocks noChangeShapeType="1"/>
          </p:cNvCxnSpPr>
          <p:nvPr/>
        </p:nvCxnSpPr>
        <p:spPr bwMode="auto">
          <a:xfrm flipV="1">
            <a:off x="4267200" y="5105400"/>
            <a:ext cx="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9" name="TextBox 40"/>
          <p:cNvSpPr txBox="1">
            <a:spLocks noChangeArrowheads="1"/>
          </p:cNvSpPr>
          <p:nvPr/>
        </p:nvSpPr>
        <p:spPr bwMode="auto">
          <a:xfrm>
            <a:off x="2095500" y="5378450"/>
            <a:ext cx="954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0</a:t>
            </a:r>
          </a:p>
        </p:txBody>
      </p:sp>
      <p:sp>
        <p:nvSpPr>
          <p:cNvPr id="10270" name="TextBox 42"/>
          <p:cNvSpPr txBox="1">
            <a:spLocks noChangeArrowheads="1"/>
          </p:cNvSpPr>
          <p:nvPr/>
        </p:nvSpPr>
        <p:spPr bwMode="auto">
          <a:xfrm>
            <a:off x="5273675" y="538321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bit == 1</a:t>
            </a:r>
          </a:p>
        </p:txBody>
      </p:sp>
      <p:sp>
        <p:nvSpPr>
          <p:cNvPr id="10271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2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3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4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0275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6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7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0278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</a:t>
            </a:r>
          </a:p>
        </p:txBody>
      </p:sp>
      <p:cxnSp>
        <p:nvCxnSpPr>
          <p:cNvPr id="10279" name="AutoShape 40"/>
          <p:cNvCxnSpPr>
            <a:cxnSpLocks noChangeShapeType="1"/>
            <a:stCxn id="10251" idx="2"/>
            <a:endCxn id="10271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0" name="AutoShape 40"/>
          <p:cNvCxnSpPr>
            <a:cxnSpLocks noChangeShapeType="1"/>
            <a:endCxn id="10274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1" name="AutoShape 40"/>
          <p:cNvCxnSpPr>
            <a:cxnSpLocks noChangeShapeType="1"/>
            <a:endCxn id="10277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2" name="AutoShape 40"/>
          <p:cNvCxnSpPr>
            <a:cxnSpLocks noChangeShapeType="1"/>
            <a:endCxn id="10278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3" name="AutoShape 74"/>
          <p:cNvCxnSpPr>
            <a:cxnSpLocks noChangeShapeType="1"/>
            <a:endCxn id="10272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4" name="AutoShape 74"/>
          <p:cNvCxnSpPr>
            <a:cxnSpLocks noChangeShapeType="1"/>
            <a:stCxn id="10253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5" name="AutoShape 74"/>
          <p:cNvCxnSpPr>
            <a:cxnSpLocks noChangeShapeType="1"/>
            <a:endCxn id="10275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6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82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73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127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127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127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127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128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128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128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cxnSp>
        <p:nvCxnSpPr>
          <p:cNvPr id="11283" name="AutoShape 74"/>
          <p:cNvCxnSpPr>
            <a:cxnSpLocks noChangeShapeType="1"/>
            <a:endCxn id="1127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4" name="AutoShape 40"/>
          <p:cNvCxnSpPr>
            <a:cxnSpLocks noChangeShapeType="1"/>
            <a:endCxn id="1127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5" name="AutoShape 40"/>
          <p:cNvCxnSpPr>
            <a:cxnSpLocks noChangeShapeType="1"/>
            <a:endCxn id="1127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6" name="AutoShape 40"/>
          <p:cNvCxnSpPr>
            <a:cxnSpLocks noChangeShapeType="1"/>
            <a:endCxn id="1127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7" name="AutoShape 40"/>
          <p:cNvCxnSpPr>
            <a:cxnSpLocks noChangeShapeType="1"/>
            <a:endCxn id="1127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8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9" name="AutoShape 74"/>
          <p:cNvCxnSpPr>
            <a:cxnSpLocks noChangeShapeType="1"/>
            <a:endCxn id="1128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0" name="AutoShape 74"/>
          <p:cNvCxnSpPr>
            <a:cxnSpLocks noChangeShapeType="1"/>
            <a:endCxn id="1128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Final pass: partition based on MSB</a:t>
            </a:r>
          </a:p>
        </p:txBody>
      </p:sp>
      <p:cxnSp>
        <p:nvCxnSpPr>
          <p:cNvPr id="11292" name="Straight Connector 39"/>
          <p:cNvCxnSpPr>
            <a:cxnSpLocks noChangeShapeType="1"/>
          </p:cNvCxnSpPr>
          <p:nvPr/>
        </p:nvCxnSpPr>
        <p:spPr bwMode="auto">
          <a:xfrm flipV="1">
            <a:off x="4256088" y="6019800"/>
            <a:ext cx="11112" cy="762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93" name="TextBox 40"/>
          <p:cNvSpPr txBox="1">
            <a:spLocks noChangeArrowheads="1"/>
          </p:cNvSpPr>
          <p:nvPr/>
        </p:nvSpPr>
        <p:spPr bwMode="auto">
          <a:xfrm>
            <a:off x="2095500" y="6292850"/>
            <a:ext cx="1209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0</a:t>
            </a:r>
          </a:p>
        </p:txBody>
      </p:sp>
      <p:sp>
        <p:nvSpPr>
          <p:cNvPr id="11294" name="TextBox 42"/>
          <p:cNvSpPr txBox="1">
            <a:spLocks noChangeArrowheads="1"/>
          </p:cNvSpPr>
          <p:nvPr/>
        </p:nvSpPr>
        <p:spPr bwMode="auto">
          <a:xfrm>
            <a:off x="5273675" y="6297613"/>
            <a:ext cx="1211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MSB == 1</a:t>
            </a:r>
          </a:p>
        </p:txBody>
      </p:sp>
      <p:sp>
        <p:nvSpPr>
          <p:cNvPr id="11295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7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298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299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0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01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02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cxnSp>
        <p:nvCxnSpPr>
          <p:cNvPr id="11303" name="AutoShape 40"/>
          <p:cNvCxnSpPr>
            <a:cxnSpLocks noChangeShapeType="1"/>
            <a:stCxn id="11275" idx="2"/>
            <a:endCxn id="11295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4" name="AutoShape 40"/>
          <p:cNvCxnSpPr>
            <a:cxnSpLocks noChangeShapeType="1"/>
            <a:endCxn id="11298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5" name="AutoShape 40"/>
          <p:cNvCxnSpPr>
            <a:cxnSpLocks noChangeShapeType="1"/>
            <a:endCxn id="11301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6" name="AutoShape 40"/>
          <p:cNvCxnSpPr>
            <a:cxnSpLocks noChangeShapeType="1"/>
            <a:endCxn id="11302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7" name="AutoShape 74"/>
          <p:cNvCxnSpPr>
            <a:cxnSpLocks noChangeShapeType="1"/>
            <a:endCxn id="1129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8" name="AutoShape 74"/>
          <p:cNvCxnSpPr>
            <a:cxnSpLocks noChangeShapeType="1"/>
            <a:stCxn id="1127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9" name="AutoShape 74"/>
          <p:cNvCxnSpPr>
            <a:cxnSpLocks noChangeShapeType="1"/>
            <a:endCxn id="11299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10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11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2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00</a:t>
            </a:r>
          </a:p>
        </p:txBody>
      </p:sp>
      <p:sp>
        <p:nvSpPr>
          <p:cNvPr id="11313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4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01</a:t>
            </a:r>
          </a:p>
        </p:txBody>
      </p:sp>
      <p:sp>
        <p:nvSpPr>
          <p:cNvPr id="11315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6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sp>
        <p:nvSpPr>
          <p:cNvPr id="11317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11318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 b="1">
                <a:latin typeface="Courier New" pitchFamily="49" charset="0"/>
              </a:rPr>
              <a:t>0</a:t>
            </a:r>
            <a:r>
              <a:rPr lang="en-US" sz="2000">
                <a:latin typeface="Courier New" pitchFamily="49" charset="0"/>
              </a:rPr>
              <a:t>11</a:t>
            </a:r>
          </a:p>
        </p:txBody>
      </p:sp>
      <p:cxnSp>
        <p:nvCxnSpPr>
          <p:cNvPr id="11319" name="AutoShape 40"/>
          <p:cNvCxnSpPr>
            <a:cxnSpLocks noChangeShapeType="1"/>
            <a:endCxn id="11312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0" name="AutoShape 40"/>
          <p:cNvCxnSpPr>
            <a:cxnSpLocks noChangeShapeType="1"/>
            <a:endCxn id="11313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1" name="AutoShape 40"/>
          <p:cNvCxnSpPr>
            <a:cxnSpLocks noChangeShapeType="1"/>
            <a:endCxn id="11315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2" name="AutoShape 40"/>
          <p:cNvCxnSpPr>
            <a:cxnSpLocks noChangeShapeType="1"/>
            <a:endCxn id="11316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3" name="AutoShape 40"/>
          <p:cNvCxnSpPr>
            <a:cxnSpLocks noChangeShapeType="1"/>
            <a:endCxn id="11311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4" name="AutoShape 40"/>
          <p:cNvCxnSpPr>
            <a:cxnSpLocks noChangeShapeType="1"/>
            <a:endCxn id="11314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5" name="AutoShape 40"/>
          <p:cNvCxnSpPr>
            <a:cxnSpLocks noChangeShapeType="1"/>
            <a:endCxn id="11317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26" name="AutoShape 40"/>
          <p:cNvCxnSpPr>
            <a:cxnSpLocks noChangeShapeType="1"/>
            <a:endCxn id="11318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62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1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32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2333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2334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2335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2336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2337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2338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2339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cxnSp>
        <p:nvCxnSpPr>
          <p:cNvPr id="64" name="AutoShape 40"/>
          <p:cNvCxnSpPr>
            <a:cxnSpLocks noChangeShapeType="1"/>
            <a:endCxn id="12333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2334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2336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2337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2332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2335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2338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2339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711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</p:txBody>
      </p:sp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43000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193833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2732088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27425" y="2971800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321175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511651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5910263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705600" y="2976563"/>
            <a:ext cx="685800" cy="40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143000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93833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732088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3527425" y="39385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321175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11651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910263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6705600" y="3943350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23" name="AutoShape 74"/>
          <p:cNvCxnSpPr>
            <a:cxnSpLocks noChangeShapeType="1"/>
            <a:endCxn id="19" idx="0"/>
          </p:cNvCxnSpPr>
          <p:nvPr/>
        </p:nvCxnSpPr>
        <p:spPr bwMode="auto">
          <a:xfrm>
            <a:off x="2314575" y="3376613"/>
            <a:ext cx="234950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AutoShape 40"/>
          <p:cNvCxnSpPr>
            <a:cxnSpLocks noChangeShapeType="1"/>
            <a:endCxn id="15" idx="0"/>
          </p:cNvCxnSpPr>
          <p:nvPr/>
        </p:nvCxnSpPr>
        <p:spPr bwMode="auto">
          <a:xfrm>
            <a:off x="1485900" y="3371850"/>
            <a:ext cx="0" cy="5667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40"/>
          <p:cNvCxnSpPr>
            <a:cxnSpLocks noChangeShapeType="1"/>
            <a:endCxn id="16" idx="0"/>
          </p:cNvCxnSpPr>
          <p:nvPr/>
        </p:nvCxnSpPr>
        <p:spPr bwMode="auto">
          <a:xfrm flipH="1">
            <a:off x="2281238" y="3376613"/>
            <a:ext cx="793750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AutoShape 40"/>
          <p:cNvCxnSpPr>
            <a:cxnSpLocks noChangeShapeType="1"/>
            <a:endCxn id="17" idx="0"/>
          </p:cNvCxnSpPr>
          <p:nvPr/>
        </p:nvCxnSpPr>
        <p:spPr bwMode="auto">
          <a:xfrm flipH="1">
            <a:off x="3074988" y="3376613"/>
            <a:ext cx="830262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  <a:endCxn id="18" idx="0"/>
          </p:cNvCxnSpPr>
          <p:nvPr/>
        </p:nvCxnSpPr>
        <p:spPr bwMode="auto">
          <a:xfrm flipH="1">
            <a:off x="3870325" y="3376613"/>
            <a:ext cx="317817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74"/>
          <p:cNvCxnSpPr>
            <a:cxnSpLocks noChangeShapeType="1"/>
          </p:cNvCxnSpPr>
          <p:nvPr/>
        </p:nvCxnSpPr>
        <p:spPr bwMode="auto">
          <a:xfrm>
            <a:off x="4637088" y="3376613"/>
            <a:ext cx="822325" cy="56197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5" name="AutoShape 74"/>
          <p:cNvCxnSpPr>
            <a:cxnSpLocks noChangeShapeType="1"/>
            <a:endCxn id="21" idx="0"/>
          </p:cNvCxnSpPr>
          <p:nvPr/>
        </p:nvCxnSpPr>
        <p:spPr bwMode="auto">
          <a:xfrm>
            <a:off x="5421313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74"/>
          <p:cNvCxnSpPr>
            <a:cxnSpLocks noChangeShapeType="1"/>
            <a:endCxn id="22" idx="0"/>
          </p:cNvCxnSpPr>
          <p:nvPr/>
        </p:nvCxnSpPr>
        <p:spPr bwMode="auto">
          <a:xfrm>
            <a:off x="6216650" y="3376613"/>
            <a:ext cx="831850" cy="5667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3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Completed:</a:t>
            </a: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1430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4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31165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110163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6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1941513" y="4776788"/>
            <a:ext cx="663575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907088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7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6705600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716213" y="4778375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5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3514725" y="4776788"/>
            <a:ext cx="685800" cy="40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cxnSp>
        <p:nvCxnSpPr>
          <p:cNvPr id="48" name="AutoShape 40"/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1485900" y="4338638"/>
            <a:ext cx="0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endCxn id="42" idx="0"/>
          </p:cNvCxnSpPr>
          <p:nvPr/>
        </p:nvCxnSpPr>
        <p:spPr bwMode="auto">
          <a:xfrm flipH="1">
            <a:off x="2273300" y="4338638"/>
            <a:ext cx="159702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0" name="AutoShape 40"/>
          <p:cNvCxnSpPr>
            <a:cxnSpLocks noChangeShapeType="1"/>
            <a:endCxn id="46" idx="0"/>
          </p:cNvCxnSpPr>
          <p:nvPr/>
        </p:nvCxnSpPr>
        <p:spPr bwMode="auto">
          <a:xfrm flipH="1">
            <a:off x="3059113" y="4346575"/>
            <a:ext cx="3132137" cy="43180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1" name="AutoShape 40"/>
          <p:cNvCxnSpPr>
            <a:cxnSpLocks noChangeShapeType="1"/>
            <a:endCxn id="47" idx="0"/>
          </p:cNvCxnSpPr>
          <p:nvPr/>
        </p:nvCxnSpPr>
        <p:spPr bwMode="auto">
          <a:xfrm flipH="1">
            <a:off x="3857625" y="4349750"/>
            <a:ext cx="315277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2" name="AutoShape 74"/>
          <p:cNvCxnSpPr>
            <a:cxnSpLocks noChangeShapeType="1"/>
            <a:endCxn id="36" idx="0"/>
          </p:cNvCxnSpPr>
          <p:nvPr/>
        </p:nvCxnSpPr>
        <p:spPr bwMode="auto">
          <a:xfrm>
            <a:off x="2271713" y="4349750"/>
            <a:ext cx="2382837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3" name="AutoShape 74"/>
          <p:cNvCxnSpPr>
            <a:cxnSpLocks noChangeShapeType="1"/>
            <a:stCxn id="17" idx="2"/>
          </p:cNvCxnSpPr>
          <p:nvPr/>
        </p:nvCxnSpPr>
        <p:spPr bwMode="auto">
          <a:xfrm>
            <a:off x="3074988" y="4338638"/>
            <a:ext cx="2492375" cy="4381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5" name="AutoShape 74"/>
          <p:cNvCxnSpPr>
            <a:cxnSpLocks noChangeShapeType="1"/>
            <a:endCxn id="44" idx="0"/>
          </p:cNvCxnSpPr>
          <p:nvPr/>
        </p:nvCxnSpPr>
        <p:spPr bwMode="auto">
          <a:xfrm>
            <a:off x="4637088" y="4349750"/>
            <a:ext cx="1612900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74"/>
          <p:cNvCxnSpPr>
            <a:cxnSpLocks noChangeShapeType="1"/>
          </p:cNvCxnSpPr>
          <p:nvPr/>
        </p:nvCxnSpPr>
        <p:spPr bwMode="auto">
          <a:xfrm>
            <a:off x="5421313" y="4349750"/>
            <a:ext cx="1749425" cy="4270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356" name="Text Box 7"/>
          <p:cNvSpPr txBox="1">
            <a:spLocks noChangeArrowheads="1"/>
          </p:cNvSpPr>
          <p:nvPr/>
        </p:nvSpPr>
        <p:spPr bwMode="auto">
          <a:xfrm>
            <a:off x="11430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3357" name="Text Box 7"/>
          <p:cNvSpPr txBox="1">
            <a:spLocks noChangeArrowheads="1"/>
          </p:cNvSpPr>
          <p:nvPr/>
        </p:nvSpPr>
        <p:spPr bwMode="auto">
          <a:xfrm>
            <a:off x="431165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13358" name="Text Box 7"/>
          <p:cNvSpPr txBox="1">
            <a:spLocks noChangeArrowheads="1"/>
          </p:cNvSpPr>
          <p:nvPr/>
        </p:nvSpPr>
        <p:spPr bwMode="auto">
          <a:xfrm>
            <a:off x="5110163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13359" name="Text Box 7"/>
          <p:cNvSpPr txBox="1">
            <a:spLocks noChangeArrowheads="1"/>
          </p:cNvSpPr>
          <p:nvPr/>
        </p:nvSpPr>
        <p:spPr bwMode="auto">
          <a:xfrm>
            <a:off x="1941513" y="5694363"/>
            <a:ext cx="66357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3360" name="Text Box 7"/>
          <p:cNvSpPr txBox="1">
            <a:spLocks noChangeArrowheads="1"/>
          </p:cNvSpPr>
          <p:nvPr/>
        </p:nvSpPr>
        <p:spPr bwMode="auto">
          <a:xfrm>
            <a:off x="5907088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13361" name="Text Box 7"/>
          <p:cNvSpPr txBox="1">
            <a:spLocks noChangeArrowheads="1"/>
          </p:cNvSpPr>
          <p:nvPr/>
        </p:nvSpPr>
        <p:spPr bwMode="auto">
          <a:xfrm>
            <a:off x="6705600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13362" name="Text Box 7"/>
          <p:cNvSpPr txBox="1">
            <a:spLocks noChangeArrowheads="1"/>
          </p:cNvSpPr>
          <p:nvPr/>
        </p:nvSpPr>
        <p:spPr bwMode="auto">
          <a:xfrm>
            <a:off x="2716213" y="569595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13363" name="Text Box 7"/>
          <p:cNvSpPr txBox="1">
            <a:spLocks noChangeArrowheads="1"/>
          </p:cNvSpPr>
          <p:nvPr/>
        </p:nvSpPr>
        <p:spPr bwMode="auto">
          <a:xfrm>
            <a:off x="3514725" y="56943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cxnSp>
        <p:nvCxnSpPr>
          <p:cNvPr id="64" name="AutoShape 40"/>
          <p:cNvCxnSpPr>
            <a:cxnSpLocks noChangeShapeType="1"/>
            <a:endCxn id="13357" idx="0"/>
          </p:cNvCxnSpPr>
          <p:nvPr/>
        </p:nvCxnSpPr>
        <p:spPr bwMode="auto">
          <a:xfrm>
            <a:off x="1474788" y="5176838"/>
            <a:ext cx="3179762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40"/>
          <p:cNvCxnSpPr>
            <a:cxnSpLocks noChangeShapeType="1"/>
            <a:endCxn id="13358" idx="0"/>
          </p:cNvCxnSpPr>
          <p:nvPr/>
        </p:nvCxnSpPr>
        <p:spPr bwMode="auto">
          <a:xfrm>
            <a:off x="3059113" y="5178425"/>
            <a:ext cx="2393950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6" name="AutoShape 40"/>
          <p:cNvCxnSpPr>
            <a:cxnSpLocks noChangeShapeType="1"/>
            <a:endCxn id="13360" idx="0"/>
          </p:cNvCxnSpPr>
          <p:nvPr/>
        </p:nvCxnSpPr>
        <p:spPr bwMode="auto">
          <a:xfrm>
            <a:off x="5421313" y="5180013"/>
            <a:ext cx="828675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40"/>
          <p:cNvCxnSpPr>
            <a:cxnSpLocks noChangeShapeType="1"/>
            <a:endCxn id="13361" idx="0"/>
          </p:cNvCxnSpPr>
          <p:nvPr/>
        </p:nvCxnSpPr>
        <p:spPr bwMode="auto">
          <a:xfrm>
            <a:off x="6248400" y="5180013"/>
            <a:ext cx="800100" cy="514350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40"/>
          <p:cNvCxnSpPr>
            <a:cxnSpLocks noChangeShapeType="1"/>
            <a:endCxn id="13356" idx="0"/>
          </p:cNvCxnSpPr>
          <p:nvPr/>
        </p:nvCxnSpPr>
        <p:spPr bwMode="auto">
          <a:xfrm flipH="1">
            <a:off x="1485900" y="5176838"/>
            <a:ext cx="765175" cy="517525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40"/>
          <p:cNvCxnSpPr>
            <a:cxnSpLocks noChangeShapeType="1"/>
            <a:endCxn id="13359" idx="0"/>
          </p:cNvCxnSpPr>
          <p:nvPr/>
        </p:nvCxnSpPr>
        <p:spPr bwMode="auto">
          <a:xfrm flipH="1">
            <a:off x="2273300" y="5178425"/>
            <a:ext cx="1598613" cy="51593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40"/>
          <p:cNvCxnSpPr>
            <a:cxnSpLocks noChangeShapeType="1"/>
            <a:endCxn id="13362" idx="0"/>
          </p:cNvCxnSpPr>
          <p:nvPr/>
        </p:nvCxnSpPr>
        <p:spPr bwMode="auto">
          <a:xfrm flipH="1">
            <a:off x="3059113" y="5180013"/>
            <a:ext cx="1577975" cy="515937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40"/>
          <p:cNvCxnSpPr>
            <a:cxnSpLocks noChangeShapeType="1"/>
            <a:endCxn id="13363" idx="0"/>
          </p:cNvCxnSpPr>
          <p:nvPr/>
        </p:nvCxnSpPr>
        <p:spPr bwMode="auto">
          <a:xfrm flipH="1">
            <a:off x="3857625" y="5194300"/>
            <a:ext cx="3190875" cy="500063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05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2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Break input arrays into tiles</a:t>
            </a:r>
          </a:p>
          <a:p>
            <a:pPr lvl="1">
              <a:defRPr/>
            </a:pPr>
            <a:r>
              <a:rPr lang="en-US" dirty="0" smtClean="0"/>
              <a:t>Each tile fits into shared memory for an SM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Sort tiles in </a:t>
            </a:r>
            <a:r>
              <a:rPr lang="en-US" i="1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radix sort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 smtClean="0"/>
              <a:t>Merge pairs of tiles using a </a:t>
            </a:r>
            <a:r>
              <a:rPr lang="en-US" i="1" dirty="0" smtClean="0">
                <a:solidFill>
                  <a:srgbClr val="FF0000"/>
                </a:solidFill>
              </a:rPr>
              <a:t>parallel </a:t>
            </a:r>
            <a:r>
              <a:rPr lang="en-US" i="1" dirty="0" err="1" smtClean="0">
                <a:solidFill>
                  <a:srgbClr val="FF0000"/>
                </a:solidFill>
              </a:rPr>
              <a:t>bitonic</a:t>
            </a:r>
            <a:r>
              <a:rPr lang="en-US" i="1" dirty="0" smtClean="0">
                <a:solidFill>
                  <a:srgbClr val="FF0000"/>
                </a:solidFill>
              </a:rPr>
              <a:t> merge</a:t>
            </a:r>
            <a:r>
              <a:rPr lang="en-US" dirty="0" smtClean="0"/>
              <a:t> until all tiles are merged.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dirty="0" smtClean="0"/>
              <a:t>Our focus is on Step 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93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Where is the parallelism?</a:t>
            </a:r>
          </a:p>
          <a:p>
            <a:pPr lvl="1">
              <a:defRPr/>
            </a:pPr>
            <a:r>
              <a:rPr lang="en-US" dirty="0" smtClean="0"/>
              <a:t>Each tile is sorted in parallel</a:t>
            </a:r>
          </a:p>
          <a:p>
            <a:pPr lvl="1">
              <a:defRPr/>
            </a:pPr>
            <a:r>
              <a:rPr lang="en-US" dirty="0" smtClean="0"/>
              <a:t>Where is the parallelism within a tile?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92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Where is the parallelism?</a:t>
            </a:r>
          </a:p>
          <a:p>
            <a:pPr lvl="1"/>
            <a:r>
              <a:rPr lang="en-US" smtClean="0"/>
              <a:t>Each tile is sorted in parallel</a:t>
            </a:r>
          </a:p>
          <a:p>
            <a:pPr lvl="1"/>
            <a:r>
              <a:rPr lang="en-US" smtClean="0"/>
              <a:t>Where is the parallelism within a tile?</a:t>
            </a:r>
          </a:p>
          <a:p>
            <a:pPr lvl="2"/>
            <a:r>
              <a:rPr lang="en-US" smtClean="0"/>
              <a:t>Each pass is done in sequence after the previous pass.  No parallelism</a:t>
            </a:r>
          </a:p>
          <a:p>
            <a:pPr lvl="2"/>
            <a:r>
              <a:rPr lang="en-US" smtClean="0"/>
              <a:t>Can we parallelize an individual pass?  How?</a:t>
            </a:r>
          </a:p>
          <a:p>
            <a:pPr lvl="1"/>
            <a:r>
              <a:rPr lang="en-US" smtClean="0"/>
              <a:t>Merge also has parallelism</a:t>
            </a:r>
          </a:p>
          <a:p>
            <a:pPr lvl="1"/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88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spilt</a:t>
            </a:r>
            <a:r>
              <a:rPr lang="en-US" dirty="0" smtClean="0"/>
              <a:t>.  Given:</a:t>
            </a:r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at pass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Array,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which is true/false for bit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Output array with false keys before true keys:</a:t>
            </a:r>
          </a:p>
        </p:txBody>
      </p:sp>
      <p:sp>
        <p:nvSpPr>
          <p:cNvPr id="18436" name="Text Box 7"/>
          <p:cNvSpPr txBox="1">
            <a:spLocks noChangeArrowheads="1"/>
          </p:cNvSpPr>
          <p:nvPr/>
        </p:nvSpPr>
        <p:spPr bwMode="auto">
          <a:xfrm>
            <a:off x="1447800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24313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036888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832225" y="32004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625975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542131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6215063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18443" name="Text Box 7"/>
          <p:cNvSpPr txBox="1">
            <a:spLocks noChangeArrowheads="1"/>
          </p:cNvSpPr>
          <p:nvPr/>
        </p:nvSpPr>
        <p:spPr bwMode="auto">
          <a:xfrm>
            <a:off x="7010400" y="32051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44" name="Text Box 7"/>
          <p:cNvSpPr txBox="1">
            <a:spLocks noChangeArrowheads="1"/>
          </p:cNvSpPr>
          <p:nvPr/>
        </p:nvSpPr>
        <p:spPr bwMode="auto">
          <a:xfrm>
            <a:off x="1447800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5" name="Text Box 7"/>
          <p:cNvSpPr txBox="1">
            <a:spLocks noChangeArrowheads="1"/>
          </p:cNvSpPr>
          <p:nvPr/>
        </p:nvSpPr>
        <p:spPr bwMode="auto">
          <a:xfrm>
            <a:off x="224313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6" name="Text Box 7"/>
          <p:cNvSpPr txBox="1">
            <a:spLocks noChangeArrowheads="1"/>
          </p:cNvSpPr>
          <p:nvPr/>
        </p:nvSpPr>
        <p:spPr bwMode="auto">
          <a:xfrm>
            <a:off x="3036888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7" name="Text Box 7"/>
          <p:cNvSpPr txBox="1">
            <a:spLocks noChangeArrowheads="1"/>
          </p:cNvSpPr>
          <p:nvPr/>
        </p:nvSpPr>
        <p:spPr bwMode="auto">
          <a:xfrm>
            <a:off x="3832225" y="4114800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48" name="Text Box 7"/>
          <p:cNvSpPr txBox="1">
            <a:spLocks noChangeArrowheads="1"/>
          </p:cNvSpPr>
          <p:nvPr/>
        </p:nvSpPr>
        <p:spPr bwMode="auto">
          <a:xfrm>
            <a:off x="4625975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542131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0" name="Text Box 7"/>
          <p:cNvSpPr txBox="1">
            <a:spLocks noChangeArrowheads="1"/>
          </p:cNvSpPr>
          <p:nvPr/>
        </p:nvSpPr>
        <p:spPr bwMode="auto">
          <a:xfrm>
            <a:off x="6215063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18451" name="Text Box 7"/>
          <p:cNvSpPr txBox="1">
            <a:spLocks noChangeArrowheads="1"/>
          </p:cNvSpPr>
          <p:nvPr/>
        </p:nvSpPr>
        <p:spPr bwMode="auto">
          <a:xfrm>
            <a:off x="7010400" y="4119563"/>
            <a:ext cx="685800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18452" name="Text Box 7"/>
          <p:cNvSpPr txBox="1">
            <a:spLocks noChangeArrowheads="1"/>
          </p:cNvSpPr>
          <p:nvPr/>
        </p:nvSpPr>
        <p:spPr bwMode="auto">
          <a:xfrm>
            <a:off x="1447800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100</a:t>
            </a:r>
          </a:p>
        </p:txBody>
      </p:sp>
      <p:sp>
        <p:nvSpPr>
          <p:cNvPr id="18453" name="Text Box 7"/>
          <p:cNvSpPr txBox="1">
            <a:spLocks noChangeArrowheads="1"/>
          </p:cNvSpPr>
          <p:nvPr/>
        </p:nvSpPr>
        <p:spPr bwMode="auto">
          <a:xfrm>
            <a:off x="224313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010</a:t>
            </a:r>
          </a:p>
        </p:txBody>
      </p:sp>
      <p:sp>
        <p:nvSpPr>
          <p:cNvPr id="18454" name="Text Box 7"/>
          <p:cNvSpPr txBox="1">
            <a:spLocks noChangeArrowheads="1"/>
          </p:cNvSpPr>
          <p:nvPr/>
        </p:nvSpPr>
        <p:spPr bwMode="auto">
          <a:xfrm>
            <a:off x="3036888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110</a:t>
            </a:r>
          </a:p>
        </p:txBody>
      </p:sp>
      <p:sp>
        <p:nvSpPr>
          <p:cNvPr id="18455" name="Text Box 7"/>
          <p:cNvSpPr txBox="1">
            <a:spLocks noChangeArrowheads="1"/>
          </p:cNvSpPr>
          <p:nvPr/>
        </p:nvSpPr>
        <p:spPr bwMode="auto">
          <a:xfrm>
            <a:off x="3832225" y="533400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000</a:t>
            </a:r>
          </a:p>
        </p:txBody>
      </p:sp>
      <p:sp>
        <p:nvSpPr>
          <p:cNvPr id="18456" name="Text Box 7"/>
          <p:cNvSpPr txBox="1">
            <a:spLocks noChangeArrowheads="1"/>
          </p:cNvSpPr>
          <p:nvPr/>
        </p:nvSpPr>
        <p:spPr bwMode="auto">
          <a:xfrm>
            <a:off x="4625975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111</a:t>
            </a:r>
          </a:p>
        </p:txBody>
      </p:sp>
      <p:sp>
        <p:nvSpPr>
          <p:cNvPr id="18457" name="Text Box 7"/>
          <p:cNvSpPr txBox="1">
            <a:spLocks noChangeArrowheads="1"/>
          </p:cNvSpPr>
          <p:nvPr/>
        </p:nvSpPr>
        <p:spPr bwMode="auto">
          <a:xfrm>
            <a:off x="542131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011</a:t>
            </a:r>
          </a:p>
        </p:txBody>
      </p:sp>
      <p:sp>
        <p:nvSpPr>
          <p:cNvPr id="18458" name="Text Box 7"/>
          <p:cNvSpPr txBox="1">
            <a:spLocks noChangeArrowheads="1"/>
          </p:cNvSpPr>
          <p:nvPr/>
        </p:nvSpPr>
        <p:spPr bwMode="auto">
          <a:xfrm>
            <a:off x="6215063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101</a:t>
            </a:r>
          </a:p>
        </p:txBody>
      </p:sp>
      <p:sp>
        <p:nvSpPr>
          <p:cNvPr id="18459" name="Text Box 7"/>
          <p:cNvSpPr txBox="1">
            <a:spLocks noChangeArrowheads="1"/>
          </p:cNvSpPr>
          <p:nvPr/>
        </p:nvSpPr>
        <p:spPr bwMode="auto">
          <a:xfrm>
            <a:off x="7010400" y="5338763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1276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78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1279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0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1281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1282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3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1284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5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6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7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88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1289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1290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129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5" name="AutoShape 74"/>
          <p:cNvCxnSpPr>
            <a:cxnSpLocks noChangeShapeType="1"/>
            <a:stCxn id="11268" idx="2"/>
            <a:endCxn id="11275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6" name="AutoShape 74"/>
          <p:cNvCxnSpPr>
            <a:cxnSpLocks noChangeShapeType="1"/>
            <a:stCxn id="11271" idx="2"/>
            <a:endCxn id="11278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7" name="AutoShape 74"/>
          <p:cNvCxnSpPr>
            <a:cxnSpLocks noChangeShapeType="1"/>
            <a:stCxn id="11269" idx="2"/>
            <a:endCxn id="11280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8" name="AutoShape 74"/>
          <p:cNvCxnSpPr>
            <a:cxnSpLocks noChangeShapeType="1"/>
            <a:stCxn id="11274" idx="2"/>
            <a:endCxn id="11281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99" name="AutoShape 40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0" name="AutoShape 74"/>
          <p:cNvCxnSpPr>
            <a:cxnSpLocks noChangeShapeType="1"/>
            <a:stCxn id="11278" idx="2"/>
            <a:endCxn id="11283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1" name="AutoShape 40"/>
          <p:cNvCxnSpPr>
            <a:cxnSpLocks noChangeShapeType="1"/>
            <a:stCxn id="11280" idx="2"/>
            <a:endCxn id="11288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302" name="AutoShape 74"/>
          <p:cNvCxnSpPr>
            <a:cxnSpLocks noChangeShapeType="1"/>
            <a:stCxn id="11281" idx="2"/>
            <a:endCxn id="11288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47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1947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194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1: Compute </a:t>
            </a:r>
            <a:r>
              <a:rPr lang="en-US" i="1" smtClean="0">
                <a:solidFill>
                  <a:srgbClr val="FF0000"/>
                </a:solidFill>
              </a:rPr>
              <a:t>e </a:t>
            </a:r>
            <a:r>
              <a:rPr lang="en-US" smtClean="0"/>
              <a:t>array</a:t>
            </a:r>
          </a:p>
        </p:txBody>
      </p:sp>
      <p:cxnSp>
        <p:nvCxnSpPr>
          <p:cNvPr id="1947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9" name="Group 33"/>
          <p:cNvGrpSpPr>
            <a:grpSpLocks/>
          </p:cNvGrpSpPr>
          <p:nvPr/>
        </p:nvGrpSpPr>
        <p:grpSpPr bwMode="auto">
          <a:xfrm>
            <a:off x="823913" y="4167188"/>
            <a:ext cx="6248400" cy="404812"/>
            <a:chOff x="838200" y="4167706"/>
            <a:chExt cx="6248400" cy="404294"/>
          </a:xfrm>
        </p:grpSpPr>
        <p:sp>
          <p:nvSpPr>
            <p:cNvPr id="19481" name="Text Box 7"/>
            <p:cNvSpPr txBox="1">
              <a:spLocks noChangeArrowheads="1"/>
            </p:cNvSpPr>
            <p:nvPr/>
          </p:nvSpPr>
          <p:spPr bwMode="auto">
            <a:xfrm>
              <a:off x="838200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2" name="Text Box 7"/>
            <p:cNvSpPr txBox="1">
              <a:spLocks noChangeArrowheads="1"/>
            </p:cNvSpPr>
            <p:nvPr/>
          </p:nvSpPr>
          <p:spPr bwMode="auto">
            <a:xfrm>
              <a:off x="1632857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3" name="Text Box 7"/>
            <p:cNvSpPr txBox="1">
              <a:spLocks noChangeArrowheads="1"/>
            </p:cNvSpPr>
            <p:nvPr/>
          </p:nvSpPr>
          <p:spPr bwMode="auto">
            <a:xfrm>
              <a:off x="2427514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4" name="Text Box 7"/>
            <p:cNvSpPr txBox="1">
              <a:spLocks noChangeArrowheads="1"/>
            </p:cNvSpPr>
            <p:nvPr/>
          </p:nvSpPr>
          <p:spPr bwMode="auto">
            <a:xfrm>
              <a:off x="3222171" y="4167706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485" name="Text Box 7"/>
            <p:cNvSpPr txBox="1">
              <a:spLocks noChangeArrowheads="1"/>
            </p:cNvSpPr>
            <p:nvPr/>
          </p:nvSpPr>
          <p:spPr bwMode="auto">
            <a:xfrm>
              <a:off x="4016828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6" name="Text Box 7"/>
            <p:cNvSpPr txBox="1">
              <a:spLocks noChangeArrowheads="1"/>
            </p:cNvSpPr>
            <p:nvPr/>
          </p:nvSpPr>
          <p:spPr bwMode="auto">
            <a:xfrm>
              <a:off x="4811485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7" name="Text Box 7"/>
            <p:cNvSpPr txBox="1">
              <a:spLocks noChangeArrowheads="1"/>
            </p:cNvSpPr>
            <p:nvPr/>
          </p:nvSpPr>
          <p:spPr bwMode="auto">
            <a:xfrm>
              <a:off x="5606142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0</a:t>
              </a:r>
            </a:p>
          </p:txBody>
        </p:sp>
        <p:sp>
          <p:nvSpPr>
            <p:cNvPr id="19488" name="Text Box 7"/>
            <p:cNvSpPr txBox="1">
              <a:spLocks noChangeArrowheads="1"/>
            </p:cNvSpPr>
            <p:nvPr/>
          </p:nvSpPr>
          <p:spPr bwMode="auto">
            <a:xfrm>
              <a:off x="6400800" y="4171890"/>
              <a:ext cx="685800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2000">
                  <a:latin typeface="Courier New" pitchFamily="49" charset="0"/>
                </a:rPr>
                <a:t>1</a:t>
              </a:r>
            </a:p>
          </p:txBody>
        </p:sp>
      </p:grpSp>
      <p:sp>
        <p:nvSpPr>
          <p:cNvPr id="1948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749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05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2: Exclusive Scan </a:t>
            </a:r>
            <a:r>
              <a:rPr lang="en-US" i="1" smtClean="0">
                <a:solidFill>
                  <a:srgbClr val="FF0000"/>
                </a:solidFill>
              </a:rPr>
              <a:t>e</a:t>
            </a:r>
            <a:endParaRPr lang="en-US" smtClean="0"/>
          </a:p>
        </p:txBody>
      </p:sp>
      <p:cxnSp>
        <p:nvCxnSpPr>
          <p:cNvPr id="20501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0510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0511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0512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3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0514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0515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6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7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8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0519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0520" name="TextBox 45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5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152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15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3: Compute </a:t>
            </a:r>
            <a:r>
              <a:rPr lang="en-US" i="1" smtClean="0">
                <a:solidFill>
                  <a:srgbClr val="FF0000"/>
                </a:solidFill>
              </a:rPr>
              <a:t>totalFalses</a:t>
            </a:r>
          </a:p>
        </p:txBody>
      </p:sp>
      <p:cxnSp>
        <p:nvCxnSpPr>
          <p:cNvPr id="2152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153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21536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1537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8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1</a:t>
            </a:r>
          </a:p>
        </p:txBody>
      </p:sp>
      <p:sp>
        <p:nvSpPr>
          <p:cNvPr id="21539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2</a:t>
            </a:r>
          </a:p>
        </p:txBody>
      </p:sp>
      <p:sp>
        <p:nvSpPr>
          <p:cNvPr id="21540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1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2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3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3</a:t>
            </a:r>
          </a:p>
        </p:txBody>
      </p:sp>
      <p:sp>
        <p:nvSpPr>
          <p:cNvPr id="2154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1545" name="TextBox 45"/>
          <p:cNvSpPr txBox="1">
            <a:spLocks noChangeArrowheads="1"/>
          </p:cNvSpPr>
          <p:nvPr/>
        </p:nvSpPr>
        <p:spPr bwMode="auto">
          <a:xfrm>
            <a:off x="5080000" y="5954713"/>
            <a:ext cx="3300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e[n – 1] + f[n – 1]</a:t>
            </a:r>
          </a:p>
          <a:p>
            <a:r>
              <a:rPr lang="en-US"/>
              <a:t>totalFalses = 1 + 3</a:t>
            </a:r>
          </a:p>
          <a:p>
            <a:r>
              <a:rPr lang="en-US"/>
              <a:t>totalFalses = 4</a:t>
            </a:r>
          </a:p>
        </p:txBody>
      </p:sp>
      <p:cxnSp>
        <p:nvCxnSpPr>
          <p:cNvPr id="21546" name="Straight Arrow Connector 21"/>
          <p:cNvCxnSpPr>
            <a:cxnSpLocks noChangeShapeType="1"/>
            <a:stCxn id="32" idx="2"/>
            <a:endCxn id="21543" idx="0"/>
          </p:cNvCxnSpPr>
          <p:nvPr/>
        </p:nvCxnSpPr>
        <p:spPr bwMode="auto">
          <a:xfrm>
            <a:off x="6729413" y="4572000"/>
            <a:ext cx="0" cy="209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1547" name="Straight Arrow Connector 35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>
            <a:off x="6729413" y="5181600"/>
            <a:ext cx="0" cy="773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4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254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254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255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5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256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256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257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2578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22579" name="TextBox 56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77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6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356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35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356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7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358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358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358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8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359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3594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t[0] = 0 – f[0] + totalFalses</a:t>
            </a:r>
          </a:p>
          <a:p>
            <a:r>
              <a:rPr lang="en-US"/>
              <a:t>t[0] = 0 – 0 + 4</a:t>
            </a:r>
          </a:p>
          <a:p>
            <a:r>
              <a:rPr lang="en-US"/>
              <a:t>t[0] = 4</a:t>
            </a:r>
          </a:p>
        </p:txBody>
      </p:sp>
      <p:sp>
        <p:nvSpPr>
          <p:cNvPr id="23595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87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4588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458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4590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599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4608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4609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0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4611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2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3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4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5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6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4617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4618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t[1] = 1 – f[1] + totalFalses</a:t>
            </a:r>
          </a:p>
          <a:p>
            <a:r>
              <a:rPr lang="en-US"/>
              <a:t>t[1] = 1 – 1 + 4</a:t>
            </a:r>
          </a:p>
          <a:p>
            <a:r>
              <a:rPr lang="en-US"/>
              <a:t>t[1] = 4</a:t>
            </a:r>
          </a:p>
        </p:txBody>
      </p:sp>
      <p:sp>
        <p:nvSpPr>
          <p:cNvPr id="24619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1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11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5612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561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5614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23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5632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5633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4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5635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5636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7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8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39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0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5641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5642" name="TextBox 64"/>
          <p:cNvSpPr txBox="1">
            <a:spLocks noChangeArrowheads="1"/>
          </p:cNvSpPr>
          <p:nvPr/>
        </p:nvSpPr>
        <p:spPr bwMode="auto">
          <a:xfrm>
            <a:off x="712788" y="5943600"/>
            <a:ext cx="2852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t[2] = 2 – f[2] + totalFalses</a:t>
            </a:r>
          </a:p>
          <a:p>
            <a:r>
              <a:rPr lang="en-US"/>
              <a:t>t[2] = 2 – 1 + 4</a:t>
            </a:r>
          </a:p>
          <a:p>
            <a:r>
              <a:rPr lang="en-US"/>
              <a:t>t[2] = 5</a:t>
            </a:r>
          </a:p>
        </p:txBody>
      </p:sp>
      <p:sp>
        <p:nvSpPr>
          <p:cNvPr id="25643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96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35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6636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663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4: Compute </a:t>
            </a:r>
            <a:r>
              <a:rPr lang="en-US" i="1" smtClean="0">
                <a:solidFill>
                  <a:srgbClr val="FF0000"/>
                </a:solidFill>
              </a:rPr>
              <a:t>t </a:t>
            </a:r>
            <a:r>
              <a:rPr lang="en-US" smtClean="0"/>
              <a:t>array</a:t>
            </a:r>
            <a:endParaRPr lang="en-US" i="1" smtClean="0">
              <a:solidFill>
                <a:srgbClr val="FF0000"/>
              </a:solidFill>
            </a:endParaRPr>
          </a:p>
        </p:txBody>
      </p:sp>
      <p:cxnSp>
        <p:nvCxnSpPr>
          <p:cNvPr id="26638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47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656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6657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8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6659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0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1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6662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6663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6664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6665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6666" name="TextBox 65"/>
          <p:cNvSpPr txBox="1">
            <a:spLocks noChangeArrowheads="1"/>
          </p:cNvSpPr>
          <p:nvPr/>
        </p:nvSpPr>
        <p:spPr bwMode="auto">
          <a:xfrm>
            <a:off x="7329488" y="6402388"/>
            <a:ext cx="1692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totalFalses = 4</a:t>
            </a:r>
          </a:p>
        </p:txBody>
      </p:sp>
      <p:sp>
        <p:nvSpPr>
          <p:cNvPr id="26667" name="TextBox 55"/>
          <p:cNvSpPr txBox="1">
            <a:spLocks noChangeArrowheads="1"/>
          </p:cNvSpPr>
          <p:nvPr/>
        </p:nvSpPr>
        <p:spPr bwMode="auto">
          <a:xfrm>
            <a:off x="712788" y="5943600"/>
            <a:ext cx="2620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t[i] = i – f[i] + totalFalses</a:t>
            </a:r>
          </a:p>
        </p:txBody>
      </p:sp>
      <p:sp>
        <p:nvSpPr>
          <p:cNvPr id="57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1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2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91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59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7660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76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7662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71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680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7681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2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7683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4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5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7686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7687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7688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7689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7690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7691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2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3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4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5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6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7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7698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9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Radix Sort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23913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19250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41458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08338" y="34290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0367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797425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59276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386513" y="34337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83" name="TextBox 19"/>
          <p:cNvSpPr txBox="1">
            <a:spLocks noChangeArrowheads="1"/>
          </p:cNvSpPr>
          <p:nvPr/>
        </p:nvSpPr>
        <p:spPr bwMode="auto">
          <a:xfrm>
            <a:off x="7224713" y="2854325"/>
            <a:ext cx="82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i array</a:t>
            </a:r>
          </a:p>
        </p:txBody>
      </p:sp>
      <p:sp>
        <p:nvSpPr>
          <p:cNvPr id="28684" name="TextBox 20"/>
          <p:cNvSpPr txBox="1">
            <a:spLocks noChangeArrowheads="1"/>
          </p:cNvSpPr>
          <p:nvPr/>
        </p:nvSpPr>
        <p:spPr bwMode="auto">
          <a:xfrm>
            <a:off x="7224713" y="3444875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b array</a:t>
            </a:r>
          </a:p>
        </p:txBody>
      </p:sp>
      <p:sp>
        <p:nvSpPr>
          <p:cNvPr id="2868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09600"/>
          </a:xfrm>
        </p:spPr>
        <p:txBody>
          <a:bodyPr/>
          <a:lstStyle/>
          <a:p>
            <a:r>
              <a:rPr lang="en-US" smtClean="0"/>
              <a:t>Step 5: Scatter based on address </a:t>
            </a:r>
            <a:r>
              <a:rPr lang="en-US" i="1" smtClean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6" name="Straight Connector 22"/>
          <p:cNvCxnSpPr>
            <a:cxnSpLocks noChangeShapeType="1"/>
          </p:cNvCxnSpPr>
          <p:nvPr/>
        </p:nvCxnSpPr>
        <p:spPr bwMode="auto">
          <a:xfrm>
            <a:off x="533400" y="4038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823913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619250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41458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08338" y="41671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00367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97425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559276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386513" y="41719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7224713" y="4208463"/>
            <a:ext cx="90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e array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823913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1619250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41458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08338" y="4776788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2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00367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4797425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559276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86513" y="478155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3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8704" name="TextBox 44"/>
          <p:cNvSpPr txBox="1">
            <a:spLocks noChangeArrowheads="1"/>
          </p:cNvSpPr>
          <p:nvPr/>
        </p:nvSpPr>
        <p:spPr bwMode="auto">
          <a:xfrm>
            <a:off x="7239000" y="4811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f array</a:t>
            </a:r>
          </a:p>
        </p:txBody>
      </p:sp>
      <p:sp>
        <p:nvSpPr>
          <p:cNvPr id="28705" name="Text Box 7"/>
          <p:cNvSpPr txBox="1">
            <a:spLocks noChangeArrowheads="1"/>
          </p:cNvSpPr>
          <p:nvPr/>
        </p:nvSpPr>
        <p:spPr bwMode="auto">
          <a:xfrm>
            <a:off x="823913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6" name="Text Box 7"/>
          <p:cNvSpPr txBox="1">
            <a:spLocks noChangeArrowheads="1"/>
          </p:cNvSpPr>
          <p:nvPr/>
        </p:nvSpPr>
        <p:spPr bwMode="auto">
          <a:xfrm>
            <a:off x="1619250" y="5386388"/>
            <a:ext cx="685800" cy="400050"/>
          </a:xfrm>
          <a:prstGeom prst="rect">
            <a:avLst/>
          </a:prstGeom>
          <a:solidFill>
            <a:srgbClr val="E7F4BE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07" name="Text Box 7"/>
          <p:cNvSpPr txBox="1">
            <a:spLocks noChangeArrowheads="1"/>
          </p:cNvSpPr>
          <p:nvPr/>
        </p:nvSpPr>
        <p:spPr bwMode="auto">
          <a:xfrm>
            <a:off x="241458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8" name="Text Box 7"/>
          <p:cNvSpPr txBox="1">
            <a:spLocks noChangeArrowheads="1"/>
          </p:cNvSpPr>
          <p:nvPr/>
        </p:nvSpPr>
        <p:spPr bwMode="auto">
          <a:xfrm>
            <a:off x="3208338" y="53863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09" name="Text Box 7"/>
          <p:cNvSpPr txBox="1">
            <a:spLocks noChangeArrowheads="1"/>
          </p:cNvSpPr>
          <p:nvPr/>
        </p:nvSpPr>
        <p:spPr bwMode="auto">
          <a:xfrm>
            <a:off x="400367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5</a:t>
            </a:r>
          </a:p>
        </p:txBody>
      </p:sp>
      <p:sp>
        <p:nvSpPr>
          <p:cNvPr id="28710" name="Text Box 7"/>
          <p:cNvSpPr txBox="1">
            <a:spLocks noChangeArrowheads="1"/>
          </p:cNvSpPr>
          <p:nvPr/>
        </p:nvSpPr>
        <p:spPr bwMode="auto">
          <a:xfrm>
            <a:off x="4797425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6</a:t>
            </a:r>
          </a:p>
        </p:txBody>
      </p:sp>
      <p:sp>
        <p:nvSpPr>
          <p:cNvPr id="28711" name="Text Box 7"/>
          <p:cNvSpPr txBox="1">
            <a:spLocks noChangeArrowheads="1"/>
          </p:cNvSpPr>
          <p:nvPr/>
        </p:nvSpPr>
        <p:spPr bwMode="auto">
          <a:xfrm>
            <a:off x="559276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7</a:t>
            </a:r>
          </a:p>
        </p:txBody>
      </p:sp>
      <p:sp>
        <p:nvSpPr>
          <p:cNvPr id="28712" name="Text Box 7"/>
          <p:cNvSpPr txBox="1">
            <a:spLocks noChangeArrowheads="1"/>
          </p:cNvSpPr>
          <p:nvPr/>
        </p:nvSpPr>
        <p:spPr bwMode="auto">
          <a:xfrm>
            <a:off x="6386513" y="53911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8</a:t>
            </a:r>
          </a:p>
        </p:txBody>
      </p:sp>
      <p:sp>
        <p:nvSpPr>
          <p:cNvPr id="28713" name="TextBox 54"/>
          <p:cNvSpPr txBox="1">
            <a:spLocks noChangeArrowheads="1"/>
          </p:cNvSpPr>
          <p:nvPr/>
        </p:nvSpPr>
        <p:spPr bwMode="auto">
          <a:xfrm>
            <a:off x="7239000" y="5383213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 array</a:t>
            </a:r>
          </a:p>
        </p:txBody>
      </p:sp>
      <p:sp>
        <p:nvSpPr>
          <p:cNvPr id="28714" name="Text Box 7"/>
          <p:cNvSpPr txBox="1">
            <a:spLocks noChangeArrowheads="1"/>
          </p:cNvSpPr>
          <p:nvPr/>
        </p:nvSpPr>
        <p:spPr bwMode="auto">
          <a:xfrm>
            <a:off x="823913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0</a:t>
            </a:r>
          </a:p>
        </p:txBody>
      </p:sp>
      <p:sp>
        <p:nvSpPr>
          <p:cNvPr id="28715" name="Text Box 7"/>
          <p:cNvSpPr txBox="1">
            <a:spLocks noChangeArrowheads="1"/>
          </p:cNvSpPr>
          <p:nvPr/>
        </p:nvSpPr>
        <p:spPr bwMode="auto">
          <a:xfrm>
            <a:off x="1619250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2000">
                <a:latin typeface="Courier New" pitchFamily="49" charset="0"/>
              </a:rPr>
              <a:t>4</a:t>
            </a:r>
          </a:p>
        </p:txBody>
      </p:sp>
      <p:sp>
        <p:nvSpPr>
          <p:cNvPr id="28716" name="Text Box 7"/>
          <p:cNvSpPr txBox="1">
            <a:spLocks noChangeArrowheads="1"/>
          </p:cNvSpPr>
          <p:nvPr/>
        </p:nvSpPr>
        <p:spPr bwMode="auto">
          <a:xfrm>
            <a:off x="2414588" y="5995988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7" name="Text Box 7"/>
          <p:cNvSpPr txBox="1">
            <a:spLocks noChangeArrowheads="1"/>
          </p:cNvSpPr>
          <p:nvPr/>
        </p:nvSpPr>
        <p:spPr bwMode="auto">
          <a:xfrm>
            <a:off x="3208338" y="5995988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8" name="Text Box 7"/>
          <p:cNvSpPr txBox="1">
            <a:spLocks noChangeArrowheads="1"/>
          </p:cNvSpPr>
          <p:nvPr/>
        </p:nvSpPr>
        <p:spPr bwMode="auto">
          <a:xfrm>
            <a:off x="400367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19" name="Text Box 7"/>
          <p:cNvSpPr txBox="1">
            <a:spLocks noChangeArrowheads="1"/>
          </p:cNvSpPr>
          <p:nvPr/>
        </p:nvSpPr>
        <p:spPr bwMode="auto">
          <a:xfrm>
            <a:off x="4797425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0" name="Text Box 7"/>
          <p:cNvSpPr txBox="1">
            <a:spLocks noChangeArrowheads="1"/>
          </p:cNvSpPr>
          <p:nvPr/>
        </p:nvSpPr>
        <p:spPr bwMode="auto">
          <a:xfrm>
            <a:off x="5592763" y="6000750"/>
            <a:ext cx="685800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1" name="Text Box 7"/>
          <p:cNvSpPr txBox="1">
            <a:spLocks noChangeArrowheads="1"/>
          </p:cNvSpPr>
          <p:nvPr/>
        </p:nvSpPr>
        <p:spPr bwMode="auto">
          <a:xfrm>
            <a:off x="6386513" y="6000750"/>
            <a:ext cx="685800" cy="400050"/>
          </a:xfrm>
          <a:prstGeom prst="rect">
            <a:avLst/>
          </a:prstGeom>
          <a:solidFill>
            <a:srgbClr val="E7F4B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US" sz="2000">
              <a:latin typeface="Courier New" pitchFamily="49" charset="0"/>
            </a:endParaRPr>
          </a:p>
        </p:txBody>
      </p:sp>
      <p:sp>
        <p:nvSpPr>
          <p:cNvPr id="28722" name="TextBox 64"/>
          <p:cNvSpPr txBox="1">
            <a:spLocks noChangeArrowheads="1"/>
          </p:cNvSpPr>
          <p:nvPr/>
        </p:nvSpPr>
        <p:spPr bwMode="auto">
          <a:xfrm>
            <a:off x="7239000" y="6030913"/>
            <a:ext cx="1998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d[i] = b[i] ? t[i] : f[i]</a:t>
            </a: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823913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1619250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241458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208338" y="2819400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110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0" name="Text Box 7"/>
          <p:cNvSpPr txBox="1">
            <a:spLocks noChangeArrowheads="1"/>
          </p:cNvSpPr>
          <p:nvPr/>
        </p:nvSpPr>
        <p:spPr bwMode="auto">
          <a:xfrm>
            <a:off x="400367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011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4797425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101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59276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001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73" name="Text Box 7"/>
          <p:cNvSpPr txBox="1">
            <a:spLocks noChangeArrowheads="1"/>
          </p:cNvSpPr>
          <p:nvPr/>
        </p:nvSpPr>
        <p:spPr bwMode="auto">
          <a:xfrm>
            <a:off x="6386513" y="2824163"/>
            <a:ext cx="6858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defRPr/>
            </a:pPr>
            <a:r>
              <a:rPr lang="en-US" sz="2000" dirty="0" smtClean="0">
                <a:latin typeface="Courier New" pitchFamily="49" charset="0"/>
                <a:cs typeface="+mn-cs"/>
              </a:rPr>
              <a:t>000</a:t>
            </a:r>
            <a:endParaRPr lang="en-US" sz="2000" dirty="0">
              <a:latin typeface="Courier New" pitchFamily="49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3F615-E82D-4158-B7FC-AE38D907AC67}" type="slidenum">
              <a:rPr lang="en-US" smtClean="0"/>
              <a:pPr>
                <a:defRPr/>
              </a:pPr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87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8524</TotalTime>
  <Words>5913</Words>
  <Application>Microsoft Office PowerPoint</Application>
  <PresentationFormat>On-screen Show (4:3)</PresentationFormat>
  <Paragraphs>2666</Paragraphs>
  <Slides>105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Arial Black</vt:lpstr>
      <vt:lpstr>Courier New</vt:lpstr>
      <vt:lpstr>Times New Roman</vt:lpstr>
      <vt:lpstr>Wingdings</vt:lpstr>
      <vt:lpstr>Pixel</vt:lpstr>
      <vt:lpstr>Parallel Algorithms</vt:lpstr>
      <vt:lpstr>Review</vt:lpstr>
      <vt:lpstr>Agenda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All-Prefix-Sums</vt:lpstr>
      <vt:lpstr>All-Prefix-Sums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Scan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Stream Compaction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Summed Area Table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Parallel Radix Sort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291</cp:revision>
  <cp:lastPrinted>2012-01-29T21:57:59Z</cp:lastPrinted>
  <dcterms:created xsi:type="dcterms:W3CDTF">2011-01-14T02:17:40Z</dcterms:created>
  <dcterms:modified xsi:type="dcterms:W3CDTF">2015-08-28T15:45:08Z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