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5"/>
  </p:notesMasterIdLst>
  <p:handoutMasterIdLst>
    <p:handoutMasterId r:id="rId26"/>
  </p:handoutMasterIdLst>
  <p:sldIdLst>
    <p:sldId id="421" r:id="rId2"/>
    <p:sldId id="433" r:id="rId3"/>
    <p:sldId id="448" r:id="rId4"/>
    <p:sldId id="450" r:id="rId5"/>
    <p:sldId id="428" r:id="rId6"/>
    <p:sldId id="429" r:id="rId7"/>
    <p:sldId id="430" r:id="rId8"/>
    <p:sldId id="432" r:id="rId9"/>
    <p:sldId id="443" r:id="rId10"/>
    <p:sldId id="445" r:id="rId11"/>
    <p:sldId id="446" r:id="rId12"/>
    <p:sldId id="431" r:id="rId13"/>
    <p:sldId id="438" r:id="rId14"/>
    <p:sldId id="434" r:id="rId15"/>
    <p:sldId id="435" r:id="rId16"/>
    <p:sldId id="436" r:id="rId17"/>
    <p:sldId id="449" r:id="rId18"/>
    <p:sldId id="426" r:id="rId19"/>
    <p:sldId id="437" r:id="rId20"/>
    <p:sldId id="442" r:id="rId21"/>
    <p:sldId id="439" r:id="rId22"/>
    <p:sldId id="447" r:id="rId23"/>
    <p:sldId id="451" r:id="rId24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008000"/>
    <a:srgbClr val="FFFF99"/>
    <a:srgbClr val="FF9933"/>
    <a:srgbClr val="D9D9D9"/>
    <a:srgbClr val="E7F4BE"/>
    <a:srgbClr val="CCCCE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 autoAdjust="0"/>
    <p:restoredTop sz="86609" autoAdjust="0"/>
  </p:normalViewPr>
  <p:slideViewPr>
    <p:cSldViewPr>
      <p:cViewPr varScale="1">
        <p:scale>
          <a:sx n="122" d="100"/>
          <a:sy n="122" d="100"/>
        </p:scale>
        <p:origin x="141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9FBA4859-73B5-488B-BB24-F58F63069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44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1F529FE-D620-46C3-85AB-7D3BFC9B5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53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9C4CAF-98CE-4B4B-B10E-3F0FC7A6A02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9866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05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Sounds like</a:t>
            </a:r>
            <a:r>
              <a:rPr lang="en-US" baseline="0" dirty="0" smtClean="0"/>
              <a:t> using shared memory in CUDA, right?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Doesn't have to write overdrawn pixels, depth/stencil, etc. to global memory.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Depth/stencil testing and blending are done on chip.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05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dirty="0" smtClean="0"/>
              <a:t>Frame data is also called polygon lists (ARM) and the parameter buffer (Imagination Technologies).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05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00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Much less global memory access since a tile is only written</a:t>
            </a:r>
            <a:r>
              <a:rPr lang="en-US" baseline="0" dirty="0" smtClean="0"/>
              <a:t> to global memory once, and only color is written.  However, frame data is now in global memory.  As long as there is not too many posted-clipped triangles, the extra global memory access introduced by frame data is much less than the access saved using tiling.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92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school optimizations use to draw the sky box</a:t>
            </a:r>
            <a:r>
              <a:rPr lang="en-US" baseline="0" dirty="0" smtClean="0"/>
              <a:t> first, etc. to avoid </a:t>
            </a:r>
            <a:r>
              <a:rPr lang="en-US" baseline="0" dirty="0" err="1" smtClean="0"/>
              <a:t>glClear</a:t>
            </a:r>
            <a:r>
              <a:rPr lang="en-US" baseline="0" dirty="0" smtClean="0"/>
              <a:t>.  Don’t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60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tile has access to the frame data spatial data structure, and can therefore sort front-to-back</a:t>
            </a:r>
            <a:r>
              <a:rPr lang="en-US" baseline="0" dirty="0" smtClean="0"/>
              <a:t> unlike IMR.</a:t>
            </a:r>
          </a:p>
          <a:p>
            <a:endParaRPr lang="en-US" dirty="0" smtClean="0"/>
          </a:p>
          <a:p>
            <a:r>
              <a:rPr lang="en-US" dirty="0" smtClean="0"/>
              <a:t>The image on the right is a view from the left of the camera.</a:t>
            </a:r>
          </a:p>
          <a:p>
            <a:endParaRPr lang="en-US" dirty="0" smtClean="0"/>
          </a:p>
          <a:p>
            <a:r>
              <a:rPr lang="en-US" dirty="0" smtClean="0"/>
              <a:t>I suspect, in theory, they can do OIT with the frame data too.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21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longer useful; wasted CPU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1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Video: https://www.youtube.com/watch?v=4pDADEhka_g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Roughly 1.5% overhead from computing and comparing the CRCs.</a:t>
            </a:r>
          </a:p>
          <a:p>
            <a:endParaRPr lang="en-US" dirty="0" smtClean="0"/>
          </a:p>
          <a:p>
            <a:r>
              <a:rPr lang="en-US" dirty="0" smtClean="0"/>
              <a:t>64-bit CRC.  </a:t>
            </a:r>
            <a:r>
              <a:rPr lang="en-US" smtClean="0"/>
              <a:t>Collisions possible.</a:t>
            </a:r>
          </a:p>
          <a:p>
            <a:endParaRPr lang="en-US" dirty="0" smtClean="0"/>
          </a:p>
          <a:p>
            <a:r>
              <a:rPr lang="en-US" dirty="0" smtClean="0"/>
              <a:t>More info: http://www.anandtech.com/show/8234/arms-mali-midgard-architecture-explored/7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37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1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64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 100 bytes is</a:t>
            </a:r>
            <a:r>
              <a:rPr lang="en-US" baseline="0" dirty="0" smtClean="0"/>
              <a:t> common.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26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1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in unnecessary shading and depth buffer writes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1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Uses early-z.  View-dependent.</a:t>
            </a:r>
            <a:r>
              <a:rPr lang="en-US" baseline="0" dirty="0" smtClean="0"/>
              <a:t>  Needs to be done per frame for dynamic scenes.  Translucent objects still need to be rendered back to front.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1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to transform vertices</a:t>
            </a:r>
            <a:r>
              <a:rPr lang="en-US" baseline="0" dirty="0" smtClean="0"/>
              <a:t> twice, but CPU overhead can be low on the second pass.  Depth only pass can use double-speed z-only.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1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Reducing bandwidth helps</a:t>
            </a:r>
            <a:r>
              <a:rPr lang="en-US" baseline="0" dirty="0" smtClean="0"/>
              <a:t> power consumption and performance!</a:t>
            </a:r>
          </a:p>
          <a:p>
            <a:endParaRPr lang="en-US" dirty="0" smtClean="0"/>
          </a:p>
          <a:p>
            <a:r>
              <a:rPr lang="en-US" dirty="0" smtClean="0"/>
              <a:t>Compression helps, but it is</a:t>
            </a:r>
            <a:r>
              <a:rPr lang="en-US" baseline="0" dirty="0" smtClean="0"/>
              <a:t> not enough.</a:t>
            </a:r>
          </a:p>
          <a:p>
            <a:endParaRPr lang="en-US" dirty="0" smtClean="0"/>
          </a:p>
          <a:p>
            <a:r>
              <a:rPr lang="en-US" dirty="0" smtClean="0"/>
              <a:t>OpenGL spec says triangles are rendered in order;</a:t>
            </a:r>
            <a:r>
              <a:rPr lang="en-US" baseline="0" dirty="0" smtClean="0"/>
              <a:t> </a:t>
            </a:r>
            <a:r>
              <a:rPr lang="en-US" dirty="0" smtClean="0"/>
              <a:t>however, we can reorder and parallelize things under the hood.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05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A5F24-E4B1-4144-BEBC-10B166997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0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68CC2-956E-45DE-9A63-8656C1861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2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6B4DD-8C3E-4916-AFF6-635E59F8F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91E71-0304-44EC-9C02-17D54F455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2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1FB66-E5B5-4331-834C-17A2D5D6A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3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D1EFB-EC74-4F8D-B419-19CC87CAD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1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74962-38EE-4350-8470-D28BDA59A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B322A-C5E6-49F5-87D8-45A3EDE1D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1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51E37-8EB0-459B-BBCD-BC5F7696B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9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1A505-4DDB-45AD-9EBD-2B31CCB3B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64E7C-A96C-4E7F-9D31-F66EBF6CC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2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5FBB0AAF-5531-4F2F-B1A2-A630B0E71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insight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insights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imgtec.com/powervr/insider/docs/PowerVR%20Series5%20Graphics.SGX%20architecture%20guide%20for%20developers.1.0.8.External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www.openglinsights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is565-fall-2012.github.io/lectures/11-12-Graphics-Mobile-APIs-Life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openglinsight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penglinsights.com/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mgtec.com/powervr/insider/docs/PowerVR%20Series5%20Graphics.SGX%20architecture%20guide%20for%20developers.1.0.8.External.pdf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insights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is565-fall-2012.github.io/lectures/11-12-Graphics-Mobile-APIs-Life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is565-fall-2012.github.io/lectures/11-12-Graphics-Mobile-APIs-Life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is565-fall-2012.github.io/lectures/11-12-Graphics-Mobile-APIs-Life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insight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insight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1828800"/>
            <a:ext cx="6858000" cy="2209800"/>
          </a:xfrm>
        </p:spPr>
        <p:txBody>
          <a:bodyPr/>
          <a:lstStyle/>
          <a:p>
            <a:r>
              <a:rPr lang="en-US" sz="4600" dirty="0" smtClean="0"/>
              <a:t>Mobile Graphics</a:t>
            </a:r>
            <a:endParaRPr lang="en-US" sz="46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CIS 565 - </a:t>
            </a:r>
            <a:r>
              <a:rPr lang="en-US" sz="2800" dirty="0" smtClean="0"/>
              <a:t>Fall 2015</a:t>
            </a:r>
            <a:endParaRPr lang="en-US" sz="2800" dirty="0"/>
          </a:p>
        </p:txBody>
      </p:sp>
      <p:pic>
        <p:nvPicPr>
          <p:cNvPr id="5" name="Picture 4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19" y="0"/>
            <a:ext cx="6089581" cy="152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Mode Rendering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 dirty="0" smtClean="0"/>
              <a:t>Image from </a:t>
            </a: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://www.openglinsights.com/</a:t>
            </a:r>
            <a:endParaRPr lang="en-US" sz="1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r>
              <a:rPr lang="en-US" dirty="0" smtClean="0"/>
              <a:t>Sort front to back to minimize overdraw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3276600"/>
            <a:ext cx="54102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86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Mode Rendering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 dirty="0" smtClean="0"/>
              <a:t>Image from </a:t>
            </a: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://www.openglinsights.com/</a:t>
            </a:r>
            <a:endParaRPr lang="en-US" sz="1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r>
              <a:rPr lang="en-US" dirty="0" smtClean="0"/>
              <a:t>Depth pre-pass to minimize overdraw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3200400"/>
            <a:ext cx="54006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94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Tile-Based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Bandwidth uses a significant amount of power consumption</a:t>
            </a:r>
          </a:p>
          <a:p>
            <a:r>
              <a:rPr lang="en-US" i="1" dirty="0" smtClean="0">
                <a:solidFill>
                  <a:srgbClr val="FFC000"/>
                </a:solidFill>
              </a:rPr>
              <a:t>Mobile graphics</a:t>
            </a:r>
            <a:r>
              <a:rPr lang="en-US" dirty="0" smtClean="0"/>
              <a:t> want to maximum battery life.  How?</a:t>
            </a:r>
          </a:p>
          <a:p>
            <a:pPr lvl="1"/>
            <a:r>
              <a:rPr lang="en-US" dirty="0" smtClean="0"/>
              <a:t>Minimize accessing the framebuffer in global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Tile-Based Rendering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0" y="6627168"/>
            <a:ext cx="91440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900" dirty="0" smtClean="0"/>
              <a:t>Image from </a:t>
            </a:r>
            <a:r>
              <a:rPr lang="en-US" sz="900" dirty="0">
                <a:hlinkClick r:id="rId2"/>
              </a:rPr>
              <a:t>http://www.imgtec.com/powervr/insider/docs/PowerVR%20Series5%20Graphics.SGX%20architecture%20guide%20for%20developers.1.0.8.External.pdf</a:t>
            </a:r>
            <a:endParaRPr lang="en-US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306" y="2678748"/>
            <a:ext cx="5005388" cy="3798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sz="2800" dirty="0" smtClean="0"/>
              <a:t>Break framebuffer up into </a:t>
            </a:r>
            <a:r>
              <a:rPr lang="en-US" sz="2800" i="1" dirty="0" smtClean="0">
                <a:solidFill>
                  <a:srgbClr val="FFC000"/>
                </a:solidFill>
              </a:rPr>
              <a:t>tiles</a:t>
            </a:r>
            <a:r>
              <a:rPr lang="en-US" sz="2800" dirty="0" smtClean="0"/>
              <a:t>, e.g., 16x16 pixels</a:t>
            </a:r>
          </a:p>
        </p:txBody>
      </p:sp>
    </p:spTree>
    <p:extLst>
      <p:ext uri="{BB962C8B-B14F-4D97-AF65-F5344CB8AC3E}">
        <p14:creationId xmlns:p14="http://schemas.microsoft.com/office/powerpoint/2010/main" val="22179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2667000"/>
            <a:ext cx="50387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Tile-Based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sz="2800" dirty="0" smtClean="0"/>
              <a:t>Render one tile at a time using all primitives that overlap a tile</a:t>
            </a:r>
            <a:endParaRPr lang="en-US" sz="2800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 dirty="0" smtClean="0"/>
              <a:t>Images from </a:t>
            </a:r>
            <a:r>
              <a:rPr lang="en-US" sz="1200" dirty="0" smtClean="0">
                <a:hlinkClick r:id="rId4"/>
              </a:rPr>
              <a:t>http</a:t>
            </a:r>
            <a:r>
              <a:rPr lang="en-US" sz="1200" dirty="0">
                <a:hlinkClick r:id="rId4"/>
              </a:rPr>
              <a:t>://www.openglinsights.com/</a:t>
            </a:r>
            <a:endParaRPr 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4800600"/>
            <a:ext cx="49339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9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Tile-Based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dirty="0" smtClean="0"/>
              <a:t>A tile is stored on-chip in the </a:t>
            </a:r>
            <a:r>
              <a:rPr lang="en-US" i="1" dirty="0" smtClean="0">
                <a:solidFill>
                  <a:srgbClr val="FFC000"/>
                </a:solidFill>
              </a:rPr>
              <a:t>tile buffer</a:t>
            </a:r>
          </a:p>
          <a:p>
            <a:r>
              <a:rPr lang="en-US" dirty="0" smtClean="0"/>
              <a:t>All depth/stencil/color access is on-chip</a:t>
            </a:r>
          </a:p>
          <a:p>
            <a:r>
              <a:rPr lang="en-US" dirty="0" smtClean="0"/>
              <a:t>After the tile is rendered, color is written to global memory</a:t>
            </a:r>
          </a:p>
          <a:p>
            <a:r>
              <a:rPr lang="en-US" dirty="0" smtClean="0"/>
              <a:t>How does this affect vertex processing?</a:t>
            </a:r>
          </a:p>
        </p:txBody>
      </p:sp>
    </p:spTree>
    <p:extLst>
      <p:ext uri="{BB962C8B-B14F-4D97-AF65-F5344CB8AC3E}">
        <p14:creationId xmlns:p14="http://schemas.microsoft.com/office/powerpoint/2010/main" val="268217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Tile-Based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dirty="0" smtClean="0"/>
              <a:t>Avoid transforming all vertices in the scene per-tile</a:t>
            </a:r>
            <a:r>
              <a:rPr lang="en-US" dirty="0"/>
              <a:t> </a:t>
            </a:r>
            <a:r>
              <a:rPr lang="en-US" dirty="0" smtClean="0"/>
              <a:t>by storing</a:t>
            </a:r>
          </a:p>
          <a:p>
            <a:pPr lvl="1"/>
            <a:r>
              <a:rPr lang="en-US" dirty="0" err="1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gl_Position</a:t>
            </a:r>
            <a:r>
              <a:rPr lang="en-US" dirty="0" smtClean="0"/>
              <a:t> and vertex shader varyings</a:t>
            </a:r>
          </a:p>
          <a:p>
            <a:pPr lvl="1"/>
            <a:r>
              <a:rPr lang="en-US" dirty="0" smtClean="0"/>
              <a:t>Fragment shader and uniforms</a:t>
            </a:r>
          </a:p>
          <a:p>
            <a:pPr lvl="1"/>
            <a:r>
              <a:rPr lang="en-US" dirty="0" smtClean="0"/>
              <a:t>Fixed function state, e.g., depth test, etc.</a:t>
            </a:r>
          </a:p>
          <a:p>
            <a:pPr marL="400050" lvl="1" indent="0">
              <a:buNone/>
            </a:pPr>
            <a:r>
              <a:rPr lang="en-US" sz="3200" dirty="0" smtClean="0"/>
              <a:t>in a spatial data structure call the </a:t>
            </a:r>
            <a:r>
              <a:rPr lang="en-US" sz="3200" i="1" dirty="0" smtClean="0">
                <a:solidFill>
                  <a:srgbClr val="FFC000"/>
                </a:solidFill>
              </a:rPr>
              <a:t>frame </a:t>
            </a:r>
            <a:r>
              <a:rPr lang="en-US" sz="3200" i="1" dirty="0" smtClean="0">
                <a:solidFill>
                  <a:srgbClr val="FFC000"/>
                </a:solidFill>
              </a:rPr>
              <a:t>data </a:t>
            </a:r>
            <a:r>
              <a:rPr lang="en-US" sz="3200" dirty="0" smtClean="0"/>
              <a:t>(or </a:t>
            </a:r>
            <a:r>
              <a:rPr lang="en-US" sz="3200" i="1" dirty="0" smtClean="0">
                <a:solidFill>
                  <a:srgbClr val="FFC000"/>
                </a:solidFill>
              </a:rPr>
              <a:t>polygon lists</a:t>
            </a:r>
            <a:r>
              <a:rPr lang="en-US" sz="3200" dirty="0" smtClean="0"/>
              <a:t> or </a:t>
            </a:r>
            <a:r>
              <a:rPr lang="en-US" sz="3200" i="1" dirty="0" smtClean="0">
                <a:solidFill>
                  <a:srgbClr val="FFC000"/>
                </a:solidFill>
              </a:rPr>
              <a:t>parameter buffer</a:t>
            </a:r>
            <a:r>
              <a:rPr lang="en-US" sz="3200" dirty="0" smtClean="0"/>
              <a:t>)</a:t>
            </a:r>
            <a:endParaRPr lang="en-US" sz="3200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3600" i="1" dirty="0" smtClean="0">
              <a:solidFill>
                <a:srgbClr val="FFC000"/>
              </a:solidFill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252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 dirty="0"/>
              <a:t>Slide by </a:t>
            </a:r>
            <a:r>
              <a:rPr lang="en-US" sz="1200" dirty="0">
                <a:hlinkClick r:id="rId3"/>
              </a:rPr>
              <a:t>Dave </a:t>
            </a:r>
            <a:r>
              <a:rPr lang="en-US" sz="1200" dirty="0" err="1">
                <a:hlinkClick r:id="rId3"/>
              </a:rPr>
              <a:t>Shreiner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68" y="623981"/>
            <a:ext cx="7692064" cy="595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6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Tile-Based Rendering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 dirty="0" smtClean="0"/>
              <a:t>Image from </a:t>
            </a:r>
            <a:r>
              <a:rPr lang="en-US" sz="1200" dirty="0" smtClean="0">
                <a:hlinkClick r:id="rId2"/>
              </a:rPr>
              <a:t>http</a:t>
            </a:r>
            <a:r>
              <a:rPr lang="en-US" sz="1200" dirty="0">
                <a:hlinkClick r:id="rId2"/>
              </a:rPr>
              <a:t>://www.openglinsights.com/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305050"/>
            <a:ext cx="56959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Difference?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06983"/>
            <a:ext cx="4276674" cy="121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962" y="3033788"/>
            <a:ext cx="4283838" cy="169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 dirty="0" smtClean="0"/>
              <a:t>Image from </a:t>
            </a:r>
            <a:r>
              <a:rPr lang="en-US" sz="1200" dirty="0" smtClean="0">
                <a:hlinkClick r:id="rId5"/>
              </a:rPr>
              <a:t>http</a:t>
            </a:r>
            <a:r>
              <a:rPr lang="en-US" sz="1200" dirty="0">
                <a:hlinkClick r:id="rId5"/>
              </a:rPr>
              <a:t>://www.openglinsights.com/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905691" y="2689856"/>
            <a:ext cx="77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15741" y="2664456"/>
            <a:ext cx="16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Tile-Based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0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r>
              <a:rPr lang="en-US" sz="2800" dirty="0" smtClean="0"/>
              <a:t>Mobile GPUs</a:t>
            </a:r>
          </a:p>
          <a:p>
            <a:r>
              <a:rPr lang="en-US" sz="2800" dirty="0" smtClean="0"/>
              <a:t>Tile-Based </a:t>
            </a:r>
            <a:r>
              <a:rPr lang="en-US" sz="2800" dirty="0" smtClean="0"/>
              <a:t>Rendering</a:t>
            </a:r>
          </a:p>
          <a:p>
            <a:pPr lvl="1"/>
            <a:r>
              <a:rPr lang="en-US" sz="2000" dirty="0" smtClean="0"/>
              <a:t>Motivation</a:t>
            </a:r>
          </a:p>
          <a:p>
            <a:pPr lvl="1"/>
            <a:r>
              <a:rPr lang="en-US" sz="2000" dirty="0" smtClean="0"/>
              <a:t>Implementation</a:t>
            </a:r>
          </a:p>
          <a:p>
            <a:pPr lvl="1"/>
            <a:r>
              <a:rPr lang="en-US" sz="2000" dirty="0" smtClean="0"/>
              <a:t>Implications on optimizing our code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927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Framebuffer Clears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10600" cy="3886200"/>
          </a:xfrm>
        </p:spPr>
        <p:txBody>
          <a:bodyPr/>
          <a:lstStyle/>
          <a:p>
            <a:r>
              <a:rPr lang="en-US" dirty="0" err="1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glClear</a:t>
            </a:r>
            <a:r>
              <a:rPr lang="en-US" dirty="0" smtClean="0"/>
              <a:t> is cheap and clears frame data</a:t>
            </a:r>
          </a:p>
          <a:p>
            <a:pPr lvl="1"/>
            <a:r>
              <a:rPr lang="en-US" dirty="0" smtClean="0"/>
              <a:t>Don’t skip it</a:t>
            </a:r>
          </a:p>
          <a:p>
            <a:pPr lvl="1"/>
            <a:r>
              <a:rPr lang="en-US" dirty="0" smtClean="0"/>
              <a:t>Clear everything, e.g., all buffers, no scissor test, etc.</a:t>
            </a:r>
          </a:p>
          <a:p>
            <a:r>
              <a:rPr lang="en-US" dirty="0" smtClean="0"/>
              <a:t>Even better,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EXT_discard_framebuffer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5257800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GLenum</a:t>
            </a:r>
            <a:r>
              <a:rPr lang="en-US" sz="16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attachments[3]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COLOR_EXT, DEPTH_EXT, STENCIL_EXT 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glDiscardFramebufferEXT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(GL_FRAMEBUFFER,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3, attachments);</a:t>
            </a:r>
          </a:p>
        </p:txBody>
      </p:sp>
    </p:spTree>
    <p:extLst>
      <p:ext uri="{BB962C8B-B14F-4D97-AF65-F5344CB8AC3E}">
        <p14:creationId xmlns:p14="http://schemas.microsoft.com/office/powerpoint/2010/main" val="18336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Tile-Based Deferred 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err="1" smtClean="0"/>
              <a:t>PowerVR</a:t>
            </a:r>
            <a:r>
              <a:rPr lang="en-US" dirty="0" smtClean="0"/>
              <a:t>, only fragments that contribute to the scene are shaded: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Called </a:t>
            </a:r>
            <a:r>
              <a:rPr lang="en-US" i="1" dirty="0">
                <a:solidFill>
                  <a:srgbClr val="FFC000"/>
                </a:solidFill>
              </a:rPr>
              <a:t>T</a:t>
            </a:r>
            <a:r>
              <a:rPr lang="en-US" dirty="0"/>
              <a:t>ile-</a:t>
            </a:r>
            <a:r>
              <a:rPr lang="en-US" i="1" dirty="0">
                <a:solidFill>
                  <a:srgbClr val="FFC000"/>
                </a:solidFill>
              </a:rPr>
              <a:t>B</a:t>
            </a:r>
            <a:r>
              <a:rPr lang="en-US" dirty="0"/>
              <a:t>ased </a:t>
            </a:r>
            <a:r>
              <a:rPr lang="en-US" i="1" dirty="0">
                <a:solidFill>
                  <a:srgbClr val="FFC000"/>
                </a:solidFill>
              </a:rPr>
              <a:t>D</a:t>
            </a:r>
            <a:r>
              <a:rPr lang="en-US" dirty="0"/>
              <a:t>eferred </a:t>
            </a:r>
            <a:r>
              <a:rPr lang="en-US" i="1" dirty="0">
                <a:solidFill>
                  <a:srgbClr val="FFC000"/>
                </a:solidFill>
              </a:rPr>
              <a:t>R</a:t>
            </a:r>
            <a:r>
              <a:rPr lang="en-US" dirty="0"/>
              <a:t>endering (</a:t>
            </a:r>
            <a:r>
              <a:rPr lang="en-US" i="1" dirty="0">
                <a:solidFill>
                  <a:srgbClr val="FFC000"/>
                </a:solidFill>
              </a:rPr>
              <a:t>TBDR</a:t>
            </a:r>
            <a:r>
              <a:rPr lang="en-US" dirty="0"/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3209925"/>
            <a:ext cx="6570663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627168"/>
            <a:ext cx="91440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900" dirty="0" smtClean="0"/>
              <a:t>Image from </a:t>
            </a:r>
            <a:r>
              <a:rPr lang="en-US" sz="900" dirty="0">
                <a:hlinkClick r:id="rId4"/>
              </a:rPr>
              <a:t>http://www.imgtec.com/powervr/insider/docs/PowerVR%20Series5%20Graphics.SGX%20architecture%20guide%20for%20developers.1.0.8.External.pdf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99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Tile-Based Deferred Rendering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 dirty="0" smtClean="0"/>
              <a:t>Image from </a:t>
            </a: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://www.openglinsights.com/</a:t>
            </a:r>
            <a:endParaRPr lang="en-US" sz="1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10600" cy="3886200"/>
          </a:xfrm>
        </p:spPr>
        <p:txBody>
          <a:bodyPr/>
          <a:lstStyle/>
          <a:p>
            <a:r>
              <a:rPr lang="en-US" dirty="0" smtClean="0"/>
              <a:t>How does sorting front-to-back and depth </a:t>
            </a:r>
            <a:r>
              <a:rPr lang="en-US" dirty="0" err="1" smtClean="0"/>
              <a:t>prepass</a:t>
            </a:r>
            <a:r>
              <a:rPr lang="en-US" dirty="0" smtClean="0"/>
              <a:t> affect TBDR?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799611" y="3276601"/>
            <a:ext cx="3544778" cy="2524838"/>
            <a:chOff x="1866900" y="3276601"/>
            <a:chExt cx="3544778" cy="2524838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900" y="3276601"/>
              <a:ext cx="3544778" cy="1204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0021" y="4572000"/>
              <a:ext cx="3538537" cy="1229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 dirty="0"/>
              <a:t>Slide by </a:t>
            </a:r>
            <a:r>
              <a:rPr lang="en-US" sz="1200" dirty="0">
                <a:hlinkClick r:id="rId3"/>
              </a:rPr>
              <a:t>Dave </a:t>
            </a:r>
            <a:r>
              <a:rPr lang="en-US" sz="1200" dirty="0" err="1">
                <a:hlinkClick r:id="rId3"/>
              </a:rPr>
              <a:t>Shreiner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02" y="597863"/>
            <a:ext cx="7725396" cy="59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 dirty="0"/>
              <a:t>Slide by </a:t>
            </a:r>
            <a:r>
              <a:rPr lang="en-US" sz="1200" dirty="0">
                <a:hlinkClick r:id="rId3"/>
              </a:rPr>
              <a:t>Dave </a:t>
            </a:r>
            <a:r>
              <a:rPr lang="en-US" sz="1200" dirty="0" err="1">
                <a:hlinkClick r:id="rId3"/>
              </a:rPr>
              <a:t>Shreiner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31" y="760761"/>
            <a:ext cx="7530138" cy="582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 dirty="0"/>
              <a:t>Slide by </a:t>
            </a:r>
            <a:r>
              <a:rPr lang="en-US" sz="1200" dirty="0">
                <a:hlinkClick r:id="rId3"/>
              </a:rPr>
              <a:t>Dave </a:t>
            </a:r>
            <a:r>
              <a:rPr lang="en-US" sz="1200" dirty="0" err="1">
                <a:hlinkClick r:id="rId3"/>
              </a:rPr>
              <a:t>Shreiner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37" y="533400"/>
            <a:ext cx="7682527" cy="602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5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32-bit color, 4 bytes per pixel are needed for display</a:t>
            </a:r>
          </a:p>
          <a:p>
            <a:r>
              <a:rPr lang="en-US" dirty="0" smtClean="0"/>
              <a:t>How many bytes were transferred?</a:t>
            </a:r>
          </a:p>
        </p:txBody>
      </p:sp>
    </p:spTree>
    <p:extLst>
      <p:ext uri="{BB962C8B-B14F-4D97-AF65-F5344CB8AC3E}">
        <p14:creationId xmlns:p14="http://schemas.microsoft.com/office/powerpoint/2010/main" val="32221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32-bit color, 4 bytes per pixel are needed for display</a:t>
            </a:r>
          </a:p>
          <a:p>
            <a:r>
              <a:rPr lang="en-US" dirty="0" smtClean="0"/>
              <a:t>How many bytes were transferred?</a:t>
            </a:r>
          </a:p>
          <a:p>
            <a:pPr lvl="1"/>
            <a:r>
              <a:rPr lang="en-US" dirty="0" smtClean="0"/>
              <a:t>12 bytes?</a:t>
            </a:r>
          </a:p>
          <a:p>
            <a:pPr lvl="2"/>
            <a:r>
              <a:rPr lang="en-US" dirty="0" smtClean="0"/>
              <a:t>Read/write depth and stencil</a:t>
            </a:r>
          </a:p>
          <a:p>
            <a:pPr lvl="2"/>
            <a:r>
              <a:rPr lang="en-US" dirty="0" smtClean="0"/>
              <a:t>Write color</a:t>
            </a:r>
          </a:p>
        </p:txBody>
      </p:sp>
    </p:spTree>
    <p:extLst>
      <p:ext uri="{BB962C8B-B14F-4D97-AF65-F5344CB8AC3E}">
        <p14:creationId xmlns:p14="http://schemas.microsoft.com/office/powerpoint/2010/main" val="399912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For 32-bit color, 4 bytes per pixel are needed for display</a:t>
            </a:r>
          </a:p>
          <a:p>
            <a:r>
              <a:rPr lang="en-US" sz="2800" dirty="0" smtClean="0"/>
              <a:t>How many bytes were transferred?</a:t>
            </a:r>
          </a:p>
          <a:p>
            <a:pPr lvl="1"/>
            <a:r>
              <a:rPr lang="en-US" sz="2400" dirty="0" smtClean="0"/>
              <a:t>12 bytes?</a:t>
            </a:r>
          </a:p>
          <a:p>
            <a:pPr lvl="2"/>
            <a:r>
              <a:rPr lang="en-US" sz="2000" dirty="0" smtClean="0"/>
              <a:t>Read/write depth and stencil</a:t>
            </a:r>
          </a:p>
          <a:p>
            <a:pPr lvl="2"/>
            <a:r>
              <a:rPr lang="en-US" sz="2000" dirty="0" smtClean="0"/>
              <a:t>Write color</a:t>
            </a:r>
          </a:p>
          <a:p>
            <a:pPr lvl="1"/>
            <a:r>
              <a:rPr lang="en-US" sz="2400" dirty="0" smtClean="0"/>
              <a:t>What about:</a:t>
            </a:r>
          </a:p>
          <a:p>
            <a:pPr lvl="2"/>
            <a:r>
              <a:rPr lang="en-US" sz="2000" dirty="0" smtClean="0"/>
              <a:t>Textures</a:t>
            </a:r>
          </a:p>
          <a:p>
            <a:pPr lvl="2"/>
            <a:r>
              <a:rPr lang="en-US" sz="2000" dirty="0" smtClean="0"/>
              <a:t>Overdraw</a:t>
            </a:r>
          </a:p>
          <a:p>
            <a:pPr lvl="2"/>
            <a:r>
              <a:rPr lang="en-US" sz="2000" dirty="0" smtClean="0"/>
              <a:t>Blending</a:t>
            </a:r>
          </a:p>
          <a:p>
            <a:pPr lvl="2"/>
            <a:r>
              <a:rPr lang="en-US" sz="2000" dirty="0" smtClean="0"/>
              <a:t>Multisampling</a:t>
            </a:r>
          </a:p>
        </p:txBody>
      </p:sp>
    </p:spTree>
    <p:extLst>
      <p:ext uri="{BB962C8B-B14F-4D97-AF65-F5344CB8AC3E}">
        <p14:creationId xmlns:p14="http://schemas.microsoft.com/office/powerpoint/2010/main" val="337044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Mode Rendering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 dirty="0" smtClean="0"/>
              <a:t>Image from </a:t>
            </a: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://www.openglinsights.com/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4019550"/>
            <a:ext cx="56864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r>
              <a:rPr lang="en-US" i="1" dirty="0" smtClean="0">
                <a:solidFill>
                  <a:srgbClr val="FFC000"/>
                </a:solidFill>
              </a:rPr>
              <a:t>I</a:t>
            </a:r>
            <a:r>
              <a:rPr lang="en-US" dirty="0" smtClean="0"/>
              <a:t>mmediate </a:t>
            </a:r>
            <a:r>
              <a:rPr lang="en-US" i="1" dirty="0" smtClean="0">
                <a:solidFill>
                  <a:srgbClr val="FFC000"/>
                </a:solidFill>
              </a:rPr>
              <a:t>M</a:t>
            </a:r>
            <a:r>
              <a:rPr lang="en-US" dirty="0" smtClean="0"/>
              <a:t>ode </a:t>
            </a:r>
            <a:r>
              <a:rPr lang="en-US" i="1" dirty="0" smtClean="0">
                <a:solidFill>
                  <a:srgbClr val="FFC000"/>
                </a:solidFill>
              </a:rPr>
              <a:t>R</a:t>
            </a:r>
            <a:r>
              <a:rPr lang="en-US" dirty="0" smtClean="0"/>
              <a:t>endering (</a:t>
            </a:r>
            <a:r>
              <a:rPr lang="en-US" i="1" dirty="0" smtClean="0">
                <a:solidFill>
                  <a:srgbClr val="FFC000"/>
                </a:solidFill>
              </a:rPr>
              <a:t>IMR</a:t>
            </a:r>
            <a:r>
              <a:rPr lang="en-US" dirty="0" smtClean="0"/>
              <a:t>) specifies triangles </a:t>
            </a:r>
            <a:r>
              <a:rPr lang="en-US" dirty="0"/>
              <a:t>to be drawn in a current state</a:t>
            </a:r>
          </a:p>
        </p:txBody>
      </p:sp>
    </p:spTree>
    <p:extLst>
      <p:ext uri="{BB962C8B-B14F-4D97-AF65-F5344CB8AC3E}">
        <p14:creationId xmlns:p14="http://schemas.microsoft.com/office/powerpoint/2010/main" val="188999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Mode Rendering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 dirty="0" smtClean="0"/>
              <a:t>Image from </a:t>
            </a: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://www.openglinsights.com/</a:t>
            </a:r>
            <a:endParaRPr lang="en-US" sz="1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r>
              <a:rPr lang="en-US" dirty="0"/>
              <a:t>IMRs </a:t>
            </a:r>
            <a:r>
              <a:rPr lang="en-US" dirty="0" smtClean="0"/>
              <a:t>can result in overdraw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3352800"/>
            <a:ext cx="53911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5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22575</TotalTime>
  <Words>801</Words>
  <Application>Microsoft Office PowerPoint</Application>
  <PresentationFormat>On-screen Show (4:3)</PresentationFormat>
  <Paragraphs>136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Courier New</vt:lpstr>
      <vt:lpstr>Times New Roman</vt:lpstr>
      <vt:lpstr>Wingdings</vt:lpstr>
      <vt:lpstr>Pixel</vt:lpstr>
      <vt:lpstr>Mobile Graphics</vt:lpstr>
      <vt:lpstr>Agenda</vt:lpstr>
      <vt:lpstr>PowerPoint Presentation</vt:lpstr>
      <vt:lpstr>PowerPoint Presentation</vt:lpstr>
      <vt:lpstr>Memory Bandwidth</vt:lpstr>
      <vt:lpstr>Memory Bandwidth</vt:lpstr>
      <vt:lpstr>Memory Bandwidth</vt:lpstr>
      <vt:lpstr>Immediate Mode Rendering</vt:lpstr>
      <vt:lpstr>Immediate Mode Rendering</vt:lpstr>
      <vt:lpstr>Immediate Mode Rendering</vt:lpstr>
      <vt:lpstr>Immediate Mode Rendering</vt:lpstr>
      <vt:lpstr>Tile-Based Rendering</vt:lpstr>
      <vt:lpstr>Tile-Based Rendering</vt:lpstr>
      <vt:lpstr>Tile-Based Rendering</vt:lpstr>
      <vt:lpstr>Tile-Based Rendering</vt:lpstr>
      <vt:lpstr>Tile-Based Rendering</vt:lpstr>
      <vt:lpstr>PowerPoint Presentation</vt:lpstr>
      <vt:lpstr>Tile-Based Rendering</vt:lpstr>
      <vt:lpstr>What’s the Difference?</vt:lpstr>
      <vt:lpstr>Framebuffer Clears</vt:lpstr>
      <vt:lpstr>Tile-Based Deferred Rendering</vt:lpstr>
      <vt:lpstr>Tile-Based Deferred Rendering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508</cp:revision>
  <cp:lastPrinted>2012-04-15T19:43:04Z</cp:lastPrinted>
  <dcterms:created xsi:type="dcterms:W3CDTF">2011-01-14T02:17:40Z</dcterms:created>
  <dcterms:modified xsi:type="dcterms:W3CDTF">2015-10-04T17:48:45Z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