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87" r:id="rId4"/>
    <p:sldId id="274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72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BD988-E4C2-41E8-A28D-241D8C0C64BD}">
          <p14:sldIdLst>
            <p14:sldId id="257"/>
            <p14:sldId id="287"/>
            <p14:sldId id="274"/>
            <p14:sldId id="263"/>
            <p14:sldId id="271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Transpose" id="{FADCF319-5F5F-4E0F-9CF7-42BD368565FA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</p14:sldIdLst>
        </p14:section>
        <p14:section name="Random" id="{A33A7E10-04C0-45F7-BA59-DAD431364E6D}">
          <p14:sldIdLst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4855" autoAdjust="0"/>
  </p:normalViewPr>
  <p:slideViewPr>
    <p:cSldViewPr snapToGrid="0">
      <p:cViewPr>
        <p:scale>
          <a:sx n="100" d="100"/>
          <a:sy n="100" d="100"/>
        </p:scale>
        <p:origin x="163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Incorrect launch configuration</a:t>
            </a:r>
          </a:p>
          <a:p>
            <a:r>
              <a:rPr lang="en-US" dirty="0" err="1"/>
              <a:t>ThreadIdx</a:t>
            </a:r>
            <a:r>
              <a:rPr lang="en-US" dirty="0"/>
              <a:t> / </a:t>
            </a:r>
            <a:r>
              <a:rPr lang="en-US" dirty="0" err="1"/>
              <a:t>BlockIdx</a:t>
            </a:r>
            <a:endParaRPr lang="en-US" dirty="0"/>
          </a:p>
          <a:p>
            <a:r>
              <a:rPr lang="en-US" dirty="0" err="1"/>
              <a:t>Syncthreads</a:t>
            </a:r>
            <a:endParaRPr lang="en-US" dirty="0"/>
          </a:p>
          <a:p>
            <a:r>
              <a:rPr lang="en-US" dirty="0"/>
              <a:t>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Shortcuts: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 of 32 – did not check for out of bounds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 Indexing -&gt; 1D Indexing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shared memory as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Assumed: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 is multiple of launch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Fixes:</a:t>
            </a:r>
          </a:p>
          <a:p>
            <a:endParaRPr lang="en-US" dirty="0"/>
          </a:p>
          <a:p>
            <a:r>
              <a:rPr lang="en-US" dirty="0"/>
              <a:t>Add basic exit conditions to copy kernel and transpose</a:t>
            </a:r>
          </a:p>
          <a:p>
            <a:r>
              <a:rPr lang="en-US" dirty="0"/>
              <a:t>Shared Mem transpose: Add condition around shared memory copy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divup</a:t>
            </a:r>
            <a:r>
              <a:rPr lang="en-US" dirty="0"/>
              <a:t> throughout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9/6/2017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9/6/2017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9/6/2017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9/6/2017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9/6/2017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9/6/2017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9/6/2017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nsight-eclipse-edition-getting-started-guide/index.html" TargetMode="External"/><Relationship Id="rId2" Type="http://schemas.openxmlformats.org/officeDocument/2006/relationships/hyperlink" Target="http://docs.nvidia.com/gameworks/index.html#developertools/desktop/nsight/nsight_visual_studio_edition_user_guid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putechconf.com/gtcnew/on-demand-gtc.php" TargetMode="External"/><Relationship Id="rId3" Type="http://schemas.openxmlformats.org/officeDocument/2006/relationships/hyperlink" Target="http://docs.nvidia.com/cuda/index.html" TargetMode="External"/><Relationship Id="rId7" Type="http://schemas.openxmlformats.org/officeDocument/2006/relationships/hyperlink" Target="http://google-styleguide.googlecode.com/svn/trunk/cppgui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nvidia.com/cuda/cuda-getting-started-guide-for-microsoft-windows/index.html" TargetMode="External"/><Relationship Id="rId11" Type="http://schemas.openxmlformats.org/officeDocument/2006/relationships/hyperlink" Target="http://developer.download.nvidia.com/compute/cuda/1.1-Beta/x86_website/projects/reduction/doc/reduction.pdf" TargetMode="External"/><Relationship Id="rId5" Type="http://schemas.openxmlformats.org/officeDocument/2006/relationships/hyperlink" Target="http://on-demand-gtc.gputechconf.com/gtcnew/on-demand-gtc.php" TargetMode="External"/><Relationship Id="rId10" Type="http://schemas.openxmlformats.org/officeDocument/2006/relationships/hyperlink" Target="https://developer.nvidia.com/content/efficient-matrix-transpose-cuda-cc" TargetMode="External"/><Relationship Id="rId4" Type="http://schemas.openxmlformats.org/officeDocument/2006/relationships/hyperlink" Target="https://developer.nvidia.com/get-started-cuda-cc" TargetMode="External"/><Relationship Id="rId9" Type="http://schemas.openxmlformats.org/officeDocument/2006/relationships/hyperlink" Target="http://on-demand.gputechconf.com/gtc/2013/presentations/S3478-Debugging-CUDA-Kernel-Code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Shehzan Mohammed</a:t>
            </a:r>
          </a:p>
          <a:p>
            <a:r>
              <a:rPr lang="en-US" dirty="0"/>
              <a:t>@</a:t>
            </a:r>
            <a:r>
              <a:rPr lang="en-US" dirty="0" err="1"/>
              <a:t>shehzanm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565</a:t>
            </a:r>
            <a:br>
              <a:rPr lang="en-US" dirty="0"/>
            </a:br>
            <a:r>
              <a:rPr lang="en-US" dirty="0"/>
              <a:t>CUDA Debugging Lab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921AA-9B01-4692-A147-1ED0109A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Comprehensive debugging and profiling tool</a:t>
            </a:r>
          </a:p>
          <a:p>
            <a:pPr lvl="0"/>
            <a:r>
              <a:rPr lang="en-US" dirty="0"/>
              <a:t>Contents:</a:t>
            </a:r>
          </a:p>
          <a:p>
            <a:pPr lvl="1"/>
            <a:r>
              <a:rPr lang="en-US" dirty="0"/>
              <a:t>GPU Debugger</a:t>
            </a:r>
          </a:p>
          <a:p>
            <a:pPr lvl="1"/>
            <a:r>
              <a:rPr lang="en-US" dirty="0"/>
              <a:t>Graphics Inspector</a:t>
            </a:r>
          </a:p>
          <a:p>
            <a:pPr lvl="1"/>
            <a:r>
              <a:rPr lang="en-US" dirty="0"/>
              <a:t>System Profiling</a:t>
            </a:r>
          </a:p>
          <a:p>
            <a:r>
              <a:rPr lang="en-US" dirty="0"/>
              <a:t>More information than you know what to do with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Nsight</a:t>
            </a:r>
            <a:r>
              <a:rPr lang="en-US" dirty="0">
                <a:hlinkClick r:id="rId2"/>
              </a:rPr>
              <a:t> Visual Studio Edition User Guide</a:t>
            </a:r>
            <a:endParaRPr lang="en-US" dirty="0"/>
          </a:p>
          <a:p>
            <a:r>
              <a:rPr lang="en-US" dirty="0" err="1">
                <a:hlinkClick r:id="rId3"/>
              </a:rPr>
              <a:t>Nsight</a:t>
            </a:r>
            <a:r>
              <a:rPr lang="en-US" dirty="0">
                <a:hlinkClick r:id="rId3"/>
              </a:rPr>
              <a:t> Eclipse Edition User Guide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12D6F-D6E9-40F1-AD5A-A80DFE0D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can </a:t>
            </a:r>
            <a:r>
              <a:rPr lang="en-US" dirty="0" err="1"/>
              <a:t>Nsight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7496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9907D8-A3EA-4022-9B37-F6A79EA7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CUDA Debugger</a:t>
            </a:r>
          </a:p>
          <a:p>
            <a:r>
              <a:rPr lang="en" dirty="0"/>
              <a:t>CUDA Memcheck</a:t>
            </a:r>
          </a:p>
          <a:p>
            <a:r>
              <a:rPr lang="en" dirty="0"/>
              <a:t>CUDA Profiling</a:t>
            </a:r>
          </a:p>
          <a:p>
            <a:r>
              <a:rPr lang="en" dirty="0"/>
              <a:t>Trace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2EDE4-757B-468A-8F8C-F88FCFD7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Debugging</a:t>
            </a:r>
          </a:p>
        </p:txBody>
      </p:sp>
    </p:spTree>
    <p:extLst>
      <p:ext uri="{BB962C8B-B14F-4D97-AF65-F5344CB8AC3E}">
        <p14:creationId xmlns:p14="http://schemas.microsoft.com/office/powerpoint/2010/main" val="4139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DC967-28B1-489E-B0FE-AAF95F34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 is a great place CUDA Programming</a:t>
            </a:r>
          </a:p>
          <a:p>
            <a:r>
              <a:rPr lang="en-US" dirty="0"/>
              <a:t>It uses all the basics</a:t>
            </a:r>
          </a:p>
          <a:p>
            <a:r>
              <a:rPr lang="en-US" dirty="0"/>
              <a:t>But also has performance improvements</a:t>
            </a:r>
          </a:p>
          <a:p>
            <a:r>
              <a:rPr lang="en-US" dirty="0"/>
              <a:t>Easy to go wrong too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FD9B1-6A87-4492-9A07-6E75AA8B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FF6588-17E0-4FFD-BE9F-BCC6E84F343B}"/>
              </a:ext>
            </a:extLst>
          </p:cNvPr>
          <p:cNvGrpSpPr/>
          <p:nvPr/>
        </p:nvGrpSpPr>
        <p:grpSpPr>
          <a:xfrm>
            <a:off x="7133695" y="3702240"/>
            <a:ext cx="4411550" cy="2790635"/>
            <a:chOff x="2370687" y="3443700"/>
            <a:chExt cx="4411550" cy="2790635"/>
          </a:xfrm>
        </p:grpSpPr>
        <p:graphicFrame>
          <p:nvGraphicFramePr>
            <p:cNvPr id="4" name="Shape 723">
              <a:extLst>
                <a:ext uri="{FF2B5EF4-FFF2-40B4-BE49-F238E27FC236}">
                  <a16:creationId xmlns:a16="http://schemas.microsoft.com/office/drawing/2014/main" id="{73DDC3D3-8837-48C3-8448-4F69DAD106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5833108"/>
                </p:ext>
              </p:extLst>
            </p:nvPr>
          </p:nvGraphicFramePr>
          <p:xfrm>
            <a:off x="2370687" y="3443700"/>
            <a:ext cx="1671100" cy="170676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17775">
                    <a:extLst>
                      <a:ext uri="{9D8B030D-6E8A-4147-A177-3AD203B41FA5}">
                        <a16:colId xmlns:a16="http://schemas.microsoft.com/office/drawing/2014/main" val="822577179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39268224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996461044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1936370785"/>
                      </a:ext>
                    </a:extLst>
                  </a:gridCol>
                </a:tblGrid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2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3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4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278555505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5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6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7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8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998404188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10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11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12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149474358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13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14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15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16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30961082"/>
                    </a:ext>
                  </a:extLst>
                </a:tr>
              </a:tbl>
            </a:graphicData>
          </a:graphic>
        </p:graphicFrame>
        <p:graphicFrame>
          <p:nvGraphicFramePr>
            <p:cNvPr id="5" name="Shape 724">
              <a:extLst>
                <a:ext uri="{FF2B5EF4-FFF2-40B4-BE49-F238E27FC236}">
                  <a16:creationId xmlns:a16="http://schemas.microsoft.com/office/drawing/2014/main" id="{23F58900-58F1-40C9-968C-30AB466B16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339627"/>
                </p:ext>
              </p:extLst>
            </p:nvPr>
          </p:nvGraphicFramePr>
          <p:xfrm>
            <a:off x="5111137" y="4527575"/>
            <a:ext cx="1671100" cy="170676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417775">
                    <a:extLst>
                      <a:ext uri="{9D8B030D-6E8A-4147-A177-3AD203B41FA5}">
                        <a16:colId xmlns:a16="http://schemas.microsoft.com/office/drawing/2014/main" val="2504451697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2932029081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2597118668"/>
                      </a:ext>
                    </a:extLst>
                  </a:gridCol>
                  <a:gridCol w="417775">
                    <a:extLst>
                      <a:ext uri="{9D8B030D-6E8A-4147-A177-3AD203B41FA5}">
                        <a16:colId xmlns:a16="http://schemas.microsoft.com/office/drawing/2014/main" val="4219167682"/>
                      </a:ext>
                    </a:extLst>
                  </a:gridCol>
                </a:tblGrid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5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13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36016850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2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6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10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14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155396414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3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7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11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15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874169362"/>
                    </a:ext>
                  </a:extLst>
                </a:tr>
                <a:tr h="406925"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4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8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12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None/>
                        </a:pPr>
                        <a:r>
                          <a:rPr lang="en" sz="1600" dirty="0">
                            <a:solidFill>
                              <a:schemeClr val="tx1">
                                <a:lumMod val="95000"/>
                              </a:schemeClr>
                            </a:solidFill>
                          </a:rPr>
                          <a:t>16</a:t>
                        </a:r>
                      </a:p>
                    </a:txBody>
                    <a:tcPr marL="91425" marR="91425" marT="91425" marB="91425">
                      <a:lnL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941922695"/>
                    </a:ext>
                  </a:extLst>
                </a:tr>
              </a:tbl>
            </a:graphicData>
          </a:graphic>
        </p:graphicFrame>
        <p:sp>
          <p:nvSpPr>
            <p:cNvPr id="6" name="Shape 725">
              <a:extLst>
                <a:ext uri="{FF2B5EF4-FFF2-40B4-BE49-F238E27FC236}">
                  <a16:creationId xmlns:a16="http://schemas.microsoft.com/office/drawing/2014/main" id="{22AFF90C-4D78-4788-8B11-6C379B9A4F24}"/>
                </a:ext>
              </a:extLst>
            </p:cNvPr>
            <p:cNvSpPr/>
            <p:nvPr/>
          </p:nvSpPr>
          <p:spPr>
            <a:xfrm rot="5452432">
              <a:off x="5069025" y="3791615"/>
              <a:ext cx="491757" cy="400079"/>
            </a:xfrm>
            <a:prstGeom prst="bentArrow">
              <a:avLst>
                <a:gd name="adj1" fmla="val 14189"/>
                <a:gd name="adj2" fmla="val 25000"/>
                <a:gd name="adj3" fmla="val 25000"/>
                <a:gd name="adj4" fmla="val 75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85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455236-B3CF-4225-A192-16896141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Matrix Copy</a:t>
            </a:r>
          </a:p>
          <a:p>
            <a:r>
              <a:rPr lang="en-US" dirty="0"/>
              <a:t>Compute </a:t>
            </a:r>
            <a:r>
              <a:rPr lang="en-US" dirty="0" err="1"/>
              <a:t>i</a:t>
            </a:r>
            <a:r>
              <a:rPr lang="en-US" dirty="0"/>
              <a:t> and j indices</a:t>
            </a:r>
          </a:p>
          <a:p>
            <a:r>
              <a:rPr lang="en-US" dirty="0"/>
              <a:t>Convert to 1D index</a:t>
            </a:r>
          </a:p>
          <a:p>
            <a:r>
              <a:rPr lang="en-US" dirty="0"/>
              <a:t>Copy</a:t>
            </a:r>
          </a:p>
          <a:p>
            <a:endParaRPr lang="en-US" dirty="0"/>
          </a:p>
          <a:p>
            <a:r>
              <a:rPr lang="en-US" dirty="0"/>
              <a:t>Did we take any shortcuts?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8C9019-5605-4D74-A39F-A546F095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strike="sngStrike" dirty="0"/>
              <a:t>Transpose</a:t>
            </a:r>
            <a:r>
              <a:rPr lang="en-US" dirty="0"/>
              <a:t> Copy</a:t>
            </a:r>
            <a:endParaRPr lang="en-US" strike="sngStrike" dirty="0"/>
          </a:p>
        </p:txBody>
      </p:sp>
      <p:graphicFrame>
        <p:nvGraphicFramePr>
          <p:cNvPr id="5" name="Shape 723">
            <a:extLst>
              <a:ext uri="{FF2B5EF4-FFF2-40B4-BE49-F238E27FC236}">
                <a16:creationId xmlns:a16="http://schemas.microsoft.com/office/drawing/2014/main" id="{B66A6FD7-D3F5-4828-943B-4905FF3C6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045580"/>
              </p:ext>
            </p:extLst>
          </p:nvPr>
        </p:nvGraphicFramePr>
        <p:xfrm>
          <a:off x="7133695" y="3702240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822577179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3926822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99646104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1936370785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55505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0418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7435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61082"/>
                  </a:ext>
                </a:extLst>
              </a:tr>
            </a:tbl>
          </a:graphicData>
        </a:graphic>
      </p:graphicFrame>
      <p:graphicFrame>
        <p:nvGraphicFramePr>
          <p:cNvPr id="8" name="Shape 723">
            <a:extLst>
              <a:ext uri="{FF2B5EF4-FFF2-40B4-BE49-F238E27FC236}">
                <a16:creationId xmlns:a16="http://schemas.microsoft.com/office/drawing/2014/main" id="{CDC9B361-4D0C-4BAA-8057-6CC6BA760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580451"/>
              </p:ext>
            </p:extLst>
          </p:nvPr>
        </p:nvGraphicFramePr>
        <p:xfrm>
          <a:off x="9887055" y="3702240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822577179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3926822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99646104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1936370785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55505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0418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7435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6108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54142AB1-F692-4129-B814-3AE5033A1DFB}"/>
              </a:ext>
            </a:extLst>
          </p:cNvPr>
          <p:cNvSpPr/>
          <p:nvPr/>
        </p:nvSpPr>
        <p:spPr>
          <a:xfrm>
            <a:off x="8951717" y="4392998"/>
            <a:ext cx="788416" cy="3252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5E1F25-9ACD-40B3-9912-75AF0365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matrix copy</a:t>
            </a:r>
          </a:p>
          <a:p>
            <a:pPr lvl="1"/>
            <a:r>
              <a:rPr lang="en-US" dirty="0"/>
              <a:t>Except output index is transpose of input index</a:t>
            </a:r>
          </a:p>
          <a:p>
            <a:r>
              <a:rPr lang="en-US" dirty="0"/>
              <a:t>Compute </a:t>
            </a:r>
            <a:r>
              <a:rPr lang="en-US" dirty="0" err="1"/>
              <a:t>i</a:t>
            </a:r>
            <a:r>
              <a:rPr lang="en-US" dirty="0"/>
              <a:t> and j indices</a:t>
            </a:r>
          </a:p>
          <a:p>
            <a:r>
              <a:rPr lang="en-US" dirty="0"/>
              <a:t>Compute input index and output index</a:t>
            </a:r>
          </a:p>
          <a:p>
            <a:r>
              <a:rPr lang="en-US" dirty="0"/>
              <a:t>Do the transpose!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50DED-1E24-4DC8-BA10-7C0E8B65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Matrix Transpose</a:t>
            </a:r>
          </a:p>
        </p:txBody>
      </p:sp>
    </p:spTree>
    <p:extLst>
      <p:ext uri="{BB962C8B-B14F-4D97-AF65-F5344CB8AC3E}">
        <p14:creationId xmlns:p14="http://schemas.microsoft.com/office/powerpoint/2010/main" val="5068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80568-FB55-4AF8-B81E-6A1DBDEF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can improve transpose performance</a:t>
            </a:r>
          </a:p>
          <a:p>
            <a:pPr lvl="1"/>
            <a:r>
              <a:rPr lang="en-US" dirty="0"/>
              <a:t>Will discuss in lectures &amp; Performance Lab</a:t>
            </a:r>
          </a:p>
          <a:p>
            <a:r>
              <a:rPr lang="en-US" dirty="0"/>
              <a:t>Shared memory allocated statically</a:t>
            </a:r>
          </a:p>
          <a:p>
            <a:r>
              <a:rPr lang="en-US" dirty="0"/>
              <a:t>Compute index variables</a:t>
            </a:r>
          </a:p>
          <a:p>
            <a:r>
              <a:rPr lang="en-US" dirty="0"/>
              <a:t>Copy input to shared memory</a:t>
            </a:r>
          </a:p>
          <a:p>
            <a:r>
              <a:rPr lang="en-US" dirty="0"/>
              <a:t>Copy shared memory to output</a:t>
            </a:r>
          </a:p>
          <a:p>
            <a:endParaRPr lang="en-US" dirty="0"/>
          </a:p>
          <a:p>
            <a:r>
              <a:rPr lang="en-US" dirty="0"/>
              <a:t>What is the problem with this kernel/shared memory?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395D3-9287-4C02-B810-F42410B9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 with Shared Memory</a:t>
            </a:r>
          </a:p>
        </p:txBody>
      </p:sp>
      <p:graphicFrame>
        <p:nvGraphicFramePr>
          <p:cNvPr id="5" name="Shape 723">
            <a:extLst>
              <a:ext uri="{FF2B5EF4-FFF2-40B4-BE49-F238E27FC236}">
                <a16:creationId xmlns:a16="http://schemas.microsoft.com/office/drawing/2014/main" id="{CE9F0FB8-D2D2-42F3-AA24-EB06D3F07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169403"/>
              </p:ext>
            </p:extLst>
          </p:nvPr>
        </p:nvGraphicFramePr>
        <p:xfrm>
          <a:off x="7536467" y="2902140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822577179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3926822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99646104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1936370785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55505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0418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7435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61082"/>
                  </a:ext>
                </a:extLst>
              </a:tr>
            </a:tbl>
          </a:graphicData>
        </a:graphic>
      </p:graphicFrame>
      <p:graphicFrame>
        <p:nvGraphicFramePr>
          <p:cNvPr id="6" name="Shape 724">
            <a:extLst>
              <a:ext uri="{FF2B5EF4-FFF2-40B4-BE49-F238E27FC236}">
                <a16:creationId xmlns:a16="http://schemas.microsoft.com/office/drawing/2014/main" id="{B5BD9DC6-E490-4888-AF8F-C623CD330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525266"/>
              </p:ext>
            </p:extLst>
          </p:nvPr>
        </p:nvGraphicFramePr>
        <p:xfrm>
          <a:off x="10342231" y="3750871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2504451697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2932029081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2597118668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4219167682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6850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6414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69362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922695"/>
                  </a:ext>
                </a:extLst>
              </a:tr>
            </a:tbl>
          </a:graphicData>
        </a:graphic>
      </p:graphicFrame>
      <p:graphicFrame>
        <p:nvGraphicFramePr>
          <p:cNvPr id="8" name="Shape 724">
            <a:extLst>
              <a:ext uri="{FF2B5EF4-FFF2-40B4-BE49-F238E27FC236}">
                <a16:creationId xmlns:a16="http://schemas.microsoft.com/office/drawing/2014/main" id="{3127F22F-D9D1-4CFB-BB6C-BE6F08488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351673"/>
              </p:ext>
            </p:extLst>
          </p:nvPr>
        </p:nvGraphicFramePr>
        <p:xfrm>
          <a:off x="10622347" y="2217675"/>
          <a:ext cx="1110865" cy="85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865">
                  <a:extLst>
                    <a:ext uri="{9D8B030D-6E8A-4147-A177-3AD203B41FA5}">
                      <a16:colId xmlns:a16="http://schemas.microsoft.com/office/drawing/2014/main" val="2504451697"/>
                    </a:ext>
                  </a:extLst>
                </a:gridCol>
              </a:tblGrid>
              <a:tr h="85338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Shared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Memory</a:t>
                      </a:r>
                      <a:endParaRPr lang="en" sz="16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641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5650D5-F46F-4E95-9BB8-D01D4CDE584A}"/>
              </a:ext>
            </a:extLst>
          </p:cNvPr>
          <p:cNvSpPr/>
          <p:nvPr/>
        </p:nvSpPr>
        <p:spPr>
          <a:xfrm rot="18887345">
            <a:off x="9314315" y="2969227"/>
            <a:ext cx="1382486" cy="47352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0C30CEA-F096-4729-A715-A9F5067EA730}"/>
              </a:ext>
            </a:extLst>
          </p:cNvPr>
          <p:cNvSpPr/>
          <p:nvPr/>
        </p:nvSpPr>
        <p:spPr>
          <a:xfrm rot="5400000">
            <a:off x="10887303" y="3234601"/>
            <a:ext cx="580954" cy="3887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D3BD3-5002-4422-B90E-E0E08F7D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shared memory has significant limitations</a:t>
            </a:r>
          </a:p>
          <a:p>
            <a:r>
              <a:rPr lang="en-US" dirty="0"/>
              <a:t>CUDA allows host to set shared memory size</a:t>
            </a:r>
          </a:p>
          <a:p>
            <a:pPr lvl="1"/>
            <a:r>
              <a:rPr lang="en-US" dirty="0"/>
              <a:t>This size is per block and only 1D</a:t>
            </a:r>
          </a:p>
          <a:p>
            <a:r>
              <a:rPr lang="en-US" dirty="0"/>
              <a:t>Calculate shared memory required on host</a:t>
            </a:r>
          </a:p>
          <a:p>
            <a:r>
              <a:rPr lang="en-US" dirty="0"/>
              <a:t>Invoke the kernel with shared memory information</a:t>
            </a:r>
          </a:p>
          <a:p>
            <a:r>
              <a:rPr lang="en-US" dirty="0"/>
              <a:t>Do the transpose!</a:t>
            </a:r>
          </a:p>
          <a:p>
            <a:pPr lvl="1"/>
            <a:r>
              <a:rPr lang="en-US" dirty="0"/>
              <a:t>Almost same as static shared memory kernel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2555E-37D7-4067-8515-2C80D9B5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with</a:t>
            </a:r>
            <a:br>
              <a:rPr lang="en-US" dirty="0"/>
            </a:br>
            <a:r>
              <a:rPr lang="en-US" dirty="0"/>
              <a:t>Dynamically Allocated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1007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9D825-45D2-4F1A-82EB-5FC90A9B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we learnt?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did we assume?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6001B-2D04-4E74-9457-D0F2D276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</p:spTree>
    <p:extLst>
      <p:ext uri="{BB962C8B-B14F-4D97-AF65-F5344CB8AC3E}">
        <p14:creationId xmlns:p14="http://schemas.microsoft.com/office/powerpoint/2010/main" val="3407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FF8BF-2C3E-4800-BAC2-3D7BF32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sizeX</a:t>
            </a:r>
            <a:r>
              <a:rPr lang="en-US" dirty="0"/>
              <a:t> and </a:t>
            </a:r>
            <a:r>
              <a:rPr lang="en-US" dirty="0" err="1"/>
              <a:t>sizeY</a:t>
            </a:r>
            <a:r>
              <a:rPr lang="en-US" dirty="0"/>
              <a:t> to non-square values</a:t>
            </a:r>
          </a:p>
          <a:p>
            <a:r>
              <a:rPr lang="en-US" dirty="0"/>
              <a:t>Run transpose</a:t>
            </a:r>
          </a:p>
          <a:p>
            <a:pPr lvl="1"/>
            <a:r>
              <a:rPr lang="en-US" dirty="0"/>
              <a:t>What fails?</a:t>
            </a:r>
          </a:p>
          <a:p>
            <a:r>
              <a:rPr lang="en-US" dirty="0"/>
              <a:t>Debug!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959F8-1611-418E-A97E-FABC499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 – Non-squared</a:t>
            </a:r>
          </a:p>
        </p:txBody>
      </p:sp>
    </p:spTree>
    <p:extLst>
      <p:ext uri="{BB962C8B-B14F-4D97-AF65-F5344CB8AC3E}">
        <p14:creationId xmlns:p14="http://schemas.microsoft.com/office/powerpoint/2010/main" val="3736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FF8BF-2C3E-4800-BAC2-3D7BF32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sizeX</a:t>
            </a:r>
            <a:r>
              <a:rPr lang="en-US" dirty="0"/>
              <a:t> and </a:t>
            </a:r>
            <a:r>
              <a:rPr lang="en-US" dirty="0" err="1"/>
              <a:t>sizeY</a:t>
            </a:r>
            <a:r>
              <a:rPr lang="en-US" dirty="0"/>
              <a:t> to a number not a multiple of 32</a:t>
            </a:r>
          </a:p>
          <a:p>
            <a:r>
              <a:rPr lang="en-US" dirty="0"/>
              <a:t>Run transpose</a:t>
            </a:r>
          </a:p>
          <a:p>
            <a:pPr lvl="1"/>
            <a:r>
              <a:rPr lang="en-US" dirty="0"/>
              <a:t>What fails?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959F8-1611-418E-A97E-FABC499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Transpose –</a:t>
            </a:r>
            <a:br>
              <a:rPr lang="en-US" dirty="0"/>
            </a:br>
            <a:r>
              <a:rPr lang="en-US" dirty="0"/>
              <a:t>Non-squared &amp; Not 32 multiple</a:t>
            </a:r>
          </a:p>
        </p:txBody>
      </p:sp>
    </p:spTree>
    <p:extLst>
      <p:ext uri="{BB962C8B-B14F-4D97-AF65-F5344CB8AC3E}">
        <p14:creationId xmlns:p14="http://schemas.microsoft.com/office/powerpoint/2010/main" val="9327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B6C344-4DF9-4105-A12D-F4990FE0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 err="1"/>
              <a:t>Nsight</a:t>
            </a:r>
            <a:r>
              <a:rPr lang="en-US" dirty="0"/>
              <a:t> Debugger</a:t>
            </a:r>
          </a:p>
          <a:p>
            <a:r>
              <a:rPr lang="en-US" dirty="0"/>
              <a:t>Write and Debug Kernels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C43BC-78D3-45CE-A7ED-4BA8CE98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List</a:t>
            </a:r>
          </a:p>
        </p:txBody>
      </p:sp>
    </p:spTree>
    <p:extLst>
      <p:ext uri="{BB962C8B-B14F-4D97-AF65-F5344CB8AC3E}">
        <p14:creationId xmlns:p14="http://schemas.microsoft.com/office/powerpoint/2010/main" val="79587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07058-0B71-443E-883D-B0A9B768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Nsight</a:t>
            </a:r>
            <a:r>
              <a:rPr lang="en-US" dirty="0"/>
              <a:t> for Debugging</a:t>
            </a:r>
          </a:p>
          <a:p>
            <a:pPr lvl="1"/>
            <a:r>
              <a:rPr lang="en-US" dirty="0"/>
              <a:t>Avoid </a:t>
            </a:r>
            <a:r>
              <a:rPr lang="en-US" dirty="0" err="1"/>
              <a:t>printf</a:t>
            </a:r>
            <a:r>
              <a:rPr lang="en-US" dirty="0"/>
              <a:t> in kernels</a:t>
            </a:r>
          </a:p>
          <a:p>
            <a:pPr lvl="1"/>
            <a:r>
              <a:rPr lang="en-US" dirty="0"/>
              <a:t>Use conditional break points</a:t>
            </a:r>
          </a:p>
          <a:p>
            <a:r>
              <a:rPr lang="en-US" dirty="0"/>
              <a:t>CUDA hands-on programming</a:t>
            </a:r>
          </a:p>
          <a:p>
            <a:pPr lvl="1"/>
            <a:r>
              <a:rPr lang="en-US" dirty="0"/>
              <a:t>Write and debug transpose</a:t>
            </a:r>
          </a:p>
          <a:p>
            <a:pPr lvl="1"/>
            <a:r>
              <a:rPr lang="en-US" dirty="0"/>
              <a:t>Consider non-uniform size</a:t>
            </a:r>
          </a:p>
          <a:p>
            <a:pPr lvl="1"/>
            <a:r>
              <a:rPr lang="en-US" dirty="0"/>
              <a:t>Use __</a:t>
            </a:r>
            <a:r>
              <a:rPr lang="en-US" dirty="0" err="1"/>
              <a:t>syncthreads</a:t>
            </a:r>
            <a:r>
              <a:rPr lang="en-US" dirty="0"/>
              <a:t> between shared memory write &amp; read</a:t>
            </a:r>
          </a:p>
          <a:p>
            <a:pPr lvl="1"/>
            <a:r>
              <a:rPr lang="en-US" dirty="0"/>
              <a:t>Will learn about performance in Performance Lab (9/18)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9B5E2E-3EA0-4CB9-84B2-75C43194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10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D0FB8-921F-4A11-91F7-93C5C0FD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29"/>
            <a:ext cx="10515600" cy="4711246"/>
          </a:xfrm>
        </p:spPr>
        <p:txBody>
          <a:bodyPr>
            <a:noAutofit/>
          </a:bodyPr>
          <a:lstStyle/>
          <a:p>
            <a:pPr lvl="0"/>
            <a:r>
              <a:rPr lang="en" sz="2200" dirty="0"/>
              <a:t>CUDA Documentation: </a:t>
            </a:r>
            <a:r>
              <a:rPr lang="en-US" sz="2200" dirty="0">
                <a:hlinkClick r:id="rId3"/>
              </a:rPr>
              <a:t>http://docs.nvidia.com/cuda/index.html</a:t>
            </a:r>
            <a:endParaRPr lang="en" sz="2200" dirty="0">
              <a:hlinkClick r:id="rId4"/>
            </a:endParaRPr>
          </a:p>
          <a:p>
            <a:pPr lvl="0"/>
            <a:r>
              <a:rPr lang="en" sz="2200" dirty="0"/>
              <a:t>GTC On-Demand: </a:t>
            </a:r>
            <a:r>
              <a:rPr lang="en-US" sz="2200" dirty="0">
                <a:hlinkClick r:id="rId5"/>
              </a:rPr>
              <a:t>http://on-demand-gtc.gputechconf.com/gtcnew/on-demand-gtc.php</a:t>
            </a:r>
            <a:endParaRPr lang="en-US" sz="2200" dirty="0"/>
          </a:p>
          <a:p>
            <a:pPr lvl="0"/>
            <a:r>
              <a:rPr lang="en-US" sz="2200" dirty="0"/>
              <a:t>CUDA Getting Started Windows: </a:t>
            </a:r>
            <a:r>
              <a:rPr lang="en-US" sz="2200" dirty="0">
                <a:hlinkClick r:id="rId6"/>
              </a:rPr>
              <a:t>http://docs.nvidia.com/cuda/cuda-getting-started-guide-for-microsoft-windows/index.html</a:t>
            </a:r>
            <a:endParaRPr lang="en-US" sz="2200" dirty="0"/>
          </a:p>
          <a:p>
            <a:pPr lvl="0"/>
            <a:r>
              <a:rPr lang="en-US" sz="2200" dirty="0"/>
              <a:t>Google Style Guide C++: </a:t>
            </a:r>
            <a:r>
              <a:rPr lang="en-US" sz="2200" dirty="0">
                <a:hlinkClick r:id="rId7"/>
              </a:rPr>
              <a:t>http://google-styleguide.googlecode.com/svn/trunk/cppguide.html</a:t>
            </a:r>
            <a:endParaRPr lang="en-US" sz="2200" dirty="0"/>
          </a:p>
          <a:p>
            <a:pPr lvl="0"/>
            <a:endParaRPr lang="en" sz="2200" dirty="0">
              <a:hlinkClick r:id="rId8"/>
            </a:endParaRPr>
          </a:p>
          <a:p>
            <a:pPr lvl="0"/>
            <a:r>
              <a:rPr lang="en" sz="2200" dirty="0"/>
              <a:t>Demos and tutorials:</a:t>
            </a:r>
            <a:endParaRPr lang="en" sz="2200" dirty="0">
              <a:hlinkClick r:id="rId8"/>
            </a:endParaRPr>
          </a:p>
          <a:p>
            <a:pPr lvl="0"/>
            <a:r>
              <a:rPr lang="en" sz="2200" dirty="0">
                <a:hlinkClick r:id="rId9"/>
              </a:rPr>
              <a:t>http://on-demand.gputechconf.com/gtc/2013/presentations/S3478-Debugging-CUDA-Kernel-Code.pdf</a:t>
            </a:r>
          </a:p>
          <a:p>
            <a:pPr lvl="0"/>
            <a:r>
              <a:rPr lang="en" sz="2200" dirty="0">
                <a:hlinkClick r:id="rId10"/>
              </a:rPr>
              <a:t>https://developer.nvidia.com/content/efficient-matrix-transpose-cuda-cc</a:t>
            </a:r>
          </a:p>
          <a:p>
            <a:r>
              <a:rPr lang="en" sz="2200" dirty="0">
                <a:hlinkClick r:id="rId11"/>
              </a:rPr>
              <a:t>http://developer.download.nvidia.com/compute/cuda/1.1-Beta/x86_website/projects/reduction/doc/reduction.pdf</a:t>
            </a:r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01D6E-1074-4B3C-BFF2-9F1AAAA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23661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B2B4E2-5D6C-4E99-B0CB-61CD6A65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does it for you in debug mode</a:t>
            </a:r>
          </a:p>
          <a:p>
            <a:r>
              <a:rPr lang="en-US" dirty="0"/>
              <a:t>Otherwise…</a:t>
            </a:r>
          </a:p>
          <a:p>
            <a:pPr lvl="1"/>
            <a:r>
              <a:rPr lang="en-US" dirty="0"/>
              <a:t>Project -&gt; Properties</a:t>
            </a:r>
          </a:p>
          <a:p>
            <a:pPr lvl="2"/>
            <a:r>
              <a:rPr lang="en-US" dirty="0"/>
              <a:t>C++ -&gt; General -&gt; Generate Debug Info</a:t>
            </a:r>
          </a:p>
          <a:p>
            <a:pPr lvl="2"/>
            <a:r>
              <a:rPr lang="en-US" dirty="0"/>
              <a:t>Linker -&gt; Debugging Generate Debug Info -&gt; Yes</a:t>
            </a:r>
          </a:p>
          <a:p>
            <a:pPr lvl="2"/>
            <a:r>
              <a:rPr lang="en-US" dirty="0"/>
              <a:t>Linker -&gt; Optimization -&gt; Enable CODMAT Folding -&gt; Yes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1AA97-D743-4281-BD23-A3E42B67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Debug Info (</a:t>
            </a:r>
            <a:r>
              <a:rPr lang="en-US" dirty="0" err="1"/>
              <a:t>CMake</a:t>
            </a:r>
            <a:r>
              <a:rPr lang="en-US" dirty="0"/>
              <a:t> Project)</a:t>
            </a:r>
          </a:p>
        </p:txBody>
      </p:sp>
    </p:spTree>
    <p:extLst>
      <p:ext uri="{BB962C8B-B14F-4D97-AF65-F5344CB8AC3E}">
        <p14:creationId xmlns:p14="http://schemas.microsoft.com/office/powerpoint/2010/main" val="17340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FF800-FD85-4BEA-8A3D-43A9CC06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Turn on Debug Info</a:t>
            </a:r>
          </a:p>
          <a:p>
            <a:pPr lvl="1"/>
            <a:r>
              <a:rPr lang="en" dirty="0"/>
              <a:t>Project-&gt;Properties-&gt;CUDA C/C++-&gt;</a:t>
            </a:r>
          </a:p>
          <a:p>
            <a:pPr lvl="2"/>
            <a:r>
              <a:rPr lang="en" dirty="0"/>
              <a:t>Generate GPU Debug Info</a:t>
            </a:r>
          </a:p>
          <a:p>
            <a:pPr lvl="2"/>
            <a:r>
              <a:rPr lang="en" dirty="0"/>
              <a:t>Generate Host Debug Info</a:t>
            </a:r>
          </a:p>
          <a:p>
            <a:pPr lvl="0"/>
            <a:r>
              <a:rPr lang="en-US" dirty="0"/>
              <a:t>Set compute capability for your GPU</a:t>
            </a:r>
            <a:endParaRPr lang="e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94D77-8654-430A-8F9A-712BDB63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Debug Info (CUDA Project)</a:t>
            </a:r>
          </a:p>
        </p:txBody>
      </p:sp>
    </p:spTree>
    <p:extLst>
      <p:ext uri="{BB962C8B-B14F-4D97-AF65-F5344CB8AC3E}">
        <p14:creationId xmlns:p14="http://schemas.microsoft.com/office/powerpoint/2010/main" val="2097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86198E-68E8-4EC9-87A4-5693D9F1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tools I use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(“%s : %d =&gt; I am here\n”, __FILE__, __LINE__);</a:t>
            </a:r>
          </a:p>
          <a:p>
            <a:r>
              <a:rPr lang="en-US" dirty="0"/>
              <a:t>Visual Studio Debugger</a:t>
            </a:r>
          </a:p>
          <a:p>
            <a:pPr lvl="1"/>
            <a:r>
              <a:rPr lang="en-US" dirty="0"/>
              <a:t>And it’s limitations for GPU Programming</a:t>
            </a:r>
          </a:p>
          <a:p>
            <a:r>
              <a:rPr lang="en-US" dirty="0" err="1"/>
              <a:t>Nsight</a:t>
            </a:r>
            <a:r>
              <a:rPr lang="en-US" dirty="0"/>
              <a:t> Debugging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48DD2-C64C-4001-911F-24DA482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265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FA354E-4B08-4909-A3C5-686DC2D4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Side</a:t>
            </a:r>
          </a:p>
          <a:p>
            <a:pPr lvl="1"/>
            <a:r>
              <a:rPr lang="en-US" dirty="0"/>
              <a:t>Visual Studio Debugger</a:t>
            </a:r>
          </a:p>
          <a:p>
            <a:pPr lvl="1"/>
            <a:r>
              <a:rPr lang="en-US" dirty="0"/>
              <a:t>GDB</a:t>
            </a:r>
          </a:p>
          <a:p>
            <a:r>
              <a:rPr lang="en-US" dirty="0"/>
              <a:t>Device Side</a:t>
            </a:r>
          </a:p>
          <a:p>
            <a:pPr lvl="1"/>
            <a:r>
              <a:rPr lang="en-US" dirty="0" err="1"/>
              <a:t>Nsight</a:t>
            </a:r>
            <a:r>
              <a:rPr lang="en-US" dirty="0"/>
              <a:t> Visual Studio Edition</a:t>
            </a:r>
          </a:p>
          <a:p>
            <a:pPr lvl="1"/>
            <a:r>
              <a:rPr lang="en-US" dirty="0" err="1"/>
              <a:t>Nsight</a:t>
            </a:r>
            <a:r>
              <a:rPr lang="en-US" dirty="0"/>
              <a:t> Eclipse Edition</a:t>
            </a:r>
          </a:p>
          <a:p>
            <a:pPr lvl="1"/>
            <a:r>
              <a:rPr lang="en-US" dirty="0" err="1"/>
              <a:t>cuda-gdb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53D9C-F522-499B-99B6-491C5CF8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16105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B2B4E2-5D6C-4E99-B0CB-61CD6A65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fstream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Breakpoint &amp; Conditional Breakpoints</a:t>
            </a:r>
          </a:p>
          <a:p>
            <a:r>
              <a:rPr lang="en-US" dirty="0"/>
              <a:t>Call stack</a:t>
            </a:r>
          </a:p>
          <a:p>
            <a:r>
              <a:rPr lang="en-US" dirty="0"/>
              <a:t>Autos/Locals/Watch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1AA97-D743-4281-BD23-A3E42B67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Debugging Do We Know?</a:t>
            </a:r>
          </a:p>
        </p:txBody>
      </p:sp>
    </p:spTree>
    <p:extLst>
      <p:ext uri="{BB962C8B-B14F-4D97-AF65-F5344CB8AC3E}">
        <p14:creationId xmlns:p14="http://schemas.microsoft.com/office/powerpoint/2010/main" val="22865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5DDC5-F5FA-4AD5-8A9E-AC3CC286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: </a:t>
            </a:r>
            <a:r>
              <a:rPr lang="en-US" dirty="0" err="1"/>
              <a:t>Nsight</a:t>
            </a:r>
            <a:r>
              <a:rPr lang="en-US" dirty="0"/>
              <a:t> / CUDA GDB</a:t>
            </a:r>
          </a:p>
          <a:p>
            <a:r>
              <a:rPr lang="en-US" dirty="0"/>
              <a:t>Profiling : NV Visual Profiler,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/>
              <a:t>Runtime : CUDA Occupancy Calculator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4EA5A9-D374-4170-B039-409555ED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Tools</a:t>
            </a:r>
          </a:p>
        </p:txBody>
      </p:sp>
    </p:spTree>
    <p:extLst>
      <p:ext uri="{BB962C8B-B14F-4D97-AF65-F5344CB8AC3E}">
        <p14:creationId xmlns:p14="http://schemas.microsoft.com/office/powerpoint/2010/main" val="24200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7BD8-9746-4514-96CF-5D88E9EC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CUDA-GDB</a:t>
            </a:r>
          </a:p>
          <a:p>
            <a:pPr lvl="1"/>
            <a:r>
              <a:rPr lang="en-US" dirty="0"/>
              <a:t>An extension of GDB</a:t>
            </a:r>
          </a:p>
          <a:p>
            <a:pPr lvl="1"/>
            <a:r>
              <a:rPr lang="en-US" dirty="0"/>
              <a:t>Allows you to debug on actual hardware</a:t>
            </a:r>
          </a:p>
          <a:p>
            <a:pPr lvl="1"/>
            <a:r>
              <a:rPr lang="en-US" dirty="0"/>
              <a:t>Can debug CPU and GPU code</a:t>
            </a:r>
          </a:p>
          <a:p>
            <a:pPr lvl="0"/>
            <a:r>
              <a:rPr lang="en-US" dirty="0"/>
              <a:t>Compile using the </a:t>
            </a:r>
            <a:r>
              <a:rPr lang="en-US" dirty="0">
                <a:latin typeface="Consolas" panose="020B0609020204030204" pitchFamily="49" charset="0"/>
              </a:rPr>
              <a:t>-g</a:t>
            </a:r>
            <a:r>
              <a:rPr lang="en-US" dirty="0"/>
              <a:t> and the </a:t>
            </a:r>
            <a:r>
              <a:rPr lang="en-US" dirty="0">
                <a:latin typeface="Consolas" panose="020B0609020204030204" pitchFamily="49" charset="0"/>
              </a:rPr>
              <a:t>-G</a:t>
            </a:r>
            <a:r>
              <a:rPr lang="en-US" dirty="0"/>
              <a:t> flags</a:t>
            </a:r>
          </a:p>
          <a:p>
            <a:pPr lvl="1"/>
            <a:r>
              <a:rPr lang="en-US" dirty="0"/>
              <a:t>Includes debug info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nvcc</a:t>
            </a:r>
            <a:r>
              <a:rPr lang="en-US" dirty="0">
                <a:latin typeface="Consolas" panose="020B0609020204030204" pitchFamily="49" charset="0"/>
              </a:rPr>
              <a:t> -g -G foo.cu -o foo</a:t>
            </a:r>
          </a:p>
          <a:p>
            <a:pPr lvl="0"/>
            <a:r>
              <a:rPr lang="en-US" dirty="0"/>
              <a:t>Usage of </a:t>
            </a:r>
            <a:r>
              <a:rPr lang="en-US" dirty="0" err="1"/>
              <a:t>cuda-gdb</a:t>
            </a:r>
            <a:r>
              <a:rPr lang="en-US" dirty="0"/>
              <a:t> is similar to </a:t>
            </a:r>
            <a:r>
              <a:rPr lang="en-US" dirty="0" err="1"/>
              <a:t>gdb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For more information, shoot me an email!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09F26-B8F9-48CF-86B9-BA23EDE0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GDB (Linux)</a:t>
            </a:r>
          </a:p>
        </p:txBody>
      </p:sp>
    </p:spTree>
    <p:extLst>
      <p:ext uri="{BB962C8B-B14F-4D97-AF65-F5344CB8AC3E}">
        <p14:creationId xmlns:p14="http://schemas.microsoft.com/office/powerpoint/2010/main" val="23350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0E1298-9071-46A6-AADC-11C8A974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ym typeface="Arial"/>
              </a:rPr>
              <a:t>Software Coordinates</a:t>
            </a:r>
          </a:p>
          <a:p>
            <a:pPr lvl="1"/>
            <a:r>
              <a:rPr lang="en" dirty="0">
                <a:sym typeface="Arial"/>
              </a:rPr>
              <a:t>Thread</a:t>
            </a:r>
          </a:p>
          <a:p>
            <a:pPr lvl="1"/>
            <a:r>
              <a:rPr lang="en" dirty="0">
                <a:sym typeface="Arial"/>
              </a:rPr>
              <a:t>Block</a:t>
            </a:r>
          </a:p>
          <a:p>
            <a:pPr lvl="1"/>
            <a:r>
              <a:rPr lang="en" dirty="0">
                <a:sym typeface="Arial"/>
              </a:rPr>
              <a:t>Kernel</a:t>
            </a:r>
          </a:p>
          <a:p>
            <a:pPr lvl="0"/>
            <a:r>
              <a:rPr lang="en" dirty="0">
                <a:sym typeface="Arial"/>
              </a:rPr>
              <a:t>Hardware Coordinates</a:t>
            </a:r>
          </a:p>
          <a:p>
            <a:pPr lvl="1"/>
            <a:r>
              <a:rPr lang="en" dirty="0">
                <a:sym typeface="Arial"/>
              </a:rPr>
              <a:t>Lane (thread)</a:t>
            </a:r>
          </a:p>
          <a:p>
            <a:pPr lvl="1"/>
            <a:r>
              <a:rPr lang="en" dirty="0">
                <a:sym typeface="Arial"/>
              </a:rPr>
              <a:t>Warp</a:t>
            </a:r>
          </a:p>
          <a:p>
            <a:pPr lvl="1"/>
            <a:r>
              <a:rPr lang="en" dirty="0">
                <a:sym typeface="Arial"/>
              </a:rPr>
              <a:t>SM</a:t>
            </a:r>
          </a:p>
          <a:p>
            <a:pPr lvl="1"/>
            <a:r>
              <a:rPr lang="en" dirty="0">
                <a:sym typeface="Arial"/>
              </a:rPr>
              <a:t>Device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9474FA-DE69-41E4-809C-572E8476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Coordinates</a:t>
            </a:r>
          </a:p>
        </p:txBody>
      </p:sp>
    </p:spTree>
    <p:extLst>
      <p:ext uri="{BB962C8B-B14F-4D97-AF65-F5344CB8AC3E}">
        <p14:creationId xmlns:p14="http://schemas.microsoft.com/office/powerpoint/2010/main" val="9676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2C056-4E2B-490D-A846-6C3FB9B6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Nsight</a:t>
            </a:r>
            <a:r>
              <a:rPr lang="en-US" dirty="0"/>
              <a:t> Visual Studio Edition</a:t>
            </a:r>
          </a:p>
        </p:txBody>
      </p:sp>
      <p:pic>
        <p:nvPicPr>
          <p:cNvPr id="4" name="Shape 202">
            <a:extLst>
              <a:ext uri="{FF2B5EF4-FFF2-40B4-BE49-F238E27FC236}">
                <a16:creationId xmlns:a16="http://schemas.microsoft.com/office/drawing/2014/main" id="{6D082484-2D27-4A0A-B4BA-A33AFBBACE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2311" y="1350136"/>
            <a:ext cx="10515599" cy="5400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9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906</Words>
  <Application>Microsoft Office PowerPoint</Application>
  <PresentationFormat>Widescreen</PresentationFormat>
  <Paragraphs>277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Consolas</vt:lpstr>
      <vt:lpstr>Times New Roman</vt:lpstr>
      <vt:lpstr>Wingdings</vt:lpstr>
      <vt:lpstr>Presentation level design</vt:lpstr>
      <vt:lpstr>CIS 565 CUDA Debugging Lab</vt:lpstr>
      <vt:lpstr>Today’s List</vt:lpstr>
      <vt:lpstr>Debugging in Practice</vt:lpstr>
      <vt:lpstr>Debugging Tools</vt:lpstr>
      <vt:lpstr>How Much Debugging Do We Know?</vt:lpstr>
      <vt:lpstr>CUDA Tools</vt:lpstr>
      <vt:lpstr>CUDA GDB (Linux)</vt:lpstr>
      <vt:lpstr>Debugging Coordinates</vt:lpstr>
      <vt:lpstr>Nsight Visual Studio Edition</vt:lpstr>
      <vt:lpstr>So what can Nsight do?</vt:lpstr>
      <vt:lpstr>GPU Debugging</vt:lpstr>
      <vt:lpstr>Matrix Transpose</vt:lpstr>
      <vt:lpstr>Matrix Transpose Copy</vt:lpstr>
      <vt:lpstr>Naïve Matrix Transpose</vt:lpstr>
      <vt:lpstr>Matrix Transpose with Shared Memory</vt:lpstr>
      <vt:lpstr>Matrix Transpose with Dynamically Allocated Shared Memory</vt:lpstr>
      <vt:lpstr>Matrix Transpose</vt:lpstr>
      <vt:lpstr>Matrix Transpose – Non-squared</vt:lpstr>
      <vt:lpstr>Matrix Transpose – Non-squared &amp; Not 32 multiple</vt:lpstr>
      <vt:lpstr>Conclusion</vt:lpstr>
      <vt:lpstr>Useful Links</vt:lpstr>
      <vt:lpstr>Enable Debug Info (CMake Project)</vt:lpstr>
      <vt:lpstr>Enable Debug Info (CUDA Project)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2017-08-24T01:50:07Z</dcterms:created>
  <dcterms:modified xsi:type="dcterms:W3CDTF">2017-09-07T02:18:54Z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