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4"/>
  </p:notesMasterIdLst>
  <p:handoutMasterIdLst>
    <p:handoutMasterId r:id="rId135"/>
  </p:handoutMasterIdLst>
  <p:sldIdLst>
    <p:sldId id="257" r:id="rId3"/>
    <p:sldId id="287" r:id="rId4"/>
    <p:sldId id="391" r:id="rId5"/>
    <p:sldId id="33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450" r:id="rId24"/>
    <p:sldId id="306" r:id="rId25"/>
    <p:sldId id="307" r:id="rId26"/>
    <p:sldId id="392" r:id="rId27"/>
    <p:sldId id="393" r:id="rId28"/>
    <p:sldId id="308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96" r:id="rId48"/>
    <p:sldId id="397" r:id="rId49"/>
    <p:sldId id="395" r:id="rId50"/>
    <p:sldId id="329" r:id="rId51"/>
    <p:sldId id="330" r:id="rId52"/>
    <p:sldId id="331" r:id="rId53"/>
    <p:sldId id="332" r:id="rId54"/>
    <p:sldId id="333" r:id="rId55"/>
    <p:sldId id="399" r:id="rId56"/>
    <p:sldId id="335" r:id="rId57"/>
    <p:sldId id="336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407" r:id="rId66"/>
    <p:sldId id="408" r:id="rId67"/>
    <p:sldId id="401" r:id="rId68"/>
    <p:sldId id="346" r:id="rId69"/>
    <p:sldId id="347" r:id="rId70"/>
    <p:sldId id="348" r:id="rId71"/>
    <p:sldId id="349" r:id="rId72"/>
    <p:sldId id="350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05" r:id="rId83"/>
    <p:sldId id="418" r:id="rId84"/>
    <p:sldId id="406" r:id="rId85"/>
    <p:sldId id="409" r:id="rId86"/>
    <p:sldId id="410" r:id="rId87"/>
    <p:sldId id="400" r:id="rId88"/>
    <p:sldId id="428" r:id="rId89"/>
    <p:sldId id="429" r:id="rId90"/>
    <p:sldId id="430" r:id="rId91"/>
    <p:sldId id="432" r:id="rId92"/>
    <p:sldId id="431" r:id="rId93"/>
    <p:sldId id="404" r:id="rId94"/>
    <p:sldId id="411" r:id="rId95"/>
    <p:sldId id="402" r:id="rId96"/>
    <p:sldId id="413" r:id="rId97"/>
    <p:sldId id="433" r:id="rId98"/>
    <p:sldId id="414" r:id="rId99"/>
    <p:sldId id="363" r:id="rId100"/>
    <p:sldId id="415" r:id="rId101"/>
    <p:sldId id="369" r:id="rId102"/>
    <p:sldId id="416" r:id="rId103"/>
    <p:sldId id="417" r:id="rId104"/>
    <p:sldId id="368" r:id="rId105"/>
    <p:sldId id="434" r:id="rId106"/>
    <p:sldId id="366" r:id="rId107"/>
    <p:sldId id="436" r:id="rId108"/>
    <p:sldId id="371" r:id="rId109"/>
    <p:sldId id="438" r:id="rId110"/>
    <p:sldId id="437" r:id="rId111"/>
    <p:sldId id="439" r:id="rId112"/>
    <p:sldId id="440" r:id="rId113"/>
    <p:sldId id="444" r:id="rId114"/>
    <p:sldId id="441" r:id="rId115"/>
    <p:sldId id="373" r:id="rId116"/>
    <p:sldId id="442" r:id="rId117"/>
    <p:sldId id="374" r:id="rId118"/>
    <p:sldId id="375" r:id="rId119"/>
    <p:sldId id="376" r:id="rId120"/>
    <p:sldId id="443" r:id="rId121"/>
    <p:sldId id="378" r:id="rId122"/>
    <p:sldId id="379" r:id="rId123"/>
    <p:sldId id="445" r:id="rId124"/>
    <p:sldId id="446" r:id="rId125"/>
    <p:sldId id="447" r:id="rId126"/>
    <p:sldId id="448" r:id="rId127"/>
    <p:sldId id="451" r:id="rId128"/>
    <p:sldId id="452" r:id="rId129"/>
    <p:sldId id="449" r:id="rId130"/>
    <p:sldId id="412" r:id="rId131"/>
    <p:sldId id="403" r:id="rId132"/>
    <p:sldId id="362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BD988-E4C2-41E8-A28D-241D8C0C64BD}">
          <p14:sldIdLst>
            <p14:sldId id="257"/>
            <p14:sldId id="287"/>
            <p14:sldId id="391"/>
          </p14:sldIdLst>
        </p14:section>
        <p14:section name="Memory Coalescing" id="{CFCD7587-F072-4873-8D62-40B3F0466704}">
          <p14:sldIdLst>
            <p14:sldId id="33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Shared Memory" id="{DB2C090A-0885-407A-8DFC-DCF7C23CA2CE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450"/>
            <p14:sldId id="306"/>
            <p14:sldId id="307"/>
            <p14:sldId id="392"/>
            <p14:sldId id="393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Bank Conflicts" id="{96B28A0A-8FBD-403F-9A0E-84B8E11D73C7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96"/>
            <p14:sldId id="397"/>
            <p14:sldId id="395"/>
            <p14:sldId id="329"/>
          </p14:sldIdLst>
        </p14:section>
        <p14:section name="Transpose Tiled" id="{2151DC66-1589-4BE9-8E9A-2C687114261E}">
          <p14:sldIdLst>
            <p14:sldId id="330"/>
            <p14:sldId id="331"/>
            <p14:sldId id="332"/>
            <p14:sldId id="333"/>
            <p14:sldId id="399"/>
            <p14:sldId id="335"/>
            <p14:sldId id="336"/>
          </p14:sldIdLst>
        </p14:section>
        <p14:section name="Reduction" id="{5423493C-74E1-496F-9745-C2C1BA803770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407"/>
            <p14:sldId id="408"/>
            <p14:sldId id="401"/>
            <p14:sldId id="346"/>
            <p14:sldId id="347"/>
            <p14:sldId id="348"/>
            <p14:sldId id="349"/>
            <p14:sldId id="350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05"/>
            <p14:sldId id="418"/>
            <p14:sldId id="406"/>
            <p14:sldId id="409"/>
            <p14:sldId id="410"/>
            <p14:sldId id="400"/>
            <p14:sldId id="428"/>
            <p14:sldId id="429"/>
            <p14:sldId id="430"/>
            <p14:sldId id="432"/>
            <p14:sldId id="431"/>
            <p14:sldId id="404"/>
            <p14:sldId id="411"/>
            <p14:sldId id="402"/>
            <p14:sldId id="413"/>
            <p14:sldId id="433"/>
            <p14:sldId id="414"/>
            <p14:sldId id="363"/>
            <p14:sldId id="415"/>
            <p14:sldId id="369"/>
            <p14:sldId id="416"/>
            <p14:sldId id="417"/>
            <p14:sldId id="368"/>
            <p14:sldId id="434"/>
            <p14:sldId id="366"/>
            <p14:sldId id="436"/>
            <p14:sldId id="371"/>
            <p14:sldId id="438"/>
            <p14:sldId id="437"/>
            <p14:sldId id="439"/>
            <p14:sldId id="440"/>
            <p14:sldId id="444"/>
            <p14:sldId id="441"/>
            <p14:sldId id="373"/>
            <p14:sldId id="442"/>
            <p14:sldId id="374"/>
            <p14:sldId id="375"/>
            <p14:sldId id="376"/>
            <p14:sldId id="443"/>
            <p14:sldId id="378"/>
            <p14:sldId id="379"/>
            <p14:sldId id="445"/>
            <p14:sldId id="446"/>
            <p14:sldId id="447"/>
            <p14:sldId id="448"/>
            <p14:sldId id="451"/>
            <p14:sldId id="452"/>
            <p14:sldId id="449"/>
          </p14:sldIdLst>
        </p14:section>
        <p14:section name="Bonus slides" id="{EA1C2B41-F696-43A3-B287-8D17BA074DB8}">
          <p14:sldIdLst>
            <p14:sldId id="412"/>
            <p14:sldId id="403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0765" autoAdjust="0"/>
  </p:normalViewPr>
  <p:slideViewPr>
    <p:cSldViewPr snapToGrid="0">
      <p:cViewPr varScale="1">
        <p:scale>
          <a:sx n="108" d="100"/>
          <a:sy n="10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c-faq.com/decl/spiral.anderson.html" TargetMode="External"/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Even though 1 element is access by all threads, the entire memory block needs to be copied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128 bytes in case of L1 and 32 in case of L2</a:t>
            </a:r>
          </a:p>
        </p:txBody>
      </p:sp>
    </p:spTree>
    <p:extLst>
      <p:ext uri="{BB962C8B-B14F-4D97-AF65-F5344CB8AC3E}">
        <p14:creationId xmlns:p14="http://schemas.microsoft.com/office/powerpoint/2010/main" val="60180840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2234267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4886968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8662113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hape 2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" name="Shape 2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407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Shape 2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9" name="Shape 2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120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Shape 2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9" name="Shape 2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57629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Shape 2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4493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4" name="Shape 2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103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4" name="Shape 2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79842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6" name="Shape 2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9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Generalization of cases discussed</a:t>
            </a:r>
          </a:p>
        </p:txBody>
      </p:sp>
    </p:spTree>
    <p:extLst>
      <p:ext uri="{BB962C8B-B14F-4D97-AF65-F5344CB8AC3E}">
        <p14:creationId xmlns:p14="http://schemas.microsoft.com/office/powerpoint/2010/main" val="40714165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Shape 2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2" name="Shape 2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5908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it backwards (as driven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Clockwise/Spiral Rule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- pointer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 - pointer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 first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on either side of the type so: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 ==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==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71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53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2" name="Shape 2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3868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2" name="Shape 2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812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2" name="Shape 2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2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56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2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shared memory per block depends on GPU, but most have 48K</a:t>
            </a:r>
          </a:p>
        </p:txBody>
      </p:sp>
    </p:spTree>
    <p:extLst>
      <p:ext uri="{BB962C8B-B14F-4D97-AF65-F5344CB8AC3E}">
        <p14:creationId xmlns:p14="http://schemas.microsoft.com/office/powerpoint/2010/main" val="51460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shared memory per block depends on GPU, but most have 48K</a:t>
            </a:r>
          </a:p>
        </p:txBody>
      </p:sp>
    </p:spTree>
    <p:extLst>
      <p:ext uri="{BB962C8B-B14F-4D97-AF65-F5344CB8AC3E}">
        <p14:creationId xmlns:p14="http://schemas.microsoft.com/office/powerpoint/2010/main" val="1526548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a paper and write down how much of a speed up you can get over CPU</a:t>
            </a:r>
          </a:p>
        </p:txBody>
      </p:sp>
    </p:spTree>
    <p:extLst>
      <p:ext uri="{BB962C8B-B14F-4D97-AF65-F5344CB8AC3E}">
        <p14:creationId xmlns:p14="http://schemas.microsoft.com/office/powerpoint/2010/main" val="722319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63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4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Incorrect launch configuration</a:t>
            </a:r>
          </a:p>
          <a:p>
            <a:r>
              <a:rPr lang="en-US" dirty="0" err="1"/>
              <a:t>ThreadIdx</a:t>
            </a:r>
            <a:r>
              <a:rPr lang="en-US" dirty="0"/>
              <a:t> / </a:t>
            </a:r>
            <a:r>
              <a:rPr lang="en-US" dirty="0" err="1"/>
              <a:t>BlockIdx</a:t>
            </a:r>
            <a:endParaRPr lang="en-US" dirty="0"/>
          </a:p>
          <a:p>
            <a:r>
              <a:rPr lang="en-US" dirty="0" err="1"/>
              <a:t>Syncthreads</a:t>
            </a:r>
            <a:endParaRPr lang="en-US" dirty="0"/>
          </a:p>
          <a:p>
            <a:r>
              <a:rPr lang="en-US" dirty="0"/>
              <a:t>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0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7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850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71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54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171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Kept this diagram from using earlier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element also represents a thread</a:t>
            </a:r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5695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21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flip it in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__syncthreads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38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75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962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Block is transposed using </a:t>
            </a:r>
            <a:r>
              <a:rPr lang="en-US" dirty="0" err="1"/>
              <a:t>blockId</a:t>
            </a:r>
            <a:r>
              <a:rPr lang="en-US" dirty="0"/>
              <a:t> – Does not affect Global memory access pattern</a:t>
            </a:r>
            <a:br>
              <a:rPr lang="en-US" dirty="0"/>
            </a:br>
            <a:r>
              <a:rPr lang="en-US" dirty="0"/>
              <a:t>Shared memory transposes within block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673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582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05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948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01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36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821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3" name="Shape 1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500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1" name="Shape 1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35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9" name="Shape 1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Threads want alternate elements which means 2 threads want elements from the same bank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5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Threads in a warp are continuous. They execute the same command at the same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why not have them access the same are of the memory. This is memory coalescing and works really fast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Basically says continuous/concurrent memory access is better</a:t>
            </a:r>
          </a:p>
        </p:txBody>
      </p:sp>
    </p:spTree>
    <p:extLst>
      <p:ext uri="{BB962C8B-B14F-4D97-AF65-F5344CB8AC3E}">
        <p14:creationId xmlns:p14="http://schemas.microsoft.com/office/powerpoint/2010/main" val="1571071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7" name="Shape 1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All threads want memory from the same bank</a:t>
            </a:r>
          </a:p>
        </p:txBody>
      </p:sp>
    </p:spTree>
    <p:extLst>
      <p:ext uri="{BB962C8B-B14F-4D97-AF65-F5344CB8AC3E}">
        <p14:creationId xmlns:p14="http://schemas.microsoft.com/office/powerpoint/2010/main" val="893631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7" name="Shape 1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we look at this code, we notice that threadIdx.x is used as the second index.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safely assume that for all threads in the warp, threadIdx.y will be same (because of block 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Hence, threadIdx.y, which represents the same bank in shared memory, is same for all threads in the warp.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Hence a 32-way bank conflict.</a:t>
            </a:r>
          </a:p>
        </p:txBody>
      </p:sp>
    </p:spTree>
    <p:extLst>
      <p:ext uri="{BB962C8B-B14F-4D97-AF65-F5344CB8AC3E}">
        <p14:creationId xmlns:p14="http://schemas.microsoft.com/office/powerpoint/2010/main" val="200042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4" name="Shape 1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999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1" name="Shape 1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579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Shape 19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8" name="Shape 1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95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6" name="Shape 2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891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6" name="Shape 2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Never* : except when X = 32, which is fine. Doesn’t cause bank conflict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19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6" name="Shape 2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31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2" name="Shape 2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24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Shape 2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8" name="Shape 2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They execute command to fetch 4-byte words ie. ints or floats in sequential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[i] = [j]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[i+1] = [j+1]</a:t>
            </a:r>
          </a:p>
        </p:txBody>
      </p:sp>
    </p:spTree>
    <p:extLst>
      <p:ext uri="{BB962C8B-B14F-4D97-AF65-F5344CB8AC3E}">
        <p14:creationId xmlns:p14="http://schemas.microsoft.com/office/powerpoint/2010/main" val="1414600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4" name="Shape 2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962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same number of blocks but using less threads per block.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means less warps to execute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not all GPUs may see a performance benefit</a:t>
            </a:r>
          </a:p>
        </p:txBody>
      </p:sp>
    </p:spTree>
    <p:extLst>
      <p:ext uri="{BB962C8B-B14F-4D97-AF65-F5344CB8AC3E}">
        <p14:creationId xmlns:p14="http://schemas.microsoft.com/office/powerpoint/2010/main" val="39815716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" name="Shape 2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31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6" name="Shape 2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127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Shape 2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9" name="Shape 2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53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Shape 2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5" name="Shape 2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6902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Shape 2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1" name="Shape 2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2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Shape 2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7" name="Shape 2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Reduction: Any sequence of the same binary operation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Again, lets write your speedup on CPU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Hint: reduction is not as simple as transpose so don’t expect a similar speed up</a:t>
            </a:r>
          </a:p>
        </p:txBody>
      </p:sp>
    </p:spTree>
    <p:extLst>
      <p:ext uri="{BB962C8B-B14F-4D97-AF65-F5344CB8AC3E}">
        <p14:creationId xmlns:p14="http://schemas.microsoft.com/office/powerpoint/2010/main" val="1329188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Shape 2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0" name="Shape 2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173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Shape 2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3" name="Shape 2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Most parallel reductions use a binary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102628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dirty="0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They execute command to fetch 4-byte words ie. ints or floats in non-sequential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[i+y] = [j+x]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However, this does not affect performance negatively since we are not using excess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9002930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9" name="Shape 2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8052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Shape 2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3" name="Shape 2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213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9" name="Shape 2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748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5" name="Shape 2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Compute 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data to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Reduce interleaved in shared memory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Copy result to global</a:t>
            </a:r>
          </a:p>
        </p:txBody>
      </p:sp>
    </p:spTree>
    <p:extLst>
      <p:ext uri="{BB962C8B-B14F-4D97-AF65-F5344CB8AC3E}">
        <p14:creationId xmlns:p14="http://schemas.microsoft.com/office/powerpoint/2010/main" val="35018650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Shape 2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1" name="Shape 2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103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Shape 2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7" name="Shape 2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781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3" name="Shape 2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742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9" name="Shape 2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764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hape 2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" name="Shape 2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46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Shape 2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4" name="Shape 2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41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execute command to fetch 4-byte words ie. ints or floats in sequential order of say alternating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means 256 bytes are fetched although only 128 bytes are accessed.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Why are 256 bytes fecthed? because we are using caches. So continuous data is copied from global to cache and then to threads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[i] = [j]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[i+1] = [j+2]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[i+2] = [j+4]</a:t>
            </a:r>
          </a:p>
        </p:txBody>
      </p:sp>
    </p:spTree>
    <p:extLst>
      <p:ext uri="{BB962C8B-B14F-4D97-AF65-F5344CB8AC3E}">
        <p14:creationId xmlns:p14="http://schemas.microsoft.com/office/powerpoint/2010/main" val="3779519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9" name="Shape 2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say warp size is 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warp is executing 3 commands instead of 2 (If statement is also a command)</a:t>
            </a:r>
          </a:p>
        </p:txBody>
      </p:sp>
    </p:spTree>
    <p:extLst>
      <p:ext uri="{BB962C8B-B14F-4D97-AF65-F5344CB8AC3E}">
        <p14:creationId xmlns:p14="http://schemas.microsoft.com/office/powerpoint/2010/main" val="32533721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Shape 2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4" name="Shape 2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4381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Shape 2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9" name="Shape 2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9040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Shape 2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4" name="Shape 2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415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Shape 2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9" name="Shape 2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Warp executes only 2 commands</a:t>
            </a:r>
          </a:p>
        </p:txBody>
      </p:sp>
    </p:spTree>
    <p:extLst>
      <p:ext uri="{BB962C8B-B14F-4D97-AF65-F5344CB8AC3E}">
        <p14:creationId xmlns:p14="http://schemas.microsoft.com/office/powerpoint/2010/main" val="10526704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5" name="Shape 2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545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1" name="Shape 2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198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5" name="Shape 2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Walkthrough: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Compute 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Copy data to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Reduce interleaved in shared memory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Copy result to global</a:t>
            </a:r>
          </a:p>
        </p:txBody>
      </p:sp>
    </p:spTree>
    <p:extLst>
      <p:ext uri="{BB962C8B-B14F-4D97-AF65-F5344CB8AC3E}">
        <p14:creationId xmlns:p14="http://schemas.microsoft.com/office/powerpoint/2010/main" val="21886134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5" name="Shape 2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Walkthrough: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Compute 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Copy data to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Reduce interleaved in shared memory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Copy result to global</a:t>
            </a:r>
          </a:p>
        </p:txBody>
      </p:sp>
    </p:spTree>
    <p:extLst>
      <p:ext uri="{BB962C8B-B14F-4D97-AF65-F5344CB8AC3E}">
        <p14:creationId xmlns:p14="http://schemas.microsoft.com/office/powerpoint/2010/main" val="9059345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Shape 2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2" name="Shape 2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8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They execute command to fetch 4-byte words ie. ints or floats in sequential order of say alternating elements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This means 160 bytes are fetched although only 128 bytes are accessed.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are 160 bytes fecthed? because we are not using caches. So continuous data is copied from global to cache and then to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we were using cache, then 2 L1 blocks would have been occupied which would need 256 bytes to move across the bus.</a:t>
            </a:r>
          </a:p>
        </p:txBody>
      </p:sp>
    </p:spTree>
    <p:extLst>
      <p:ext uri="{BB962C8B-B14F-4D97-AF65-F5344CB8AC3E}">
        <p14:creationId xmlns:p14="http://schemas.microsoft.com/office/powerpoint/2010/main" val="3225854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9" name="Shape 2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891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21573046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25965914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34541141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4031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1549362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31791308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5" name="Shape 2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Walkthrough: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Compute 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Copy data to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Reduce interleaved in shared memory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Copy result to global</a:t>
            </a:r>
          </a:p>
        </p:txBody>
      </p:sp>
    </p:spTree>
    <p:extLst>
      <p:ext uri="{BB962C8B-B14F-4D97-AF65-F5344CB8AC3E}">
        <p14:creationId xmlns:p14="http://schemas.microsoft.com/office/powerpoint/2010/main" val="6779110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Shape 2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2" name="Shape 2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0631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2" name="Shape 2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4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though 1 element is access by all threads, the entire memory block needs to be copied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128 bytes in case of L1 and 32 in case of L2</a:t>
            </a:r>
          </a:p>
        </p:txBody>
      </p:sp>
    </p:spTree>
    <p:extLst>
      <p:ext uri="{BB962C8B-B14F-4D97-AF65-F5344CB8AC3E}">
        <p14:creationId xmlns:p14="http://schemas.microsoft.com/office/powerpoint/2010/main" val="128772547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Shape 2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7" name="Shape 2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Instead of adding adjacent elements, add elements in adjacent blocks</a:t>
            </a:r>
          </a:p>
        </p:txBody>
      </p:sp>
    </p:spTree>
    <p:extLst>
      <p:ext uri="{BB962C8B-B14F-4D97-AF65-F5344CB8AC3E}">
        <p14:creationId xmlns:p14="http://schemas.microsoft.com/office/powerpoint/2010/main" val="407162590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9" name="Shape 2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Substitute 2 adds per load by TILE adds per load.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Similar to loops in transpose</a:t>
            </a:r>
          </a:p>
        </p:txBody>
      </p:sp>
    </p:spTree>
    <p:extLst>
      <p:ext uri="{BB962C8B-B14F-4D97-AF65-F5344CB8AC3E}">
        <p14:creationId xmlns:p14="http://schemas.microsoft.com/office/powerpoint/2010/main" val="1744912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Shape 2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3" name="Shape 2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369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8" name="Shape 2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Half the warps are not doing anything because of the adding increment condition S &gt;&gt; =1</a:t>
            </a:r>
          </a:p>
        </p:txBody>
      </p:sp>
    </p:spTree>
    <p:extLst>
      <p:ext uri="{BB962C8B-B14F-4D97-AF65-F5344CB8AC3E}">
        <p14:creationId xmlns:p14="http://schemas.microsoft.com/office/powerpoint/2010/main" val="17953323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8" name="Shape 2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Half the warps are not doing anything because of the adding increment condition S &gt;&gt; =1</a:t>
            </a:r>
          </a:p>
        </p:txBody>
      </p:sp>
    </p:spTree>
    <p:extLst>
      <p:ext uri="{BB962C8B-B14F-4D97-AF65-F5344CB8AC3E}">
        <p14:creationId xmlns:p14="http://schemas.microsoft.com/office/powerpoint/2010/main" val="37203224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8" name="Shape 2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Half the warps are not doing anything because of the adding increment condition S &gt;&gt; =1</a:t>
            </a:r>
          </a:p>
        </p:txBody>
      </p:sp>
    </p:spTree>
    <p:extLst>
      <p:ext uri="{BB962C8B-B14F-4D97-AF65-F5344CB8AC3E}">
        <p14:creationId xmlns:p14="http://schemas.microsoft.com/office/powerpoint/2010/main" val="17116939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2820904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8923102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6252583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05267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9/25/2017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947335"/>
            <a:ext cx="109728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71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9/25/2017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9/25/2017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9/25/2017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9/25/2017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9/25/2017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9/25/2017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Shehzan Mohammed</a:t>
            </a:r>
          </a:p>
          <a:p>
            <a:r>
              <a:rPr lang="en-US" dirty="0"/>
              <a:t>@</a:t>
            </a:r>
            <a:r>
              <a:rPr lang="en-US" dirty="0" err="1"/>
              <a:t>shehzanm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565</a:t>
            </a:r>
            <a:br>
              <a:rPr lang="en-US" dirty="0"/>
            </a:br>
            <a:r>
              <a:rPr lang="en-US" dirty="0"/>
              <a:t>CUDA Performance Lab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1 4-byte word</a:t>
            </a:r>
          </a:p>
          <a:p>
            <a:pPr lvl="1"/>
            <a:r>
              <a:rPr lang="en" dirty="0"/>
              <a:t>All 32 threads requesting 1 float value</a:t>
            </a:r>
          </a:p>
          <a:p>
            <a:pPr lvl="0"/>
            <a:r>
              <a:rPr lang="en" dirty="0"/>
              <a:t>Address falls within 1 L1 cache-line</a:t>
            </a:r>
          </a:p>
          <a:p>
            <a:pPr lvl="1"/>
            <a:r>
              <a:rPr lang="en" dirty="0"/>
              <a:t>Warp needs 4 bytes</a:t>
            </a:r>
          </a:p>
          <a:p>
            <a:pPr lvl="1"/>
            <a:r>
              <a:rPr lang="en" dirty="0"/>
              <a:t>128 bytes move across the bus on a miss</a:t>
            </a:r>
          </a:p>
          <a:p>
            <a:pPr lvl="1"/>
            <a:r>
              <a:rPr lang="en" dirty="0"/>
              <a:t>Bus utilization: 3.125%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678774" y="4127679"/>
            <a:ext cx="2710009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910894" y="624908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5614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420627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9935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126985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2340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66661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77914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34488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8379282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811381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8944812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00519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94840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434809" y="653056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2259194" y="625229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502" name="Shape 502"/>
          <p:cNvSpPr/>
          <p:nvPr/>
        </p:nvSpPr>
        <p:spPr>
          <a:xfrm>
            <a:off x="8037636" y="4799372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618112" y="4802565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2353787" y="4802565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887236" y="4799379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06" name="Shape 506"/>
          <p:cNvCxnSpPr/>
          <p:nvPr/>
        </p:nvCxnSpPr>
        <p:spPr>
          <a:xfrm rot="-5400000" flipH="1">
            <a:off x="4765998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 flipH="1">
            <a:off x="4996025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8" name="Shape 508"/>
          <p:cNvCxnSpPr/>
          <p:nvPr/>
        </p:nvCxnSpPr>
        <p:spPr>
          <a:xfrm rot="-5400000" flipH="1">
            <a:off x="6347440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9" name="Shape 509"/>
          <p:cNvSpPr txBox="1"/>
          <p:nvPr/>
        </p:nvSpPr>
        <p:spPr>
          <a:xfrm>
            <a:off x="5735228" y="5253889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510" name="Shape 510"/>
          <p:cNvCxnSpPr/>
          <p:nvPr/>
        </p:nvCxnSpPr>
        <p:spPr>
          <a:xfrm rot="-5400000" flipH="1">
            <a:off x="4514406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1" name="Shape 511"/>
          <p:cNvCxnSpPr/>
          <p:nvPr/>
        </p:nvCxnSpPr>
        <p:spPr>
          <a:xfrm rot="-5400000" flipH="1">
            <a:off x="5182922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" name="Shape 512"/>
          <p:cNvCxnSpPr/>
          <p:nvPr/>
        </p:nvCxnSpPr>
        <p:spPr>
          <a:xfrm rot="-5400000" flipH="1">
            <a:off x="6541547" y="54725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3" name="Shape 513"/>
          <p:cNvSpPr/>
          <p:nvPr/>
        </p:nvSpPr>
        <p:spPr>
          <a:xfrm>
            <a:off x="964294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908225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85215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796087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40018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683949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235378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27861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717928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515723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459654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03585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4751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91447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1790297" y="475860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790297" y="562772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529" name="Shape 529"/>
          <p:cNvCxnSpPr/>
          <p:nvPr/>
        </p:nvCxnSpPr>
        <p:spPr>
          <a:xfrm rot="-5400000" flipH="1">
            <a:off x="4903453" y="4482424"/>
            <a:ext cx="373800" cy="230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0" name="Shape 530"/>
          <p:cNvCxnSpPr/>
          <p:nvPr/>
        </p:nvCxnSpPr>
        <p:spPr>
          <a:xfrm rot="-5400000" flipH="1">
            <a:off x="5012433" y="460347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1" name="Shape 531"/>
          <p:cNvCxnSpPr/>
          <p:nvPr/>
        </p:nvCxnSpPr>
        <p:spPr>
          <a:xfrm flipH="1">
            <a:off x="5205424" y="4420235"/>
            <a:ext cx="1092599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" name="Shape 532"/>
          <p:cNvCxnSpPr/>
          <p:nvPr/>
        </p:nvCxnSpPr>
        <p:spPr>
          <a:xfrm>
            <a:off x="4752466" y="4410577"/>
            <a:ext cx="460200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5115478" y="4507625"/>
            <a:ext cx="373800" cy="179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flipH="1">
            <a:off x="5241256" y="4420158"/>
            <a:ext cx="1509599" cy="335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51600870"/>
      </p:ext>
    </p:extLst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Shape 263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Replace single add with a loop.</a:t>
            </a:r>
          </a:p>
          <a:p>
            <a:pPr lvl="0"/>
            <a:r>
              <a:rPr lang="en" dirty="0"/>
              <a:t>Use a counter TILE to define the number to adds per thread</a:t>
            </a:r>
          </a:p>
          <a:p>
            <a:pPr lvl="1"/>
            <a:r>
              <a:rPr lang="en" dirty="0"/>
              <a:t>defining TILE as global constant will allow loop unrolling</a:t>
            </a:r>
          </a:p>
          <a:p>
            <a:pPr lvl="1"/>
            <a:r>
              <a:rPr lang="en" dirty="0"/>
              <a:t>preferable set TILE as power of 2</a:t>
            </a:r>
          </a:p>
        </p:txBody>
      </p:sp>
      <p:sp>
        <p:nvSpPr>
          <p:cNvPr id="2635" name="Shape 263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3</a:t>
            </a:r>
            <a:r>
              <a:rPr lang="en" dirty="0"/>
              <a:t>: </a:t>
            </a:r>
            <a:r>
              <a:rPr lang="en-US" dirty="0"/>
              <a:t>Add on Load</a:t>
            </a:r>
            <a:br>
              <a:rPr lang="en-US" dirty="0"/>
            </a:br>
            <a:r>
              <a:rPr lang="en" dirty="0"/>
              <a:t>Multiple adds </a:t>
            </a:r>
            <a:r>
              <a:rPr lang="en-US" dirty="0"/>
              <a:t>per</a:t>
            </a:r>
            <a:r>
              <a:rPr lang="en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2335759276"/>
      </p:ext>
    </p:extLst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12BD28-A09F-4242-9C68-2B9E0362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1029" cy="1118961"/>
          </a:xfrm>
        </p:spPr>
        <p:txBody>
          <a:bodyPr/>
          <a:lstStyle/>
          <a:p>
            <a:r>
              <a:rPr lang="en-US" dirty="0"/>
              <a:t>Expand this to </a:t>
            </a:r>
            <a:r>
              <a:rPr lang="en-US" b="1" dirty="0"/>
              <a:t>stage3_TILE</a:t>
            </a:r>
            <a:r>
              <a:rPr lang="en-US" dirty="0"/>
              <a:t> adds on load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78A23-C29F-45EB-9EEF-FF03422E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Multiple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750083-38CB-4285-9938-068C403D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2" y="2877824"/>
            <a:ext cx="5078185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14AB1-8C86-450E-A011-D9689727A49E}"/>
              </a:ext>
            </a:extLst>
          </p:cNvPr>
          <p:cNvSpPr/>
          <p:nvPr/>
        </p:nvSpPr>
        <p:spPr>
          <a:xfrm>
            <a:off x="745671" y="2815207"/>
            <a:ext cx="5747658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AC09C9-5DA8-4249-8B80-69B248BC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14" y="4218212"/>
            <a:ext cx="10214044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0;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Start with identity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0; c &lt;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stage3_TILE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Copy and add block data with block offset into shared 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 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 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F6BF5-13B3-499C-8FD0-3950563CF1C3}"/>
              </a:ext>
            </a:extLst>
          </p:cNvPr>
          <p:cNvSpPr/>
          <p:nvPr/>
        </p:nvSpPr>
        <p:spPr>
          <a:xfrm>
            <a:off x="2732314" y="4203387"/>
            <a:ext cx="9285794" cy="2654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0093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478A23-C29F-45EB-9EEF-FF03422E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Multiple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BB1335C-70BE-462E-99E5-C2714810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708120"/>
            <a:ext cx="9809096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reduce_stage3(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Same as reduce stage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0;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Start with identity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0; c &lt; stage3_TILE;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       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 and add block data with block offset into shared memory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 *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+= 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d_idata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 *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Copy result of reduction to global memory -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Same as reduce stage 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DD170-C775-4CF0-8D0E-128F06E6AB67}"/>
              </a:ext>
            </a:extLst>
          </p:cNvPr>
          <p:cNvSpPr/>
          <p:nvPr/>
        </p:nvSpPr>
        <p:spPr>
          <a:xfrm>
            <a:off x="838199" y="2541814"/>
            <a:ext cx="10933811" cy="2579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4088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Shape 262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630" name="Shape 2630"/>
          <p:cNvGraphicFramePr/>
          <p:nvPr>
            <p:extLst>
              <p:ext uri="{D42A27DB-BD31-4B8C-83A1-F6EECF244321}">
                <p14:modId xmlns:p14="http://schemas.microsoft.com/office/powerpoint/2010/main" val="3930867013"/>
              </p:ext>
            </p:extLst>
          </p:nvPr>
        </p:nvGraphicFramePr>
        <p:xfrm>
          <a:off x="1762725" y="2028133"/>
          <a:ext cx="8666550" cy="387078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2541814">
                  <a:extLst>
                    <a:ext uri="{9D8B030D-6E8A-4147-A177-3AD203B41FA5}">
                      <a16:colId xmlns:a16="http://schemas.microsoft.com/office/drawing/2014/main" val="192337228"/>
                    </a:ext>
                  </a:extLst>
                </a:gridCol>
                <a:gridCol w="1184390">
                  <a:extLst>
                    <a:ext uri="{9D8B030D-6E8A-4147-A177-3AD203B41FA5}">
                      <a16:colId xmlns:a16="http://schemas.microsoft.com/office/drawing/2014/main" val="3520271925"/>
                    </a:ext>
                  </a:extLst>
                </a:gridCol>
                <a:gridCol w="1926913">
                  <a:extLst>
                    <a:ext uri="{9D8B030D-6E8A-4147-A177-3AD203B41FA5}">
                      <a16:colId xmlns:a16="http://schemas.microsoft.com/office/drawing/2014/main" val="3666591333"/>
                    </a:ext>
                  </a:extLst>
                </a:gridCol>
                <a:gridCol w="1554593">
                  <a:extLst>
                    <a:ext uri="{9D8B030D-6E8A-4147-A177-3AD203B41FA5}">
                      <a16:colId xmlns:a16="http://schemas.microsoft.com/office/drawing/2014/main" val="3554617613"/>
                    </a:ext>
                  </a:extLst>
                </a:gridCol>
                <a:gridCol w="1458840">
                  <a:extLst>
                    <a:ext uri="{9D8B030D-6E8A-4147-A177-3AD203B41FA5}">
                      <a16:colId xmlns:a16="http://schemas.microsoft.com/office/drawing/2014/main" val="2153484609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6271290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205666771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0269603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4223751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4437925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Stage 3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465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33024"/>
      </p:ext>
    </p:extLst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Let’s change the tile factor and see how it affects performance</a:t>
            </a:r>
          </a:p>
          <a:p>
            <a:pPr lvl="1"/>
            <a:r>
              <a:rPr lang="en-US" dirty="0"/>
              <a:t>TILE = 1?</a:t>
            </a:r>
          </a:p>
          <a:p>
            <a:pPr lvl="1"/>
            <a:r>
              <a:rPr lang="en-US" dirty="0"/>
              <a:t>TILE = 2?</a:t>
            </a:r>
          </a:p>
          <a:p>
            <a:pPr lvl="1"/>
            <a:r>
              <a:rPr lang="en-US" dirty="0"/>
              <a:t>TILE = 4?</a:t>
            </a:r>
          </a:p>
          <a:p>
            <a:pPr lvl="1"/>
            <a:r>
              <a:rPr lang="en-US" dirty="0"/>
              <a:t>TILE = 8?</a:t>
            </a:r>
          </a:p>
        </p:txBody>
      </p:sp>
      <p:sp>
        <p:nvSpPr>
          <p:cNvPr id="2614" name="Shape 261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Multiple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6001646"/>
      </p:ext>
    </p:extLst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Problem:</a:t>
            </a:r>
          </a:p>
          <a:p>
            <a:pPr lvl="1"/>
            <a:r>
              <a:rPr lang="en-US" dirty="0"/>
              <a:t>Last warp is </a:t>
            </a:r>
            <a:r>
              <a:rPr lang="en-US" b="1" dirty="0"/>
              <a:t>still</a:t>
            </a:r>
            <a:r>
              <a:rPr lang="en-US" dirty="0"/>
              <a:t> divergent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Solution?</a:t>
            </a:r>
          </a:p>
        </p:txBody>
      </p:sp>
      <p:sp>
        <p:nvSpPr>
          <p:cNvPr id="2614" name="Shape 261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Multiple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93312200"/>
      </p:ext>
    </p:extLst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Problem:</a:t>
            </a:r>
          </a:p>
          <a:p>
            <a:pPr lvl="1"/>
            <a:r>
              <a:rPr lang="en-US" dirty="0"/>
              <a:t>Last warp is </a:t>
            </a:r>
            <a:r>
              <a:rPr lang="en-US" b="1" dirty="0"/>
              <a:t>still</a:t>
            </a:r>
            <a:r>
              <a:rPr lang="en-US" dirty="0"/>
              <a:t> divergent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Solution?</a:t>
            </a:r>
          </a:p>
          <a:p>
            <a:pPr lvl="1"/>
            <a:r>
              <a:rPr lang="en-US" dirty="0"/>
              <a:t>Unroll the last warp</a:t>
            </a:r>
          </a:p>
        </p:txBody>
      </p:sp>
      <p:sp>
        <p:nvSpPr>
          <p:cNvPr id="2614" name="Shape 261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Multiple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75099791"/>
      </p:ext>
    </p:extLst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Stage 2 Part 3 looks like: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Split it into 2 parts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Part 3A does same</a:t>
            </a:r>
          </a:p>
          <a:p>
            <a:pPr lvl="1"/>
            <a:r>
              <a:rPr lang="en-US" dirty="0"/>
              <a:t>But stop at c &lt;= 32</a:t>
            </a:r>
          </a:p>
          <a:p>
            <a:r>
              <a:rPr lang="en-US" dirty="0"/>
              <a:t>When c &lt;= 32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4F2A92-CE29-40F4-901D-E1AFB467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829" y="1868470"/>
            <a:ext cx="7276351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c &gt; 0;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__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9CF94-88B5-4A5E-B4DB-681E798EB455}"/>
              </a:ext>
            </a:extLst>
          </p:cNvPr>
          <p:cNvSpPr/>
          <p:nvPr/>
        </p:nvSpPr>
        <p:spPr>
          <a:xfrm>
            <a:off x="5257800" y="1868470"/>
            <a:ext cx="69342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668739-89D0-49FD-9B7B-3F07F49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057" y="3714775"/>
            <a:ext cx="6643165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 &gt; 32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__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threadIdx.x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&lt; 32)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// Do Something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064D6-BEC0-473A-A06E-B385F181E5C0}"/>
              </a:ext>
            </a:extLst>
          </p:cNvPr>
          <p:cNvSpPr/>
          <p:nvPr/>
        </p:nvSpPr>
        <p:spPr>
          <a:xfrm>
            <a:off x="4697186" y="3700017"/>
            <a:ext cx="7494814" cy="161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65BC4-DF43-446C-8CA1-E1B42B1C2C84}"/>
              </a:ext>
            </a:extLst>
          </p:cNvPr>
          <p:cNvSpPr/>
          <p:nvPr/>
        </p:nvSpPr>
        <p:spPr>
          <a:xfrm>
            <a:off x="4697186" y="5332429"/>
            <a:ext cx="7494814" cy="1351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3B</a:t>
            </a:r>
          </a:p>
        </p:txBody>
      </p:sp>
    </p:spTree>
    <p:extLst>
      <p:ext uri="{BB962C8B-B14F-4D97-AF65-F5344CB8AC3E}">
        <p14:creationId xmlns:p14="http://schemas.microsoft.com/office/powerpoint/2010/main" val="211501331"/>
      </p:ext>
    </p:extLst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332514" cy="4351338"/>
          </a:xfrm>
        </p:spPr>
        <p:txBody>
          <a:bodyPr>
            <a:normAutofit/>
          </a:bodyPr>
          <a:lstStyle/>
          <a:p>
            <a:r>
              <a:rPr lang="en-US" dirty="0"/>
              <a:t>When c &lt;= 32</a:t>
            </a:r>
          </a:p>
          <a:p>
            <a:pPr lvl="1"/>
            <a:r>
              <a:rPr lang="en-US" dirty="0"/>
              <a:t>This is where warp divergence comes in</a:t>
            </a:r>
          </a:p>
          <a:p>
            <a:pPr lvl="1"/>
            <a:r>
              <a:rPr lang="en-US" dirty="0"/>
              <a:t>To remove warp divergence we’ll introduce a new </a:t>
            </a:r>
            <a:r>
              <a:rPr lang="en-US" b="1" dirty="0" err="1">
                <a:latin typeface="Consolas" panose="020B0609020204030204" pitchFamily="49" charset="0"/>
              </a:rPr>
              <a:t>warpReduce</a:t>
            </a:r>
            <a:r>
              <a:rPr lang="en-US" dirty="0"/>
              <a:t> function</a:t>
            </a:r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4F2A92-CE29-40F4-901D-E1AFB467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829" y="1868470"/>
            <a:ext cx="7276351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c &gt; 0;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__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9CF94-88B5-4A5E-B4DB-681E798EB455}"/>
              </a:ext>
            </a:extLst>
          </p:cNvPr>
          <p:cNvSpPr/>
          <p:nvPr/>
        </p:nvSpPr>
        <p:spPr>
          <a:xfrm>
            <a:off x="5257800" y="1868470"/>
            <a:ext cx="69342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668739-89D0-49FD-9B7B-3F07F49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057" y="3714775"/>
            <a:ext cx="6643165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 &gt; 32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__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threadIdx.x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&lt; 32)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n-US" altLang="en-US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warpReduce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smem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threadIdx.x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064D6-BEC0-473A-A06E-B385F181E5C0}"/>
              </a:ext>
            </a:extLst>
          </p:cNvPr>
          <p:cNvSpPr/>
          <p:nvPr/>
        </p:nvSpPr>
        <p:spPr>
          <a:xfrm>
            <a:off x="4697186" y="3700017"/>
            <a:ext cx="7494814" cy="161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65BC4-DF43-446C-8CA1-E1B42B1C2C84}"/>
              </a:ext>
            </a:extLst>
          </p:cNvPr>
          <p:cNvSpPr/>
          <p:nvPr/>
        </p:nvSpPr>
        <p:spPr>
          <a:xfrm>
            <a:off x="4697186" y="5332429"/>
            <a:ext cx="7494814" cy="1351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3B</a:t>
            </a:r>
          </a:p>
        </p:txBody>
      </p:sp>
    </p:spTree>
    <p:extLst>
      <p:ext uri="{BB962C8B-B14F-4D97-AF65-F5344CB8AC3E}">
        <p14:creationId xmlns:p14="http://schemas.microsoft.com/office/powerpoint/2010/main" val="2157169674"/>
      </p:ext>
    </p:extLst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a device function “</a:t>
            </a:r>
            <a:r>
              <a:rPr lang="en-US" b="1" dirty="0" err="1">
                <a:latin typeface="Consolas" panose="020B0609020204030204" pitchFamily="49" charset="0"/>
              </a:rPr>
              <a:t>warpReduce</a:t>
            </a:r>
            <a:r>
              <a:rPr lang="en-US" dirty="0"/>
              <a:t>” to be called by all threads with </a:t>
            </a:r>
            <a:r>
              <a:rPr lang="en-US" dirty="0" err="1"/>
              <a:t>threadIdx.x</a:t>
            </a:r>
            <a:r>
              <a:rPr lang="en-US" dirty="0"/>
              <a:t> &lt; 32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/>
              <a:t>Observe that </a:t>
            </a:r>
            <a:r>
              <a:rPr lang="en-US" b="1" dirty="0">
                <a:latin typeface="Consolas" panose="020B0609020204030204" pitchFamily="49" charset="0"/>
              </a:rPr>
              <a:t>volatile</a:t>
            </a:r>
            <a:r>
              <a:rPr lang="en-US" dirty="0"/>
              <a:t> is used to declare </a:t>
            </a:r>
            <a:r>
              <a:rPr lang="en-US" dirty="0" err="1">
                <a:latin typeface="Consolas" panose="020B0609020204030204" pitchFamily="49" charset="0"/>
              </a:rPr>
              <a:t>smem</a:t>
            </a:r>
            <a:endParaRPr lang="en-US" dirty="0"/>
          </a:p>
          <a:p>
            <a:pPr lvl="1"/>
            <a:r>
              <a:rPr lang="en-US" dirty="0"/>
              <a:t>The compiler doesn't reorder stores to it and induce incorrect behavior.</a:t>
            </a:r>
          </a:p>
          <a:p>
            <a:pPr lvl="1"/>
            <a:r>
              <a:rPr lang="en-US" dirty="0"/>
              <a:t>Basically – Tell compiler we know what we are doing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61AA4-230F-425B-8439-8D3FDF3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56" y="4518898"/>
            <a:ext cx="7728857" cy="2339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warpReduce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//Write code for warp reduce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+ 32];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+ 16];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+ 8 ];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+ 4 ];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9967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1 4-byte words</a:t>
            </a:r>
          </a:p>
          <a:p>
            <a:pPr lvl="1"/>
            <a:r>
              <a:rPr lang="en" dirty="0"/>
              <a:t>All 32 threads requesting 1 float value</a:t>
            </a:r>
          </a:p>
          <a:p>
            <a:pPr lvl="0"/>
            <a:r>
              <a:rPr lang="en" dirty="0"/>
              <a:t>Address fall within 1 </a:t>
            </a:r>
            <a:r>
              <a:rPr lang="en-US" dirty="0"/>
              <a:t>L2 </a:t>
            </a:r>
            <a:r>
              <a:rPr lang="en" dirty="0"/>
              <a:t>cache-line</a:t>
            </a:r>
          </a:p>
          <a:p>
            <a:pPr lvl="1"/>
            <a:r>
              <a:rPr lang="en" dirty="0"/>
              <a:t>Warp needs 4 bytes</a:t>
            </a:r>
          </a:p>
          <a:p>
            <a:pPr lvl="1"/>
            <a:r>
              <a:rPr lang="en" dirty="0"/>
              <a:t>32 bytes move across the bus on a miss</a:t>
            </a:r>
          </a:p>
          <a:p>
            <a:pPr lvl="1"/>
            <a:r>
              <a:rPr lang="en" dirty="0"/>
              <a:t>Bus utilization: 12.5%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 (Non-cach</a:t>
            </a:r>
            <a:r>
              <a:rPr lang="en-US" dirty="0" err="1">
                <a:solidFill>
                  <a:schemeClr val="tx1"/>
                </a:solidFill>
              </a:rPr>
              <a:t>ed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4543079" y="4152951"/>
            <a:ext cx="2905952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910894" y="624908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55614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4420627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49935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126985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2340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6661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277914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34488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8379282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7811381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8944812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00519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94840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5434809" y="653056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2259194" y="625229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558" name="Shape 558"/>
          <p:cNvSpPr/>
          <p:nvPr/>
        </p:nvSpPr>
        <p:spPr>
          <a:xfrm>
            <a:off x="8037636" y="4799372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4618112" y="4802565"/>
            <a:ext cx="22670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2353787" y="4802565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887236" y="4799379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964294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908225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85215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796087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740018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683949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35378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627861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5717928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515723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459654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403585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4751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91447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1790297" y="475860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790297" y="562772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578" name="Shape 578"/>
          <p:cNvCxnSpPr/>
          <p:nvPr/>
        </p:nvCxnSpPr>
        <p:spPr>
          <a:xfrm rot="-5400000" flipH="1">
            <a:off x="4466053" y="4914315"/>
            <a:ext cx="1248600" cy="230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79" name="Shape 579"/>
          <p:cNvCxnSpPr/>
          <p:nvPr/>
        </p:nvCxnSpPr>
        <p:spPr>
          <a:xfrm rot="-5400000" flipH="1">
            <a:off x="4552533" y="5057866"/>
            <a:ext cx="13127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0" name="Shape 580"/>
          <p:cNvCxnSpPr/>
          <p:nvPr/>
        </p:nvCxnSpPr>
        <p:spPr>
          <a:xfrm flipH="1">
            <a:off x="5205424" y="4437330"/>
            <a:ext cx="1092599" cy="12168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1" name="Shape 581"/>
          <p:cNvCxnSpPr/>
          <p:nvPr/>
        </p:nvCxnSpPr>
        <p:spPr>
          <a:xfrm>
            <a:off x="4752466" y="4405066"/>
            <a:ext cx="460200" cy="12168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2" name="Shape 582"/>
          <p:cNvCxnSpPr/>
          <p:nvPr/>
        </p:nvCxnSpPr>
        <p:spPr>
          <a:xfrm rot="5400000">
            <a:off x="4678078" y="4939519"/>
            <a:ext cx="1248600" cy="179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3" name="Shape 583"/>
          <p:cNvCxnSpPr/>
          <p:nvPr/>
        </p:nvCxnSpPr>
        <p:spPr>
          <a:xfrm flipH="1">
            <a:off x="5241256" y="4437084"/>
            <a:ext cx="1509599" cy="11204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4089523"/>
      </p:ext>
    </p:extLst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So what’s the catch?</a:t>
            </a:r>
          </a:p>
          <a:p>
            <a:pPr lvl="0"/>
            <a:r>
              <a:rPr lang="en-US" b="1" dirty="0"/>
              <a:t>What’s different about this?</a:t>
            </a:r>
          </a:p>
          <a:p>
            <a:pPr lvl="0"/>
            <a:r>
              <a:rPr lang="en-US" b="1" dirty="0"/>
              <a:t>How did we get rid of the if conditions?</a:t>
            </a:r>
          </a:p>
          <a:p>
            <a:pPr lvl="0"/>
            <a:endParaRPr lang="en-US" dirty="0"/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61AA4-230F-425B-8439-8D3FDF3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56" y="4518898"/>
            <a:ext cx="7728857" cy="2339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warpReduce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//Write code for warp reduce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+ 32];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+ 16];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+ 8 ];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+ 4 ];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4029"/>
      </p:ext>
    </p:extLst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So what’s the catch?</a:t>
            </a:r>
          </a:p>
          <a:p>
            <a:pPr lvl="0"/>
            <a:r>
              <a:rPr lang="en-US" dirty="0"/>
              <a:t>Essentially, when we write to the Nth part of the warp/block shared memory, we don’t really care about that data anymore</a:t>
            </a:r>
          </a:p>
          <a:p>
            <a:pPr lvl="0"/>
            <a:endParaRPr lang="en-US" dirty="0"/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61AA4-230F-425B-8439-8D3FDF3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56" y="4518898"/>
            <a:ext cx="7728857" cy="2339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warpReduce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//Write code for warp reduce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+ 32];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+ 16];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+ 8 ];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+ 4 ];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43604"/>
      </p:ext>
    </p:extLst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Saves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 (threadIdx.x &lt; c)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__syncthreads();</a:t>
            </a:r>
          </a:p>
          <a:p>
            <a:pPr lvl="1"/>
            <a:r>
              <a:rPr lang="en-US"/>
              <a:t>Also saves useless work in all other warps – they exit early</a:t>
            </a:r>
          </a:p>
          <a:p>
            <a:r>
              <a:rPr lang="en-US"/>
              <a:t>Cost?</a:t>
            </a:r>
          </a:p>
          <a:p>
            <a:pPr lvl="1"/>
            <a:r>
              <a:rPr lang="en-US"/>
              <a:t>Nothing – We are executing threads that were sitting idle before</a:t>
            </a:r>
          </a:p>
          <a:p>
            <a:pPr lvl="1"/>
            <a:endParaRPr lang="en-US" dirty="0"/>
          </a:p>
        </p:txBody>
      </p:sp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61AA4-230F-425B-8439-8D3FDF3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56" y="4518898"/>
            <a:ext cx="7728857" cy="2339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warpReduce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//Write code for warp reduce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+ 32];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+ 16];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+ 8 ];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+ 4 ];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44525"/>
      </p:ext>
    </p:extLst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 Unroll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61AA4-230F-425B-8439-8D3FDF3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1" y="1417607"/>
            <a:ext cx="6760031" cy="25545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warpReduce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//Write code for warp reduce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+ 32];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+ 16];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+ 8 ];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+ 4 ];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4BB9A-25FE-45C4-9762-5FB5381E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81" y="1894852"/>
            <a:ext cx="5373008" cy="4817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64B62-A144-433F-9E96-CF1266A5E5DE}"/>
              </a:ext>
            </a:extLst>
          </p:cNvPr>
          <p:cNvSpPr txBox="1"/>
          <p:nvPr/>
        </p:nvSpPr>
        <p:spPr>
          <a:xfrm>
            <a:off x="674911" y="4098473"/>
            <a:ext cx="5421089" cy="304698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When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+= 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+ 16];</a:t>
            </a:r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</a:p>
          <a:p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The first 16 have good values,</a:t>
            </a:r>
          </a:p>
          <a:p>
            <a:endParaRPr lang="en-US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  <a:p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But the second half, we don’t really care about</a:t>
            </a:r>
          </a:p>
          <a:p>
            <a:endParaRPr lang="en-US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  <a:p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We don’t need these anymore</a:t>
            </a:r>
          </a:p>
          <a:p>
            <a:r>
              <a:rPr 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662623"/>
      </p:ext>
    </p:extLst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Shape 265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660" name="Shape 2660"/>
          <p:cNvGraphicFramePr/>
          <p:nvPr>
            <p:extLst>
              <p:ext uri="{D42A27DB-BD31-4B8C-83A1-F6EECF244321}">
                <p14:modId xmlns:p14="http://schemas.microsoft.com/office/powerpoint/2010/main" val="2950627395"/>
              </p:ext>
            </p:extLst>
          </p:nvPr>
        </p:nvGraphicFramePr>
        <p:xfrm>
          <a:off x="2204357" y="1690688"/>
          <a:ext cx="7783285" cy="460227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2674611">
                  <a:extLst>
                    <a:ext uri="{9D8B030D-6E8A-4147-A177-3AD203B41FA5}">
                      <a16:colId xmlns:a16="http://schemas.microsoft.com/office/drawing/2014/main" val="1020335326"/>
                    </a:ext>
                  </a:extLst>
                </a:gridCol>
                <a:gridCol w="974121">
                  <a:extLst>
                    <a:ext uri="{9D8B030D-6E8A-4147-A177-3AD203B41FA5}">
                      <a16:colId xmlns:a16="http://schemas.microsoft.com/office/drawing/2014/main" val="2119776938"/>
                    </a:ext>
                  </a:extLst>
                </a:gridCol>
                <a:gridCol w="1428239">
                  <a:extLst>
                    <a:ext uri="{9D8B030D-6E8A-4147-A177-3AD203B41FA5}">
                      <a16:colId xmlns:a16="http://schemas.microsoft.com/office/drawing/2014/main" val="1831959039"/>
                    </a:ext>
                  </a:extLst>
                </a:gridCol>
                <a:gridCol w="1396154">
                  <a:extLst>
                    <a:ext uri="{9D8B030D-6E8A-4147-A177-3AD203B41FA5}">
                      <a16:colId xmlns:a16="http://schemas.microsoft.com/office/drawing/2014/main" val="841666554"/>
                    </a:ext>
                  </a:extLst>
                </a:gridCol>
                <a:gridCol w="1310160">
                  <a:extLst>
                    <a:ext uri="{9D8B030D-6E8A-4147-A177-3AD203B41FA5}">
                      <a16:colId xmlns:a16="http://schemas.microsoft.com/office/drawing/2014/main" val="1862322135"/>
                    </a:ext>
                  </a:extLst>
                </a:gridCol>
              </a:tblGrid>
              <a:tr h="59772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904102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953133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73035677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9502844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1487621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3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219186841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4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147.89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9.70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47602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73517"/>
      </p:ext>
    </p:extLst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 last improvement</a:t>
            </a:r>
          </a:p>
          <a:p>
            <a:pPr lvl="0"/>
            <a:r>
              <a:rPr lang="en-US" dirty="0"/>
              <a:t>Does the Stage 4 improvement inspire you?</a:t>
            </a:r>
          </a:p>
        </p:txBody>
      </p:sp>
      <p:sp>
        <p:nvSpPr>
          <p:cNvPr id="2665" name="Shape 266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4</a:t>
            </a:r>
            <a:r>
              <a:rPr lang="en" dirty="0"/>
              <a:t>: </a:t>
            </a:r>
            <a:r>
              <a:rPr lang="en-US" dirty="0"/>
              <a:t>Last Warp</a:t>
            </a:r>
            <a:r>
              <a:rPr lang="en" dirty="0"/>
              <a:t> Unroll</a:t>
            </a:r>
          </a:p>
        </p:txBody>
      </p:sp>
    </p:spTree>
    <p:extLst>
      <p:ext uri="{BB962C8B-B14F-4D97-AF65-F5344CB8AC3E}">
        <p14:creationId xmlns:p14="http://schemas.microsoft.com/office/powerpoint/2010/main" val="2729711886"/>
      </p:ext>
    </p:extLst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Taking inspiration from Stage 4</a:t>
            </a:r>
          </a:p>
          <a:p>
            <a:pPr lvl="1"/>
            <a:r>
              <a:rPr lang="en-US" dirty="0"/>
              <a:t>Unroll the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entirely. (Part 3A)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#pragma unroll</a:t>
            </a:r>
            <a:r>
              <a:rPr lang="en-US" dirty="0"/>
              <a:t> requires sizes to be known at compile time</a:t>
            </a:r>
          </a:p>
          <a:p>
            <a:pPr lvl="1"/>
            <a:r>
              <a:rPr lang="en-US" dirty="0"/>
              <a:t>Block size in GPU limited to 512 or 1024 threads.</a:t>
            </a:r>
          </a:p>
          <a:p>
            <a:pPr lvl="2"/>
            <a:r>
              <a:rPr lang="en-US" dirty="0"/>
              <a:t>So there are only a limited number of if conditions we have to write</a:t>
            </a:r>
          </a:p>
          <a:p>
            <a:pPr lvl="1"/>
            <a:r>
              <a:rPr lang="en-US" dirty="0"/>
              <a:t>Also make block sizes power of 2 (preferably multiples of 32).</a:t>
            </a:r>
          </a:p>
        </p:txBody>
      </p:sp>
      <p:sp>
        <p:nvSpPr>
          <p:cNvPr id="2665" name="Shape 266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5</a:t>
            </a:r>
            <a:r>
              <a:rPr lang="en" dirty="0"/>
              <a:t>: Complete Unroll</a:t>
            </a:r>
          </a:p>
        </p:txBody>
      </p:sp>
    </p:spTree>
    <p:extLst>
      <p:ext uri="{BB962C8B-B14F-4D97-AF65-F5344CB8AC3E}">
        <p14:creationId xmlns:p14="http://schemas.microsoft.com/office/powerpoint/2010/main" val="3112631671"/>
      </p:ext>
    </p:extLst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But block sizes is not known at compile time.</a:t>
            </a:r>
          </a:p>
          <a:p>
            <a:pPr lvl="0"/>
            <a:r>
              <a:rPr lang="en-US" dirty="0"/>
              <a:t>Solution :</a:t>
            </a:r>
          </a:p>
          <a:p>
            <a:pPr lvl="1"/>
            <a:r>
              <a:rPr lang="en-US" dirty="0"/>
              <a:t>Use Templates</a:t>
            </a:r>
          </a:p>
          <a:p>
            <a:pPr lvl="1"/>
            <a:r>
              <a:rPr lang="en-US" dirty="0"/>
              <a:t>CUDA supports C++ template parameters on device and host functions</a:t>
            </a:r>
          </a:p>
          <a:p>
            <a:pPr lvl="1"/>
            <a:r>
              <a:rPr lang="en-US" dirty="0"/>
              <a:t>Specify block size as a function template parameter: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71" name="Shape 267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5</a:t>
            </a:r>
            <a:r>
              <a:rPr lang="en" dirty="0"/>
              <a:t>: Complete Unroll</a:t>
            </a:r>
          </a:p>
        </p:txBody>
      </p:sp>
      <p:sp>
        <p:nvSpPr>
          <p:cNvPr id="2675" name="Shape 2675"/>
          <p:cNvSpPr txBox="1"/>
          <p:nvPr/>
        </p:nvSpPr>
        <p:spPr>
          <a:xfrm>
            <a:off x="2897044" y="4709480"/>
            <a:ext cx="7183199" cy="750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&lt;unsigned int blockSize&gt;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__global__ void reduce4(int *g_idata, int *g_odata)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738D8A-30AD-491F-A5A4-4B8282C1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344" y="4709480"/>
            <a:ext cx="75546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reduce_stage5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&lt;threads&gt;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dims.dimBlocks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dims.dimThreads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dims.dimThreads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&gt;&gt;&gt;(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02860"/>
      </p:ext>
    </p:extLst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Loop </a:t>
            </a:r>
            <a:r>
              <a:rPr lang="en-US"/>
              <a:t>Unroll: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681" name="Shape 268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5</a:t>
            </a:r>
            <a:r>
              <a:rPr lang="en" dirty="0"/>
              <a:t>: Complete Unroll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87BA1-9711-4748-82A8-B557A26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30796"/>
            <a:ext cx="893706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1024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512)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+ 512];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512)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256)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+ 256];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256)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128)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+ 128];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128)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64) 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+ 64]; 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7050B-F188-42B8-BFA9-C8DFC9408B15}"/>
              </a:ext>
            </a:extLst>
          </p:cNvPr>
          <p:cNvSpPr/>
          <p:nvPr/>
        </p:nvSpPr>
        <p:spPr>
          <a:xfrm>
            <a:off x="838199" y="2695859"/>
            <a:ext cx="10003971" cy="3307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3A</a:t>
            </a:r>
          </a:p>
        </p:txBody>
      </p:sp>
    </p:spTree>
    <p:extLst>
      <p:ext uri="{BB962C8B-B14F-4D97-AF65-F5344CB8AC3E}">
        <p14:creationId xmlns:p14="http://schemas.microsoft.com/office/powerpoint/2010/main" val="3568313471"/>
      </p:ext>
    </p:extLst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blockSize</a:t>
            </a:r>
            <a:r>
              <a:rPr lang="en-US" dirty="0"/>
              <a:t> is known at compile time, </a:t>
            </a:r>
          </a:p>
          <a:p>
            <a:pPr lvl="1"/>
            <a:r>
              <a:rPr lang="en-US" dirty="0"/>
              <a:t>All the code in red is evaluated at compile time.</a:t>
            </a:r>
          </a:p>
          <a:p>
            <a:r>
              <a:rPr lang="en-US" dirty="0"/>
              <a:t>No problem with other if conditions either</a:t>
            </a:r>
          </a:p>
          <a:p>
            <a:pPr lvl="1"/>
            <a:r>
              <a:rPr lang="en-US" dirty="0"/>
              <a:t>All guarantee no warp divergence</a:t>
            </a:r>
          </a:p>
        </p:txBody>
      </p:sp>
      <p:sp>
        <p:nvSpPr>
          <p:cNvPr id="2681" name="Shape 268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5</a:t>
            </a:r>
            <a:r>
              <a:rPr lang="en" dirty="0"/>
              <a:t>: Complete Unroll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437C6-ADD6-48A0-B5AB-DFECF900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43" y="3766333"/>
            <a:ext cx="893706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&gt;= 1024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512)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+ 512];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&gt;= 512)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256)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+ 256];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&gt;= 256)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128)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+ 128];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&gt;= 128)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64)    {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+ 64]; 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54B18-0C01-4DC1-8634-B7BA71C72A9E}"/>
              </a:ext>
            </a:extLst>
          </p:cNvPr>
          <p:cNvSpPr/>
          <p:nvPr/>
        </p:nvSpPr>
        <p:spPr>
          <a:xfrm>
            <a:off x="1164770" y="3695700"/>
            <a:ext cx="10003971" cy="311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3A</a:t>
            </a:r>
          </a:p>
        </p:txBody>
      </p:sp>
    </p:spTree>
    <p:extLst>
      <p:ext uri="{BB962C8B-B14F-4D97-AF65-F5344CB8AC3E}">
        <p14:creationId xmlns:p14="http://schemas.microsoft.com/office/powerpoint/2010/main" val="31671945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scattered 4-byte words (</a:t>
            </a:r>
            <a:r>
              <a:rPr lang="en-US" dirty="0"/>
              <a:t>r</a:t>
            </a:r>
            <a:r>
              <a:rPr lang="en" dirty="0"/>
              <a:t>andom)</a:t>
            </a:r>
          </a:p>
          <a:p>
            <a:pPr lvl="0"/>
            <a:r>
              <a:rPr lang="en" dirty="0"/>
              <a:t>Address fall within N L1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N * 128 bytes move across the bus on a miss</a:t>
            </a:r>
          </a:p>
          <a:p>
            <a:pPr lvl="1"/>
            <a:r>
              <a:rPr lang="en" dirty="0"/>
              <a:t>Bus utilization: 128 / (N * 128)</a:t>
            </a:r>
          </a:p>
        </p:txBody>
      </p:sp>
      <p:sp>
        <p:nvSpPr>
          <p:cNvPr id="588" name="Shape 5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558447" y="4124262"/>
            <a:ext cx="2937363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3901969" y="638383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5552530" y="638383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4411702" y="638383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984630" y="638383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118060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7225158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657258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770220" y="638064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3335960" y="638064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370357" y="638383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7802456" y="638383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8935887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10042985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9475085" y="638064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5425884" y="666531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2250269" y="638704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607" name="Shape 607"/>
          <p:cNvSpPr/>
          <p:nvPr/>
        </p:nvSpPr>
        <p:spPr>
          <a:xfrm>
            <a:off x="8028711" y="4934122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4609187" y="4937315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344862" y="4937315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6878311" y="4934129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611" name="Shape 611"/>
          <p:cNvCxnSpPr/>
          <p:nvPr/>
        </p:nvCxnSpPr>
        <p:spPr>
          <a:xfrm rot="-5400000" flipH="1">
            <a:off x="3296209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2" name="Shape 612"/>
          <p:cNvCxnSpPr/>
          <p:nvPr/>
        </p:nvCxnSpPr>
        <p:spPr>
          <a:xfrm rot="-5400000" flipH="1">
            <a:off x="4321313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5726303" y="5388639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14" name="Shape 614"/>
          <p:cNvCxnSpPr/>
          <p:nvPr/>
        </p:nvCxnSpPr>
        <p:spPr>
          <a:xfrm rot="-5400000" flipH="1">
            <a:off x="2260451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5" name="Shape 615"/>
          <p:cNvCxnSpPr/>
          <p:nvPr/>
        </p:nvCxnSpPr>
        <p:spPr>
          <a:xfrm rot="-5400000" flipH="1">
            <a:off x="5154211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16" name="Shape 616"/>
          <p:cNvSpPr/>
          <p:nvPr/>
        </p:nvSpPr>
        <p:spPr>
          <a:xfrm>
            <a:off x="9634021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9073331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51264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7951951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7391261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830571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34486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26969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5709003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514831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458762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402693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46624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905552" y="580643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1781372" y="489335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781372" y="576247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632" name="Shape 632"/>
          <p:cNvCxnSpPr/>
          <p:nvPr/>
        </p:nvCxnSpPr>
        <p:spPr>
          <a:xfrm flipH="1">
            <a:off x="2649082" y="4490777"/>
            <a:ext cx="2314800" cy="3929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3" name="Shape 633"/>
          <p:cNvCxnSpPr/>
          <p:nvPr/>
        </p:nvCxnSpPr>
        <p:spPr>
          <a:xfrm flipH="1">
            <a:off x="4482309" y="4490774"/>
            <a:ext cx="711600" cy="383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6545327" y="4490775"/>
            <a:ext cx="2717399" cy="383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35" name="Shape 635"/>
          <p:cNvSpPr txBox="1"/>
          <p:nvPr/>
        </p:nvSpPr>
        <p:spPr>
          <a:xfrm>
            <a:off x="5733026" y="4318248"/>
            <a:ext cx="638399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2000" b="1" dirty="0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 flipH="1">
            <a:off x="4548147" y="4683675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7" name="Shape 637"/>
          <p:cNvCxnSpPr/>
          <p:nvPr/>
        </p:nvCxnSpPr>
        <p:spPr>
          <a:xfrm>
            <a:off x="5380808" y="4490778"/>
            <a:ext cx="1689299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8" name="Shape 638"/>
          <p:cNvCxnSpPr/>
          <p:nvPr/>
        </p:nvCxnSpPr>
        <p:spPr>
          <a:xfrm rot="-5400000" flipH="1">
            <a:off x="6546534" y="469325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9" name="Shape 639"/>
          <p:cNvCxnSpPr/>
          <p:nvPr/>
        </p:nvCxnSpPr>
        <p:spPr>
          <a:xfrm rot="-5400000" flipH="1">
            <a:off x="7810870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0" name="Shape 640"/>
          <p:cNvCxnSpPr/>
          <p:nvPr/>
        </p:nvCxnSpPr>
        <p:spPr>
          <a:xfrm rot="-5400000" flipH="1">
            <a:off x="8835974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1" name="Shape 641"/>
          <p:cNvCxnSpPr/>
          <p:nvPr/>
        </p:nvCxnSpPr>
        <p:spPr>
          <a:xfrm rot="-5400000" flipH="1">
            <a:off x="6775112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2" name="Shape 642"/>
          <p:cNvCxnSpPr/>
          <p:nvPr/>
        </p:nvCxnSpPr>
        <p:spPr>
          <a:xfrm rot="-5400000" flipH="1">
            <a:off x="9668872" y="558530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605243140"/>
      </p:ext>
    </p:extLst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693" name="Shape 2693"/>
          <p:cNvGraphicFramePr/>
          <p:nvPr>
            <p:extLst>
              <p:ext uri="{D42A27DB-BD31-4B8C-83A1-F6EECF244321}">
                <p14:modId xmlns:p14="http://schemas.microsoft.com/office/powerpoint/2010/main" val="182862865"/>
              </p:ext>
            </p:extLst>
          </p:nvPr>
        </p:nvGraphicFramePr>
        <p:xfrm>
          <a:off x="2458652" y="1881177"/>
          <a:ext cx="7974219" cy="4681708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2174311">
                  <a:extLst>
                    <a:ext uri="{9D8B030D-6E8A-4147-A177-3AD203B41FA5}">
                      <a16:colId xmlns:a16="http://schemas.microsoft.com/office/drawing/2014/main" val="3708101882"/>
                    </a:ext>
                  </a:extLst>
                </a:gridCol>
                <a:gridCol w="1254224">
                  <a:extLst>
                    <a:ext uri="{9D8B030D-6E8A-4147-A177-3AD203B41FA5}">
                      <a16:colId xmlns:a16="http://schemas.microsoft.com/office/drawing/2014/main" val="813317000"/>
                    </a:ext>
                  </a:extLst>
                </a:gridCol>
                <a:gridCol w="1772980">
                  <a:extLst>
                    <a:ext uri="{9D8B030D-6E8A-4147-A177-3AD203B41FA5}">
                      <a16:colId xmlns:a16="http://schemas.microsoft.com/office/drawing/2014/main" val="210851101"/>
                    </a:ext>
                  </a:extLst>
                </a:gridCol>
                <a:gridCol w="1430404">
                  <a:extLst>
                    <a:ext uri="{9D8B030D-6E8A-4147-A177-3AD203B41FA5}">
                      <a16:colId xmlns:a16="http://schemas.microsoft.com/office/drawing/2014/main" val="985104086"/>
                    </a:ext>
                  </a:extLst>
                </a:gridCol>
                <a:gridCol w="1342300">
                  <a:extLst>
                    <a:ext uri="{9D8B030D-6E8A-4147-A177-3AD203B41FA5}">
                      <a16:colId xmlns:a16="http://schemas.microsoft.com/office/drawing/2014/main" val="3572775348"/>
                    </a:ext>
                  </a:extLst>
                </a:gridCol>
              </a:tblGrid>
              <a:tr h="6094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4510951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CPU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(Intel Core i7 4770K)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49777956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033609638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769948783"/>
                  </a:ext>
                </a:extLst>
              </a:tr>
              <a:tr h="325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332224899"/>
                  </a:ext>
                </a:extLst>
              </a:tr>
              <a:tr h="6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3 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4493055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4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0.91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147.89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3.13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9.70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3085352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5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0.87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154.18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1.04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10.11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0577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04119"/>
      </p:ext>
    </p:extLst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Shape 26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Performance Comparison</a:t>
            </a:r>
          </a:p>
        </p:txBody>
      </p:sp>
      <p:pic>
        <p:nvPicPr>
          <p:cNvPr id="2699" name="Shape 2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42" y="1497704"/>
            <a:ext cx="8432115" cy="5311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720822"/>
      </p:ext>
    </p:extLst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5B0B-8E5F-49C0-AD89-39B7F5DB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improve performance further?</a:t>
            </a:r>
          </a:p>
          <a:p>
            <a:r>
              <a:rPr lang="en-US" dirty="0"/>
              <a:t>What assumption did we make about out starter code?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D571F-BDE9-4BBE-BF94-F8DE2B06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18364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5B0B-8E5F-49C0-AD89-39B7F5DB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improve performance further?</a:t>
            </a:r>
          </a:p>
          <a:p>
            <a:r>
              <a:rPr lang="en-US" dirty="0"/>
              <a:t>What assumption did we make about out starter code?</a:t>
            </a:r>
          </a:p>
          <a:p>
            <a:pPr lvl="1"/>
            <a:r>
              <a:rPr lang="en-US" b="1" dirty="0"/>
              <a:t>NO RECURSIVE REDUCTION</a:t>
            </a:r>
          </a:p>
          <a:p>
            <a:pPr lvl="1"/>
            <a:r>
              <a:rPr lang="en-US" dirty="0"/>
              <a:t>Call recursion on result of block reduction – instead of CPU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D571F-BDE9-4BBE-BF94-F8DE2B06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20479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8580C-9D0E-4BA8-9300-50088BA2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our code is structured, we can easily move it into separate function</a:t>
            </a:r>
          </a:p>
          <a:p>
            <a:r>
              <a:rPr lang="en-US" dirty="0"/>
              <a:t>Reduction kernel does not care about size</a:t>
            </a:r>
          </a:p>
          <a:p>
            <a:r>
              <a:rPr lang="en-US" dirty="0"/>
              <a:t>Our output data does not need to be preserved (except useful index)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why not pass the output as the input</a:t>
            </a:r>
          </a:p>
          <a:p>
            <a:pPr lvl="1"/>
            <a:r>
              <a:rPr lang="en-US" dirty="0"/>
              <a:t>And overwrite the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4DDF9E-3545-4988-B938-C966951C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Reduction</a:t>
            </a:r>
          </a:p>
        </p:txBody>
      </p:sp>
    </p:spTree>
    <p:extLst>
      <p:ext uri="{BB962C8B-B14F-4D97-AF65-F5344CB8AC3E}">
        <p14:creationId xmlns:p14="http://schemas.microsoft.com/office/powerpoint/2010/main" val="33386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8580C-9D0E-4BA8-9300-50088BA2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our code is structured, we can easily move it into separate function</a:t>
            </a:r>
          </a:p>
          <a:p>
            <a:r>
              <a:rPr lang="en-US" dirty="0"/>
              <a:t>Reduction kernel does not care about size</a:t>
            </a:r>
          </a:p>
          <a:p>
            <a:r>
              <a:rPr lang="en-US" dirty="0"/>
              <a:t>Our output data does not need to be preserved (except useful index)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why not pass the output as the input</a:t>
            </a:r>
          </a:p>
          <a:p>
            <a:pPr lvl="1"/>
            <a:r>
              <a:rPr lang="en-US" dirty="0"/>
              <a:t>And overwrite the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4DDF9E-3545-4988-B938-C966951C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Reduction</a:t>
            </a:r>
          </a:p>
        </p:txBody>
      </p:sp>
    </p:spTree>
    <p:extLst>
      <p:ext uri="{BB962C8B-B14F-4D97-AF65-F5344CB8AC3E}">
        <p14:creationId xmlns:p14="http://schemas.microsoft.com/office/powerpoint/2010/main" val="37476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5B0B-8E5F-49C0-AD89-39B7F5DB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can tell the difference between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* x;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x;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D571F-BDE9-4BBE-BF94-F8DE2B06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even more</a:t>
            </a:r>
          </a:p>
        </p:txBody>
      </p:sp>
    </p:spTree>
    <p:extLst>
      <p:ext uri="{BB962C8B-B14F-4D97-AF65-F5344CB8AC3E}">
        <p14:creationId xmlns:p14="http://schemas.microsoft.com/office/powerpoint/2010/main" val="16776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5B0B-8E5F-49C0-AD89-39B7F5DB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__restrict__</a:t>
            </a:r>
            <a:r>
              <a:rPr lang="en-US" dirty="0"/>
              <a:t> flag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flag is used to assure the compiler that the pointer marked by it do not overlap</a:t>
            </a:r>
          </a:p>
          <a:p>
            <a:pPr lvl="1"/>
            <a:r>
              <a:rPr lang="en-US" dirty="0"/>
              <a:t>Basically, a and b are exclusive memory</a:t>
            </a:r>
          </a:p>
          <a:p>
            <a:pPr lvl="1"/>
            <a:r>
              <a:rPr lang="en-US" dirty="0"/>
              <a:t>And that you will not do indexing that will overflow into the other</a:t>
            </a:r>
          </a:p>
          <a:p>
            <a:r>
              <a:rPr lang="en-US" dirty="0"/>
              <a:t>Compiler can make optimizations based on this</a:t>
            </a:r>
          </a:p>
          <a:p>
            <a:pPr lvl="1"/>
            <a:r>
              <a:rPr lang="en-US" dirty="0"/>
              <a:t>Removes checks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D571F-BDE9-4BBE-BF94-F8DE2B06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even more</a:t>
            </a:r>
          </a:p>
        </p:txBody>
      </p:sp>
    </p:spTree>
    <p:extLst>
      <p:ext uri="{BB962C8B-B14F-4D97-AF65-F5344CB8AC3E}">
        <p14:creationId xmlns:p14="http://schemas.microsoft.com/office/powerpoint/2010/main" val="23042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4BF21-0EC0-4192-B878-F835F571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4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CUDA performance characteristics</a:t>
            </a:r>
          </a:p>
          <a:p>
            <a:pPr lvl="1"/>
            <a:r>
              <a:rPr lang="en-US" dirty="0"/>
              <a:t>Memory coalescing</a:t>
            </a:r>
          </a:p>
          <a:p>
            <a:pPr lvl="1"/>
            <a:r>
              <a:rPr lang="en-US" dirty="0"/>
              <a:t>Divergent branching</a:t>
            </a:r>
          </a:p>
          <a:p>
            <a:pPr lvl="1"/>
            <a:r>
              <a:rPr lang="en-US" dirty="0"/>
              <a:t>Bank conflicts</a:t>
            </a:r>
          </a:p>
          <a:p>
            <a:pPr lvl="1"/>
            <a:r>
              <a:rPr lang="en-US" dirty="0"/>
              <a:t>Latency hiding</a:t>
            </a:r>
          </a:p>
          <a:p>
            <a:r>
              <a:rPr lang="en-US" dirty="0"/>
              <a:t>Use peak performance metrics to guide optimization</a:t>
            </a:r>
          </a:p>
          <a:p>
            <a:pPr lvl="1"/>
            <a:r>
              <a:rPr lang="en-US" dirty="0"/>
              <a:t>Know peak GFLOPs and Memory Bandwidth of GPU</a:t>
            </a:r>
          </a:p>
          <a:p>
            <a:r>
              <a:rPr lang="en-US" dirty="0"/>
              <a:t>Know how to identify type of bottleneck</a:t>
            </a:r>
          </a:p>
          <a:p>
            <a:pPr lvl="1"/>
            <a:r>
              <a:rPr lang="en-US" dirty="0"/>
              <a:t>e.g. memory, core computation, or instruction overhead</a:t>
            </a:r>
          </a:p>
          <a:p>
            <a:r>
              <a:rPr lang="en-US" dirty="0"/>
              <a:t>Optimize your algorithm, then unroll loops</a:t>
            </a:r>
          </a:p>
          <a:p>
            <a:r>
              <a:rPr lang="en-US" dirty="0"/>
              <a:t>Use template gracefully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C0047-CCBB-4683-90F1-173F6A1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45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23759" cy="4351338"/>
          </a:xfrm>
        </p:spPr>
        <p:txBody>
          <a:bodyPr/>
          <a:lstStyle/>
          <a:p>
            <a:pPr lvl="0"/>
            <a:r>
              <a:rPr lang="en-US" dirty="0"/>
              <a:t>Problem:</a:t>
            </a:r>
          </a:p>
          <a:p>
            <a:pPr lvl="0"/>
            <a:r>
              <a:rPr lang="en-US" dirty="0"/>
              <a:t>Bank conflict</a:t>
            </a:r>
          </a:p>
          <a:p>
            <a:pPr lvl="1"/>
            <a:r>
              <a:rPr lang="en-US" dirty="0"/>
              <a:t>Each thread accesses adjacent memory locations resulting in shared memory bank conflict.</a:t>
            </a:r>
          </a:p>
          <a:p>
            <a:pPr lvl="1"/>
            <a:r>
              <a:rPr lang="en-US" dirty="0"/>
              <a:t>2-way bank conflicts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30" name="Shape 2530"/>
          <p:cNvSpPr txBox="1"/>
          <p:nvPr/>
        </p:nvSpPr>
        <p:spPr>
          <a:xfrm>
            <a:off x="1980825" y="5509075"/>
            <a:ext cx="7768200" cy="107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ct val="36666"/>
            </a:pPr>
            <a:r>
              <a:rPr lang="en" sz="3000" dirty="0">
                <a:solidFill>
                  <a:schemeClr val="lt1"/>
                </a:solidFill>
              </a:rPr>
              <a:t>Solution:</a:t>
            </a:r>
          </a:p>
          <a:p>
            <a:pPr marL="914400" lvl="1" indent="-3810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chemeClr val="lt1"/>
                </a:solidFill>
              </a:rPr>
              <a:t>Resolve bank conflicts. 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1885225" y="430003"/>
            <a:ext cx="3657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1E823D-C899-4ACD-956E-8F47EA0BB783}"/>
              </a:ext>
            </a:extLst>
          </p:cNvPr>
          <p:cNvGrpSpPr/>
          <p:nvPr/>
        </p:nvGrpSpPr>
        <p:grpSpPr>
          <a:xfrm>
            <a:off x="7916148" y="1937259"/>
            <a:ext cx="3128014" cy="738633"/>
            <a:chOff x="2571262" y="3777696"/>
            <a:chExt cx="3128014" cy="73863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E4D18C-9D0B-4A7C-9813-DA87DB148B47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Shape 1027">
              <a:extLst>
                <a:ext uri="{FF2B5EF4-FFF2-40B4-BE49-F238E27FC236}">
                  <a16:creationId xmlns:a16="http://schemas.microsoft.com/office/drawing/2014/main" id="{4D8E9878-8247-472A-BF53-92E61E235BFD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1EFA57B-8FA6-4D91-8AC2-A0E3F559D2A5}"/>
              </a:ext>
            </a:extLst>
          </p:cNvPr>
          <p:cNvGraphicFramePr>
            <a:graphicFrameLocks noGrp="1"/>
          </p:cNvGraphicFramePr>
          <p:nvPr/>
        </p:nvGraphicFramePr>
        <p:xfrm>
          <a:off x="67833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77B212-CF3C-4C5F-B1B7-247D78EC85F6}"/>
              </a:ext>
            </a:extLst>
          </p:cNvPr>
          <p:cNvGraphicFramePr>
            <a:graphicFrameLocks noGrp="1"/>
          </p:cNvGraphicFramePr>
          <p:nvPr/>
        </p:nvGraphicFramePr>
        <p:xfrm>
          <a:off x="87826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1189BC-07DA-4814-93D1-304C474AE48B}"/>
              </a:ext>
            </a:extLst>
          </p:cNvPr>
          <p:cNvCxnSpPr/>
          <p:nvPr/>
        </p:nvCxnSpPr>
        <p:spPr>
          <a:xfrm flipH="1">
            <a:off x="71160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5CFA7E-07EF-450A-A7C1-E598AAAF45CE}"/>
              </a:ext>
            </a:extLst>
          </p:cNvPr>
          <p:cNvCxnSpPr>
            <a:cxnSpLocks/>
          </p:cNvCxnSpPr>
          <p:nvPr/>
        </p:nvCxnSpPr>
        <p:spPr>
          <a:xfrm flipH="1">
            <a:off x="7581079" y="2537392"/>
            <a:ext cx="1310650" cy="1363589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2271">
            <a:extLst>
              <a:ext uri="{FF2B5EF4-FFF2-40B4-BE49-F238E27FC236}">
                <a16:creationId xmlns:a16="http://schemas.microsoft.com/office/drawing/2014/main" id="{6B0D8B83-3DD2-43B8-B12B-4E4D18BA7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482851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scattered 4-byte words (</a:t>
            </a:r>
            <a:r>
              <a:rPr lang="en-US" dirty="0"/>
              <a:t>random)</a:t>
            </a:r>
            <a:endParaRPr lang="en" dirty="0"/>
          </a:p>
          <a:p>
            <a:pPr lvl="0"/>
            <a:r>
              <a:rPr lang="en" dirty="0"/>
              <a:t>Address fall within N L1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N * 32 bytes move across the bus on a miss</a:t>
            </a:r>
          </a:p>
          <a:p>
            <a:pPr lvl="1"/>
            <a:r>
              <a:rPr lang="en" dirty="0"/>
              <a:t>Bus utilization: 128 / (N*32)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 (</a:t>
            </a:r>
            <a:r>
              <a:rPr lang="en-US" dirty="0">
                <a:solidFill>
                  <a:schemeClr val="tx1"/>
                </a:solidFill>
              </a:rPr>
              <a:t>Non-cached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4544662" y="4033854"/>
            <a:ext cx="2982784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3910894" y="624908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55614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4420627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49935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6126985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72340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66661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277914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34488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8379282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7811381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8944812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0519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94840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5434809" y="653056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2259194" y="625229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666" name="Shape 666"/>
          <p:cNvSpPr/>
          <p:nvPr/>
        </p:nvSpPr>
        <p:spPr>
          <a:xfrm>
            <a:off x="8037636" y="4799372"/>
            <a:ext cx="22670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618112" y="4802565"/>
            <a:ext cx="22670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2353787" y="4802565"/>
            <a:ext cx="22670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6887236" y="4799379"/>
            <a:ext cx="22670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9642946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9082256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852156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60876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7400186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6839496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235378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27861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5717928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515723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459654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03585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47516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2914477" y="5671680"/>
            <a:ext cx="566699" cy="369291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1790297" y="475860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790297" y="562772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686" name="Shape 686"/>
          <p:cNvCxnSpPr/>
          <p:nvPr/>
        </p:nvCxnSpPr>
        <p:spPr>
          <a:xfrm flipH="1">
            <a:off x="2658007" y="4634636"/>
            <a:ext cx="2314800" cy="10146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87" name="Shape 687"/>
          <p:cNvCxnSpPr/>
          <p:nvPr/>
        </p:nvCxnSpPr>
        <p:spPr>
          <a:xfrm flipH="1">
            <a:off x="4491234" y="4634639"/>
            <a:ext cx="711600" cy="9896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88" name="Shape 688"/>
          <p:cNvCxnSpPr/>
          <p:nvPr/>
        </p:nvCxnSpPr>
        <p:spPr>
          <a:xfrm>
            <a:off x="6554252" y="4634642"/>
            <a:ext cx="2717399" cy="9896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9" name="Shape 689"/>
          <p:cNvSpPr txBox="1"/>
          <p:nvPr/>
        </p:nvSpPr>
        <p:spPr>
          <a:xfrm>
            <a:off x="5798754" y="4185068"/>
            <a:ext cx="419487" cy="4000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2000" b="1" dirty="0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90" name="Shape 690"/>
          <p:cNvCxnSpPr/>
          <p:nvPr/>
        </p:nvCxnSpPr>
        <p:spPr>
          <a:xfrm rot="-5400000" flipH="1">
            <a:off x="4246269" y="5138339"/>
            <a:ext cx="1014600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1" name="Shape 691"/>
          <p:cNvCxnSpPr/>
          <p:nvPr/>
        </p:nvCxnSpPr>
        <p:spPr>
          <a:xfrm>
            <a:off x="5389733" y="4634639"/>
            <a:ext cx="1689299" cy="94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2" name="Shape 692"/>
          <p:cNvCxnSpPr/>
          <p:nvPr/>
        </p:nvCxnSpPr>
        <p:spPr>
          <a:xfrm rot="-5400000" flipH="1">
            <a:off x="6244656" y="5163082"/>
            <a:ext cx="1014600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16817613"/>
      </p:ext>
    </p:extLst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23759" cy="4351338"/>
          </a:xfrm>
        </p:spPr>
        <p:txBody>
          <a:bodyPr/>
          <a:lstStyle/>
          <a:p>
            <a:pPr lvl="0"/>
            <a:r>
              <a:rPr lang="en-US" dirty="0"/>
              <a:t>Problem:</a:t>
            </a:r>
          </a:p>
          <a:p>
            <a:pPr lvl="0"/>
            <a:r>
              <a:rPr lang="en-US" dirty="0"/>
              <a:t>Bank conflict</a:t>
            </a:r>
          </a:p>
          <a:p>
            <a:pPr lvl="1"/>
            <a:r>
              <a:rPr lang="en-US" dirty="0"/>
              <a:t>Each thread accesses adjacent memory locations resulting in shared memory bank conflict.</a:t>
            </a:r>
          </a:p>
          <a:p>
            <a:pPr lvl="1"/>
            <a:r>
              <a:rPr lang="en-US" dirty="0"/>
              <a:t>2-way bank conflicts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24" name="Shape 252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sp>
        <p:nvSpPr>
          <p:cNvPr id="2530" name="Shape 2530"/>
          <p:cNvSpPr txBox="1"/>
          <p:nvPr/>
        </p:nvSpPr>
        <p:spPr>
          <a:xfrm>
            <a:off x="1980825" y="5509075"/>
            <a:ext cx="7768200" cy="107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ct val="36666"/>
            </a:pPr>
            <a:r>
              <a:rPr lang="en" sz="3000" dirty="0">
                <a:solidFill>
                  <a:schemeClr val="lt1"/>
                </a:solidFill>
              </a:rPr>
              <a:t>Solution:</a:t>
            </a:r>
          </a:p>
          <a:p>
            <a:pPr marL="914400" lvl="1" indent="-3810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chemeClr val="lt1"/>
                </a:solidFill>
              </a:rPr>
              <a:t>Resolve bank conflicts.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1E823D-C899-4ACD-956E-8F47EA0BB783}"/>
              </a:ext>
            </a:extLst>
          </p:cNvPr>
          <p:cNvGrpSpPr/>
          <p:nvPr/>
        </p:nvGrpSpPr>
        <p:grpSpPr>
          <a:xfrm>
            <a:off x="7916148" y="1937259"/>
            <a:ext cx="3128014" cy="738633"/>
            <a:chOff x="2571262" y="3777696"/>
            <a:chExt cx="3128014" cy="73863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E4D18C-9D0B-4A7C-9813-DA87DB148B47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Shape 1027">
              <a:extLst>
                <a:ext uri="{FF2B5EF4-FFF2-40B4-BE49-F238E27FC236}">
                  <a16:creationId xmlns:a16="http://schemas.microsoft.com/office/drawing/2014/main" id="{4D8E9878-8247-472A-BF53-92E61E235BFD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1EFA57B-8FA6-4D91-8AC2-A0E3F559D2A5}"/>
              </a:ext>
            </a:extLst>
          </p:cNvPr>
          <p:cNvGraphicFramePr>
            <a:graphicFrameLocks noGrp="1"/>
          </p:cNvGraphicFramePr>
          <p:nvPr/>
        </p:nvGraphicFramePr>
        <p:xfrm>
          <a:off x="67833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77B212-CF3C-4C5F-B1B7-247D78EC85F6}"/>
              </a:ext>
            </a:extLst>
          </p:cNvPr>
          <p:cNvGraphicFramePr>
            <a:graphicFrameLocks noGrp="1"/>
          </p:cNvGraphicFramePr>
          <p:nvPr/>
        </p:nvGraphicFramePr>
        <p:xfrm>
          <a:off x="87826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1189BC-07DA-4814-93D1-304C474AE48B}"/>
              </a:ext>
            </a:extLst>
          </p:cNvPr>
          <p:cNvCxnSpPr/>
          <p:nvPr/>
        </p:nvCxnSpPr>
        <p:spPr>
          <a:xfrm flipH="1">
            <a:off x="71160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5CFA7E-07EF-450A-A7C1-E598AAAF45CE}"/>
              </a:ext>
            </a:extLst>
          </p:cNvPr>
          <p:cNvCxnSpPr>
            <a:cxnSpLocks/>
          </p:cNvCxnSpPr>
          <p:nvPr/>
        </p:nvCxnSpPr>
        <p:spPr>
          <a:xfrm flipH="1">
            <a:off x="7581079" y="2537392"/>
            <a:ext cx="1310650" cy="1363589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82A8F-9F85-4264-B9A6-DB35923D4DA8}"/>
              </a:ext>
            </a:extLst>
          </p:cNvPr>
          <p:cNvCxnSpPr>
            <a:cxnSpLocks/>
          </p:cNvCxnSpPr>
          <p:nvPr/>
        </p:nvCxnSpPr>
        <p:spPr>
          <a:xfrm flipH="1">
            <a:off x="7689848" y="2491994"/>
            <a:ext cx="1536950" cy="140898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45D8B-FB8B-4B2A-9473-38A253D75EFD}"/>
              </a:ext>
            </a:extLst>
          </p:cNvPr>
          <p:cNvCxnSpPr>
            <a:cxnSpLocks/>
          </p:cNvCxnSpPr>
          <p:nvPr/>
        </p:nvCxnSpPr>
        <p:spPr>
          <a:xfrm flipH="1">
            <a:off x="8154884" y="2537392"/>
            <a:ext cx="1071914" cy="1356599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6751"/>
      </p:ext>
    </p:extLst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23759" cy="4351338"/>
          </a:xfrm>
        </p:spPr>
        <p:txBody>
          <a:bodyPr/>
          <a:lstStyle/>
          <a:p>
            <a:pPr lvl="0"/>
            <a:r>
              <a:rPr lang="en-US" dirty="0"/>
              <a:t>Problem:</a:t>
            </a:r>
          </a:p>
          <a:p>
            <a:pPr lvl="0"/>
            <a:r>
              <a:rPr lang="en-US" dirty="0"/>
              <a:t>Bank conflict</a:t>
            </a:r>
          </a:p>
          <a:p>
            <a:pPr lvl="1"/>
            <a:r>
              <a:rPr lang="en-US" dirty="0"/>
              <a:t>Each thread accesses adjacent memory locations resulting in shared memory bank conflict.</a:t>
            </a:r>
          </a:p>
          <a:p>
            <a:pPr lvl="1"/>
            <a:r>
              <a:rPr lang="en-US" dirty="0"/>
              <a:t>2-way bank conflicts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24" name="Shape 252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sp>
        <p:nvSpPr>
          <p:cNvPr id="2530" name="Shape 2530"/>
          <p:cNvSpPr txBox="1"/>
          <p:nvPr/>
        </p:nvSpPr>
        <p:spPr>
          <a:xfrm>
            <a:off x="1980825" y="5509075"/>
            <a:ext cx="7768200" cy="107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ct val="36666"/>
            </a:pPr>
            <a:r>
              <a:rPr lang="en" sz="3000" dirty="0">
                <a:solidFill>
                  <a:schemeClr val="lt1"/>
                </a:solidFill>
              </a:rPr>
              <a:t>Solution:</a:t>
            </a:r>
          </a:p>
          <a:p>
            <a:pPr marL="914400" lvl="1" indent="-3810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chemeClr val="lt1"/>
                </a:solidFill>
              </a:rPr>
              <a:t>Resolve bank conflicts. 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1885225" y="430003"/>
            <a:ext cx="3657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1E823D-C899-4ACD-956E-8F47EA0BB783}"/>
              </a:ext>
            </a:extLst>
          </p:cNvPr>
          <p:cNvGrpSpPr/>
          <p:nvPr/>
        </p:nvGrpSpPr>
        <p:grpSpPr>
          <a:xfrm>
            <a:off x="7916148" y="1937259"/>
            <a:ext cx="3128014" cy="738633"/>
            <a:chOff x="2571262" y="3777696"/>
            <a:chExt cx="3128014" cy="73863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E4D18C-9D0B-4A7C-9813-DA87DB148B47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Shape 1027">
              <a:extLst>
                <a:ext uri="{FF2B5EF4-FFF2-40B4-BE49-F238E27FC236}">
                  <a16:creationId xmlns:a16="http://schemas.microsoft.com/office/drawing/2014/main" id="{4D8E9878-8247-472A-BF53-92E61E235BFD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1EFA57B-8FA6-4D91-8AC2-A0E3F559D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97546"/>
              </p:ext>
            </p:extLst>
          </p:nvPr>
        </p:nvGraphicFramePr>
        <p:xfrm>
          <a:off x="67833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77B212-CF3C-4C5F-B1B7-247D78EC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67974"/>
              </p:ext>
            </p:extLst>
          </p:nvPr>
        </p:nvGraphicFramePr>
        <p:xfrm>
          <a:off x="87826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1189BC-07DA-4814-93D1-304C474AE48B}"/>
              </a:ext>
            </a:extLst>
          </p:cNvPr>
          <p:cNvCxnSpPr/>
          <p:nvPr/>
        </p:nvCxnSpPr>
        <p:spPr>
          <a:xfrm flipH="1">
            <a:off x="71160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52B9B-5C84-46EF-AB91-60CA3A18FAC9}"/>
              </a:ext>
            </a:extLst>
          </p:cNvPr>
          <p:cNvCxnSpPr>
            <a:cxnSpLocks/>
          </p:cNvCxnSpPr>
          <p:nvPr/>
        </p:nvCxnSpPr>
        <p:spPr>
          <a:xfrm flipH="1">
            <a:off x="7723343" y="2492829"/>
            <a:ext cx="1440941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2CBE09-0837-4614-9505-56ECE848D7CE}"/>
              </a:ext>
            </a:extLst>
          </p:cNvPr>
          <p:cNvCxnSpPr>
            <a:cxnSpLocks/>
          </p:cNvCxnSpPr>
          <p:nvPr/>
        </p:nvCxnSpPr>
        <p:spPr>
          <a:xfrm flipH="1">
            <a:off x="8413830" y="2492829"/>
            <a:ext cx="1048276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591A74-3950-4873-801D-16C603F3E7D6}"/>
              </a:ext>
            </a:extLst>
          </p:cNvPr>
          <p:cNvCxnSpPr>
            <a:cxnSpLocks/>
          </p:cNvCxnSpPr>
          <p:nvPr/>
        </p:nvCxnSpPr>
        <p:spPr>
          <a:xfrm flipH="1">
            <a:off x="8997071" y="2491994"/>
            <a:ext cx="698306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EC9BE9-E582-4633-AFE3-8CE7EEEFA517}"/>
              </a:ext>
            </a:extLst>
          </p:cNvPr>
          <p:cNvCxnSpPr>
            <a:cxnSpLocks/>
          </p:cNvCxnSpPr>
          <p:nvPr/>
        </p:nvCxnSpPr>
        <p:spPr>
          <a:xfrm>
            <a:off x="10217611" y="2484956"/>
            <a:ext cx="769160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94773C-47AA-462A-9A81-5DF50CE0A1FE}"/>
              </a:ext>
            </a:extLst>
          </p:cNvPr>
          <p:cNvCxnSpPr>
            <a:cxnSpLocks/>
          </p:cNvCxnSpPr>
          <p:nvPr/>
        </p:nvCxnSpPr>
        <p:spPr>
          <a:xfrm>
            <a:off x="10509070" y="2491994"/>
            <a:ext cx="1061307" cy="140893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5CFA7E-07EF-450A-A7C1-E598AAAF45CE}"/>
              </a:ext>
            </a:extLst>
          </p:cNvPr>
          <p:cNvCxnSpPr>
            <a:cxnSpLocks/>
          </p:cNvCxnSpPr>
          <p:nvPr/>
        </p:nvCxnSpPr>
        <p:spPr>
          <a:xfrm flipH="1">
            <a:off x="7581079" y="2537392"/>
            <a:ext cx="1310650" cy="1363589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B70E7C-FB2A-4DBE-8487-D5D331D3D2FE}"/>
              </a:ext>
            </a:extLst>
          </p:cNvPr>
          <p:cNvCxnSpPr>
            <a:cxnSpLocks/>
          </p:cNvCxnSpPr>
          <p:nvPr/>
        </p:nvCxnSpPr>
        <p:spPr>
          <a:xfrm flipH="1">
            <a:off x="8188379" y="2491994"/>
            <a:ext cx="981661" cy="1408987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9745F-7164-4E51-BB17-0A1A44C0A134}"/>
              </a:ext>
            </a:extLst>
          </p:cNvPr>
          <p:cNvCxnSpPr>
            <a:cxnSpLocks/>
          </p:cNvCxnSpPr>
          <p:nvPr/>
        </p:nvCxnSpPr>
        <p:spPr>
          <a:xfrm flipH="1">
            <a:off x="8973707" y="2537392"/>
            <a:ext cx="488400" cy="1356551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E3BD97-E1B8-4BAF-B94A-0076E646960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462107" y="2491994"/>
            <a:ext cx="241448" cy="1408987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9FFBEF-9C99-4D42-8E6C-1F006CF3C46E}"/>
              </a:ext>
            </a:extLst>
          </p:cNvPr>
          <p:cNvCxnSpPr>
            <a:cxnSpLocks/>
          </p:cNvCxnSpPr>
          <p:nvPr/>
        </p:nvCxnSpPr>
        <p:spPr>
          <a:xfrm>
            <a:off x="10261669" y="2491994"/>
            <a:ext cx="1237889" cy="1401949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2D4AC-BB33-4156-B567-5D080F7B2BD3}"/>
              </a:ext>
            </a:extLst>
          </p:cNvPr>
          <p:cNvCxnSpPr>
            <a:cxnSpLocks/>
          </p:cNvCxnSpPr>
          <p:nvPr/>
        </p:nvCxnSpPr>
        <p:spPr>
          <a:xfrm flipH="1">
            <a:off x="9582216" y="2470976"/>
            <a:ext cx="363702" cy="142296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4896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/>
              <a:t>Shared</a:t>
            </a:r>
          </a:p>
          <a:p>
            <a:pPr lvl="0"/>
            <a:r>
              <a:rPr lang="en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11359039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Acts as a user-controlled cache</a:t>
            </a:r>
          </a:p>
          <a:p>
            <a:pPr lvl="0"/>
            <a:r>
              <a:rPr lang="en-US" dirty="0"/>
              <a:t>Declared using the __shared__ qualifier</a:t>
            </a:r>
          </a:p>
          <a:p>
            <a:pPr lvl="0"/>
            <a:r>
              <a:rPr lang="en-US" dirty="0"/>
              <a:t>Accessible from all threads in the block</a:t>
            </a:r>
          </a:p>
          <a:p>
            <a:pPr lvl="0"/>
            <a:r>
              <a:rPr lang="en-US" dirty="0"/>
              <a:t>Lifetime of the block</a:t>
            </a:r>
          </a:p>
          <a:p>
            <a:pPr lvl="0"/>
            <a:r>
              <a:rPr lang="en-US" dirty="0"/>
              <a:t>Allocate statically or at kernel launch.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608B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... or specify at launch: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 </a:t>
            </a: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myKernel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blocks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shared_bytes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&gt;&gt;&gt;(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83065107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Inter-thread communication within a block</a:t>
            </a:r>
          </a:p>
          <a:p>
            <a:pPr lvl="0"/>
            <a:r>
              <a:rPr lang="en"/>
              <a:t>Cache data to reduce redundant global memory access</a:t>
            </a:r>
          </a:p>
          <a:p>
            <a:pPr lvl="0"/>
            <a:r>
              <a:rPr lang="en"/>
              <a:t>Improve global memory access patterns</a:t>
            </a:r>
          </a:p>
          <a:p>
            <a:pPr lvl="0"/>
            <a:r>
              <a:rPr lang="en"/>
              <a:t>Divided into 32 32-bit banks</a:t>
            </a:r>
          </a:p>
          <a:p>
            <a:pPr lvl="1"/>
            <a:r>
              <a:rPr lang="en"/>
              <a:t>Can be accessed simultaneously</a:t>
            </a:r>
          </a:p>
          <a:p>
            <a:pPr lvl="1"/>
            <a:r>
              <a:rPr lang="en"/>
              <a:t>Requests to the same bank are serialized</a:t>
            </a:r>
          </a:p>
        </p:txBody>
      </p:sp>
      <p:sp>
        <p:nvSpPr>
          <p:cNvPr id="709" name="Shape 7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91372620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Will revisit….</a:t>
            </a:r>
          </a:p>
        </p:txBody>
      </p:sp>
      <p:sp>
        <p:nvSpPr>
          <p:cNvPr id="709" name="Shape 7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22838587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10085-F02C-4E85-A6F4-0E9AB8B8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082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Inherently parallel</a:t>
            </a:r>
          </a:p>
          <a:p>
            <a:pPr lvl="1"/>
            <a:r>
              <a:rPr lang="en"/>
              <a:t>Each element independent of another</a:t>
            </a:r>
          </a:p>
          <a:p>
            <a:pPr lvl="0"/>
            <a:r>
              <a:rPr lang="en"/>
              <a:t>Simple to implement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</a:p>
        </p:txBody>
      </p:sp>
      <p:graphicFrame>
        <p:nvGraphicFramePr>
          <p:cNvPr id="723" name="Shape 723"/>
          <p:cNvGraphicFramePr/>
          <p:nvPr>
            <p:extLst/>
          </p:nvPr>
        </p:nvGraphicFramePr>
        <p:xfrm>
          <a:off x="3894687" y="3443700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822577179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3926822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99646104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1936370785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55505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0418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7435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61082"/>
                  </a:ext>
                </a:extLst>
              </a:tr>
            </a:tbl>
          </a:graphicData>
        </a:graphic>
      </p:graphicFrame>
      <p:graphicFrame>
        <p:nvGraphicFramePr>
          <p:cNvPr id="724" name="Shape 724"/>
          <p:cNvGraphicFramePr/>
          <p:nvPr>
            <p:extLst/>
          </p:nvPr>
        </p:nvGraphicFramePr>
        <p:xfrm>
          <a:off x="6635137" y="4527575"/>
          <a:ext cx="16711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val="2504451697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2932029081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2597118668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val="4219167682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6850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6414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69362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922695"/>
                  </a:ext>
                </a:extLst>
              </a:tr>
            </a:tbl>
          </a:graphicData>
        </a:graphic>
      </p:graphicFrame>
      <p:sp>
        <p:nvSpPr>
          <p:cNvPr id="725" name="Shape 725"/>
          <p:cNvSpPr/>
          <p:nvPr/>
        </p:nvSpPr>
        <p:spPr>
          <a:xfrm rot="5452432">
            <a:off x="6366661" y="3769709"/>
            <a:ext cx="491757" cy="461635"/>
          </a:xfrm>
          <a:prstGeom prst="bentArrow">
            <a:avLst>
              <a:gd name="adj1" fmla="val 14189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19698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FBE5-F764-4877-A638-AE94BC766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Algorithms</a:t>
            </a:r>
          </a:p>
          <a:p>
            <a:pPr lvl="1"/>
            <a:r>
              <a:rPr lang="en-US" dirty="0"/>
              <a:t>Transpose (Contd.)</a:t>
            </a:r>
          </a:p>
          <a:p>
            <a:pPr lvl="1"/>
            <a:r>
              <a:rPr lang="en-US" dirty="0"/>
              <a:t>Reduction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B6C344-4DF9-4105-A12D-F4990FE0E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Nsight</a:t>
            </a:r>
            <a:r>
              <a:rPr lang="en-US" dirty="0"/>
              <a:t> Profiler</a:t>
            </a:r>
          </a:p>
          <a:p>
            <a:r>
              <a:rPr lang="en-US" dirty="0"/>
              <a:t>NVIDIA Visual Profiler(NVVP)</a:t>
            </a:r>
          </a:p>
          <a:p>
            <a:endParaRPr lang="en-US" dirty="0"/>
          </a:p>
          <a:p>
            <a:r>
              <a:rPr lang="en-US" dirty="0"/>
              <a:t>Revisit:</a:t>
            </a:r>
          </a:p>
          <a:p>
            <a:pPr lvl="1"/>
            <a:r>
              <a:rPr lang="en-US" dirty="0"/>
              <a:t>Memory Coalescing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Bank Conflicts</a:t>
            </a:r>
          </a:p>
          <a:p>
            <a:pPr lvl="1"/>
            <a:r>
              <a:rPr lang="en-US" dirty="0"/>
              <a:t>Loop Unrolling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C43BC-78D3-45CE-A7ED-4BA8CE98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List</a:t>
            </a:r>
          </a:p>
        </p:txBody>
      </p:sp>
    </p:spTree>
    <p:extLst>
      <p:ext uri="{BB962C8B-B14F-4D97-AF65-F5344CB8AC3E}">
        <p14:creationId xmlns:p14="http://schemas.microsoft.com/office/powerpoint/2010/main" val="79587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for(int i = 0; i &lt; rows; i++)</a:t>
            </a:r>
          </a:p>
          <a:p>
            <a:pPr marL="0" indent="0">
              <a:buNone/>
            </a:pPr>
            <a:r>
              <a:rPr lang="en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     for(int j = 0; j &lt; cols; j++)</a:t>
            </a:r>
          </a:p>
          <a:p>
            <a:pPr marL="0" indent="0">
              <a:buNone/>
            </a:pPr>
            <a:r>
              <a:rPr lang="en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 	transpose[i][j] = matrix[j][i]</a:t>
            </a:r>
          </a:p>
          <a:p>
            <a:pPr lvl="0"/>
            <a:endParaRPr lang="en" dirty="0"/>
          </a:p>
          <a:p>
            <a:pPr lvl="0"/>
            <a:r>
              <a:rPr lang="en" dirty="0"/>
              <a:t>Easy</a:t>
            </a:r>
          </a:p>
          <a:p>
            <a:pPr lvl="0"/>
            <a:r>
              <a:rPr lang="en" dirty="0"/>
              <a:t>O(n2)</a:t>
            </a:r>
          </a:p>
          <a:p>
            <a:pPr lvl="0"/>
            <a:r>
              <a:rPr lang="en" dirty="0"/>
              <a:t>Slow!!!!!!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  <a:br>
              <a:rPr lang="en"/>
            </a:br>
            <a:r>
              <a:rPr lang="en" sz="2400"/>
              <a:t>[CPU Transpose]</a:t>
            </a:r>
          </a:p>
        </p:txBody>
      </p:sp>
    </p:spTree>
    <p:extLst>
      <p:ext uri="{BB962C8B-B14F-4D97-AF65-F5344CB8AC3E}">
        <p14:creationId xmlns:p14="http://schemas.microsoft.com/office/powerpoint/2010/main" val="397168795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dirty="0"/>
              <a:t>GPU Transpose</a:t>
            </a:r>
          </a:p>
          <a:p>
            <a:pPr lvl="1"/>
            <a:r>
              <a:rPr lang="en" dirty="0"/>
              <a:t>Launch 1 thread per element</a:t>
            </a:r>
          </a:p>
          <a:p>
            <a:pPr lvl="1"/>
            <a:r>
              <a:rPr lang="en" dirty="0"/>
              <a:t>Compute index</a:t>
            </a:r>
          </a:p>
          <a:p>
            <a:pPr lvl="1"/>
            <a:r>
              <a:rPr lang="en" dirty="0"/>
              <a:t>Compute transposed index</a:t>
            </a:r>
          </a:p>
          <a:p>
            <a:pPr lvl="1"/>
            <a:r>
              <a:rPr lang="en" dirty="0"/>
              <a:t>Copy data to transpose matrix</a:t>
            </a:r>
          </a:p>
          <a:p>
            <a:pPr lvl="1"/>
            <a:endParaRPr lang="en" dirty="0"/>
          </a:p>
          <a:p>
            <a:pPr lvl="0"/>
            <a:r>
              <a:rPr lang="en" dirty="0"/>
              <a:t>O(1) using Parallel compute</a:t>
            </a:r>
          </a:p>
          <a:p>
            <a:pPr lvl="0"/>
            <a:endParaRPr lang="en" dirty="0"/>
          </a:p>
          <a:p>
            <a:pPr lvl="0"/>
            <a:r>
              <a:rPr lang="en" dirty="0"/>
              <a:t>Essentially one memcpy from global-to-global</a:t>
            </a:r>
          </a:p>
          <a:p>
            <a:pPr lvl="1"/>
            <a:r>
              <a:rPr lang="en" dirty="0"/>
              <a:t>It should be fast, shouldn’t it?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</a:p>
          <a:p>
            <a:pPr lvl="0"/>
            <a:r>
              <a:rPr lang="en" sz="2400" dirty="0"/>
              <a:t>[Naive GPU Transpose]</a:t>
            </a:r>
          </a:p>
        </p:txBody>
      </p:sp>
    </p:spTree>
    <p:extLst>
      <p:ext uri="{BB962C8B-B14F-4D97-AF65-F5344CB8AC3E}">
        <p14:creationId xmlns:p14="http://schemas.microsoft.com/office/powerpoint/2010/main" val="234697163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Not too different from </a:t>
            </a:r>
            <a:r>
              <a:rPr lang="en-US" dirty="0" err="1"/>
              <a:t>Memcpy</a:t>
            </a:r>
            <a:endParaRPr lang="en-US" dirty="0"/>
          </a:p>
          <a:p>
            <a:pPr lvl="0"/>
            <a:r>
              <a:rPr lang="en-US" dirty="0"/>
              <a:t>So if </a:t>
            </a:r>
            <a:r>
              <a:rPr lang="en-US" dirty="0" err="1"/>
              <a:t>Memcpy</a:t>
            </a:r>
            <a:r>
              <a:rPr lang="en-US" dirty="0"/>
              <a:t> is 100% Practical GPU Bandwidth</a:t>
            </a:r>
          </a:p>
          <a:p>
            <a:pPr lvl="1"/>
            <a:r>
              <a:rPr lang="en-US" dirty="0"/>
              <a:t>How much should we get for transpose?</a:t>
            </a:r>
          </a:p>
          <a:p>
            <a:endParaRPr lang="en-US" dirty="0"/>
          </a:p>
          <a:p>
            <a:r>
              <a:rPr lang="en-US" dirty="0"/>
              <a:t>How much faster than CPU?</a:t>
            </a:r>
          </a:p>
          <a:p>
            <a:endParaRPr lang="en-US" dirty="0"/>
          </a:p>
          <a:p>
            <a:r>
              <a:rPr lang="en-US" dirty="0"/>
              <a:t>Write your answers as percentage</a:t>
            </a:r>
          </a:p>
          <a:p>
            <a:endParaRPr lang="en-US" dirty="0"/>
          </a:p>
        </p:txBody>
      </p:sp>
      <p:sp>
        <p:nvSpPr>
          <p:cNvPr id="721" name="Shape 7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-US" dirty="0"/>
              <a:t>Let’s make a prediction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3333754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/>
        </p:nvSpPr>
        <p:spPr>
          <a:xfrm>
            <a:off x="6863898" y="5937078"/>
            <a:ext cx="2111400" cy="519294"/>
          </a:xfrm>
          <a:prstGeom prst="ellipse">
            <a:avLst/>
          </a:prstGeom>
          <a:solidFill>
            <a:srgbClr val="7F7F7F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4415821" y="5921510"/>
            <a:ext cx="2111400" cy="519294"/>
          </a:xfrm>
          <a:prstGeom prst="ellipse">
            <a:avLst/>
          </a:prstGeom>
          <a:solidFill>
            <a:srgbClr val="7F7F7F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" sz="2400" dirty="0"/>
              <a:t>[Naive GPU Transpose]</a:t>
            </a:r>
            <a:endParaRPr lang="en" dirty="0"/>
          </a:p>
        </p:txBody>
      </p:sp>
      <p:sp>
        <p:nvSpPr>
          <p:cNvPr id="745" name="Shape 745"/>
          <p:cNvSpPr txBox="1"/>
          <p:nvPr/>
        </p:nvSpPr>
        <p:spPr>
          <a:xfrm>
            <a:off x="1779913" y="1796835"/>
            <a:ext cx="8632199" cy="2893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matrixTranspose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*_a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*_b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blockIdx.x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*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blockDim.x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row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 =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*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blockDim.y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col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en-US" sz="1600" dirty="0">
              <a:solidFill>
                <a:srgbClr val="608B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index_in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= j *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(</a:t>
            </a:r>
            <a:r>
              <a:rPr lang="en-US" altLang="en-US" sz="1600" dirty="0" err="1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j) from matrix A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index_out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= I *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j;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transposed index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b[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index_out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  = a[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index_in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aphicFrame>
        <p:nvGraphicFramePr>
          <p:cNvPr id="746" name="Shape 746"/>
          <p:cNvGraphicFramePr/>
          <p:nvPr>
            <p:extLst/>
          </p:nvPr>
        </p:nvGraphicFramePr>
        <p:xfrm>
          <a:off x="1732151" y="5520325"/>
          <a:ext cx="2530625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6125">
                  <a:extLst>
                    <a:ext uri="{9D8B030D-6E8A-4147-A177-3AD203B41FA5}">
                      <a16:colId xmlns:a16="http://schemas.microsoft.com/office/drawing/2014/main" val="3931919293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1993721798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2290050326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3456064042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184925897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933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0363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932313"/>
                  </a:ext>
                </a:extLst>
              </a:tr>
            </a:tbl>
          </a:graphicData>
        </a:graphic>
      </p:graphicFrame>
      <p:graphicFrame>
        <p:nvGraphicFramePr>
          <p:cNvPr id="747" name="Shape 747"/>
          <p:cNvGraphicFramePr/>
          <p:nvPr>
            <p:extLst/>
          </p:nvPr>
        </p:nvGraphicFramePr>
        <p:xfrm>
          <a:off x="9220182" y="4177026"/>
          <a:ext cx="1193475" cy="247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7825">
                  <a:extLst>
                    <a:ext uri="{9D8B030D-6E8A-4147-A177-3AD203B41FA5}">
                      <a16:colId xmlns:a16="http://schemas.microsoft.com/office/drawing/2014/main" val="1856332135"/>
                    </a:ext>
                  </a:extLst>
                </a:gridCol>
                <a:gridCol w="397825">
                  <a:extLst>
                    <a:ext uri="{9D8B030D-6E8A-4147-A177-3AD203B41FA5}">
                      <a16:colId xmlns:a16="http://schemas.microsoft.com/office/drawing/2014/main" val="805282612"/>
                    </a:ext>
                  </a:extLst>
                </a:gridCol>
                <a:gridCol w="397825">
                  <a:extLst>
                    <a:ext uri="{9D8B030D-6E8A-4147-A177-3AD203B41FA5}">
                      <a16:colId xmlns:a16="http://schemas.microsoft.com/office/drawing/2014/main" val="2406750981"/>
                    </a:ext>
                  </a:extLst>
                </a:gridCol>
              </a:tblGrid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48730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02216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99076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587324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53057"/>
                  </a:ext>
                </a:extLst>
              </a:tr>
            </a:tbl>
          </a:graphicData>
        </a:graphic>
      </p:graphicFrame>
      <p:sp>
        <p:nvSpPr>
          <p:cNvPr id="748" name="Shape 748"/>
          <p:cNvSpPr txBox="1"/>
          <p:nvPr/>
        </p:nvSpPr>
        <p:spPr>
          <a:xfrm>
            <a:off x="6971008" y="5869475"/>
            <a:ext cx="2379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800">
                <a:solidFill>
                  <a:schemeClr val="lt1"/>
                </a:solidFill>
              </a:rPr>
              <a:t>_a[ . . . . . .]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4477028" y="5869475"/>
            <a:ext cx="2379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800">
                <a:solidFill>
                  <a:schemeClr val="lt1"/>
                </a:solidFill>
              </a:rPr>
              <a:t>_b[ . . . . . .]</a:t>
            </a:r>
          </a:p>
        </p:txBody>
      </p:sp>
      <p:sp>
        <p:nvSpPr>
          <p:cNvPr id="750" name="Shape 750"/>
          <p:cNvSpPr/>
          <p:nvPr/>
        </p:nvSpPr>
        <p:spPr>
          <a:xfrm>
            <a:off x="5211442" y="4819940"/>
            <a:ext cx="3261315" cy="1009155"/>
          </a:xfrm>
          <a:custGeom>
            <a:avLst/>
            <a:gdLst/>
            <a:ahLst/>
            <a:cxnLst/>
            <a:rect l="0" t="0" r="0" b="0"/>
            <a:pathLst>
              <a:path w="3748638" h="520183" extrusionOk="0">
                <a:moveTo>
                  <a:pt x="3748638" y="520183"/>
                </a:moveTo>
                <a:lnTo>
                  <a:pt x="3748638" y="0"/>
                </a:lnTo>
                <a:lnTo>
                  <a:pt x="0" y="0"/>
                </a:lnTo>
                <a:lnTo>
                  <a:pt x="0" y="50488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248470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Problems?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" sz="2400" dirty="0"/>
              <a:t>[Naive GPU Transpose]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338813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576504E-DDCB-48AD-92A1-DA50D8939545}"/>
              </a:ext>
            </a:extLst>
          </p:cNvPr>
          <p:cNvSpPr/>
          <p:nvPr/>
        </p:nvSpPr>
        <p:spPr>
          <a:xfrm>
            <a:off x="6559821" y="5367933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6</a:t>
            </a: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C2F4C212-42DA-4B7D-9174-DD8DCBF08E92}"/>
              </a:ext>
            </a:extLst>
          </p:cNvPr>
          <p:cNvSpPr/>
          <p:nvPr/>
        </p:nvSpPr>
        <p:spPr>
          <a:xfrm>
            <a:off x="6555004" y="3906231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5</a:t>
            </a: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A76B2473-9F11-4AA9-ACD2-C2A84BFFBA54}"/>
              </a:ext>
            </a:extLst>
          </p:cNvPr>
          <p:cNvSpPr/>
          <p:nvPr/>
        </p:nvSpPr>
        <p:spPr>
          <a:xfrm>
            <a:off x="6558242" y="2353103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4</a:t>
            </a: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8324D86F-8480-41FB-B3AA-D96EE48690F7}"/>
              </a:ext>
            </a:extLst>
          </p:cNvPr>
          <p:cNvSpPr/>
          <p:nvPr/>
        </p:nvSpPr>
        <p:spPr>
          <a:xfrm>
            <a:off x="729663" y="5373815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3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4DCDEF2D-FD31-40C2-84C0-FE224D349B07}"/>
              </a:ext>
            </a:extLst>
          </p:cNvPr>
          <p:cNvSpPr/>
          <p:nvPr/>
        </p:nvSpPr>
        <p:spPr>
          <a:xfrm>
            <a:off x="724846" y="3912113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2</a:t>
            </a:r>
          </a:p>
        </p:txBody>
      </p:sp>
      <p:sp>
        <p:nvSpPr>
          <p:cNvPr id="741" name="Rectangle: Rounded Corners 740">
            <a:extLst>
              <a:ext uri="{FF2B5EF4-FFF2-40B4-BE49-F238E27FC236}">
                <a16:creationId xmlns:a16="http://schemas.microsoft.com/office/drawing/2014/main" id="{58B7F66F-77D9-4B3A-A92B-C55179A4366F}"/>
              </a:ext>
            </a:extLst>
          </p:cNvPr>
          <p:cNvSpPr/>
          <p:nvPr/>
        </p:nvSpPr>
        <p:spPr>
          <a:xfrm>
            <a:off x="728084" y="2358985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1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Memory Coalescing – What access patterns are used?</a:t>
            </a:r>
            <a:endParaRPr lang="en" dirty="0"/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" sz="2400" dirty="0"/>
              <a:t>[Naive GPU Transpose]</a:t>
            </a:r>
            <a:endParaRPr lang="e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B7ECAD-E05A-409E-B66D-53E384F5D365}"/>
              </a:ext>
            </a:extLst>
          </p:cNvPr>
          <p:cNvGrpSpPr/>
          <p:nvPr/>
        </p:nvGrpSpPr>
        <p:grpSpPr>
          <a:xfrm>
            <a:off x="778147" y="2359772"/>
            <a:ext cx="5251670" cy="1298588"/>
            <a:chOff x="1109940" y="3068903"/>
            <a:chExt cx="8514438" cy="1641558"/>
          </a:xfrm>
        </p:grpSpPr>
        <p:cxnSp>
          <p:nvCxnSpPr>
            <p:cNvPr id="4" name="Shape 264">
              <a:extLst>
                <a:ext uri="{FF2B5EF4-FFF2-40B4-BE49-F238E27FC236}">
                  <a16:creationId xmlns:a16="http://schemas.microsoft.com/office/drawing/2014/main" id="{09DB70B2-2436-4D5C-A2A6-865792846804}"/>
                </a:ext>
              </a:extLst>
            </p:cNvPr>
            <p:cNvCxnSpPr/>
            <p:nvPr/>
          </p:nvCxnSpPr>
          <p:spPr>
            <a:xfrm rot="-5400000" flipH="1">
              <a:off x="4092830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" name="Shape 265">
              <a:extLst>
                <a:ext uri="{FF2B5EF4-FFF2-40B4-BE49-F238E27FC236}">
                  <a16:creationId xmlns:a16="http://schemas.microsoft.com/office/drawing/2014/main" id="{ED698337-8853-46F5-84B8-DB111699DC34}"/>
                </a:ext>
              </a:extLst>
            </p:cNvPr>
            <p:cNvCxnSpPr/>
            <p:nvPr/>
          </p:nvCxnSpPr>
          <p:spPr>
            <a:xfrm rot="-5400000" flipH="1">
              <a:off x="4322857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6" name="Shape 266">
              <a:extLst>
                <a:ext uri="{FF2B5EF4-FFF2-40B4-BE49-F238E27FC236}">
                  <a16:creationId xmlns:a16="http://schemas.microsoft.com/office/drawing/2014/main" id="{648CF3E3-759C-4387-B684-5444912D8D7F}"/>
                </a:ext>
              </a:extLst>
            </p:cNvPr>
            <p:cNvCxnSpPr/>
            <p:nvPr/>
          </p:nvCxnSpPr>
          <p:spPr>
            <a:xfrm rot="-5400000" flipH="1">
              <a:off x="5674272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7" name="Shape 267">
              <a:extLst>
                <a:ext uri="{FF2B5EF4-FFF2-40B4-BE49-F238E27FC236}">
                  <a16:creationId xmlns:a16="http://schemas.microsoft.com/office/drawing/2014/main" id="{1C5A2CEF-DFE4-454B-8665-6E73E98E2CF2}"/>
                </a:ext>
              </a:extLst>
            </p:cNvPr>
            <p:cNvSpPr txBox="1"/>
            <p:nvPr/>
          </p:nvSpPr>
          <p:spPr>
            <a:xfrm>
              <a:off x="5054871" y="3068903"/>
              <a:ext cx="654007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8" name="Shape 268">
              <a:extLst>
                <a:ext uri="{FF2B5EF4-FFF2-40B4-BE49-F238E27FC236}">
                  <a16:creationId xmlns:a16="http://schemas.microsoft.com/office/drawing/2014/main" id="{967BB7AB-11E1-4AEE-8195-D0626B73DB3E}"/>
                </a:ext>
              </a:extLst>
            </p:cNvPr>
            <p:cNvCxnSpPr/>
            <p:nvPr/>
          </p:nvCxnSpPr>
          <p:spPr>
            <a:xfrm rot="-5400000" flipH="1">
              <a:off x="3841238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" name="Shape 270">
              <a:extLst>
                <a:ext uri="{FF2B5EF4-FFF2-40B4-BE49-F238E27FC236}">
                  <a16:creationId xmlns:a16="http://schemas.microsoft.com/office/drawing/2014/main" id="{7478D16D-662B-48C2-A2CE-83910C66F8F8}"/>
                </a:ext>
              </a:extLst>
            </p:cNvPr>
            <p:cNvCxnSpPr/>
            <p:nvPr/>
          </p:nvCxnSpPr>
          <p:spPr>
            <a:xfrm rot="-5400000" flipH="1">
              <a:off x="4509754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0" name="Shape 271">
              <a:extLst>
                <a:ext uri="{FF2B5EF4-FFF2-40B4-BE49-F238E27FC236}">
                  <a16:creationId xmlns:a16="http://schemas.microsoft.com/office/drawing/2014/main" id="{99A96849-BE92-4639-8806-B920837BCCD6}"/>
                </a:ext>
              </a:extLst>
            </p:cNvPr>
            <p:cNvCxnSpPr/>
            <p:nvPr/>
          </p:nvCxnSpPr>
          <p:spPr>
            <a:xfrm rot="-5400000" flipH="1">
              <a:off x="5868379" y="329718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1" name="Shape 288">
              <a:extLst>
                <a:ext uri="{FF2B5EF4-FFF2-40B4-BE49-F238E27FC236}">
                  <a16:creationId xmlns:a16="http://schemas.microsoft.com/office/drawing/2014/main" id="{EE143511-CCF4-4026-97B0-09D34F58FFAE}"/>
                </a:ext>
              </a:extLst>
            </p:cNvPr>
            <p:cNvSpPr/>
            <p:nvPr/>
          </p:nvSpPr>
          <p:spPr>
            <a:xfrm>
              <a:off x="7357278" y="3541580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2" name="Shape 289">
              <a:extLst>
                <a:ext uri="{FF2B5EF4-FFF2-40B4-BE49-F238E27FC236}">
                  <a16:creationId xmlns:a16="http://schemas.microsoft.com/office/drawing/2014/main" id="{AFE441AD-E125-458F-8598-1EC58C6F04DC}"/>
                </a:ext>
              </a:extLst>
            </p:cNvPr>
            <p:cNvSpPr/>
            <p:nvPr/>
          </p:nvSpPr>
          <p:spPr>
            <a:xfrm>
              <a:off x="3937756" y="3544774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3" name="Shape 290">
              <a:extLst>
                <a:ext uri="{FF2B5EF4-FFF2-40B4-BE49-F238E27FC236}">
                  <a16:creationId xmlns:a16="http://schemas.microsoft.com/office/drawing/2014/main" id="{7EC62A11-BE38-403A-BB34-67E647EA5A7D}"/>
                </a:ext>
              </a:extLst>
            </p:cNvPr>
            <p:cNvSpPr/>
            <p:nvPr/>
          </p:nvSpPr>
          <p:spPr>
            <a:xfrm>
              <a:off x="1673430" y="3544774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4" name="Shape 291">
              <a:extLst>
                <a:ext uri="{FF2B5EF4-FFF2-40B4-BE49-F238E27FC236}">
                  <a16:creationId xmlns:a16="http://schemas.microsoft.com/office/drawing/2014/main" id="{9D7ECD5B-08DE-4EFE-B689-9BF5554093BF}"/>
                </a:ext>
              </a:extLst>
            </p:cNvPr>
            <p:cNvSpPr/>
            <p:nvPr/>
          </p:nvSpPr>
          <p:spPr>
            <a:xfrm>
              <a:off x="6206879" y="3541589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15" name="Shape 292">
              <a:extLst>
                <a:ext uri="{FF2B5EF4-FFF2-40B4-BE49-F238E27FC236}">
                  <a16:creationId xmlns:a16="http://schemas.microsoft.com/office/drawing/2014/main" id="{0B2D2F5D-9302-4CBA-9C0A-9DB5E3DD0D8F}"/>
                </a:ext>
              </a:extLst>
            </p:cNvPr>
            <p:cNvCxnSpPr/>
            <p:nvPr/>
          </p:nvCxnSpPr>
          <p:spPr>
            <a:xfrm rot="-5400000" flipH="1">
              <a:off x="4085641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Shape 293">
              <a:extLst>
                <a:ext uri="{FF2B5EF4-FFF2-40B4-BE49-F238E27FC236}">
                  <a16:creationId xmlns:a16="http://schemas.microsoft.com/office/drawing/2014/main" id="{D2EAF510-32F8-4B23-B1B5-B60D9D314EAD}"/>
                </a:ext>
              </a:extLst>
            </p:cNvPr>
            <p:cNvCxnSpPr/>
            <p:nvPr/>
          </p:nvCxnSpPr>
          <p:spPr>
            <a:xfrm rot="-5400000" flipH="1">
              <a:off x="4315668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7" name="Shape 294">
              <a:extLst>
                <a:ext uri="{FF2B5EF4-FFF2-40B4-BE49-F238E27FC236}">
                  <a16:creationId xmlns:a16="http://schemas.microsoft.com/office/drawing/2014/main" id="{3A416224-270A-44B0-B39F-5552C27BB605}"/>
                </a:ext>
              </a:extLst>
            </p:cNvPr>
            <p:cNvCxnSpPr/>
            <p:nvPr/>
          </p:nvCxnSpPr>
          <p:spPr>
            <a:xfrm rot="-5400000" flipH="1">
              <a:off x="5667083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" name="Shape 295">
              <a:extLst>
                <a:ext uri="{FF2B5EF4-FFF2-40B4-BE49-F238E27FC236}">
                  <a16:creationId xmlns:a16="http://schemas.microsoft.com/office/drawing/2014/main" id="{5189EEB3-A66E-4F0C-8825-94C627A910AA}"/>
                </a:ext>
              </a:extLst>
            </p:cNvPr>
            <p:cNvSpPr txBox="1"/>
            <p:nvPr/>
          </p:nvSpPr>
          <p:spPr>
            <a:xfrm>
              <a:off x="5054871" y="3947603"/>
              <a:ext cx="543387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19" name="Shape 296">
              <a:extLst>
                <a:ext uri="{FF2B5EF4-FFF2-40B4-BE49-F238E27FC236}">
                  <a16:creationId xmlns:a16="http://schemas.microsoft.com/office/drawing/2014/main" id="{3558194B-66CD-4924-B433-0EEED9D2F697}"/>
                </a:ext>
              </a:extLst>
            </p:cNvPr>
            <p:cNvCxnSpPr/>
            <p:nvPr/>
          </p:nvCxnSpPr>
          <p:spPr>
            <a:xfrm rot="-5400000" flipH="1">
              <a:off x="3834049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0" name="Shape 297">
              <a:extLst>
                <a:ext uri="{FF2B5EF4-FFF2-40B4-BE49-F238E27FC236}">
                  <a16:creationId xmlns:a16="http://schemas.microsoft.com/office/drawing/2014/main" id="{9A8E1B4D-5A34-46AC-9542-49C0DAA82209}"/>
                </a:ext>
              </a:extLst>
            </p:cNvPr>
            <p:cNvCxnSpPr/>
            <p:nvPr/>
          </p:nvCxnSpPr>
          <p:spPr>
            <a:xfrm rot="-5400000" flipH="1">
              <a:off x="4502565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1" name="Shape 298">
              <a:extLst>
                <a:ext uri="{FF2B5EF4-FFF2-40B4-BE49-F238E27FC236}">
                  <a16:creationId xmlns:a16="http://schemas.microsoft.com/office/drawing/2014/main" id="{2C7CE4DE-5F41-4BE1-907D-95C54B844545}"/>
                </a:ext>
              </a:extLst>
            </p:cNvPr>
            <p:cNvCxnSpPr/>
            <p:nvPr/>
          </p:nvCxnSpPr>
          <p:spPr>
            <a:xfrm rot="-5400000" flipH="1">
              <a:off x="5861190" y="41663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" name="Shape 299">
              <a:extLst>
                <a:ext uri="{FF2B5EF4-FFF2-40B4-BE49-F238E27FC236}">
                  <a16:creationId xmlns:a16="http://schemas.microsoft.com/office/drawing/2014/main" id="{9ACAD646-3BD0-4004-8DBB-B6577A497202}"/>
                </a:ext>
              </a:extLst>
            </p:cNvPr>
            <p:cNvSpPr/>
            <p:nvPr/>
          </p:nvSpPr>
          <p:spPr>
            <a:xfrm>
              <a:off x="896258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3" name="Shape 300">
              <a:extLst>
                <a:ext uri="{FF2B5EF4-FFF2-40B4-BE49-F238E27FC236}">
                  <a16:creationId xmlns:a16="http://schemas.microsoft.com/office/drawing/2014/main" id="{CD77363A-FC14-490C-BB95-8452F2ED57CC}"/>
                </a:ext>
              </a:extLst>
            </p:cNvPr>
            <p:cNvSpPr/>
            <p:nvPr/>
          </p:nvSpPr>
          <p:spPr>
            <a:xfrm>
              <a:off x="840189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" name="Shape 301">
              <a:extLst>
                <a:ext uri="{FF2B5EF4-FFF2-40B4-BE49-F238E27FC236}">
                  <a16:creationId xmlns:a16="http://schemas.microsoft.com/office/drawing/2014/main" id="{2F044BB5-B530-4D7D-A44C-CA7B24178727}"/>
                </a:ext>
              </a:extLst>
            </p:cNvPr>
            <p:cNvSpPr/>
            <p:nvPr/>
          </p:nvSpPr>
          <p:spPr>
            <a:xfrm>
              <a:off x="784120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" name="Shape 302">
              <a:extLst>
                <a:ext uri="{FF2B5EF4-FFF2-40B4-BE49-F238E27FC236}">
                  <a16:creationId xmlns:a16="http://schemas.microsoft.com/office/drawing/2014/main" id="{DD9EC60D-12D5-4C14-830B-C1F2A638C614}"/>
                </a:ext>
              </a:extLst>
            </p:cNvPr>
            <p:cNvSpPr/>
            <p:nvPr/>
          </p:nvSpPr>
          <p:spPr>
            <a:xfrm>
              <a:off x="728052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6" name="Shape 303">
              <a:extLst>
                <a:ext uri="{FF2B5EF4-FFF2-40B4-BE49-F238E27FC236}">
                  <a16:creationId xmlns:a16="http://schemas.microsoft.com/office/drawing/2014/main" id="{9FACC1A1-D541-455A-88D7-6E39A837EC5F}"/>
                </a:ext>
              </a:extLst>
            </p:cNvPr>
            <p:cNvSpPr/>
            <p:nvPr/>
          </p:nvSpPr>
          <p:spPr>
            <a:xfrm>
              <a:off x="671982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7" name="Shape 304">
              <a:extLst>
                <a:ext uri="{FF2B5EF4-FFF2-40B4-BE49-F238E27FC236}">
                  <a16:creationId xmlns:a16="http://schemas.microsoft.com/office/drawing/2014/main" id="{2452D40E-AE69-46E5-AFD6-E7069480453C}"/>
                </a:ext>
              </a:extLst>
            </p:cNvPr>
            <p:cNvSpPr/>
            <p:nvPr/>
          </p:nvSpPr>
          <p:spPr>
            <a:xfrm>
              <a:off x="615913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8" name="Shape 305">
              <a:extLst>
                <a:ext uri="{FF2B5EF4-FFF2-40B4-BE49-F238E27FC236}">
                  <a16:creationId xmlns:a16="http://schemas.microsoft.com/office/drawing/2014/main" id="{DA8518BF-4BA3-4D6E-96CD-E9BA04A1EDDE}"/>
                </a:ext>
              </a:extLst>
            </p:cNvPr>
            <p:cNvSpPr/>
            <p:nvPr/>
          </p:nvSpPr>
          <p:spPr>
            <a:xfrm>
              <a:off x="167343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9" name="Shape 306">
              <a:extLst>
                <a:ext uri="{FF2B5EF4-FFF2-40B4-BE49-F238E27FC236}">
                  <a16:creationId xmlns:a16="http://schemas.microsoft.com/office/drawing/2014/main" id="{AA8AE337-5EE0-4BBF-9109-C17243B79DA3}"/>
                </a:ext>
              </a:extLst>
            </p:cNvPr>
            <p:cNvSpPr/>
            <p:nvPr/>
          </p:nvSpPr>
          <p:spPr>
            <a:xfrm>
              <a:off x="5598260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0" name="Shape 307">
              <a:extLst>
                <a:ext uri="{FF2B5EF4-FFF2-40B4-BE49-F238E27FC236}">
                  <a16:creationId xmlns:a16="http://schemas.microsoft.com/office/drawing/2014/main" id="{6CE0224B-6624-4745-B3C3-21D841E03420}"/>
                </a:ext>
              </a:extLst>
            </p:cNvPr>
            <p:cNvSpPr/>
            <p:nvPr/>
          </p:nvSpPr>
          <p:spPr>
            <a:xfrm>
              <a:off x="5037572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1" name="Shape 308">
              <a:extLst>
                <a:ext uri="{FF2B5EF4-FFF2-40B4-BE49-F238E27FC236}">
                  <a16:creationId xmlns:a16="http://schemas.microsoft.com/office/drawing/2014/main" id="{1FAFD1B1-CD54-4006-A3C7-20797465ADFC}"/>
                </a:ext>
              </a:extLst>
            </p:cNvPr>
            <p:cNvSpPr/>
            <p:nvPr/>
          </p:nvSpPr>
          <p:spPr>
            <a:xfrm>
              <a:off x="4476879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2" name="Shape 309">
              <a:extLst>
                <a:ext uri="{FF2B5EF4-FFF2-40B4-BE49-F238E27FC236}">
                  <a16:creationId xmlns:a16="http://schemas.microsoft.com/office/drawing/2014/main" id="{959A4623-B857-4FC5-B026-0768D0AF5A6C}"/>
                </a:ext>
              </a:extLst>
            </p:cNvPr>
            <p:cNvSpPr/>
            <p:nvPr/>
          </p:nvSpPr>
          <p:spPr>
            <a:xfrm>
              <a:off x="3916189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3" name="Shape 310">
              <a:extLst>
                <a:ext uri="{FF2B5EF4-FFF2-40B4-BE49-F238E27FC236}">
                  <a16:creationId xmlns:a16="http://schemas.microsoft.com/office/drawing/2014/main" id="{C8DD6717-8171-4D45-B521-7E9C733C1E66}"/>
                </a:ext>
              </a:extLst>
            </p:cNvPr>
            <p:cNvSpPr/>
            <p:nvPr/>
          </p:nvSpPr>
          <p:spPr>
            <a:xfrm>
              <a:off x="3355501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4" name="Shape 311">
              <a:extLst>
                <a:ext uri="{FF2B5EF4-FFF2-40B4-BE49-F238E27FC236}">
                  <a16:creationId xmlns:a16="http://schemas.microsoft.com/office/drawing/2014/main" id="{CAD684DB-FF89-458D-8160-1BFE3CFEFE44}"/>
                </a:ext>
              </a:extLst>
            </p:cNvPr>
            <p:cNvSpPr/>
            <p:nvPr/>
          </p:nvSpPr>
          <p:spPr>
            <a:xfrm>
              <a:off x="279481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5" name="Shape 312">
              <a:extLst>
                <a:ext uri="{FF2B5EF4-FFF2-40B4-BE49-F238E27FC236}">
                  <a16:creationId xmlns:a16="http://schemas.microsoft.com/office/drawing/2014/main" id="{B94A414F-1687-437F-9DBD-638169EB75E8}"/>
                </a:ext>
              </a:extLst>
            </p:cNvPr>
            <p:cNvSpPr/>
            <p:nvPr/>
          </p:nvSpPr>
          <p:spPr>
            <a:xfrm>
              <a:off x="2234121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6" name="Shape 313">
              <a:extLst>
                <a:ext uri="{FF2B5EF4-FFF2-40B4-BE49-F238E27FC236}">
                  <a16:creationId xmlns:a16="http://schemas.microsoft.com/office/drawing/2014/main" id="{ACC648B0-4C77-4266-93AE-E4CA11334518}"/>
                </a:ext>
              </a:extLst>
            </p:cNvPr>
            <p:cNvSpPr txBox="1"/>
            <p:nvPr/>
          </p:nvSpPr>
          <p:spPr>
            <a:xfrm>
              <a:off x="1109940" y="3452323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37" name="Shape 314">
              <a:extLst>
                <a:ext uri="{FF2B5EF4-FFF2-40B4-BE49-F238E27FC236}">
                  <a16:creationId xmlns:a16="http://schemas.microsoft.com/office/drawing/2014/main" id="{3149C4EB-63D5-471F-9B6D-F7D1F1BBCC31}"/>
                </a:ext>
              </a:extLst>
            </p:cNvPr>
            <p:cNvSpPr txBox="1"/>
            <p:nvPr/>
          </p:nvSpPr>
          <p:spPr>
            <a:xfrm>
              <a:off x="1109940" y="4321436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6DA5D-95E8-4CEC-8F35-9809DB1BCE1F}"/>
              </a:ext>
            </a:extLst>
          </p:cNvPr>
          <p:cNvGrpSpPr/>
          <p:nvPr/>
        </p:nvGrpSpPr>
        <p:grpSpPr>
          <a:xfrm>
            <a:off x="744952" y="3945671"/>
            <a:ext cx="5251670" cy="1281266"/>
            <a:chOff x="1790297" y="4413421"/>
            <a:chExt cx="8514438" cy="1619659"/>
          </a:xfrm>
        </p:grpSpPr>
        <p:cxnSp>
          <p:nvCxnSpPr>
            <p:cNvPr id="39" name="Shape 321">
              <a:extLst>
                <a:ext uri="{FF2B5EF4-FFF2-40B4-BE49-F238E27FC236}">
                  <a16:creationId xmlns:a16="http://schemas.microsoft.com/office/drawing/2014/main" id="{D10AD6D5-00D8-4161-AFAF-ED2F41780B24}"/>
                </a:ext>
              </a:extLst>
            </p:cNvPr>
            <p:cNvCxnSpPr/>
            <p:nvPr/>
          </p:nvCxnSpPr>
          <p:spPr>
            <a:xfrm>
              <a:off x="4958898" y="4413421"/>
              <a:ext cx="288599" cy="4511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" name="Shape 322">
              <a:extLst>
                <a:ext uri="{FF2B5EF4-FFF2-40B4-BE49-F238E27FC236}">
                  <a16:creationId xmlns:a16="http://schemas.microsoft.com/office/drawing/2014/main" id="{53C1E2B0-D184-4B82-AF01-DB14FCFDBB2C}"/>
                </a:ext>
              </a:extLst>
            </p:cNvPr>
            <p:cNvCxnSpPr/>
            <p:nvPr/>
          </p:nvCxnSpPr>
          <p:spPr>
            <a:xfrm flipH="1">
              <a:off x="4804611" y="4417321"/>
              <a:ext cx="391500" cy="4238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" name="Shape 323">
              <a:extLst>
                <a:ext uri="{FF2B5EF4-FFF2-40B4-BE49-F238E27FC236}">
                  <a16:creationId xmlns:a16="http://schemas.microsoft.com/office/drawing/2014/main" id="{BCF9A65D-B4EA-42DF-B9B2-5B0467BD3760}"/>
                </a:ext>
              </a:extLst>
            </p:cNvPr>
            <p:cNvCxnSpPr/>
            <p:nvPr/>
          </p:nvCxnSpPr>
          <p:spPr>
            <a:xfrm rot="-5400000" flipH="1">
              <a:off x="6354629" y="46102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2" name="Shape 325">
              <a:extLst>
                <a:ext uri="{FF2B5EF4-FFF2-40B4-BE49-F238E27FC236}">
                  <a16:creationId xmlns:a16="http://schemas.microsoft.com/office/drawing/2014/main" id="{010BE8F1-084E-4FBE-8612-5D587D25EC5F}"/>
                </a:ext>
              </a:extLst>
            </p:cNvPr>
            <p:cNvCxnSpPr/>
            <p:nvPr/>
          </p:nvCxnSpPr>
          <p:spPr>
            <a:xfrm>
              <a:off x="4714495" y="4417321"/>
              <a:ext cx="657299" cy="4238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3" name="Shape 327">
              <a:extLst>
                <a:ext uri="{FF2B5EF4-FFF2-40B4-BE49-F238E27FC236}">
                  <a16:creationId xmlns:a16="http://schemas.microsoft.com/office/drawing/2014/main" id="{95B33B06-912A-41EA-9B6C-F150F7DB81BC}"/>
                </a:ext>
              </a:extLst>
            </p:cNvPr>
            <p:cNvCxnSpPr/>
            <p:nvPr/>
          </p:nvCxnSpPr>
          <p:spPr>
            <a:xfrm flipH="1">
              <a:off x="4967819" y="4432771"/>
              <a:ext cx="408000" cy="416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4" name="Shape 328">
              <a:extLst>
                <a:ext uri="{FF2B5EF4-FFF2-40B4-BE49-F238E27FC236}">
                  <a16:creationId xmlns:a16="http://schemas.microsoft.com/office/drawing/2014/main" id="{91E5AEF3-66BF-449D-ADFA-646C59B0E00E}"/>
                </a:ext>
              </a:extLst>
            </p:cNvPr>
            <p:cNvCxnSpPr/>
            <p:nvPr/>
          </p:nvCxnSpPr>
          <p:spPr>
            <a:xfrm rot="-5400000" flipH="1">
              <a:off x="6548736" y="46198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5" name="Shape 345">
              <a:extLst>
                <a:ext uri="{FF2B5EF4-FFF2-40B4-BE49-F238E27FC236}">
                  <a16:creationId xmlns:a16="http://schemas.microsoft.com/office/drawing/2014/main" id="{D6DBFB69-2E05-41BB-B5D1-ADDFEF952631}"/>
                </a:ext>
              </a:extLst>
            </p:cNvPr>
            <p:cNvSpPr/>
            <p:nvPr/>
          </p:nvSpPr>
          <p:spPr>
            <a:xfrm>
              <a:off x="8037635" y="4864197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6" name="Shape 346">
              <a:extLst>
                <a:ext uri="{FF2B5EF4-FFF2-40B4-BE49-F238E27FC236}">
                  <a16:creationId xmlns:a16="http://schemas.microsoft.com/office/drawing/2014/main" id="{BD5BA6EB-5FE9-42B5-8F8C-2CDFC0199177}"/>
                </a:ext>
              </a:extLst>
            </p:cNvPr>
            <p:cNvSpPr/>
            <p:nvPr/>
          </p:nvSpPr>
          <p:spPr>
            <a:xfrm>
              <a:off x="4618113" y="4867389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7" name="Shape 347">
              <a:extLst>
                <a:ext uri="{FF2B5EF4-FFF2-40B4-BE49-F238E27FC236}">
                  <a16:creationId xmlns:a16="http://schemas.microsoft.com/office/drawing/2014/main" id="{D63ED10A-D21D-4C5F-928E-9341A648DA0A}"/>
                </a:ext>
              </a:extLst>
            </p:cNvPr>
            <p:cNvSpPr/>
            <p:nvPr/>
          </p:nvSpPr>
          <p:spPr>
            <a:xfrm>
              <a:off x="2353787" y="4867389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8" name="Shape 348">
              <a:extLst>
                <a:ext uri="{FF2B5EF4-FFF2-40B4-BE49-F238E27FC236}">
                  <a16:creationId xmlns:a16="http://schemas.microsoft.com/office/drawing/2014/main" id="{7EF1B233-8633-4841-B3C7-575E3BD1DF47}"/>
                </a:ext>
              </a:extLst>
            </p:cNvPr>
            <p:cNvSpPr/>
            <p:nvPr/>
          </p:nvSpPr>
          <p:spPr>
            <a:xfrm>
              <a:off x="6887236" y="4864202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49" name="Shape 349">
              <a:extLst>
                <a:ext uri="{FF2B5EF4-FFF2-40B4-BE49-F238E27FC236}">
                  <a16:creationId xmlns:a16="http://schemas.microsoft.com/office/drawing/2014/main" id="{EA19E413-655E-490A-A3AC-70DB8A0A6856}"/>
                </a:ext>
              </a:extLst>
            </p:cNvPr>
            <p:cNvCxnSpPr/>
            <p:nvPr/>
          </p:nvCxnSpPr>
          <p:spPr>
            <a:xfrm rot="-5400000" flipH="1">
              <a:off x="4765998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0" name="Shape 350">
              <a:extLst>
                <a:ext uri="{FF2B5EF4-FFF2-40B4-BE49-F238E27FC236}">
                  <a16:creationId xmlns:a16="http://schemas.microsoft.com/office/drawing/2014/main" id="{A951CD76-12F8-4354-A937-D49F6CA24E24}"/>
                </a:ext>
              </a:extLst>
            </p:cNvPr>
            <p:cNvCxnSpPr/>
            <p:nvPr/>
          </p:nvCxnSpPr>
          <p:spPr>
            <a:xfrm rot="-5400000" flipH="1">
              <a:off x="4996025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1" name="Shape 351">
              <a:extLst>
                <a:ext uri="{FF2B5EF4-FFF2-40B4-BE49-F238E27FC236}">
                  <a16:creationId xmlns:a16="http://schemas.microsoft.com/office/drawing/2014/main" id="{27023116-3AA1-431D-867A-2837F9E2AC86}"/>
                </a:ext>
              </a:extLst>
            </p:cNvPr>
            <p:cNvCxnSpPr/>
            <p:nvPr/>
          </p:nvCxnSpPr>
          <p:spPr>
            <a:xfrm rot="-5400000" flipH="1">
              <a:off x="6347440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52" name="Shape 352">
              <a:extLst>
                <a:ext uri="{FF2B5EF4-FFF2-40B4-BE49-F238E27FC236}">
                  <a16:creationId xmlns:a16="http://schemas.microsoft.com/office/drawing/2014/main" id="{6FC07D56-4DD7-4DEA-94C6-77AD1BF1AEF1}"/>
                </a:ext>
              </a:extLst>
            </p:cNvPr>
            <p:cNvSpPr txBox="1"/>
            <p:nvPr/>
          </p:nvSpPr>
          <p:spPr>
            <a:xfrm>
              <a:off x="5735228" y="5270219"/>
              <a:ext cx="645333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53" name="Shape 353">
              <a:extLst>
                <a:ext uri="{FF2B5EF4-FFF2-40B4-BE49-F238E27FC236}">
                  <a16:creationId xmlns:a16="http://schemas.microsoft.com/office/drawing/2014/main" id="{AFFC2012-3A5B-49B3-8E62-CEF5319DD3E9}"/>
                </a:ext>
              </a:extLst>
            </p:cNvPr>
            <p:cNvCxnSpPr/>
            <p:nvPr/>
          </p:nvCxnSpPr>
          <p:spPr>
            <a:xfrm rot="-5400000" flipH="1">
              <a:off x="4514406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4" name="Shape 354">
              <a:extLst>
                <a:ext uri="{FF2B5EF4-FFF2-40B4-BE49-F238E27FC236}">
                  <a16:creationId xmlns:a16="http://schemas.microsoft.com/office/drawing/2014/main" id="{A51C0E1C-2317-4665-8AD7-42898D7A1527}"/>
                </a:ext>
              </a:extLst>
            </p:cNvPr>
            <p:cNvCxnSpPr/>
            <p:nvPr/>
          </p:nvCxnSpPr>
          <p:spPr>
            <a:xfrm rot="-5400000" flipH="1">
              <a:off x="5182922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5" name="Shape 355">
              <a:extLst>
                <a:ext uri="{FF2B5EF4-FFF2-40B4-BE49-F238E27FC236}">
                  <a16:creationId xmlns:a16="http://schemas.microsoft.com/office/drawing/2014/main" id="{90B7A75B-FBEC-4446-AFB8-536DCDDB7220}"/>
                </a:ext>
              </a:extLst>
            </p:cNvPr>
            <p:cNvCxnSpPr/>
            <p:nvPr/>
          </p:nvCxnSpPr>
          <p:spPr>
            <a:xfrm rot="-5400000" flipH="1">
              <a:off x="6541547" y="54889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56" name="Shape 356">
              <a:extLst>
                <a:ext uri="{FF2B5EF4-FFF2-40B4-BE49-F238E27FC236}">
                  <a16:creationId xmlns:a16="http://schemas.microsoft.com/office/drawing/2014/main" id="{22BCBAF4-EB95-490D-87D3-9D8BFF825E8B}"/>
                </a:ext>
              </a:extLst>
            </p:cNvPr>
            <p:cNvSpPr/>
            <p:nvPr/>
          </p:nvSpPr>
          <p:spPr>
            <a:xfrm>
              <a:off x="964294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7" name="Shape 357">
              <a:extLst>
                <a:ext uri="{FF2B5EF4-FFF2-40B4-BE49-F238E27FC236}">
                  <a16:creationId xmlns:a16="http://schemas.microsoft.com/office/drawing/2014/main" id="{4256FF8D-AC61-429D-A4ED-30D94465865B}"/>
                </a:ext>
              </a:extLst>
            </p:cNvPr>
            <p:cNvSpPr/>
            <p:nvPr/>
          </p:nvSpPr>
          <p:spPr>
            <a:xfrm>
              <a:off x="908225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8" name="Shape 358">
              <a:extLst>
                <a:ext uri="{FF2B5EF4-FFF2-40B4-BE49-F238E27FC236}">
                  <a16:creationId xmlns:a16="http://schemas.microsoft.com/office/drawing/2014/main" id="{3B043FB4-4ADF-4A6F-8D45-0442BD78D82D}"/>
                </a:ext>
              </a:extLst>
            </p:cNvPr>
            <p:cNvSpPr/>
            <p:nvPr/>
          </p:nvSpPr>
          <p:spPr>
            <a:xfrm>
              <a:off x="852156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9" name="Shape 359">
              <a:extLst>
                <a:ext uri="{FF2B5EF4-FFF2-40B4-BE49-F238E27FC236}">
                  <a16:creationId xmlns:a16="http://schemas.microsoft.com/office/drawing/2014/main" id="{BA2047CC-7BD0-4D1E-A935-C59EDDADE9D7}"/>
                </a:ext>
              </a:extLst>
            </p:cNvPr>
            <p:cNvSpPr/>
            <p:nvPr/>
          </p:nvSpPr>
          <p:spPr>
            <a:xfrm>
              <a:off x="796087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0" name="Shape 360">
              <a:extLst>
                <a:ext uri="{FF2B5EF4-FFF2-40B4-BE49-F238E27FC236}">
                  <a16:creationId xmlns:a16="http://schemas.microsoft.com/office/drawing/2014/main" id="{511F6C9C-D711-4B83-AC5C-D232C2F3CD0E}"/>
                </a:ext>
              </a:extLst>
            </p:cNvPr>
            <p:cNvSpPr/>
            <p:nvPr/>
          </p:nvSpPr>
          <p:spPr>
            <a:xfrm>
              <a:off x="740018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1" name="Shape 361">
              <a:extLst>
                <a:ext uri="{FF2B5EF4-FFF2-40B4-BE49-F238E27FC236}">
                  <a16:creationId xmlns:a16="http://schemas.microsoft.com/office/drawing/2014/main" id="{6F2AE8C0-0B79-46B0-96E2-7061DFC8E053}"/>
                </a:ext>
              </a:extLst>
            </p:cNvPr>
            <p:cNvSpPr/>
            <p:nvPr/>
          </p:nvSpPr>
          <p:spPr>
            <a:xfrm>
              <a:off x="683949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2" name="Shape 362">
              <a:extLst>
                <a:ext uri="{FF2B5EF4-FFF2-40B4-BE49-F238E27FC236}">
                  <a16:creationId xmlns:a16="http://schemas.microsoft.com/office/drawing/2014/main" id="{DDB28433-3A96-4613-8850-CD671EB50FD9}"/>
                </a:ext>
              </a:extLst>
            </p:cNvPr>
            <p:cNvSpPr/>
            <p:nvPr/>
          </p:nvSpPr>
          <p:spPr>
            <a:xfrm>
              <a:off x="235378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3" name="Shape 363">
              <a:extLst>
                <a:ext uri="{FF2B5EF4-FFF2-40B4-BE49-F238E27FC236}">
                  <a16:creationId xmlns:a16="http://schemas.microsoft.com/office/drawing/2014/main" id="{B033934D-07CC-4BE0-AAC8-2C2470569D11}"/>
                </a:ext>
              </a:extLst>
            </p:cNvPr>
            <p:cNvSpPr/>
            <p:nvPr/>
          </p:nvSpPr>
          <p:spPr>
            <a:xfrm>
              <a:off x="6278617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4" name="Shape 364">
              <a:extLst>
                <a:ext uri="{FF2B5EF4-FFF2-40B4-BE49-F238E27FC236}">
                  <a16:creationId xmlns:a16="http://schemas.microsoft.com/office/drawing/2014/main" id="{5ED023FC-5E1E-4CA6-A31A-807F9E5D772D}"/>
                </a:ext>
              </a:extLst>
            </p:cNvPr>
            <p:cNvSpPr/>
            <p:nvPr/>
          </p:nvSpPr>
          <p:spPr>
            <a:xfrm>
              <a:off x="5717929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5" name="Shape 365">
              <a:extLst>
                <a:ext uri="{FF2B5EF4-FFF2-40B4-BE49-F238E27FC236}">
                  <a16:creationId xmlns:a16="http://schemas.microsoft.com/office/drawing/2014/main" id="{DB35A37D-4B04-45DF-9F2D-DBC6CBA304BF}"/>
                </a:ext>
              </a:extLst>
            </p:cNvPr>
            <p:cNvSpPr/>
            <p:nvPr/>
          </p:nvSpPr>
          <p:spPr>
            <a:xfrm>
              <a:off x="5157236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6" name="Shape 366">
              <a:extLst>
                <a:ext uri="{FF2B5EF4-FFF2-40B4-BE49-F238E27FC236}">
                  <a16:creationId xmlns:a16="http://schemas.microsoft.com/office/drawing/2014/main" id="{4BB847EF-D9DC-4EDD-88CD-883724A2BED2}"/>
                </a:ext>
              </a:extLst>
            </p:cNvPr>
            <p:cNvSpPr/>
            <p:nvPr/>
          </p:nvSpPr>
          <p:spPr>
            <a:xfrm>
              <a:off x="4596546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7" name="Shape 367">
              <a:extLst>
                <a:ext uri="{FF2B5EF4-FFF2-40B4-BE49-F238E27FC236}">
                  <a16:creationId xmlns:a16="http://schemas.microsoft.com/office/drawing/2014/main" id="{21098921-E293-4BEF-80E5-76EA5CD2BA2A}"/>
                </a:ext>
              </a:extLst>
            </p:cNvPr>
            <p:cNvSpPr/>
            <p:nvPr/>
          </p:nvSpPr>
          <p:spPr>
            <a:xfrm>
              <a:off x="4035858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8" name="Shape 368">
              <a:extLst>
                <a:ext uri="{FF2B5EF4-FFF2-40B4-BE49-F238E27FC236}">
                  <a16:creationId xmlns:a16="http://schemas.microsoft.com/office/drawing/2014/main" id="{8F1FE284-668E-4BFA-B691-D99174547838}"/>
                </a:ext>
              </a:extLst>
            </p:cNvPr>
            <p:cNvSpPr/>
            <p:nvPr/>
          </p:nvSpPr>
          <p:spPr>
            <a:xfrm>
              <a:off x="347516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9" name="Shape 369">
              <a:extLst>
                <a:ext uri="{FF2B5EF4-FFF2-40B4-BE49-F238E27FC236}">
                  <a16:creationId xmlns:a16="http://schemas.microsoft.com/office/drawing/2014/main" id="{557757AF-4E4A-47E9-8277-6DAC4CB32F9D}"/>
                </a:ext>
              </a:extLst>
            </p:cNvPr>
            <p:cNvSpPr/>
            <p:nvPr/>
          </p:nvSpPr>
          <p:spPr>
            <a:xfrm>
              <a:off x="2914478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70" name="Shape 370">
              <a:extLst>
                <a:ext uri="{FF2B5EF4-FFF2-40B4-BE49-F238E27FC236}">
                  <a16:creationId xmlns:a16="http://schemas.microsoft.com/office/drawing/2014/main" id="{02946B91-4ADD-4FE6-91A8-5B011817562B}"/>
                </a:ext>
              </a:extLst>
            </p:cNvPr>
            <p:cNvSpPr txBox="1"/>
            <p:nvPr/>
          </p:nvSpPr>
          <p:spPr>
            <a:xfrm>
              <a:off x="1790297" y="4774938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71" name="Shape 371">
              <a:extLst>
                <a:ext uri="{FF2B5EF4-FFF2-40B4-BE49-F238E27FC236}">
                  <a16:creationId xmlns:a16="http://schemas.microsoft.com/office/drawing/2014/main" id="{4FB401AE-1968-4E46-B52A-5D6C17C9AED0}"/>
                </a:ext>
              </a:extLst>
            </p:cNvPr>
            <p:cNvSpPr txBox="1"/>
            <p:nvPr/>
          </p:nvSpPr>
          <p:spPr>
            <a:xfrm>
              <a:off x="1790297" y="5644056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sp>
          <p:nvSpPr>
            <p:cNvPr id="72" name="Shape 352">
              <a:extLst>
                <a:ext uri="{FF2B5EF4-FFF2-40B4-BE49-F238E27FC236}">
                  <a16:creationId xmlns:a16="http://schemas.microsoft.com/office/drawing/2014/main" id="{6B0D3C92-33D6-4423-A5AC-92D2E897074B}"/>
                </a:ext>
              </a:extLst>
            </p:cNvPr>
            <p:cNvSpPr txBox="1"/>
            <p:nvPr/>
          </p:nvSpPr>
          <p:spPr>
            <a:xfrm>
              <a:off x="5722442" y="4436070"/>
              <a:ext cx="559498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A9B150-DFF7-474F-9FEC-7AF8B7A2B6F7}"/>
              </a:ext>
            </a:extLst>
          </p:cNvPr>
          <p:cNvGrpSpPr/>
          <p:nvPr/>
        </p:nvGrpSpPr>
        <p:grpSpPr>
          <a:xfrm>
            <a:off x="734616" y="5397835"/>
            <a:ext cx="5251670" cy="1298588"/>
            <a:chOff x="1790297" y="4396961"/>
            <a:chExt cx="8514438" cy="1641558"/>
          </a:xfrm>
        </p:grpSpPr>
        <p:cxnSp>
          <p:nvCxnSpPr>
            <p:cNvPr id="74" name="Shape 378">
              <a:extLst>
                <a:ext uri="{FF2B5EF4-FFF2-40B4-BE49-F238E27FC236}">
                  <a16:creationId xmlns:a16="http://schemas.microsoft.com/office/drawing/2014/main" id="{44A224B4-F9EF-4469-9C15-C51F3F834ADB}"/>
                </a:ext>
              </a:extLst>
            </p:cNvPr>
            <p:cNvCxnSpPr/>
            <p:nvPr/>
          </p:nvCxnSpPr>
          <p:spPr>
            <a:xfrm rot="-5400000" flipH="1">
              <a:off x="4591680" y="4622105"/>
              <a:ext cx="408599" cy="1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5" name="Shape 379">
              <a:extLst>
                <a:ext uri="{FF2B5EF4-FFF2-40B4-BE49-F238E27FC236}">
                  <a16:creationId xmlns:a16="http://schemas.microsoft.com/office/drawing/2014/main" id="{ADD95E3F-E228-4C6F-923F-E9637934D992}"/>
                </a:ext>
              </a:extLst>
            </p:cNvPr>
            <p:cNvCxnSpPr/>
            <p:nvPr/>
          </p:nvCxnSpPr>
          <p:spPr>
            <a:xfrm rot="-5400000" flipH="1">
              <a:off x="4916129" y="4622105"/>
              <a:ext cx="408599" cy="1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6" name="Shape 380">
              <a:extLst>
                <a:ext uri="{FF2B5EF4-FFF2-40B4-BE49-F238E27FC236}">
                  <a16:creationId xmlns:a16="http://schemas.microsoft.com/office/drawing/2014/main" id="{B0380888-67B4-4D7D-8BA5-098854D73F8A}"/>
                </a:ext>
              </a:extLst>
            </p:cNvPr>
            <p:cNvCxnSpPr/>
            <p:nvPr/>
          </p:nvCxnSpPr>
          <p:spPr>
            <a:xfrm rot="-5400000" flipH="1">
              <a:off x="6120572" y="4615583"/>
              <a:ext cx="400799" cy="153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77" name="Shape 381">
              <a:extLst>
                <a:ext uri="{FF2B5EF4-FFF2-40B4-BE49-F238E27FC236}">
                  <a16:creationId xmlns:a16="http://schemas.microsoft.com/office/drawing/2014/main" id="{BDBF98E9-C7D5-4B3B-966E-D0EE0720C963}"/>
                </a:ext>
              </a:extLst>
            </p:cNvPr>
            <p:cNvSpPr txBox="1"/>
            <p:nvPr/>
          </p:nvSpPr>
          <p:spPr>
            <a:xfrm>
              <a:off x="5735228" y="4396961"/>
              <a:ext cx="494206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78" name="Shape 382">
              <a:extLst>
                <a:ext uri="{FF2B5EF4-FFF2-40B4-BE49-F238E27FC236}">
                  <a16:creationId xmlns:a16="http://schemas.microsoft.com/office/drawing/2014/main" id="{A1A54A12-7231-43BB-B9E6-936D5A69F7AB}"/>
                </a:ext>
              </a:extLst>
            </p:cNvPr>
            <p:cNvCxnSpPr/>
            <p:nvPr/>
          </p:nvCxnSpPr>
          <p:spPr>
            <a:xfrm rot="-5400000" flipH="1">
              <a:off x="4236814" y="4622105"/>
              <a:ext cx="408599" cy="1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9" name="Shape 384">
              <a:extLst>
                <a:ext uri="{FF2B5EF4-FFF2-40B4-BE49-F238E27FC236}">
                  <a16:creationId xmlns:a16="http://schemas.microsoft.com/office/drawing/2014/main" id="{625727CF-24BC-446F-8535-1564A2D0098E}"/>
                </a:ext>
              </a:extLst>
            </p:cNvPr>
            <p:cNvCxnSpPr/>
            <p:nvPr/>
          </p:nvCxnSpPr>
          <p:spPr>
            <a:xfrm rot="-5400000" flipH="1">
              <a:off x="5179744" y="4622105"/>
              <a:ext cx="408599" cy="1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0" name="Shape 385">
              <a:extLst>
                <a:ext uri="{FF2B5EF4-FFF2-40B4-BE49-F238E27FC236}">
                  <a16:creationId xmlns:a16="http://schemas.microsoft.com/office/drawing/2014/main" id="{7662F1CE-0A4D-41CA-8B23-625306836ECA}"/>
                </a:ext>
              </a:extLst>
            </p:cNvPr>
            <p:cNvCxnSpPr/>
            <p:nvPr/>
          </p:nvCxnSpPr>
          <p:spPr>
            <a:xfrm rot="-5400000" flipH="1">
              <a:off x="6536500" y="4625358"/>
              <a:ext cx="400799" cy="153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81" name="Shape 402">
              <a:extLst>
                <a:ext uri="{FF2B5EF4-FFF2-40B4-BE49-F238E27FC236}">
                  <a16:creationId xmlns:a16="http://schemas.microsoft.com/office/drawing/2014/main" id="{C556C901-80EC-45B8-B487-A6DD4FFBE4C4}"/>
                </a:ext>
              </a:extLst>
            </p:cNvPr>
            <p:cNvSpPr/>
            <p:nvPr/>
          </p:nvSpPr>
          <p:spPr>
            <a:xfrm>
              <a:off x="8037635" y="4869638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82" name="Shape 403">
              <a:extLst>
                <a:ext uri="{FF2B5EF4-FFF2-40B4-BE49-F238E27FC236}">
                  <a16:creationId xmlns:a16="http://schemas.microsoft.com/office/drawing/2014/main" id="{9812134D-A44E-4266-8487-43E79F277B4A}"/>
                </a:ext>
              </a:extLst>
            </p:cNvPr>
            <p:cNvSpPr/>
            <p:nvPr/>
          </p:nvSpPr>
          <p:spPr>
            <a:xfrm>
              <a:off x="4618113" y="4872832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83" name="Shape 404">
              <a:extLst>
                <a:ext uri="{FF2B5EF4-FFF2-40B4-BE49-F238E27FC236}">
                  <a16:creationId xmlns:a16="http://schemas.microsoft.com/office/drawing/2014/main" id="{53E30146-16DD-421C-9E61-1E536677D964}"/>
                </a:ext>
              </a:extLst>
            </p:cNvPr>
            <p:cNvSpPr/>
            <p:nvPr/>
          </p:nvSpPr>
          <p:spPr>
            <a:xfrm>
              <a:off x="2353787" y="4872832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84" name="Shape 405">
              <a:extLst>
                <a:ext uri="{FF2B5EF4-FFF2-40B4-BE49-F238E27FC236}">
                  <a16:creationId xmlns:a16="http://schemas.microsoft.com/office/drawing/2014/main" id="{6CF6FAB1-837D-4BC6-A64E-4AF1F54EFBE5}"/>
                </a:ext>
              </a:extLst>
            </p:cNvPr>
            <p:cNvSpPr/>
            <p:nvPr/>
          </p:nvSpPr>
          <p:spPr>
            <a:xfrm>
              <a:off x="6887236" y="4869647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85" name="Shape 406">
              <a:extLst>
                <a:ext uri="{FF2B5EF4-FFF2-40B4-BE49-F238E27FC236}">
                  <a16:creationId xmlns:a16="http://schemas.microsoft.com/office/drawing/2014/main" id="{980FBDA4-8172-481D-B4BF-50B64C664251}"/>
                </a:ext>
              </a:extLst>
            </p:cNvPr>
            <p:cNvCxnSpPr/>
            <p:nvPr/>
          </p:nvCxnSpPr>
          <p:spPr>
            <a:xfrm rot="-5400000" flipH="1">
              <a:off x="3305134" y="5472326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6" name="Shape 407">
              <a:extLst>
                <a:ext uri="{FF2B5EF4-FFF2-40B4-BE49-F238E27FC236}">
                  <a16:creationId xmlns:a16="http://schemas.microsoft.com/office/drawing/2014/main" id="{84AAEF63-8D3E-4185-9600-F0DD90E129D2}"/>
                </a:ext>
              </a:extLst>
            </p:cNvPr>
            <p:cNvCxnSpPr/>
            <p:nvPr/>
          </p:nvCxnSpPr>
          <p:spPr>
            <a:xfrm rot="-5400000" flipH="1">
              <a:off x="4330238" y="5472326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7" name="Shape 408">
              <a:extLst>
                <a:ext uri="{FF2B5EF4-FFF2-40B4-BE49-F238E27FC236}">
                  <a16:creationId xmlns:a16="http://schemas.microsoft.com/office/drawing/2014/main" id="{A2835D26-ADE1-45A2-8EDB-BDF43C022646}"/>
                </a:ext>
              </a:extLst>
            </p:cNvPr>
            <p:cNvCxnSpPr/>
            <p:nvPr/>
          </p:nvCxnSpPr>
          <p:spPr>
            <a:xfrm rot="-5400000" flipH="1">
              <a:off x="6347440" y="5484776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88" name="Shape 409">
              <a:extLst>
                <a:ext uri="{FF2B5EF4-FFF2-40B4-BE49-F238E27FC236}">
                  <a16:creationId xmlns:a16="http://schemas.microsoft.com/office/drawing/2014/main" id="{AC71AD1D-E720-49CD-B5EA-BF7B0D2F1122}"/>
                </a:ext>
              </a:extLst>
            </p:cNvPr>
            <p:cNvSpPr txBox="1"/>
            <p:nvPr/>
          </p:nvSpPr>
          <p:spPr>
            <a:xfrm>
              <a:off x="5735228" y="5275661"/>
              <a:ext cx="494206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89" name="Shape 410">
              <a:extLst>
                <a:ext uri="{FF2B5EF4-FFF2-40B4-BE49-F238E27FC236}">
                  <a16:creationId xmlns:a16="http://schemas.microsoft.com/office/drawing/2014/main" id="{42C64DE5-1EA3-4A44-9A3B-430E0A840B38}"/>
                </a:ext>
              </a:extLst>
            </p:cNvPr>
            <p:cNvCxnSpPr/>
            <p:nvPr/>
          </p:nvCxnSpPr>
          <p:spPr>
            <a:xfrm rot="-5400000" flipH="1">
              <a:off x="2269376" y="5472326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0" name="Shape 411">
              <a:extLst>
                <a:ext uri="{FF2B5EF4-FFF2-40B4-BE49-F238E27FC236}">
                  <a16:creationId xmlns:a16="http://schemas.microsoft.com/office/drawing/2014/main" id="{E002291B-7812-4260-9DAD-9770421C083F}"/>
                </a:ext>
              </a:extLst>
            </p:cNvPr>
            <p:cNvCxnSpPr/>
            <p:nvPr/>
          </p:nvCxnSpPr>
          <p:spPr>
            <a:xfrm rot="-5400000" flipH="1">
              <a:off x="5163136" y="5472326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1" name="Shape 412">
              <a:extLst>
                <a:ext uri="{FF2B5EF4-FFF2-40B4-BE49-F238E27FC236}">
                  <a16:creationId xmlns:a16="http://schemas.microsoft.com/office/drawing/2014/main" id="{8164807D-DB6C-426D-BBD6-D3FDA139CB0A}"/>
                </a:ext>
              </a:extLst>
            </p:cNvPr>
            <p:cNvCxnSpPr/>
            <p:nvPr/>
          </p:nvCxnSpPr>
          <p:spPr>
            <a:xfrm rot="-5400000" flipH="1">
              <a:off x="6541547" y="5494361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92" name="Shape 413">
              <a:extLst>
                <a:ext uri="{FF2B5EF4-FFF2-40B4-BE49-F238E27FC236}">
                  <a16:creationId xmlns:a16="http://schemas.microsoft.com/office/drawing/2014/main" id="{B8A6BBAE-1390-4539-84C3-13108BBFBCDB}"/>
                </a:ext>
              </a:extLst>
            </p:cNvPr>
            <p:cNvSpPr/>
            <p:nvPr/>
          </p:nvSpPr>
          <p:spPr>
            <a:xfrm>
              <a:off x="9642946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3" name="Shape 414">
              <a:extLst>
                <a:ext uri="{FF2B5EF4-FFF2-40B4-BE49-F238E27FC236}">
                  <a16:creationId xmlns:a16="http://schemas.microsoft.com/office/drawing/2014/main" id="{1578823F-3EC8-4CAF-94E0-6897876B37B5}"/>
                </a:ext>
              </a:extLst>
            </p:cNvPr>
            <p:cNvSpPr/>
            <p:nvPr/>
          </p:nvSpPr>
          <p:spPr>
            <a:xfrm>
              <a:off x="9082256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4" name="Shape 415">
              <a:extLst>
                <a:ext uri="{FF2B5EF4-FFF2-40B4-BE49-F238E27FC236}">
                  <a16:creationId xmlns:a16="http://schemas.microsoft.com/office/drawing/2014/main" id="{085D6F67-59FE-40C5-9193-F66349934BC4}"/>
                </a:ext>
              </a:extLst>
            </p:cNvPr>
            <p:cNvSpPr/>
            <p:nvPr/>
          </p:nvSpPr>
          <p:spPr>
            <a:xfrm>
              <a:off x="8521566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5" name="Shape 416">
              <a:extLst>
                <a:ext uri="{FF2B5EF4-FFF2-40B4-BE49-F238E27FC236}">
                  <a16:creationId xmlns:a16="http://schemas.microsoft.com/office/drawing/2014/main" id="{EAD95AD4-71E7-480F-AE9A-9961C1647E54}"/>
                </a:ext>
              </a:extLst>
            </p:cNvPr>
            <p:cNvSpPr/>
            <p:nvPr/>
          </p:nvSpPr>
          <p:spPr>
            <a:xfrm>
              <a:off x="7960877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6" name="Shape 417">
              <a:extLst>
                <a:ext uri="{FF2B5EF4-FFF2-40B4-BE49-F238E27FC236}">
                  <a16:creationId xmlns:a16="http://schemas.microsoft.com/office/drawing/2014/main" id="{A6F86F2D-B05A-4F16-9099-D07BF259FC91}"/>
                </a:ext>
              </a:extLst>
            </p:cNvPr>
            <p:cNvSpPr/>
            <p:nvPr/>
          </p:nvSpPr>
          <p:spPr>
            <a:xfrm>
              <a:off x="7400186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7" name="Shape 418">
              <a:extLst>
                <a:ext uri="{FF2B5EF4-FFF2-40B4-BE49-F238E27FC236}">
                  <a16:creationId xmlns:a16="http://schemas.microsoft.com/office/drawing/2014/main" id="{9E9B0A05-155D-4619-8030-7AD8FD79C5B5}"/>
                </a:ext>
              </a:extLst>
            </p:cNvPr>
            <p:cNvSpPr/>
            <p:nvPr/>
          </p:nvSpPr>
          <p:spPr>
            <a:xfrm>
              <a:off x="6839496" y="5741950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8" name="Shape 419">
              <a:extLst>
                <a:ext uri="{FF2B5EF4-FFF2-40B4-BE49-F238E27FC236}">
                  <a16:creationId xmlns:a16="http://schemas.microsoft.com/office/drawing/2014/main" id="{2BC15F90-AFC5-4C21-B1B1-92CFBB246676}"/>
                </a:ext>
              </a:extLst>
            </p:cNvPr>
            <p:cNvSpPr/>
            <p:nvPr/>
          </p:nvSpPr>
          <p:spPr>
            <a:xfrm>
              <a:off x="2353787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99" name="Shape 420">
              <a:extLst>
                <a:ext uri="{FF2B5EF4-FFF2-40B4-BE49-F238E27FC236}">
                  <a16:creationId xmlns:a16="http://schemas.microsoft.com/office/drawing/2014/main" id="{56B26411-FC52-414A-947E-17E752218916}"/>
                </a:ext>
              </a:extLst>
            </p:cNvPr>
            <p:cNvSpPr/>
            <p:nvPr/>
          </p:nvSpPr>
          <p:spPr>
            <a:xfrm>
              <a:off x="6278617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0" name="Shape 421">
              <a:extLst>
                <a:ext uri="{FF2B5EF4-FFF2-40B4-BE49-F238E27FC236}">
                  <a16:creationId xmlns:a16="http://schemas.microsoft.com/office/drawing/2014/main" id="{EBBFE70E-6C10-4580-8B1E-9830B4D145A2}"/>
                </a:ext>
              </a:extLst>
            </p:cNvPr>
            <p:cNvSpPr/>
            <p:nvPr/>
          </p:nvSpPr>
          <p:spPr>
            <a:xfrm>
              <a:off x="5717929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1" name="Shape 422">
              <a:extLst>
                <a:ext uri="{FF2B5EF4-FFF2-40B4-BE49-F238E27FC236}">
                  <a16:creationId xmlns:a16="http://schemas.microsoft.com/office/drawing/2014/main" id="{6D01856C-6B12-447B-BF25-5D6ECFF54159}"/>
                </a:ext>
              </a:extLst>
            </p:cNvPr>
            <p:cNvSpPr/>
            <p:nvPr/>
          </p:nvSpPr>
          <p:spPr>
            <a:xfrm>
              <a:off x="5157236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2" name="Shape 423">
              <a:extLst>
                <a:ext uri="{FF2B5EF4-FFF2-40B4-BE49-F238E27FC236}">
                  <a16:creationId xmlns:a16="http://schemas.microsoft.com/office/drawing/2014/main" id="{EB0F4451-8310-4FB8-AC44-09E1B85F8D0A}"/>
                </a:ext>
              </a:extLst>
            </p:cNvPr>
            <p:cNvSpPr/>
            <p:nvPr/>
          </p:nvSpPr>
          <p:spPr>
            <a:xfrm>
              <a:off x="4596546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3" name="Shape 424">
              <a:extLst>
                <a:ext uri="{FF2B5EF4-FFF2-40B4-BE49-F238E27FC236}">
                  <a16:creationId xmlns:a16="http://schemas.microsoft.com/office/drawing/2014/main" id="{E56AEAA9-6C49-40EB-9C76-8A8E8D26120A}"/>
                </a:ext>
              </a:extLst>
            </p:cNvPr>
            <p:cNvSpPr/>
            <p:nvPr/>
          </p:nvSpPr>
          <p:spPr>
            <a:xfrm>
              <a:off x="4035858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4" name="Shape 425">
              <a:extLst>
                <a:ext uri="{FF2B5EF4-FFF2-40B4-BE49-F238E27FC236}">
                  <a16:creationId xmlns:a16="http://schemas.microsoft.com/office/drawing/2014/main" id="{1236A102-54AD-4670-9C6E-76BE4035F2B9}"/>
                </a:ext>
              </a:extLst>
            </p:cNvPr>
            <p:cNvSpPr/>
            <p:nvPr/>
          </p:nvSpPr>
          <p:spPr>
            <a:xfrm>
              <a:off x="3475167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5" name="Shape 426">
              <a:extLst>
                <a:ext uri="{FF2B5EF4-FFF2-40B4-BE49-F238E27FC236}">
                  <a16:creationId xmlns:a16="http://schemas.microsoft.com/office/drawing/2014/main" id="{31694726-4F2B-430E-91AF-EA34EDDDABB2}"/>
                </a:ext>
              </a:extLst>
            </p:cNvPr>
            <p:cNvSpPr/>
            <p:nvPr/>
          </p:nvSpPr>
          <p:spPr>
            <a:xfrm>
              <a:off x="2914478" y="5741950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06" name="Shape 427">
              <a:extLst>
                <a:ext uri="{FF2B5EF4-FFF2-40B4-BE49-F238E27FC236}">
                  <a16:creationId xmlns:a16="http://schemas.microsoft.com/office/drawing/2014/main" id="{BCC75CE2-894D-4512-8272-40596ED15FF2}"/>
                </a:ext>
              </a:extLst>
            </p:cNvPr>
            <p:cNvSpPr txBox="1"/>
            <p:nvPr/>
          </p:nvSpPr>
          <p:spPr>
            <a:xfrm>
              <a:off x="1790297" y="4780381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107" name="Shape 428">
              <a:extLst>
                <a:ext uri="{FF2B5EF4-FFF2-40B4-BE49-F238E27FC236}">
                  <a16:creationId xmlns:a16="http://schemas.microsoft.com/office/drawing/2014/main" id="{424D65A2-8F1C-427B-90D9-3E83640D325A}"/>
                </a:ext>
              </a:extLst>
            </p:cNvPr>
            <p:cNvSpPr txBox="1"/>
            <p:nvPr/>
          </p:nvSpPr>
          <p:spPr>
            <a:xfrm>
              <a:off x="1790297" y="5649494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A2BDC2A-B134-4DF0-A437-2285BE1B9AA1}"/>
              </a:ext>
            </a:extLst>
          </p:cNvPr>
          <p:cNvGrpSpPr/>
          <p:nvPr/>
        </p:nvGrpSpPr>
        <p:grpSpPr>
          <a:xfrm>
            <a:off x="6619181" y="5226685"/>
            <a:ext cx="5251670" cy="1450231"/>
            <a:chOff x="1781372" y="4318248"/>
            <a:chExt cx="8514438" cy="1833249"/>
          </a:xfrm>
        </p:grpSpPr>
        <p:sp>
          <p:nvSpPr>
            <p:cNvPr id="164" name="Shape 607">
              <a:extLst>
                <a:ext uri="{FF2B5EF4-FFF2-40B4-BE49-F238E27FC236}">
                  <a16:creationId xmlns:a16="http://schemas.microsoft.com/office/drawing/2014/main" id="{208A5960-0689-4A55-A602-583F21651B09}"/>
                </a:ext>
              </a:extLst>
            </p:cNvPr>
            <p:cNvSpPr/>
            <p:nvPr/>
          </p:nvSpPr>
          <p:spPr>
            <a:xfrm>
              <a:off x="8028710" y="4982619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65" name="Shape 608">
              <a:extLst>
                <a:ext uri="{FF2B5EF4-FFF2-40B4-BE49-F238E27FC236}">
                  <a16:creationId xmlns:a16="http://schemas.microsoft.com/office/drawing/2014/main" id="{14F5E6A3-C5EB-408B-BDEA-E9E4F36DA720}"/>
                </a:ext>
              </a:extLst>
            </p:cNvPr>
            <p:cNvSpPr/>
            <p:nvPr/>
          </p:nvSpPr>
          <p:spPr>
            <a:xfrm>
              <a:off x="4609188" y="4985812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66" name="Shape 609">
              <a:extLst>
                <a:ext uri="{FF2B5EF4-FFF2-40B4-BE49-F238E27FC236}">
                  <a16:creationId xmlns:a16="http://schemas.microsoft.com/office/drawing/2014/main" id="{0DAC42BE-577C-431D-A347-1378536E3DD7}"/>
                </a:ext>
              </a:extLst>
            </p:cNvPr>
            <p:cNvSpPr/>
            <p:nvPr/>
          </p:nvSpPr>
          <p:spPr>
            <a:xfrm>
              <a:off x="2344862" y="4985812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67" name="Shape 610">
              <a:extLst>
                <a:ext uri="{FF2B5EF4-FFF2-40B4-BE49-F238E27FC236}">
                  <a16:creationId xmlns:a16="http://schemas.microsoft.com/office/drawing/2014/main" id="{3192EF72-05A5-4A82-9869-AB995DDBF9BA}"/>
                </a:ext>
              </a:extLst>
            </p:cNvPr>
            <p:cNvSpPr/>
            <p:nvPr/>
          </p:nvSpPr>
          <p:spPr>
            <a:xfrm>
              <a:off x="6878311" y="4982627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168" name="Shape 611">
              <a:extLst>
                <a:ext uri="{FF2B5EF4-FFF2-40B4-BE49-F238E27FC236}">
                  <a16:creationId xmlns:a16="http://schemas.microsoft.com/office/drawing/2014/main" id="{9F98492D-E3B0-4E54-B245-16FFB42B082A}"/>
                </a:ext>
              </a:extLst>
            </p:cNvPr>
            <p:cNvCxnSpPr/>
            <p:nvPr/>
          </p:nvCxnSpPr>
          <p:spPr>
            <a:xfrm rot="-5400000" flipH="1">
              <a:off x="3296209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9" name="Shape 612">
              <a:extLst>
                <a:ext uri="{FF2B5EF4-FFF2-40B4-BE49-F238E27FC236}">
                  <a16:creationId xmlns:a16="http://schemas.microsoft.com/office/drawing/2014/main" id="{C4E3B4CE-7ED8-4D49-9CD1-4100DD099694}"/>
                </a:ext>
              </a:extLst>
            </p:cNvPr>
            <p:cNvCxnSpPr/>
            <p:nvPr/>
          </p:nvCxnSpPr>
          <p:spPr>
            <a:xfrm rot="-5400000" flipH="1">
              <a:off x="4321313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70" name="Shape 613">
              <a:extLst>
                <a:ext uri="{FF2B5EF4-FFF2-40B4-BE49-F238E27FC236}">
                  <a16:creationId xmlns:a16="http://schemas.microsoft.com/office/drawing/2014/main" id="{32FEAE1D-8ED6-4002-833E-2FE8AD883E24}"/>
                </a:ext>
              </a:extLst>
            </p:cNvPr>
            <p:cNvSpPr txBox="1"/>
            <p:nvPr/>
          </p:nvSpPr>
          <p:spPr>
            <a:xfrm>
              <a:off x="5726303" y="5388641"/>
              <a:ext cx="686426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171" name="Shape 614">
              <a:extLst>
                <a:ext uri="{FF2B5EF4-FFF2-40B4-BE49-F238E27FC236}">
                  <a16:creationId xmlns:a16="http://schemas.microsoft.com/office/drawing/2014/main" id="{F00FC44D-51F1-4BCD-A58B-C78DCBA97305}"/>
                </a:ext>
              </a:extLst>
            </p:cNvPr>
            <p:cNvCxnSpPr/>
            <p:nvPr/>
          </p:nvCxnSpPr>
          <p:spPr>
            <a:xfrm rot="-5400000" flipH="1">
              <a:off x="2260451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72" name="Shape 615">
              <a:extLst>
                <a:ext uri="{FF2B5EF4-FFF2-40B4-BE49-F238E27FC236}">
                  <a16:creationId xmlns:a16="http://schemas.microsoft.com/office/drawing/2014/main" id="{03B34892-1C81-4168-9E99-283CD36312B3}"/>
                </a:ext>
              </a:extLst>
            </p:cNvPr>
            <p:cNvCxnSpPr/>
            <p:nvPr/>
          </p:nvCxnSpPr>
          <p:spPr>
            <a:xfrm rot="-5400000" flipH="1">
              <a:off x="5154211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73" name="Shape 616">
              <a:extLst>
                <a:ext uri="{FF2B5EF4-FFF2-40B4-BE49-F238E27FC236}">
                  <a16:creationId xmlns:a16="http://schemas.microsoft.com/office/drawing/2014/main" id="{8344186A-983B-4DF5-8381-8004F225E2CF}"/>
                </a:ext>
              </a:extLst>
            </p:cNvPr>
            <p:cNvSpPr/>
            <p:nvPr/>
          </p:nvSpPr>
          <p:spPr>
            <a:xfrm>
              <a:off x="963402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4" name="Shape 617">
              <a:extLst>
                <a:ext uri="{FF2B5EF4-FFF2-40B4-BE49-F238E27FC236}">
                  <a16:creationId xmlns:a16="http://schemas.microsoft.com/office/drawing/2014/main" id="{F7D59C5D-8DB0-40E1-8D3A-6652D65E4A86}"/>
                </a:ext>
              </a:extLst>
            </p:cNvPr>
            <p:cNvSpPr/>
            <p:nvPr/>
          </p:nvSpPr>
          <p:spPr>
            <a:xfrm>
              <a:off x="907333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5" name="Shape 618">
              <a:extLst>
                <a:ext uri="{FF2B5EF4-FFF2-40B4-BE49-F238E27FC236}">
                  <a16:creationId xmlns:a16="http://schemas.microsoft.com/office/drawing/2014/main" id="{A4CD3046-9103-40D0-B910-D5068F2A7E3C}"/>
                </a:ext>
              </a:extLst>
            </p:cNvPr>
            <p:cNvSpPr/>
            <p:nvPr/>
          </p:nvSpPr>
          <p:spPr>
            <a:xfrm>
              <a:off x="851264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6" name="Shape 619">
              <a:extLst>
                <a:ext uri="{FF2B5EF4-FFF2-40B4-BE49-F238E27FC236}">
                  <a16:creationId xmlns:a16="http://schemas.microsoft.com/office/drawing/2014/main" id="{30D0630C-4E27-4805-96DF-9B540D6E61E3}"/>
                </a:ext>
              </a:extLst>
            </p:cNvPr>
            <p:cNvSpPr/>
            <p:nvPr/>
          </p:nvSpPr>
          <p:spPr>
            <a:xfrm>
              <a:off x="7951952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7" name="Shape 620">
              <a:extLst>
                <a:ext uri="{FF2B5EF4-FFF2-40B4-BE49-F238E27FC236}">
                  <a16:creationId xmlns:a16="http://schemas.microsoft.com/office/drawing/2014/main" id="{3B778EEC-97B2-4844-A3ED-EDF0C604470C}"/>
                </a:ext>
              </a:extLst>
            </p:cNvPr>
            <p:cNvSpPr/>
            <p:nvPr/>
          </p:nvSpPr>
          <p:spPr>
            <a:xfrm>
              <a:off x="739126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8" name="Shape 621">
              <a:extLst>
                <a:ext uri="{FF2B5EF4-FFF2-40B4-BE49-F238E27FC236}">
                  <a16:creationId xmlns:a16="http://schemas.microsoft.com/office/drawing/2014/main" id="{857BF1EE-B7E2-493F-A552-6ACC139EED48}"/>
                </a:ext>
              </a:extLst>
            </p:cNvPr>
            <p:cNvSpPr/>
            <p:nvPr/>
          </p:nvSpPr>
          <p:spPr>
            <a:xfrm>
              <a:off x="683057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79" name="Shape 622">
              <a:extLst>
                <a:ext uri="{FF2B5EF4-FFF2-40B4-BE49-F238E27FC236}">
                  <a16:creationId xmlns:a16="http://schemas.microsoft.com/office/drawing/2014/main" id="{9BDD5D0A-35BC-4140-83AD-08188BBAC1A3}"/>
                </a:ext>
              </a:extLst>
            </p:cNvPr>
            <p:cNvSpPr/>
            <p:nvPr/>
          </p:nvSpPr>
          <p:spPr>
            <a:xfrm>
              <a:off x="2344862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0" name="Shape 623">
              <a:extLst>
                <a:ext uri="{FF2B5EF4-FFF2-40B4-BE49-F238E27FC236}">
                  <a16:creationId xmlns:a16="http://schemas.microsoft.com/office/drawing/2014/main" id="{E455E763-5986-4100-828A-4126DC7DDA48}"/>
                </a:ext>
              </a:extLst>
            </p:cNvPr>
            <p:cNvSpPr/>
            <p:nvPr/>
          </p:nvSpPr>
          <p:spPr>
            <a:xfrm>
              <a:off x="6269692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1" name="Shape 624">
              <a:extLst>
                <a:ext uri="{FF2B5EF4-FFF2-40B4-BE49-F238E27FC236}">
                  <a16:creationId xmlns:a16="http://schemas.microsoft.com/office/drawing/2014/main" id="{CD50C49B-9740-4247-B6EB-8ABCCA5A1BCE}"/>
                </a:ext>
              </a:extLst>
            </p:cNvPr>
            <p:cNvSpPr/>
            <p:nvPr/>
          </p:nvSpPr>
          <p:spPr>
            <a:xfrm>
              <a:off x="5709004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 dirty="0"/>
            </a:p>
          </p:txBody>
        </p:sp>
        <p:sp>
          <p:nvSpPr>
            <p:cNvPr id="182" name="Shape 625">
              <a:extLst>
                <a:ext uri="{FF2B5EF4-FFF2-40B4-BE49-F238E27FC236}">
                  <a16:creationId xmlns:a16="http://schemas.microsoft.com/office/drawing/2014/main" id="{04F7789D-D2F9-4067-A08E-90DAB5E956D0}"/>
                </a:ext>
              </a:extLst>
            </p:cNvPr>
            <p:cNvSpPr/>
            <p:nvPr/>
          </p:nvSpPr>
          <p:spPr>
            <a:xfrm>
              <a:off x="514831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3" name="Shape 626">
              <a:extLst>
                <a:ext uri="{FF2B5EF4-FFF2-40B4-BE49-F238E27FC236}">
                  <a16:creationId xmlns:a16="http://schemas.microsoft.com/office/drawing/2014/main" id="{55608B87-FFDE-4E79-99DD-B37B13B705B0}"/>
                </a:ext>
              </a:extLst>
            </p:cNvPr>
            <p:cNvSpPr/>
            <p:nvPr/>
          </p:nvSpPr>
          <p:spPr>
            <a:xfrm>
              <a:off x="4587621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4" name="Shape 627">
              <a:extLst>
                <a:ext uri="{FF2B5EF4-FFF2-40B4-BE49-F238E27FC236}">
                  <a16:creationId xmlns:a16="http://schemas.microsoft.com/office/drawing/2014/main" id="{A8146D33-B823-461F-829E-0FABF2AB3C1A}"/>
                </a:ext>
              </a:extLst>
            </p:cNvPr>
            <p:cNvSpPr/>
            <p:nvPr/>
          </p:nvSpPr>
          <p:spPr>
            <a:xfrm>
              <a:off x="4026933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5" name="Shape 628">
              <a:extLst>
                <a:ext uri="{FF2B5EF4-FFF2-40B4-BE49-F238E27FC236}">
                  <a16:creationId xmlns:a16="http://schemas.microsoft.com/office/drawing/2014/main" id="{7125F747-11CE-46CB-B1CC-68D5FDA8F4A5}"/>
                </a:ext>
              </a:extLst>
            </p:cNvPr>
            <p:cNvSpPr/>
            <p:nvPr/>
          </p:nvSpPr>
          <p:spPr>
            <a:xfrm>
              <a:off x="3466242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6" name="Shape 629">
              <a:extLst>
                <a:ext uri="{FF2B5EF4-FFF2-40B4-BE49-F238E27FC236}">
                  <a16:creationId xmlns:a16="http://schemas.microsoft.com/office/drawing/2014/main" id="{58A9F844-AB79-48E3-A875-D1A5649E84CF}"/>
                </a:ext>
              </a:extLst>
            </p:cNvPr>
            <p:cNvSpPr/>
            <p:nvPr/>
          </p:nvSpPr>
          <p:spPr>
            <a:xfrm>
              <a:off x="2905553" y="5854928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87" name="Shape 630">
              <a:extLst>
                <a:ext uri="{FF2B5EF4-FFF2-40B4-BE49-F238E27FC236}">
                  <a16:creationId xmlns:a16="http://schemas.microsoft.com/office/drawing/2014/main" id="{10B8DF09-4BE6-4A6C-8FC2-4710B545E5CD}"/>
                </a:ext>
              </a:extLst>
            </p:cNvPr>
            <p:cNvSpPr txBox="1"/>
            <p:nvPr/>
          </p:nvSpPr>
          <p:spPr>
            <a:xfrm>
              <a:off x="1781372" y="4893361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188" name="Shape 631">
              <a:extLst>
                <a:ext uri="{FF2B5EF4-FFF2-40B4-BE49-F238E27FC236}">
                  <a16:creationId xmlns:a16="http://schemas.microsoft.com/office/drawing/2014/main" id="{17CFFF60-67EE-4BC5-AA04-328CAC7EE2E0}"/>
                </a:ext>
              </a:extLst>
            </p:cNvPr>
            <p:cNvSpPr txBox="1"/>
            <p:nvPr/>
          </p:nvSpPr>
          <p:spPr>
            <a:xfrm>
              <a:off x="1781372" y="5762473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cxnSp>
          <p:nvCxnSpPr>
            <p:cNvPr id="189" name="Shape 632">
              <a:extLst>
                <a:ext uri="{FF2B5EF4-FFF2-40B4-BE49-F238E27FC236}">
                  <a16:creationId xmlns:a16="http://schemas.microsoft.com/office/drawing/2014/main" id="{320FE27A-38E8-4527-9464-E6DC830C1109}"/>
                </a:ext>
              </a:extLst>
            </p:cNvPr>
            <p:cNvCxnSpPr/>
            <p:nvPr/>
          </p:nvCxnSpPr>
          <p:spPr>
            <a:xfrm flipH="1">
              <a:off x="2649082" y="4490777"/>
              <a:ext cx="2314800" cy="3929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0" name="Shape 633">
              <a:extLst>
                <a:ext uri="{FF2B5EF4-FFF2-40B4-BE49-F238E27FC236}">
                  <a16:creationId xmlns:a16="http://schemas.microsoft.com/office/drawing/2014/main" id="{4D3321DE-B12D-4C91-ACE1-2A117E5A0C5F}"/>
                </a:ext>
              </a:extLst>
            </p:cNvPr>
            <p:cNvCxnSpPr/>
            <p:nvPr/>
          </p:nvCxnSpPr>
          <p:spPr>
            <a:xfrm flipH="1">
              <a:off x="4482309" y="4490774"/>
              <a:ext cx="711600" cy="3834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1" name="Shape 634">
              <a:extLst>
                <a:ext uri="{FF2B5EF4-FFF2-40B4-BE49-F238E27FC236}">
                  <a16:creationId xmlns:a16="http://schemas.microsoft.com/office/drawing/2014/main" id="{E097AF4D-1DE7-4D80-BC10-B984FF1D1714}"/>
                </a:ext>
              </a:extLst>
            </p:cNvPr>
            <p:cNvCxnSpPr/>
            <p:nvPr/>
          </p:nvCxnSpPr>
          <p:spPr>
            <a:xfrm>
              <a:off x="6545327" y="4490775"/>
              <a:ext cx="2717399" cy="3834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92" name="Shape 635">
              <a:extLst>
                <a:ext uri="{FF2B5EF4-FFF2-40B4-BE49-F238E27FC236}">
                  <a16:creationId xmlns:a16="http://schemas.microsoft.com/office/drawing/2014/main" id="{EE9151FB-C0E0-4430-9419-3A55C3E5CAFE}"/>
                </a:ext>
              </a:extLst>
            </p:cNvPr>
            <p:cNvSpPr txBox="1"/>
            <p:nvPr/>
          </p:nvSpPr>
          <p:spPr>
            <a:xfrm>
              <a:off x="5733026" y="4318248"/>
              <a:ext cx="638398" cy="2917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9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193" name="Shape 636">
              <a:extLst>
                <a:ext uri="{FF2B5EF4-FFF2-40B4-BE49-F238E27FC236}">
                  <a16:creationId xmlns:a16="http://schemas.microsoft.com/office/drawing/2014/main" id="{86894D29-AD8D-4FAC-8688-25F2ED6E68F5}"/>
                </a:ext>
              </a:extLst>
            </p:cNvPr>
            <p:cNvCxnSpPr/>
            <p:nvPr/>
          </p:nvCxnSpPr>
          <p:spPr>
            <a:xfrm rot="-5400000" flipH="1">
              <a:off x="4548147" y="4683675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4" name="Shape 637">
              <a:extLst>
                <a:ext uri="{FF2B5EF4-FFF2-40B4-BE49-F238E27FC236}">
                  <a16:creationId xmlns:a16="http://schemas.microsoft.com/office/drawing/2014/main" id="{A51E6ECD-9C5F-4592-9E76-7B675F9D11F0}"/>
                </a:ext>
              </a:extLst>
            </p:cNvPr>
            <p:cNvCxnSpPr/>
            <p:nvPr/>
          </p:nvCxnSpPr>
          <p:spPr>
            <a:xfrm>
              <a:off x="5380808" y="4490778"/>
              <a:ext cx="1689299" cy="3641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5" name="Shape 638">
              <a:extLst>
                <a:ext uri="{FF2B5EF4-FFF2-40B4-BE49-F238E27FC236}">
                  <a16:creationId xmlns:a16="http://schemas.microsoft.com/office/drawing/2014/main" id="{2B1B1D87-7C0D-473C-BC06-62FDAA38C21C}"/>
                </a:ext>
              </a:extLst>
            </p:cNvPr>
            <p:cNvCxnSpPr/>
            <p:nvPr/>
          </p:nvCxnSpPr>
          <p:spPr>
            <a:xfrm rot="-5400000" flipH="1">
              <a:off x="6546534" y="4693259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639">
              <a:extLst>
                <a:ext uri="{FF2B5EF4-FFF2-40B4-BE49-F238E27FC236}">
                  <a16:creationId xmlns:a16="http://schemas.microsoft.com/office/drawing/2014/main" id="{85519A0B-63A6-4F2D-8061-A3F014F50EB0}"/>
                </a:ext>
              </a:extLst>
            </p:cNvPr>
            <p:cNvCxnSpPr/>
            <p:nvPr/>
          </p:nvCxnSpPr>
          <p:spPr>
            <a:xfrm rot="-5400000" flipH="1">
              <a:off x="7810870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7" name="Shape 640">
              <a:extLst>
                <a:ext uri="{FF2B5EF4-FFF2-40B4-BE49-F238E27FC236}">
                  <a16:creationId xmlns:a16="http://schemas.microsoft.com/office/drawing/2014/main" id="{9A6440F5-0519-4947-B6F2-9D3278C4F99B}"/>
                </a:ext>
              </a:extLst>
            </p:cNvPr>
            <p:cNvCxnSpPr/>
            <p:nvPr/>
          </p:nvCxnSpPr>
          <p:spPr>
            <a:xfrm rot="-5400000" flipH="1">
              <a:off x="8835974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8" name="Shape 641">
              <a:extLst>
                <a:ext uri="{FF2B5EF4-FFF2-40B4-BE49-F238E27FC236}">
                  <a16:creationId xmlns:a16="http://schemas.microsoft.com/office/drawing/2014/main" id="{3E4429D9-CED3-494E-A894-7F97609AA8BC}"/>
                </a:ext>
              </a:extLst>
            </p:cNvPr>
            <p:cNvCxnSpPr/>
            <p:nvPr/>
          </p:nvCxnSpPr>
          <p:spPr>
            <a:xfrm rot="-5400000" flipH="1">
              <a:off x="6775112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9" name="Shape 642">
              <a:extLst>
                <a:ext uri="{FF2B5EF4-FFF2-40B4-BE49-F238E27FC236}">
                  <a16:creationId xmlns:a16="http://schemas.microsoft.com/office/drawing/2014/main" id="{18516DE3-CACF-4013-AD4E-DD71B8340615}"/>
                </a:ext>
              </a:extLst>
            </p:cNvPr>
            <p:cNvCxnSpPr/>
            <p:nvPr/>
          </p:nvCxnSpPr>
          <p:spPr>
            <a:xfrm rot="-5400000" flipH="1">
              <a:off x="9668872" y="5585304"/>
              <a:ext cx="392999" cy="32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EB1ECBC5-3717-4472-8E9F-4BA85DB59E6C}"/>
              </a:ext>
            </a:extLst>
          </p:cNvPr>
          <p:cNvGrpSpPr/>
          <p:nvPr/>
        </p:nvGrpSpPr>
        <p:grpSpPr>
          <a:xfrm>
            <a:off x="6597430" y="2424536"/>
            <a:ext cx="5251670" cy="1190708"/>
            <a:chOff x="1790297" y="4511562"/>
            <a:chExt cx="8514438" cy="1505186"/>
          </a:xfrm>
        </p:grpSpPr>
        <p:sp>
          <p:nvSpPr>
            <p:cNvPr id="201" name="Shape 666">
              <a:extLst>
                <a:ext uri="{FF2B5EF4-FFF2-40B4-BE49-F238E27FC236}">
                  <a16:creationId xmlns:a16="http://schemas.microsoft.com/office/drawing/2014/main" id="{4155B431-CF68-4342-857E-C9E333E3CA4D}"/>
                </a:ext>
              </a:extLst>
            </p:cNvPr>
            <p:cNvSpPr/>
            <p:nvPr/>
          </p:nvSpPr>
          <p:spPr>
            <a:xfrm>
              <a:off x="8037635" y="4847867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2" name="Shape 667">
              <a:extLst>
                <a:ext uri="{FF2B5EF4-FFF2-40B4-BE49-F238E27FC236}">
                  <a16:creationId xmlns:a16="http://schemas.microsoft.com/office/drawing/2014/main" id="{E7FC1247-C027-4EB6-8756-215A2303C46F}"/>
                </a:ext>
              </a:extLst>
            </p:cNvPr>
            <p:cNvSpPr/>
            <p:nvPr/>
          </p:nvSpPr>
          <p:spPr>
            <a:xfrm>
              <a:off x="4618113" y="4851060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3" name="Shape 668">
              <a:extLst>
                <a:ext uri="{FF2B5EF4-FFF2-40B4-BE49-F238E27FC236}">
                  <a16:creationId xmlns:a16="http://schemas.microsoft.com/office/drawing/2014/main" id="{83883511-4AFF-4174-825C-30CA17EC8A5A}"/>
                </a:ext>
              </a:extLst>
            </p:cNvPr>
            <p:cNvSpPr/>
            <p:nvPr/>
          </p:nvSpPr>
          <p:spPr>
            <a:xfrm>
              <a:off x="2353787" y="4851060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4" name="Shape 669">
              <a:extLst>
                <a:ext uri="{FF2B5EF4-FFF2-40B4-BE49-F238E27FC236}">
                  <a16:creationId xmlns:a16="http://schemas.microsoft.com/office/drawing/2014/main" id="{80BE1183-4100-4EC4-9323-141ED85B9356}"/>
                </a:ext>
              </a:extLst>
            </p:cNvPr>
            <p:cNvSpPr/>
            <p:nvPr/>
          </p:nvSpPr>
          <p:spPr>
            <a:xfrm>
              <a:off x="6887236" y="4847875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5" name="Shape 670">
              <a:extLst>
                <a:ext uri="{FF2B5EF4-FFF2-40B4-BE49-F238E27FC236}">
                  <a16:creationId xmlns:a16="http://schemas.microsoft.com/office/drawing/2014/main" id="{E2851D31-D7D7-433B-8EF8-ADE8711AB551}"/>
                </a:ext>
              </a:extLst>
            </p:cNvPr>
            <p:cNvSpPr/>
            <p:nvPr/>
          </p:nvSpPr>
          <p:spPr>
            <a:xfrm>
              <a:off x="964294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6" name="Shape 671">
              <a:extLst>
                <a:ext uri="{FF2B5EF4-FFF2-40B4-BE49-F238E27FC236}">
                  <a16:creationId xmlns:a16="http://schemas.microsoft.com/office/drawing/2014/main" id="{B0A96352-A68E-4A6D-BA2F-EDDB3BD62029}"/>
                </a:ext>
              </a:extLst>
            </p:cNvPr>
            <p:cNvSpPr/>
            <p:nvPr/>
          </p:nvSpPr>
          <p:spPr>
            <a:xfrm>
              <a:off x="908225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7" name="Shape 672">
              <a:extLst>
                <a:ext uri="{FF2B5EF4-FFF2-40B4-BE49-F238E27FC236}">
                  <a16:creationId xmlns:a16="http://schemas.microsoft.com/office/drawing/2014/main" id="{1F63721C-8C1E-4521-BBAF-C02F293D37F9}"/>
                </a:ext>
              </a:extLst>
            </p:cNvPr>
            <p:cNvSpPr/>
            <p:nvPr/>
          </p:nvSpPr>
          <p:spPr>
            <a:xfrm>
              <a:off x="852156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8" name="Shape 673">
              <a:extLst>
                <a:ext uri="{FF2B5EF4-FFF2-40B4-BE49-F238E27FC236}">
                  <a16:creationId xmlns:a16="http://schemas.microsoft.com/office/drawing/2014/main" id="{B24F09E2-4940-4FB5-B269-EBBA63190547}"/>
                </a:ext>
              </a:extLst>
            </p:cNvPr>
            <p:cNvSpPr/>
            <p:nvPr/>
          </p:nvSpPr>
          <p:spPr>
            <a:xfrm>
              <a:off x="7960877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9" name="Shape 674">
              <a:extLst>
                <a:ext uri="{FF2B5EF4-FFF2-40B4-BE49-F238E27FC236}">
                  <a16:creationId xmlns:a16="http://schemas.microsoft.com/office/drawing/2014/main" id="{E2B98C31-4FCA-4BB8-98CA-8F0B9353A252}"/>
                </a:ext>
              </a:extLst>
            </p:cNvPr>
            <p:cNvSpPr/>
            <p:nvPr/>
          </p:nvSpPr>
          <p:spPr>
            <a:xfrm>
              <a:off x="740018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0" name="Shape 675">
              <a:extLst>
                <a:ext uri="{FF2B5EF4-FFF2-40B4-BE49-F238E27FC236}">
                  <a16:creationId xmlns:a16="http://schemas.microsoft.com/office/drawing/2014/main" id="{55E8FFBF-9293-4076-AB6B-4F8BD79AC225}"/>
                </a:ext>
              </a:extLst>
            </p:cNvPr>
            <p:cNvSpPr/>
            <p:nvPr/>
          </p:nvSpPr>
          <p:spPr>
            <a:xfrm>
              <a:off x="683949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1" name="Shape 676">
              <a:extLst>
                <a:ext uri="{FF2B5EF4-FFF2-40B4-BE49-F238E27FC236}">
                  <a16:creationId xmlns:a16="http://schemas.microsoft.com/office/drawing/2014/main" id="{606EDFE1-3945-48AA-819D-E1FF7125DE7B}"/>
                </a:ext>
              </a:extLst>
            </p:cNvPr>
            <p:cNvSpPr/>
            <p:nvPr/>
          </p:nvSpPr>
          <p:spPr>
            <a:xfrm>
              <a:off x="2353787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2" name="Shape 677">
              <a:extLst>
                <a:ext uri="{FF2B5EF4-FFF2-40B4-BE49-F238E27FC236}">
                  <a16:creationId xmlns:a16="http://schemas.microsoft.com/office/drawing/2014/main" id="{24D42497-1B3D-4FB3-9B7F-4948317C9921}"/>
                </a:ext>
              </a:extLst>
            </p:cNvPr>
            <p:cNvSpPr/>
            <p:nvPr/>
          </p:nvSpPr>
          <p:spPr>
            <a:xfrm>
              <a:off x="6278617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3" name="Shape 678">
              <a:extLst>
                <a:ext uri="{FF2B5EF4-FFF2-40B4-BE49-F238E27FC236}">
                  <a16:creationId xmlns:a16="http://schemas.microsoft.com/office/drawing/2014/main" id="{131F2C1E-4364-4530-9409-9EF20176A50E}"/>
                </a:ext>
              </a:extLst>
            </p:cNvPr>
            <p:cNvSpPr/>
            <p:nvPr/>
          </p:nvSpPr>
          <p:spPr>
            <a:xfrm>
              <a:off x="5717929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4" name="Shape 679">
              <a:extLst>
                <a:ext uri="{FF2B5EF4-FFF2-40B4-BE49-F238E27FC236}">
                  <a16:creationId xmlns:a16="http://schemas.microsoft.com/office/drawing/2014/main" id="{00FA25F4-72F2-45E0-AA87-5FA1838D8101}"/>
                </a:ext>
              </a:extLst>
            </p:cNvPr>
            <p:cNvSpPr/>
            <p:nvPr/>
          </p:nvSpPr>
          <p:spPr>
            <a:xfrm>
              <a:off x="515723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5" name="Shape 680">
              <a:extLst>
                <a:ext uri="{FF2B5EF4-FFF2-40B4-BE49-F238E27FC236}">
                  <a16:creationId xmlns:a16="http://schemas.microsoft.com/office/drawing/2014/main" id="{57A64FD6-2AA3-48AD-ABC2-C87E7FE39493}"/>
                </a:ext>
              </a:extLst>
            </p:cNvPr>
            <p:cNvSpPr/>
            <p:nvPr/>
          </p:nvSpPr>
          <p:spPr>
            <a:xfrm>
              <a:off x="459654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6" name="Shape 681">
              <a:extLst>
                <a:ext uri="{FF2B5EF4-FFF2-40B4-BE49-F238E27FC236}">
                  <a16:creationId xmlns:a16="http://schemas.microsoft.com/office/drawing/2014/main" id="{E12B5A82-9B6A-40DB-942C-87156F9A2D51}"/>
                </a:ext>
              </a:extLst>
            </p:cNvPr>
            <p:cNvSpPr/>
            <p:nvPr/>
          </p:nvSpPr>
          <p:spPr>
            <a:xfrm>
              <a:off x="4035858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7" name="Shape 682">
              <a:extLst>
                <a:ext uri="{FF2B5EF4-FFF2-40B4-BE49-F238E27FC236}">
                  <a16:creationId xmlns:a16="http://schemas.microsoft.com/office/drawing/2014/main" id="{7C5595FC-0999-4FDE-A5C2-07E7207149E0}"/>
                </a:ext>
              </a:extLst>
            </p:cNvPr>
            <p:cNvSpPr/>
            <p:nvPr/>
          </p:nvSpPr>
          <p:spPr>
            <a:xfrm>
              <a:off x="3475167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8" name="Shape 683">
              <a:extLst>
                <a:ext uri="{FF2B5EF4-FFF2-40B4-BE49-F238E27FC236}">
                  <a16:creationId xmlns:a16="http://schemas.microsoft.com/office/drawing/2014/main" id="{A30515A6-B5AB-4322-B664-C7283DC7436C}"/>
                </a:ext>
              </a:extLst>
            </p:cNvPr>
            <p:cNvSpPr/>
            <p:nvPr/>
          </p:nvSpPr>
          <p:spPr>
            <a:xfrm>
              <a:off x="2914478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9" name="Shape 684">
              <a:extLst>
                <a:ext uri="{FF2B5EF4-FFF2-40B4-BE49-F238E27FC236}">
                  <a16:creationId xmlns:a16="http://schemas.microsoft.com/office/drawing/2014/main" id="{C82E191B-EA2F-4981-B691-A6CEC658B440}"/>
                </a:ext>
              </a:extLst>
            </p:cNvPr>
            <p:cNvSpPr txBox="1"/>
            <p:nvPr/>
          </p:nvSpPr>
          <p:spPr>
            <a:xfrm>
              <a:off x="1790297" y="4758608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220" name="Shape 685">
              <a:extLst>
                <a:ext uri="{FF2B5EF4-FFF2-40B4-BE49-F238E27FC236}">
                  <a16:creationId xmlns:a16="http://schemas.microsoft.com/office/drawing/2014/main" id="{C5451A0A-8A3C-42B3-91A1-6C10DBE37570}"/>
                </a:ext>
              </a:extLst>
            </p:cNvPr>
            <p:cNvSpPr txBox="1"/>
            <p:nvPr/>
          </p:nvSpPr>
          <p:spPr>
            <a:xfrm>
              <a:off x="1790297" y="5627723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cxnSp>
          <p:nvCxnSpPr>
            <p:cNvPr id="221" name="Shape 686">
              <a:extLst>
                <a:ext uri="{FF2B5EF4-FFF2-40B4-BE49-F238E27FC236}">
                  <a16:creationId xmlns:a16="http://schemas.microsoft.com/office/drawing/2014/main" id="{A1F32016-7F22-4482-9855-0145A628B900}"/>
                </a:ext>
              </a:extLst>
            </p:cNvPr>
            <p:cNvCxnSpPr/>
            <p:nvPr/>
          </p:nvCxnSpPr>
          <p:spPr>
            <a:xfrm flipH="1">
              <a:off x="2658007" y="4634636"/>
              <a:ext cx="2314800" cy="1014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2" name="Shape 687">
              <a:extLst>
                <a:ext uri="{FF2B5EF4-FFF2-40B4-BE49-F238E27FC236}">
                  <a16:creationId xmlns:a16="http://schemas.microsoft.com/office/drawing/2014/main" id="{28C70189-FDFA-42AB-8041-C5CD51AA0D4F}"/>
                </a:ext>
              </a:extLst>
            </p:cNvPr>
            <p:cNvCxnSpPr/>
            <p:nvPr/>
          </p:nvCxnSpPr>
          <p:spPr>
            <a:xfrm flipH="1">
              <a:off x="4491234" y="4634639"/>
              <a:ext cx="711600" cy="9896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3" name="Shape 688">
              <a:extLst>
                <a:ext uri="{FF2B5EF4-FFF2-40B4-BE49-F238E27FC236}">
                  <a16:creationId xmlns:a16="http://schemas.microsoft.com/office/drawing/2014/main" id="{AB06A027-0874-4D0A-A021-2888E6F528F0}"/>
                </a:ext>
              </a:extLst>
            </p:cNvPr>
            <p:cNvCxnSpPr/>
            <p:nvPr/>
          </p:nvCxnSpPr>
          <p:spPr>
            <a:xfrm>
              <a:off x="6554252" y="4634642"/>
              <a:ext cx="2717399" cy="9896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4" name="Shape 689">
              <a:extLst>
                <a:ext uri="{FF2B5EF4-FFF2-40B4-BE49-F238E27FC236}">
                  <a16:creationId xmlns:a16="http://schemas.microsoft.com/office/drawing/2014/main" id="{971A87E6-A145-42A0-A70E-5FC115572470}"/>
                </a:ext>
              </a:extLst>
            </p:cNvPr>
            <p:cNvSpPr txBox="1"/>
            <p:nvPr/>
          </p:nvSpPr>
          <p:spPr>
            <a:xfrm>
              <a:off x="5817524" y="4511562"/>
              <a:ext cx="639605" cy="291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9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225" name="Shape 690">
              <a:extLst>
                <a:ext uri="{FF2B5EF4-FFF2-40B4-BE49-F238E27FC236}">
                  <a16:creationId xmlns:a16="http://schemas.microsoft.com/office/drawing/2014/main" id="{C915F3C1-CDBC-4E50-81C0-C6F3CADE3A6B}"/>
                </a:ext>
              </a:extLst>
            </p:cNvPr>
            <p:cNvCxnSpPr/>
            <p:nvPr/>
          </p:nvCxnSpPr>
          <p:spPr>
            <a:xfrm rot="-5400000" flipH="1">
              <a:off x="4246269" y="5138339"/>
              <a:ext cx="1014600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6" name="Shape 691">
              <a:extLst>
                <a:ext uri="{FF2B5EF4-FFF2-40B4-BE49-F238E27FC236}">
                  <a16:creationId xmlns:a16="http://schemas.microsoft.com/office/drawing/2014/main" id="{200F8E54-CDBB-4F15-92CB-82484A443F7D}"/>
                </a:ext>
              </a:extLst>
            </p:cNvPr>
            <p:cNvCxnSpPr/>
            <p:nvPr/>
          </p:nvCxnSpPr>
          <p:spPr>
            <a:xfrm>
              <a:off x="5389733" y="4634639"/>
              <a:ext cx="1689299" cy="94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7" name="Shape 692">
              <a:extLst>
                <a:ext uri="{FF2B5EF4-FFF2-40B4-BE49-F238E27FC236}">
                  <a16:creationId xmlns:a16="http://schemas.microsoft.com/office/drawing/2014/main" id="{2A914FDE-E864-4D29-A871-EB7E3D1B6388}"/>
                </a:ext>
              </a:extLst>
            </p:cNvPr>
            <p:cNvCxnSpPr/>
            <p:nvPr/>
          </p:nvCxnSpPr>
          <p:spPr>
            <a:xfrm rot="-5400000" flipH="1">
              <a:off x="6244656" y="5163082"/>
              <a:ext cx="1014600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8116928-70AC-4364-B199-EF251E5C2FC7}"/>
              </a:ext>
            </a:extLst>
          </p:cNvPr>
          <p:cNvGrpSpPr/>
          <p:nvPr/>
        </p:nvGrpSpPr>
        <p:grpSpPr>
          <a:xfrm>
            <a:off x="6613841" y="3947923"/>
            <a:ext cx="5251670" cy="1270597"/>
            <a:chOff x="1790297" y="4410574"/>
            <a:chExt cx="8514438" cy="1606174"/>
          </a:xfrm>
        </p:grpSpPr>
        <p:sp>
          <p:nvSpPr>
            <p:cNvPr id="230" name="Shape 502">
              <a:extLst>
                <a:ext uri="{FF2B5EF4-FFF2-40B4-BE49-F238E27FC236}">
                  <a16:creationId xmlns:a16="http://schemas.microsoft.com/office/drawing/2014/main" id="{ED104AD9-22E9-417E-971A-3FC17B61635E}"/>
                </a:ext>
              </a:extLst>
            </p:cNvPr>
            <p:cNvSpPr/>
            <p:nvPr/>
          </p:nvSpPr>
          <p:spPr>
            <a:xfrm>
              <a:off x="8037635" y="4847869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31" name="Shape 503">
              <a:extLst>
                <a:ext uri="{FF2B5EF4-FFF2-40B4-BE49-F238E27FC236}">
                  <a16:creationId xmlns:a16="http://schemas.microsoft.com/office/drawing/2014/main" id="{CECDA31E-33AE-404F-89CC-6CCCA999D1C9}"/>
                </a:ext>
              </a:extLst>
            </p:cNvPr>
            <p:cNvSpPr/>
            <p:nvPr/>
          </p:nvSpPr>
          <p:spPr>
            <a:xfrm>
              <a:off x="4618113" y="4851062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32" name="Shape 504">
              <a:extLst>
                <a:ext uri="{FF2B5EF4-FFF2-40B4-BE49-F238E27FC236}">
                  <a16:creationId xmlns:a16="http://schemas.microsoft.com/office/drawing/2014/main" id="{D9596379-A904-4ED9-BB7F-742CC7614A01}"/>
                </a:ext>
              </a:extLst>
            </p:cNvPr>
            <p:cNvSpPr/>
            <p:nvPr/>
          </p:nvSpPr>
          <p:spPr>
            <a:xfrm>
              <a:off x="2353787" y="4851062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33" name="Shape 505">
              <a:extLst>
                <a:ext uri="{FF2B5EF4-FFF2-40B4-BE49-F238E27FC236}">
                  <a16:creationId xmlns:a16="http://schemas.microsoft.com/office/drawing/2014/main" id="{21BA02AB-CA26-489E-8045-DFC15DF968B5}"/>
                </a:ext>
              </a:extLst>
            </p:cNvPr>
            <p:cNvSpPr/>
            <p:nvPr/>
          </p:nvSpPr>
          <p:spPr>
            <a:xfrm>
              <a:off x="6887236" y="4847876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234" name="Shape 506">
              <a:extLst>
                <a:ext uri="{FF2B5EF4-FFF2-40B4-BE49-F238E27FC236}">
                  <a16:creationId xmlns:a16="http://schemas.microsoft.com/office/drawing/2014/main" id="{27925B7F-95F3-4B1C-9DF6-C1AE839B78BC}"/>
                </a:ext>
              </a:extLst>
            </p:cNvPr>
            <p:cNvCxnSpPr/>
            <p:nvPr/>
          </p:nvCxnSpPr>
          <p:spPr>
            <a:xfrm rot="-5400000" flipH="1">
              <a:off x="4765998" y="546300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5" name="Shape 507">
              <a:extLst>
                <a:ext uri="{FF2B5EF4-FFF2-40B4-BE49-F238E27FC236}">
                  <a16:creationId xmlns:a16="http://schemas.microsoft.com/office/drawing/2014/main" id="{5578A020-2728-42AE-BE76-EEE6BAD7F855}"/>
                </a:ext>
              </a:extLst>
            </p:cNvPr>
            <p:cNvCxnSpPr/>
            <p:nvPr/>
          </p:nvCxnSpPr>
          <p:spPr>
            <a:xfrm rot="-5400000" flipH="1">
              <a:off x="4996025" y="546300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6" name="Shape 508">
              <a:extLst>
                <a:ext uri="{FF2B5EF4-FFF2-40B4-BE49-F238E27FC236}">
                  <a16:creationId xmlns:a16="http://schemas.microsoft.com/office/drawing/2014/main" id="{059916AD-BF6C-4B2A-A54E-FA8066101DCD}"/>
                </a:ext>
              </a:extLst>
            </p:cNvPr>
            <p:cNvCxnSpPr/>
            <p:nvPr/>
          </p:nvCxnSpPr>
          <p:spPr>
            <a:xfrm rot="-5400000" flipH="1">
              <a:off x="6347440" y="546300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37" name="Shape 509">
              <a:extLst>
                <a:ext uri="{FF2B5EF4-FFF2-40B4-BE49-F238E27FC236}">
                  <a16:creationId xmlns:a16="http://schemas.microsoft.com/office/drawing/2014/main" id="{A6DC8459-8393-4C2A-80A8-B92FE18E8208}"/>
                </a:ext>
              </a:extLst>
            </p:cNvPr>
            <p:cNvSpPr txBox="1"/>
            <p:nvPr/>
          </p:nvSpPr>
          <p:spPr>
            <a:xfrm>
              <a:off x="5735228" y="5253889"/>
              <a:ext cx="522555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238" name="Shape 510">
              <a:extLst>
                <a:ext uri="{FF2B5EF4-FFF2-40B4-BE49-F238E27FC236}">
                  <a16:creationId xmlns:a16="http://schemas.microsoft.com/office/drawing/2014/main" id="{71CA73FD-D3DA-4E80-8DA4-1C8F772C62C3}"/>
                </a:ext>
              </a:extLst>
            </p:cNvPr>
            <p:cNvCxnSpPr/>
            <p:nvPr/>
          </p:nvCxnSpPr>
          <p:spPr>
            <a:xfrm rot="-5400000" flipH="1">
              <a:off x="4514406" y="546300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9" name="Shape 511">
              <a:extLst>
                <a:ext uri="{FF2B5EF4-FFF2-40B4-BE49-F238E27FC236}">
                  <a16:creationId xmlns:a16="http://schemas.microsoft.com/office/drawing/2014/main" id="{3225E51C-69F8-4A7F-A159-08228DFA886E}"/>
                </a:ext>
              </a:extLst>
            </p:cNvPr>
            <p:cNvCxnSpPr/>
            <p:nvPr/>
          </p:nvCxnSpPr>
          <p:spPr>
            <a:xfrm rot="-5400000" flipH="1">
              <a:off x="5182922" y="546300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0" name="Shape 512">
              <a:extLst>
                <a:ext uri="{FF2B5EF4-FFF2-40B4-BE49-F238E27FC236}">
                  <a16:creationId xmlns:a16="http://schemas.microsoft.com/office/drawing/2014/main" id="{5BDE694E-3268-418D-95A6-A8755C0CC643}"/>
                </a:ext>
              </a:extLst>
            </p:cNvPr>
            <p:cNvCxnSpPr/>
            <p:nvPr/>
          </p:nvCxnSpPr>
          <p:spPr>
            <a:xfrm rot="-5400000" flipH="1">
              <a:off x="6541547" y="5472589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1" name="Shape 513">
              <a:extLst>
                <a:ext uri="{FF2B5EF4-FFF2-40B4-BE49-F238E27FC236}">
                  <a16:creationId xmlns:a16="http://schemas.microsoft.com/office/drawing/2014/main" id="{6FB0F2DD-C081-4BB2-A165-40F5BC417EA7}"/>
                </a:ext>
              </a:extLst>
            </p:cNvPr>
            <p:cNvSpPr/>
            <p:nvPr/>
          </p:nvSpPr>
          <p:spPr>
            <a:xfrm>
              <a:off x="9642946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2" name="Shape 514">
              <a:extLst>
                <a:ext uri="{FF2B5EF4-FFF2-40B4-BE49-F238E27FC236}">
                  <a16:creationId xmlns:a16="http://schemas.microsoft.com/office/drawing/2014/main" id="{205C45E9-23EE-400C-8DC2-6055BE7EA4A9}"/>
                </a:ext>
              </a:extLst>
            </p:cNvPr>
            <p:cNvSpPr/>
            <p:nvPr/>
          </p:nvSpPr>
          <p:spPr>
            <a:xfrm>
              <a:off x="9082256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3" name="Shape 515">
              <a:extLst>
                <a:ext uri="{FF2B5EF4-FFF2-40B4-BE49-F238E27FC236}">
                  <a16:creationId xmlns:a16="http://schemas.microsoft.com/office/drawing/2014/main" id="{EB03E011-49E9-443F-A592-3A4F644974A1}"/>
                </a:ext>
              </a:extLst>
            </p:cNvPr>
            <p:cNvSpPr/>
            <p:nvPr/>
          </p:nvSpPr>
          <p:spPr>
            <a:xfrm>
              <a:off x="8521566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4" name="Shape 516">
              <a:extLst>
                <a:ext uri="{FF2B5EF4-FFF2-40B4-BE49-F238E27FC236}">
                  <a16:creationId xmlns:a16="http://schemas.microsoft.com/office/drawing/2014/main" id="{8A3D8BB1-A198-4EC9-B099-E9C67083BF25}"/>
                </a:ext>
              </a:extLst>
            </p:cNvPr>
            <p:cNvSpPr/>
            <p:nvPr/>
          </p:nvSpPr>
          <p:spPr>
            <a:xfrm>
              <a:off x="7960877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5" name="Shape 517">
              <a:extLst>
                <a:ext uri="{FF2B5EF4-FFF2-40B4-BE49-F238E27FC236}">
                  <a16:creationId xmlns:a16="http://schemas.microsoft.com/office/drawing/2014/main" id="{486299BD-BFA7-415C-9052-B080887B0CBE}"/>
                </a:ext>
              </a:extLst>
            </p:cNvPr>
            <p:cNvSpPr/>
            <p:nvPr/>
          </p:nvSpPr>
          <p:spPr>
            <a:xfrm>
              <a:off x="7400186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6" name="Shape 518">
              <a:extLst>
                <a:ext uri="{FF2B5EF4-FFF2-40B4-BE49-F238E27FC236}">
                  <a16:creationId xmlns:a16="http://schemas.microsoft.com/office/drawing/2014/main" id="{1902F9A2-FF73-4EAA-AC50-E382DB5C8B3F}"/>
                </a:ext>
              </a:extLst>
            </p:cNvPr>
            <p:cNvSpPr/>
            <p:nvPr/>
          </p:nvSpPr>
          <p:spPr>
            <a:xfrm>
              <a:off x="6839496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7" name="Shape 519">
              <a:extLst>
                <a:ext uri="{FF2B5EF4-FFF2-40B4-BE49-F238E27FC236}">
                  <a16:creationId xmlns:a16="http://schemas.microsoft.com/office/drawing/2014/main" id="{C0DB8615-2BA6-492B-876A-8886254F4849}"/>
                </a:ext>
              </a:extLst>
            </p:cNvPr>
            <p:cNvSpPr/>
            <p:nvPr/>
          </p:nvSpPr>
          <p:spPr>
            <a:xfrm>
              <a:off x="2353787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8" name="Shape 520">
              <a:extLst>
                <a:ext uri="{FF2B5EF4-FFF2-40B4-BE49-F238E27FC236}">
                  <a16:creationId xmlns:a16="http://schemas.microsoft.com/office/drawing/2014/main" id="{4AFE9DB7-4B06-423F-9E14-707EFABE2C02}"/>
                </a:ext>
              </a:extLst>
            </p:cNvPr>
            <p:cNvSpPr/>
            <p:nvPr/>
          </p:nvSpPr>
          <p:spPr>
            <a:xfrm>
              <a:off x="6278617" y="5720179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9" name="Shape 521">
              <a:extLst>
                <a:ext uri="{FF2B5EF4-FFF2-40B4-BE49-F238E27FC236}">
                  <a16:creationId xmlns:a16="http://schemas.microsoft.com/office/drawing/2014/main" id="{EB0EEC71-A9EF-40A5-9AB6-5BF3AEB5AE5B}"/>
                </a:ext>
              </a:extLst>
            </p:cNvPr>
            <p:cNvSpPr/>
            <p:nvPr/>
          </p:nvSpPr>
          <p:spPr>
            <a:xfrm>
              <a:off x="5717929" y="5720179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0" name="Shape 522">
              <a:extLst>
                <a:ext uri="{FF2B5EF4-FFF2-40B4-BE49-F238E27FC236}">
                  <a16:creationId xmlns:a16="http://schemas.microsoft.com/office/drawing/2014/main" id="{C23D02E5-D7F6-48DD-9790-77B5C7379433}"/>
                </a:ext>
              </a:extLst>
            </p:cNvPr>
            <p:cNvSpPr/>
            <p:nvPr/>
          </p:nvSpPr>
          <p:spPr>
            <a:xfrm>
              <a:off x="5157236" y="5720179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1" name="Shape 523">
              <a:extLst>
                <a:ext uri="{FF2B5EF4-FFF2-40B4-BE49-F238E27FC236}">
                  <a16:creationId xmlns:a16="http://schemas.microsoft.com/office/drawing/2014/main" id="{24BC66A6-FCEC-41F2-BA1E-E3DFAA5070CF}"/>
                </a:ext>
              </a:extLst>
            </p:cNvPr>
            <p:cNvSpPr/>
            <p:nvPr/>
          </p:nvSpPr>
          <p:spPr>
            <a:xfrm>
              <a:off x="4596546" y="5720179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2" name="Shape 524">
              <a:extLst>
                <a:ext uri="{FF2B5EF4-FFF2-40B4-BE49-F238E27FC236}">
                  <a16:creationId xmlns:a16="http://schemas.microsoft.com/office/drawing/2014/main" id="{E12E3688-DD09-49F8-9777-8A780894333F}"/>
                </a:ext>
              </a:extLst>
            </p:cNvPr>
            <p:cNvSpPr/>
            <p:nvPr/>
          </p:nvSpPr>
          <p:spPr>
            <a:xfrm>
              <a:off x="4035858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3" name="Shape 525">
              <a:extLst>
                <a:ext uri="{FF2B5EF4-FFF2-40B4-BE49-F238E27FC236}">
                  <a16:creationId xmlns:a16="http://schemas.microsoft.com/office/drawing/2014/main" id="{F82270B3-639D-4D49-86BE-5F5FA1B1B8FE}"/>
                </a:ext>
              </a:extLst>
            </p:cNvPr>
            <p:cNvSpPr/>
            <p:nvPr/>
          </p:nvSpPr>
          <p:spPr>
            <a:xfrm>
              <a:off x="3475167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4" name="Shape 526">
              <a:extLst>
                <a:ext uri="{FF2B5EF4-FFF2-40B4-BE49-F238E27FC236}">
                  <a16:creationId xmlns:a16="http://schemas.microsoft.com/office/drawing/2014/main" id="{4F5D4325-1961-4139-9CBB-B22A270F280C}"/>
                </a:ext>
              </a:extLst>
            </p:cNvPr>
            <p:cNvSpPr/>
            <p:nvPr/>
          </p:nvSpPr>
          <p:spPr>
            <a:xfrm>
              <a:off x="2914478" y="5720179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5" name="Shape 527">
              <a:extLst>
                <a:ext uri="{FF2B5EF4-FFF2-40B4-BE49-F238E27FC236}">
                  <a16:creationId xmlns:a16="http://schemas.microsoft.com/office/drawing/2014/main" id="{D788EB8F-7C5B-43D0-A1D2-FEC37FB82E4B}"/>
                </a:ext>
              </a:extLst>
            </p:cNvPr>
            <p:cNvSpPr txBox="1"/>
            <p:nvPr/>
          </p:nvSpPr>
          <p:spPr>
            <a:xfrm>
              <a:off x="1790297" y="4758609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256" name="Shape 528">
              <a:extLst>
                <a:ext uri="{FF2B5EF4-FFF2-40B4-BE49-F238E27FC236}">
                  <a16:creationId xmlns:a16="http://schemas.microsoft.com/office/drawing/2014/main" id="{6C4A8282-92EB-4DC9-ABC5-DF26FC466DBF}"/>
                </a:ext>
              </a:extLst>
            </p:cNvPr>
            <p:cNvSpPr txBox="1"/>
            <p:nvPr/>
          </p:nvSpPr>
          <p:spPr>
            <a:xfrm>
              <a:off x="1790297" y="5627723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cxnSp>
          <p:nvCxnSpPr>
            <p:cNvPr id="257" name="Shape 529">
              <a:extLst>
                <a:ext uri="{FF2B5EF4-FFF2-40B4-BE49-F238E27FC236}">
                  <a16:creationId xmlns:a16="http://schemas.microsoft.com/office/drawing/2014/main" id="{05A82492-C140-4998-AA7F-BF8B339D9D31}"/>
                </a:ext>
              </a:extLst>
            </p:cNvPr>
            <p:cNvCxnSpPr/>
            <p:nvPr/>
          </p:nvCxnSpPr>
          <p:spPr>
            <a:xfrm rot="-5400000" flipH="1">
              <a:off x="4903453" y="4482424"/>
              <a:ext cx="373800" cy="2301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58" name="Shape 530">
              <a:extLst>
                <a:ext uri="{FF2B5EF4-FFF2-40B4-BE49-F238E27FC236}">
                  <a16:creationId xmlns:a16="http://schemas.microsoft.com/office/drawing/2014/main" id="{3E8832FB-6004-45E7-A0BA-4BA2E40E12CB}"/>
                </a:ext>
              </a:extLst>
            </p:cNvPr>
            <p:cNvCxnSpPr/>
            <p:nvPr/>
          </p:nvCxnSpPr>
          <p:spPr>
            <a:xfrm rot="-5400000" flipH="1">
              <a:off x="5012433" y="4603474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59" name="Shape 531">
              <a:extLst>
                <a:ext uri="{FF2B5EF4-FFF2-40B4-BE49-F238E27FC236}">
                  <a16:creationId xmlns:a16="http://schemas.microsoft.com/office/drawing/2014/main" id="{CA6D59FA-F87C-43BF-8823-16C5BA1A7F9E}"/>
                </a:ext>
              </a:extLst>
            </p:cNvPr>
            <p:cNvCxnSpPr/>
            <p:nvPr/>
          </p:nvCxnSpPr>
          <p:spPr>
            <a:xfrm flipH="1">
              <a:off x="5205424" y="4420235"/>
              <a:ext cx="1092599" cy="3641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60" name="Shape 532">
              <a:extLst>
                <a:ext uri="{FF2B5EF4-FFF2-40B4-BE49-F238E27FC236}">
                  <a16:creationId xmlns:a16="http://schemas.microsoft.com/office/drawing/2014/main" id="{98B871A9-024C-437A-932A-EF44229EDC32}"/>
                </a:ext>
              </a:extLst>
            </p:cNvPr>
            <p:cNvCxnSpPr/>
            <p:nvPr/>
          </p:nvCxnSpPr>
          <p:spPr>
            <a:xfrm>
              <a:off x="4752466" y="4410577"/>
              <a:ext cx="460200" cy="3641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61" name="Shape 533">
              <a:extLst>
                <a:ext uri="{FF2B5EF4-FFF2-40B4-BE49-F238E27FC236}">
                  <a16:creationId xmlns:a16="http://schemas.microsoft.com/office/drawing/2014/main" id="{1F84174C-4DAC-4FA9-8473-C07C76566A61}"/>
                </a:ext>
              </a:extLst>
            </p:cNvPr>
            <p:cNvCxnSpPr/>
            <p:nvPr/>
          </p:nvCxnSpPr>
          <p:spPr>
            <a:xfrm rot="5400000">
              <a:off x="5115478" y="4507625"/>
              <a:ext cx="373800" cy="1797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62" name="Shape 534">
              <a:extLst>
                <a:ext uri="{FF2B5EF4-FFF2-40B4-BE49-F238E27FC236}">
                  <a16:creationId xmlns:a16="http://schemas.microsoft.com/office/drawing/2014/main" id="{98DA95CF-6CA4-4AF9-A1CD-2C14A3C8D270}"/>
                </a:ext>
              </a:extLst>
            </p:cNvPr>
            <p:cNvCxnSpPr/>
            <p:nvPr/>
          </p:nvCxnSpPr>
          <p:spPr>
            <a:xfrm flipH="1">
              <a:off x="5241256" y="4420158"/>
              <a:ext cx="1509599" cy="3354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96941032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A76B2473-9F11-4AA9-ACD2-C2A84BFFBA54}"/>
              </a:ext>
            </a:extLst>
          </p:cNvPr>
          <p:cNvSpPr/>
          <p:nvPr/>
        </p:nvSpPr>
        <p:spPr>
          <a:xfrm>
            <a:off x="6514699" y="5450088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4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4DCDEF2D-FD31-40C2-84C0-FE224D349B07}"/>
              </a:ext>
            </a:extLst>
          </p:cNvPr>
          <p:cNvSpPr/>
          <p:nvPr/>
        </p:nvSpPr>
        <p:spPr>
          <a:xfrm>
            <a:off x="6511461" y="3936242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2</a:t>
            </a:r>
          </a:p>
        </p:txBody>
      </p:sp>
      <p:sp>
        <p:nvSpPr>
          <p:cNvPr id="741" name="Rectangle: Rounded Corners 740">
            <a:extLst>
              <a:ext uri="{FF2B5EF4-FFF2-40B4-BE49-F238E27FC236}">
                <a16:creationId xmlns:a16="http://schemas.microsoft.com/office/drawing/2014/main" id="{58B7F66F-77D9-4B3A-A92B-C55179A4366F}"/>
              </a:ext>
            </a:extLst>
          </p:cNvPr>
          <p:cNvSpPr/>
          <p:nvPr/>
        </p:nvSpPr>
        <p:spPr>
          <a:xfrm>
            <a:off x="6514699" y="2383114"/>
            <a:ext cx="5517357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1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95002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Memory Coalescing – What access patterns are used?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Used for input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Used when writing diag. blocks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Used when writing other blocks</a:t>
            </a:r>
            <a:endParaRPr lang="en" dirty="0"/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" sz="2400" dirty="0"/>
              <a:t>[Naive GPU Transpose]</a:t>
            </a:r>
            <a:endParaRPr lang="e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B7ECAD-E05A-409E-B66D-53E384F5D365}"/>
              </a:ext>
            </a:extLst>
          </p:cNvPr>
          <p:cNvGrpSpPr/>
          <p:nvPr/>
        </p:nvGrpSpPr>
        <p:grpSpPr>
          <a:xfrm>
            <a:off x="6564762" y="2383901"/>
            <a:ext cx="5251670" cy="1298588"/>
            <a:chOff x="1109940" y="3068903"/>
            <a:chExt cx="8514438" cy="1641558"/>
          </a:xfrm>
        </p:grpSpPr>
        <p:cxnSp>
          <p:nvCxnSpPr>
            <p:cNvPr id="4" name="Shape 264">
              <a:extLst>
                <a:ext uri="{FF2B5EF4-FFF2-40B4-BE49-F238E27FC236}">
                  <a16:creationId xmlns:a16="http://schemas.microsoft.com/office/drawing/2014/main" id="{09DB70B2-2436-4D5C-A2A6-865792846804}"/>
                </a:ext>
              </a:extLst>
            </p:cNvPr>
            <p:cNvCxnSpPr/>
            <p:nvPr/>
          </p:nvCxnSpPr>
          <p:spPr>
            <a:xfrm rot="-5400000" flipH="1">
              <a:off x="4092830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" name="Shape 265">
              <a:extLst>
                <a:ext uri="{FF2B5EF4-FFF2-40B4-BE49-F238E27FC236}">
                  <a16:creationId xmlns:a16="http://schemas.microsoft.com/office/drawing/2014/main" id="{ED698337-8853-46F5-84B8-DB111699DC34}"/>
                </a:ext>
              </a:extLst>
            </p:cNvPr>
            <p:cNvCxnSpPr/>
            <p:nvPr/>
          </p:nvCxnSpPr>
          <p:spPr>
            <a:xfrm rot="-5400000" flipH="1">
              <a:off x="4322857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6" name="Shape 266">
              <a:extLst>
                <a:ext uri="{FF2B5EF4-FFF2-40B4-BE49-F238E27FC236}">
                  <a16:creationId xmlns:a16="http://schemas.microsoft.com/office/drawing/2014/main" id="{648CF3E3-759C-4387-B684-5444912D8D7F}"/>
                </a:ext>
              </a:extLst>
            </p:cNvPr>
            <p:cNvCxnSpPr/>
            <p:nvPr/>
          </p:nvCxnSpPr>
          <p:spPr>
            <a:xfrm rot="-5400000" flipH="1">
              <a:off x="5674272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7" name="Shape 267">
              <a:extLst>
                <a:ext uri="{FF2B5EF4-FFF2-40B4-BE49-F238E27FC236}">
                  <a16:creationId xmlns:a16="http://schemas.microsoft.com/office/drawing/2014/main" id="{1C5A2CEF-DFE4-454B-8665-6E73E98E2CF2}"/>
                </a:ext>
              </a:extLst>
            </p:cNvPr>
            <p:cNvSpPr txBox="1"/>
            <p:nvPr/>
          </p:nvSpPr>
          <p:spPr>
            <a:xfrm>
              <a:off x="5054871" y="3068903"/>
              <a:ext cx="654007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8" name="Shape 268">
              <a:extLst>
                <a:ext uri="{FF2B5EF4-FFF2-40B4-BE49-F238E27FC236}">
                  <a16:creationId xmlns:a16="http://schemas.microsoft.com/office/drawing/2014/main" id="{967BB7AB-11E1-4AEE-8195-D0626B73DB3E}"/>
                </a:ext>
              </a:extLst>
            </p:cNvPr>
            <p:cNvCxnSpPr/>
            <p:nvPr/>
          </p:nvCxnSpPr>
          <p:spPr>
            <a:xfrm rot="-5400000" flipH="1">
              <a:off x="3841238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" name="Shape 270">
              <a:extLst>
                <a:ext uri="{FF2B5EF4-FFF2-40B4-BE49-F238E27FC236}">
                  <a16:creationId xmlns:a16="http://schemas.microsoft.com/office/drawing/2014/main" id="{7478D16D-662B-48C2-A2CE-83910C66F8F8}"/>
                </a:ext>
              </a:extLst>
            </p:cNvPr>
            <p:cNvCxnSpPr/>
            <p:nvPr/>
          </p:nvCxnSpPr>
          <p:spPr>
            <a:xfrm rot="-5400000" flipH="1">
              <a:off x="4509754" y="32876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0" name="Shape 271">
              <a:extLst>
                <a:ext uri="{FF2B5EF4-FFF2-40B4-BE49-F238E27FC236}">
                  <a16:creationId xmlns:a16="http://schemas.microsoft.com/office/drawing/2014/main" id="{99A96849-BE92-4639-8806-B920837BCCD6}"/>
                </a:ext>
              </a:extLst>
            </p:cNvPr>
            <p:cNvCxnSpPr/>
            <p:nvPr/>
          </p:nvCxnSpPr>
          <p:spPr>
            <a:xfrm rot="-5400000" flipH="1">
              <a:off x="5868379" y="329718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1" name="Shape 288">
              <a:extLst>
                <a:ext uri="{FF2B5EF4-FFF2-40B4-BE49-F238E27FC236}">
                  <a16:creationId xmlns:a16="http://schemas.microsoft.com/office/drawing/2014/main" id="{EE143511-CCF4-4026-97B0-09D34F58FFAE}"/>
                </a:ext>
              </a:extLst>
            </p:cNvPr>
            <p:cNvSpPr/>
            <p:nvPr/>
          </p:nvSpPr>
          <p:spPr>
            <a:xfrm>
              <a:off x="7357278" y="3541580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2" name="Shape 289">
              <a:extLst>
                <a:ext uri="{FF2B5EF4-FFF2-40B4-BE49-F238E27FC236}">
                  <a16:creationId xmlns:a16="http://schemas.microsoft.com/office/drawing/2014/main" id="{AFE441AD-E125-458F-8598-1EC58C6F04DC}"/>
                </a:ext>
              </a:extLst>
            </p:cNvPr>
            <p:cNvSpPr/>
            <p:nvPr/>
          </p:nvSpPr>
          <p:spPr>
            <a:xfrm>
              <a:off x="3937756" y="3544774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3" name="Shape 290">
              <a:extLst>
                <a:ext uri="{FF2B5EF4-FFF2-40B4-BE49-F238E27FC236}">
                  <a16:creationId xmlns:a16="http://schemas.microsoft.com/office/drawing/2014/main" id="{7EC62A11-BE38-403A-BB34-67E647EA5A7D}"/>
                </a:ext>
              </a:extLst>
            </p:cNvPr>
            <p:cNvSpPr/>
            <p:nvPr/>
          </p:nvSpPr>
          <p:spPr>
            <a:xfrm>
              <a:off x="1673430" y="3544774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14" name="Shape 291">
              <a:extLst>
                <a:ext uri="{FF2B5EF4-FFF2-40B4-BE49-F238E27FC236}">
                  <a16:creationId xmlns:a16="http://schemas.microsoft.com/office/drawing/2014/main" id="{9D7ECD5B-08DE-4EFE-B689-9BF5554093BF}"/>
                </a:ext>
              </a:extLst>
            </p:cNvPr>
            <p:cNvSpPr/>
            <p:nvPr/>
          </p:nvSpPr>
          <p:spPr>
            <a:xfrm>
              <a:off x="6206879" y="3541589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15" name="Shape 292">
              <a:extLst>
                <a:ext uri="{FF2B5EF4-FFF2-40B4-BE49-F238E27FC236}">
                  <a16:creationId xmlns:a16="http://schemas.microsoft.com/office/drawing/2014/main" id="{0B2D2F5D-9302-4CBA-9C0A-9DB5E3DD0D8F}"/>
                </a:ext>
              </a:extLst>
            </p:cNvPr>
            <p:cNvCxnSpPr/>
            <p:nvPr/>
          </p:nvCxnSpPr>
          <p:spPr>
            <a:xfrm rot="-5400000" flipH="1">
              <a:off x="4085641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Shape 293">
              <a:extLst>
                <a:ext uri="{FF2B5EF4-FFF2-40B4-BE49-F238E27FC236}">
                  <a16:creationId xmlns:a16="http://schemas.microsoft.com/office/drawing/2014/main" id="{D2EAF510-32F8-4B23-B1B5-B60D9D314EAD}"/>
                </a:ext>
              </a:extLst>
            </p:cNvPr>
            <p:cNvCxnSpPr/>
            <p:nvPr/>
          </p:nvCxnSpPr>
          <p:spPr>
            <a:xfrm rot="-5400000" flipH="1">
              <a:off x="4315668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7" name="Shape 294">
              <a:extLst>
                <a:ext uri="{FF2B5EF4-FFF2-40B4-BE49-F238E27FC236}">
                  <a16:creationId xmlns:a16="http://schemas.microsoft.com/office/drawing/2014/main" id="{3A416224-270A-44B0-B39F-5552C27BB605}"/>
                </a:ext>
              </a:extLst>
            </p:cNvPr>
            <p:cNvCxnSpPr/>
            <p:nvPr/>
          </p:nvCxnSpPr>
          <p:spPr>
            <a:xfrm rot="-5400000" flipH="1">
              <a:off x="5667083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" name="Shape 295">
              <a:extLst>
                <a:ext uri="{FF2B5EF4-FFF2-40B4-BE49-F238E27FC236}">
                  <a16:creationId xmlns:a16="http://schemas.microsoft.com/office/drawing/2014/main" id="{5189EEB3-A66E-4F0C-8825-94C627A910AA}"/>
                </a:ext>
              </a:extLst>
            </p:cNvPr>
            <p:cNvSpPr txBox="1"/>
            <p:nvPr/>
          </p:nvSpPr>
          <p:spPr>
            <a:xfrm>
              <a:off x="5054871" y="3947603"/>
              <a:ext cx="543387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19" name="Shape 296">
              <a:extLst>
                <a:ext uri="{FF2B5EF4-FFF2-40B4-BE49-F238E27FC236}">
                  <a16:creationId xmlns:a16="http://schemas.microsoft.com/office/drawing/2014/main" id="{3558194B-66CD-4924-B433-0EEED9D2F697}"/>
                </a:ext>
              </a:extLst>
            </p:cNvPr>
            <p:cNvCxnSpPr/>
            <p:nvPr/>
          </p:nvCxnSpPr>
          <p:spPr>
            <a:xfrm rot="-5400000" flipH="1">
              <a:off x="3834049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0" name="Shape 297">
              <a:extLst>
                <a:ext uri="{FF2B5EF4-FFF2-40B4-BE49-F238E27FC236}">
                  <a16:creationId xmlns:a16="http://schemas.microsoft.com/office/drawing/2014/main" id="{9A8E1B4D-5A34-46AC-9542-49C0DAA82209}"/>
                </a:ext>
              </a:extLst>
            </p:cNvPr>
            <p:cNvCxnSpPr/>
            <p:nvPr/>
          </p:nvCxnSpPr>
          <p:spPr>
            <a:xfrm rot="-5400000" flipH="1">
              <a:off x="4502565" y="41567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1" name="Shape 298">
              <a:extLst>
                <a:ext uri="{FF2B5EF4-FFF2-40B4-BE49-F238E27FC236}">
                  <a16:creationId xmlns:a16="http://schemas.microsoft.com/office/drawing/2014/main" id="{2C7CE4DE-5F41-4BE1-907D-95C54B844545}"/>
                </a:ext>
              </a:extLst>
            </p:cNvPr>
            <p:cNvCxnSpPr/>
            <p:nvPr/>
          </p:nvCxnSpPr>
          <p:spPr>
            <a:xfrm rot="-5400000" flipH="1">
              <a:off x="5861190" y="41663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" name="Shape 299">
              <a:extLst>
                <a:ext uri="{FF2B5EF4-FFF2-40B4-BE49-F238E27FC236}">
                  <a16:creationId xmlns:a16="http://schemas.microsoft.com/office/drawing/2014/main" id="{9ACAD646-3BD0-4004-8DBB-B6577A497202}"/>
                </a:ext>
              </a:extLst>
            </p:cNvPr>
            <p:cNvSpPr/>
            <p:nvPr/>
          </p:nvSpPr>
          <p:spPr>
            <a:xfrm>
              <a:off x="896258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3" name="Shape 300">
              <a:extLst>
                <a:ext uri="{FF2B5EF4-FFF2-40B4-BE49-F238E27FC236}">
                  <a16:creationId xmlns:a16="http://schemas.microsoft.com/office/drawing/2014/main" id="{CD77363A-FC14-490C-BB95-8452F2ED57CC}"/>
                </a:ext>
              </a:extLst>
            </p:cNvPr>
            <p:cNvSpPr/>
            <p:nvPr/>
          </p:nvSpPr>
          <p:spPr>
            <a:xfrm>
              <a:off x="840189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4" name="Shape 301">
              <a:extLst>
                <a:ext uri="{FF2B5EF4-FFF2-40B4-BE49-F238E27FC236}">
                  <a16:creationId xmlns:a16="http://schemas.microsoft.com/office/drawing/2014/main" id="{2F044BB5-B530-4D7D-A44C-CA7B24178727}"/>
                </a:ext>
              </a:extLst>
            </p:cNvPr>
            <p:cNvSpPr/>
            <p:nvPr/>
          </p:nvSpPr>
          <p:spPr>
            <a:xfrm>
              <a:off x="784120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5" name="Shape 302">
              <a:extLst>
                <a:ext uri="{FF2B5EF4-FFF2-40B4-BE49-F238E27FC236}">
                  <a16:creationId xmlns:a16="http://schemas.microsoft.com/office/drawing/2014/main" id="{DD9EC60D-12D5-4C14-830B-C1F2A638C614}"/>
                </a:ext>
              </a:extLst>
            </p:cNvPr>
            <p:cNvSpPr/>
            <p:nvPr/>
          </p:nvSpPr>
          <p:spPr>
            <a:xfrm>
              <a:off x="728052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6" name="Shape 303">
              <a:extLst>
                <a:ext uri="{FF2B5EF4-FFF2-40B4-BE49-F238E27FC236}">
                  <a16:creationId xmlns:a16="http://schemas.microsoft.com/office/drawing/2014/main" id="{9FACC1A1-D541-455A-88D7-6E39A837EC5F}"/>
                </a:ext>
              </a:extLst>
            </p:cNvPr>
            <p:cNvSpPr/>
            <p:nvPr/>
          </p:nvSpPr>
          <p:spPr>
            <a:xfrm>
              <a:off x="671982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7" name="Shape 304">
              <a:extLst>
                <a:ext uri="{FF2B5EF4-FFF2-40B4-BE49-F238E27FC236}">
                  <a16:creationId xmlns:a16="http://schemas.microsoft.com/office/drawing/2014/main" id="{2452D40E-AE69-46E5-AFD6-E7069480453C}"/>
                </a:ext>
              </a:extLst>
            </p:cNvPr>
            <p:cNvSpPr/>
            <p:nvPr/>
          </p:nvSpPr>
          <p:spPr>
            <a:xfrm>
              <a:off x="6159139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8" name="Shape 305">
              <a:extLst>
                <a:ext uri="{FF2B5EF4-FFF2-40B4-BE49-F238E27FC236}">
                  <a16:creationId xmlns:a16="http://schemas.microsoft.com/office/drawing/2014/main" id="{DA8518BF-4BA3-4D6E-96CD-E9BA04A1EDDE}"/>
                </a:ext>
              </a:extLst>
            </p:cNvPr>
            <p:cNvSpPr/>
            <p:nvPr/>
          </p:nvSpPr>
          <p:spPr>
            <a:xfrm>
              <a:off x="167343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9" name="Shape 306">
              <a:extLst>
                <a:ext uri="{FF2B5EF4-FFF2-40B4-BE49-F238E27FC236}">
                  <a16:creationId xmlns:a16="http://schemas.microsoft.com/office/drawing/2014/main" id="{AA8AE337-5EE0-4BBF-9109-C17243B79DA3}"/>
                </a:ext>
              </a:extLst>
            </p:cNvPr>
            <p:cNvSpPr/>
            <p:nvPr/>
          </p:nvSpPr>
          <p:spPr>
            <a:xfrm>
              <a:off x="5598260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0" name="Shape 307">
              <a:extLst>
                <a:ext uri="{FF2B5EF4-FFF2-40B4-BE49-F238E27FC236}">
                  <a16:creationId xmlns:a16="http://schemas.microsoft.com/office/drawing/2014/main" id="{6CE0224B-6624-4745-B3C3-21D841E03420}"/>
                </a:ext>
              </a:extLst>
            </p:cNvPr>
            <p:cNvSpPr/>
            <p:nvPr/>
          </p:nvSpPr>
          <p:spPr>
            <a:xfrm>
              <a:off x="5037572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1" name="Shape 308">
              <a:extLst>
                <a:ext uri="{FF2B5EF4-FFF2-40B4-BE49-F238E27FC236}">
                  <a16:creationId xmlns:a16="http://schemas.microsoft.com/office/drawing/2014/main" id="{1FAFD1B1-CD54-4006-A3C7-20797465ADFC}"/>
                </a:ext>
              </a:extLst>
            </p:cNvPr>
            <p:cNvSpPr/>
            <p:nvPr/>
          </p:nvSpPr>
          <p:spPr>
            <a:xfrm>
              <a:off x="4476879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2" name="Shape 309">
              <a:extLst>
                <a:ext uri="{FF2B5EF4-FFF2-40B4-BE49-F238E27FC236}">
                  <a16:creationId xmlns:a16="http://schemas.microsoft.com/office/drawing/2014/main" id="{959A4623-B857-4FC5-B026-0768D0AF5A6C}"/>
                </a:ext>
              </a:extLst>
            </p:cNvPr>
            <p:cNvSpPr/>
            <p:nvPr/>
          </p:nvSpPr>
          <p:spPr>
            <a:xfrm>
              <a:off x="3916189" y="4413892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3" name="Shape 310">
              <a:extLst>
                <a:ext uri="{FF2B5EF4-FFF2-40B4-BE49-F238E27FC236}">
                  <a16:creationId xmlns:a16="http://schemas.microsoft.com/office/drawing/2014/main" id="{C8DD6717-8171-4D45-B521-7E9C733C1E66}"/>
                </a:ext>
              </a:extLst>
            </p:cNvPr>
            <p:cNvSpPr/>
            <p:nvPr/>
          </p:nvSpPr>
          <p:spPr>
            <a:xfrm>
              <a:off x="3355501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4" name="Shape 311">
              <a:extLst>
                <a:ext uri="{FF2B5EF4-FFF2-40B4-BE49-F238E27FC236}">
                  <a16:creationId xmlns:a16="http://schemas.microsoft.com/office/drawing/2014/main" id="{CAD684DB-FF89-458D-8160-1BFE3CFEFE44}"/>
                </a:ext>
              </a:extLst>
            </p:cNvPr>
            <p:cNvSpPr/>
            <p:nvPr/>
          </p:nvSpPr>
          <p:spPr>
            <a:xfrm>
              <a:off x="2794810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5" name="Shape 312">
              <a:extLst>
                <a:ext uri="{FF2B5EF4-FFF2-40B4-BE49-F238E27FC236}">
                  <a16:creationId xmlns:a16="http://schemas.microsoft.com/office/drawing/2014/main" id="{B94A414F-1687-437F-9DBD-638169EB75E8}"/>
                </a:ext>
              </a:extLst>
            </p:cNvPr>
            <p:cNvSpPr/>
            <p:nvPr/>
          </p:nvSpPr>
          <p:spPr>
            <a:xfrm>
              <a:off x="2234121" y="4413892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36" name="Shape 313">
              <a:extLst>
                <a:ext uri="{FF2B5EF4-FFF2-40B4-BE49-F238E27FC236}">
                  <a16:creationId xmlns:a16="http://schemas.microsoft.com/office/drawing/2014/main" id="{ACC648B0-4C77-4266-93AE-E4CA11334518}"/>
                </a:ext>
              </a:extLst>
            </p:cNvPr>
            <p:cNvSpPr txBox="1"/>
            <p:nvPr/>
          </p:nvSpPr>
          <p:spPr>
            <a:xfrm>
              <a:off x="1109940" y="3452323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37" name="Shape 314">
              <a:extLst>
                <a:ext uri="{FF2B5EF4-FFF2-40B4-BE49-F238E27FC236}">
                  <a16:creationId xmlns:a16="http://schemas.microsoft.com/office/drawing/2014/main" id="{3149C4EB-63D5-471F-9B6D-F7D1F1BBCC31}"/>
                </a:ext>
              </a:extLst>
            </p:cNvPr>
            <p:cNvSpPr txBox="1"/>
            <p:nvPr/>
          </p:nvSpPr>
          <p:spPr>
            <a:xfrm>
              <a:off x="1109940" y="4321436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6DA5D-95E8-4CEC-8F35-9809DB1BCE1F}"/>
              </a:ext>
            </a:extLst>
          </p:cNvPr>
          <p:cNvGrpSpPr/>
          <p:nvPr/>
        </p:nvGrpSpPr>
        <p:grpSpPr>
          <a:xfrm>
            <a:off x="6531567" y="3969800"/>
            <a:ext cx="5251670" cy="1281266"/>
            <a:chOff x="1790297" y="4413421"/>
            <a:chExt cx="8514438" cy="1619659"/>
          </a:xfrm>
        </p:grpSpPr>
        <p:cxnSp>
          <p:nvCxnSpPr>
            <p:cNvPr id="39" name="Shape 321">
              <a:extLst>
                <a:ext uri="{FF2B5EF4-FFF2-40B4-BE49-F238E27FC236}">
                  <a16:creationId xmlns:a16="http://schemas.microsoft.com/office/drawing/2014/main" id="{D10AD6D5-00D8-4161-AFAF-ED2F41780B24}"/>
                </a:ext>
              </a:extLst>
            </p:cNvPr>
            <p:cNvCxnSpPr/>
            <p:nvPr/>
          </p:nvCxnSpPr>
          <p:spPr>
            <a:xfrm>
              <a:off x="4958898" y="4413421"/>
              <a:ext cx="288599" cy="4511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" name="Shape 322">
              <a:extLst>
                <a:ext uri="{FF2B5EF4-FFF2-40B4-BE49-F238E27FC236}">
                  <a16:creationId xmlns:a16="http://schemas.microsoft.com/office/drawing/2014/main" id="{53C1E2B0-D184-4B82-AF01-DB14FCFDBB2C}"/>
                </a:ext>
              </a:extLst>
            </p:cNvPr>
            <p:cNvCxnSpPr/>
            <p:nvPr/>
          </p:nvCxnSpPr>
          <p:spPr>
            <a:xfrm flipH="1">
              <a:off x="4804611" y="4417321"/>
              <a:ext cx="391500" cy="4238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" name="Shape 323">
              <a:extLst>
                <a:ext uri="{FF2B5EF4-FFF2-40B4-BE49-F238E27FC236}">
                  <a16:creationId xmlns:a16="http://schemas.microsoft.com/office/drawing/2014/main" id="{BCF9A65D-B4EA-42DF-B9B2-5B0467BD3760}"/>
                </a:ext>
              </a:extLst>
            </p:cNvPr>
            <p:cNvCxnSpPr/>
            <p:nvPr/>
          </p:nvCxnSpPr>
          <p:spPr>
            <a:xfrm rot="-5400000" flipH="1">
              <a:off x="6354629" y="46102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2" name="Shape 325">
              <a:extLst>
                <a:ext uri="{FF2B5EF4-FFF2-40B4-BE49-F238E27FC236}">
                  <a16:creationId xmlns:a16="http://schemas.microsoft.com/office/drawing/2014/main" id="{010BE8F1-084E-4FBE-8612-5D587D25EC5F}"/>
                </a:ext>
              </a:extLst>
            </p:cNvPr>
            <p:cNvCxnSpPr/>
            <p:nvPr/>
          </p:nvCxnSpPr>
          <p:spPr>
            <a:xfrm>
              <a:off x="4714495" y="4417321"/>
              <a:ext cx="657299" cy="4238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3" name="Shape 327">
              <a:extLst>
                <a:ext uri="{FF2B5EF4-FFF2-40B4-BE49-F238E27FC236}">
                  <a16:creationId xmlns:a16="http://schemas.microsoft.com/office/drawing/2014/main" id="{95B33B06-912A-41EA-9B6C-F150F7DB81BC}"/>
                </a:ext>
              </a:extLst>
            </p:cNvPr>
            <p:cNvCxnSpPr/>
            <p:nvPr/>
          </p:nvCxnSpPr>
          <p:spPr>
            <a:xfrm flipH="1">
              <a:off x="4967819" y="4432771"/>
              <a:ext cx="408000" cy="416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4" name="Shape 328">
              <a:extLst>
                <a:ext uri="{FF2B5EF4-FFF2-40B4-BE49-F238E27FC236}">
                  <a16:creationId xmlns:a16="http://schemas.microsoft.com/office/drawing/2014/main" id="{91E5AEF3-66BF-449D-ADFA-646C59B0E00E}"/>
                </a:ext>
              </a:extLst>
            </p:cNvPr>
            <p:cNvCxnSpPr/>
            <p:nvPr/>
          </p:nvCxnSpPr>
          <p:spPr>
            <a:xfrm rot="-5400000" flipH="1">
              <a:off x="6548736" y="461980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5" name="Shape 345">
              <a:extLst>
                <a:ext uri="{FF2B5EF4-FFF2-40B4-BE49-F238E27FC236}">
                  <a16:creationId xmlns:a16="http://schemas.microsoft.com/office/drawing/2014/main" id="{D6DBFB69-2E05-41BB-B5D1-ADDFEF952631}"/>
                </a:ext>
              </a:extLst>
            </p:cNvPr>
            <p:cNvSpPr/>
            <p:nvPr/>
          </p:nvSpPr>
          <p:spPr>
            <a:xfrm>
              <a:off x="8037635" y="4864197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6" name="Shape 346">
              <a:extLst>
                <a:ext uri="{FF2B5EF4-FFF2-40B4-BE49-F238E27FC236}">
                  <a16:creationId xmlns:a16="http://schemas.microsoft.com/office/drawing/2014/main" id="{BD5BA6EB-5FE9-42B5-8F8C-2CDFC0199177}"/>
                </a:ext>
              </a:extLst>
            </p:cNvPr>
            <p:cNvSpPr/>
            <p:nvPr/>
          </p:nvSpPr>
          <p:spPr>
            <a:xfrm>
              <a:off x="4618113" y="4867389"/>
              <a:ext cx="22671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7" name="Shape 347">
              <a:extLst>
                <a:ext uri="{FF2B5EF4-FFF2-40B4-BE49-F238E27FC236}">
                  <a16:creationId xmlns:a16="http://schemas.microsoft.com/office/drawing/2014/main" id="{D63ED10A-D21D-4C5F-928E-9341A648DA0A}"/>
                </a:ext>
              </a:extLst>
            </p:cNvPr>
            <p:cNvSpPr/>
            <p:nvPr/>
          </p:nvSpPr>
          <p:spPr>
            <a:xfrm>
              <a:off x="2353787" y="4867389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48" name="Shape 348">
              <a:extLst>
                <a:ext uri="{FF2B5EF4-FFF2-40B4-BE49-F238E27FC236}">
                  <a16:creationId xmlns:a16="http://schemas.microsoft.com/office/drawing/2014/main" id="{7EF1B233-8633-4841-B3C7-575E3BD1DF47}"/>
                </a:ext>
              </a:extLst>
            </p:cNvPr>
            <p:cNvSpPr/>
            <p:nvPr/>
          </p:nvSpPr>
          <p:spPr>
            <a:xfrm>
              <a:off x="6887236" y="4864202"/>
              <a:ext cx="22671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cxnSp>
          <p:nvCxnSpPr>
            <p:cNvPr id="49" name="Shape 349">
              <a:extLst>
                <a:ext uri="{FF2B5EF4-FFF2-40B4-BE49-F238E27FC236}">
                  <a16:creationId xmlns:a16="http://schemas.microsoft.com/office/drawing/2014/main" id="{EA19E413-655E-490A-A3AC-70DB8A0A6856}"/>
                </a:ext>
              </a:extLst>
            </p:cNvPr>
            <p:cNvCxnSpPr/>
            <p:nvPr/>
          </p:nvCxnSpPr>
          <p:spPr>
            <a:xfrm rot="-5400000" flipH="1">
              <a:off x="4765998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0" name="Shape 350">
              <a:extLst>
                <a:ext uri="{FF2B5EF4-FFF2-40B4-BE49-F238E27FC236}">
                  <a16:creationId xmlns:a16="http://schemas.microsoft.com/office/drawing/2014/main" id="{A951CD76-12F8-4354-A937-D49F6CA24E24}"/>
                </a:ext>
              </a:extLst>
            </p:cNvPr>
            <p:cNvCxnSpPr/>
            <p:nvPr/>
          </p:nvCxnSpPr>
          <p:spPr>
            <a:xfrm rot="-5400000" flipH="1">
              <a:off x="4996025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1" name="Shape 351">
              <a:extLst>
                <a:ext uri="{FF2B5EF4-FFF2-40B4-BE49-F238E27FC236}">
                  <a16:creationId xmlns:a16="http://schemas.microsoft.com/office/drawing/2014/main" id="{27023116-3AA1-431D-867A-2837F9E2AC86}"/>
                </a:ext>
              </a:extLst>
            </p:cNvPr>
            <p:cNvCxnSpPr/>
            <p:nvPr/>
          </p:nvCxnSpPr>
          <p:spPr>
            <a:xfrm rot="-5400000" flipH="1">
              <a:off x="6347440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52" name="Shape 352">
              <a:extLst>
                <a:ext uri="{FF2B5EF4-FFF2-40B4-BE49-F238E27FC236}">
                  <a16:creationId xmlns:a16="http://schemas.microsoft.com/office/drawing/2014/main" id="{6FC07D56-4DD7-4DEA-94C6-77AD1BF1AEF1}"/>
                </a:ext>
              </a:extLst>
            </p:cNvPr>
            <p:cNvSpPr txBox="1"/>
            <p:nvPr/>
          </p:nvSpPr>
          <p:spPr>
            <a:xfrm>
              <a:off x="5735228" y="5270219"/>
              <a:ext cx="645333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53" name="Shape 353">
              <a:extLst>
                <a:ext uri="{FF2B5EF4-FFF2-40B4-BE49-F238E27FC236}">
                  <a16:creationId xmlns:a16="http://schemas.microsoft.com/office/drawing/2014/main" id="{AFFC2012-3A5B-49B3-8E62-CEF5319DD3E9}"/>
                </a:ext>
              </a:extLst>
            </p:cNvPr>
            <p:cNvCxnSpPr/>
            <p:nvPr/>
          </p:nvCxnSpPr>
          <p:spPr>
            <a:xfrm rot="-5400000" flipH="1">
              <a:off x="4514406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4" name="Shape 354">
              <a:extLst>
                <a:ext uri="{FF2B5EF4-FFF2-40B4-BE49-F238E27FC236}">
                  <a16:creationId xmlns:a16="http://schemas.microsoft.com/office/drawing/2014/main" id="{A51C0E1C-2317-4665-8AD7-42898D7A1527}"/>
                </a:ext>
              </a:extLst>
            </p:cNvPr>
            <p:cNvCxnSpPr/>
            <p:nvPr/>
          </p:nvCxnSpPr>
          <p:spPr>
            <a:xfrm rot="-5400000" flipH="1">
              <a:off x="5182922" y="5479333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55" name="Shape 355">
              <a:extLst>
                <a:ext uri="{FF2B5EF4-FFF2-40B4-BE49-F238E27FC236}">
                  <a16:creationId xmlns:a16="http://schemas.microsoft.com/office/drawing/2014/main" id="{90B7A75B-FBEC-4446-AFB8-536DCDDB7220}"/>
                </a:ext>
              </a:extLst>
            </p:cNvPr>
            <p:cNvCxnSpPr/>
            <p:nvPr/>
          </p:nvCxnSpPr>
          <p:spPr>
            <a:xfrm rot="-5400000" flipH="1">
              <a:off x="6541547" y="5488918"/>
              <a:ext cx="392999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56" name="Shape 356">
              <a:extLst>
                <a:ext uri="{FF2B5EF4-FFF2-40B4-BE49-F238E27FC236}">
                  <a16:creationId xmlns:a16="http://schemas.microsoft.com/office/drawing/2014/main" id="{22BCBAF4-EB95-490D-87D3-9D8BFF825E8B}"/>
                </a:ext>
              </a:extLst>
            </p:cNvPr>
            <p:cNvSpPr/>
            <p:nvPr/>
          </p:nvSpPr>
          <p:spPr>
            <a:xfrm>
              <a:off x="964294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7" name="Shape 357">
              <a:extLst>
                <a:ext uri="{FF2B5EF4-FFF2-40B4-BE49-F238E27FC236}">
                  <a16:creationId xmlns:a16="http://schemas.microsoft.com/office/drawing/2014/main" id="{4256FF8D-AC61-429D-A4ED-30D94465865B}"/>
                </a:ext>
              </a:extLst>
            </p:cNvPr>
            <p:cNvSpPr/>
            <p:nvPr/>
          </p:nvSpPr>
          <p:spPr>
            <a:xfrm>
              <a:off x="908225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8" name="Shape 358">
              <a:extLst>
                <a:ext uri="{FF2B5EF4-FFF2-40B4-BE49-F238E27FC236}">
                  <a16:creationId xmlns:a16="http://schemas.microsoft.com/office/drawing/2014/main" id="{3B043FB4-4ADF-4A6F-8D45-0442BD78D82D}"/>
                </a:ext>
              </a:extLst>
            </p:cNvPr>
            <p:cNvSpPr/>
            <p:nvPr/>
          </p:nvSpPr>
          <p:spPr>
            <a:xfrm>
              <a:off x="852156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59" name="Shape 359">
              <a:extLst>
                <a:ext uri="{FF2B5EF4-FFF2-40B4-BE49-F238E27FC236}">
                  <a16:creationId xmlns:a16="http://schemas.microsoft.com/office/drawing/2014/main" id="{BA2047CC-7BD0-4D1E-A935-C59EDDADE9D7}"/>
                </a:ext>
              </a:extLst>
            </p:cNvPr>
            <p:cNvSpPr/>
            <p:nvPr/>
          </p:nvSpPr>
          <p:spPr>
            <a:xfrm>
              <a:off x="796087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0" name="Shape 360">
              <a:extLst>
                <a:ext uri="{FF2B5EF4-FFF2-40B4-BE49-F238E27FC236}">
                  <a16:creationId xmlns:a16="http://schemas.microsoft.com/office/drawing/2014/main" id="{511F6C9C-D711-4B83-AC5C-D232C2F3CD0E}"/>
                </a:ext>
              </a:extLst>
            </p:cNvPr>
            <p:cNvSpPr/>
            <p:nvPr/>
          </p:nvSpPr>
          <p:spPr>
            <a:xfrm>
              <a:off x="740018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1" name="Shape 361">
              <a:extLst>
                <a:ext uri="{FF2B5EF4-FFF2-40B4-BE49-F238E27FC236}">
                  <a16:creationId xmlns:a16="http://schemas.microsoft.com/office/drawing/2014/main" id="{6F2AE8C0-0B79-46B0-96E2-7061DFC8E053}"/>
                </a:ext>
              </a:extLst>
            </p:cNvPr>
            <p:cNvSpPr/>
            <p:nvPr/>
          </p:nvSpPr>
          <p:spPr>
            <a:xfrm>
              <a:off x="6839496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2" name="Shape 362">
              <a:extLst>
                <a:ext uri="{FF2B5EF4-FFF2-40B4-BE49-F238E27FC236}">
                  <a16:creationId xmlns:a16="http://schemas.microsoft.com/office/drawing/2014/main" id="{DDB28433-3A96-4613-8850-CD671EB50FD9}"/>
                </a:ext>
              </a:extLst>
            </p:cNvPr>
            <p:cNvSpPr/>
            <p:nvPr/>
          </p:nvSpPr>
          <p:spPr>
            <a:xfrm>
              <a:off x="235378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3" name="Shape 363">
              <a:extLst>
                <a:ext uri="{FF2B5EF4-FFF2-40B4-BE49-F238E27FC236}">
                  <a16:creationId xmlns:a16="http://schemas.microsoft.com/office/drawing/2014/main" id="{B033934D-07CC-4BE0-AAC8-2C2470569D11}"/>
                </a:ext>
              </a:extLst>
            </p:cNvPr>
            <p:cNvSpPr/>
            <p:nvPr/>
          </p:nvSpPr>
          <p:spPr>
            <a:xfrm>
              <a:off x="6278617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4" name="Shape 364">
              <a:extLst>
                <a:ext uri="{FF2B5EF4-FFF2-40B4-BE49-F238E27FC236}">
                  <a16:creationId xmlns:a16="http://schemas.microsoft.com/office/drawing/2014/main" id="{5ED023FC-5E1E-4CA6-A31A-807F9E5D772D}"/>
                </a:ext>
              </a:extLst>
            </p:cNvPr>
            <p:cNvSpPr/>
            <p:nvPr/>
          </p:nvSpPr>
          <p:spPr>
            <a:xfrm>
              <a:off x="5717929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5" name="Shape 365">
              <a:extLst>
                <a:ext uri="{FF2B5EF4-FFF2-40B4-BE49-F238E27FC236}">
                  <a16:creationId xmlns:a16="http://schemas.microsoft.com/office/drawing/2014/main" id="{DB35A37D-4B04-45DF-9F2D-DBC6CBA304BF}"/>
                </a:ext>
              </a:extLst>
            </p:cNvPr>
            <p:cNvSpPr/>
            <p:nvPr/>
          </p:nvSpPr>
          <p:spPr>
            <a:xfrm>
              <a:off x="5157236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6" name="Shape 366">
              <a:extLst>
                <a:ext uri="{FF2B5EF4-FFF2-40B4-BE49-F238E27FC236}">
                  <a16:creationId xmlns:a16="http://schemas.microsoft.com/office/drawing/2014/main" id="{4BB847EF-D9DC-4EDD-88CD-883724A2BED2}"/>
                </a:ext>
              </a:extLst>
            </p:cNvPr>
            <p:cNvSpPr/>
            <p:nvPr/>
          </p:nvSpPr>
          <p:spPr>
            <a:xfrm>
              <a:off x="4596546" y="5736504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7" name="Shape 367">
              <a:extLst>
                <a:ext uri="{FF2B5EF4-FFF2-40B4-BE49-F238E27FC236}">
                  <a16:creationId xmlns:a16="http://schemas.microsoft.com/office/drawing/2014/main" id="{21098921-E293-4BEF-80E5-76EA5CD2BA2A}"/>
                </a:ext>
              </a:extLst>
            </p:cNvPr>
            <p:cNvSpPr/>
            <p:nvPr/>
          </p:nvSpPr>
          <p:spPr>
            <a:xfrm>
              <a:off x="4035858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8" name="Shape 368">
              <a:extLst>
                <a:ext uri="{FF2B5EF4-FFF2-40B4-BE49-F238E27FC236}">
                  <a16:creationId xmlns:a16="http://schemas.microsoft.com/office/drawing/2014/main" id="{8F1FE284-668E-4BFA-B691-D99174547838}"/>
                </a:ext>
              </a:extLst>
            </p:cNvPr>
            <p:cNvSpPr/>
            <p:nvPr/>
          </p:nvSpPr>
          <p:spPr>
            <a:xfrm>
              <a:off x="3475167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69" name="Shape 369">
              <a:extLst>
                <a:ext uri="{FF2B5EF4-FFF2-40B4-BE49-F238E27FC236}">
                  <a16:creationId xmlns:a16="http://schemas.microsoft.com/office/drawing/2014/main" id="{557757AF-4E4A-47E9-8277-6DAC4CB32F9D}"/>
                </a:ext>
              </a:extLst>
            </p:cNvPr>
            <p:cNvSpPr/>
            <p:nvPr/>
          </p:nvSpPr>
          <p:spPr>
            <a:xfrm>
              <a:off x="2914478" y="5736504"/>
              <a:ext cx="566700" cy="272293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70" name="Shape 370">
              <a:extLst>
                <a:ext uri="{FF2B5EF4-FFF2-40B4-BE49-F238E27FC236}">
                  <a16:creationId xmlns:a16="http://schemas.microsoft.com/office/drawing/2014/main" id="{02946B91-4ADD-4FE6-91A8-5B011817562B}"/>
                </a:ext>
              </a:extLst>
            </p:cNvPr>
            <p:cNvSpPr txBox="1"/>
            <p:nvPr/>
          </p:nvSpPr>
          <p:spPr>
            <a:xfrm>
              <a:off x="1790297" y="4774938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71" name="Shape 371">
              <a:extLst>
                <a:ext uri="{FF2B5EF4-FFF2-40B4-BE49-F238E27FC236}">
                  <a16:creationId xmlns:a16="http://schemas.microsoft.com/office/drawing/2014/main" id="{4FB401AE-1968-4E46-B52A-5D6C17C9AED0}"/>
                </a:ext>
              </a:extLst>
            </p:cNvPr>
            <p:cNvSpPr txBox="1"/>
            <p:nvPr/>
          </p:nvSpPr>
          <p:spPr>
            <a:xfrm>
              <a:off x="1790297" y="5644056"/>
              <a:ext cx="468899" cy="3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sp>
          <p:nvSpPr>
            <p:cNvPr id="72" name="Shape 352">
              <a:extLst>
                <a:ext uri="{FF2B5EF4-FFF2-40B4-BE49-F238E27FC236}">
                  <a16:creationId xmlns:a16="http://schemas.microsoft.com/office/drawing/2014/main" id="{6B0D3C92-33D6-4423-A5AC-92D2E897074B}"/>
                </a:ext>
              </a:extLst>
            </p:cNvPr>
            <p:cNvSpPr txBox="1"/>
            <p:nvPr/>
          </p:nvSpPr>
          <p:spPr>
            <a:xfrm>
              <a:off x="5722442" y="4436070"/>
              <a:ext cx="559498" cy="272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800" b="1" dirty="0">
                  <a:solidFill>
                    <a:schemeClr val="dk2"/>
                  </a:solidFill>
                </a:rPr>
                <a:t>...</a:t>
              </a:r>
            </a:p>
          </p:txBody>
        </p: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EB1ECBC5-3717-4472-8E9F-4BA85DB59E6C}"/>
              </a:ext>
            </a:extLst>
          </p:cNvPr>
          <p:cNvGrpSpPr/>
          <p:nvPr/>
        </p:nvGrpSpPr>
        <p:grpSpPr>
          <a:xfrm>
            <a:off x="6553887" y="5521521"/>
            <a:ext cx="5251670" cy="1190708"/>
            <a:chOff x="1790297" y="4511562"/>
            <a:chExt cx="8514438" cy="1505186"/>
          </a:xfrm>
        </p:grpSpPr>
        <p:sp>
          <p:nvSpPr>
            <p:cNvPr id="201" name="Shape 666">
              <a:extLst>
                <a:ext uri="{FF2B5EF4-FFF2-40B4-BE49-F238E27FC236}">
                  <a16:creationId xmlns:a16="http://schemas.microsoft.com/office/drawing/2014/main" id="{4155B431-CF68-4342-857E-C9E333E3CA4D}"/>
                </a:ext>
              </a:extLst>
            </p:cNvPr>
            <p:cNvSpPr/>
            <p:nvPr/>
          </p:nvSpPr>
          <p:spPr>
            <a:xfrm>
              <a:off x="8037635" y="4847867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2" name="Shape 667">
              <a:extLst>
                <a:ext uri="{FF2B5EF4-FFF2-40B4-BE49-F238E27FC236}">
                  <a16:creationId xmlns:a16="http://schemas.microsoft.com/office/drawing/2014/main" id="{E7FC1247-C027-4EB6-8756-215A2303C46F}"/>
                </a:ext>
              </a:extLst>
            </p:cNvPr>
            <p:cNvSpPr/>
            <p:nvPr/>
          </p:nvSpPr>
          <p:spPr>
            <a:xfrm>
              <a:off x="4618113" y="4851060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3" name="Shape 668">
              <a:extLst>
                <a:ext uri="{FF2B5EF4-FFF2-40B4-BE49-F238E27FC236}">
                  <a16:creationId xmlns:a16="http://schemas.microsoft.com/office/drawing/2014/main" id="{83883511-4AFF-4174-825C-30CA17EC8A5A}"/>
                </a:ext>
              </a:extLst>
            </p:cNvPr>
            <p:cNvSpPr/>
            <p:nvPr/>
          </p:nvSpPr>
          <p:spPr>
            <a:xfrm>
              <a:off x="2353787" y="4851060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4" name="Shape 669">
              <a:extLst>
                <a:ext uri="{FF2B5EF4-FFF2-40B4-BE49-F238E27FC236}">
                  <a16:creationId xmlns:a16="http://schemas.microsoft.com/office/drawing/2014/main" id="{80BE1183-4100-4EC4-9323-141ED85B9356}"/>
                </a:ext>
              </a:extLst>
            </p:cNvPr>
            <p:cNvSpPr/>
            <p:nvPr/>
          </p:nvSpPr>
          <p:spPr>
            <a:xfrm>
              <a:off x="6887236" y="4847875"/>
              <a:ext cx="22671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5" name="Shape 670">
              <a:extLst>
                <a:ext uri="{FF2B5EF4-FFF2-40B4-BE49-F238E27FC236}">
                  <a16:creationId xmlns:a16="http://schemas.microsoft.com/office/drawing/2014/main" id="{E2851D31-D7D7-433B-8EF8-ADE8711AB551}"/>
                </a:ext>
              </a:extLst>
            </p:cNvPr>
            <p:cNvSpPr/>
            <p:nvPr/>
          </p:nvSpPr>
          <p:spPr>
            <a:xfrm>
              <a:off x="964294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6" name="Shape 671">
              <a:extLst>
                <a:ext uri="{FF2B5EF4-FFF2-40B4-BE49-F238E27FC236}">
                  <a16:creationId xmlns:a16="http://schemas.microsoft.com/office/drawing/2014/main" id="{B0A96352-A68E-4A6D-BA2F-EDDB3BD62029}"/>
                </a:ext>
              </a:extLst>
            </p:cNvPr>
            <p:cNvSpPr/>
            <p:nvPr/>
          </p:nvSpPr>
          <p:spPr>
            <a:xfrm>
              <a:off x="908225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7" name="Shape 672">
              <a:extLst>
                <a:ext uri="{FF2B5EF4-FFF2-40B4-BE49-F238E27FC236}">
                  <a16:creationId xmlns:a16="http://schemas.microsoft.com/office/drawing/2014/main" id="{1F63721C-8C1E-4521-BBAF-C02F293D37F9}"/>
                </a:ext>
              </a:extLst>
            </p:cNvPr>
            <p:cNvSpPr/>
            <p:nvPr/>
          </p:nvSpPr>
          <p:spPr>
            <a:xfrm>
              <a:off x="852156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8" name="Shape 673">
              <a:extLst>
                <a:ext uri="{FF2B5EF4-FFF2-40B4-BE49-F238E27FC236}">
                  <a16:creationId xmlns:a16="http://schemas.microsoft.com/office/drawing/2014/main" id="{B24F09E2-4940-4FB5-B269-EBBA63190547}"/>
                </a:ext>
              </a:extLst>
            </p:cNvPr>
            <p:cNvSpPr/>
            <p:nvPr/>
          </p:nvSpPr>
          <p:spPr>
            <a:xfrm>
              <a:off x="7960877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09" name="Shape 674">
              <a:extLst>
                <a:ext uri="{FF2B5EF4-FFF2-40B4-BE49-F238E27FC236}">
                  <a16:creationId xmlns:a16="http://schemas.microsoft.com/office/drawing/2014/main" id="{E2B98C31-4FCA-4BB8-98CA-8F0B9353A252}"/>
                </a:ext>
              </a:extLst>
            </p:cNvPr>
            <p:cNvSpPr/>
            <p:nvPr/>
          </p:nvSpPr>
          <p:spPr>
            <a:xfrm>
              <a:off x="740018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0" name="Shape 675">
              <a:extLst>
                <a:ext uri="{FF2B5EF4-FFF2-40B4-BE49-F238E27FC236}">
                  <a16:creationId xmlns:a16="http://schemas.microsoft.com/office/drawing/2014/main" id="{55E8FFBF-9293-4076-AB6B-4F8BD79AC225}"/>
                </a:ext>
              </a:extLst>
            </p:cNvPr>
            <p:cNvSpPr/>
            <p:nvPr/>
          </p:nvSpPr>
          <p:spPr>
            <a:xfrm>
              <a:off x="683949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1" name="Shape 676">
              <a:extLst>
                <a:ext uri="{FF2B5EF4-FFF2-40B4-BE49-F238E27FC236}">
                  <a16:creationId xmlns:a16="http://schemas.microsoft.com/office/drawing/2014/main" id="{606EDFE1-3945-48AA-819D-E1FF7125DE7B}"/>
                </a:ext>
              </a:extLst>
            </p:cNvPr>
            <p:cNvSpPr/>
            <p:nvPr/>
          </p:nvSpPr>
          <p:spPr>
            <a:xfrm>
              <a:off x="2353787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2" name="Shape 677">
              <a:extLst>
                <a:ext uri="{FF2B5EF4-FFF2-40B4-BE49-F238E27FC236}">
                  <a16:creationId xmlns:a16="http://schemas.microsoft.com/office/drawing/2014/main" id="{24D42497-1B3D-4FB3-9B7F-4948317C9921}"/>
                </a:ext>
              </a:extLst>
            </p:cNvPr>
            <p:cNvSpPr/>
            <p:nvPr/>
          </p:nvSpPr>
          <p:spPr>
            <a:xfrm>
              <a:off x="6278617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3" name="Shape 678">
              <a:extLst>
                <a:ext uri="{FF2B5EF4-FFF2-40B4-BE49-F238E27FC236}">
                  <a16:creationId xmlns:a16="http://schemas.microsoft.com/office/drawing/2014/main" id="{131F2C1E-4364-4530-9409-9EF20176A50E}"/>
                </a:ext>
              </a:extLst>
            </p:cNvPr>
            <p:cNvSpPr/>
            <p:nvPr/>
          </p:nvSpPr>
          <p:spPr>
            <a:xfrm>
              <a:off x="5717929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4" name="Shape 679">
              <a:extLst>
                <a:ext uri="{FF2B5EF4-FFF2-40B4-BE49-F238E27FC236}">
                  <a16:creationId xmlns:a16="http://schemas.microsoft.com/office/drawing/2014/main" id="{00FA25F4-72F2-45E0-AA87-5FA1838D8101}"/>
                </a:ext>
              </a:extLst>
            </p:cNvPr>
            <p:cNvSpPr/>
            <p:nvPr/>
          </p:nvSpPr>
          <p:spPr>
            <a:xfrm>
              <a:off x="5157236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5" name="Shape 680">
              <a:extLst>
                <a:ext uri="{FF2B5EF4-FFF2-40B4-BE49-F238E27FC236}">
                  <a16:creationId xmlns:a16="http://schemas.microsoft.com/office/drawing/2014/main" id="{57A64FD6-2AA3-48AD-ABC2-C87E7FE39493}"/>
                </a:ext>
              </a:extLst>
            </p:cNvPr>
            <p:cNvSpPr/>
            <p:nvPr/>
          </p:nvSpPr>
          <p:spPr>
            <a:xfrm>
              <a:off x="4596546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6" name="Shape 681">
              <a:extLst>
                <a:ext uri="{FF2B5EF4-FFF2-40B4-BE49-F238E27FC236}">
                  <a16:creationId xmlns:a16="http://schemas.microsoft.com/office/drawing/2014/main" id="{E12B5A82-9B6A-40DB-942C-87156F9A2D51}"/>
                </a:ext>
              </a:extLst>
            </p:cNvPr>
            <p:cNvSpPr/>
            <p:nvPr/>
          </p:nvSpPr>
          <p:spPr>
            <a:xfrm>
              <a:off x="4035858" y="5720176"/>
              <a:ext cx="566700" cy="27229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7" name="Shape 682">
              <a:extLst>
                <a:ext uri="{FF2B5EF4-FFF2-40B4-BE49-F238E27FC236}">
                  <a16:creationId xmlns:a16="http://schemas.microsoft.com/office/drawing/2014/main" id="{7C5595FC-0999-4FDE-A5C2-07E7207149E0}"/>
                </a:ext>
              </a:extLst>
            </p:cNvPr>
            <p:cNvSpPr/>
            <p:nvPr/>
          </p:nvSpPr>
          <p:spPr>
            <a:xfrm>
              <a:off x="3475167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8" name="Shape 683">
              <a:extLst>
                <a:ext uri="{FF2B5EF4-FFF2-40B4-BE49-F238E27FC236}">
                  <a16:creationId xmlns:a16="http://schemas.microsoft.com/office/drawing/2014/main" id="{A30515A6-B5AB-4322-B664-C7283DC7436C}"/>
                </a:ext>
              </a:extLst>
            </p:cNvPr>
            <p:cNvSpPr/>
            <p:nvPr/>
          </p:nvSpPr>
          <p:spPr>
            <a:xfrm>
              <a:off x="2914478" y="5720176"/>
              <a:ext cx="566700" cy="272293"/>
            </a:xfrm>
            <a:prstGeom prst="rect">
              <a:avLst/>
            </a:prstGeom>
            <a:solidFill>
              <a:srgbClr val="87AB00"/>
            </a:solidFill>
            <a:ln w="9525" cap="flat">
              <a:solidFill>
                <a:srgbClr val="994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800"/>
            </a:p>
          </p:txBody>
        </p:sp>
        <p:sp>
          <p:nvSpPr>
            <p:cNvPr id="219" name="Shape 684">
              <a:extLst>
                <a:ext uri="{FF2B5EF4-FFF2-40B4-BE49-F238E27FC236}">
                  <a16:creationId xmlns:a16="http://schemas.microsoft.com/office/drawing/2014/main" id="{C82E191B-EA2F-4981-B691-A6CEC658B440}"/>
                </a:ext>
              </a:extLst>
            </p:cNvPr>
            <p:cNvSpPr txBox="1"/>
            <p:nvPr/>
          </p:nvSpPr>
          <p:spPr>
            <a:xfrm>
              <a:off x="1790297" y="4758608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L1</a:t>
              </a:r>
            </a:p>
          </p:txBody>
        </p:sp>
        <p:sp>
          <p:nvSpPr>
            <p:cNvPr id="220" name="Shape 685">
              <a:extLst>
                <a:ext uri="{FF2B5EF4-FFF2-40B4-BE49-F238E27FC236}">
                  <a16:creationId xmlns:a16="http://schemas.microsoft.com/office/drawing/2014/main" id="{C5451A0A-8A3C-42B3-91A1-6C10DBE37570}"/>
                </a:ext>
              </a:extLst>
            </p:cNvPr>
            <p:cNvSpPr txBox="1"/>
            <p:nvPr/>
          </p:nvSpPr>
          <p:spPr>
            <a:xfrm>
              <a:off x="1790297" y="5627723"/>
              <a:ext cx="468899" cy="389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r>
                <a:rPr lang="en" sz="800">
                  <a:solidFill>
                    <a:schemeClr val="dk2"/>
                  </a:solidFill>
                </a:rPr>
                <a:t>L2</a:t>
              </a:r>
            </a:p>
          </p:txBody>
        </p:sp>
        <p:cxnSp>
          <p:nvCxnSpPr>
            <p:cNvPr id="221" name="Shape 686">
              <a:extLst>
                <a:ext uri="{FF2B5EF4-FFF2-40B4-BE49-F238E27FC236}">
                  <a16:creationId xmlns:a16="http://schemas.microsoft.com/office/drawing/2014/main" id="{A1F32016-7F22-4482-9855-0145A628B900}"/>
                </a:ext>
              </a:extLst>
            </p:cNvPr>
            <p:cNvCxnSpPr/>
            <p:nvPr/>
          </p:nvCxnSpPr>
          <p:spPr>
            <a:xfrm flipH="1">
              <a:off x="2658007" y="4634636"/>
              <a:ext cx="2314800" cy="1014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2" name="Shape 687">
              <a:extLst>
                <a:ext uri="{FF2B5EF4-FFF2-40B4-BE49-F238E27FC236}">
                  <a16:creationId xmlns:a16="http://schemas.microsoft.com/office/drawing/2014/main" id="{28C70189-FDFA-42AB-8041-C5CD51AA0D4F}"/>
                </a:ext>
              </a:extLst>
            </p:cNvPr>
            <p:cNvCxnSpPr/>
            <p:nvPr/>
          </p:nvCxnSpPr>
          <p:spPr>
            <a:xfrm flipH="1">
              <a:off x="4491234" y="4634639"/>
              <a:ext cx="711600" cy="9896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3" name="Shape 688">
              <a:extLst>
                <a:ext uri="{FF2B5EF4-FFF2-40B4-BE49-F238E27FC236}">
                  <a16:creationId xmlns:a16="http://schemas.microsoft.com/office/drawing/2014/main" id="{AB06A027-0874-4D0A-A021-2888E6F528F0}"/>
                </a:ext>
              </a:extLst>
            </p:cNvPr>
            <p:cNvCxnSpPr/>
            <p:nvPr/>
          </p:nvCxnSpPr>
          <p:spPr>
            <a:xfrm>
              <a:off x="6554252" y="4634642"/>
              <a:ext cx="2717399" cy="9896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4" name="Shape 689">
              <a:extLst>
                <a:ext uri="{FF2B5EF4-FFF2-40B4-BE49-F238E27FC236}">
                  <a16:creationId xmlns:a16="http://schemas.microsoft.com/office/drawing/2014/main" id="{971A87E6-A145-42A0-A70E-5FC115572470}"/>
                </a:ext>
              </a:extLst>
            </p:cNvPr>
            <p:cNvSpPr txBox="1"/>
            <p:nvPr/>
          </p:nvSpPr>
          <p:spPr>
            <a:xfrm>
              <a:off x="5817524" y="4511562"/>
              <a:ext cx="639605" cy="291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>
                <a:buSzPct val="25000"/>
              </a:pPr>
              <a:r>
                <a:rPr lang="en" sz="900" b="1" dirty="0">
                  <a:solidFill>
                    <a:schemeClr val="dk2"/>
                  </a:solidFill>
                </a:rPr>
                <a:t>...</a:t>
              </a:r>
            </a:p>
          </p:txBody>
        </p:sp>
        <p:cxnSp>
          <p:nvCxnSpPr>
            <p:cNvPr id="225" name="Shape 690">
              <a:extLst>
                <a:ext uri="{FF2B5EF4-FFF2-40B4-BE49-F238E27FC236}">
                  <a16:creationId xmlns:a16="http://schemas.microsoft.com/office/drawing/2014/main" id="{C915F3C1-CDBC-4E50-81C0-C6F3CADE3A6B}"/>
                </a:ext>
              </a:extLst>
            </p:cNvPr>
            <p:cNvCxnSpPr/>
            <p:nvPr/>
          </p:nvCxnSpPr>
          <p:spPr>
            <a:xfrm rot="-5400000" flipH="1">
              <a:off x="4246269" y="5138339"/>
              <a:ext cx="1014600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6" name="Shape 691">
              <a:extLst>
                <a:ext uri="{FF2B5EF4-FFF2-40B4-BE49-F238E27FC236}">
                  <a16:creationId xmlns:a16="http://schemas.microsoft.com/office/drawing/2014/main" id="{200F8E54-CDBB-4F15-92CB-82484A443F7D}"/>
                </a:ext>
              </a:extLst>
            </p:cNvPr>
            <p:cNvCxnSpPr/>
            <p:nvPr/>
          </p:nvCxnSpPr>
          <p:spPr>
            <a:xfrm>
              <a:off x="5389733" y="4634639"/>
              <a:ext cx="1689299" cy="940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7" name="Shape 692">
              <a:extLst>
                <a:ext uri="{FF2B5EF4-FFF2-40B4-BE49-F238E27FC236}">
                  <a16:creationId xmlns:a16="http://schemas.microsoft.com/office/drawing/2014/main" id="{2A914FDE-E864-4D29-A871-EB7E3D1B6388}"/>
                </a:ext>
              </a:extLst>
            </p:cNvPr>
            <p:cNvCxnSpPr/>
            <p:nvPr/>
          </p:nvCxnSpPr>
          <p:spPr>
            <a:xfrm rot="-5400000" flipH="1">
              <a:off x="6244656" y="5163082"/>
              <a:ext cx="1014600" cy="72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57425969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ym typeface="Arial"/>
              </a:rPr>
              <a:t>G-M</a:t>
            </a:r>
            <a:r>
              <a:rPr lang="en-US" dirty="0" err="1">
                <a:sym typeface="Arial"/>
              </a:rPr>
              <a:t>em</a:t>
            </a:r>
            <a:r>
              <a:rPr lang="en" dirty="0">
                <a:sym typeface="Arial"/>
              </a:rPr>
              <a:t> Access Pattern in </a:t>
            </a:r>
            <a:r>
              <a:rPr lang="en-US" dirty="0">
                <a:sym typeface="Arial"/>
              </a:rPr>
              <a:t>Transpose</a:t>
            </a:r>
            <a:r>
              <a:rPr lang="en" dirty="0">
                <a:sym typeface="Arial"/>
              </a:rPr>
              <a:t> </a:t>
            </a:r>
          </a:p>
        </p:txBody>
      </p:sp>
      <p:graphicFrame>
        <p:nvGraphicFramePr>
          <p:cNvPr id="768" name="Shape 768"/>
          <p:cNvGraphicFramePr/>
          <p:nvPr/>
        </p:nvGraphicFramePr>
        <p:xfrm>
          <a:off x="2868636" y="2942624"/>
          <a:ext cx="71628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7525">
                  <a:extLst>
                    <a:ext uri="{9D8B030D-6E8A-4147-A177-3AD203B41FA5}">
                      <a16:colId xmlns:a16="http://schemas.microsoft.com/office/drawing/2014/main" val="300660168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81936201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520479600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92047485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49891131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80441121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73957999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09013615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2429005182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221041123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106165433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38293487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43884256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594184997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45106964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8525"/>
                  </a:ext>
                </a:extLst>
              </a:tr>
            </a:tbl>
          </a:graphicData>
        </a:graphic>
      </p:graphicFrame>
      <p:graphicFrame>
        <p:nvGraphicFramePr>
          <p:cNvPr id="769" name="Shape 769"/>
          <p:cNvGraphicFramePr/>
          <p:nvPr/>
        </p:nvGraphicFramePr>
        <p:xfrm>
          <a:off x="2868636" y="5389985"/>
          <a:ext cx="71628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7525">
                  <a:extLst>
                    <a:ext uri="{9D8B030D-6E8A-4147-A177-3AD203B41FA5}">
                      <a16:colId xmlns:a16="http://schemas.microsoft.com/office/drawing/2014/main" val="146555889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75138599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224302225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333111821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64037996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168154475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24266126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237696825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42417823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69536330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849406670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56954308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76813417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386055444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val="277967529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08426"/>
                  </a:ext>
                </a:extLst>
              </a:tr>
            </a:tbl>
          </a:graphicData>
        </a:graphic>
      </p:graphicFrame>
      <p:sp>
        <p:nvSpPr>
          <p:cNvPr id="770" name="Shape 770"/>
          <p:cNvSpPr txBox="1"/>
          <p:nvPr/>
        </p:nvSpPr>
        <p:spPr>
          <a:xfrm>
            <a:off x="1950597" y="2897699"/>
            <a:ext cx="88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chemeClr val="dk2"/>
                </a:solidFill>
              </a:rPr>
              <a:t>_a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948781" y="5337965"/>
            <a:ext cx="88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chemeClr val="dk2"/>
                </a:solidFill>
              </a:rPr>
              <a:t>_b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2901031" y="2019536"/>
            <a:ext cx="54776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 dirty="0">
                <a:solidFill>
                  <a:schemeClr val="tx1">
                    <a:lumMod val="75000"/>
                  </a:schemeClr>
                </a:solidFill>
              </a:rPr>
              <a:t>READ - Coalesced memory access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901031" y="6149799"/>
            <a:ext cx="62579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 dirty="0">
                <a:solidFill>
                  <a:schemeClr val="dk2"/>
                </a:solidFill>
              </a:rPr>
              <a:t>WRITE - Uncoalesced memory access</a:t>
            </a:r>
          </a:p>
        </p:txBody>
      </p:sp>
      <p:cxnSp>
        <p:nvCxnSpPr>
          <p:cNvPr id="774" name="Shape 774"/>
          <p:cNvCxnSpPr/>
          <p:nvPr/>
        </p:nvCxnSpPr>
        <p:spPr>
          <a:xfrm>
            <a:off x="3099958" y="3313464"/>
            <a:ext cx="0" cy="2076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75" name="Shape 775"/>
          <p:cNvCxnSpPr/>
          <p:nvPr/>
        </p:nvCxnSpPr>
        <p:spPr>
          <a:xfrm>
            <a:off x="5470942" y="4666346"/>
            <a:ext cx="0" cy="723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76" name="Shape 776"/>
          <p:cNvSpPr/>
          <p:nvPr/>
        </p:nvSpPr>
        <p:spPr>
          <a:xfrm>
            <a:off x="3604875" y="3309815"/>
            <a:ext cx="1868658" cy="1363185"/>
          </a:xfrm>
          <a:custGeom>
            <a:avLst/>
            <a:gdLst/>
            <a:ahLst/>
            <a:cxnLst/>
            <a:rect l="0" t="0" r="0" b="0"/>
            <a:pathLst>
              <a:path w="1805467" h="1376955" extrusionOk="0">
                <a:moveTo>
                  <a:pt x="1805467" y="1376955"/>
                </a:moveTo>
                <a:lnTo>
                  <a:pt x="0" y="137695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777" name="Shape 777"/>
          <p:cNvCxnSpPr/>
          <p:nvPr/>
        </p:nvCxnSpPr>
        <p:spPr>
          <a:xfrm>
            <a:off x="7858123" y="4032254"/>
            <a:ext cx="0" cy="1351199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78" name="Shape 778"/>
          <p:cNvSpPr/>
          <p:nvPr/>
        </p:nvSpPr>
        <p:spPr>
          <a:xfrm>
            <a:off x="4057176" y="3313464"/>
            <a:ext cx="3800508" cy="719458"/>
          </a:xfrm>
          <a:custGeom>
            <a:avLst/>
            <a:gdLst/>
            <a:ahLst/>
            <a:cxnLst/>
            <a:rect l="0" t="0" r="0" b="0"/>
            <a:pathLst>
              <a:path w="1805467" h="1376955" extrusionOk="0">
                <a:moveTo>
                  <a:pt x="1805467" y="1376955"/>
                </a:moveTo>
                <a:lnTo>
                  <a:pt x="0" y="137695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8474682" y="2036178"/>
            <a:ext cx="18321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1155CC"/>
                </a:solidFill>
              </a:rPr>
              <a:t>Good!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8581500" y="6137926"/>
            <a:ext cx="18321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1155CC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385598651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Problems?</a:t>
            </a:r>
          </a:p>
          <a:p>
            <a:pPr lvl="1"/>
            <a:r>
              <a:rPr lang="en-US" dirty="0"/>
              <a:t>Non-coalesced memory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Improvements?</a:t>
            </a:r>
          </a:p>
          <a:p>
            <a:pPr lvl="1"/>
            <a:r>
              <a:rPr lang="en-US" dirty="0"/>
              <a:t>Want coalesced memory access</a:t>
            </a:r>
          </a:p>
        </p:txBody>
      </p:sp>
      <p:sp>
        <p:nvSpPr>
          <p:cNvPr id="785" name="Shape 7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 </a:t>
            </a:r>
          </a:p>
          <a:p>
            <a:pPr lvl="0"/>
            <a:r>
              <a:rPr lang="en" sz="2400" dirty="0"/>
              <a:t>[Naive GPU Transpose]</a:t>
            </a:r>
          </a:p>
        </p:txBody>
      </p:sp>
    </p:spTree>
    <p:extLst>
      <p:ext uri="{BB962C8B-B14F-4D97-AF65-F5344CB8AC3E}">
        <p14:creationId xmlns:p14="http://schemas.microsoft.com/office/powerpoint/2010/main" val="121388380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" dirty="0"/>
              <a:t>Use Shared Memory</a:t>
            </a:r>
          </a:p>
          <a:p>
            <a:pPr lvl="1"/>
            <a:r>
              <a:rPr lang="en" dirty="0"/>
              <a:t>Allows temporary storage of data</a:t>
            </a:r>
          </a:p>
          <a:p>
            <a:pPr lvl="1"/>
            <a:r>
              <a:rPr lang="en" dirty="0"/>
              <a:t>Use coalesced memory access to global memory</a:t>
            </a:r>
          </a:p>
          <a:p>
            <a:pPr lvl="1"/>
            <a:endParaRPr lang="en" dirty="0"/>
          </a:p>
          <a:p>
            <a:pPr lvl="0"/>
            <a:r>
              <a:rPr lang="en" dirty="0"/>
              <a:t>Walkthrough</a:t>
            </a:r>
          </a:p>
          <a:p>
            <a:pPr lvl="1"/>
            <a:r>
              <a:rPr lang="en" dirty="0"/>
              <a:t>Compute input index (same as in naive transpose)</a:t>
            </a:r>
          </a:p>
          <a:p>
            <a:pPr lvl="1"/>
            <a:r>
              <a:rPr lang="en" dirty="0"/>
              <a:t>Copy data to shared memory</a:t>
            </a:r>
          </a:p>
          <a:p>
            <a:pPr lvl="1"/>
            <a:r>
              <a:rPr lang="en" dirty="0"/>
              <a:t>Compute output index</a:t>
            </a:r>
          </a:p>
          <a:p>
            <a:pPr lvl="2"/>
            <a:r>
              <a:rPr lang="en" dirty="0"/>
              <a:t>Remember, coalesced memory access</a:t>
            </a:r>
          </a:p>
          <a:p>
            <a:pPr lvl="2"/>
            <a:r>
              <a:rPr lang="en" dirty="0"/>
              <a:t>Hint, transpose only in shared memory</a:t>
            </a:r>
          </a:p>
          <a:p>
            <a:pPr lvl="1"/>
            <a:r>
              <a:rPr lang="en" dirty="0"/>
              <a:t>Copy data from shared memory to output</a:t>
            </a:r>
          </a:p>
        </p:txBody>
      </p:sp>
      <p:sp>
        <p:nvSpPr>
          <p:cNvPr id="791" name="Shape 7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Matrix Transpose</a:t>
            </a:r>
            <a:br>
              <a:rPr lang="en" dirty="0"/>
            </a:br>
            <a:r>
              <a:rPr lang="en" sz="2400" dirty="0"/>
              <a:t>[GPU Transpose]</a:t>
            </a:r>
          </a:p>
        </p:txBody>
      </p:sp>
    </p:spTree>
    <p:extLst>
      <p:ext uri="{BB962C8B-B14F-4D97-AF65-F5344CB8AC3E}">
        <p14:creationId xmlns:p14="http://schemas.microsoft.com/office/powerpoint/2010/main" val="352933478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5E280-5CDE-43EB-B67D-1411E210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10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completed the transpose kernels – Awesome!</a:t>
            </a:r>
          </a:p>
          <a:p>
            <a:r>
              <a:rPr lang="en-US" dirty="0"/>
              <a:t>If you did not, no problem – but ask questions if you have.</a:t>
            </a:r>
          </a:p>
          <a:p>
            <a:endParaRPr lang="en-US" dirty="0"/>
          </a:p>
          <a:p>
            <a:r>
              <a:rPr lang="en-US" dirty="0"/>
              <a:t>How many checked the </a:t>
            </a:r>
            <a:r>
              <a:rPr lang="en-US" b="1" dirty="0">
                <a:latin typeface="Consolas" panose="020B0609020204030204" pitchFamily="49" charset="0"/>
              </a:rPr>
              <a:t>solution</a:t>
            </a:r>
            <a:r>
              <a:rPr lang="en-US" dirty="0"/>
              <a:t> branch in Debugging Lab?</a:t>
            </a:r>
          </a:p>
          <a:p>
            <a:endParaRPr lang="en-US" dirty="0"/>
          </a:p>
          <a:p>
            <a:r>
              <a:rPr lang="en-US" dirty="0"/>
              <a:t>Either way, pull the latest master.</a:t>
            </a:r>
          </a:p>
          <a:p>
            <a:pPr lvl="1"/>
            <a:r>
              <a:rPr lang="en-US" dirty="0"/>
              <a:t>It is updated with the Transpose kernels solutions.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FFA853-AC6E-4FB9-985A-A5451821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Lab Starter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7E12C-D4F2-459F-BF87-BF8E7432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43" y="1496786"/>
            <a:ext cx="3262757" cy="28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1952420" y="3650567"/>
            <a:ext cx="8490900" cy="908807"/>
          </a:xfrm>
          <a:prstGeom prst="ellipse">
            <a:avLst/>
          </a:prstGeom>
          <a:solidFill>
            <a:schemeClr val="dk2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syncthreads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transpose in shared memory</a:t>
            </a:r>
            <a:endParaRPr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8" name="Shape 79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>
                <a:sym typeface="Arial"/>
              </a:rPr>
              <a:t>Memory Access Pattern</a:t>
            </a:r>
            <a:br>
              <a:rPr lang="en" dirty="0">
                <a:sym typeface="Arial"/>
              </a:rPr>
            </a:br>
            <a:r>
              <a:rPr lang="en" dirty="0">
                <a:sym typeface="Arial"/>
              </a:rPr>
              <a:t>for </a:t>
            </a:r>
            <a:r>
              <a:rPr lang="en-US" dirty="0">
                <a:sym typeface="Arial"/>
              </a:rPr>
              <a:t>Shared Memory Transpose</a:t>
            </a:r>
            <a:endParaRPr lang="en" dirty="0">
              <a:sym typeface="Arial"/>
            </a:endParaRPr>
          </a:p>
        </p:txBody>
      </p:sp>
      <p:graphicFrame>
        <p:nvGraphicFramePr>
          <p:cNvPr id="799" name="Shape 799"/>
          <p:cNvGraphicFramePr/>
          <p:nvPr/>
        </p:nvGraphicFramePr>
        <p:xfrm>
          <a:off x="2114633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210013475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10136889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97897137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894976692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582430"/>
                  </a:ext>
                </a:extLst>
              </a:tr>
            </a:tbl>
          </a:graphicData>
        </a:graphic>
      </p:graphicFrame>
      <p:graphicFrame>
        <p:nvGraphicFramePr>
          <p:cNvPr id="800" name="Shape 800"/>
          <p:cNvGraphicFramePr/>
          <p:nvPr/>
        </p:nvGraphicFramePr>
        <p:xfrm>
          <a:off x="4271408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6509968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8495789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06010645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111289266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69526"/>
                  </a:ext>
                </a:extLst>
              </a:tr>
            </a:tbl>
          </a:graphicData>
        </a:graphic>
      </p:graphicFrame>
      <p:graphicFrame>
        <p:nvGraphicFramePr>
          <p:cNvPr id="801" name="Shape 801"/>
          <p:cNvGraphicFramePr/>
          <p:nvPr/>
        </p:nvGraphicFramePr>
        <p:xfrm>
          <a:off x="6397580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343434549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25814018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50349053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10996549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60198"/>
                  </a:ext>
                </a:extLst>
              </a:tr>
            </a:tbl>
          </a:graphicData>
        </a:graphic>
      </p:graphicFrame>
      <p:graphicFrame>
        <p:nvGraphicFramePr>
          <p:cNvPr id="802" name="Shape 802"/>
          <p:cNvGraphicFramePr/>
          <p:nvPr/>
        </p:nvGraphicFramePr>
        <p:xfrm>
          <a:off x="8494085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182930686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89121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59600209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90058569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58579"/>
                  </a:ext>
                </a:extLst>
              </a:tr>
            </a:tbl>
          </a:graphicData>
        </a:graphic>
      </p:graphicFrame>
      <p:sp>
        <p:nvSpPr>
          <p:cNvPr id="803" name="Shape 803"/>
          <p:cNvSpPr txBox="1"/>
          <p:nvPr/>
        </p:nvSpPr>
        <p:spPr>
          <a:xfrm>
            <a:off x="3819053" y="1973641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5960526" y="1971703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8094702" y="1955803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graphicFrame>
        <p:nvGraphicFramePr>
          <p:cNvPr id="806" name="Shape 806"/>
          <p:cNvGraphicFramePr/>
          <p:nvPr>
            <p:extLst>
              <p:ext uri="{D42A27DB-BD31-4B8C-83A1-F6EECF244321}">
                <p14:modId xmlns:p14="http://schemas.microsoft.com/office/powerpoint/2010/main" val="927305088"/>
              </p:ext>
            </p:extLst>
          </p:nvPr>
        </p:nvGraphicFramePr>
        <p:xfrm>
          <a:off x="2696466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75699848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417684932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62716124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20872453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43535"/>
                  </a:ext>
                </a:extLst>
              </a:tr>
            </a:tbl>
          </a:graphicData>
        </a:graphic>
      </p:graphicFrame>
      <p:graphicFrame>
        <p:nvGraphicFramePr>
          <p:cNvPr id="807" name="Shape 807"/>
          <p:cNvGraphicFramePr/>
          <p:nvPr/>
        </p:nvGraphicFramePr>
        <p:xfrm>
          <a:off x="4446786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136318004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95521602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9939321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77909950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04983"/>
                  </a:ext>
                </a:extLst>
              </a:tr>
            </a:tbl>
          </a:graphicData>
        </a:graphic>
      </p:graphicFrame>
      <p:graphicFrame>
        <p:nvGraphicFramePr>
          <p:cNvPr id="808" name="Shape 808"/>
          <p:cNvGraphicFramePr/>
          <p:nvPr/>
        </p:nvGraphicFramePr>
        <p:xfrm>
          <a:off x="6221037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160664750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04223566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34605270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50399746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17387"/>
                  </a:ext>
                </a:extLst>
              </a:tr>
            </a:tbl>
          </a:graphicData>
        </a:graphic>
      </p:graphicFrame>
      <p:graphicFrame>
        <p:nvGraphicFramePr>
          <p:cNvPr id="809" name="Shape 809"/>
          <p:cNvGraphicFramePr/>
          <p:nvPr/>
        </p:nvGraphicFramePr>
        <p:xfrm>
          <a:off x="7971357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353899856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36181680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82092217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979608543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3635"/>
                  </a:ext>
                </a:extLst>
              </a:tr>
            </a:tbl>
          </a:graphicData>
        </a:graphic>
      </p:graphicFrame>
      <p:graphicFrame>
        <p:nvGraphicFramePr>
          <p:cNvPr id="810" name="Shape 810"/>
          <p:cNvGraphicFramePr/>
          <p:nvPr/>
        </p:nvGraphicFramePr>
        <p:xfrm>
          <a:off x="2121702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359014569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72557908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56380826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961533573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29470"/>
                  </a:ext>
                </a:extLst>
              </a:tr>
            </a:tbl>
          </a:graphicData>
        </a:graphic>
      </p:graphicFrame>
      <p:graphicFrame>
        <p:nvGraphicFramePr>
          <p:cNvPr id="811" name="Shape 811"/>
          <p:cNvGraphicFramePr/>
          <p:nvPr/>
        </p:nvGraphicFramePr>
        <p:xfrm>
          <a:off x="4278475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238345584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16604651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44479065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03728827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259205"/>
                  </a:ext>
                </a:extLst>
              </a:tr>
            </a:tbl>
          </a:graphicData>
        </a:graphic>
      </p:graphicFrame>
      <p:graphicFrame>
        <p:nvGraphicFramePr>
          <p:cNvPr id="812" name="Shape 812"/>
          <p:cNvGraphicFramePr/>
          <p:nvPr/>
        </p:nvGraphicFramePr>
        <p:xfrm>
          <a:off x="6404648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255095895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48916905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94348369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055489114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55754"/>
                  </a:ext>
                </a:extLst>
              </a:tr>
            </a:tbl>
          </a:graphicData>
        </a:graphic>
      </p:graphicFrame>
      <p:graphicFrame>
        <p:nvGraphicFramePr>
          <p:cNvPr id="813" name="Shape 813"/>
          <p:cNvGraphicFramePr/>
          <p:nvPr/>
        </p:nvGraphicFramePr>
        <p:xfrm>
          <a:off x="8501153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318994254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60075767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59405936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21598807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7388"/>
                  </a:ext>
                </a:extLst>
              </a:tr>
            </a:tbl>
          </a:graphicData>
        </a:graphic>
      </p:graphicFrame>
      <p:sp>
        <p:nvSpPr>
          <p:cNvPr id="814" name="Shape 814"/>
          <p:cNvSpPr txBox="1"/>
          <p:nvPr/>
        </p:nvSpPr>
        <p:spPr>
          <a:xfrm>
            <a:off x="3826121" y="5767290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5967595" y="5765353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8101770" y="5749453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cxnSp>
        <p:nvCxnSpPr>
          <p:cNvPr id="817" name="Shape 817"/>
          <p:cNvCxnSpPr/>
          <p:nvPr/>
        </p:nvCxnSpPr>
        <p:spPr>
          <a:xfrm>
            <a:off x="2334929" y="2303580"/>
            <a:ext cx="5661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8" name="Shape 818"/>
          <p:cNvCxnSpPr/>
          <p:nvPr/>
        </p:nvCxnSpPr>
        <p:spPr>
          <a:xfrm flipH="1">
            <a:off x="8154864" y="2303580"/>
            <a:ext cx="5604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9" name="Shape 819"/>
          <p:cNvCxnSpPr/>
          <p:nvPr/>
        </p:nvCxnSpPr>
        <p:spPr>
          <a:xfrm>
            <a:off x="4446789" y="2303580"/>
            <a:ext cx="229199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0" name="Shape 820"/>
          <p:cNvCxnSpPr/>
          <p:nvPr/>
        </p:nvCxnSpPr>
        <p:spPr>
          <a:xfrm flipH="1">
            <a:off x="6404660" y="2303580"/>
            <a:ext cx="2142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1" name="Shape 821"/>
          <p:cNvCxnSpPr/>
          <p:nvPr/>
        </p:nvCxnSpPr>
        <p:spPr>
          <a:xfrm>
            <a:off x="2788273" y="2303580"/>
            <a:ext cx="5106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2" name="Shape 822"/>
          <p:cNvCxnSpPr/>
          <p:nvPr/>
        </p:nvCxnSpPr>
        <p:spPr>
          <a:xfrm flipH="1">
            <a:off x="2334950" y="4750873"/>
            <a:ext cx="5661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3" name="Shape 823"/>
          <p:cNvCxnSpPr/>
          <p:nvPr/>
        </p:nvCxnSpPr>
        <p:spPr>
          <a:xfrm flipH="1">
            <a:off x="2788266" y="4750873"/>
            <a:ext cx="5106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824" name="Shape 824"/>
          <p:cNvGraphicFramePr/>
          <p:nvPr/>
        </p:nvGraphicFramePr>
        <p:xfrm>
          <a:off x="2696466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10112048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26029969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77900256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421804446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35503"/>
                  </a:ext>
                </a:extLst>
              </a:tr>
            </a:tbl>
          </a:graphicData>
        </a:graphic>
      </p:graphicFrame>
      <p:graphicFrame>
        <p:nvGraphicFramePr>
          <p:cNvPr id="825" name="Shape 825"/>
          <p:cNvGraphicFramePr/>
          <p:nvPr/>
        </p:nvGraphicFramePr>
        <p:xfrm>
          <a:off x="4446786" y="439993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306770625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304195158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66703809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24757058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80420"/>
                  </a:ext>
                </a:extLst>
              </a:tr>
            </a:tbl>
          </a:graphicData>
        </a:graphic>
      </p:graphicFrame>
      <p:graphicFrame>
        <p:nvGraphicFramePr>
          <p:cNvPr id="826" name="Shape 826"/>
          <p:cNvGraphicFramePr/>
          <p:nvPr/>
        </p:nvGraphicFramePr>
        <p:xfrm>
          <a:off x="6221037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296450581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33789743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91262290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31493677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24427"/>
                  </a:ext>
                </a:extLst>
              </a:tr>
            </a:tbl>
          </a:graphicData>
        </a:graphic>
      </p:graphicFrame>
      <p:graphicFrame>
        <p:nvGraphicFramePr>
          <p:cNvPr id="827" name="Shape 827"/>
          <p:cNvGraphicFramePr/>
          <p:nvPr/>
        </p:nvGraphicFramePr>
        <p:xfrm>
          <a:off x="7971357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val="117082473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90169291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281577353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val="1022140620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2574"/>
                  </a:ext>
                </a:extLst>
              </a:tr>
            </a:tbl>
          </a:graphicData>
        </a:graphic>
      </p:graphicFrame>
      <p:cxnSp>
        <p:nvCxnSpPr>
          <p:cNvPr id="828" name="Shape 828"/>
          <p:cNvCxnSpPr/>
          <p:nvPr/>
        </p:nvCxnSpPr>
        <p:spPr>
          <a:xfrm flipH="1">
            <a:off x="4446719" y="4766176"/>
            <a:ext cx="229199" cy="9653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9" name="Shape 829"/>
          <p:cNvCxnSpPr/>
          <p:nvPr/>
        </p:nvCxnSpPr>
        <p:spPr>
          <a:xfrm>
            <a:off x="6404648" y="4750873"/>
            <a:ext cx="2142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30" name="Shape 830"/>
          <p:cNvCxnSpPr/>
          <p:nvPr/>
        </p:nvCxnSpPr>
        <p:spPr>
          <a:xfrm>
            <a:off x="8154968" y="4750873"/>
            <a:ext cx="5604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3" name="Shape 833"/>
          <p:cNvSpPr txBox="1"/>
          <p:nvPr/>
        </p:nvSpPr>
        <p:spPr>
          <a:xfrm>
            <a:off x="4859526" y="2890351"/>
            <a:ext cx="1361399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200" b="1">
                <a:solidFill>
                  <a:schemeClr val="lt1"/>
                </a:solidFill>
              </a:rPr>
              <a:t>SHARED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4968321" y="4893991"/>
            <a:ext cx="1774200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200" b="1">
                <a:solidFill>
                  <a:schemeClr val="lt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7951175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Shared Memory Transpose</a:t>
            </a:r>
          </a:p>
        </p:txBody>
      </p:sp>
      <p:pic>
        <p:nvPicPr>
          <p:cNvPr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861453"/>
            <a:ext cx="8229600" cy="479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41466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idx="1"/>
          </p:nvPr>
        </p:nvSpPr>
        <p:spPr>
          <a:xfrm>
            <a:off x="1815192" y="1445759"/>
            <a:ext cx="8561615" cy="5281612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*_a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*_b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mat[BLOCK_SIZE_Y][BLOCK_SIZE_X];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BLOCK_SIZE_X;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BLOCK_SIZE_Y;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  = by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by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&amp;&amp; j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 = a[j *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 for all data to be copied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b[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 = mat[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46" name="Shape 8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Shared Memory </a:t>
            </a:r>
            <a:r>
              <a:rPr lang="en-US" dirty="0"/>
              <a:t>Transpose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67591571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Problem?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Shared Memory Transpose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1336327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Problem?</a:t>
            </a:r>
          </a:p>
          <a:p>
            <a:pPr lvl="1"/>
            <a:r>
              <a:rPr lang="en-US"/>
              <a:t>Why are we not even close to max bandwidth?</a:t>
            </a:r>
          </a:p>
          <a:p>
            <a:pPr lvl="1"/>
            <a:r>
              <a:rPr lang="en-US"/>
              <a:t>Hint, think “banks”</a:t>
            </a:r>
          </a:p>
          <a:p>
            <a:pPr lvl="0"/>
            <a:endParaRPr lang="en-US"/>
          </a:p>
          <a:p>
            <a:pPr lvl="0"/>
            <a:r>
              <a:rPr lang="en-US"/>
              <a:t>Solution?</a:t>
            </a:r>
          </a:p>
        </p:txBody>
      </p:sp>
      <p:sp>
        <p:nvSpPr>
          <p:cNvPr id="858" name="Shape 8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Shared Memory </a:t>
            </a:r>
            <a:r>
              <a:rPr lang="en-US" dirty="0"/>
              <a:t>Transpose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1572173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Problem?</a:t>
            </a:r>
          </a:p>
          <a:p>
            <a:pPr lvl="1"/>
            <a:r>
              <a:rPr lang="en-US"/>
              <a:t>Why are we not even close to max bandwidth?</a:t>
            </a:r>
          </a:p>
          <a:p>
            <a:pPr lvl="1"/>
            <a:r>
              <a:rPr lang="en-US"/>
              <a:t>Hint, think “banks”</a:t>
            </a:r>
          </a:p>
          <a:p>
            <a:pPr lvl="0"/>
            <a:endParaRPr lang="en-US"/>
          </a:p>
          <a:p>
            <a:pPr lvl="0"/>
            <a:r>
              <a:rPr lang="en-US"/>
              <a:t>Solution?</a:t>
            </a:r>
          </a:p>
          <a:p>
            <a:pPr lvl="1"/>
            <a:r>
              <a:rPr lang="en-US"/>
              <a:t>Remove bank conflicts</a:t>
            </a:r>
          </a:p>
        </p:txBody>
      </p:sp>
      <p:sp>
        <p:nvSpPr>
          <p:cNvPr id="864" name="Shape 8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Shared Memory </a:t>
            </a:r>
            <a:r>
              <a:rPr lang="en-US" dirty="0"/>
              <a:t>Transpose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578031964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/>
              <a:t>Bank Conflicts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187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Shared Memory is organized into 32 banks</a:t>
            </a:r>
          </a:p>
          <a:p>
            <a:pPr lvl="0"/>
            <a:r>
              <a:rPr lang="en" dirty="0"/>
              <a:t>Consecutive shared memory locations fall on different banks</a:t>
            </a:r>
          </a:p>
        </p:txBody>
      </p:sp>
      <p:sp>
        <p:nvSpPr>
          <p:cNvPr id="877" name="Shape 8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Banks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AA36D1-4BD4-4378-8D4D-4F097F7BB81A}"/>
              </a:ext>
            </a:extLst>
          </p:cNvPr>
          <p:cNvGrpSpPr/>
          <p:nvPr/>
        </p:nvGrpSpPr>
        <p:grpSpPr>
          <a:xfrm>
            <a:off x="2571262" y="3777696"/>
            <a:ext cx="3128014" cy="738633"/>
            <a:chOff x="2571262" y="3777696"/>
            <a:chExt cx="3128014" cy="738633"/>
          </a:xfrm>
        </p:grpSpPr>
        <p:sp>
          <p:nvSpPr>
            <p:cNvPr id="2" name="Oval 1"/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7" name="Shape 1027"/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sp>
        <p:nvSpPr>
          <p:cNvPr id="1042" name="Shape 1042"/>
          <p:cNvSpPr txBox="1"/>
          <p:nvPr/>
        </p:nvSpPr>
        <p:spPr>
          <a:xfrm>
            <a:off x="2576296" y="4639439"/>
            <a:ext cx="3372599" cy="43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54B678-1B57-4F3D-8410-51CF3AE8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15807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FF948-5E67-4D2C-8FC9-3D94E6C26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7046"/>
              </p:ext>
            </p:extLst>
          </p:nvPr>
        </p:nvGraphicFramePr>
        <p:xfrm>
          <a:off x="3437767" y="3961591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24519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Access to different banks by</a:t>
            </a:r>
          </a:p>
          <a:p>
            <a:pPr marL="0" indent="0">
              <a:buNone/>
            </a:pPr>
            <a:r>
              <a:rPr lang="en" dirty="0"/>
              <a:t> a warp executes in parallel.</a:t>
            </a:r>
          </a:p>
        </p:txBody>
      </p:sp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Banks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2220228" y="4047353"/>
            <a:ext cx="3426599" cy="1169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tile[64];</a:t>
            </a:r>
          </a:p>
          <a:p>
            <a:pPr>
              <a:buClr>
                <a:srgbClr val="000000"/>
              </a:buClr>
              <a:buSzPct val="68750"/>
            </a:pPr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pPr>
              <a:buClr>
                <a:srgbClr val="000000"/>
              </a:buClr>
              <a:buSzPct val="68750"/>
            </a:pPr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 = tile[tidx] - 3;</a:t>
            </a:r>
          </a:p>
          <a:p>
            <a:endParaRPr sz="1600" dirty="0">
              <a:solidFill>
                <a:srgbClr val="EFEFEF"/>
              </a:solidFill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120D926-E8C7-4A00-9E7C-FD4835C5130D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38BF15-CB9D-4B6B-9CAE-F01A14844887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Shape 1027">
              <a:extLst>
                <a:ext uri="{FF2B5EF4-FFF2-40B4-BE49-F238E27FC236}">
                  <a16:creationId xmlns:a16="http://schemas.microsoft.com/office/drawing/2014/main" id="{195482DD-1CAB-47F9-BED6-042D3C8A9D0B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77E7F8AC-F173-4D30-A8D7-E8C572A07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40010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B2882D27-1237-4E86-A6DE-7AC7DE56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40859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ABFE59-F0A4-4E75-8E06-B1DA076FCACB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92D4E82-0C96-443A-9384-98D85E502187}"/>
              </a:ext>
            </a:extLst>
          </p:cNvPr>
          <p:cNvCxnSpPr>
            <a:cxnSpLocks/>
          </p:cNvCxnSpPr>
          <p:nvPr/>
        </p:nvCxnSpPr>
        <p:spPr>
          <a:xfrm flipH="1">
            <a:off x="6923243" y="2492829"/>
            <a:ext cx="1440941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EB74251-18A7-4CBC-B448-BF9133089AEB}"/>
              </a:ext>
            </a:extLst>
          </p:cNvPr>
          <p:cNvCxnSpPr>
            <a:cxnSpLocks/>
          </p:cNvCxnSpPr>
          <p:nvPr/>
        </p:nvCxnSpPr>
        <p:spPr>
          <a:xfrm flipH="1">
            <a:off x="7613730" y="2492829"/>
            <a:ext cx="1048276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4DE0B31-6132-431F-AE41-7D02BCB806B2}"/>
              </a:ext>
            </a:extLst>
          </p:cNvPr>
          <p:cNvCxnSpPr>
            <a:cxnSpLocks/>
          </p:cNvCxnSpPr>
          <p:nvPr/>
        </p:nvCxnSpPr>
        <p:spPr>
          <a:xfrm flipH="1">
            <a:off x="8196971" y="2491994"/>
            <a:ext cx="698306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919F60C-17C1-41BC-83BE-64450AAD19C3}"/>
              </a:ext>
            </a:extLst>
          </p:cNvPr>
          <p:cNvCxnSpPr>
            <a:cxnSpLocks/>
          </p:cNvCxnSpPr>
          <p:nvPr/>
        </p:nvCxnSpPr>
        <p:spPr>
          <a:xfrm>
            <a:off x="9417511" y="2484956"/>
            <a:ext cx="769160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4AFDDB0-F94A-47E4-B738-F697DCADAAC0}"/>
              </a:ext>
            </a:extLst>
          </p:cNvPr>
          <p:cNvCxnSpPr>
            <a:cxnSpLocks/>
          </p:cNvCxnSpPr>
          <p:nvPr/>
        </p:nvCxnSpPr>
        <p:spPr>
          <a:xfrm>
            <a:off x="9708970" y="2491994"/>
            <a:ext cx="1061307" cy="140893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22662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Access to the same element</a:t>
            </a:r>
          </a:p>
          <a:p>
            <a:pPr marL="0" indent="0">
              <a:buNone/>
            </a:pPr>
            <a:r>
              <a:rPr lang="en" dirty="0"/>
              <a:t>   in a bank is also executed</a:t>
            </a:r>
          </a:p>
          <a:p>
            <a:pPr marL="0" indent="0">
              <a:buNone/>
            </a:pPr>
            <a:r>
              <a:rPr lang="en" dirty="0"/>
              <a:t>   in parallel.</a:t>
            </a:r>
          </a:p>
        </p:txBody>
      </p:sp>
      <p:sp>
        <p:nvSpPr>
          <p:cNvPr id="1226" name="Shape 12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Banks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1758152" y="3526155"/>
            <a:ext cx="4093200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 dirty="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bar = tile[tidx - tidx % </a:t>
            </a:r>
            <a:r>
              <a:rPr lang="en" sz="1600" dirty="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70793F-2B2C-44C5-9D3B-4466AFE4F6A2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4845E7F-5F59-4F19-97BA-59242CD369AA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Shape 1027">
              <a:extLst>
                <a:ext uri="{FF2B5EF4-FFF2-40B4-BE49-F238E27FC236}">
                  <a16:creationId xmlns:a16="http://schemas.microsoft.com/office/drawing/2014/main" id="{AE762D47-4813-4D99-A06A-5C9381A24153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CDCDE6C5-5551-4BE3-989E-7FCFD8C3A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09244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8FB2C51F-32D5-4D72-8197-E2FAE14A3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3997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330188F-F1B1-4AF7-BB94-776208C6C027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D8C6E73-07A8-496B-81FD-9CB1B21124EB}"/>
              </a:ext>
            </a:extLst>
          </p:cNvPr>
          <p:cNvCxnSpPr>
            <a:cxnSpLocks/>
          </p:cNvCxnSpPr>
          <p:nvPr/>
        </p:nvCxnSpPr>
        <p:spPr>
          <a:xfrm flipH="1">
            <a:off x="6373586" y="2492829"/>
            <a:ext cx="1990599" cy="140810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73DB695-F32B-4E69-8B14-A7A34A8F1A16}"/>
              </a:ext>
            </a:extLst>
          </p:cNvPr>
          <p:cNvCxnSpPr>
            <a:cxnSpLocks/>
          </p:cNvCxnSpPr>
          <p:nvPr/>
        </p:nvCxnSpPr>
        <p:spPr>
          <a:xfrm flipH="1">
            <a:off x="7613730" y="2492829"/>
            <a:ext cx="1048276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444B2A2-1EB7-42C1-9B4B-755EC35FBA2A}"/>
              </a:ext>
            </a:extLst>
          </p:cNvPr>
          <p:cNvCxnSpPr>
            <a:cxnSpLocks/>
          </p:cNvCxnSpPr>
          <p:nvPr/>
        </p:nvCxnSpPr>
        <p:spPr>
          <a:xfrm flipH="1">
            <a:off x="7613730" y="2491994"/>
            <a:ext cx="1281547" cy="140893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655724F-0127-4CE7-8925-BB316CF3BEED}"/>
              </a:ext>
            </a:extLst>
          </p:cNvPr>
          <p:cNvCxnSpPr>
            <a:cxnSpLocks/>
          </p:cNvCxnSpPr>
          <p:nvPr/>
        </p:nvCxnSpPr>
        <p:spPr>
          <a:xfrm>
            <a:off x="9417511" y="2484956"/>
            <a:ext cx="769160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C1F7B9F-F017-4F6B-A46D-17FC8D1A5B82}"/>
              </a:ext>
            </a:extLst>
          </p:cNvPr>
          <p:cNvCxnSpPr>
            <a:cxnSpLocks/>
          </p:cNvCxnSpPr>
          <p:nvPr/>
        </p:nvCxnSpPr>
        <p:spPr>
          <a:xfrm>
            <a:off x="9708970" y="2491994"/>
            <a:ext cx="477701" cy="140893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26BE55-27F5-4824-9CFF-9B819A754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9395"/>
              </p:ext>
            </p:extLst>
          </p:nvPr>
        </p:nvGraphicFramePr>
        <p:xfrm>
          <a:off x="1880243" y="4594949"/>
          <a:ext cx="3833287" cy="1957718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958322">
                  <a:extLst>
                    <a:ext uri="{9D8B030D-6E8A-4147-A177-3AD203B41FA5}">
                      <a16:colId xmlns:a16="http://schemas.microsoft.com/office/drawing/2014/main" val="2527948989"/>
                    </a:ext>
                  </a:extLst>
                </a:gridCol>
                <a:gridCol w="958322">
                  <a:extLst>
                    <a:ext uri="{9D8B030D-6E8A-4147-A177-3AD203B41FA5}">
                      <a16:colId xmlns:a16="http://schemas.microsoft.com/office/drawing/2014/main" val="3579426715"/>
                    </a:ext>
                  </a:extLst>
                </a:gridCol>
                <a:gridCol w="1165485">
                  <a:extLst>
                    <a:ext uri="{9D8B030D-6E8A-4147-A177-3AD203B41FA5}">
                      <a16:colId xmlns:a16="http://schemas.microsoft.com/office/drawing/2014/main" val="2661816867"/>
                    </a:ext>
                  </a:extLst>
                </a:gridCol>
                <a:gridCol w="751158">
                  <a:extLst>
                    <a:ext uri="{9D8B030D-6E8A-4147-A177-3AD203B41FA5}">
                      <a16:colId xmlns:a16="http://schemas.microsoft.com/office/drawing/2014/main" val="2204460541"/>
                    </a:ext>
                  </a:extLst>
                </a:gridCol>
              </a:tblGrid>
              <a:tr h="403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- </a:t>
                      </a:r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32605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8281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59342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25196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07420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6528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7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7124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Memory</a:t>
            </a:r>
            <a:br>
              <a:rPr lang="en-US" dirty="0"/>
            </a:br>
            <a:r>
              <a:rPr lang="en-US" dirty="0"/>
              <a:t>Coalescing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2971562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13069" cy="4351338"/>
          </a:xfrm>
        </p:spPr>
        <p:txBody>
          <a:bodyPr/>
          <a:lstStyle/>
          <a:p>
            <a:pPr lvl="0"/>
            <a:r>
              <a:rPr lang="en" dirty="0"/>
              <a:t>Access to the different elements in a bank is executed serially.</a:t>
            </a:r>
          </a:p>
          <a:p>
            <a:pPr lvl="0"/>
            <a:r>
              <a:rPr lang="en" dirty="0"/>
              <a:t>“2 way bank conflict”</a:t>
            </a:r>
          </a:p>
        </p:txBody>
      </p:sp>
      <p:sp>
        <p:nvSpPr>
          <p:cNvPr id="1404" name="Shape 140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Banks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7461F1-FDBD-485C-AD25-F985CAD69BF6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2488669-8AB2-46EB-81A3-984184FEFBE5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Shape 1027">
              <a:extLst>
                <a:ext uri="{FF2B5EF4-FFF2-40B4-BE49-F238E27FC236}">
                  <a16:creationId xmlns:a16="http://schemas.microsoft.com/office/drawing/2014/main" id="{6C9EFF21-2241-434A-A44D-CD031F660929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2D7B2835-0B4F-4907-A132-E1870F1D4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60665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6AD0CA13-FFBF-49CB-B52E-1375F8C02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37485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944123A-C6AD-415A-A90A-B424867EF286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0A97E57-572A-48B1-819A-ABD4F0ABD29C}"/>
              </a:ext>
            </a:extLst>
          </p:cNvPr>
          <p:cNvCxnSpPr>
            <a:cxnSpLocks/>
          </p:cNvCxnSpPr>
          <p:nvPr/>
        </p:nvCxnSpPr>
        <p:spPr>
          <a:xfrm flipH="1">
            <a:off x="6270171" y="2492829"/>
            <a:ext cx="2094015" cy="178525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9714BB3-B051-4EAB-887D-5A981F0238CE}"/>
              </a:ext>
            </a:extLst>
          </p:cNvPr>
          <p:cNvCxnSpPr>
            <a:cxnSpLocks/>
          </p:cNvCxnSpPr>
          <p:nvPr/>
        </p:nvCxnSpPr>
        <p:spPr>
          <a:xfrm flipH="1">
            <a:off x="7613730" y="2492829"/>
            <a:ext cx="1048276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0F6D70F-EE67-4682-B7F6-2261A77E0DF9}"/>
              </a:ext>
            </a:extLst>
          </p:cNvPr>
          <p:cNvCxnSpPr>
            <a:cxnSpLocks/>
          </p:cNvCxnSpPr>
          <p:nvPr/>
        </p:nvCxnSpPr>
        <p:spPr>
          <a:xfrm flipH="1">
            <a:off x="7613730" y="2491994"/>
            <a:ext cx="1281548" cy="17860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A807D6-7FFE-40A0-954E-9D28501C99EC}"/>
              </a:ext>
            </a:extLst>
          </p:cNvPr>
          <p:cNvCxnSpPr>
            <a:cxnSpLocks/>
          </p:cNvCxnSpPr>
          <p:nvPr/>
        </p:nvCxnSpPr>
        <p:spPr>
          <a:xfrm>
            <a:off x="9417511" y="2484956"/>
            <a:ext cx="521146" cy="142301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AEFCDC2-2952-41F8-B368-E7D6D88CEAEE}"/>
              </a:ext>
            </a:extLst>
          </p:cNvPr>
          <p:cNvCxnSpPr>
            <a:cxnSpLocks/>
          </p:cNvCxnSpPr>
          <p:nvPr/>
        </p:nvCxnSpPr>
        <p:spPr>
          <a:xfrm>
            <a:off x="9708970" y="2491994"/>
            <a:ext cx="535092" cy="17860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Shape 1391">
            <a:extLst>
              <a:ext uri="{FF2B5EF4-FFF2-40B4-BE49-F238E27FC236}">
                <a16:creationId xmlns:a16="http://schemas.microsoft.com/office/drawing/2014/main" id="{EB642AEA-2ABD-44F6-BA93-DF3325B72A8C}"/>
              </a:ext>
            </a:extLst>
          </p:cNvPr>
          <p:cNvSpPr txBox="1"/>
          <p:nvPr/>
        </p:nvSpPr>
        <p:spPr>
          <a:xfrm>
            <a:off x="804328" y="3446321"/>
            <a:ext cx="4416504" cy="923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 dirty="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r>
              <a:rPr lang="en" sz="1600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bar = tile[tidx + tidx % </a:t>
            </a:r>
            <a:r>
              <a:rPr lang="en" sz="1600" dirty="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 * 31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aphicFrame>
        <p:nvGraphicFramePr>
          <p:cNvPr id="194" name="Table 193">
            <a:extLst>
              <a:ext uri="{FF2B5EF4-FFF2-40B4-BE49-F238E27FC236}">
                <a16:creationId xmlns:a16="http://schemas.microsoft.com/office/drawing/2014/main" id="{9E01F262-0B2A-420F-A69D-2A5EB367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9509"/>
              </p:ext>
            </p:extLst>
          </p:nvPr>
        </p:nvGraphicFramePr>
        <p:xfrm>
          <a:off x="838200" y="4594949"/>
          <a:ext cx="4838700" cy="1957718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599618">
                  <a:extLst>
                    <a:ext uri="{9D8B030D-6E8A-4147-A177-3AD203B41FA5}">
                      <a16:colId xmlns:a16="http://schemas.microsoft.com/office/drawing/2014/main" val="2527948989"/>
                    </a:ext>
                  </a:extLst>
                </a:gridCol>
                <a:gridCol w="794089">
                  <a:extLst>
                    <a:ext uri="{9D8B030D-6E8A-4147-A177-3AD203B41FA5}">
                      <a16:colId xmlns:a16="http://schemas.microsoft.com/office/drawing/2014/main" val="3579426715"/>
                    </a:ext>
                  </a:extLst>
                </a:gridCol>
                <a:gridCol w="1020971">
                  <a:extLst>
                    <a:ext uri="{9D8B030D-6E8A-4147-A177-3AD203B41FA5}">
                      <a16:colId xmlns:a16="http://schemas.microsoft.com/office/drawing/2014/main" val="2661816867"/>
                    </a:ext>
                  </a:extLst>
                </a:gridCol>
                <a:gridCol w="1431520">
                  <a:extLst>
                    <a:ext uri="{9D8B030D-6E8A-4147-A177-3AD203B41FA5}">
                      <a16:colId xmlns:a16="http://schemas.microsoft.com/office/drawing/2014/main" val="995805630"/>
                    </a:ext>
                  </a:extLst>
                </a:gridCol>
                <a:gridCol w="992502">
                  <a:extLst>
                    <a:ext uri="{9D8B030D-6E8A-4147-A177-3AD203B41FA5}">
                      <a16:colId xmlns:a16="http://schemas.microsoft.com/office/drawing/2014/main" val="2204460541"/>
                    </a:ext>
                  </a:extLst>
                </a:gridCol>
              </a:tblGrid>
              <a:tr h="403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% 2 *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+ </a:t>
                      </a:r>
                      <a:r>
                        <a:rPr lang="en-US" sz="1100" dirty="0" err="1"/>
                        <a:t>tidx</a:t>
                      </a:r>
                      <a:r>
                        <a:rPr lang="en-US" sz="1100" dirty="0"/>
                        <a:t> % 2 *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32605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8281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59342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25196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07420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6528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7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43313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/>
          <a:lstStyle/>
          <a:p>
            <a:pPr lvl="0"/>
            <a:r>
              <a:rPr lang="en" dirty="0"/>
              <a:t>Access to the different elements in a bank is also executed serially.</a:t>
            </a:r>
          </a:p>
          <a:p>
            <a:pPr lvl="0"/>
            <a:r>
              <a:rPr lang="en" dirty="0"/>
              <a:t>“32 way bank conflict”</a:t>
            </a:r>
          </a:p>
        </p:txBody>
      </p:sp>
      <p:sp>
        <p:nvSpPr>
          <p:cNvPr id="1582" name="Shape 15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Banks</a:t>
            </a:r>
          </a:p>
        </p:txBody>
      </p:sp>
      <p:sp>
        <p:nvSpPr>
          <p:cNvPr id="1747" name="Shape 1747"/>
          <p:cNvSpPr txBox="1"/>
          <p:nvPr/>
        </p:nvSpPr>
        <p:spPr>
          <a:xfrm>
            <a:off x="741552" y="3969363"/>
            <a:ext cx="5377456" cy="4308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b[index_out] = </a:t>
            </a:r>
            <a:r>
              <a:rPr lang="en-US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threadIdx.y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80CAE77-2CB9-4923-9B69-E2636C714FD8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64DABB4-BD08-4151-8F73-E83089F1FDA3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Shape 1027">
              <a:extLst>
                <a:ext uri="{FF2B5EF4-FFF2-40B4-BE49-F238E27FC236}">
                  <a16:creationId xmlns:a16="http://schemas.microsoft.com/office/drawing/2014/main" id="{778DC4A7-F274-4523-9A0C-FD9F31C1ED8A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243CE01C-4827-4211-AD1E-6184C5154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01445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851D7F72-1548-4578-A46D-E1109C317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5135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476E32D-1EA1-45BB-BD50-79C09ED533D6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3178EF1-76B6-413F-A1AB-E12C9B69753E}"/>
              </a:ext>
            </a:extLst>
          </p:cNvPr>
          <p:cNvCxnSpPr>
            <a:cxnSpLocks/>
          </p:cNvCxnSpPr>
          <p:nvPr/>
        </p:nvCxnSpPr>
        <p:spPr>
          <a:xfrm flipH="1">
            <a:off x="6270171" y="2492829"/>
            <a:ext cx="2094015" cy="178525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B1CC63-0698-40D7-A118-DF08FC5D3FB9}"/>
              </a:ext>
            </a:extLst>
          </p:cNvPr>
          <p:cNvCxnSpPr>
            <a:cxnSpLocks/>
          </p:cNvCxnSpPr>
          <p:nvPr/>
        </p:nvCxnSpPr>
        <p:spPr>
          <a:xfrm flipH="1">
            <a:off x="6270168" y="2492829"/>
            <a:ext cx="2391838" cy="215609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D3D530E-24FC-4563-89F7-D00290F56749}"/>
              </a:ext>
            </a:extLst>
          </p:cNvPr>
          <p:cNvCxnSpPr>
            <a:cxnSpLocks/>
          </p:cNvCxnSpPr>
          <p:nvPr/>
        </p:nvCxnSpPr>
        <p:spPr>
          <a:xfrm flipH="1">
            <a:off x="6290097" y="2491994"/>
            <a:ext cx="2605182" cy="249545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B3E8872-379A-47EE-BEE5-E9A246926393}"/>
              </a:ext>
            </a:extLst>
          </p:cNvPr>
          <p:cNvCxnSpPr>
            <a:cxnSpLocks/>
          </p:cNvCxnSpPr>
          <p:nvPr/>
        </p:nvCxnSpPr>
        <p:spPr>
          <a:xfrm flipH="1">
            <a:off x="6290097" y="2484956"/>
            <a:ext cx="3127415" cy="324122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28A34FD-9781-4C18-A94E-692D30B7A0BF}"/>
              </a:ext>
            </a:extLst>
          </p:cNvPr>
          <p:cNvCxnSpPr>
            <a:cxnSpLocks/>
          </p:cNvCxnSpPr>
          <p:nvPr/>
        </p:nvCxnSpPr>
        <p:spPr>
          <a:xfrm flipH="1">
            <a:off x="6268598" y="2491994"/>
            <a:ext cx="3440373" cy="368496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4B347119-C5F2-4A75-86D8-055617EF4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44164"/>
              </p:ext>
            </p:extLst>
          </p:nvPr>
        </p:nvGraphicFramePr>
        <p:xfrm>
          <a:off x="2307556" y="4535157"/>
          <a:ext cx="3213786" cy="1957718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605931">
                  <a:extLst>
                    <a:ext uri="{9D8B030D-6E8A-4147-A177-3AD203B41FA5}">
                      <a16:colId xmlns:a16="http://schemas.microsoft.com/office/drawing/2014/main" val="2527948989"/>
                    </a:ext>
                  </a:extLst>
                </a:gridCol>
                <a:gridCol w="802451">
                  <a:extLst>
                    <a:ext uri="{9D8B030D-6E8A-4147-A177-3AD203B41FA5}">
                      <a16:colId xmlns:a16="http://schemas.microsoft.com/office/drawing/2014/main" val="3579426715"/>
                    </a:ext>
                  </a:extLst>
                </a:gridCol>
                <a:gridCol w="802451">
                  <a:extLst>
                    <a:ext uri="{9D8B030D-6E8A-4147-A177-3AD203B41FA5}">
                      <a16:colId xmlns:a16="http://schemas.microsoft.com/office/drawing/2014/main" val="1362094444"/>
                    </a:ext>
                  </a:extLst>
                </a:gridCol>
                <a:gridCol w="1002953">
                  <a:extLst>
                    <a:ext uri="{9D8B030D-6E8A-4147-A177-3AD203B41FA5}">
                      <a16:colId xmlns:a16="http://schemas.microsoft.com/office/drawing/2014/main" val="2204460541"/>
                    </a:ext>
                  </a:extLst>
                </a:gridCol>
              </a:tblGrid>
              <a:tr h="403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tidx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tx</a:t>
                      </a:r>
                      <a:r>
                        <a:rPr lang="en-US" sz="1100" dirty="0"/>
                        <a:t> [0, 31]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 [0, 31]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32605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8281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59342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25196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07420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6528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7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093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47">
            <a:extLst>
              <a:ext uri="{FF2B5EF4-FFF2-40B4-BE49-F238E27FC236}">
                <a16:creationId xmlns:a16="http://schemas.microsoft.com/office/drawing/2014/main" id="{B6757BD6-3451-48A8-AC16-98E62711B5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31528"/>
            <a:ext cx="8811985" cy="4852761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*_a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*_b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mat[BLOCK_SIZE_Y][BLOCK_SIZE_X];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BLOCK_SIZE_X;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BLOCK_SIZE_Y;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  = by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by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&amp;&amp; j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mat[</a:t>
            </a:r>
            <a:r>
              <a:rPr lang="en-US" alt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 = a[j *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sizeX</a:t>
            </a: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b[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*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 = mat[</a:t>
            </a:r>
            <a:r>
              <a:rPr lang="en-US" alt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threadIdx.x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threadIdx.y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759" name="Shape 17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Transpose: Shared Memory</a:t>
            </a:r>
          </a:p>
        </p:txBody>
      </p:sp>
      <p:sp>
        <p:nvSpPr>
          <p:cNvPr id="1761" name="Shape 1761"/>
          <p:cNvSpPr txBox="1"/>
          <p:nvPr/>
        </p:nvSpPr>
        <p:spPr>
          <a:xfrm>
            <a:off x="7270499" y="3288463"/>
            <a:ext cx="4083301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Represents “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" dirty="0">
                <a:solidFill>
                  <a:schemeClr val="accent1"/>
                </a:solidFill>
              </a:rPr>
              <a:t>”</a:t>
            </a:r>
          </a:p>
          <a:p>
            <a:r>
              <a:rPr lang="en" dirty="0">
                <a:solidFill>
                  <a:schemeClr val="accent1"/>
                </a:solidFill>
              </a:rPr>
              <a:t>Same for all threads in the warp</a:t>
            </a:r>
          </a:p>
        </p:txBody>
      </p:sp>
      <p:cxnSp>
        <p:nvCxnSpPr>
          <p:cNvPr id="1762" name="Shape 1762"/>
          <p:cNvCxnSpPr>
            <a:cxnSpLocks/>
            <a:endCxn id="1761" idx="1"/>
          </p:cNvCxnSpPr>
          <p:nvPr/>
        </p:nvCxnSpPr>
        <p:spPr>
          <a:xfrm flipV="1">
            <a:off x="3401786" y="3657780"/>
            <a:ext cx="3868713" cy="1033965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Shape 1764"/>
          <p:cNvCxnSpPr>
            <a:cxnSpLocks/>
          </p:cNvCxnSpPr>
          <p:nvPr/>
        </p:nvCxnSpPr>
        <p:spPr>
          <a:xfrm flipV="1">
            <a:off x="4998109" y="4322413"/>
            <a:ext cx="2312869" cy="369332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01A60-4636-4711-885B-31FFC6D58C7B}"/>
              </a:ext>
            </a:extLst>
          </p:cNvPr>
          <p:cNvSpPr/>
          <p:nvPr/>
        </p:nvSpPr>
        <p:spPr>
          <a:xfrm>
            <a:off x="7270499" y="4137747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Represents </a:t>
            </a:r>
            <a:r>
              <a:rPr lang="en-US" dirty="0">
                <a:solidFill>
                  <a:schemeClr val="accent2"/>
                </a:solidFill>
              </a:rPr>
              <a:t>col and </a:t>
            </a:r>
            <a:r>
              <a:rPr lang="en-US" b="1" dirty="0">
                <a:solidFill>
                  <a:schemeClr val="accent2"/>
                </a:solidFill>
              </a:rPr>
              <a:t>bank number</a:t>
            </a:r>
            <a:endParaRPr lang="en" b="1" dirty="0">
              <a:solidFill>
                <a:schemeClr val="accent2"/>
              </a:solidFill>
            </a:endParaRPr>
          </a:p>
        </p:txBody>
      </p:sp>
      <p:sp>
        <p:nvSpPr>
          <p:cNvPr id="19" name="Shape 1761">
            <a:extLst>
              <a:ext uri="{FF2B5EF4-FFF2-40B4-BE49-F238E27FC236}">
                <a16:creationId xmlns:a16="http://schemas.microsoft.com/office/drawing/2014/main" id="{F1EB16ED-2B1F-4912-80D5-48D554281CE6}"/>
              </a:ext>
            </a:extLst>
          </p:cNvPr>
          <p:cNvSpPr txBox="1"/>
          <p:nvPr/>
        </p:nvSpPr>
        <p:spPr>
          <a:xfrm>
            <a:off x="7377793" y="5062961"/>
            <a:ext cx="4033156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Represents </a:t>
            </a:r>
            <a:r>
              <a:rPr lang="en" b="1" dirty="0">
                <a:solidFill>
                  <a:schemeClr val="accent1"/>
                </a:solidFill>
              </a:rPr>
              <a:t>bank number</a:t>
            </a:r>
            <a:r>
              <a:rPr lang="en" dirty="0">
                <a:solidFill>
                  <a:schemeClr val="accent1"/>
                </a:solidFill>
              </a:rPr>
              <a:t> or “</a:t>
            </a:r>
            <a:r>
              <a:rPr lang="en-US" dirty="0">
                <a:solidFill>
                  <a:schemeClr val="accent1"/>
                </a:solidFill>
              </a:rPr>
              <a:t>col</a:t>
            </a:r>
            <a:r>
              <a:rPr lang="en" dirty="0">
                <a:solidFill>
                  <a:schemeClr val="accent1"/>
                </a:solidFill>
              </a:rPr>
              <a:t>”</a:t>
            </a:r>
          </a:p>
          <a:p>
            <a:r>
              <a:rPr lang="en" dirty="0">
                <a:solidFill>
                  <a:schemeClr val="accent1"/>
                </a:solidFill>
              </a:rPr>
              <a:t>Same for all threads in the warp</a:t>
            </a:r>
          </a:p>
        </p:txBody>
      </p:sp>
      <p:cxnSp>
        <p:nvCxnSpPr>
          <p:cNvPr id="20" name="Shape 1762">
            <a:extLst>
              <a:ext uri="{FF2B5EF4-FFF2-40B4-BE49-F238E27FC236}">
                <a16:creationId xmlns:a16="http://schemas.microsoft.com/office/drawing/2014/main" id="{7971E75B-A24A-4380-8A40-45E7CD303E0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916386" y="5432278"/>
            <a:ext cx="1461407" cy="631065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764">
            <a:extLst>
              <a:ext uri="{FF2B5EF4-FFF2-40B4-BE49-F238E27FC236}">
                <a16:creationId xmlns:a16="http://schemas.microsoft.com/office/drawing/2014/main" id="{A2DEFA17-494B-4B29-8DA3-4FC6920554FA}"/>
              </a:ext>
            </a:extLst>
          </p:cNvPr>
          <p:cNvCxnSpPr>
            <a:cxnSpLocks/>
          </p:cNvCxnSpPr>
          <p:nvPr/>
        </p:nvCxnSpPr>
        <p:spPr>
          <a:xfrm>
            <a:off x="7102928" y="6326274"/>
            <a:ext cx="208050" cy="268666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215326D-B308-413B-858B-C772F3CE67AC}"/>
              </a:ext>
            </a:extLst>
          </p:cNvPr>
          <p:cNvSpPr/>
          <p:nvPr/>
        </p:nvSpPr>
        <p:spPr>
          <a:xfrm>
            <a:off x="7270499" y="6348249"/>
            <a:ext cx="3978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Represents </a:t>
            </a:r>
            <a:r>
              <a:rPr lang="en-US" dirty="0">
                <a:solidFill>
                  <a:schemeClr val="accent2"/>
                </a:solidFill>
              </a:rPr>
              <a:t>entry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" dirty="0">
                <a:solidFill>
                  <a:schemeClr val="accent2"/>
                </a:solidFill>
              </a:rPr>
              <a:t> the “bank”</a:t>
            </a:r>
          </a:p>
        </p:txBody>
      </p:sp>
    </p:spTree>
    <p:extLst>
      <p:ext uri="{BB962C8B-B14F-4D97-AF65-F5344CB8AC3E}">
        <p14:creationId xmlns:p14="http://schemas.microsoft.com/office/powerpoint/2010/main" val="400587504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Transpose: Shared Memory</a:t>
            </a:r>
          </a:p>
        </p:txBody>
      </p:sp>
      <p:pic>
        <p:nvPicPr>
          <p:cNvPr id="1771" name="Shape 17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861453"/>
            <a:ext cx="8229600" cy="479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009125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Reading from input</a:t>
            </a:r>
            <a:endParaRPr lang="en" dirty="0"/>
          </a:p>
          <a:p>
            <a:pPr lvl="0"/>
            <a:r>
              <a:rPr lang="en" dirty="0"/>
              <a:t>No Bank conflicts</a:t>
            </a:r>
          </a:p>
        </p:txBody>
      </p:sp>
      <p:sp>
        <p:nvSpPr>
          <p:cNvPr id="1777" name="Shape 17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Transpose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589895-CB0D-4428-9BA4-415974D2DA47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F9C1B49-A0E4-424C-9334-0F83604E1B6B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Shape 1027">
              <a:extLst>
                <a:ext uri="{FF2B5EF4-FFF2-40B4-BE49-F238E27FC236}">
                  <a16:creationId xmlns:a16="http://schemas.microsoft.com/office/drawing/2014/main" id="{3D428875-07E0-46BE-B7D8-DDC430710D0A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0C686E91-6AC6-416E-83A4-96918D1AE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95243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A5BC0C44-A593-4E3F-B06B-5CF18E2C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94988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D614DB-D212-41CC-AACF-DF5C1325671C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08EF3EB-D294-4E81-B3BD-1C60A2718C92}"/>
              </a:ext>
            </a:extLst>
          </p:cNvPr>
          <p:cNvCxnSpPr>
            <a:cxnSpLocks/>
          </p:cNvCxnSpPr>
          <p:nvPr/>
        </p:nvCxnSpPr>
        <p:spPr>
          <a:xfrm flipH="1">
            <a:off x="6923243" y="2492829"/>
            <a:ext cx="1440941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FBA987-EFD4-4040-B80D-3CE1BA0DA64B}"/>
              </a:ext>
            </a:extLst>
          </p:cNvPr>
          <p:cNvCxnSpPr>
            <a:cxnSpLocks/>
          </p:cNvCxnSpPr>
          <p:nvPr/>
        </p:nvCxnSpPr>
        <p:spPr>
          <a:xfrm flipH="1">
            <a:off x="7613730" y="2492829"/>
            <a:ext cx="1048276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842B548-F7F0-4D15-ACE4-3D4716A3FB00}"/>
              </a:ext>
            </a:extLst>
          </p:cNvPr>
          <p:cNvCxnSpPr>
            <a:cxnSpLocks/>
          </p:cNvCxnSpPr>
          <p:nvPr/>
        </p:nvCxnSpPr>
        <p:spPr>
          <a:xfrm flipH="1">
            <a:off x="8196971" y="2491994"/>
            <a:ext cx="698306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C78CF0-279A-465B-8A2D-0186188C585A}"/>
              </a:ext>
            </a:extLst>
          </p:cNvPr>
          <p:cNvCxnSpPr>
            <a:cxnSpLocks/>
          </p:cNvCxnSpPr>
          <p:nvPr/>
        </p:nvCxnSpPr>
        <p:spPr>
          <a:xfrm>
            <a:off x="9417511" y="2484956"/>
            <a:ext cx="769160" cy="141597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99F503-CA49-47D7-A3A2-8E2C8D4591F4}"/>
              </a:ext>
            </a:extLst>
          </p:cNvPr>
          <p:cNvCxnSpPr>
            <a:cxnSpLocks/>
          </p:cNvCxnSpPr>
          <p:nvPr/>
        </p:nvCxnSpPr>
        <p:spPr>
          <a:xfrm>
            <a:off x="9708970" y="2491994"/>
            <a:ext cx="1061307" cy="140893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12335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Writing to output</a:t>
            </a:r>
            <a:endParaRPr lang="en" dirty="0"/>
          </a:p>
          <a:p>
            <a:pPr lvl="0"/>
            <a:r>
              <a:rPr lang="en" dirty="0"/>
              <a:t>32-way Bank conflict!!</a:t>
            </a:r>
          </a:p>
        </p:txBody>
      </p:sp>
      <p:sp>
        <p:nvSpPr>
          <p:cNvPr id="1864" name="Shape 18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Transpose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53D2EF3-05A4-4700-8443-88005E2624CE}"/>
              </a:ext>
            </a:extLst>
          </p:cNvPr>
          <p:cNvGrpSpPr/>
          <p:nvPr/>
        </p:nvGrpSpPr>
        <p:grpSpPr>
          <a:xfrm>
            <a:off x="7116048" y="1937259"/>
            <a:ext cx="3128014" cy="738633"/>
            <a:chOff x="2571262" y="3777696"/>
            <a:chExt cx="3128014" cy="73863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415A10-E6B8-42B7-99A5-7363A3E30C35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Shape 1027">
              <a:extLst>
                <a:ext uri="{FF2B5EF4-FFF2-40B4-BE49-F238E27FC236}">
                  <a16:creationId xmlns:a16="http://schemas.microsoft.com/office/drawing/2014/main" id="{E5B2D545-E9BF-484C-A712-5B0B818E3073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B1F1DD47-4C91-403E-8370-9F0206A84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00294"/>
              </p:ext>
            </p:extLst>
          </p:nvPr>
        </p:nvGraphicFramePr>
        <p:xfrm>
          <a:off x="5983293" y="352615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3E36B55-C843-497D-B81C-A6FD241C2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03528"/>
              </p:ext>
            </p:extLst>
          </p:nvPr>
        </p:nvGraphicFramePr>
        <p:xfrm>
          <a:off x="7982553" y="212115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1C446D-FA95-43FE-BD14-78A5333D81D4}"/>
              </a:ext>
            </a:extLst>
          </p:cNvPr>
          <p:cNvCxnSpPr/>
          <p:nvPr/>
        </p:nvCxnSpPr>
        <p:spPr>
          <a:xfrm flipH="1">
            <a:off x="6315943" y="249282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EF3C3CF-80B7-4681-9A87-D25472C7D871}"/>
              </a:ext>
            </a:extLst>
          </p:cNvPr>
          <p:cNvCxnSpPr>
            <a:cxnSpLocks/>
          </p:cNvCxnSpPr>
          <p:nvPr/>
        </p:nvCxnSpPr>
        <p:spPr>
          <a:xfrm flipH="1">
            <a:off x="6270171" y="2492829"/>
            <a:ext cx="2094015" cy="178525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DE7940-5535-4581-9BDB-3B55E0FFAA1C}"/>
              </a:ext>
            </a:extLst>
          </p:cNvPr>
          <p:cNvCxnSpPr>
            <a:cxnSpLocks/>
          </p:cNvCxnSpPr>
          <p:nvPr/>
        </p:nvCxnSpPr>
        <p:spPr>
          <a:xfrm flipH="1">
            <a:off x="6270168" y="2492829"/>
            <a:ext cx="2391838" cy="215609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EB84162-A0C6-4A21-B83C-9C7FDA94202B}"/>
              </a:ext>
            </a:extLst>
          </p:cNvPr>
          <p:cNvCxnSpPr>
            <a:cxnSpLocks/>
          </p:cNvCxnSpPr>
          <p:nvPr/>
        </p:nvCxnSpPr>
        <p:spPr>
          <a:xfrm flipH="1">
            <a:off x="6290097" y="2491994"/>
            <a:ext cx="2605182" cy="249545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ACF127-FA85-4CEC-9473-F3742BB40054}"/>
              </a:ext>
            </a:extLst>
          </p:cNvPr>
          <p:cNvCxnSpPr>
            <a:cxnSpLocks/>
          </p:cNvCxnSpPr>
          <p:nvPr/>
        </p:nvCxnSpPr>
        <p:spPr>
          <a:xfrm flipH="1">
            <a:off x="6290097" y="2484956"/>
            <a:ext cx="3127415" cy="324122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A42B50-F30C-4F48-AEBF-AC63D9E3A739}"/>
              </a:ext>
            </a:extLst>
          </p:cNvPr>
          <p:cNvCxnSpPr>
            <a:cxnSpLocks/>
          </p:cNvCxnSpPr>
          <p:nvPr/>
        </p:nvCxnSpPr>
        <p:spPr>
          <a:xfrm flipH="1">
            <a:off x="6268598" y="2491994"/>
            <a:ext cx="3440373" cy="368496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31016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965371" cy="4351338"/>
          </a:xfrm>
        </p:spPr>
        <p:txBody>
          <a:bodyPr>
            <a:normAutofit/>
          </a:bodyPr>
          <a:lstStyle/>
          <a:p>
            <a:pPr lvl="0"/>
            <a:r>
              <a:rPr lang="en" dirty="0"/>
              <a:t>Resolving bank conflict</a:t>
            </a:r>
          </a:p>
          <a:p>
            <a:pPr lvl="0"/>
            <a:r>
              <a:rPr lang="en" dirty="0"/>
              <a:t>Elements per row 		= 32</a:t>
            </a:r>
          </a:p>
          <a:p>
            <a:pPr lvl="0"/>
            <a:r>
              <a:rPr lang="en" dirty="0"/>
              <a:t>Shared Mem per row 	= 33</a:t>
            </a:r>
          </a:p>
          <a:p>
            <a:pPr lvl="0"/>
            <a:r>
              <a:rPr lang="en" dirty="0"/>
              <a:t>1 empty element per row</a:t>
            </a:r>
          </a:p>
          <a:p>
            <a:pPr lvl="1"/>
            <a:r>
              <a:rPr lang="en" dirty="0"/>
              <a:t>This is what avoid</a:t>
            </a:r>
            <a:r>
              <a:rPr lang="en-US" dirty="0"/>
              <a:t>s</a:t>
            </a:r>
            <a:r>
              <a:rPr lang="en" dirty="0"/>
              <a:t> bank conflicts</a:t>
            </a:r>
          </a:p>
        </p:txBody>
      </p:sp>
      <p:sp>
        <p:nvSpPr>
          <p:cNvPr id="1951" name="Shape 195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Banks</a:t>
            </a:r>
            <a:br>
              <a:rPr lang="en" dirty="0"/>
            </a:br>
            <a:endParaRPr lang="en" dirty="0"/>
          </a:p>
        </p:txBody>
      </p:sp>
      <p:sp>
        <p:nvSpPr>
          <p:cNvPr id="2116" name="Shape 2116"/>
          <p:cNvSpPr txBox="1"/>
          <p:nvPr/>
        </p:nvSpPr>
        <p:spPr>
          <a:xfrm>
            <a:off x="4891949" y="107418"/>
            <a:ext cx="7114994" cy="10156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lang="en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BLOCK_SIZE_Y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BLOCK_SIZE_X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b[index_out] =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CFAB9563-DB23-49C2-86B8-26EA3645A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66904"/>
              </p:ext>
            </p:extLst>
          </p:nvPr>
        </p:nvGraphicFramePr>
        <p:xfrm>
          <a:off x="6437980" y="4159782"/>
          <a:ext cx="5568963" cy="2590800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405318">
                  <a:extLst>
                    <a:ext uri="{9D8B030D-6E8A-4147-A177-3AD203B41FA5}">
                      <a16:colId xmlns:a16="http://schemas.microsoft.com/office/drawing/2014/main" val="2527948989"/>
                    </a:ext>
                  </a:extLst>
                </a:gridCol>
                <a:gridCol w="1405318">
                  <a:extLst>
                    <a:ext uri="{9D8B030D-6E8A-4147-A177-3AD203B41FA5}">
                      <a16:colId xmlns:a16="http://schemas.microsoft.com/office/drawing/2014/main" val="3579426715"/>
                    </a:ext>
                  </a:extLst>
                </a:gridCol>
                <a:gridCol w="1696970">
                  <a:extLst>
                    <a:ext uri="{9D8B030D-6E8A-4147-A177-3AD203B41FA5}">
                      <a16:colId xmlns:a16="http://schemas.microsoft.com/office/drawing/2014/main" val="2661816867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val="269539682"/>
                    </a:ext>
                  </a:extLst>
                </a:gridCol>
              </a:tblGrid>
              <a:tr h="403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threadIdx.x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threadIdx.y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Index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Bank</a:t>
                      </a:r>
                    </a:p>
                    <a:p>
                      <a:pPr algn="ctr"/>
                      <a:r>
                        <a:rPr lang="en-US" sz="1600" dirty="0"/>
                        <a:t>(Before)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32605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281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59342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25196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07420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6528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72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E2CD2C-D9F7-4985-A2B5-3FA92D7A5C30}"/>
              </a:ext>
            </a:extLst>
          </p:cNvPr>
          <p:cNvSpPr txBox="1"/>
          <p:nvPr/>
        </p:nvSpPr>
        <p:spPr>
          <a:xfrm>
            <a:off x="7467600" y="2291564"/>
            <a:ext cx="4539343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/>
              <a:t>Before:</a:t>
            </a:r>
          </a:p>
          <a:p>
            <a:pPr lvl="0"/>
            <a:r>
              <a:rPr lang="en-US" dirty="0"/>
              <a:t>When BLOCK_SIZE_X = 32, </a:t>
            </a:r>
            <a:r>
              <a:rPr lang="en-US" dirty="0" err="1"/>
              <a:t>sizeX</a:t>
            </a:r>
            <a:r>
              <a:rPr lang="en-US" dirty="0"/>
              <a:t> = 32</a:t>
            </a:r>
          </a:p>
          <a:p>
            <a:pPr lvl="0"/>
            <a:r>
              <a:rPr lang="en-US" dirty="0"/>
              <a:t>X * </a:t>
            </a:r>
            <a:r>
              <a:rPr lang="en-US" dirty="0" err="1"/>
              <a:t>sizeX</a:t>
            </a:r>
            <a:r>
              <a:rPr lang="en-US" dirty="0"/>
              <a:t> is always a multiple of 32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Thus, </a:t>
            </a:r>
            <a:r>
              <a:rPr lang="en-US" b="1" dirty="0"/>
              <a:t>((X * </a:t>
            </a:r>
            <a:r>
              <a:rPr lang="en-US" b="1" dirty="0" err="1"/>
              <a:t>sizeX</a:t>
            </a:r>
            <a:r>
              <a:rPr lang="en-US" b="1" dirty="0"/>
              <a:t>) + Y) % 32</a:t>
            </a:r>
            <a:r>
              <a:rPr lang="en-US" dirty="0"/>
              <a:t> banks</a:t>
            </a:r>
          </a:p>
          <a:p>
            <a:pPr lvl="0"/>
            <a:r>
              <a:rPr lang="en-US" dirty="0"/>
              <a:t>Will always result in </a:t>
            </a:r>
            <a:r>
              <a:rPr lang="en-US" b="1" dirty="0"/>
              <a:t>bank = Y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3510832054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965371" cy="4351338"/>
          </a:xfrm>
        </p:spPr>
        <p:txBody>
          <a:bodyPr>
            <a:normAutofit/>
          </a:bodyPr>
          <a:lstStyle/>
          <a:p>
            <a:pPr lvl="0"/>
            <a:r>
              <a:rPr lang="en" dirty="0"/>
              <a:t>Resolving bank conflict</a:t>
            </a:r>
          </a:p>
          <a:p>
            <a:pPr lvl="0"/>
            <a:r>
              <a:rPr lang="en" dirty="0"/>
              <a:t>Elements per row 		= 32</a:t>
            </a:r>
          </a:p>
          <a:p>
            <a:pPr lvl="0"/>
            <a:r>
              <a:rPr lang="en" dirty="0"/>
              <a:t>Shared Mem per row 	= 33</a:t>
            </a:r>
          </a:p>
          <a:p>
            <a:pPr lvl="0"/>
            <a:r>
              <a:rPr lang="en" dirty="0"/>
              <a:t>1 empty element per row</a:t>
            </a:r>
          </a:p>
          <a:p>
            <a:pPr lvl="1"/>
            <a:r>
              <a:rPr lang="en" dirty="0"/>
              <a:t>This is what avoid</a:t>
            </a:r>
            <a:r>
              <a:rPr lang="en-US" dirty="0"/>
              <a:t>s</a:t>
            </a:r>
            <a:r>
              <a:rPr lang="en" dirty="0"/>
              <a:t> bank conflicts</a:t>
            </a:r>
          </a:p>
        </p:txBody>
      </p:sp>
      <p:sp>
        <p:nvSpPr>
          <p:cNvPr id="1951" name="Shape 195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Banks</a:t>
            </a:r>
            <a:br>
              <a:rPr lang="en" dirty="0"/>
            </a:br>
            <a:endParaRPr lang="en" dirty="0"/>
          </a:p>
        </p:txBody>
      </p:sp>
      <p:sp>
        <p:nvSpPr>
          <p:cNvPr id="2116" name="Shape 2116"/>
          <p:cNvSpPr txBox="1"/>
          <p:nvPr/>
        </p:nvSpPr>
        <p:spPr>
          <a:xfrm>
            <a:off x="4891949" y="107418"/>
            <a:ext cx="7114994" cy="10156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lang="en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BLOCK_SIZE_Y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BLOCK_SIZE_X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b[index_out] =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CFAB9563-DB23-49C2-86B8-26EA3645ABED}"/>
              </a:ext>
            </a:extLst>
          </p:cNvPr>
          <p:cNvGraphicFramePr>
            <a:graphicFrameLocks noGrp="1"/>
          </p:cNvGraphicFramePr>
          <p:nvPr/>
        </p:nvGraphicFramePr>
        <p:xfrm>
          <a:off x="3520609" y="4185103"/>
          <a:ext cx="8431908" cy="2590800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405318">
                  <a:extLst>
                    <a:ext uri="{9D8B030D-6E8A-4147-A177-3AD203B41FA5}">
                      <a16:colId xmlns:a16="http://schemas.microsoft.com/office/drawing/2014/main" val="2527948989"/>
                    </a:ext>
                  </a:extLst>
                </a:gridCol>
                <a:gridCol w="1405318">
                  <a:extLst>
                    <a:ext uri="{9D8B030D-6E8A-4147-A177-3AD203B41FA5}">
                      <a16:colId xmlns:a16="http://schemas.microsoft.com/office/drawing/2014/main" val="3579426715"/>
                    </a:ext>
                  </a:extLst>
                </a:gridCol>
                <a:gridCol w="1696970">
                  <a:extLst>
                    <a:ext uri="{9D8B030D-6E8A-4147-A177-3AD203B41FA5}">
                      <a16:colId xmlns:a16="http://schemas.microsoft.com/office/drawing/2014/main" val="2661816867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val="269539682"/>
                    </a:ext>
                  </a:extLst>
                </a:gridCol>
                <a:gridCol w="1997529">
                  <a:extLst>
                    <a:ext uri="{9D8B030D-6E8A-4147-A177-3AD203B41FA5}">
                      <a16:colId xmlns:a16="http://schemas.microsoft.com/office/drawing/2014/main" val="1297945715"/>
                    </a:ext>
                  </a:extLst>
                </a:gridCol>
                <a:gridCol w="865416">
                  <a:extLst>
                    <a:ext uri="{9D8B030D-6E8A-4147-A177-3AD203B41FA5}">
                      <a16:colId xmlns:a16="http://schemas.microsoft.com/office/drawing/2014/main" val="2204460541"/>
                    </a:ext>
                  </a:extLst>
                </a:gridCol>
              </a:tblGrid>
              <a:tr h="403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threadIdx.x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threadIdx.y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Index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Bank</a:t>
                      </a:r>
                    </a:p>
                    <a:p>
                      <a:pPr algn="ctr"/>
                      <a:r>
                        <a:rPr lang="en-US" sz="1600" dirty="0"/>
                        <a:t>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Index</a:t>
                      </a:r>
                    </a:p>
                    <a:p>
                      <a:pPr algn="ctr"/>
                      <a:r>
                        <a:rPr lang="en-US" sz="1600" dirty="0"/>
                        <a:t>(After)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Bank</a:t>
                      </a:r>
                    </a:p>
                    <a:p>
                      <a:pPr algn="ctr"/>
                      <a:r>
                        <a:rPr lang="en-US" sz="1600" dirty="0"/>
                        <a:t>(After)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32605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8281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 + 1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59342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 + 10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25196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 + 16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07420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 + 30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65281"/>
                  </a:ext>
                </a:extLst>
              </a:tr>
              <a:tr h="233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 * 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 * (</a:t>
                      </a:r>
                      <a:r>
                        <a:rPr lang="en-US" sz="1600" dirty="0" err="1"/>
                        <a:t>sizeX</a:t>
                      </a:r>
                      <a:r>
                        <a:rPr lang="en-US" sz="1600" dirty="0"/>
                        <a:t> + 1)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 + 31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72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E2CD2C-D9F7-4985-A2B5-3FA92D7A5C30}"/>
              </a:ext>
            </a:extLst>
          </p:cNvPr>
          <p:cNvSpPr txBox="1"/>
          <p:nvPr/>
        </p:nvSpPr>
        <p:spPr>
          <a:xfrm>
            <a:off x="7467600" y="2291564"/>
            <a:ext cx="4539343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b="1" dirty="0"/>
              <a:t>After:</a:t>
            </a:r>
          </a:p>
          <a:p>
            <a:pPr lvl="0"/>
            <a:r>
              <a:rPr lang="en-US" dirty="0"/>
              <a:t>When </a:t>
            </a:r>
            <a:r>
              <a:rPr lang="en-US" b="1" dirty="0"/>
              <a:t>BLOCK_SIZE_X + 1= 33, </a:t>
            </a:r>
            <a:r>
              <a:rPr lang="en-US" b="1" dirty="0" err="1"/>
              <a:t>sizeX</a:t>
            </a:r>
            <a:r>
              <a:rPr lang="en-US" b="1" dirty="0"/>
              <a:t> = 32</a:t>
            </a:r>
          </a:p>
          <a:p>
            <a:pPr lvl="0"/>
            <a:r>
              <a:rPr lang="en-US" dirty="0"/>
              <a:t>X * </a:t>
            </a:r>
            <a:r>
              <a:rPr lang="en-US" dirty="0" err="1"/>
              <a:t>sizeX</a:t>
            </a:r>
            <a:r>
              <a:rPr lang="en-US" dirty="0"/>
              <a:t> is never* multiple of 33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Thus, </a:t>
            </a:r>
            <a:r>
              <a:rPr lang="en-US" b="1" dirty="0"/>
              <a:t>((X * (</a:t>
            </a:r>
            <a:r>
              <a:rPr lang="en-US" b="1" dirty="0" err="1"/>
              <a:t>sizeX</a:t>
            </a:r>
            <a:r>
              <a:rPr lang="en-US" b="1" dirty="0"/>
              <a:t> + 1)) + Y) % 32</a:t>
            </a:r>
            <a:r>
              <a:rPr lang="en-US" dirty="0"/>
              <a:t> banks</a:t>
            </a:r>
          </a:p>
          <a:p>
            <a:pPr lvl="0"/>
            <a:r>
              <a:rPr lang="en-US" dirty="0"/>
              <a:t>Will always result in </a:t>
            </a:r>
            <a:r>
              <a:rPr lang="en-US" b="1" dirty="0"/>
              <a:t>bank = Y + X</a:t>
            </a:r>
            <a:endParaRPr lang="en" b="1" dirty="0"/>
          </a:p>
        </p:txBody>
      </p:sp>
      <p:sp>
        <p:nvSpPr>
          <p:cNvPr id="8" name="Shape 2116">
            <a:extLst>
              <a:ext uri="{FF2B5EF4-FFF2-40B4-BE49-F238E27FC236}">
                <a16:creationId xmlns:a16="http://schemas.microsoft.com/office/drawing/2014/main" id="{63FC5ADB-22D4-4BF1-A7F1-36387E467C83}"/>
              </a:ext>
            </a:extLst>
          </p:cNvPr>
          <p:cNvSpPr txBox="1"/>
          <p:nvPr/>
        </p:nvSpPr>
        <p:spPr>
          <a:xfrm>
            <a:off x="4891949" y="1110192"/>
            <a:ext cx="7114994" cy="10156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lang="en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BLOCK_SIZE_Y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BLOCK_SIZE_X </a:t>
            </a:r>
            <a:r>
              <a:rPr lang="en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+ 1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b[index_out] =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57444771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502100" cy="4351338"/>
          </a:xfrm>
        </p:spPr>
        <p:txBody>
          <a:bodyPr>
            <a:normAutofit/>
          </a:bodyPr>
          <a:lstStyle/>
          <a:p>
            <a:pPr lvl="0"/>
            <a:r>
              <a:rPr lang="en" dirty="0"/>
              <a:t>Resolving bank conflict</a:t>
            </a:r>
          </a:p>
          <a:p>
            <a:pPr lvl="0"/>
            <a:r>
              <a:rPr lang="en" dirty="0"/>
              <a:t>Elements per row 		= 32</a:t>
            </a:r>
          </a:p>
          <a:p>
            <a:pPr lvl="0"/>
            <a:r>
              <a:rPr lang="en" dirty="0"/>
              <a:t>Shared Mem per row 	= 33</a:t>
            </a:r>
          </a:p>
          <a:p>
            <a:pPr lvl="0"/>
            <a:r>
              <a:rPr lang="en" dirty="0"/>
              <a:t>1 empty element per row</a:t>
            </a:r>
          </a:p>
          <a:p>
            <a:pPr lvl="1"/>
            <a:r>
              <a:rPr lang="en" dirty="0"/>
              <a:t>This is what avoid</a:t>
            </a:r>
            <a:r>
              <a:rPr lang="en-US" dirty="0"/>
              <a:t>s</a:t>
            </a:r>
            <a:r>
              <a:rPr lang="en" dirty="0"/>
              <a:t> bank conflicts</a:t>
            </a:r>
          </a:p>
        </p:txBody>
      </p:sp>
      <p:sp>
        <p:nvSpPr>
          <p:cNvPr id="1951" name="Shape 195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Banks</a:t>
            </a:r>
            <a:br>
              <a:rPr lang="en" dirty="0"/>
            </a:br>
            <a:endParaRPr lang="en" dirty="0"/>
          </a:p>
        </p:txBody>
      </p:sp>
      <p:sp>
        <p:nvSpPr>
          <p:cNvPr id="1971" name="Shape 1971"/>
          <p:cNvSpPr txBox="1"/>
          <p:nvPr/>
        </p:nvSpPr>
        <p:spPr>
          <a:xfrm rot="-5400000">
            <a:off x="710053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sp>
        <p:nvSpPr>
          <p:cNvPr id="1991" name="Shape 1991"/>
          <p:cNvSpPr txBox="1"/>
          <p:nvPr/>
        </p:nvSpPr>
        <p:spPr>
          <a:xfrm rot="-5400000">
            <a:off x="7395898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sp>
        <p:nvSpPr>
          <p:cNvPr id="2011" name="Shape 2011"/>
          <p:cNvSpPr txBox="1"/>
          <p:nvPr/>
        </p:nvSpPr>
        <p:spPr>
          <a:xfrm rot="-5400000">
            <a:off x="770783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sp>
        <p:nvSpPr>
          <p:cNvPr id="2031" name="Shape 2031"/>
          <p:cNvSpPr txBox="1"/>
          <p:nvPr/>
        </p:nvSpPr>
        <p:spPr>
          <a:xfrm rot="-5400000">
            <a:off x="916108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sp>
        <p:nvSpPr>
          <p:cNvPr id="2051" name="Shape 2051"/>
          <p:cNvSpPr txBox="1"/>
          <p:nvPr/>
        </p:nvSpPr>
        <p:spPr>
          <a:xfrm rot="-5400000">
            <a:off x="881616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sp>
        <p:nvSpPr>
          <p:cNvPr id="2071" name="Shape 2071"/>
          <p:cNvSpPr txBox="1"/>
          <p:nvPr/>
        </p:nvSpPr>
        <p:spPr>
          <a:xfrm rot="-5400000">
            <a:off x="8011498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sp>
        <p:nvSpPr>
          <p:cNvPr id="2091" name="Shape 2091"/>
          <p:cNvSpPr txBox="1"/>
          <p:nvPr/>
        </p:nvSpPr>
        <p:spPr>
          <a:xfrm rot="-5400000">
            <a:off x="831513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83FC677-35CD-4D1E-9906-BD579BEB6E67}"/>
              </a:ext>
            </a:extLst>
          </p:cNvPr>
          <p:cNvGrpSpPr/>
          <p:nvPr/>
        </p:nvGrpSpPr>
        <p:grpSpPr>
          <a:xfrm>
            <a:off x="7946700" y="2069179"/>
            <a:ext cx="3128014" cy="738633"/>
            <a:chOff x="2571262" y="3777696"/>
            <a:chExt cx="3128014" cy="738633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66650C7-4C57-45C3-ADD9-8694D257324A}"/>
                </a:ext>
              </a:extLst>
            </p:cNvPr>
            <p:cNvSpPr/>
            <p:nvPr/>
          </p:nvSpPr>
          <p:spPr>
            <a:xfrm>
              <a:off x="2571262" y="3777696"/>
              <a:ext cx="3128014" cy="7386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Shape 1027">
              <a:extLst>
                <a:ext uri="{FF2B5EF4-FFF2-40B4-BE49-F238E27FC236}">
                  <a16:creationId xmlns:a16="http://schemas.microsoft.com/office/drawing/2014/main" id="{7440EBEC-E151-4C4A-97AA-67489E02F211}"/>
                </a:ext>
              </a:extLst>
            </p:cNvPr>
            <p:cNvSpPr txBox="1"/>
            <p:nvPr/>
          </p:nvSpPr>
          <p:spPr>
            <a:xfrm>
              <a:off x="2605660" y="3916194"/>
              <a:ext cx="797710" cy="461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spAutoFit/>
            </a:bodyPr>
            <a:lstStyle/>
            <a:p>
              <a:r>
                <a:rPr lang="en" b="1" dirty="0">
                  <a:solidFill>
                    <a:srgbClr val="FFFFFF"/>
                  </a:solidFill>
                </a:rPr>
                <a:t>Warp</a:t>
              </a:r>
            </a:p>
          </p:txBody>
        </p:sp>
      </p:grpSp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CA2BDF19-99F0-4C74-BAE1-A4A18171E86D}"/>
              </a:ext>
            </a:extLst>
          </p:cNvPr>
          <p:cNvGraphicFramePr>
            <a:graphicFrameLocks noGrp="1"/>
          </p:cNvGraphicFramePr>
          <p:nvPr/>
        </p:nvGraphicFramePr>
        <p:xfrm>
          <a:off x="6813945" y="3658075"/>
          <a:ext cx="5100744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7593">
                  <a:extLst>
                    <a:ext uri="{9D8B030D-6E8A-4147-A177-3AD203B41FA5}">
                      <a16:colId xmlns:a16="http://schemas.microsoft.com/office/drawing/2014/main" val="382090150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712240541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142540764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014614065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54845418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3250467346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2813661813"/>
                    </a:ext>
                  </a:extLst>
                </a:gridCol>
                <a:gridCol w="637593">
                  <a:extLst>
                    <a:ext uri="{9D8B030D-6E8A-4147-A177-3AD203B41FA5}">
                      <a16:colId xmlns:a16="http://schemas.microsoft.com/office/drawing/2014/main" val="405270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B30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0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5313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39671D0D-B7EE-46D1-8111-3C6F231D2DD5}"/>
              </a:ext>
            </a:extLst>
          </p:cNvPr>
          <p:cNvGraphicFramePr>
            <a:graphicFrameLocks noGrp="1"/>
          </p:cNvGraphicFramePr>
          <p:nvPr/>
        </p:nvGraphicFramePr>
        <p:xfrm>
          <a:off x="8813205" y="2253074"/>
          <a:ext cx="1841805" cy="3708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3115">
                  <a:extLst>
                    <a:ext uri="{9D8B030D-6E8A-4147-A177-3AD203B41FA5}">
                      <a16:colId xmlns:a16="http://schemas.microsoft.com/office/drawing/2014/main" val="937634356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25476297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57102557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3775312180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6351203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441779218"/>
                    </a:ext>
                  </a:extLst>
                </a:gridCol>
                <a:gridCol w="263115">
                  <a:extLst>
                    <a:ext uri="{9D8B030D-6E8A-4147-A177-3AD203B41FA5}">
                      <a16:colId xmlns:a16="http://schemas.microsoft.com/office/drawing/2014/main" val="10669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12813"/>
                  </a:ext>
                </a:extLst>
              </a:tr>
            </a:tbl>
          </a:graphicData>
        </a:graphic>
      </p:graphicFrame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4A5FA62-7A87-43A5-BDB5-42B9A78C35B2}"/>
              </a:ext>
            </a:extLst>
          </p:cNvPr>
          <p:cNvCxnSpPr/>
          <p:nvPr/>
        </p:nvCxnSpPr>
        <p:spPr>
          <a:xfrm flipH="1">
            <a:off x="7146595" y="2624749"/>
            <a:ext cx="1810243" cy="1415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B950879-FBA7-4999-8422-DD1767051F7F}"/>
              </a:ext>
            </a:extLst>
          </p:cNvPr>
          <p:cNvCxnSpPr>
            <a:cxnSpLocks/>
          </p:cNvCxnSpPr>
          <p:nvPr/>
        </p:nvCxnSpPr>
        <p:spPr>
          <a:xfrm flipH="1">
            <a:off x="7791771" y="2624749"/>
            <a:ext cx="1403067" cy="177258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E8AB78-9503-465D-9DCE-FF6C56DA7D6E}"/>
              </a:ext>
            </a:extLst>
          </p:cNvPr>
          <p:cNvCxnSpPr>
            <a:cxnSpLocks/>
          </p:cNvCxnSpPr>
          <p:nvPr/>
        </p:nvCxnSpPr>
        <p:spPr>
          <a:xfrm flipH="1">
            <a:off x="8411078" y="2624749"/>
            <a:ext cx="1081581" cy="210212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C76237A-0D5B-4118-81CB-417F5EFB6E99}"/>
              </a:ext>
            </a:extLst>
          </p:cNvPr>
          <p:cNvCxnSpPr>
            <a:cxnSpLocks/>
          </p:cNvCxnSpPr>
          <p:nvPr/>
        </p:nvCxnSpPr>
        <p:spPr>
          <a:xfrm flipH="1">
            <a:off x="9030144" y="2623914"/>
            <a:ext cx="695787" cy="253331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21E0AD4-E16E-4159-B324-CBD67BD2AD6B}"/>
              </a:ext>
            </a:extLst>
          </p:cNvPr>
          <p:cNvCxnSpPr>
            <a:cxnSpLocks/>
          </p:cNvCxnSpPr>
          <p:nvPr/>
        </p:nvCxnSpPr>
        <p:spPr>
          <a:xfrm>
            <a:off x="10248163" y="2616876"/>
            <a:ext cx="723121" cy="400791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72DECA3-4492-4E3A-B80D-B2829EB2A36C}"/>
              </a:ext>
            </a:extLst>
          </p:cNvPr>
          <p:cNvCxnSpPr>
            <a:cxnSpLocks/>
          </p:cNvCxnSpPr>
          <p:nvPr/>
        </p:nvCxnSpPr>
        <p:spPr>
          <a:xfrm>
            <a:off x="10539622" y="2623914"/>
            <a:ext cx="1141492" cy="417965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hape 2116">
            <a:extLst>
              <a:ext uri="{FF2B5EF4-FFF2-40B4-BE49-F238E27FC236}">
                <a16:creationId xmlns:a16="http://schemas.microsoft.com/office/drawing/2014/main" id="{F0B32DC8-41F0-4ADE-BEA0-57AB8E676787}"/>
              </a:ext>
            </a:extLst>
          </p:cNvPr>
          <p:cNvSpPr txBox="1"/>
          <p:nvPr/>
        </p:nvSpPr>
        <p:spPr>
          <a:xfrm>
            <a:off x="4930049" y="572042"/>
            <a:ext cx="7114994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BLOCK_SIZE_Y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BLOCK_SIZE_X </a:t>
            </a:r>
            <a:r>
              <a:rPr lang="en" b="1" dirty="0">
                <a:solidFill>
                  <a:schemeClr val="dk2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+ 1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b[index_out] =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smem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threadIdx.x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threadIdx.y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52255808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Shape 212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Transpose: Shared Memory</a:t>
            </a:r>
          </a:p>
          <a:p>
            <a:pPr lvl="0"/>
            <a:r>
              <a:rPr lang="en"/>
              <a:t>No Bank Conflicts</a:t>
            </a:r>
          </a:p>
        </p:txBody>
      </p:sp>
      <p:sp>
        <p:nvSpPr>
          <p:cNvPr id="6" name="Shape 847">
            <a:extLst>
              <a:ext uri="{FF2B5EF4-FFF2-40B4-BE49-F238E27FC236}">
                <a16:creationId xmlns:a16="http://schemas.microsoft.com/office/drawing/2014/main" id="{959F093F-1E00-42B3-9120-5BDFA90F40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15192" y="1815874"/>
            <a:ext cx="8561615" cy="4852761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*_a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*_b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strike="sngStrike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2000" strike="sngStrike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strike="sngStrike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2000" strike="sngStrike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mat[BLOCK_SIZE_Y][BLOCK_SIZE_X];</a:t>
            </a:r>
            <a:endParaRPr lang="en-US" altLang="en-US" sz="2000" strike="sngStrike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dirty="0">
                <a:solidFill>
                  <a:srgbClr val="BD63C5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2000" dirty="0">
                <a:solidFill>
                  <a:srgbClr val="DADADA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2000" dirty="0">
                <a:solidFill>
                  <a:srgbClr val="DADADA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mat[BLOCK_SIZE_Y][</a:t>
            </a:r>
            <a:r>
              <a:rPr lang="en-US" altLang="en-US" sz="2000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BLOCK_SIZE_X + 1</a:t>
            </a:r>
            <a:r>
              <a:rPr lang="en-US" altLang="en-US" sz="2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is the same as regular shared memory transpose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4656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Coalesce access to global memory</a:t>
            </a:r>
          </a:p>
          <a:p>
            <a:pPr lvl="1"/>
            <a:r>
              <a:rPr lang="en" dirty="0"/>
              <a:t>Most important performance consideration</a:t>
            </a:r>
          </a:p>
          <a:p>
            <a:pPr lvl="1"/>
            <a:r>
              <a:rPr lang="en" dirty="0"/>
              <a:t>Loads and stores by threads of a warp can be combined into as low as one instruction</a:t>
            </a:r>
          </a:p>
          <a:p>
            <a:pPr lvl="0"/>
            <a:r>
              <a:rPr lang="en" dirty="0"/>
              <a:t>The concurrent accesses of the threads of a warp will coalesce into a number of transactions equal to the number of cache lines necessary to service all of the threads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tx1"/>
                </a:solidFill>
              </a:rPr>
              <a:t>Memory Coalescing</a:t>
            </a:r>
          </a:p>
        </p:txBody>
      </p:sp>
    </p:spTree>
    <p:extLst>
      <p:ext uri="{BB962C8B-B14F-4D97-AF65-F5344CB8AC3E}">
        <p14:creationId xmlns:p14="http://schemas.microsoft.com/office/powerpoint/2010/main" val="27928324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Shape 213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Very very close to production ready!</a:t>
            </a:r>
          </a:p>
          <a:p>
            <a:pPr lvl="0"/>
            <a:endParaRPr lang="en"/>
          </a:p>
          <a:p>
            <a:pPr lvl="0"/>
            <a:r>
              <a:rPr lang="en"/>
              <a:t>More ways to improve?</a:t>
            </a:r>
          </a:p>
          <a:p>
            <a:pPr lvl="1"/>
            <a:r>
              <a:rPr lang="en"/>
              <a:t>More work per thread - Do more than one element</a:t>
            </a:r>
          </a:p>
          <a:p>
            <a:pPr lvl="1"/>
            <a:r>
              <a:rPr lang="en"/>
              <a:t>Loop unrolling</a:t>
            </a:r>
          </a:p>
        </p:txBody>
      </p:sp>
      <p:sp>
        <p:nvSpPr>
          <p:cNvPr id="2134" name="Shape 21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  <a:br>
              <a:rPr lang="en"/>
            </a:br>
            <a:r>
              <a:rPr lang="en" sz="2400"/>
              <a:t>[GPU Transpose]</a:t>
            </a:r>
          </a:p>
        </p:txBody>
      </p:sp>
    </p:spTree>
    <p:extLst>
      <p:ext uri="{BB962C8B-B14F-4D97-AF65-F5344CB8AC3E}">
        <p14:creationId xmlns:p14="http://schemas.microsoft.com/office/powerpoint/2010/main" val="3604933872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Shape 2141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dirty="0"/>
              <a:t>More work per thread:</a:t>
            </a:r>
          </a:p>
          <a:p>
            <a:pPr lvl="1"/>
            <a:r>
              <a:rPr lang="en" dirty="0"/>
              <a:t>Threads should be kept light</a:t>
            </a:r>
          </a:p>
          <a:p>
            <a:pPr lvl="1"/>
            <a:r>
              <a:rPr lang="en" dirty="0"/>
              <a:t>But they should also be saturated</a:t>
            </a:r>
          </a:p>
          <a:p>
            <a:pPr lvl="1"/>
            <a:r>
              <a:rPr lang="en" dirty="0"/>
              <a:t>Give them more operations</a:t>
            </a:r>
          </a:p>
          <a:p>
            <a:pPr lvl="1"/>
            <a:endParaRPr lang="en" dirty="0"/>
          </a:p>
          <a:p>
            <a:pPr lvl="0"/>
            <a:r>
              <a:rPr lang="en" dirty="0"/>
              <a:t>Loop unrolling</a:t>
            </a:r>
          </a:p>
          <a:p>
            <a:pPr lvl="1"/>
            <a:r>
              <a:rPr lang="en" dirty="0"/>
              <a:t>Allocate operation in a way that loops can be unrolled by the compiler for faster execution</a:t>
            </a:r>
          </a:p>
          <a:p>
            <a:pPr lvl="1"/>
            <a:r>
              <a:rPr lang="en" dirty="0"/>
              <a:t>Warp scheduling</a:t>
            </a:r>
          </a:p>
          <a:p>
            <a:pPr lvl="2"/>
            <a:r>
              <a:rPr lang="en" dirty="0"/>
              <a:t>Kernels can execute 2 instructions simultaneously as long as they are independent</a:t>
            </a:r>
          </a:p>
        </p:txBody>
      </p:sp>
      <p:sp>
        <p:nvSpPr>
          <p:cNvPr id="2140" name="Shape 21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Transpose: Loop Unrolled</a:t>
            </a:r>
          </a:p>
        </p:txBody>
      </p:sp>
    </p:spTree>
    <p:extLst>
      <p:ext uri="{BB962C8B-B14F-4D97-AF65-F5344CB8AC3E}">
        <p14:creationId xmlns:p14="http://schemas.microsoft.com/office/powerpoint/2010/main" val="2264812846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Use same number of blocks, shared memory</a:t>
            </a:r>
          </a:p>
          <a:p>
            <a:pPr lvl="0"/>
            <a:r>
              <a:rPr lang="en"/>
              <a:t>Reduce threads per block by factor (side)</a:t>
            </a:r>
          </a:p>
        </p:txBody>
      </p:sp>
      <p:sp>
        <p:nvSpPr>
          <p:cNvPr id="2147" name="Shape 21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Transpose: Loop Unrolled</a:t>
            </a:r>
          </a:p>
        </p:txBody>
      </p:sp>
      <p:graphicFrame>
        <p:nvGraphicFramePr>
          <p:cNvPr id="2148" name="Shape 2148"/>
          <p:cNvGraphicFramePr/>
          <p:nvPr>
            <p:extLst/>
          </p:nvPr>
        </p:nvGraphicFramePr>
        <p:xfrm>
          <a:off x="1981200" y="3021093"/>
          <a:ext cx="1531400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322539846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341872155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407205968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3894189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593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8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624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154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516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830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790221"/>
                  </a:ext>
                </a:extLst>
              </a:tr>
            </a:tbl>
          </a:graphicData>
        </a:graphic>
      </p:graphicFrame>
      <p:graphicFrame>
        <p:nvGraphicFramePr>
          <p:cNvPr id="2149" name="Shape 2149"/>
          <p:cNvGraphicFramePr/>
          <p:nvPr>
            <p:extLst/>
          </p:nvPr>
        </p:nvGraphicFramePr>
        <p:xfrm>
          <a:off x="5834625" y="3009693"/>
          <a:ext cx="1531400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321747976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34259253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123863808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36335880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411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589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149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051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199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538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422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2757"/>
                  </a:ext>
                </a:extLst>
              </a:tr>
            </a:tbl>
          </a:graphicData>
        </a:graphic>
      </p:graphicFrame>
      <p:sp>
        <p:nvSpPr>
          <p:cNvPr id="2150" name="Shape 2150"/>
          <p:cNvSpPr txBox="1"/>
          <p:nvPr/>
        </p:nvSpPr>
        <p:spPr>
          <a:xfrm>
            <a:off x="3512600" y="3228696"/>
            <a:ext cx="2433300" cy="1877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Block Size X = 4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Block Size Y = 4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Threads/Block = 16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Total blocks = 2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Shared mem = 4 x 4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7420253" y="3228693"/>
            <a:ext cx="3102899" cy="2154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Block Size X = 4 -&gt; TILE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Block Size Y = 1 -&gt; SIDE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Threads/Block = 4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Total blocks = 2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chemeClr val="dk2"/>
                </a:solidFill>
              </a:rPr>
              <a:t>Shared mem = TILE x TILE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184442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Shape 215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" dirty="0"/>
              <a:t>Walkthrough</a:t>
            </a:r>
          </a:p>
          <a:p>
            <a:pPr lvl="0"/>
            <a:endParaRPr lang="en" dirty="0"/>
          </a:p>
          <a:p>
            <a:pPr lvl="0"/>
            <a:r>
              <a:rPr lang="en" dirty="0"/>
              <a:t>Host:</a:t>
            </a:r>
          </a:p>
          <a:p>
            <a:pPr lvl="1"/>
            <a:r>
              <a:rPr lang="en" dirty="0"/>
              <a:t>Same number of blocks</a:t>
            </a:r>
          </a:p>
          <a:p>
            <a:pPr lvl="1"/>
            <a:r>
              <a:rPr lang="en" dirty="0"/>
              <a:t>Compute new threads per block</a:t>
            </a:r>
          </a:p>
          <a:p>
            <a:pPr lvl="1"/>
            <a:endParaRPr lang="en" dirty="0"/>
          </a:p>
          <a:p>
            <a:pPr lvl="0"/>
            <a:r>
              <a:rPr lang="en" dirty="0"/>
              <a:t>Device:</a:t>
            </a:r>
          </a:p>
          <a:p>
            <a:pPr lvl="1"/>
            <a:r>
              <a:rPr lang="en" dirty="0"/>
              <a:t>Allocate same shared memory</a:t>
            </a:r>
          </a:p>
          <a:p>
            <a:pPr lvl="1"/>
            <a:r>
              <a:rPr lang="en" dirty="0"/>
              <a:t>Compute input indices similar to before</a:t>
            </a:r>
          </a:p>
          <a:p>
            <a:pPr lvl="1"/>
            <a:r>
              <a:rPr lang="en" dirty="0"/>
              <a:t>Copy data to shared memory using loop (k)</a:t>
            </a:r>
          </a:p>
          <a:p>
            <a:pPr lvl="2"/>
            <a:r>
              <a:rPr lang="en" dirty="0"/>
              <a:t>Unrolled index: add k to y</a:t>
            </a:r>
          </a:p>
          <a:p>
            <a:pPr lvl="1"/>
            <a:r>
              <a:rPr lang="en" dirty="0"/>
              <a:t>Compute output indices similar to before</a:t>
            </a:r>
          </a:p>
          <a:p>
            <a:pPr lvl="1"/>
            <a:r>
              <a:rPr lang="en" dirty="0"/>
              <a:t>Copy data from shared memory into global memory</a:t>
            </a:r>
          </a:p>
          <a:p>
            <a:pPr lvl="2"/>
            <a:r>
              <a:rPr lang="en" dirty="0"/>
              <a:t>Unrolled index: add k to y</a:t>
            </a:r>
          </a:p>
        </p:txBody>
      </p:sp>
      <p:sp>
        <p:nvSpPr>
          <p:cNvPr id="2156" name="Shape 2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Transpose: Loop Unrolled</a:t>
            </a:r>
          </a:p>
        </p:txBody>
      </p:sp>
    </p:spTree>
    <p:extLst>
      <p:ext uri="{BB962C8B-B14F-4D97-AF65-F5344CB8AC3E}">
        <p14:creationId xmlns:p14="http://schemas.microsoft.com/office/powerpoint/2010/main" val="1865646791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2058A10-5BE2-4719-9340-7889B55E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053" y="366623"/>
            <a:ext cx="8234947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TILE,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SIDE&gt;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//TILE = 32, SIDE = 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matrixTransposeUnrolled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//Allocate appropriate shared memory (avoid bank conflict)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mat[TILE][TILE + 1];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//Compute input 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TILE +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TILE +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//Copy data from input to shared memory. Multiple copies per thread.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unroll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0; k &lt; TILE; k += SIDE)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&lt;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y + k &lt;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mat[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k][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[((y + k) *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x];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//Compute output index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TILE +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y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TILE +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//Copy data from shared memory to global memory. Multiple copies per thread.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unroll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0; k &lt; TILE; k += SIDE)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&lt;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y + k &lt;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[(y + k) *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x] = mat[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9191-DFD7-4911-B80A-04A9BDED8F02}"/>
              </a:ext>
            </a:extLst>
          </p:cNvPr>
          <p:cNvSpPr txBox="1"/>
          <p:nvPr/>
        </p:nvSpPr>
        <p:spPr>
          <a:xfrm>
            <a:off x="0" y="48513"/>
            <a:ext cx="4076699" cy="2123658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" sz="4400" dirty="0">
                <a:solidFill>
                  <a:srgbClr val="44546A"/>
                </a:solidFill>
                <a:ea typeface="+mj-ea"/>
                <a:cs typeface="+mj-cs"/>
              </a:rPr>
              <a:t>Transpose: Loop Unrolled</a:t>
            </a:r>
          </a:p>
          <a:p>
            <a:r>
              <a:rPr lang="en-US" sz="4400" dirty="0">
                <a:solidFill>
                  <a:srgbClr val="44546A"/>
                </a:solidFill>
              </a:rPr>
              <a:t>Code</a:t>
            </a:r>
            <a:endParaRPr lang="en" sz="4400" dirty="0">
              <a:solidFill>
                <a:srgbClr val="44546A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1954962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Shape 21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Performance for 4k x 4k Matrix Transpose (K40c)</a:t>
            </a:r>
          </a:p>
        </p:txBody>
      </p:sp>
      <p:graphicFrame>
        <p:nvGraphicFramePr>
          <p:cNvPr id="2175" name="Shape 2175"/>
          <p:cNvGraphicFramePr/>
          <p:nvPr>
            <p:extLst>
              <p:ext uri="{D42A27DB-BD31-4B8C-83A1-F6EECF244321}">
                <p14:modId xmlns:p14="http://schemas.microsoft.com/office/powerpoint/2010/main" val="3441154402"/>
              </p:ext>
            </p:extLst>
          </p:nvPr>
        </p:nvGraphicFramePr>
        <p:xfrm>
          <a:off x="2458650" y="1881175"/>
          <a:ext cx="7274700" cy="4404180"/>
        </p:xfrm>
        <a:graphic>
          <a:graphicData uri="http://schemas.openxmlformats.org/drawingml/2006/table">
            <a:tbl>
              <a:tblPr firstRow="1" firstCol="1" lastCol="1">
                <a:tableStyleId>{284E427A-3D55-4303-BF80-6455036E1DE7}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val="1610032906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val="1051590457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val="148146253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753777825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val="3337621620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847932226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CPU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(Core i7 4770)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153.6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0.873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96117041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Naive Transpose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1.078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124.46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142.48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142.48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82595406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Coalesced Memory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0.998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134.48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1.080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153.90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69347810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Bank Conflicts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0.994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134.92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1.004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154.52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68656580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Loop Unrolling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0.772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173.72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1.287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198.96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8649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1852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/>
              <a:t>Let’s review your predictions!</a:t>
            </a:r>
          </a:p>
        </p:txBody>
      </p:sp>
      <p:sp>
        <p:nvSpPr>
          <p:cNvPr id="2181" name="Shape 21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879040080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Shape 2187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/>
              <a:t>Reduction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6ED9BB-0F9C-4773-A2FC-4940751D3188}"/>
              </a:ext>
            </a:extLst>
          </p:cNvPr>
          <p:cNvSpPr/>
          <p:nvPr/>
        </p:nvSpPr>
        <p:spPr>
          <a:xfrm>
            <a:off x="2198915" y="6413042"/>
            <a:ext cx="9993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Slide Credits: http://developer.download.nvidia.com/compute/cuda/1.1-Beta/x86_website/projects/reduction/doc/reduction.pdf</a:t>
            </a:r>
          </a:p>
        </p:txBody>
      </p:sp>
    </p:spTree>
    <p:extLst>
      <p:ext uri="{BB962C8B-B14F-4D97-AF65-F5344CB8AC3E}">
        <p14:creationId xmlns:p14="http://schemas.microsoft.com/office/powerpoint/2010/main" val="997867220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Algorithm to apply a reduction operation on a set of elements to get a result.</a:t>
            </a:r>
          </a:p>
          <a:p>
            <a:pPr lvl="0"/>
            <a:endParaRPr lang="en-US"/>
          </a:p>
          <a:p>
            <a:pPr lvl="0"/>
            <a:r>
              <a:rPr lang="en-US"/>
              <a:t>Example: </a:t>
            </a:r>
          </a:p>
          <a:p>
            <a:pPr lvl="0"/>
            <a:r>
              <a:rPr lang="en-US">
                <a:sym typeface="Consolas"/>
              </a:rPr>
              <a:t>SUM(10, 13, 9, 14) = 10+13+9+14 = 46</a:t>
            </a:r>
          </a:p>
          <a:p>
            <a:pPr lvl="0"/>
            <a:r>
              <a:rPr lang="en-US">
                <a:sym typeface="Consolas"/>
              </a:rPr>
              <a:t>MAX(10, 13, 9, 14) = 14</a:t>
            </a:r>
          </a:p>
        </p:txBody>
      </p:sp>
      <p:sp>
        <p:nvSpPr>
          <p:cNvPr id="2193" name="Shape 21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C823E-2092-4DB0-9220-C30BD38055B2}"/>
              </a:ext>
            </a:extLst>
          </p:cNvPr>
          <p:cNvSpPr/>
          <p:nvPr/>
        </p:nvSpPr>
        <p:spPr>
          <a:xfrm>
            <a:off x="985157" y="6413042"/>
            <a:ext cx="11206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Reduction Slide Credits: http://developer.download.nvidia.com/compute/cuda/1.1-Beta/x86_website/projects/reduction/doc/reduction.pdf</a:t>
            </a:r>
          </a:p>
        </p:txBody>
      </p:sp>
    </p:spTree>
    <p:extLst>
      <p:ext uri="{BB962C8B-B14F-4D97-AF65-F5344CB8AC3E}">
        <p14:creationId xmlns:p14="http://schemas.microsoft.com/office/powerpoint/2010/main" val="3544054638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Loop through all elements</a:t>
            </a:r>
          </a:p>
          <a:p>
            <a:pPr lvl="0"/>
            <a:r>
              <a:rPr lang="en" dirty="0"/>
              <a:t>Number of steps: N - 1</a:t>
            </a:r>
          </a:p>
        </p:txBody>
      </p:sp>
      <p:sp>
        <p:nvSpPr>
          <p:cNvPr id="2199" name="Shape 21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Serial Reduce</a:t>
            </a:r>
          </a:p>
        </p:txBody>
      </p:sp>
      <p:sp>
        <p:nvSpPr>
          <p:cNvPr id="2201" name="Shape 2201"/>
          <p:cNvSpPr/>
          <p:nvPr/>
        </p:nvSpPr>
        <p:spPr>
          <a:xfrm>
            <a:off x="8039400" y="4144902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sp>
        <p:nvSpPr>
          <p:cNvPr id="2202" name="Shape 2202"/>
          <p:cNvSpPr/>
          <p:nvPr/>
        </p:nvSpPr>
        <p:spPr>
          <a:xfrm>
            <a:off x="8633925" y="4720577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dirty="0"/>
              <a:t>+</a:t>
            </a:r>
          </a:p>
        </p:txBody>
      </p:sp>
      <p:cxnSp>
        <p:nvCxnSpPr>
          <p:cNvPr id="2203" name="Shape 2203"/>
          <p:cNvCxnSpPr>
            <a:cxnSpLocks/>
            <a:stCxn id="2201" idx="1"/>
            <a:endCxn id="2205" idx="3"/>
          </p:cNvCxnSpPr>
          <p:nvPr/>
        </p:nvCxnSpPr>
        <p:spPr>
          <a:xfrm flipH="1" flipV="1">
            <a:off x="7822316" y="4017085"/>
            <a:ext cx="281843" cy="22288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4" name="Shape 2204"/>
          <p:cNvCxnSpPr>
            <a:cxnSpLocks/>
            <a:stCxn id="2201" idx="7"/>
            <a:endCxn id="2207" idx="1"/>
          </p:cNvCxnSpPr>
          <p:nvPr/>
        </p:nvCxnSpPr>
        <p:spPr>
          <a:xfrm flipV="1">
            <a:off x="8416841" y="4017085"/>
            <a:ext cx="217084" cy="22288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5" name="Shape 2205"/>
          <p:cNvSpPr txBox="1"/>
          <p:nvPr/>
        </p:nvSpPr>
        <p:spPr>
          <a:xfrm>
            <a:off x="7380116" y="3786267"/>
            <a:ext cx="442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2206" name="Shape 2206"/>
          <p:cNvCxnSpPr>
            <a:cxnSpLocks/>
            <a:stCxn id="2202" idx="1"/>
            <a:endCxn id="2201" idx="5"/>
          </p:cNvCxnSpPr>
          <p:nvPr/>
        </p:nvCxnSpPr>
        <p:spPr>
          <a:xfrm flipH="1" flipV="1">
            <a:off x="8416841" y="4698983"/>
            <a:ext cx="281843" cy="1166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7" name="Shape 2207"/>
          <p:cNvSpPr txBox="1"/>
          <p:nvPr/>
        </p:nvSpPr>
        <p:spPr>
          <a:xfrm>
            <a:off x="8633925" y="3786267"/>
            <a:ext cx="487393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13</a:t>
            </a:r>
          </a:p>
        </p:txBody>
      </p:sp>
      <p:cxnSp>
        <p:nvCxnSpPr>
          <p:cNvPr id="2208" name="Shape 2208"/>
          <p:cNvCxnSpPr>
            <a:cxnSpLocks/>
            <a:stCxn id="2202" idx="7"/>
            <a:endCxn id="2209" idx="1"/>
          </p:cNvCxnSpPr>
          <p:nvPr/>
        </p:nvCxnSpPr>
        <p:spPr>
          <a:xfrm flipV="1">
            <a:off x="9011366" y="4614756"/>
            <a:ext cx="227734" cy="20088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9" name="Shape 2209"/>
          <p:cNvSpPr txBox="1"/>
          <p:nvPr/>
        </p:nvSpPr>
        <p:spPr>
          <a:xfrm>
            <a:off x="9239100" y="4383938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9</a:t>
            </a:r>
          </a:p>
        </p:txBody>
      </p:sp>
      <p:sp>
        <p:nvSpPr>
          <p:cNvPr id="2210" name="Shape 2210"/>
          <p:cNvSpPr/>
          <p:nvPr/>
        </p:nvSpPr>
        <p:spPr>
          <a:xfrm>
            <a:off x="9199750" y="5284152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11" name="Shape 2211"/>
          <p:cNvCxnSpPr>
            <a:cxnSpLocks/>
            <a:stCxn id="2210" idx="7"/>
            <a:endCxn id="2212" idx="1"/>
          </p:cNvCxnSpPr>
          <p:nvPr/>
        </p:nvCxnSpPr>
        <p:spPr>
          <a:xfrm flipV="1">
            <a:off x="9577191" y="5208511"/>
            <a:ext cx="186309" cy="17070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2" name="Shape 2212"/>
          <p:cNvSpPr txBox="1"/>
          <p:nvPr/>
        </p:nvSpPr>
        <p:spPr>
          <a:xfrm>
            <a:off x="9763500" y="4977693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14</a:t>
            </a:r>
          </a:p>
        </p:txBody>
      </p:sp>
      <p:cxnSp>
        <p:nvCxnSpPr>
          <p:cNvPr id="2213" name="Shape 2213"/>
          <p:cNvCxnSpPr>
            <a:cxnSpLocks/>
            <a:endCxn id="2210" idx="5"/>
          </p:cNvCxnSpPr>
          <p:nvPr/>
        </p:nvCxnSpPr>
        <p:spPr>
          <a:xfrm flipH="1" flipV="1">
            <a:off x="9577191" y="5838233"/>
            <a:ext cx="330010" cy="30531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4" name="Shape 2214"/>
          <p:cNvCxnSpPr>
            <a:cxnSpLocks/>
            <a:stCxn id="2210" idx="1"/>
            <a:endCxn id="2202" idx="5"/>
          </p:cNvCxnSpPr>
          <p:nvPr/>
        </p:nvCxnSpPr>
        <p:spPr>
          <a:xfrm flipH="1" flipV="1">
            <a:off x="9011366" y="5274658"/>
            <a:ext cx="253143" cy="1045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5" name="Shape 2215"/>
          <p:cNvSpPr txBox="1"/>
          <p:nvPr/>
        </p:nvSpPr>
        <p:spPr>
          <a:xfrm>
            <a:off x="9763500" y="5966926"/>
            <a:ext cx="4422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46</a:t>
            </a:r>
          </a:p>
        </p:txBody>
      </p:sp>
      <p:sp>
        <p:nvSpPr>
          <p:cNvPr id="2216" name="Shape 2216"/>
          <p:cNvSpPr txBox="1"/>
          <p:nvPr/>
        </p:nvSpPr>
        <p:spPr>
          <a:xfrm>
            <a:off x="1981203" y="3090440"/>
            <a:ext cx="4816499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Serial Code:</a:t>
            </a:r>
          </a:p>
          <a:p>
            <a:endParaRPr sz="2400" dirty="0">
              <a:solidFill>
                <a:schemeClr val="lt1"/>
              </a:solidFill>
            </a:endParaRPr>
          </a:p>
          <a:p>
            <a:r>
              <a:rPr lang="en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r>
              <a:rPr lang="en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</a:p>
          <a:p>
            <a:pPr indent="457200"/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OP(result, 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array[i]);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17" name="Shape 2217"/>
          <p:cNvSpPr txBox="1"/>
          <p:nvPr/>
        </p:nvSpPr>
        <p:spPr>
          <a:xfrm>
            <a:off x="5230586" y="5382676"/>
            <a:ext cx="3330314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Number of Steps : N =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AE0E6D-C0A2-4840-B201-C4908C2F32E9}"/>
              </a:ext>
            </a:extLst>
          </p:cNvPr>
          <p:cNvSpPr/>
          <p:nvPr/>
        </p:nvSpPr>
        <p:spPr>
          <a:xfrm>
            <a:off x="7315933" y="2957919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Reduce[(10,13,9,14) +]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78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aligned, 4-byte words</a:t>
            </a:r>
          </a:p>
          <a:p>
            <a:pPr lvl="1"/>
            <a:r>
              <a:rPr lang="en" dirty="0"/>
              <a:t>32 threads requesting 1 float each (continuous in memory)</a:t>
            </a:r>
          </a:p>
          <a:p>
            <a:pPr lvl="0"/>
            <a:r>
              <a:rPr lang="en" dirty="0"/>
              <a:t>Address fall within 1 L1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128 bytes move across the bus on a miss</a:t>
            </a:r>
          </a:p>
          <a:p>
            <a:pPr lvl="1"/>
            <a:r>
              <a:rPr lang="en" dirty="0"/>
              <a:t>Bus utilization: 100%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>
                <a:solidFill>
                  <a:schemeClr val="tx1"/>
                </a:solidFill>
              </a:rPr>
              <a:t>Coalescence</a:t>
            </a:r>
          </a:p>
        </p:txBody>
      </p:sp>
      <p:cxnSp>
        <p:nvCxnSpPr>
          <p:cNvPr id="264" name="Shape 264"/>
          <p:cNvCxnSpPr/>
          <p:nvPr/>
        </p:nvCxnSpPr>
        <p:spPr>
          <a:xfrm rot="-5400000" flipH="1">
            <a:off x="4773187" y="45938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/>
          <p:nvPr/>
        </p:nvCxnSpPr>
        <p:spPr>
          <a:xfrm rot="-5400000" flipH="1">
            <a:off x="5003214" y="45938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6" name="Shape 266"/>
          <p:cNvCxnSpPr/>
          <p:nvPr/>
        </p:nvCxnSpPr>
        <p:spPr>
          <a:xfrm rot="-5400000" flipH="1">
            <a:off x="6354629" y="45938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5735228" y="4375189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268" name="Shape 268"/>
          <p:cNvCxnSpPr/>
          <p:nvPr/>
        </p:nvCxnSpPr>
        <p:spPr>
          <a:xfrm rot="-5400000" flipH="1">
            <a:off x="4521595" y="45938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420627" y="4108510"/>
            <a:ext cx="2945979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270" name="Shape 270"/>
          <p:cNvCxnSpPr/>
          <p:nvPr/>
        </p:nvCxnSpPr>
        <p:spPr>
          <a:xfrm rot="-5400000" flipH="1">
            <a:off x="5190111" y="45938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 rot="-5400000" flipH="1">
            <a:off x="6548736" y="460347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3910894" y="624908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5614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20627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9935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126985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340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6661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77914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34488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8379282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811381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8944812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519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94840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434809" y="653056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259194" y="625229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88" name="Shape 288"/>
          <p:cNvSpPr/>
          <p:nvPr/>
        </p:nvSpPr>
        <p:spPr>
          <a:xfrm>
            <a:off x="8037636" y="4799372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618112" y="4802565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353787" y="4802565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887236" y="4799379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92" name="Shape 292"/>
          <p:cNvCxnSpPr/>
          <p:nvPr/>
        </p:nvCxnSpPr>
        <p:spPr>
          <a:xfrm rot="-5400000" flipH="1">
            <a:off x="4765998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3" name="Shape 293"/>
          <p:cNvCxnSpPr/>
          <p:nvPr/>
        </p:nvCxnSpPr>
        <p:spPr>
          <a:xfrm rot="-5400000" flipH="1">
            <a:off x="4996025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4" name="Shape 294"/>
          <p:cNvCxnSpPr/>
          <p:nvPr/>
        </p:nvCxnSpPr>
        <p:spPr>
          <a:xfrm rot="-5400000" flipH="1">
            <a:off x="6347440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5735228" y="5253889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296" name="Shape 296"/>
          <p:cNvCxnSpPr/>
          <p:nvPr/>
        </p:nvCxnSpPr>
        <p:spPr>
          <a:xfrm rot="-5400000" flipH="1">
            <a:off x="4514406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7" name="Shape 297"/>
          <p:cNvCxnSpPr/>
          <p:nvPr/>
        </p:nvCxnSpPr>
        <p:spPr>
          <a:xfrm rot="-5400000" flipH="1">
            <a:off x="5182922" y="546300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8" name="Shape 298"/>
          <p:cNvCxnSpPr/>
          <p:nvPr/>
        </p:nvCxnSpPr>
        <p:spPr>
          <a:xfrm rot="-5400000" flipH="1">
            <a:off x="6541547" y="547258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9" name="Shape 299"/>
          <p:cNvSpPr/>
          <p:nvPr/>
        </p:nvSpPr>
        <p:spPr>
          <a:xfrm>
            <a:off x="964294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908225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5215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96087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40018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83949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35378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627861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717928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15723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59654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03585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4751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91447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1790297" y="475860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790297" y="562772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890185504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Operations can be applied for Parallel reduce</a:t>
            </a:r>
          </a:p>
          <a:p>
            <a:pPr lvl="0"/>
            <a:r>
              <a:rPr lang="en" dirty="0"/>
              <a:t>Binary </a:t>
            </a:r>
          </a:p>
          <a:p>
            <a:pPr lvl="1"/>
            <a:r>
              <a:rPr lang="en" dirty="0"/>
              <a:t>example: a*b, a+b, a&amp;b, a|b</a:t>
            </a:r>
          </a:p>
          <a:p>
            <a:pPr lvl="1"/>
            <a:r>
              <a:rPr lang="en" dirty="0"/>
              <a:t>not binary: !(a), (a)!</a:t>
            </a:r>
          </a:p>
          <a:p>
            <a:pPr lvl="0"/>
            <a:r>
              <a:rPr lang="en" dirty="0"/>
              <a:t>Associative </a:t>
            </a:r>
          </a:p>
          <a:p>
            <a:pPr lvl="1"/>
            <a:r>
              <a:rPr lang="en" dirty="0"/>
              <a:t>example: a*b, a+b, a&amp;b, a|b</a:t>
            </a:r>
          </a:p>
          <a:p>
            <a:pPr lvl="1"/>
            <a:r>
              <a:rPr lang="en" dirty="0"/>
              <a:t>non associative: a/b, a - b</a:t>
            </a:r>
          </a:p>
          <a:p>
            <a:pPr lvl="0"/>
            <a:r>
              <a:rPr lang="en" dirty="0"/>
              <a:t>Example: </a:t>
            </a:r>
          </a:p>
          <a:p>
            <a:pPr lvl="0"/>
            <a:r>
              <a:rPr lang="en" dirty="0"/>
              <a:t>Reduce[(10,13,9,14) +] </a:t>
            </a:r>
          </a:p>
        </p:txBody>
      </p:sp>
      <p:sp>
        <p:nvSpPr>
          <p:cNvPr id="2222" name="Shape 22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Parallel reduce</a:t>
            </a:r>
          </a:p>
        </p:txBody>
      </p:sp>
      <p:sp>
        <p:nvSpPr>
          <p:cNvPr id="2224" name="Shape 2224"/>
          <p:cNvSpPr/>
          <p:nvPr/>
        </p:nvSpPr>
        <p:spPr>
          <a:xfrm>
            <a:off x="7772050" y="4824964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9357600" y="4824964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26" name="Shape 2226"/>
          <p:cNvCxnSpPr>
            <a:cxnSpLocks/>
            <a:stCxn id="2224" idx="1"/>
            <a:endCxn id="2228" idx="2"/>
          </p:cNvCxnSpPr>
          <p:nvPr/>
        </p:nvCxnSpPr>
        <p:spPr>
          <a:xfrm flipH="1" flipV="1">
            <a:off x="7505537" y="4824964"/>
            <a:ext cx="331272" cy="9506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7" name="Shape 2227"/>
          <p:cNvCxnSpPr>
            <a:cxnSpLocks/>
            <a:stCxn id="2224" idx="7"/>
            <a:endCxn id="2231" idx="2"/>
          </p:cNvCxnSpPr>
          <p:nvPr/>
        </p:nvCxnSpPr>
        <p:spPr>
          <a:xfrm flipV="1">
            <a:off x="8149491" y="4824964"/>
            <a:ext cx="284911" cy="9506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28" name="Shape 2228"/>
          <p:cNvSpPr txBox="1"/>
          <p:nvPr/>
        </p:nvSpPr>
        <p:spPr>
          <a:xfrm>
            <a:off x="7287066" y="4363329"/>
            <a:ext cx="436941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2229" name="Shape 2229"/>
          <p:cNvCxnSpPr>
            <a:cxnSpLocks/>
            <a:stCxn id="2230" idx="2"/>
            <a:endCxn id="2224" idx="4"/>
          </p:cNvCxnSpPr>
          <p:nvPr/>
        </p:nvCxnSpPr>
        <p:spPr>
          <a:xfrm flipH="1" flipV="1">
            <a:off x="7993150" y="5474110"/>
            <a:ext cx="546350" cy="2583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1" name="Shape 2231"/>
          <p:cNvSpPr txBox="1"/>
          <p:nvPr/>
        </p:nvSpPr>
        <p:spPr>
          <a:xfrm>
            <a:off x="8192154" y="4363329"/>
            <a:ext cx="484495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13</a:t>
            </a:r>
          </a:p>
        </p:txBody>
      </p:sp>
      <p:cxnSp>
        <p:nvCxnSpPr>
          <p:cNvPr id="2232" name="Shape 2232"/>
          <p:cNvCxnSpPr>
            <a:cxnSpLocks/>
            <a:stCxn id="2225" idx="7"/>
            <a:endCxn id="2235" idx="2"/>
          </p:cNvCxnSpPr>
          <p:nvPr/>
        </p:nvCxnSpPr>
        <p:spPr>
          <a:xfrm flipV="1">
            <a:off x="9735041" y="4824964"/>
            <a:ext cx="287463" cy="9506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3" name="Shape 2233"/>
          <p:cNvSpPr txBox="1"/>
          <p:nvPr/>
        </p:nvSpPr>
        <p:spPr>
          <a:xfrm>
            <a:off x="8871211" y="4363328"/>
            <a:ext cx="34660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9</a:t>
            </a:r>
          </a:p>
        </p:txBody>
      </p:sp>
      <p:sp>
        <p:nvSpPr>
          <p:cNvPr id="2230" name="Shape 2230"/>
          <p:cNvSpPr/>
          <p:nvPr/>
        </p:nvSpPr>
        <p:spPr>
          <a:xfrm>
            <a:off x="8539500" y="5407916"/>
            <a:ext cx="442200" cy="649146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34" name="Shape 2234"/>
          <p:cNvCxnSpPr>
            <a:cxnSpLocks/>
            <a:stCxn id="2230" idx="6"/>
            <a:endCxn id="2225" idx="4"/>
          </p:cNvCxnSpPr>
          <p:nvPr/>
        </p:nvCxnSpPr>
        <p:spPr>
          <a:xfrm flipV="1">
            <a:off x="8981700" y="5474110"/>
            <a:ext cx="597000" cy="2583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5" name="Shape 2235"/>
          <p:cNvSpPr txBox="1"/>
          <p:nvPr/>
        </p:nvSpPr>
        <p:spPr>
          <a:xfrm>
            <a:off x="9796304" y="4363329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14</a:t>
            </a:r>
          </a:p>
        </p:txBody>
      </p:sp>
      <p:sp>
        <p:nvSpPr>
          <p:cNvPr id="2236" name="Shape 2236"/>
          <p:cNvSpPr txBox="1"/>
          <p:nvPr/>
        </p:nvSpPr>
        <p:spPr>
          <a:xfrm>
            <a:off x="8539500" y="6196703"/>
            <a:ext cx="4422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46</a:t>
            </a:r>
          </a:p>
        </p:txBody>
      </p:sp>
      <p:sp>
        <p:nvSpPr>
          <p:cNvPr id="2237" name="Shape 2237"/>
          <p:cNvSpPr txBox="1"/>
          <p:nvPr/>
        </p:nvSpPr>
        <p:spPr>
          <a:xfrm>
            <a:off x="7844053" y="4954238"/>
            <a:ext cx="2981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38" name="Shape 2238"/>
          <p:cNvCxnSpPr>
            <a:cxnSpLocks/>
            <a:stCxn id="2225" idx="1"/>
            <a:endCxn id="2233" idx="2"/>
          </p:cNvCxnSpPr>
          <p:nvPr/>
        </p:nvCxnSpPr>
        <p:spPr>
          <a:xfrm flipH="1" flipV="1">
            <a:off x="9044512" y="4824963"/>
            <a:ext cx="377847" cy="9506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9" name="Shape 2239"/>
          <p:cNvCxnSpPr>
            <a:cxnSpLocks/>
            <a:stCxn id="2230" idx="4"/>
            <a:endCxn id="2236" idx="0"/>
          </p:cNvCxnSpPr>
          <p:nvPr/>
        </p:nvCxnSpPr>
        <p:spPr>
          <a:xfrm>
            <a:off x="8760600" y="6057062"/>
            <a:ext cx="0" cy="13964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40" name="Shape 2240"/>
          <p:cNvSpPr txBox="1"/>
          <p:nvPr/>
        </p:nvSpPr>
        <p:spPr>
          <a:xfrm>
            <a:off x="1163147" y="6126882"/>
            <a:ext cx="33519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Number of steps: log</a:t>
            </a:r>
            <a:r>
              <a:rPr lang="en" baseline="-25000" dirty="0">
                <a:solidFill>
                  <a:schemeClr val="dk2"/>
                </a:solidFill>
              </a:rPr>
              <a:t>2</a:t>
            </a:r>
            <a:r>
              <a:rPr lang="en" dirty="0">
                <a:solidFill>
                  <a:schemeClr val="dk2"/>
                </a:solidFill>
              </a:rPr>
              <a:t> 4 = 2</a:t>
            </a:r>
          </a:p>
        </p:txBody>
      </p:sp>
    </p:spTree>
    <p:extLst>
      <p:ext uri="{BB962C8B-B14F-4D97-AF65-F5344CB8AC3E}">
        <p14:creationId xmlns:p14="http://schemas.microsoft.com/office/powerpoint/2010/main" val="1874429011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Shape 2246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Parallel reduce is applied to a part of the whole array in each block.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Multiple blocks help in:</a:t>
            </a:r>
          </a:p>
          <a:p>
            <a:pPr lvl="1"/>
            <a:r>
              <a:rPr lang="en-US" dirty="0"/>
              <a:t>Maximizing Occupancy by keeping SMs busy.</a:t>
            </a:r>
          </a:p>
          <a:p>
            <a:pPr lvl="1"/>
            <a:r>
              <a:rPr lang="en-US" dirty="0"/>
              <a:t>Processing very large arrays.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Parallel reduce is not arithmetic intensive, it takes only 1 Flop per thread(1 add) so it is completely memory bandwidth bounded.</a:t>
            </a:r>
          </a:p>
        </p:txBody>
      </p:sp>
      <p:sp>
        <p:nvSpPr>
          <p:cNvPr id="2245" name="Shape 22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Parallel Reduce on GPU</a:t>
            </a:r>
          </a:p>
        </p:txBody>
      </p:sp>
    </p:spTree>
    <p:extLst>
      <p:ext uri="{BB962C8B-B14F-4D97-AF65-F5344CB8AC3E}">
        <p14:creationId xmlns:p14="http://schemas.microsoft.com/office/powerpoint/2010/main" val="816139906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Shape 225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Need a way to communicate partial results between blocks</a:t>
            </a:r>
          </a:p>
          <a:p>
            <a:pPr lvl="0"/>
            <a:r>
              <a:rPr lang="en-US" dirty="0"/>
              <a:t>Global sync is not practical due to the overhead of sync across so many cores</a:t>
            </a:r>
          </a:p>
          <a:p>
            <a:pPr lvl="0"/>
            <a:r>
              <a:rPr lang="en-US" dirty="0"/>
              <a:t>Solution: Call the reduce kernel recursively to reduce the results from previous reduce.</a:t>
            </a:r>
          </a:p>
        </p:txBody>
      </p:sp>
      <p:sp>
        <p:nvSpPr>
          <p:cNvPr id="2251" name="Shape 22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Parallel Reduce on GPU</a:t>
            </a:r>
          </a:p>
        </p:txBody>
      </p:sp>
      <p:pic>
        <p:nvPicPr>
          <p:cNvPr id="2253" name="Shape 2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350" y="4610100"/>
            <a:ext cx="6515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Shape 2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180" y="4720017"/>
            <a:ext cx="5968703" cy="60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Shape 2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8" y="5224462"/>
            <a:ext cx="2409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Shape 22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400" y="5224462"/>
            <a:ext cx="2419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Shape 2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1350" y="6005512"/>
            <a:ext cx="65151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Shape 22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2487" y="6054537"/>
            <a:ext cx="822080" cy="57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Shape 2259"/>
          <p:cNvSpPr txBox="1"/>
          <p:nvPr/>
        </p:nvSpPr>
        <p:spPr>
          <a:xfrm>
            <a:off x="9166600" y="4649553"/>
            <a:ext cx="1909614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Level 0: </a:t>
            </a:r>
          </a:p>
          <a:p>
            <a:r>
              <a:rPr lang="en">
                <a:solidFill>
                  <a:schemeClr val="dk2"/>
                </a:solidFill>
              </a:rPr>
              <a:t>8 Blocks</a:t>
            </a:r>
          </a:p>
        </p:txBody>
      </p:sp>
      <p:sp>
        <p:nvSpPr>
          <p:cNvPr id="2260" name="Shape 2260"/>
          <p:cNvSpPr txBox="1"/>
          <p:nvPr/>
        </p:nvSpPr>
        <p:spPr>
          <a:xfrm>
            <a:off x="9166599" y="5886878"/>
            <a:ext cx="1800757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Level 1: </a:t>
            </a:r>
          </a:p>
          <a:p>
            <a:r>
              <a:rPr lang="en" dirty="0">
                <a:solidFill>
                  <a:schemeClr val="dk2"/>
                </a:solidFill>
              </a:rPr>
              <a:t>1 Block</a:t>
            </a:r>
          </a:p>
        </p:txBody>
      </p:sp>
    </p:spTree>
    <p:extLst>
      <p:ext uri="{BB962C8B-B14F-4D97-AF65-F5344CB8AC3E}">
        <p14:creationId xmlns:p14="http://schemas.microsoft.com/office/powerpoint/2010/main" val="2641824570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Shape 226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/>
              <a:t>Serial Reduce:</a:t>
            </a:r>
          </a:p>
          <a:p>
            <a:pPr lvl="1"/>
            <a:r>
              <a:rPr lang="en" dirty="0"/>
              <a:t>Each iteration is dependant on the previous iteration.</a:t>
            </a:r>
          </a:p>
          <a:p>
            <a:pPr lvl="1"/>
            <a:r>
              <a:rPr lang="en" dirty="0"/>
              <a:t>Runtime complexity is O(n)</a:t>
            </a:r>
          </a:p>
          <a:p>
            <a:pPr marL="457200" lvl="1" indent="0">
              <a:buNone/>
            </a:pPr>
            <a:endParaRPr lang="en" dirty="0"/>
          </a:p>
          <a:p>
            <a:pPr lvl="0"/>
            <a:r>
              <a:rPr lang="en" dirty="0"/>
              <a:t>Parallel Reduce:</a:t>
            </a:r>
          </a:p>
          <a:p>
            <a:pPr lvl="1"/>
            <a:r>
              <a:rPr lang="en" dirty="0"/>
              <a:t>Has smaller number steps log</a:t>
            </a:r>
            <a:r>
              <a:rPr lang="en" baseline="-25000" dirty="0"/>
              <a:t>2</a:t>
            </a:r>
            <a:r>
              <a:rPr lang="en" dirty="0"/>
              <a:t>n. </a:t>
            </a:r>
          </a:p>
          <a:p>
            <a:pPr lvl="1"/>
            <a:r>
              <a:rPr lang="en" dirty="0"/>
              <a:t>Faster than a serial implementation.</a:t>
            </a:r>
          </a:p>
          <a:p>
            <a:pPr lvl="1"/>
            <a:r>
              <a:rPr lang="en" dirty="0"/>
              <a:t>Runtime complexity : O(log n)</a:t>
            </a:r>
          </a:p>
        </p:txBody>
      </p:sp>
      <p:sp>
        <p:nvSpPr>
          <p:cNvPr id="2265" name="Shape 226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/>
              <a:t>Serial reduce vs Parallel reduce</a:t>
            </a:r>
          </a:p>
        </p:txBody>
      </p:sp>
    </p:spTree>
    <p:extLst>
      <p:ext uri="{BB962C8B-B14F-4D97-AF65-F5344CB8AC3E}">
        <p14:creationId xmlns:p14="http://schemas.microsoft.com/office/powerpoint/2010/main" val="2781802590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16882-FE70-418F-A786-C1662992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kernel call</a:t>
            </a:r>
          </a:p>
          <a:p>
            <a:r>
              <a:rPr lang="en-US" dirty="0"/>
              <a:t>Secondary reduction on CPU</a:t>
            </a:r>
          </a:p>
          <a:p>
            <a:r>
              <a:rPr lang="en-US" dirty="0"/>
              <a:t>Output data array size = 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5A55F2-66F1-42E5-8C0D-3E1EDC6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Code Walkthrough - Host</a:t>
            </a:r>
          </a:p>
        </p:txBody>
      </p:sp>
    </p:spTree>
    <p:extLst>
      <p:ext uri="{BB962C8B-B14F-4D97-AF65-F5344CB8AC3E}">
        <p14:creationId xmlns:p14="http://schemas.microsoft.com/office/powerpoint/2010/main" val="36671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16882-FE70-418F-A786-C1662992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Divided into 4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dynamic shared memory and compute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input into shared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in shared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result of each block into global memory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only modify Parts 2 and 3 for optimization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5A55F2-66F1-42E5-8C0D-3E1EDC60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114" cy="1325563"/>
          </a:xfrm>
        </p:spPr>
        <p:txBody>
          <a:bodyPr>
            <a:normAutofit/>
          </a:bodyPr>
          <a:lstStyle/>
          <a:p>
            <a:r>
              <a:rPr lang="en-US" dirty="0"/>
              <a:t>Reduction Code Walkthrough - Device</a:t>
            </a:r>
          </a:p>
        </p:txBody>
      </p:sp>
    </p:spTree>
    <p:extLst>
      <p:ext uri="{BB962C8B-B14F-4D97-AF65-F5344CB8AC3E}">
        <p14:creationId xmlns:p14="http://schemas.microsoft.com/office/powerpoint/2010/main" val="24943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84930CE6-ABF0-41CF-B764-C958CE68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65" y="1365245"/>
            <a:ext cx="6638844" cy="53784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F2BB56-E1F1-426F-AA4A-449CE17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</a:t>
            </a:r>
            <a:r>
              <a:rPr lang="en" dirty="0"/>
              <a:t>: Interleaved Addressing</a:t>
            </a:r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1CA01BF-95B2-44A4-98D2-2A8D7558FC4A}"/>
              </a:ext>
            </a:extLst>
          </p:cNvPr>
          <p:cNvSpPr/>
          <p:nvPr/>
        </p:nvSpPr>
        <p:spPr>
          <a:xfrm>
            <a:off x="2682988" y="6280605"/>
            <a:ext cx="568099" cy="511175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Shape 233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0</a:t>
            </a:r>
            <a:r>
              <a:rPr lang="en" dirty="0"/>
              <a:t>: Interleaved Addressing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F898C-1A02-462E-B393-179D3E78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32301"/>
            <a:ext cx="10732425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reduce_stage0(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Dynamic allocation of shared memory - See kernel call in host 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Calculate 1D Index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Copy input data to shared memory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Reduce within block - Start from c = 1,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block size, each time doubling the offset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1; c &lt;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 *= 2)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(2 * c) == 0)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Add only on left index of each level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Copy result of reduction to global 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CF564-B695-4D47-93E5-A85502E73F0D}"/>
              </a:ext>
            </a:extLst>
          </p:cNvPr>
          <p:cNvSpPr/>
          <p:nvPr/>
        </p:nvSpPr>
        <p:spPr>
          <a:xfrm>
            <a:off x="838200" y="1850572"/>
            <a:ext cx="10933811" cy="1121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752A6-DFF4-4484-B067-48D2E4A0251F}"/>
              </a:ext>
            </a:extLst>
          </p:cNvPr>
          <p:cNvSpPr/>
          <p:nvPr/>
        </p:nvSpPr>
        <p:spPr>
          <a:xfrm>
            <a:off x="838200" y="2971801"/>
            <a:ext cx="10933811" cy="1121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422FE-6D77-4DE6-82DF-3957869DEF0F}"/>
              </a:ext>
            </a:extLst>
          </p:cNvPr>
          <p:cNvSpPr/>
          <p:nvPr/>
        </p:nvSpPr>
        <p:spPr>
          <a:xfrm>
            <a:off x="838199" y="4100515"/>
            <a:ext cx="10933811" cy="1636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3FC43-5723-423D-838F-0C1D192FFE8C}"/>
              </a:ext>
            </a:extLst>
          </p:cNvPr>
          <p:cNvSpPr/>
          <p:nvPr/>
        </p:nvSpPr>
        <p:spPr>
          <a:xfrm>
            <a:off x="838198" y="5736771"/>
            <a:ext cx="10933811" cy="76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06141133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338" name="Shape 2338"/>
          <p:cNvGraphicFramePr/>
          <p:nvPr>
            <p:extLst>
              <p:ext uri="{D42A27DB-BD31-4B8C-83A1-F6EECF244321}">
                <p14:modId xmlns:p14="http://schemas.microsoft.com/office/powerpoint/2010/main" val="1749590108"/>
              </p:ext>
            </p:extLst>
          </p:nvPr>
        </p:nvGraphicFramePr>
        <p:xfrm>
          <a:off x="2458650" y="2024050"/>
          <a:ext cx="7274700" cy="220971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val="3441695025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val="3030302341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val="163000477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893510057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val="168852206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664973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45186779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97193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2754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Shape 23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Problem?</a:t>
            </a:r>
          </a:p>
        </p:txBody>
      </p:sp>
      <p:sp>
        <p:nvSpPr>
          <p:cNvPr id="2343" name="Shape 2343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0</a:t>
            </a:r>
            <a:r>
              <a:rPr lang="en" dirty="0"/>
              <a:t>: Interleaved Addressing</a:t>
            </a:r>
          </a:p>
        </p:txBody>
      </p:sp>
    </p:spTree>
    <p:extLst>
      <p:ext uri="{BB962C8B-B14F-4D97-AF65-F5344CB8AC3E}">
        <p14:creationId xmlns:p14="http://schemas.microsoft.com/office/powerpoint/2010/main" val="248029284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aligned, 4-byte words</a:t>
            </a:r>
          </a:p>
          <a:p>
            <a:pPr lvl="1"/>
            <a:r>
              <a:rPr lang="en" dirty="0"/>
              <a:t>32 threads requesting 1 float </a:t>
            </a:r>
            <a:r>
              <a:rPr lang="en-US" dirty="0"/>
              <a:t>but n</a:t>
            </a:r>
            <a:r>
              <a:rPr lang="en" dirty="0"/>
              <a:t>ot sequentially indexed</a:t>
            </a:r>
          </a:p>
          <a:p>
            <a:pPr lvl="0"/>
            <a:r>
              <a:rPr lang="en" dirty="0"/>
              <a:t>Address fall within 1 L1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128 bytes move across the bus on a miss</a:t>
            </a:r>
          </a:p>
          <a:p>
            <a:pPr lvl="1"/>
            <a:r>
              <a:rPr lang="en" dirty="0"/>
              <a:t>Bus utilization: 100%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</a:t>
            </a:r>
          </a:p>
        </p:txBody>
      </p:sp>
      <p:cxnSp>
        <p:nvCxnSpPr>
          <p:cNvPr id="321" name="Shape 321"/>
          <p:cNvCxnSpPr/>
          <p:nvPr/>
        </p:nvCxnSpPr>
        <p:spPr>
          <a:xfrm>
            <a:off x="4958898" y="4413421"/>
            <a:ext cx="288599" cy="451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2" name="Shape 322"/>
          <p:cNvCxnSpPr/>
          <p:nvPr/>
        </p:nvCxnSpPr>
        <p:spPr>
          <a:xfrm flipH="1">
            <a:off x="4804611" y="4417321"/>
            <a:ext cx="391500" cy="4238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/>
          <p:nvPr/>
        </p:nvCxnSpPr>
        <p:spPr>
          <a:xfrm rot="-5400000" flipH="1">
            <a:off x="6354629" y="4610218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5735228" y="4391518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4714495" y="4417321"/>
            <a:ext cx="657299" cy="4238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4493666" y="4111013"/>
            <a:ext cx="2813424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327" name="Shape 327"/>
          <p:cNvCxnSpPr/>
          <p:nvPr/>
        </p:nvCxnSpPr>
        <p:spPr>
          <a:xfrm flipH="1">
            <a:off x="4967819" y="4432771"/>
            <a:ext cx="408000" cy="4163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8" name="Shape 328"/>
          <p:cNvCxnSpPr/>
          <p:nvPr/>
        </p:nvCxnSpPr>
        <p:spPr>
          <a:xfrm rot="-5400000" flipH="1">
            <a:off x="6548736" y="461980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3910894" y="626541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561455" y="62654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420627" y="62654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993555" y="62654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126985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234083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666183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779145" y="626222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344885" y="626222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379282" y="62654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811381" y="62654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944812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0051910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484010" y="62622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434809" y="654689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259194" y="626862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345" name="Shape 345"/>
          <p:cNvSpPr/>
          <p:nvPr/>
        </p:nvSpPr>
        <p:spPr>
          <a:xfrm>
            <a:off x="8037636" y="4815701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618112" y="4818894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353787" y="4818894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887236" y="4815708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49" name="Shape 349"/>
          <p:cNvCxnSpPr/>
          <p:nvPr/>
        </p:nvCxnSpPr>
        <p:spPr>
          <a:xfrm rot="-5400000" flipH="1">
            <a:off x="4765998" y="547933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0" name="Shape 350"/>
          <p:cNvCxnSpPr/>
          <p:nvPr/>
        </p:nvCxnSpPr>
        <p:spPr>
          <a:xfrm rot="-5400000" flipH="1">
            <a:off x="4996025" y="547933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1" name="Shape 351"/>
          <p:cNvCxnSpPr/>
          <p:nvPr/>
        </p:nvCxnSpPr>
        <p:spPr>
          <a:xfrm rot="-5400000" flipH="1">
            <a:off x="6347440" y="547933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5735228" y="5270218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53" name="Shape 353"/>
          <p:cNvCxnSpPr/>
          <p:nvPr/>
        </p:nvCxnSpPr>
        <p:spPr>
          <a:xfrm rot="-5400000" flipH="1">
            <a:off x="4514406" y="547933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4" name="Shape 354"/>
          <p:cNvCxnSpPr/>
          <p:nvPr/>
        </p:nvCxnSpPr>
        <p:spPr>
          <a:xfrm rot="-5400000" flipH="1">
            <a:off x="5182922" y="5479333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5" name="Shape 355"/>
          <p:cNvCxnSpPr/>
          <p:nvPr/>
        </p:nvCxnSpPr>
        <p:spPr>
          <a:xfrm rot="-5400000" flipH="1">
            <a:off x="6541547" y="5488918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6" name="Shape 356"/>
          <p:cNvSpPr/>
          <p:nvPr/>
        </p:nvSpPr>
        <p:spPr>
          <a:xfrm>
            <a:off x="9642946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082256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8521567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7960876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7400186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6839496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353787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278617" y="5688009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717928" y="5688009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157237" y="5688009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596547" y="5688009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035857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475167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914477" y="5688009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1790297" y="4774938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790297" y="5644053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2640722912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Shape 235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Problem?</a:t>
            </a:r>
          </a:p>
          <a:p>
            <a:pPr lvl="1"/>
            <a:r>
              <a:rPr lang="en-US" dirty="0"/>
              <a:t>Interleaved addressing</a:t>
            </a:r>
          </a:p>
          <a:p>
            <a:pPr lvl="1"/>
            <a:r>
              <a:rPr lang="en-US" dirty="0"/>
              <a:t>Divergent warps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Solution?</a:t>
            </a:r>
          </a:p>
        </p:txBody>
      </p:sp>
      <p:sp>
        <p:nvSpPr>
          <p:cNvPr id="2349" name="Shape 2349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0</a:t>
            </a:r>
            <a:r>
              <a:rPr lang="en" dirty="0"/>
              <a:t>: Interleaved Addressing</a:t>
            </a:r>
          </a:p>
        </p:txBody>
      </p:sp>
    </p:spTree>
    <p:extLst>
      <p:ext uri="{BB962C8B-B14F-4D97-AF65-F5344CB8AC3E}">
        <p14:creationId xmlns:p14="http://schemas.microsoft.com/office/powerpoint/2010/main" val="3404176972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Shape 23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Problem?</a:t>
            </a:r>
          </a:p>
          <a:p>
            <a:pPr lvl="1"/>
            <a:r>
              <a:rPr lang="en-US" dirty="0"/>
              <a:t>Interleaved addressing</a:t>
            </a:r>
          </a:p>
          <a:p>
            <a:pPr lvl="1"/>
            <a:r>
              <a:rPr lang="en-US" dirty="0"/>
              <a:t>Too many divergent branches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Solution?</a:t>
            </a:r>
          </a:p>
          <a:p>
            <a:pPr lvl="1"/>
            <a:r>
              <a:rPr lang="en-US" dirty="0"/>
              <a:t>Using modulo operator</a:t>
            </a:r>
          </a:p>
          <a:p>
            <a:pPr lvl="1"/>
            <a:r>
              <a:rPr lang="en-US" dirty="0"/>
              <a:t>Non-divergent branches</a:t>
            </a:r>
          </a:p>
        </p:txBody>
      </p:sp>
      <p:sp>
        <p:nvSpPr>
          <p:cNvPr id="2355" name="Shape 235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0</a:t>
            </a:r>
            <a:r>
              <a:rPr lang="en" dirty="0"/>
              <a:t>: Interleaved Addressing</a:t>
            </a:r>
          </a:p>
        </p:txBody>
      </p:sp>
    </p:spTree>
    <p:extLst>
      <p:ext uri="{BB962C8B-B14F-4D97-AF65-F5344CB8AC3E}">
        <p14:creationId xmlns:p14="http://schemas.microsoft.com/office/powerpoint/2010/main" val="1509346224"/>
      </p:ext>
    </p:extLst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Shape 236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dirty="0"/>
              <a:t>Warp</a:t>
            </a:r>
            <a:br>
              <a:rPr lang="en" dirty="0"/>
            </a:br>
            <a:r>
              <a:rPr lang="en" dirty="0"/>
              <a:t>Divergence</a:t>
            </a:r>
          </a:p>
        </p:txBody>
      </p:sp>
      <p:sp>
        <p:nvSpPr>
          <p:cNvPr id="2362" name="Shape 236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6829395"/>
      </p:ext>
    </p:extLst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Shape 236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thread block is broken down to 32-thread warps</a:t>
            </a:r>
          </a:p>
          <a:p>
            <a:pPr lvl="0"/>
            <a:r>
              <a:rPr lang="en-US" dirty="0"/>
              <a:t>Warps are executed physically in a SM(X)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Total number of warps in a block: ceil(T/</a:t>
            </a:r>
            <a:r>
              <a:rPr lang="en-US" dirty="0" err="1"/>
              <a:t>Wsize</a:t>
            </a:r>
            <a:r>
              <a:rPr lang="en-US" dirty="0"/>
              <a:t>)</a:t>
            </a:r>
          </a:p>
          <a:p>
            <a:pPr lvl="5"/>
            <a:endParaRPr lang="en-US" dirty="0"/>
          </a:p>
        </p:txBody>
      </p:sp>
      <p:sp>
        <p:nvSpPr>
          <p:cNvPr id="2367" name="Shape 23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grpSp>
        <p:nvGrpSpPr>
          <p:cNvPr id="2369" name="Shape 2369"/>
          <p:cNvGrpSpPr/>
          <p:nvPr/>
        </p:nvGrpSpPr>
        <p:grpSpPr>
          <a:xfrm>
            <a:off x="1785651" y="4643743"/>
            <a:ext cx="1349826" cy="1255276"/>
            <a:chOff x="370700" y="3078162"/>
            <a:chExt cx="1165199" cy="701675"/>
          </a:xfrm>
        </p:grpSpPr>
        <p:sp>
          <p:nvSpPr>
            <p:cNvPr id="2370" name="Shape 2370"/>
            <p:cNvSpPr/>
            <p:nvPr/>
          </p:nvSpPr>
          <p:spPr>
            <a:xfrm>
              <a:off x="370700" y="3142660"/>
              <a:ext cx="1165199" cy="57267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4139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2" name="Shape 2372"/>
            <p:cNvSpPr/>
            <p:nvPr/>
          </p:nvSpPr>
          <p:spPr>
            <a:xfrm>
              <a:off x="5334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3" name="Shape 2373"/>
            <p:cNvSpPr/>
            <p:nvPr/>
          </p:nvSpPr>
          <p:spPr>
            <a:xfrm>
              <a:off x="6567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4" name="Shape 2374"/>
            <p:cNvSpPr/>
            <p:nvPr/>
          </p:nvSpPr>
          <p:spPr>
            <a:xfrm>
              <a:off x="7761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5" name="Shape 2375"/>
            <p:cNvSpPr/>
            <p:nvPr/>
          </p:nvSpPr>
          <p:spPr>
            <a:xfrm>
              <a:off x="9429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6" name="Shape 2376"/>
            <p:cNvSpPr/>
            <p:nvPr/>
          </p:nvSpPr>
          <p:spPr>
            <a:xfrm>
              <a:off x="10623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7" name="Shape 2377"/>
            <p:cNvSpPr/>
            <p:nvPr/>
          </p:nvSpPr>
          <p:spPr>
            <a:xfrm>
              <a:off x="11856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8" name="Shape 2378"/>
            <p:cNvSpPr/>
            <p:nvPr/>
          </p:nvSpPr>
          <p:spPr>
            <a:xfrm>
              <a:off x="13051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379" name="Shape 2379"/>
          <p:cNvGrpSpPr/>
          <p:nvPr/>
        </p:nvGrpSpPr>
        <p:grpSpPr>
          <a:xfrm>
            <a:off x="5534732" y="4350815"/>
            <a:ext cx="1122541" cy="1523668"/>
            <a:chOff x="2222900" y="3925063"/>
            <a:chExt cx="1633499" cy="2215600"/>
          </a:xfrm>
        </p:grpSpPr>
        <p:sp>
          <p:nvSpPr>
            <p:cNvPr id="2380" name="Shape 2380"/>
            <p:cNvSpPr/>
            <p:nvPr/>
          </p:nvSpPr>
          <p:spPr>
            <a:xfrm>
              <a:off x="2222900" y="3925063"/>
              <a:ext cx="1633499" cy="67127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 rot="-5408594">
              <a:off x="2945874" y="3909861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2" name="Shape 2382"/>
            <p:cNvSpPr/>
            <p:nvPr/>
          </p:nvSpPr>
          <p:spPr>
            <a:xfrm>
              <a:off x="2222900" y="4436564"/>
              <a:ext cx="1633499" cy="67127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 rot="-5408594">
              <a:off x="2945874" y="4421361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4" name="Shape 2384"/>
            <p:cNvSpPr/>
            <p:nvPr/>
          </p:nvSpPr>
          <p:spPr>
            <a:xfrm>
              <a:off x="2222900" y="4957888"/>
              <a:ext cx="1633499" cy="67127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 rot="-5408594">
              <a:off x="2945874" y="4942686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6" name="Shape 2386"/>
            <p:cNvSpPr/>
            <p:nvPr/>
          </p:nvSpPr>
          <p:spPr>
            <a:xfrm>
              <a:off x="2222900" y="5469389"/>
              <a:ext cx="1633499" cy="67127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 rot="-5408594">
              <a:off x="2945874" y="5454186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pic>
        <p:nvPicPr>
          <p:cNvPr id="2388" name="Shape 2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325" y="4326286"/>
            <a:ext cx="1405474" cy="1572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Shape 2389"/>
          <p:cNvSpPr txBox="1"/>
          <p:nvPr/>
        </p:nvSpPr>
        <p:spPr>
          <a:xfrm>
            <a:off x="1565578" y="3922668"/>
            <a:ext cx="1712264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algn="ctr"/>
            <a:r>
              <a:rPr lang="en" dirty="0">
                <a:solidFill>
                  <a:schemeClr val="dk2"/>
                </a:solidFill>
              </a:rPr>
              <a:t>Up to 1024</a:t>
            </a:r>
          </a:p>
          <a:p>
            <a:pPr algn="ctr"/>
            <a:r>
              <a:rPr lang="en" dirty="0">
                <a:solidFill>
                  <a:schemeClr val="dk2"/>
                </a:solidFill>
              </a:rPr>
              <a:t>Threads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5208000" y="3944086"/>
            <a:ext cx="17760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</a:rPr>
              <a:t>32 threads each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7658099" y="3830349"/>
            <a:ext cx="336929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algn="ctr"/>
            <a:r>
              <a:rPr lang="en" dirty="0">
                <a:solidFill>
                  <a:schemeClr val="dk2"/>
                </a:solidFill>
              </a:rPr>
              <a:t>Up to 64 Warps/SM (</a:t>
            </a:r>
            <a:r>
              <a:rPr lang="en-US" dirty="0">
                <a:solidFill>
                  <a:schemeClr val="dk2"/>
                </a:solidFill>
              </a:rPr>
              <a:t>Kepler)</a:t>
            </a:r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77772"/>
      </p:ext>
    </p:extLst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Shape 23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Each thread in a warp execute one common instruction at a time</a:t>
            </a:r>
          </a:p>
          <a:p>
            <a:pPr lvl="1"/>
            <a:r>
              <a:rPr lang="en"/>
              <a:t>Warps with diverging threads execute each branch serially </a:t>
            </a:r>
          </a:p>
        </p:txBody>
      </p:sp>
      <p:sp>
        <p:nvSpPr>
          <p:cNvPr id="2396" name="Shape 23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sp>
        <p:nvSpPr>
          <p:cNvPr id="2398" name="Shape 2398"/>
          <p:cNvSpPr/>
          <p:nvPr/>
        </p:nvSpPr>
        <p:spPr>
          <a:xfrm>
            <a:off x="31613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34580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37547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40514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43481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46448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49415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5238203" y="377688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6" name="Shape 2406"/>
          <p:cNvSpPr txBox="1"/>
          <p:nvPr/>
        </p:nvSpPr>
        <p:spPr>
          <a:xfrm>
            <a:off x="6195675" y="4144588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638689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Shape 24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Each thread in a warp execute one common instruction at a time</a:t>
            </a:r>
          </a:p>
          <a:p>
            <a:pPr lvl="1"/>
            <a:r>
              <a:rPr lang="en"/>
              <a:t>Warps with diverging threads execute each branch serially </a:t>
            </a:r>
          </a:p>
        </p:txBody>
      </p:sp>
      <p:sp>
        <p:nvSpPr>
          <p:cNvPr id="2411" name="Shape 24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sp>
        <p:nvSpPr>
          <p:cNvPr id="2413" name="Shape 2413"/>
          <p:cNvSpPr txBox="1"/>
          <p:nvPr/>
        </p:nvSpPr>
        <p:spPr>
          <a:xfrm>
            <a:off x="6195675" y="4144588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14" name="Shape 2414"/>
          <p:cNvSpPr/>
          <p:nvPr/>
        </p:nvSpPr>
        <p:spPr>
          <a:xfrm>
            <a:off x="3161303" y="428833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3458003" y="428833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3754703" y="428833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4051403" y="4288335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4348103" y="4288335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4644803" y="4288335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4941503" y="4288335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5238203" y="4288335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988044"/>
      </p:ext>
    </p:extLst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Shape 24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Each thread in a warp execute one common instruction at a time</a:t>
            </a:r>
          </a:p>
          <a:p>
            <a:pPr lvl="1"/>
            <a:r>
              <a:rPr lang="en"/>
              <a:t>Warps with diverging threads execute each branch serially </a:t>
            </a:r>
          </a:p>
        </p:txBody>
      </p:sp>
      <p:sp>
        <p:nvSpPr>
          <p:cNvPr id="2426" name="Shape 24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sp>
        <p:nvSpPr>
          <p:cNvPr id="2428" name="Shape 2428"/>
          <p:cNvSpPr txBox="1"/>
          <p:nvPr/>
        </p:nvSpPr>
        <p:spPr>
          <a:xfrm>
            <a:off x="6195675" y="4144588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29" name="Shape 2429"/>
          <p:cNvSpPr/>
          <p:nvPr/>
        </p:nvSpPr>
        <p:spPr>
          <a:xfrm>
            <a:off x="3161303" y="5442960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3458003" y="5442960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3754703" y="5442960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4051403" y="5442960"/>
            <a:ext cx="296699" cy="461635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4348103" y="5442960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4644803" y="5442960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4941503" y="5442960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5238203" y="5442960"/>
            <a:ext cx="296699" cy="461635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990144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Each thread in a warp execute one common instruction at a time</a:t>
            </a:r>
          </a:p>
          <a:p>
            <a:pPr lvl="1"/>
            <a:r>
              <a:rPr lang="en"/>
              <a:t>Warps with diverging threads execute each branch serially </a:t>
            </a:r>
          </a:p>
        </p:txBody>
      </p:sp>
      <p:sp>
        <p:nvSpPr>
          <p:cNvPr id="2441" name="Shape 24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sp>
        <p:nvSpPr>
          <p:cNvPr id="2443" name="Shape 2443"/>
          <p:cNvSpPr txBox="1"/>
          <p:nvPr/>
        </p:nvSpPr>
        <p:spPr>
          <a:xfrm>
            <a:off x="6195678" y="4144588"/>
            <a:ext cx="39266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(threadIdx.x &lt; WARP_SIZE 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2444" name="Shape 2444"/>
          <p:cNvGrpSpPr/>
          <p:nvPr/>
        </p:nvGrpSpPr>
        <p:grpSpPr>
          <a:xfrm>
            <a:off x="2099695" y="3783485"/>
            <a:ext cx="1469258" cy="461635"/>
            <a:chOff x="1637300" y="5303103"/>
            <a:chExt cx="2373599" cy="741342"/>
          </a:xfrm>
        </p:grpSpPr>
        <p:sp>
          <p:nvSpPr>
            <p:cNvPr id="2445" name="Shape 2445"/>
            <p:cNvSpPr/>
            <p:nvPr/>
          </p:nvSpPr>
          <p:spPr>
            <a:xfrm>
              <a:off x="16373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1933999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22307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25274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28241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31208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34175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37142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453" name="Shape 2453"/>
          <p:cNvGrpSpPr/>
          <p:nvPr/>
        </p:nvGrpSpPr>
        <p:grpSpPr>
          <a:xfrm>
            <a:off x="3918170" y="3783485"/>
            <a:ext cx="1469258" cy="461635"/>
            <a:chOff x="1637300" y="5303103"/>
            <a:chExt cx="2373599" cy="741342"/>
          </a:xfrm>
        </p:grpSpPr>
        <p:sp>
          <p:nvSpPr>
            <p:cNvPr id="2454" name="Shape 2454"/>
            <p:cNvSpPr/>
            <p:nvPr/>
          </p:nvSpPr>
          <p:spPr>
            <a:xfrm>
              <a:off x="16373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1933999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22307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25274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28241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31208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34175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37142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755248"/>
      </p:ext>
    </p:extLst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Shape 246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Each thread in a warp execute one common instruction at a time</a:t>
            </a:r>
          </a:p>
          <a:p>
            <a:pPr lvl="1"/>
            <a:r>
              <a:rPr lang="en"/>
              <a:t>Warps with diverging threads execute each branch serially </a:t>
            </a:r>
          </a:p>
        </p:txBody>
      </p:sp>
      <p:sp>
        <p:nvSpPr>
          <p:cNvPr id="2466" name="Shape 24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</a:t>
            </a:r>
          </a:p>
        </p:txBody>
      </p:sp>
      <p:sp>
        <p:nvSpPr>
          <p:cNvPr id="2468" name="Shape 2468"/>
          <p:cNvSpPr txBox="1"/>
          <p:nvPr/>
        </p:nvSpPr>
        <p:spPr>
          <a:xfrm>
            <a:off x="6195678" y="4144588"/>
            <a:ext cx="38489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(threadIdx.x &lt; WARP_SIZE 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2469" name="Shape 2469"/>
          <p:cNvGrpSpPr/>
          <p:nvPr/>
        </p:nvGrpSpPr>
        <p:grpSpPr>
          <a:xfrm>
            <a:off x="2258099" y="4666389"/>
            <a:ext cx="1469258" cy="461635"/>
            <a:chOff x="1637300" y="5303103"/>
            <a:chExt cx="2373599" cy="741342"/>
          </a:xfrm>
        </p:grpSpPr>
        <p:sp>
          <p:nvSpPr>
            <p:cNvPr id="2470" name="Shape 2470"/>
            <p:cNvSpPr/>
            <p:nvPr/>
          </p:nvSpPr>
          <p:spPr>
            <a:xfrm>
              <a:off x="16373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1933999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22307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5274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28241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31208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34175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37142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478" name="Shape 2478"/>
          <p:cNvGrpSpPr/>
          <p:nvPr/>
        </p:nvGrpSpPr>
        <p:grpSpPr>
          <a:xfrm>
            <a:off x="3918170" y="5426310"/>
            <a:ext cx="1469258" cy="461635"/>
            <a:chOff x="1637300" y="5303103"/>
            <a:chExt cx="2373599" cy="741342"/>
          </a:xfrm>
        </p:grpSpPr>
        <p:sp>
          <p:nvSpPr>
            <p:cNvPr id="2479" name="Shape 2479"/>
            <p:cNvSpPr/>
            <p:nvPr/>
          </p:nvSpPr>
          <p:spPr>
            <a:xfrm>
              <a:off x="16373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933999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22307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25274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28241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3120801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34175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714200" y="5303103"/>
              <a:ext cx="296699" cy="741342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0954465"/>
      </p:ext>
    </p:extLst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Shape 24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</a:t>
            </a:r>
            <a:r>
              <a:rPr lang="en" dirty="0"/>
              <a:t>ake threads per blocks to be a multiple of a warp (32)</a:t>
            </a:r>
          </a:p>
          <a:p>
            <a:pPr lvl="1"/>
            <a:r>
              <a:rPr lang="en-US" dirty="0"/>
              <a:t>I</a:t>
            </a:r>
            <a:r>
              <a:rPr lang="en" dirty="0"/>
              <a:t>ncomplete warps </a:t>
            </a:r>
            <a:r>
              <a:rPr lang="en-US" dirty="0"/>
              <a:t>waste</a:t>
            </a:r>
            <a:r>
              <a:rPr lang="en" dirty="0"/>
              <a:t> unused cores</a:t>
            </a:r>
          </a:p>
          <a:p>
            <a:pPr lvl="1"/>
            <a:r>
              <a:rPr lang="en" dirty="0"/>
              <a:t>256 threads per blocks is a good starting point</a:t>
            </a:r>
          </a:p>
          <a:p>
            <a:pPr lvl="0"/>
            <a:endParaRPr lang="en" dirty="0"/>
          </a:p>
          <a:p>
            <a:pPr lvl="0"/>
            <a:r>
              <a:rPr lang="en" dirty="0"/>
              <a:t>Try to have all threads in warp execute in lock step</a:t>
            </a:r>
          </a:p>
          <a:p>
            <a:pPr lvl="1"/>
            <a:r>
              <a:rPr lang="en" dirty="0"/>
              <a:t>Divergent warps will use time to compute all paths as if they were in serial order</a:t>
            </a:r>
          </a:p>
        </p:txBody>
      </p:sp>
      <p:sp>
        <p:nvSpPr>
          <p:cNvPr id="2491" name="Shape 24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Warps - Take aways</a:t>
            </a:r>
          </a:p>
        </p:txBody>
      </p:sp>
    </p:spTree>
    <p:extLst>
      <p:ext uri="{BB962C8B-B14F-4D97-AF65-F5344CB8AC3E}">
        <p14:creationId xmlns:p14="http://schemas.microsoft.com/office/powerpoint/2010/main" val="409439390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aligned, 4-byte words</a:t>
            </a:r>
          </a:p>
          <a:p>
            <a:pPr lvl="1"/>
            <a:r>
              <a:rPr lang="en" dirty="0"/>
              <a:t>32 threads requesting 1 float each (not all continuous in memory)</a:t>
            </a:r>
          </a:p>
          <a:p>
            <a:pPr lvl="0"/>
            <a:r>
              <a:rPr lang="en" dirty="0"/>
              <a:t>Address fall within 2 L1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256 bytes move across the bus on a miss</a:t>
            </a:r>
          </a:p>
          <a:p>
            <a:pPr lvl="1"/>
            <a:r>
              <a:rPr lang="en" dirty="0"/>
              <a:t>Bus utilization: 50%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</a:t>
            </a:r>
          </a:p>
        </p:txBody>
      </p:sp>
      <p:cxnSp>
        <p:nvCxnSpPr>
          <p:cNvPr id="378" name="Shape 378"/>
          <p:cNvCxnSpPr/>
          <p:nvPr/>
        </p:nvCxnSpPr>
        <p:spPr>
          <a:xfrm rot="-5400000" flipH="1">
            <a:off x="4591680" y="4622105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9" name="Shape 379"/>
          <p:cNvCxnSpPr/>
          <p:nvPr/>
        </p:nvCxnSpPr>
        <p:spPr>
          <a:xfrm rot="-5400000" flipH="1">
            <a:off x="4916129" y="4622105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0" name="Shape 380"/>
          <p:cNvCxnSpPr/>
          <p:nvPr/>
        </p:nvCxnSpPr>
        <p:spPr>
          <a:xfrm rot="-5400000" flipH="1">
            <a:off x="6120572" y="4615583"/>
            <a:ext cx="4007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1" name="Shape 381"/>
          <p:cNvSpPr txBox="1"/>
          <p:nvPr/>
        </p:nvSpPr>
        <p:spPr>
          <a:xfrm>
            <a:off x="5735228" y="4396961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 flipH="1">
            <a:off x="4236814" y="4622105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 txBox="1"/>
          <p:nvPr/>
        </p:nvSpPr>
        <p:spPr>
          <a:xfrm>
            <a:off x="4542788" y="4139867"/>
            <a:ext cx="2727321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384" name="Shape 384"/>
          <p:cNvCxnSpPr/>
          <p:nvPr/>
        </p:nvCxnSpPr>
        <p:spPr>
          <a:xfrm rot="-5400000" flipH="1">
            <a:off x="5179744" y="4622105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5" name="Shape 385"/>
          <p:cNvCxnSpPr/>
          <p:nvPr/>
        </p:nvCxnSpPr>
        <p:spPr>
          <a:xfrm rot="-5400000" flipH="1">
            <a:off x="6536500" y="4625358"/>
            <a:ext cx="4007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3910894" y="6270859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561455" y="6270859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420627" y="6270859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993555" y="6270859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126985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7234083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666183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2779145" y="6267665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344885" y="6267665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379282" y="6270859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7811381" y="6270859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8944812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0051910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9484010" y="6267664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434809" y="6552333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259194" y="6274063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402" name="Shape 402"/>
          <p:cNvSpPr/>
          <p:nvPr/>
        </p:nvSpPr>
        <p:spPr>
          <a:xfrm>
            <a:off x="8037636" y="4821144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618112" y="4824337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353787" y="4824337"/>
            <a:ext cx="22670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887236" y="4821151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06" name="Shape 406"/>
          <p:cNvCxnSpPr/>
          <p:nvPr/>
        </p:nvCxnSpPr>
        <p:spPr>
          <a:xfrm rot="-5400000" flipH="1">
            <a:off x="3305134" y="5472326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7" name="Shape 407"/>
          <p:cNvCxnSpPr/>
          <p:nvPr/>
        </p:nvCxnSpPr>
        <p:spPr>
          <a:xfrm rot="-5400000" flipH="1">
            <a:off x="4330238" y="5472326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408"/>
          <p:cNvCxnSpPr/>
          <p:nvPr/>
        </p:nvCxnSpPr>
        <p:spPr>
          <a:xfrm rot="-5400000" flipH="1">
            <a:off x="6347440" y="5484776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5735228" y="5275661"/>
            <a:ext cx="3303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410" name="Shape 410"/>
          <p:cNvCxnSpPr/>
          <p:nvPr/>
        </p:nvCxnSpPr>
        <p:spPr>
          <a:xfrm rot="-5400000" flipH="1">
            <a:off x="2269376" y="5472326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1" name="Shape 411"/>
          <p:cNvCxnSpPr/>
          <p:nvPr/>
        </p:nvCxnSpPr>
        <p:spPr>
          <a:xfrm rot="-5400000" flipH="1">
            <a:off x="5163136" y="5472326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2" name="Shape 412"/>
          <p:cNvCxnSpPr/>
          <p:nvPr/>
        </p:nvCxnSpPr>
        <p:spPr>
          <a:xfrm rot="-5400000" flipH="1">
            <a:off x="6541547" y="5494361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13" name="Shape 413"/>
          <p:cNvSpPr/>
          <p:nvPr/>
        </p:nvSpPr>
        <p:spPr>
          <a:xfrm>
            <a:off x="9642946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082256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8521567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960876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400186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839496" y="5693452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35378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627861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717928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15723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59654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03585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47516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2914477" y="5693452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1790297" y="4780381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790297" y="5649496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897984112"/>
      </p:ext>
    </p:extLst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Shape 24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...back to reductions</a:t>
            </a:r>
          </a:p>
        </p:txBody>
      </p:sp>
    </p:spTree>
    <p:extLst>
      <p:ext uri="{BB962C8B-B14F-4D97-AF65-F5344CB8AC3E}">
        <p14:creationId xmlns:p14="http://schemas.microsoft.com/office/powerpoint/2010/main" val="1647579450"/>
      </p:ext>
    </p:extLst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27C16-AF1C-42C0-A1F2-1A41CB98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change the for-loop structure</a:t>
            </a:r>
          </a:p>
          <a:p>
            <a:r>
              <a:rPr lang="en-US" dirty="0"/>
              <a:t>Need the same values, just not the modulo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Restructure</a:t>
            </a:r>
          </a:p>
        </p:txBody>
      </p:sp>
      <p:sp>
        <p:nvSpPr>
          <p:cNvPr id="2331" name="Shape 233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1: Remove Divergent Branching</a:t>
            </a:r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5D343-A534-4D0D-9A6A-539B1BFF136C}"/>
              </a:ext>
            </a:extLst>
          </p:cNvPr>
          <p:cNvSpPr/>
          <p:nvPr/>
        </p:nvSpPr>
        <p:spPr>
          <a:xfrm>
            <a:off x="778328" y="3483596"/>
            <a:ext cx="11375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Reduce within block - Start from c = 1, 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upto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block size, each time doubling the offset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1; c &lt;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c *= 2)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% (2 * c) == 0)         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Add only on left index of each level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+=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__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syncthreads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568767"/>
      </p:ext>
    </p:extLst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Shape 233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1: Remove Divergent Branching</a:t>
            </a:r>
            <a:endParaRPr lang="e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F898C-1A02-462E-B393-179D3E78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42994"/>
            <a:ext cx="10948831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reduce_stage1(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Same as reduce stage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Reduce within 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 from c = 1,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block size, each time doubling the offset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// The difference here is that we eliminate modulo operator and the if condition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1; c &gt;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 *= 2)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index = 2 * c *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No divergence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(index &lt;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 +=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__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Copy result of reduction to global memory -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Same as reduce stage 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F88C8-4005-48BD-A2D6-1E87B7B98399}"/>
              </a:ext>
            </a:extLst>
          </p:cNvPr>
          <p:cNvSpPr/>
          <p:nvPr/>
        </p:nvSpPr>
        <p:spPr>
          <a:xfrm>
            <a:off x="838199" y="2280558"/>
            <a:ext cx="10933811" cy="345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50804798"/>
      </p:ext>
    </p:extLst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Shape 251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519" name="Shape 2519"/>
          <p:cNvGraphicFramePr/>
          <p:nvPr/>
        </p:nvGraphicFramePr>
        <p:xfrm>
          <a:off x="2458650" y="2024050"/>
          <a:ext cx="7274700" cy="281166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val="4055640985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val="1021265715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val="106415723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034479875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val="1028145529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82343531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5846348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0562002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93806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94012"/>
      </p:ext>
    </p:extLst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Shape 23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Problem?</a:t>
            </a:r>
          </a:p>
          <a:p>
            <a:pPr lvl="1"/>
            <a:r>
              <a:rPr lang="en-US" dirty="0"/>
              <a:t>Interleaved addressing</a:t>
            </a:r>
          </a:p>
          <a:p>
            <a:pPr lvl="1"/>
            <a:r>
              <a:rPr lang="en-US" dirty="0"/>
              <a:t>Divergent warps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Solution?</a:t>
            </a:r>
          </a:p>
          <a:p>
            <a:pPr lvl="1"/>
            <a:r>
              <a:rPr lang="en-US" dirty="0"/>
              <a:t>Using modulo operator</a:t>
            </a:r>
          </a:p>
          <a:p>
            <a:pPr lvl="1"/>
            <a:r>
              <a:rPr lang="en-US" dirty="0"/>
              <a:t>Non-divergent branches</a:t>
            </a:r>
          </a:p>
        </p:txBody>
      </p:sp>
      <p:sp>
        <p:nvSpPr>
          <p:cNvPr id="2355" name="Shape 235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1</a:t>
            </a:r>
            <a:r>
              <a:rPr lang="en" dirty="0"/>
              <a:t>: </a:t>
            </a:r>
            <a:r>
              <a:rPr lang="en-US" dirty="0"/>
              <a:t>Remove Divergent Branching</a:t>
            </a:r>
            <a:endParaRPr lang="en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DF885EFF-6C07-404B-943B-7719BCD1E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4643" y="40712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2513"/>
      </p:ext>
    </p:extLst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84930CE6-ABF0-41CF-B764-C958CE68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65" y="1365245"/>
            <a:ext cx="6638844" cy="53784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F2BB56-E1F1-426F-AA4A-449CE17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 &amp; 1</a:t>
            </a:r>
            <a:r>
              <a:rPr lang="en" dirty="0"/>
              <a:t>: Interleaved Addressing</a:t>
            </a:r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1CA01BF-95B2-44A4-98D2-2A8D7558FC4A}"/>
              </a:ext>
            </a:extLst>
          </p:cNvPr>
          <p:cNvSpPr/>
          <p:nvPr/>
        </p:nvSpPr>
        <p:spPr>
          <a:xfrm>
            <a:off x="2682988" y="6280605"/>
            <a:ext cx="568099" cy="511175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25" y="1713328"/>
            <a:ext cx="5665561" cy="50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0143"/>
      </p:ext>
    </p:extLst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C4274-4AEF-45D7-A1C7-CAB9B17C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Still only need to change Part 2</a:t>
            </a:r>
          </a:p>
          <a:p>
            <a:r>
              <a:rPr lang="en-US" dirty="0"/>
              <a:t>Change the for loop such that offset is half of remaining size </a:t>
            </a:r>
          </a:p>
          <a:p>
            <a:r>
              <a:rPr lang="en-US" dirty="0"/>
              <a:t>What is start?</a:t>
            </a:r>
          </a:p>
          <a:p>
            <a:r>
              <a:rPr lang="en-US" dirty="0"/>
              <a:t>When is step?</a:t>
            </a:r>
          </a:p>
          <a:p>
            <a:r>
              <a:rPr lang="en-US" dirty="0"/>
              <a:t>What is end?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1858962"/>
            <a:ext cx="4812393" cy="4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4250"/>
      </p:ext>
    </p:extLst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C4274-4AEF-45D7-A1C7-CAB9B17C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What is start?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/ 2</a:t>
            </a:r>
          </a:p>
          <a:p>
            <a:r>
              <a:rPr lang="en-US" dirty="0"/>
              <a:t>When is step?</a:t>
            </a:r>
          </a:p>
          <a:p>
            <a:r>
              <a:rPr lang="en-US" dirty="0"/>
              <a:t>What is end?</a:t>
            </a:r>
          </a:p>
        </p:txBody>
      </p:sp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1858962"/>
            <a:ext cx="4812393" cy="4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2603"/>
      </p:ext>
    </p:extLst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C4274-4AEF-45D7-A1C7-CAB9B17C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What is start?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/ 2</a:t>
            </a:r>
          </a:p>
          <a:p>
            <a:r>
              <a:rPr lang="en-US" dirty="0"/>
              <a:t>When is step?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c / 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 there a faster op for this?</a:t>
            </a:r>
          </a:p>
          <a:p>
            <a:r>
              <a:rPr lang="en-US" dirty="0"/>
              <a:t>What is end?</a:t>
            </a:r>
          </a:p>
        </p:txBody>
      </p:sp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1858962"/>
            <a:ext cx="4812393" cy="4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80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A warp requests 32 aligned, 4-byte words</a:t>
            </a:r>
          </a:p>
          <a:p>
            <a:pPr lvl="1"/>
            <a:r>
              <a:rPr lang="en" dirty="0"/>
              <a:t>32 threads requesting 1 float each (not all continuous in memory)</a:t>
            </a:r>
          </a:p>
          <a:p>
            <a:pPr lvl="0"/>
            <a:r>
              <a:rPr lang="en" dirty="0"/>
              <a:t>Address fall within 5 L2 cache-line</a:t>
            </a:r>
          </a:p>
          <a:p>
            <a:pPr lvl="1"/>
            <a:r>
              <a:rPr lang="en" dirty="0"/>
              <a:t>Warp needs 128 bytes</a:t>
            </a:r>
          </a:p>
          <a:p>
            <a:pPr lvl="1"/>
            <a:r>
              <a:rPr lang="en" dirty="0"/>
              <a:t>160 bytes move across the bus on a miss</a:t>
            </a:r>
          </a:p>
          <a:p>
            <a:pPr lvl="1"/>
            <a:r>
              <a:rPr lang="en" dirty="0"/>
              <a:t>Bus utilization: 80%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Coalescence (Non-cached)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13766" y="4143009"/>
            <a:ext cx="2773224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3910894" y="6249087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55614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20627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993555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126985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2340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666183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277914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344885" y="6245893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379282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811381" y="6249087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944812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00519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9484010" y="6245892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434809" y="6530561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259194" y="6252291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452" name="Shape 452"/>
          <p:cNvSpPr/>
          <p:nvPr/>
        </p:nvSpPr>
        <p:spPr>
          <a:xfrm>
            <a:off x="8037636" y="4799372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618112" y="4802565"/>
            <a:ext cx="2267099" cy="369291"/>
          </a:xfrm>
          <a:prstGeom prst="rect">
            <a:avLst/>
          </a:prstGeom>
          <a:solidFill>
            <a:srgbClr val="6AA84F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353787" y="4802565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887236" y="4799379"/>
            <a:ext cx="22670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964294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908225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85215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796087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740018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839496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35378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627861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17928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15723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59654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4035857" y="5671680"/>
            <a:ext cx="566699" cy="369291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47516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914477" y="5671680"/>
            <a:ext cx="566699" cy="369291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1790297" y="475860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1790297" y="562772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472" name="Shape 472"/>
          <p:cNvCxnSpPr/>
          <p:nvPr/>
        </p:nvCxnSpPr>
        <p:spPr>
          <a:xfrm rot="-5400000" flipH="1">
            <a:off x="4193730" y="505097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3" name="Shape 473"/>
          <p:cNvCxnSpPr/>
          <p:nvPr/>
        </p:nvCxnSpPr>
        <p:spPr>
          <a:xfrm rot="-5400000" flipH="1">
            <a:off x="4518179" y="505097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4" name="Shape 474"/>
          <p:cNvCxnSpPr/>
          <p:nvPr/>
        </p:nvCxnSpPr>
        <p:spPr>
          <a:xfrm rot="-5400000" flipH="1">
            <a:off x="5730272" y="5036662"/>
            <a:ext cx="11813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5735227" y="4377344"/>
            <a:ext cx="484593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 dirty="0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476" name="Shape 476"/>
          <p:cNvCxnSpPr/>
          <p:nvPr/>
        </p:nvCxnSpPr>
        <p:spPr>
          <a:xfrm rot="-5400000" flipH="1">
            <a:off x="3838864" y="505097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7" name="Shape 477"/>
          <p:cNvCxnSpPr/>
          <p:nvPr/>
        </p:nvCxnSpPr>
        <p:spPr>
          <a:xfrm rot="-5400000" flipH="1">
            <a:off x="4781794" y="505097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8" name="Shape 478"/>
          <p:cNvCxnSpPr/>
          <p:nvPr/>
        </p:nvCxnSpPr>
        <p:spPr>
          <a:xfrm rot="-5400000" flipH="1">
            <a:off x="6146200" y="5065478"/>
            <a:ext cx="11813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116550387"/>
      </p:ext>
    </p:extLst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C4274-4AEF-45D7-A1C7-CAB9B17C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What is start?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/ 2</a:t>
            </a:r>
          </a:p>
          <a:p>
            <a:r>
              <a:rPr lang="en-US" dirty="0"/>
              <a:t>When is step?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c / 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 there a faster op for this?</a:t>
            </a:r>
          </a:p>
          <a:p>
            <a:pPr lvl="1"/>
            <a:r>
              <a:rPr lang="en-US" dirty="0"/>
              <a:t>Yes, </a:t>
            </a:r>
            <a:r>
              <a:rPr lang="en-US" dirty="0">
                <a:latin typeface="Consolas" panose="020B0609020204030204" pitchFamily="49" charset="0"/>
              </a:rPr>
              <a:t>c &gt;&gt;= 1</a:t>
            </a:r>
          </a:p>
          <a:p>
            <a:r>
              <a:rPr lang="en-US" dirty="0"/>
              <a:t>What is end?</a:t>
            </a:r>
          </a:p>
        </p:txBody>
      </p:sp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1858962"/>
            <a:ext cx="4812393" cy="4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8700"/>
      </p:ext>
    </p:extLst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C4274-4AEF-45D7-A1C7-CAB9B17C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What is start?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blockDim.x</a:t>
            </a:r>
            <a:r>
              <a:rPr lang="en-US" dirty="0">
                <a:latin typeface="Consolas" panose="020B0609020204030204" pitchFamily="49" charset="0"/>
              </a:rPr>
              <a:t> / 2</a:t>
            </a:r>
          </a:p>
          <a:p>
            <a:r>
              <a:rPr lang="en-US" dirty="0"/>
              <a:t>When is step?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c / 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 there a faster op for this?</a:t>
            </a:r>
          </a:p>
          <a:p>
            <a:pPr lvl="1"/>
            <a:r>
              <a:rPr lang="en-US" dirty="0"/>
              <a:t>Yes, </a:t>
            </a:r>
            <a:r>
              <a:rPr lang="en-US" dirty="0">
                <a:latin typeface="Consolas" panose="020B0609020204030204" pitchFamily="49" charset="0"/>
              </a:rPr>
              <a:t>c &gt;&gt;= 1</a:t>
            </a:r>
            <a:endParaRPr lang="en-US" dirty="0"/>
          </a:p>
          <a:p>
            <a:r>
              <a:rPr lang="en-US" dirty="0"/>
              <a:t>What is end?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&gt;= 1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 c &gt;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47E3-F470-4A3B-AFD9-A96E70D4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1880734"/>
            <a:ext cx="4812393" cy="4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9803"/>
      </p:ext>
    </p:extLst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D7F898C-1A02-462E-B393-179D3E78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46619"/>
            <a:ext cx="10442282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reduce_stage2(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d_odata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Same as reduce stage 0/1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Reduce within 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c &gt; 0;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 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 No need for index or modulo. It is replaced by c – similar to stage 0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Copy result of reduction to global memory -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Same as reduce stage 0/1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9384B-1E6C-4F34-B791-EC6AC2E11A76}"/>
              </a:ext>
            </a:extLst>
          </p:cNvPr>
          <p:cNvSpPr/>
          <p:nvPr/>
        </p:nvSpPr>
        <p:spPr>
          <a:xfrm>
            <a:off x="838199" y="2541814"/>
            <a:ext cx="10933811" cy="2579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3</a:t>
            </a:r>
          </a:p>
        </p:txBody>
      </p:sp>
      <p:sp>
        <p:nvSpPr>
          <p:cNvPr id="12" name="Shape 2271">
            <a:extLst>
              <a:ext uri="{FF2B5EF4-FFF2-40B4-BE49-F238E27FC236}">
                <a16:creationId xmlns:a16="http://schemas.microsoft.com/office/drawing/2014/main" id="{E4667A58-1697-4C79-BAF5-B0C44DA56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4373904"/>
      </p:ext>
    </p:extLst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Shape 260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Performance for 32M elements (GTX 770)</a:t>
            </a:r>
          </a:p>
        </p:txBody>
      </p:sp>
      <p:graphicFrame>
        <p:nvGraphicFramePr>
          <p:cNvPr id="2609" name="Shape 2609"/>
          <p:cNvGraphicFramePr/>
          <p:nvPr/>
        </p:nvGraphicFramePr>
        <p:xfrm>
          <a:off x="2441225" y="2068700"/>
          <a:ext cx="7274700" cy="341361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val="2034850930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val="2656909521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val="3447216275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739221443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val="722647132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52000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7768405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45714435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2712319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3715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16739"/>
      </p:ext>
    </p:extLst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9862457" cy="4351338"/>
          </a:xfrm>
        </p:spPr>
        <p:txBody>
          <a:bodyPr/>
          <a:lstStyle/>
          <a:p>
            <a:pPr lvl="0"/>
            <a:r>
              <a:rPr lang="en-US" dirty="0"/>
              <a:t>Problem?</a:t>
            </a:r>
          </a:p>
          <a:p>
            <a:pPr lvl="1"/>
            <a:r>
              <a:rPr lang="en-US" dirty="0"/>
              <a:t>Last warp divergence?</a:t>
            </a:r>
          </a:p>
          <a:p>
            <a:pPr lvl="1"/>
            <a:r>
              <a:rPr lang="en-US" dirty="0"/>
              <a:t>Memory Coalescing?</a:t>
            </a:r>
          </a:p>
          <a:p>
            <a:pPr lvl="1"/>
            <a:r>
              <a:rPr lang="en-US" dirty="0"/>
              <a:t>Bank conflicts?</a:t>
            </a:r>
          </a:p>
          <a:p>
            <a:pPr lvl="1"/>
            <a:r>
              <a:rPr lang="en-US" dirty="0"/>
              <a:t>How is thread usage?</a:t>
            </a:r>
          </a:p>
        </p:txBody>
      </p:sp>
      <p:sp>
        <p:nvSpPr>
          <p:cNvPr id="2530" name="Shape 2530"/>
          <p:cNvSpPr txBox="1"/>
          <p:nvPr/>
        </p:nvSpPr>
        <p:spPr>
          <a:xfrm>
            <a:off x="1980825" y="5509075"/>
            <a:ext cx="7768200" cy="107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ct val="36666"/>
            </a:pPr>
            <a:r>
              <a:rPr lang="en" sz="3000" dirty="0">
                <a:solidFill>
                  <a:schemeClr val="lt1"/>
                </a:solidFill>
              </a:rPr>
              <a:t>Solution:</a:t>
            </a:r>
          </a:p>
          <a:p>
            <a:pPr marL="914400" lvl="1" indent="-3810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chemeClr val="lt1"/>
                </a:solidFill>
              </a:rPr>
              <a:t>Resolve bank conflicts. </a:t>
            </a:r>
          </a:p>
        </p:txBody>
      </p:sp>
      <p:sp>
        <p:nvSpPr>
          <p:cNvPr id="27" name="Shape 2271">
            <a:extLst>
              <a:ext uri="{FF2B5EF4-FFF2-40B4-BE49-F238E27FC236}">
                <a16:creationId xmlns:a16="http://schemas.microsoft.com/office/drawing/2014/main" id="{7EE3563E-29B4-4D6F-B417-E9E56F057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Stage 2</a:t>
            </a:r>
            <a:r>
              <a:rPr lang="en" dirty="0"/>
              <a:t>: </a:t>
            </a:r>
            <a:r>
              <a:rPr lang="en-US" dirty="0"/>
              <a:t>Sequential Addressing</a:t>
            </a:r>
            <a:br>
              <a:rPr lang="en-US" dirty="0"/>
            </a:br>
            <a:r>
              <a:rPr lang="en-US" dirty="0"/>
              <a:t>&amp; Non-divergent Warps</a:t>
            </a:r>
            <a:endParaRPr lang="en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7EF9ACC8-84AD-405F-AA0D-CE76F873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829" y="1868470"/>
            <a:ext cx="7276351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 c &gt; 0; c &gt;&gt;= 1)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__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A9723F-2136-427F-B55F-FF5CD11B08CD}"/>
              </a:ext>
            </a:extLst>
          </p:cNvPr>
          <p:cNvSpPr/>
          <p:nvPr/>
        </p:nvSpPr>
        <p:spPr>
          <a:xfrm>
            <a:off x="5257800" y="1868470"/>
            <a:ext cx="69342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b="1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662165363"/>
      </p:ext>
    </p:extLst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763769-02FF-4C43-B0AA-2939770A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Stage 2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– Half threads per block are unused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– 3/4 threads per block are unused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– 7/8 threads per block are unused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We are not doing much work!</a:t>
            </a:r>
          </a:p>
          <a:p>
            <a:r>
              <a:rPr lang="en-US" dirty="0"/>
              <a:t>How to reduce wasted warps?</a:t>
            </a:r>
          </a:p>
          <a:p>
            <a:r>
              <a:rPr lang="en-US" dirty="0"/>
              <a:t>So what’s the solution?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15D07-A911-4B18-B01B-F67953CF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Reducing Warp Wastage</a:t>
            </a:r>
          </a:p>
        </p:txBody>
      </p:sp>
    </p:spTree>
    <p:extLst>
      <p:ext uri="{BB962C8B-B14F-4D97-AF65-F5344CB8AC3E}">
        <p14:creationId xmlns:p14="http://schemas.microsoft.com/office/powerpoint/2010/main" val="37974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763769-02FF-4C43-B0AA-2939770A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– Launch only half the threads per block</a:t>
            </a:r>
          </a:p>
          <a:p>
            <a:pPr lvl="1"/>
            <a:r>
              <a:rPr lang="en-US" dirty="0"/>
              <a:t>Get’s rid of maximum wastage</a:t>
            </a:r>
          </a:p>
          <a:p>
            <a:r>
              <a:rPr lang="en-US" dirty="0"/>
              <a:t>But, how to load data into shared memory?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15D07-A911-4B18-B01B-F67953CF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Reducing Warp Wastage</a:t>
            </a:r>
          </a:p>
        </p:txBody>
      </p:sp>
    </p:spTree>
    <p:extLst>
      <p:ext uri="{BB962C8B-B14F-4D97-AF65-F5344CB8AC3E}">
        <p14:creationId xmlns:p14="http://schemas.microsoft.com/office/powerpoint/2010/main" val="38784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763769-02FF-4C43-B0AA-2939770A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on Load!</a:t>
            </a:r>
          </a:p>
          <a:p>
            <a:pPr lvl="1"/>
            <a:r>
              <a:rPr lang="en-US" dirty="0"/>
              <a:t>Each thread reads multiple values into shared memory</a:t>
            </a:r>
          </a:p>
          <a:p>
            <a:pPr lvl="1"/>
            <a:r>
              <a:rPr lang="en-US" dirty="0"/>
              <a:t>So why not add on load too</a:t>
            </a:r>
          </a:p>
          <a:p>
            <a:pPr lvl="1"/>
            <a:r>
              <a:rPr lang="en-US" dirty="0"/>
              <a:t>Doesn’t increase our global memory usage</a:t>
            </a:r>
          </a:p>
          <a:p>
            <a:pPr lvl="1"/>
            <a:r>
              <a:rPr lang="en-US" dirty="0"/>
              <a:t>Also reduces the amount of shared memory we need</a:t>
            </a:r>
          </a:p>
          <a:p>
            <a:pPr lvl="2"/>
            <a:r>
              <a:rPr lang="en-US" dirty="0"/>
              <a:t>Or keep shared memory same and do more work per block</a:t>
            </a:r>
          </a:p>
          <a:p>
            <a:pPr lvl="2"/>
            <a:endParaRPr lang="en-US" dirty="0"/>
          </a:p>
          <a:p>
            <a:r>
              <a:rPr lang="en-US" dirty="0"/>
              <a:t>First time we modify Part 2 of our kernel for optimization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15D07-A911-4B18-B01B-F67953CF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Reducing Warp Wastage</a:t>
            </a:r>
          </a:p>
        </p:txBody>
      </p:sp>
    </p:spTree>
    <p:extLst>
      <p:ext uri="{BB962C8B-B14F-4D97-AF65-F5344CB8AC3E}">
        <p14:creationId xmlns:p14="http://schemas.microsoft.com/office/powerpoint/2010/main" val="4856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</a:t>
            </a:r>
            <a:endParaRPr lang="en" dirty="0"/>
          </a:p>
        </p:txBody>
      </p:sp>
      <p:graphicFrame>
        <p:nvGraphicFramePr>
          <p:cNvPr id="2555" name="Shape 2555"/>
          <p:cNvGraphicFramePr/>
          <p:nvPr>
            <p:extLst/>
          </p:nvPr>
        </p:nvGraphicFramePr>
        <p:xfrm>
          <a:off x="3784475" y="1873378"/>
          <a:ext cx="6412000" cy="41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val="288722593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05974461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79191357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96276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01778892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15644494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74256081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8043654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14531459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16080485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76774506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14227196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1072209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99342249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12366762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665940447"/>
                    </a:ext>
                  </a:extLst>
                </a:gridCol>
              </a:tblGrid>
              <a:tr h="413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06262"/>
                  </a:ext>
                </a:extLst>
              </a:tr>
            </a:tbl>
          </a:graphicData>
        </a:graphic>
      </p:graphicFrame>
      <p:graphicFrame>
        <p:nvGraphicFramePr>
          <p:cNvPr id="2556" name="Shape 2556"/>
          <p:cNvGraphicFramePr/>
          <p:nvPr>
            <p:extLst/>
          </p:nvPr>
        </p:nvGraphicFramePr>
        <p:xfrm>
          <a:off x="3802375" y="5079043"/>
          <a:ext cx="6394100" cy="424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391958057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94908441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69202255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76876242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8985541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97163623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9786889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405679833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24413686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83914548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38489898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99150730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35834678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0068720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40522527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664275995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41718"/>
                  </a:ext>
                </a:extLst>
              </a:tr>
            </a:tbl>
          </a:graphicData>
        </a:graphic>
      </p:graphicFrame>
      <p:graphicFrame>
        <p:nvGraphicFramePr>
          <p:cNvPr id="2557" name="Shape 2557"/>
          <p:cNvGraphicFramePr/>
          <p:nvPr>
            <p:extLst/>
          </p:nvPr>
        </p:nvGraphicFramePr>
        <p:xfrm>
          <a:off x="3795297" y="6200970"/>
          <a:ext cx="6412000" cy="424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val="366600255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9866364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67505195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95039246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45059262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97564637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4727098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18219834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71665671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61373287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115985614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41235395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16656436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301359572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282126396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val="814682028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656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319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36661"/>
                  </a:ext>
                </a:extLst>
              </a:tr>
            </a:tbl>
          </a:graphicData>
        </a:graphic>
      </p:graphicFrame>
      <p:sp>
        <p:nvSpPr>
          <p:cNvPr id="2558" name="Shape 2558"/>
          <p:cNvSpPr txBox="1"/>
          <p:nvPr/>
        </p:nvSpPr>
        <p:spPr>
          <a:xfrm>
            <a:off x="634972" y="3134343"/>
            <a:ext cx="3356365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Step 1:</a:t>
            </a:r>
          </a:p>
          <a:p>
            <a:r>
              <a:rPr lang="en-US" dirty="0">
                <a:solidFill>
                  <a:schemeClr val="dk2"/>
                </a:solidFill>
              </a:rPr>
              <a:t>Add 2 numbers when loading from global memory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2559" name="Shape 2559"/>
          <p:cNvSpPr txBox="1"/>
          <p:nvPr/>
        </p:nvSpPr>
        <p:spPr>
          <a:xfrm>
            <a:off x="838200" y="5664540"/>
            <a:ext cx="2691964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Other</a:t>
            </a:r>
            <a:r>
              <a:rPr lang="en" dirty="0">
                <a:solidFill>
                  <a:schemeClr val="dk2"/>
                </a:solidFill>
              </a:rPr>
              <a:t> Step</a:t>
            </a:r>
            <a:r>
              <a:rPr lang="en-US" dirty="0">
                <a:solidFill>
                  <a:schemeClr val="dk2"/>
                </a:solidFill>
              </a:rPr>
              <a:t>s as before</a:t>
            </a:r>
            <a:endParaRPr lang="en" dirty="0">
              <a:solidFill>
                <a:schemeClr val="dk2"/>
              </a:solidFill>
            </a:endParaRPr>
          </a:p>
        </p:txBody>
      </p:sp>
      <p:cxnSp>
        <p:nvCxnSpPr>
          <p:cNvPr id="2560" name="Shape 2560"/>
          <p:cNvCxnSpPr/>
          <p:nvPr/>
        </p:nvCxnSpPr>
        <p:spPr>
          <a:xfrm>
            <a:off x="3968000" y="2317110"/>
            <a:ext cx="1800" cy="273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1" name="Shape 2561"/>
          <p:cNvSpPr/>
          <p:nvPr/>
        </p:nvSpPr>
        <p:spPr>
          <a:xfrm>
            <a:off x="3788000" y="2380541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cxnSp>
        <p:nvCxnSpPr>
          <p:cNvPr id="2562" name="Shape 2562"/>
          <p:cNvCxnSpPr/>
          <p:nvPr/>
        </p:nvCxnSpPr>
        <p:spPr>
          <a:xfrm>
            <a:off x="4370540" y="2317158"/>
            <a:ext cx="11699" cy="2772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3" name="Shape 2563"/>
          <p:cNvSpPr/>
          <p:nvPr/>
        </p:nvSpPr>
        <p:spPr>
          <a:xfrm>
            <a:off x="4190537" y="2703406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</a:t>
            </a:r>
          </a:p>
        </p:txBody>
      </p:sp>
      <p:cxnSp>
        <p:nvCxnSpPr>
          <p:cNvPr id="2564" name="Shape 2564"/>
          <p:cNvCxnSpPr/>
          <p:nvPr/>
        </p:nvCxnSpPr>
        <p:spPr>
          <a:xfrm>
            <a:off x="4785115" y="2312191"/>
            <a:ext cx="9599" cy="27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5" name="Shape 2565"/>
          <p:cNvSpPr/>
          <p:nvPr/>
        </p:nvSpPr>
        <p:spPr>
          <a:xfrm>
            <a:off x="4605112" y="2926906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2</a:t>
            </a:r>
          </a:p>
        </p:txBody>
      </p:sp>
      <p:cxnSp>
        <p:nvCxnSpPr>
          <p:cNvPr id="2566" name="Shape 2566"/>
          <p:cNvCxnSpPr/>
          <p:nvPr/>
        </p:nvCxnSpPr>
        <p:spPr>
          <a:xfrm>
            <a:off x="5216115" y="2290110"/>
            <a:ext cx="12599" cy="275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7" name="Shape 2567"/>
          <p:cNvSpPr/>
          <p:nvPr/>
        </p:nvSpPr>
        <p:spPr>
          <a:xfrm>
            <a:off x="5030862" y="3167131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3</a:t>
            </a:r>
          </a:p>
        </p:txBody>
      </p:sp>
      <p:cxnSp>
        <p:nvCxnSpPr>
          <p:cNvPr id="2568" name="Shape 2568"/>
          <p:cNvCxnSpPr/>
          <p:nvPr/>
        </p:nvCxnSpPr>
        <p:spPr>
          <a:xfrm>
            <a:off x="7207066" y="2286600"/>
            <a:ext cx="3900" cy="38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9" name="Shape 2569"/>
          <p:cNvCxnSpPr>
            <a:endCxn id="2561" idx="6"/>
          </p:cNvCxnSpPr>
          <p:nvPr/>
        </p:nvCxnSpPr>
        <p:spPr>
          <a:xfrm flipH="1" flipV="1">
            <a:off x="4171100" y="2629378"/>
            <a:ext cx="3040200" cy="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0" name="Shape 2570"/>
          <p:cNvCxnSpPr/>
          <p:nvPr/>
        </p:nvCxnSpPr>
        <p:spPr>
          <a:xfrm flipH="1">
            <a:off x="7605098" y="2286600"/>
            <a:ext cx="14099" cy="6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1" name="Shape 2571"/>
          <p:cNvCxnSpPr/>
          <p:nvPr/>
        </p:nvCxnSpPr>
        <p:spPr>
          <a:xfrm rot="10800000">
            <a:off x="4551624" y="2857699"/>
            <a:ext cx="3054600" cy="3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2" name="Shape 2572"/>
          <p:cNvCxnSpPr/>
          <p:nvPr/>
        </p:nvCxnSpPr>
        <p:spPr>
          <a:xfrm>
            <a:off x="7970378" y="2314581"/>
            <a:ext cx="0" cy="78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3" name="Shape 2573"/>
          <p:cNvCxnSpPr/>
          <p:nvPr/>
        </p:nvCxnSpPr>
        <p:spPr>
          <a:xfrm rot="10800000">
            <a:off x="4932978" y="3066699"/>
            <a:ext cx="3033599" cy="2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4" name="Shape 2574"/>
          <p:cNvCxnSpPr/>
          <p:nvPr/>
        </p:nvCxnSpPr>
        <p:spPr>
          <a:xfrm>
            <a:off x="8408250" y="2286603"/>
            <a:ext cx="0" cy="1100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5" name="Shape 2575"/>
          <p:cNvCxnSpPr/>
          <p:nvPr/>
        </p:nvCxnSpPr>
        <p:spPr>
          <a:xfrm rot="10800000">
            <a:off x="5336249" y="3325593"/>
            <a:ext cx="3072000" cy="47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6" name="Shape 2576"/>
          <p:cNvCxnSpPr/>
          <p:nvPr/>
        </p:nvCxnSpPr>
        <p:spPr>
          <a:xfrm>
            <a:off x="5572908" y="2317155"/>
            <a:ext cx="3900" cy="273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7" name="Shape 2577"/>
          <p:cNvSpPr/>
          <p:nvPr/>
        </p:nvSpPr>
        <p:spPr>
          <a:xfrm>
            <a:off x="5392908" y="348754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4</a:t>
            </a:r>
          </a:p>
        </p:txBody>
      </p:sp>
      <p:cxnSp>
        <p:nvCxnSpPr>
          <p:cNvPr id="2578" name="Shape 2578"/>
          <p:cNvCxnSpPr/>
          <p:nvPr/>
        </p:nvCxnSpPr>
        <p:spPr>
          <a:xfrm>
            <a:off x="5943453" y="2350291"/>
            <a:ext cx="17399" cy="272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9" name="Shape 2579"/>
          <p:cNvSpPr/>
          <p:nvPr/>
        </p:nvSpPr>
        <p:spPr>
          <a:xfrm>
            <a:off x="5763450" y="378724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5</a:t>
            </a:r>
          </a:p>
        </p:txBody>
      </p:sp>
      <p:cxnSp>
        <p:nvCxnSpPr>
          <p:cNvPr id="2580" name="Shape 2580"/>
          <p:cNvCxnSpPr/>
          <p:nvPr/>
        </p:nvCxnSpPr>
        <p:spPr>
          <a:xfrm>
            <a:off x="6359900" y="2312191"/>
            <a:ext cx="27600" cy="273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1" name="Shape 2581"/>
          <p:cNvSpPr/>
          <p:nvPr/>
        </p:nvSpPr>
        <p:spPr>
          <a:xfrm>
            <a:off x="6179900" y="411769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6</a:t>
            </a:r>
          </a:p>
        </p:txBody>
      </p:sp>
      <p:cxnSp>
        <p:nvCxnSpPr>
          <p:cNvPr id="2582" name="Shape 2582"/>
          <p:cNvCxnSpPr/>
          <p:nvPr/>
        </p:nvCxnSpPr>
        <p:spPr>
          <a:xfrm>
            <a:off x="6787838" y="2323243"/>
            <a:ext cx="12599" cy="275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3" name="Shape 2583"/>
          <p:cNvSpPr/>
          <p:nvPr/>
        </p:nvSpPr>
        <p:spPr>
          <a:xfrm>
            <a:off x="6602585" y="441739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7</a:t>
            </a:r>
          </a:p>
        </p:txBody>
      </p:sp>
      <p:cxnSp>
        <p:nvCxnSpPr>
          <p:cNvPr id="2584" name="Shape 2584"/>
          <p:cNvCxnSpPr/>
          <p:nvPr/>
        </p:nvCxnSpPr>
        <p:spPr>
          <a:xfrm rot="10800000">
            <a:off x="5763424" y="3654999"/>
            <a:ext cx="2970300" cy="3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5" name="Shape 2585"/>
          <p:cNvCxnSpPr/>
          <p:nvPr/>
        </p:nvCxnSpPr>
        <p:spPr>
          <a:xfrm rot="10800000">
            <a:off x="6146703" y="3972378"/>
            <a:ext cx="3017099" cy="4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6" name="Shape 2586"/>
          <p:cNvCxnSpPr/>
          <p:nvPr/>
        </p:nvCxnSpPr>
        <p:spPr>
          <a:xfrm rot="10800000">
            <a:off x="6563049" y="4304728"/>
            <a:ext cx="3112200" cy="3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7" name="Shape 2587"/>
          <p:cNvCxnSpPr/>
          <p:nvPr/>
        </p:nvCxnSpPr>
        <p:spPr>
          <a:xfrm rot="10800000">
            <a:off x="6985574" y="4647749"/>
            <a:ext cx="2991900" cy="3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8" name="Shape 2588"/>
          <p:cNvCxnSpPr/>
          <p:nvPr/>
        </p:nvCxnSpPr>
        <p:spPr>
          <a:xfrm flipH="1">
            <a:off x="8733653" y="2292250"/>
            <a:ext cx="11699" cy="139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89" name="Shape 2589"/>
          <p:cNvCxnSpPr/>
          <p:nvPr/>
        </p:nvCxnSpPr>
        <p:spPr>
          <a:xfrm>
            <a:off x="9163803" y="2327128"/>
            <a:ext cx="23099" cy="170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0" name="Shape 2590"/>
          <p:cNvCxnSpPr/>
          <p:nvPr/>
        </p:nvCxnSpPr>
        <p:spPr>
          <a:xfrm>
            <a:off x="9640378" y="2286603"/>
            <a:ext cx="11699" cy="2086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1" name="Shape 2591"/>
          <p:cNvCxnSpPr/>
          <p:nvPr/>
        </p:nvCxnSpPr>
        <p:spPr>
          <a:xfrm>
            <a:off x="9977478" y="2306193"/>
            <a:ext cx="23099" cy="239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92" name="Shape 2592"/>
          <p:cNvSpPr/>
          <p:nvPr/>
        </p:nvSpPr>
        <p:spPr>
          <a:xfrm>
            <a:off x="6602585" y="5692479"/>
            <a:ext cx="128100" cy="649146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6602585" y="5365404"/>
            <a:ext cx="128100" cy="649146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3703987" y="6088825"/>
            <a:ext cx="547500" cy="649146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" name="Shape 2558">
            <a:extLst>
              <a:ext uri="{FF2B5EF4-FFF2-40B4-BE49-F238E27FC236}">
                <a16:creationId xmlns:a16="http://schemas.microsoft.com/office/drawing/2014/main" id="{59BAD3C8-5801-450E-80F9-4C18A0F5A961}"/>
              </a:ext>
            </a:extLst>
          </p:cNvPr>
          <p:cNvSpPr txBox="1"/>
          <p:nvPr/>
        </p:nvSpPr>
        <p:spPr>
          <a:xfrm>
            <a:off x="1496063" y="5039562"/>
            <a:ext cx="198583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Shared Memory</a:t>
            </a:r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27060"/>
      </p:ext>
    </p:extLst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12BD28-A09F-4242-9C68-2B9E0362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1029" cy="1118961"/>
          </a:xfrm>
        </p:spPr>
        <p:txBody>
          <a:bodyPr/>
          <a:lstStyle/>
          <a:p>
            <a:r>
              <a:rPr lang="en-US" dirty="0"/>
              <a:t>How would this look into code</a:t>
            </a:r>
          </a:p>
          <a:p>
            <a:r>
              <a:rPr lang="en-US" dirty="0"/>
              <a:t>We modify Part 2 of our kernel – Loading into shared memory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78A23-C29F-45EB-9EEF-FF03422E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  <a:r>
              <a:rPr lang="en" dirty="0"/>
              <a:t> 3: </a:t>
            </a:r>
            <a:r>
              <a:rPr lang="en-US" dirty="0"/>
              <a:t>Add on load - Single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750083-38CB-4285-9938-068C403D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2" y="2939380"/>
            <a:ext cx="4550229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14AB1-8C86-450E-A011-D9689727A49E}"/>
              </a:ext>
            </a:extLst>
          </p:cNvPr>
          <p:cNvSpPr/>
          <p:nvPr/>
        </p:nvSpPr>
        <p:spPr>
          <a:xfrm>
            <a:off x="745671" y="2815207"/>
            <a:ext cx="5350329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AC09C9-5DA8-4249-8B80-69B248BC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971" y="4602930"/>
            <a:ext cx="785948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//Copy and add block data into shared 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d_idata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F6BF5-13B3-499C-8FD0-3950563CF1C3}"/>
              </a:ext>
            </a:extLst>
          </p:cNvPr>
          <p:cNvSpPr/>
          <p:nvPr/>
        </p:nvSpPr>
        <p:spPr>
          <a:xfrm>
            <a:off x="4142014" y="4318860"/>
            <a:ext cx="8049986" cy="238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4480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6537</Words>
  <Application>Microsoft Office PowerPoint</Application>
  <PresentationFormat>Widescreen</PresentationFormat>
  <Paragraphs>2281</Paragraphs>
  <Slides>131</Slides>
  <Notes>115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8" baseType="lpstr">
      <vt:lpstr>Arial</vt:lpstr>
      <vt:lpstr>Century Gothic</vt:lpstr>
      <vt:lpstr>Consolas</vt:lpstr>
      <vt:lpstr>Courier New</vt:lpstr>
      <vt:lpstr>Times New Roman</vt:lpstr>
      <vt:lpstr>Wingdings</vt:lpstr>
      <vt:lpstr>Presentation level design</vt:lpstr>
      <vt:lpstr>CIS 565 CUDA Performance Lab</vt:lpstr>
      <vt:lpstr>Today’s List</vt:lpstr>
      <vt:lpstr>Performance Lab Starter Code</vt:lpstr>
      <vt:lpstr>Memory Coalescing</vt:lpstr>
      <vt:lpstr>Memory Coalescing</vt:lpstr>
      <vt:lpstr>Coalescence</vt:lpstr>
      <vt:lpstr>Coalescence</vt:lpstr>
      <vt:lpstr>Coalescence</vt:lpstr>
      <vt:lpstr>Coalescence (Non-cached)</vt:lpstr>
      <vt:lpstr>Coalescence</vt:lpstr>
      <vt:lpstr>Coalescence (Non-cached)</vt:lpstr>
      <vt:lpstr>Coalescence</vt:lpstr>
      <vt:lpstr>Coalescence (Non-cached)</vt:lpstr>
      <vt:lpstr>Shared Memory</vt:lpstr>
      <vt:lpstr>Shared Memory</vt:lpstr>
      <vt:lpstr>Shared Memory</vt:lpstr>
      <vt:lpstr>Shared Memory</vt:lpstr>
      <vt:lpstr>Matrix Transpose</vt:lpstr>
      <vt:lpstr>Matrix Transpose</vt:lpstr>
      <vt:lpstr>Matrix Transpose [CPU Transpose]</vt:lpstr>
      <vt:lpstr>Matrix Transpose [Naive GPU Transpose]</vt:lpstr>
      <vt:lpstr>Matrix Transpose Let’s make a prediction</vt:lpstr>
      <vt:lpstr>Matrix Transpose [Naive GPU Transpose]</vt:lpstr>
      <vt:lpstr>Matrix Transpose [Naive GPU Transpose]</vt:lpstr>
      <vt:lpstr>Matrix Transpose [Naive GPU Transpose]</vt:lpstr>
      <vt:lpstr>Matrix Transpose [Naive GPU Transpose]</vt:lpstr>
      <vt:lpstr>G-Mem Access Pattern in Transpose </vt:lpstr>
      <vt:lpstr>Matrix Transpose  [Naive GPU Transpose]</vt:lpstr>
      <vt:lpstr>Matrix Transpose [GPU Transpose]</vt:lpstr>
      <vt:lpstr>Memory Access Pattern for Shared Memory Transpose</vt:lpstr>
      <vt:lpstr>Shared Memory Transpose</vt:lpstr>
      <vt:lpstr>Shared Memory Transpose</vt:lpstr>
      <vt:lpstr>Shared Memory Transpose</vt:lpstr>
      <vt:lpstr>Shared Memory Transpose</vt:lpstr>
      <vt:lpstr>Shared Memory Transpose</vt:lpstr>
      <vt:lpstr>Bank Conflicts</vt:lpstr>
      <vt:lpstr>Banks</vt:lpstr>
      <vt:lpstr>Banks</vt:lpstr>
      <vt:lpstr>Banks</vt:lpstr>
      <vt:lpstr>Banks</vt:lpstr>
      <vt:lpstr>Banks</vt:lpstr>
      <vt:lpstr>Transpose: Shared Memory</vt:lpstr>
      <vt:lpstr>Transpose: Shared Memory</vt:lpstr>
      <vt:lpstr>Transpose</vt:lpstr>
      <vt:lpstr>Transpose</vt:lpstr>
      <vt:lpstr>Banks </vt:lpstr>
      <vt:lpstr>Banks </vt:lpstr>
      <vt:lpstr>Banks </vt:lpstr>
      <vt:lpstr>Transpose: Shared Memory No Bank Conflicts</vt:lpstr>
      <vt:lpstr>Matrix Transpose [GPU Transpose]</vt:lpstr>
      <vt:lpstr>Transpose: Loop Unrolled</vt:lpstr>
      <vt:lpstr>Transpose: Loop Unrolled</vt:lpstr>
      <vt:lpstr>Transpose: Loop Unrolled</vt:lpstr>
      <vt:lpstr>PowerPoint Presentation</vt:lpstr>
      <vt:lpstr>Performance for 4k x 4k Matrix Transpose (K40c)</vt:lpstr>
      <vt:lpstr>Transpose</vt:lpstr>
      <vt:lpstr>Reduction</vt:lpstr>
      <vt:lpstr>Reduce</vt:lpstr>
      <vt:lpstr>Serial Reduce</vt:lpstr>
      <vt:lpstr>Parallel reduce</vt:lpstr>
      <vt:lpstr>Parallel Reduce on GPU</vt:lpstr>
      <vt:lpstr>Parallel Reduce on GPU</vt:lpstr>
      <vt:lpstr>Serial reduce vs Parallel reduce</vt:lpstr>
      <vt:lpstr>Reduction Code Walkthrough - Host</vt:lpstr>
      <vt:lpstr>Reduction Code Walkthrough - Device</vt:lpstr>
      <vt:lpstr>Stage 0: Interleaved Addressing</vt:lpstr>
      <vt:lpstr>Stage 0: Interleaved Addressing</vt:lpstr>
      <vt:lpstr>Performance for 32M elements (GTX 770)</vt:lpstr>
      <vt:lpstr>Stage 0: Interleaved Addressing</vt:lpstr>
      <vt:lpstr>Stage 0: Interleaved Addressing</vt:lpstr>
      <vt:lpstr>Stage 0: Interleaved Addressing</vt:lpstr>
      <vt:lpstr>Warp Divergence</vt:lpstr>
      <vt:lpstr>Warp</vt:lpstr>
      <vt:lpstr>Warp</vt:lpstr>
      <vt:lpstr>Warp</vt:lpstr>
      <vt:lpstr>Warp</vt:lpstr>
      <vt:lpstr>Warp</vt:lpstr>
      <vt:lpstr>Warp</vt:lpstr>
      <vt:lpstr>Warps - Take aways</vt:lpstr>
      <vt:lpstr>...back to reductions</vt:lpstr>
      <vt:lpstr>Stage 1: Remove Divergent Branching</vt:lpstr>
      <vt:lpstr>Stage 1: Remove Divergent Branching</vt:lpstr>
      <vt:lpstr>Performance for 32M elements (GTX 770)</vt:lpstr>
      <vt:lpstr>Stage 1: Remove Divergent Branching</vt:lpstr>
      <vt:lpstr>Stage 0 &amp; 1: Interleaved Addressing</vt:lpstr>
      <vt:lpstr>Stage 2: Sequential Addressing &amp; Non-divergent Warps</vt:lpstr>
      <vt:lpstr>Stage 2: Sequential Addressing &amp; Non-divergent Warps</vt:lpstr>
      <vt:lpstr>Stage 2: Sequential Addressing &amp; Non-divergent Warps</vt:lpstr>
      <vt:lpstr>Stage 2: Sequential Addressing &amp; Non-divergent Warps</vt:lpstr>
      <vt:lpstr>Stage 2: Sequential Addressing &amp; Non-divergent Warps</vt:lpstr>
      <vt:lpstr>Stage 2: Sequential Addressing &amp; Non-divergent Warps</vt:lpstr>
      <vt:lpstr>Stage 2: Sequential Addressing &amp; Non-divergent Warps</vt:lpstr>
      <vt:lpstr>Performance for 32M elements (GTX 770)</vt:lpstr>
      <vt:lpstr>Stage 2: Sequential Addressing &amp; Non-divergent Warps</vt:lpstr>
      <vt:lpstr>Stage 3: Reducing Warp Wastage</vt:lpstr>
      <vt:lpstr>Stage 3: Reducing Warp Wastage</vt:lpstr>
      <vt:lpstr>Stage 3: Reducing Warp Wastage</vt:lpstr>
      <vt:lpstr>Stage 3: Add on load</vt:lpstr>
      <vt:lpstr>Stage 3: Add on load - Single</vt:lpstr>
      <vt:lpstr>Stage 3: Add on Load Multiple adds per thread</vt:lpstr>
      <vt:lpstr>Stage 3: Add on load - Multiple</vt:lpstr>
      <vt:lpstr>Stage 3: Add on load - Multiple</vt:lpstr>
      <vt:lpstr>Performance for 32M elements (GTX 770)</vt:lpstr>
      <vt:lpstr>Stage 3: Add on load - Multiple</vt:lpstr>
      <vt:lpstr>Stage 3: Add on load - Multiple</vt:lpstr>
      <vt:lpstr>Stage 3: Add on load - Multiple</vt:lpstr>
      <vt:lpstr>Stage 4: Last Warp Unroll</vt:lpstr>
      <vt:lpstr>Stage 4: Last Warp Unroll</vt:lpstr>
      <vt:lpstr>Stage 4: Last Warp Unroll</vt:lpstr>
      <vt:lpstr>Stage 4: Last Warp Unroll</vt:lpstr>
      <vt:lpstr>Stage 4: Last Warp Unroll</vt:lpstr>
      <vt:lpstr>Stage 4: Last Warp Unroll</vt:lpstr>
      <vt:lpstr>Stage 4: Last Warp Unroll</vt:lpstr>
      <vt:lpstr>Performance for 32M elements (GTX 770)</vt:lpstr>
      <vt:lpstr>Stage 4: Last Warp Unroll</vt:lpstr>
      <vt:lpstr>Stage 5: Complete Unroll</vt:lpstr>
      <vt:lpstr>Stage 5: Complete Unroll</vt:lpstr>
      <vt:lpstr>Stage 5: Complete Unroll</vt:lpstr>
      <vt:lpstr>Stage 5: Complete Unroll</vt:lpstr>
      <vt:lpstr>Performance for 32M elements (GTX 770)</vt:lpstr>
      <vt:lpstr>Performance Comparison</vt:lpstr>
      <vt:lpstr>But wait, there’s more</vt:lpstr>
      <vt:lpstr>But wait, there’s more</vt:lpstr>
      <vt:lpstr>Recursive Reduction</vt:lpstr>
      <vt:lpstr>Recursive Reduction</vt:lpstr>
      <vt:lpstr>But wait, there’s even more</vt:lpstr>
      <vt:lpstr>But wait, there’s even more</vt:lpstr>
      <vt:lpstr>Conclusion</vt:lpstr>
      <vt:lpstr>Stage 2: Sequential Addressing &amp; Non-divergent Warps</vt:lpstr>
      <vt:lpstr>Stage 2: Sequential Addressing &amp; Non-divergent Warps</vt:lpstr>
      <vt:lpstr>Stage 2: Sequential Addressing &amp; Non-divergent Warps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2017-08-24T01:50:07Z</dcterms:created>
  <dcterms:modified xsi:type="dcterms:W3CDTF">2017-09-26T01:38:35Z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