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5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51.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notesSlides/notesSlide52.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325" r:id="rId3"/>
    <p:sldId id="326" r:id="rId4"/>
    <p:sldId id="327" r:id="rId5"/>
    <p:sldId id="347" r:id="rId6"/>
    <p:sldId id="346" r:id="rId7"/>
    <p:sldId id="348" r:id="rId8"/>
    <p:sldId id="329" r:id="rId9"/>
    <p:sldId id="341" r:id="rId10"/>
    <p:sldId id="330" r:id="rId11"/>
    <p:sldId id="342" r:id="rId12"/>
    <p:sldId id="343" r:id="rId13"/>
    <p:sldId id="331" r:id="rId14"/>
    <p:sldId id="332" r:id="rId15"/>
    <p:sldId id="291" r:id="rId16"/>
    <p:sldId id="292" r:id="rId17"/>
    <p:sldId id="293" r:id="rId18"/>
    <p:sldId id="294" r:id="rId19"/>
    <p:sldId id="295" r:id="rId20"/>
    <p:sldId id="296" r:id="rId21"/>
    <p:sldId id="298" r:id="rId22"/>
    <p:sldId id="299" r:id="rId23"/>
    <p:sldId id="300" r:id="rId24"/>
    <p:sldId id="301" r:id="rId25"/>
    <p:sldId id="316" r:id="rId26"/>
    <p:sldId id="349" r:id="rId27"/>
    <p:sldId id="350" r:id="rId28"/>
    <p:sldId id="304" r:id="rId29"/>
    <p:sldId id="305" r:id="rId30"/>
    <p:sldId id="307" r:id="rId31"/>
    <p:sldId id="308" r:id="rId32"/>
    <p:sldId id="309" r:id="rId33"/>
    <p:sldId id="310" r:id="rId34"/>
    <p:sldId id="317" r:id="rId35"/>
    <p:sldId id="318" r:id="rId36"/>
    <p:sldId id="319" r:id="rId37"/>
    <p:sldId id="352" r:id="rId38"/>
    <p:sldId id="335" r:id="rId39"/>
    <p:sldId id="353" r:id="rId40"/>
    <p:sldId id="354" r:id="rId41"/>
    <p:sldId id="333" r:id="rId42"/>
    <p:sldId id="334" r:id="rId43"/>
    <p:sldId id="337" r:id="rId44"/>
    <p:sldId id="355" r:id="rId45"/>
    <p:sldId id="344" r:id="rId46"/>
    <p:sldId id="361" r:id="rId47"/>
    <p:sldId id="362" r:id="rId48"/>
    <p:sldId id="363" r:id="rId49"/>
    <p:sldId id="368" r:id="rId50"/>
    <p:sldId id="371" r:id="rId51"/>
    <p:sldId id="369" r:id="rId52"/>
    <p:sldId id="359" r:id="rId53"/>
    <p:sldId id="345" r:id="rId54"/>
    <p:sldId id="290" r:id="rId55"/>
    <p:sldId id="357" r:id="rId56"/>
    <p:sldId id="366" r:id="rId57"/>
    <p:sldId id="372" r:id="rId58"/>
    <p:sldId id="311" r:id="rId59"/>
    <p:sldId id="320" r:id="rId60"/>
    <p:sldId id="321" r:id="rId61"/>
    <p:sldId id="322" r:id="rId62"/>
    <p:sldId id="323" r:id="rId63"/>
  </p:sldIdLst>
  <p:sldSz cx="5486400" cy="4114800"/>
  <p:notesSz cx="6858000" cy="9144000"/>
  <p:defaultTextStyle>
    <a:defPPr>
      <a:defRPr lang="de-DE"/>
    </a:defPPr>
    <a:lvl1pPr algn="l" defTabSz="652463" rtl="0" fontAlgn="base">
      <a:spcBef>
        <a:spcPct val="0"/>
      </a:spcBef>
      <a:spcAft>
        <a:spcPct val="0"/>
      </a:spcAft>
      <a:defRPr sz="1300" kern="1200">
        <a:solidFill>
          <a:schemeClr val="tx1"/>
        </a:solidFill>
        <a:latin typeface="Arial" pitchFamily="34" charset="0"/>
        <a:ea typeface="+mn-ea"/>
        <a:cs typeface="Arial" pitchFamily="34" charset="0"/>
      </a:defRPr>
    </a:lvl1pPr>
    <a:lvl2pPr marL="325438" indent="131763" algn="l" defTabSz="652463" rtl="0" fontAlgn="base">
      <a:spcBef>
        <a:spcPct val="0"/>
      </a:spcBef>
      <a:spcAft>
        <a:spcPct val="0"/>
      </a:spcAft>
      <a:defRPr sz="1300" kern="1200">
        <a:solidFill>
          <a:schemeClr val="tx1"/>
        </a:solidFill>
        <a:latin typeface="Arial" pitchFamily="34" charset="0"/>
        <a:ea typeface="+mn-ea"/>
        <a:cs typeface="Arial" pitchFamily="34" charset="0"/>
      </a:defRPr>
    </a:lvl2pPr>
    <a:lvl3pPr marL="652463" indent="261938" algn="l" defTabSz="652463" rtl="0" fontAlgn="base">
      <a:spcBef>
        <a:spcPct val="0"/>
      </a:spcBef>
      <a:spcAft>
        <a:spcPct val="0"/>
      </a:spcAft>
      <a:defRPr sz="1300" kern="1200">
        <a:solidFill>
          <a:schemeClr val="tx1"/>
        </a:solidFill>
        <a:latin typeface="Arial" pitchFamily="34" charset="0"/>
        <a:ea typeface="+mn-ea"/>
        <a:cs typeface="Arial" pitchFamily="34" charset="0"/>
      </a:defRPr>
    </a:lvl3pPr>
    <a:lvl4pPr marL="979488" indent="392113" algn="l" defTabSz="652463" rtl="0" fontAlgn="base">
      <a:spcBef>
        <a:spcPct val="0"/>
      </a:spcBef>
      <a:spcAft>
        <a:spcPct val="0"/>
      </a:spcAft>
      <a:defRPr sz="1300" kern="1200">
        <a:solidFill>
          <a:schemeClr val="tx1"/>
        </a:solidFill>
        <a:latin typeface="Arial" pitchFamily="34" charset="0"/>
        <a:ea typeface="+mn-ea"/>
        <a:cs typeface="Arial" pitchFamily="34" charset="0"/>
      </a:defRPr>
    </a:lvl4pPr>
    <a:lvl5pPr marL="1304925" indent="523875" algn="l" defTabSz="652463" rtl="0" fontAlgn="base">
      <a:spcBef>
        <a:spcPct val="0"/>
      </a:spcBef>
      <a:spcAft>
        <a:spcPct val="0"/>
      </a:spcAft>
      <a:defRPr sz="1300" kern="1200">
        <a:solidFill>
          <a:schemeClr val="tx1"/>
        </a:solidFill>
        <a:latin typeface="Arial" pitchFamily="34" charset="0"/>
        <a:ea typeface="+mn-ea"/>
        <a:cs typeface="Arial" pitchFamily="34" charset="0"/>
      </a:defRPr>
    </a:lvl5pPr>
    <a:lvl6pPr marL="2286000" algn="l" defTabSz="914400" rtl="0" eaLnBrk="1" latinLnBrk="0" hangingPunct="1">
      <a:defRPr sz="1300" kern="1200">
        <a:solidFill>
          <a:schemeClr val="tx1"/>
        </a:solidFill>
        <a:latin typeface="Arial" pitchFamily="34" charset="0"/>
        <a:ea typeface="+mn-ea"/>
        <a:cs typeface="Arial" pitchFamily="34" charset="0"/>
      </a:defRPr>
    </a:lvl6pPr>
    <a:lvl7pPr marL="2743200" algn="l" defTabSz="914400" rtl="0" eaLnBrk="1" latinLnBrk="0" hangingPunct="1">
      <a:defRPr sz="1300" kern="1200">
        <a:solidFill>
          <a:schemeClr val="tx1"/>
        </a:solidFill>
        <a:latin typeface="Arial" pitchFamily="34" charset="0"/>
        <a:ea typeface="+mn-ea"/>
        <a:cs typeface="Arial" pitchFamily="34" charset="0"/>
      </a:defRPr>
    </a:lvl7pPr>
    <a:lvl8pPr marL="3200400" algn="l" defTabSz="914400" rtl="0" eaLnBrk="1" latinLnBrk="0" hangingPunct="1">
      <a:defRPr sz="1300" kern="1200">
        <a:solidFill>
          <a:schemeClr val="tx1"/>
        </a:solidFill>
        <a:latin typeface="Arial" pitchFamily="34" charset="0"/>
        <a:ea typeface="+mn-ea"/>
        <a:cs typeface="Arial" pitchFamily="34" charset="0"/>
      </a:defRPr>
    </a:lvl8pPr>
    <a:lvl9pPr marL="3657600" algn="l" defTabSz="914400" rtl="0" eaLnBrk="1" latinLnBrk="0" hangingPunct="1">
      <a:defRPr sz="13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C777"/>
    <a:srgbClr val="8EB149"/>
    <a:srgbClr val="C5615F"/>
    <a:srgbClr val="C96B69"/>
    <a:srgbClr val="D38583"/>
    <a:srgbClr val="88A945"/>
    <a:srgbClr val="FF0000"/>
    <a:srgbClr val="632523"/>
    <a:srgbClr val="D8670A"/>
    <a:srgbClr val="7C9B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autoAdjust="0"/>
    <p:restoredTop sz="64604" autoAdjust="0"/>
  </p:normalViewPr>
  <p:slideViewPr>
    <p:cSldViewPr>
      <p:cViewPr varScale="1">
        <p:scale>
          <a:sx n="97" d="100"/>
          <a:sy n="97" d="100"/>
        </p:scale>
        <p:origin x="-2466" y="-90"/>
      </p:cViewPr>
      <p:guideLst>
        <p:guide orient="horz" pos="1296"/>
        <p:guide pos="17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floor>
    <c:sideWall>
      <c:thickness val="0"/>
    </c:sideWall>
    <c:backWall>
      <c:thickness val="0"/>
    </c:backWall>
    <c:plotArea>
      <c:layout/>
      <c:bar3DChart>
        <c:barDir val="col"/>
        <c:grouping val="clustered"/>
        <c:varyColors val="0"/>
        <c:ser>
          <c:idx val="0"/>
          <c:order val="0"/>
          <c:tx>
            <c:strRef>
              <c:f>Fairy!$B$18</c:f>
              <c:strCache>
                <c:ptCount val="1"/>
                <c:pt idx="0">
                  <c:v>1x</c:v>
                </c:pt>
              </c:strCache>
            </c:strRef>
          </c:tx>
          <c:spPr>
            <a:solidFill>
              <a:schemeClr val="accent3">
                <a:lumMod val="50000"/>
              </a:schemeClr>
            </a:solidFill>
            <a:effectLst/>
            <a:scene3d>
              <a:camera prst="orthographicFront"/>
              <a:lightRig rig="threePt" dir="t"/>
            </a:scene3d>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Fairy!$C$18:$K$18</c:f>
              <c:numCache>
                <c:formatCode>General</c:formatCode>
                <c:ptCount val="9"/>
                <c:pt idx="0">
                  <c:v>0.05</c:v>
                </c:pt>
                <c:pt idx="1">
                  <c:v>0.56000000000000005</c:v>
                </c:pt>
                <c:pt idx="2">
                  <c:v>0.15</c:v>
                </c:pt>
                <c:pt idx="3">
                  <c:v>0.23</c:v>
                </c:pt>
              </c:numCache>
            </c:numRef>
          </c:val>
        </c:ser>
        <c:ser>
          <c:idx val="1"/>
          <c:order val="1"/>
          <c:tx>
            <c:strRef>
              <c:f>Fairy!$B$19</c:f>
              <c:strCache>
                <c:ptCount val="1"/>
                <c:pt idx="0">
                  <c:v>2x</c:v>
                </c:pt>
              </c:strCache>
            </c:strRef>
          </c:tx>
          <c:spPr>
            <a:solidFill>
              <a:schemeClr val="accent3">
                <a:lumMod val="75000"/>
              </a:scheme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Fairy!$C$19:$K$19</c:f>
              <c:numCache>
                <c:formatCode>General</c:formatCode>
                <c:ptCount val="9"/>
                <c:pt idx="0">
                  <c:v>0.03</c:v>
                </c:pt>
                <c:pt idx="1">
                  <c:v>0.33</c:v>
                </c:pt>
                <c:pt idx="2">
                  <c:v>0.09</c:v>
                </c:pt>
                <c:pt idx="3">
                  <c:v>0.13</c:v>
                </c:pt>
              </c:numCache>
            </c:numRef>
          </c:val>
        </c:ser>
        <c:ser>
          <c:idx val="2"/>
          <c:order val="2"/>
          <c:tx>
            <c:strRef>
              <c:f>Fairy!$B$20</c:f>
              <c:strCache>
                <c:ptCount val="1"/>
                <c:pt idx="0">
                  <c:v>4x</c:v>
                </c:pt>
              </c:strCache>
            </c:strRef>
          </c:tx>
          <c:spPr>
            <a:solidFill>
              <a:schemeClr val="accent3">
                <a:lumMod val="60000"/>
                <a:lumOff val="40000"/>
              </a:scheme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Fairy!$C$20:$K$20</c:f>
              <c:numCache>
                <c:formatCode>General</c:formatCode>
                <c:ptCount val="9"/>
                <c:pt idx="0">
                  <c:v>0.02</c:v>
                </c:pt>
                <c:pt idx="1">
                  <c:v>0.3</c:v>
                </c:pt>
                <c:pt idx="2">
                  <c:v>0.05</c:v>
                </c:pt>
                <c:pt idx="3">
                  <c:v>0.08</c:v>
                </c:pt>
              </c:numCache>
            </c:numRef>
          </c:val>
        </c:ser>
        <c:dLbls>
          <c:showLegendKey val="0"/>
          <c:showVal val="0"/>
          <c:showCatName val="0"/>
          <c:showSerName val="0"/>
          <c:showPercent val="0"/>
          <c:showBubbleSize val="0"/>
        </c:dLbls>
        <c:gapWidth val="150"/>
        <c:shape val="cylinder"/>
        <c:axId val="160057984"/>
        <c:axId val="160331648"/>
        <c:axId val="0"/>
      </c:bar3DChart>
      <c:catAx>
        <c:axId val="160057984"/>
        <c:scaling>
          <c:orientation val="minMax"/>
        </c:scaling>
        <c:delete val="0"/>
        <c:axPos val="b"/>
        <c:majorTickMark val="out"/>
        <c:minorTickMark val="none"/>
        <c:tickLblPos val="nextTo"/>
        <c:crossAx val="160331648"/>
        <c:crosses val="autoZero"/>
        <c:auto val="1"/>
        <c:lblAlgn val="ctr"/>
        <c:lblOffset val="100"/>
        <c:noMultiLvlLbl val="0"/>
      </c:catAx>
      <c:valAx>
        <c:axId val="160331648"/>
        <c:scaling>
          <c:orientation val="minMax"/>
          <c:max val="2"/>
        </c:scaling>
        <c:delete val="0"/>
        <c:axPos val="l"/>
        <c:majorGridlines/>
        <c:numFmt formatCode="General" sourceLinked="1"/>
        <c:majorTickMark val="out"/>
        <c:minorTickMark val="none"/>
        <c:tickLblPos val="nextTo"/>
        <c:crossAx val="160057984"/>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spPr>
        <a:noFill/>
        <a:ln w="9525">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Fairy!$B$23</c:f>
              <c:strCache>
                <c:ptCount val="1"/>
                <c:pt idx="0">
                  <c:v>1x</c:v>
                </c:pt>
              </c:strCache>
            </c:strRef>
          </c:tx>
          <c:spPr>
            <a:solidFill>
              <a:srgbClr val="C0504D">
                <a:lumMod val="50000"/>
              </a:srgbClr>
            </a:solidFill>
            <a:effectLst/>
            <a:scene3d>
              <a:camera prst="orthographicFront"/>
              <a:lightRig rig="threePt" dir="t"/>
            </a:scene3d>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Fairy!$C$23:$K$23</c:f>
              <c:numCache>
                <c:formatCode>General</c:formatCode>
                <c:ptCount val="9"/>
                <c:pt idx="5">
                  <c:v>0.05</c:v>
                </c:pt>
                <c:pt idx="6">
                  <c:v>0.56000000000000005</c:v>
                </c:pt>
                <c:pt idx="7">
                  <c:v>1.88</c:v>
                </c:pt>
                <c:pt idx="8">
                  <c:v>0.28999999999999998</c:v>
                </c:pt>
              </c:numCache>
            </c:numRef>
          </c:val>
        </c:ser>
        <c:ser>
          <c:idx val="1"/>
          <c:order val="1"/>
          <c:tx>
            <c:strRef>
              <c:f>Fairy!$B$24</c:f>
              <c:strCache>
                <c:ptCount val="1"/>
                <c:pt idx="0">
                  <c:v>2x</c:v>
                </c:pt>
              </c:strCache>
            </c:strRef>
          </c:tx>
          <c:spPr>
            <a:solidFill>
              <a:srgbClr val="C0504D">
                <a:lumMod val="75000"/>
              </a:srgb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Fairy!$C$24:$K$24</c:f>
              <c:numCache>
                <c:formatCode>General</c:formatCode>
                <c:ptCount val="9"/>
                <c:pt idx="5">
                  <c:v>0.03</c:v>
                </c:pt>
                <c:pt idx="6">
                  <c:v>0.33</c:v>
                </c:pt>
                <c:pt idx="7">
                  <c:v>1.75</c:v>
                </c:pt>
                <c:pt idx="8">
                  <c:v>0.22</c:v>
                </c:pt>
              </c:numCache>
            </c:numRef>
          </c:val>
        </c:ser>
        <c:ser>
          <c:idx val="2"/>
          <c:order val="2"/>
          <c:tx>
            <c:strRef>
              <c:f>Fairy!$B$25</c:f>
              <c:strCache>
                <c:ptCount val="1"/>
                <c:pt idx="0">
                  <c:v>4x</c:v>
                </c:pt>
              </c:strCache>
            </c:strRef>
          </c:tx>
          <c:spPr>
            <a:solidFill>
              <a:srgbClr val="C0504D">
                <a:lumMod val="60000"/>
                <a:lumOff val="40000"/>
              </a:srgb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Fairy!$C$25:$K$25</c:f>
              <c:numCache>
                <c:formatCode>General</c:formatCode>
                <c:ptCount val="9"/>
                <c:pt idx="5">
                  <c:v>0.02</c:v>
                </c:pt>
                <c:pt idx="6">
                  <c:v>0.3</c:v>
                </c:pt>
                <c:pt idx="7">
                  <c:v>1.68</c:v>
                </c:pt>
                <c:pt idx="8">
                  <c:v>0.19</c:v>
                </c:pt>
              </c:numCache>
            </c:numRef>
          </c:val>
        </c:ser>
        <c:dLbls>
          <c:showLegendKey val="0"/>
          <c:showVal val="0"/>
          <c:showCatName val="0"/>
          <c:showSerName val="0"/>
          <c:showPercent val="0"/>
          <c:showBubbleSize val="0"/>
        </c:dLbls>
        <c:gapWidth val="150"/>
        <c:shape val="cylinder"/>
        <c:axId val="160756096"/>
        <c:axId val="160757632"/>
        <c:axId val="0"/>
      </c:bar3DChart>
      <c:catAx>
        <c:axId val="160756096"/>
        <c:scaling>
          <c:orientation val="minMax"/>
        </c:scaling>
        <c:delete val="0"/>
        <c:axPos val="b"/>
        <c:majorTickMark val="out"/>
        <c:minorTickMark val="none"/>
        <c:tickLblPos val="nextTo"/>
        <c:crossAx val="160757632"/>
        <c:crosses val="autoZero"/>
        <c:auto val="1"/>
        <c:lblAlgn val="ctr"/>
        <c:lblOffset val="100"/>
        <c:noMultiLvlLbl val="0"/>
      </c:catAx>
      <c:valAx>
        <c:axId val="160757632"/>
        <c:scaling>
          <c:orientation val="minMax"/>
          <c:max val="2"/>
        </c:scaling>
        <c:delete val="0"/>
        <c:axPos val="l"/>
        <c:numFmt formatCode="General" sourceLinked="1"/>
        <c:majorTickMark val="out"/>
        <c:minorTickMark val="none"/>
        <c:tickLblPos val="nextTo"/>
        <c:crossAx val="160756096"/>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floor>
    <c:sideWall>
      <c:thickness val="0"/>
    </c:sideWall>
    <c:backWall>
      <c:thickness val="0"/>
    </c:backWall>
    <c:plotArea>
      <c:layout/>
      <c:bar3DChart>
        <c:barDir val="col"/>
        <c:grouping val="clustered"/>
        <c:varyColors val="0"/>
        <c:ser>
          <c:idx val="0"/>
          <c:order val="0"/>
          <c:tx>
            <c:strRef>
              <c:f>Fairy!$B$18</c:f>
              <c:strCache>
                <c:ptCount val="1"/>
                <c:pt idx="0">
                  <c:v>1x</c:v>
                </c:pt>
              </c:strCache>
            </c:strRef>
          </c:tx>
          <c:spPr>
            <a:solidFill>
              <a:schemeClr val="accent3">
                <a:lumMod val="50000"/>
              </a:schemeClr>
            </a:solidFill>
            <a:effectLst/>
            <a:scene3d>
              <a:camera prst="orthographicFront"/>
              <a:lightRig rig="threePt" dir="t"/>
            </a:scene3d>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Fairy!$C$18:$K$18</c:f>
              <c:numCache>
                <c:formatCode>General</c:formatCode>
                <c:ptCount val="9"/>
                <c:pt idx="0">
                  <c:v>0.05</c:v>
                </c:pt>
                <c:pt idx="1">
                  <c:v>0.56000000000000005</c:v>
                </c:pt>
                <c:pt idx="2">
                  <c:v>0.15</c:v>
                </c:pt>
                <c:pt idx="3">
                  <c:v>0.23</c:v>
                </c:pt>
              </c:numCache>
            </c:numRef>
          </c:val>
        </c:ser>
        <c:ser>
          <c:idx val="1"/>
          <c:order val="1"/>
          <c:tx>
            <c:strRef>
              <c:f>Fairy!$B$19</c:f>
              <c:strCache>
                <c:ptCount val="1"/>
                <c:pt idx="0">
                  <c:v>2x</c:v>
                </c:pt>
              </c:strCache>
            </c:strRef>
          </c:tx>
          <c:spPr>
            <a:solidFill>
              <a:schemeClr val="accent3">
                <a:lumMod val="75000"/>
              </a:scheme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Fairy!$C$19:$K$19</c:f>
              <c:numCache>
                <c:formatCode>General</c:formatCode>
                <c:ptCount val="9"/>
                <c:pt idx="0">
                  <c:v>0.03</c:v>
                </c:pt>
                <c:pt idx="1">
                  <c:v>0.33</c:v>
                </c:pt>
                <c:pt idx="2">
                  <c:v>0.09</c:v>
                </c:pt>
                <c:pt idx="3">
                  <c:v>0.13</c:v>
                </c:pt>
              </c:numCache>
            </c:numRef>
          </c:val>
        </c:ser>
        <c:ser>
          <c:idx val="2"/>
          <c:order val="2"/>
          <c:tx>
            <c:strRef>
              <c:f>Fairy!$B$20</c:f>
              <c:strCache>
                <c:ptCount val="1"/>
                <c:pt idx="0">
                  <c:v>4x</c:v>
                </c:pt>
              </c:strCache>
            </c:strRef>
          </c:tx>
          <c:spPr>
            <a:solidFill>
              <a:schemeClr val="accent3">
                <a:lumMod val="60000"/>
                <a:lumOff val="40000"/>
              </a:scheme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Fairy!$C$20:$K$20</c:f>
              <c:numCache>
                <c:formatCode>General</c:formatCode>
                <c:ptCount val="9"/>
                <c:pt idx="0">
                  <c:v>0.02</c:v>
                </c:pt>
                <c:pt idx="1">
                  <c:v>0.3</c:v>
                </c:pt>
                <c:pt idx="2">
                  <c:v>0.05</c:v>
                </c:pt>
                <c:pt idx="3">
                  <c:v>0.08</c:v>
                </c:pt>
              </c:numCache>
            </c:numRef>
          </c:val>
        </c:ser>
        <c:dLbls>
          <c:showLegendKey val="0"/>
          <c:showVal val="0"/>
          <c:showCatName val="0"/>
          <c:showSerName val="0"/>
          <c:showPercent val="0"/>
          <c:showBubbleSize val="0"/>
        </c:dLbls>
        <c:gapWidth val="150"/>
        <c:shape val="cylinder"/>
        <c:axId val="161034240"/>
        <c:axId val="160994048"/>
        <c:axId val="0"/>
      </c:bar3DChart>
      <c:catAx>
        <c:axId val="161034240"/>
        <c:scaling>
          <c:orientation val="minMax"/>
        </c:scaling>
        <c:delete val="0"/>
        <c:axPos val="b"/>
        <c:majorTickMark val="out"/>
        <c:minorTickMark val="none"/>
        <c:tickLblPos val="nextTo"/>
        <c:crossAx val="160994048"/>
        <c:crosses val="autoZero"/>
        <c:auto val="1"/>
        <c:lblAlgn val="ctr"/>
        <c:lblOffset val="100"/>
        <c:noMultiLvlLbl val="0"/>
      </c:catAx>
      <c:valAx>
        <c:axId val="160994048"/>
        <c:scaling>
          <c:orientation val="minMax"/>
          <c:max val="2"/>
        </c:scaling>
        <c:delete val="0"/>
        <c:axPos val="l"/>
        <c:majorGridlines/>
        <c:numFmt formatCode="General" sourceLinked="1"/>
        <c:majorTickMark val="out"/>
        <c:minorTickMark val="none"/>
        <c:tickLblPos val="nextTo"/>
        <c:crossAx val="161034240"/>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spPr>
        <a:noFill/>
        <a:ln w="9525">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Fairy!$B$23</c:f>
              <c:strCache>
                <c:ptCount val="1"/>
                <c:pt idx="0">
                  <c:v>1x</c:v>
                </c:pt>
              </c:strCache>
            </c:strRef>
          </c:tx>
          <c:spPr>
            <a:solidFill>
              <a:srgbClr val="C0504D">
                <a:lumMod val="50000"/>
              </a:srgbClr>
            </a:solidFill>
            <a:effectLst/>
            <a:scene3d>
              <a:camera prst="orthographicFront"/>
              <a:lightRig rig="threePt" dir="t"/>
            </a:scene3d>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Fairy!$C$23:$K$23</c:f>
              <c:numCache>
                <c:formatCode>General</c:formatCode>
                <c:ptCount val="9"/>
                <c:pt idx="5">
                  <c:v>0.05</c:v>
                </c:pt>
                <c:pt idx="6">
                  <c:v>0.56000000000000005</c:v>
                </c:pt>
                <c:pt idx="7">
                  <c:v>1.88</c:v>
                </c:pt>
                <c:pt idx="8">
                  <c:v>0.28999999999999998</c:v>
                </c:pt>
              </c:numCache>
            </c:numRef>
          </c:val>
        </c:ser>
        <c:ser>
          <c:idx val="1"/>
          <c:order val="1"/>
          <c:tx>
            <c:strRef>
              <c:f>Fairy!$B$24</c:f>
              <c:strCache>
                <c:ptCount val="1"/>
                <c:pt idx="0">
                  <c:v>2x</c:v>
                </c:pt>
              </c:strCache>
            </c:strRef>
          </c:tx>
          <c:spPr>
            <a:solidFill>
              <a:srgbClr val="C0504D">
                <a:lumMod val="75000"/>
              </a:srgb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Fairy!$C$24:$K$24</c:f>
              <c:numCache>
                <c:formatCode>General</c:formatCode>
                <c:ptCount val="9"/>
                <c:pt idx="5">
                  <c:v>0.03</c:v>
                </c:pt>
                <c:pt idx="6">
                  <c:v>0.33</c:v>
                </c:pt>
                <c:pt idx="7">
                  <c:v>1.75</c:v>
                </c:pt>
                <c:pt idx="8">
                  <c:v>0.22</c:v>
                </c:pt>
              </c:numCache>
            </c:numRef>
          </c:val>
        </c:ser>
        <c:ser>
          <c:idx val="2"/>
          <c:order val="2"/>
          <c:tx>
            <c:strRef>
              <c:f>Fairy!$B$25</c:f>
              <c:strCache>
                <c:ptCount val="1"/>
                <c:pt idx="0">
                  <c:v>4x</c:v>
                </c:pt>
              </c:strCache>
            </c:strRef>
          </c:tx>
          <c:spPr>
            <a:solidFill>
              <a:srgbClr val="C0504D">
                <a:lumMod val="60000"/>
                <a:lumOff val="40000"/>
              </a:srgbClr>
            </a:solidFill>
          </c:spPr>
          <c:invertIfNegative val="0"/>
          <c:cat>
            <c:strRef>
              <c:f>Fairy!$C$17:$K$17</c:f>
              <c:strCache>
                <c:ptCount val="9"/>
                <c:pt idx="0">
                  <c:v>Morton</c:v>
                </c:pt>
                <c:pt idx="1">
                  <c:v>Sort</c:v>
                </c:pt>
                <c:pt idx="2">
                  <c:v>Build</c:v>
                </c:pt>
                <c:pt idx="3">
                  <c:v>AABB</c:v>
                </c:pt>
                <c:pt idx="5">
                  <c:v>Morton</c:v>
                </c:pt>
                <c:pt idx="6">
                  <c:v>Sort</c:v>
                </c:pt>
                <c:pt idx="7">
                  <c:v>Build</c:v>
                </c:pt>
                <c:pt idx="8">
                  <c:v>AABB</c:v>
                </c:pt>
              </c:strCache>
            </c:strRef>
          </c:cat>
          <c:val>
            <c:numRef>
              <c:f>Fairy!$C$25:$K$25</c:f>
              <c:numCache>
                <c:formatCode>General</c:formatCode>
                <c:ptCount val="9"/>
                <c:pt idx="5">
                  <c:v>0.02</c:v>
                </c:pt>
                <c:pt idx="6">
                  <c:v>0.3</c:v>
                </c:pt>
                <c:pt idx="7">
                  <c:v>1.68</c:v>
                </c:pt>
                <c:pt idx="8">
                  <c:v>0.19</c:v>
                </c:pt>
              </c:numCache>
            </c:numRef>
          </c:val>
        </c:ser>
        <c:dLbls>
          <c:showLegendKey val="0"/>
          <c:showVal val="0"/>
          <c:showCatName val="0"/>
          <c:showSerName val="0"/>
          <c:showPercent val="0"/>
          <c:showBubbleSize val="0"/>
        </c:dLbls>
        <c:gapWidth val="150"/>
        <c:shape val="cylinder"/>
        <c:axId val="161143040"/>
        <c:axId val="161144832"/>
        <c:axId val="0"/>
      </c:bar3DChart>
      <c:catAx>
        <c:axId val="161143040"/>
        <c:scaling>
          <c:orientation val="minMax"/>
        </c:scaling>
        <c:delete val="0"/>
        <c:axPos val="b"/>
        <c:majorTickMark val="out"/>
        <c:minorTickMark val="none"/>
        <c:tickLblPos val="nextTo"/>
        <c:crossAx val="161144832"/>
        <c:crosses val="autoZero"/>
        <c:auto val="1"/>
        <c:lblAlgn val="ctr"/>
        <c:lblOffset val="100"/>
        <c:noMultiLvlLbl val="0"/>
      </c:catAx>
      <c:valAx>
        <c:axId val="161144832"/>
        <c:scaling>
          <c:orientation val="minMax"/>
          <c:max val="2"/>
        </c:scaling>
        <c:delete val="0"/>
        <c:axPos val="l"/>
        <c:numFmt formatCode="General" sourceLinked="1"/>
        <c:majorTickMark val="out"/>
        <c:minorTickMark val="none"/>
        <c:tickLblPos val="nextTo"/>
        <c:crossAx val="161143040"/>
        <c:crosses val="autoZero"/>
        <c:crossBetween val="between"/>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floor>
    <c:sideWall>
      <c:thickness val="0"/>
    </c:sideWall>
    <c:backWall>
      <c:thickness val="0"/>
    </c:backWall>
    <c:plotArea>
      <c:layout/>
      <c:bar3DChart>
        <c:barDir val="col"/>
        <c:grouping val="clustered"/>
        <c:varyColors val="0"/>
        <c:ser>
          <c:idx val="0"/>
          <c:order val="0"/>
          <c:tx>
            <c:strRef>
              <c:f>Blade!$B$18</c:f>
              <c:strCache>
                <c:ptCount val="1"/>
                <c:pt idx="0">
                  <c:v>1x</c:v>
                </c:pt>
              </c:strCache>
            </c:strRef>
          </c:tx>
          <c:spPr>
            <a:solidFill>
              <a:schemeClr val="accent3">
                <a:lumMod val="50000"/>
              </a:schemeClr>
            </a:solidFill>
            <a:effectLst/>
            <a:scene3d>
              <a:camera prst="orthographicFront"/>
              <a:lightRig rig="threePt" dir="t"/>
            </a:scene3d>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Blade!$C$18:$K$18</c:f>
              <c:numCache>
                <c:formatCode>General</c:formatCode>
                <c:ptCount val="9"/>
                <c:pt idx="0">
                  <c:v>0.45</c:v>
                </c:pt>
                <c:pt idx="1">
                  <c:v>2.73</c:v>
                </c:pt>
                <c:pt idx="2">
                  <c:v>1.28</c:v>
                </c:pt>
                <c:pt idx="3">
                  <c:v>2.1</c:v>
                </c:pt>
              </c:numCache>
            </c:numRef>
          </c:val>
        </c:ser>
        <c:ser>
          <c:idx val="1"/>
          <c:order val="1"/>
          <c:tx>
            <c:strRef>
              <c:f>Blade!$B$19</c:f>
              <c:strCache>
                <c:ptCount val="1"/>
                <c:pt idx="0">
                  <c:v>2x</c:v>
                </c:pt>
              </c:strCache>
            </c:strRef>
          </c:tx>
          <c:spPr>
            <a:solidFill>
              <a:schemeClr val="accent3">
                <a:lumMod val="75000"/>
              </a:schemeClr>
            </a:solidFill>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Blade!$C$19:$K$19</c:f>
              <c:numCache>
                <c:formatCode>General</c:formatCode>
                <c:ptCount val="9"/>
                <c:pt idx="0">
                  <c:v>0.23</c:v>
                </c:pt>
                <c:pt idx="1">
                  <c:v>1.63</c:v>
                </c:pt>
                <c:pt idx="2">
                  <c:v>0.65</c:v>
                </c:pt>
                <c:pt idx="3">
                  <c:v>1.07</c:v>
                </c:pt>
              </c:numCache>
            </c:numRef>
          </c:val>
        </c:ser>
        <c:ser>
          <c:idx val="2"/>
          <c:order val="2"/>
          <c:tx>
            <c:strRef>
              <c:f>Blade!$B$20</c:f>
              <c:strCache>
                <c:ptCount val="1"/>
                <c:pt idx="0">
                  <c:v>4x</c:v>
                </c:pt>
              </c:strCache>
            </c:strRef>
          </c:tx>
          <c:spPr>
            <a:solidFill>
              <a:schemeClr val="accent3">
                <a:lumMod val="60000"/>
                <a:lumOff val="40000"/>
              </a:schemeClr>
            </a:solidFill>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Blade!$C$20:$K$20</c:f>
              <c:numCache>
                <c:formatCode>General</c:formatCode>
                <c:ptCount val="9"/>
                <c:pt idx="0">
                  <c:v>0.12</c:v>
                </c:pt>
                <c:pt idx="1">
                  <c:v>1.08</c:v>
                </c:pt>
                <c:pt idx="2">
                  <c:v>0.34</c:v>
                </c:pt>
                <c:pt idx="3">
                  <c:v>0.56000000000000005</c:v>
                </c:pt>
              </c:numCache>
            </c:numRef>
          </c:val>
        </c:ser>
        <c:dLbls>
          <c:showLegendKey val="0"/>
          <c:showVal val="0"/>
          <c:showCatName val="0"/>
          <c:showSerName val="0"/>
          <c:showPercent val="0"/>
          <c:showBubbleSize val="0"/>
        </c:dLbls>
        <c:gapWidth val="150"/>
        <c:shape val="cylinder"/>
        <c:axId val="67488768"/>
        <c:axId val="67499136"/>
        <c:axId val="0"/>
      </c:bar3DChart>
      <c:catAx>
        <c:axId val="67488768"/>
        <c:scaling>
          <c:orientation val="minMax"/>
        </c:scaling>
        <c:delete val="0"/>
        <c:axPos val="b"/>
        <c:majorTickMark val="out"/>
        <c:minorTickMark val="none"/>
        <c:tickLblPos val="nextTo"/>
        <c:crossAx val="67499136"/>
        <c:crosses val="autoZero"/>
        <c:auto val="1"/>
        <c:lblAlgn val="ctr"/>
        <c:lblOffset val="100"/>
        <c:noMultiLvlLbl val="0"/>
      </c:catAx>
      <c:valAx>
        <c:axId val="67499136"/>
        <c:scaling>
          <c:orientation val="minMax"/>
          <c:max val="5"/>
        </c:scaling>
        <c:delete val="0"/>
        <c:axPos val="l"/>
        <c:majorGridlines/>
        <c:numFmt formatCode="General" sourceLinked="1"/>
        <c:majorTickMark val="out"/>
        <c:minorTickMark val="none"/>
        <c:tickLblPos val="nextTo"/>
        <c:crossAx val="67488768"/>
        <c:crosses val="autoZero"/>
        <c:crossBetween val="between"/>
      </c:valAx>
    </c:plotArea>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0"/>
      <c:rotY val="10"/>
      <c:rAngAx val="0"/>
      <c:perspective val="30"/>
    </c:view3D>
    <c:floor>
      <c:thickness val="0"/>
      <c:spPr>
        <a:noFill/>
        <a:ln w="9525">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Blade!$B$23</c:f>
              <c:strCache>
                <c:ptCount val="1"/>
                <c:pt idx="0">
                  <c:v>1x</c:v>
                </c:pt>
              </c:strCache>
            </c:strRef>
          </c:tx>
          <c:spPr>
            <a:solidFill>
              <a:srgbClr val="C0504D">
                <a:lumMod val="50000"/>
              </a:srgbClr>
            </a:solidFill>
            <a:effectLst/>
            <a:scene3d>
              <a:camera prst="orthographicFront"/>
              <a:lightRig rig="threePt" dir="t"/>
            </a:scene3d>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Blade!$C$23:$K$23</c:f>
              <c:numCache>
                <c:formatCode>General</c:formatCode>
                <c:ptCount val="9"/>
                <c:pt idx="5">
                  <c:v>0.45</c:v>
                </c:pt>
                <c:pt idx="6">
                  <c:v>2.73</c:v>
                </c:pt>
                <c:pt idx="7">
                  <c:v>4.7300000000000004</c:v>
                </c:pt>
                <c:pt idx="8">
                  <c:v>1.77</c:v>
                </c:pt>
              </c:numCache>
            </c:numRef>
          </c:val>
        </c:ser>
        <c:ser>
          <c:idx val="1"/>
          <c:order val="1"/>
          <c:tx>
            <c:strRef>
              <c:f>Blade!$B$24</c:f>
              <c:strCache>
                <c:ptCount val="1"/>
                <c:pt idx="0">
                  <c:v>2x</c:v>
                </c:pt>
              </c:strCache>
            </c:strRef>
          </c:tx>
          <c:spPr>
            <a:solidFill>
              <a:srgbClr val="C0504D">
                <a:lumMod val="75000"/>
              </a:srgbClr>
            </a:solidFill>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Blade!$C$24:$K$24</c:f>
              <c:numCache>
                <c:formatCode>General</c:formatCode>
                <c:ptCount val="9"/>
                <c:pt idx="5">
                  <c:v>0.23</c:v>
                </c:pt>
                <c:pt idx="6">
                  <c:v>1.63</c:v>
                </c:pt>
                <c:pt idx="7">
                  <c:v>3.19</c:v>
                </c:pt>
                <c:pt idx="8">
                  <c:v>0.96</c:v>
                </c:pt>
              </c:numCache>
            </c:numRef>
          </c:val>
        </c:ser>
        <c:ser>
          <c:idx val="2"/>
          <c:order val="2"/>
          <c:tx>
            <c:strRef>
              <c:f>Blade!$B$25</c:f>
              <c:strCache>
                <c:ptCount val="1"/>
                <c:pt idx="0">
                  <c:v>4x</c:v>
                </c:pt>
              </c:strCache>
            </c:strRef>
          </c:tx>
          <c:spPr>
            <a:solidFill>
              <a:srgbClr val="C0504D">
                <a:lumMod val="60000"/>
                <a:lumOff val="40000"/>
              </a:srgbClr>
            </a:solidFill>
          </c:spPr>
          <c:invertIfNegative val="0"/>
          <c:cat>
            <c:strRef>
              <c:f>Blade!$C$17:$K$17</c:f>
              <c:strCache>
                <c:ptCount val="9"/>
                <c:pt idx="0">
                  <c:v>Morton</c:v>
                </c:pt>
                <c:pt idx="1">
                  <c:v>Sort</c:v>
                </c:pt>
                <c:pt idx="2">
                  <c:v>Build</c:v>
                </c:pt>
                <c:pt idx="3">
                  <c:v>AABB</c:v>
                </c:pt>
                <c:pt idx="5">
                  <c:v>Morton</c:v>
                </c:pt>
                <c:pt idx="6">
                  <c:v>Sort</c:v>
                </c:pt>
                <c:pt idx="7">
                  <c:v>Build</c:v>
                </c:pt>
                <c:pt idx="8">
                  <c:v>AABB</c:v>
                </c:pt>
              </c:strCache>
            </c:strRef>
          </c:cat>
          <c:val>
            <c:numRef>
              <c:f>Blade!$C$25:$K$25</c:f>
              <c:numCache>
                <c:formatCode>General</c:formatCode>
                <c:ptCount val="9"/>
                <c:pt idx="5">
                  <c:v>0.12</c:v>
                </c:pt>
                <c:pt idx="6">
                  <c:v>1.08</c:v>
                </c:pt>
                <c:pt idx="7">
                  <c:v>2.37</c:v>
                </c:pt>
                <c:pt idx="8">
                  <c:v>0.55000000000000004</c:v>
                </c:pt>
              </c:numCache>
            </c:numRef>
          </c:val>
        </c:ser>
        <c:dLbls>
          <c:showLegendKey val="0"/>
          <c:showVal val="0"/>
          <c:showCatName val="0"/>
          <c:showSerName val="0"/>
          <c:showPercent val="0"/>
          <c:showBubbleSize val="0"/>
        </c:dLbls>
        <c:gapWidth val="150"/>
        <c:shape val="cylinder"/>
        <c:axId val="160918912"/>
        <c:axId val="176980736"/>
        <c:axId val="0"/>
      </c:bar3DChart>
      <c:catAx>
        <c:axId val="160918912"/>
        <c:scaling>
          <c:orientation val="minMax"/>
        </c:scaling>
        <c:delete val="0"/>
        <c:axPos val="b"/>
        <c:majorTickMark val="out"/>
        <c:minorTickMark val="none"/>
        <c:tickLblPos val="nextTo"/>
        <c:crossAx val="176980736"/>
        <c:crosses val="autoZero"/>
        <c:auto val="1"/>
        <c:lblAlgn val="ctr"/>
        <c:lblOffset val="100"/>
        <c:noMultiLvlLbl val="0"/>
      </c:catAx>
      <c:valAx>
        <c:axId val="176980736"/>
        <c:scaling>
          <c:orientation val="minMax"/>
          <c:max val="5"/>
        </c:scaling>
        <c:delete val="0"/>
        <c:axPos val="l"/>
        <c:numFmt formatCode="General" sourceLinked="1"/>
        <c:majorTickMark val="out"/>
        <c:minorTickMark val="none"/>
        <c:tickLblPos val="nextTo"/>
        <c:crossAx val="160918912"/>
        <c:crosses val="autoZero"/>
        <c:crossBetween val="between"/>
      </c:valAx>
    </c:plotArea>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cked"/>
        <c:varyColors val="0"/>
        <c:ser>
          <c:idx val="0"/>
          <c:order val="0"/>
          <c:spPr>
            <a:solidFill>
              <a:schemeClr val="accent3">
                <a:lumMod val="50000"/>
              </a:schemeClr>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Sheet1!$B$3:$B$59</c:f>
              <c:numCache>
                <c:formatCode>General</c:formatCode>
                <c:ptCount val="57"/>
                <c:pt idx="0">
                  <c:v>0.23</c:v>
                </c:pt>
                <c:pt idx="1">
                  <c:v>0.20300000000000001</c:v>
                </c:pt>
                <c:pt idx="2">
                  <c:v>0.182</c:v>
                </c:pt>
                <c:pt idx="3">
                  <c:v>0.16600000000000001</c:v>
                </c:pt>
                <c:pt idx="4">
                  <c:v>0.153</c:v>
                </c:pt>
                <c:pt idx="5">
                  <c:v>0.14299999999999999</c:v>
                </c:pt>
                <c:pt idx="6">
                  <c:v>0.13200000000000001</c:v>
                </c:pt>
                <c:pt idx="7">
                  <c:v>0.124</c:v>
                </c:pt>
                <c:pt idx="8">
                  <c:v>0.11700000000000001</c:v>
                </c:pt>
                <c:pt idx="9">
                  <c:v>0.112</c:v>
                </c:pt>
                <c:pt idx="10">
                  <c:v>0.105</c:v>
                </c:pt>
                <c:pt idx="11">
                  <c:v>0.1</c:v>
                </c:pt>
                <c:pt idx="12">
                  <c:v>9.6000000000000002E-2</c:v>
                </c:pt>
                <c:pt idx="13">
                  <c:v>9.0999999999999998E-2</c:v>
                </c:pt>
                <c:pt idx="14">
                  <c:v>8.8999999999999996E-2</c:v>
                </c:pt>
                <c:pt idx="15">
                  <c:v>8.5000000000000006E-2</c:v>
                </c:pt>
                <c:pt idx="16">
                  <c:v>8.1000000000000003E-2</c:v>
                </c:pt>
                <c:pt idx="17">
                  <c:v>7.8E-2</c:v>
                </c:pt>
                <c:pt idx="18">
                  <c:v>7.5999999999999998E-2</c:v>
                </c:pt>
                <c:pt idx="19">
                  <c:v>7.2999999999999995E-2</c:v>
                </c:pt>
                <c:pt idx="20">
                  <c:v>7.0999999999999994E-2</c:v>
                </c:pt>
                <c:pt idx="21">
                  <c:v>6.8000000000000005E-2</c:v>
                </c:pt>
                <c:pt idx="22">
                  <c:v>6.7000000000000004E-2</c:v>
                </c:pt>
                <c:pt idx="23">
                  <c:v>6.5000000000000002E-2</c:v>
                </c:pt>
                <c:pt idx="24">
                  <c:v>6.3E-2</c:v>
                </c:pt>
                <c:pt idx="25">
                  <c:v>6.2E-2</c:v>
                </c:pt>
                <c:pt idx="26">
                  <c:v>0.06</c:v>
                </c:pt>
                <c:pt idx="27">
                  <c:v>5.8999999999999997E-2</c:v>
                </c:pt>
                <c:pt idx="28">
                  <c:v>5.7000000000000002E-2</c:v>
                </c:pt>
                <c:pt idx="29">
                  <c:v>5.6000000000000001E-2</c:v>
                </c:pt>
                <c:pt idx="30">
                  <c:v>5.5E-2</c:v>
                </c:pt>
                <c:pt idx="31">
                  <c:v>5.3999999999999999E-2</c:v>
                </c:pt>
                <c:pt idx="32">
                  <c:v>5.2999999999999999E-2</c:v>
                </c:pt>
                <c:pt idx="33">
                  <c:v>5.1999999999999998E-2</c:v>
                </c:pt>
                <c:pt idx="34">
                  <c:v>0.05</c:v>
                </c:pt>
                <c:pt idx="35">
                  <c:v>0.05</c:v>
                </c:pt>
                <c:pt idx="36">
                  <c:v>4.9000000000000002E-2</c:v>
                </c:pt>
                <c:pt idx="37">
                  <c:v>4.8000000000000001E-2</c:v>
                </c:pt>
                <c:pt idx="38">
                  <c:v>4.8000000000000001E-2</c:v>
                </c:pt>
                <c:pt idx="39">
                  <c:v>4.7E-2</c:v>
                </c:pt>
                <c:pt idx="40">
                  <c:v>4.5999999999999999E-2</c:v>
                </c:pt>
                <c:pt idx="41">
                  <c:v>4.4999999999999998E-2</c:v>
                </c:pt>
                <c:pt idx="42">
                  <c:v>4.3999999999999997E-2</c:v>
                </c:pt>
                <c:pt idx="43">
                  <c:v>4.3999999999999997E-2</c:v>
                </c:pt>
                <c:pt idx="44">
                  <c:v>4.2999999999999997E-2</c:v>
                </c:pt>
                <c:pt idx="45">
                  <c:v>4.2000000000000003E-2</c:v>
                </c:pt>
                <c:pt idx="46">
                  <c:v>4.2000000000000003E-2</c:v>
                </c:pt>
                <c:pt idx="47">
                  <c:v>4.1000000000000002E-2</c:v>
                </c:pt>
                <c:pt idx="48">
                  <c:v>0.04</c:v>
                </c:pt>
                <c:pt idx="49">
                  <c:v>0.04</c:v>
                </c:pt>
                <c:pt idx="50">
                  <c:v>0.04</c:v>
                </c:pt>
                <c:pt idx="51">
                  <c:v>0.04</c:v>
                </c:pt>
                <c:pt idx="52">
                  <c:v>0.04</c:v>
                </c:pt>
                <c:pt idx="53">
                  <c:v>0.04</c:v>
                </c:pt>
                <c:pt idx="54">
                  <c:v>3.6999999999999998E-2</c:v>
                </c:pt>
                <c:pt idx="55">
                  <c:v>3.6999999999999998E-2</c:v>
                </c:pt>
                <c:pt idx="56">
                  <c:v>3.6999999999999998E-2</c:v>
                </c:pt>
              </c:numCache>
            </c:numRef>
          </c:val>
        </c:ser>
        <c:ser>
          <c:idx val="1"/>
          <c:order val="1"/>
          <c:spPr>
            <a:solidFill>
              <a:schemeClr val="accent3"/>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Sheet1!$C$3:$C$59</c:f>
              <c:numCache>
                <c:formatCode>General</c:formatCode>
                <c:ptCount val="57"/>
                <c:pt idx="0">
                  <c:v>1.679</c:v>
                </c:pt>
                <c:pt idx="1">
                  <c:v>1.55</c:v>
                </c:pt>
                <c:pt idx="2">
                  <c:v>1.446</c:v>
                </c:pt>
                <c:pt idx="3">
                  <c:v>1.387</c:v>
                </c:pt>
                <c:pt idx="4">
                  <c:v>1.264</c:v>
                </c:pt>
                <c:pt idx="5">
                  <c:v>1.3460000000000001</c:v>
                </c:pt>
                <c:pt idx="6">
                  <c:v>1.1970000000000001</c:v>
                </c:pt>
                <c:pt idx="7">
                  <c:v>1.147</c:v>
                </c:pt>
                <c:pt idx="8">
                  <c:v>1.0920000000000001</c:v>
                </c:pt>
                <c:pt idx="9">
                  <c:v>1.0629999999999999</c:v>
                </c:pt>
                <c:pt idx="10">
                  <c:v>1.0189999999999999</c:v>
                </c:pt>
                <c:pt idx="11">
                  <c:v>0.92300000000000004</c:v>
                </c:pt>
                <c:pt idx="12">
                  <c:v>0.89100000000000001</c:v>
                </c:pt>
                <c:pt idx="13">
                  <c:v>0.85699999999999998</c:v>
                </c:pt>
                <c:pt idx="14">
                  <c:v>0.85299999999999998</c:v>
                </c:pt>
                <c:pt idx="15">
                  <c:v>1.0760000000000001</c:v>
                </c:pt>
                <c:pt idx="16">
                  <c:v>0.82299999999999995</c:v>
                </c:pt>
                <c:pt idx="17">
                  <c:v>0.80200000000000005</c:v>
                </c:pt>
                <c:pt idx="18">
                  <c:v>0.80600000000000005</c:v>
                </c:pt>
                <c:pt idx="19">
                  <c:v>0.76400000000000001</c:v>
                </c:pt>
                <c:pt idx="20">
                  <c:v>0.752</c:v>
                </c:pt>
                <c:pt idx="21">
                  <c:v>0.67900000000000005</c:v>
                </c:pt>
                <c:pt idx="22">
                  <c:v>0.81799999999999995</c:v>
                </c:pt>
                <c:pt idx="23">
                  <c:v>0.63400000000000001</c:v>
                </c:pt>
                <c:pt idx="24">
                  <c:v>0.63600000000000001</c:v>
                </c:pt>
                <c:pt idx="25">
                  <c:v>0.624</c:v>
                </c:pt>
                <c:pt idx="26">
                  <c:v>0.60599999999999998</c:v>
                </c:pt>
                <c:pt idx="27">
                  <c:v>0.61799999999999999</c:v>
                </c:pt>
                <c:pt idx="28">
                  <c:v>0.58199999999999996</c:v>
                </c:pt>
                <c:pt idx="29">
                  <c:v>0.625</c:v>
                </c:pt>
                <c:pt idx="30">
                  <c:v>0.57599999999999996</c:v>
                </c:pt>
                <c:pt idx="31">
                  <c:v>0.59</c:v>
                </c:pt>
                <c:pt idx="32">
                  <c:v>0.56799999999999995</c:v>
                </c:pt>
                <c:pt idx="33">
                  <c:v>0.56000000000000005</c:v>
                </c:pt>
                <c:pt idx="34">
                  <c:v>0.55100000000000005</c:v>
                </c:pt>
                <c:pt idx="35">
                  <c:v>0.54600000000000004</c:v>
                </c:pt>
                <c:pt idx="36">
                  <c:v>0.56200000000000006</c:v>
                </c:pt>
                <c:pt idx="37">
                  <c:v>0.54</c:v>
                </c:pt>
                <c:pt idx="38">
                  <c:v>0.69899999999999995</c:v>
                </c:pt>
                <c:pt idx="39">
                  <c:v>0.56299999999999994</c:v>
                </c:pt>
                <c:pt idx="40">
                  <c:v>0.55300000000000005</c:v>
                </c:pt>
                <c:pt idx="41">
                  <c:v>0.55700000000000005</c:v>
                </c:pt>
                <c:pt idx="42">
                  <c:v>0.51800000000000002</c:v>
                </c:pt>
                <c:pt idx="43">
                  <c:v>0.52800000000000002</c:v>
                </c:pt>
                <c:pt idx="44">
                  <c:v>0.54900000000000004</c:v>
                </c:pt>
                <c:pt idx="45">
                  <c:v>0.52400000000000002</c:v>
                </c:pt>
                <c:pt idx="46">
                  <c:v>0.502</c:v>
                </c:pt>
                <c:pt idx="47">
                  <c:v>0.53400000000000003</c:v>
                </c:pt>
                <c:pt idx="48">
                  <c:v>0.52200000000000002</c:v>
                </c:pt>
                <c:pt idx="49">
                  <c:v>0.40200000000000002</c:v>
                </c:pt>
                <c:pt idx="50">
                  <c:v>0.39800000000000002</c:v>
                </c:pt>
                <c:pt idx="51">
                  <c:v>0.39600000000000002</c:v>
                </c:pt>
                <c:pt idx="52">
                  <c:v>0.39400000000000002</c:v>
                </c:pt>
                <c:pt idx="53">
                  <c:v>0.40100000000000002</c:v>
                </c:pt>
                <c:pt idx="54">
                  <c:v>0.41299999999999998</c:v>
                </c:pt>
                <c:pt idx="55">
                  <c:v>0.375</c:v>
                </c:pt>
                <c:pt idx="56">
                  <c:v>0.38400000000000001</c:v>
                </c:pt>
              </c:numCache>
            </c:numRef>
          </c:val>
        </c:ser>
        <c:ser>
          <c:idx val="2"/>
          <c:order val="2"/>
          <c:spPr>
            <a:solidFill>
              <a:schemeClr val="accent2"/>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Sheet1!$D$3:$D$59</c:f>
              <c:numCache>
                <c:formatCode>General</c:formatCode>
                <c:ptCount val="57"/>
                <c:pt idx="0">
                  <c:v>0.65300000000000002</c:v>
                </c:pt>
                <c:pt idx="1">
                  <c:v>0.58099999999999996</c:v>
                </c:pt>
                <c:pt idx="2">
                  <c:v>0.52700000000000002</c:v>
                </c:pt>
                <c:pt idx="3">
                  <c:v>0.48699999999999999</c:v>
                </c:pt>
                <c:pt idx="4">
                  <c:v>0.44500000000000001</c:v>
                </c:pt>
                <c:pt idx="5">
                  <c:v>0.40899999999999997</c:v>
                </c:pt>
                <c:pt idx="6">
                  <c:v>0.39</c:v>
                </c:pt>
                <c:pt idx="7">
                  <c:v>0.36399999999999999</c:v>
                </c:pt>
                <c:pt idx="8">
                  <c:v>0.33700000000000002</c:v>
                </c:pt>
                <c:pt idx="9">
                  <c:v>0.32200000000000001</c:v>
                </c:pt>
                <c:pt idx="10">
                  <c:v>0.30299999999999999</c:v>
                </c:pt>
                <c:pt idx="11">
                  <c:v>0.29299999999999998</c:v>
                </c:pt>
                <c:pt idx="12">
                  <c:v>0.27400000000000002</c:v>
                </c:pt>
                <c:pt idx="13">
                  <c:v>0.26300000000000001</c:v>
                </c:pt>
                <c:pt idx="14">
                  <c:v>0.26</c:v>
                </c:pt>
                <c:pt idx="15">
                  <c:v>0.24199999999999999</c:v>
                </c:pt>
                <c:pt idx="16">
                  <c:v>0.23699999999999999</c:v>
                </c:pt>
                <c:pt idx="17">
                  <c:v>0.22500000000000001</c:v>
                </c:pt>
                <c:pt idx="18">
                  <c:v>0.217</c:v>
                </c:pt>
                <c:pt idx="19">
                  <c:v>0.21099999999999999</c:v>
                </c:pt>
                <c:pt idx="20">
                  <c:v>0.21</c:v>
                </c:pt>
                <c:pt idx="21">
                  <c:v>0.20100000000000001</c:v>
                </c:pt>
                <c:pt idx="22">
                  <c:v>0.19700000000000001</c:v>
                </c:pt>
                <c:pt idx="23">
                  <c:v>0.184</c:v>
                </c:pt>
                <c:pt idx="24">
                  <c:v>0.183</c:v>
                </c:pt>
                <c:pt idx="25">
                  <c:v>0.185</c:v>
                </c:pt>
                <c:pt idx="26">
                  <c:v>0.17399999999999999</c:v>
                </c:pt>
                <c:pt idx="27">
                  <c:v>0.17199999999999999</c:v>
                </c:pt>
                <c:pt idx="28">
                  <c:v>0.16700000000000001</c:v>
                </c:pt>
                <c:pt idx="29">
                  <c:v>0.16200000000000001</c:v>
                </c:pt>
                <c:pt idx="30">
                  <c:v>0.16200000000000001</c:v>
                </c:pt>
                <c:pt idx="31">
                  <c:v>0.154</c:v>
                </c:pt>
                <c:pt idx="32">
                  <c:v>0.151</c:v>
                </c:pt>
                <c:pt idx="33">
                  <c:v>0.14699999999999999</c:v>
                </c:pt>
                <c:pt idx="34">
                  <c:v>0.15</c:v>
                </c:pt>
                <c:pt idx="35">
                  <c:v>0.14499999999999999</c:v>
                </c:pt>
                <c:pt idx="36">
                  <c:v>0.14599999999999999</c:v>
                </c:pt>
                <c:pt idx="37">
                  <c:v>0.14199999999999999</c:v>
                </c:pt>
                <c:pt idx="38">
                  <c:v>0.13300000000000001</c:v>
                </c:pt>
                <c:pt idx="39">
                  <c:v>0.13200000000000001</c:v>
                </c:pt>
                <c:pt idx="40">
                  <c:v>0.13300000000000001</c:v>
                </c:pt>
                <c:pt idx="41">
                  <c:v>0.129</c:v>
                </c:pt>
                <c:pt idx="42">
                  <c:v>0.126</c:v>
                </c:pt>
                <c:pt idx="43">
                  <c:v>0.127</c:v>
                </c:pt>
                <c:pt idx="44">
                  <c:v>0.123</c:v>
                </c:pt>
                <c:pt idx="45">
                  <c:v>0.126</c:v>
                </c:pt>
                <c:pt idx="46">
                  <c:v>0.12</c:v>
                </c:pt>
                <c:pt idx="47">
                  <c:v>0.124</c:v>
                </c:pt>
                <c:pt idx="48">
                  <c:v>0.121</c:v>
                </c:pt>
                <c:pt idx="49">
                  <c:v>0.11700000000000001</c:v>
                </c:pt>
                <c:pt idx="50">
                  <c:v>0.114</c:v>
                </c:pt>
                <c:pt idx="51">
                  <c:v>0.11700000000000001</c:v>
                </c:pt>
                <c:pt idx="52">
                  <c:v>0.114</c:v>
                </c:pt>
                <c:pt idx="53">
                  <c:v>0.11</c:v>
                </c:pt>
                <c:pt idx="54">
                  <c:v>0.114</c:v>
                </c:pt>
                <c:pt idx="55">
                  <c:v>0.105</c:v>
                </c:pt>
                <c:pt idx="56">
                  <c:v>0.105</c:v>
                </c:pt>
              </c:numCache>
            </c:numRef>
          </c:val>
        </c:ser>
        <c:ser>
          <c:idx val="3"/>
          <c:order val="3"/>
          <c:spPr>
            <a:solidFill>
              <a:schemeClr val="accent2">
                <a:lumMod val="75000"/>
              </a:schemeClr>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Sheet1!$E$3:$E$59</c:f>
              <c:numCache>
                <c:formatCode>General</c:formatCode>
                <c:ptCount val="57"/>
                <c:pt idx="0">
                  <c:v>1.101</c:v>
                </c:pt>
                <c:pt idx="1">
                  <c:v>0.97599999999999998</c:v>
                </c:pt>
                <c:pt idx="2">
                  <c:v>0.88</c:v>
                </c:pt>
                <c:pt idx="3">
                  <c:v>0.81100000000000005</c:v>
                </c:pt>
                <c:pt idx="4">
                  <c:v>0.745</c:v>
                </c:pt>
                <c:pt idx="5">
                  <c:v>0.68500000000000005</c:v>
                </c:pt>
                <c:pt idx="6">
                  <c:v>0.64600000000000002</c:v>
                </c:pt>
                <c:pt idx="7">
                  <c:v>0.6</c:v>
                </c:pt>
                <c:pt idx="8">
                  <c:v>0.56200000000000006</c:v>
                </c:pt>
                <c:pt idx="9">
                  <c:v>0.52900000000000003</c:v>
                </c:pt>
                <c:pt idx="10">
                  <c:v>0.505</c:v>
                </c:pt>
                <c:pt idx="11">
                  <c:v>0.48199999999999998</c:v>
                </c:pt>
                <c:pt idx="12">
                  <c:v>0.45900000000000002</c:v>
                </c:pt>
                <c:pt idx="13">
                  <c:v>0.439</c:v>
                </c:pt>
                <c:pt idx="14">
                  <c:v>0.42099999999999999</c:v>
                </c:pt>
                <c:pt idx="15">
                  <c:v>0.40300000000000002</c:v>
                </c:pt>
                <c:pt idx="16">
                  <c:v>0.38900000000000001</c:v>
                </c:pt>
                <c:pt idx="17">
                  <c:v>0.372</c:v>
                </c:pt>
                <c:pt idx="18">
                  <c:v>0.36099999999999999</c:v>
                </c:pt>
                <c:pt idx="19">
                  <c:v>0.35</c:v>
                </c:pt>
                <c:pt idx="20">
                  <c:v>0.34</c:v>
                </c:pt>
                <c:pt idx="21">
                  <c:v>0.32800000000000001</c:v>
                </c:pt>
                <c:pt idx="22">
                  <c:v>0.317</c:v>
                </c:pt>
                <c:pt idx="23">
                  <c:v>0.30399999999999999</c:v>
                </c:pt>
                <c:pt idx="24">
                  <c:v>0.3</c:v>
                </c:pt>
                <c:pt idx="25">
                  <c:v>0.28999999999999998</c:v>
                </c:pt>
                <c:pt idx="26">
                  <c:v>0.28199999999999997</c:v>
                </c:pt>
                <c:pt idx="27">
                  <c:v>0.27800000000000002</c:v>
                </c:pt>
                <c:pt idx="28">
                  <c:v>0.26800000000000002</c:v>
                </c:pt>
                <c:pt idx="29">
                  <c:v>0.26100000000000001</c:v>
                </c:pt>
                <c:pt idx="30">
                  <c:v>0.26100000000000001</c:v>
                </c:pt>
                <c:pt idx="31">
                  <c:v>0.25</c:v>
                </c:pt>
                <c:pt idx="32">
                  <c:v>0.247</c:v>
                </c:pt>
                <c:pt idx="33">
                  <c:v>0.24399999999999999</c:v>
                </c:pt>
                <c:pt idx="34">
                  <c:v>0.23599999999999999</c:v>
                </c:pt>
                <c:pt idx="35">
                  <c:v>0.23200000000000001</c:v>
                </c:pt>
                <c:pt idx="36">
                  <c:v>0.23</c:v>
                </c:pt>
                <c:pt idx="37">
                  <c:v>0.221</c:v>
                </c:pt>
                <c:pt idx="38">
                  <c:v>0.218</c:v>
                </c:pt>
                <c:pt idx="39">
                  <c:v>0.21299999999999999</c:v>
                </c:pt>
                <c:pt idx="40">
                  <c:v>0.215</c:v>
                </c:pt>
                <c:pt idx="41">
                  <c:v>0.20799999999999999</c:v>
                </c:pt>
                <c:pt idx="42">
                  <c:v>0.20200000000000001</c:v>
                </c:pt>
                <c:pt idx="43">
                  <c:v>0.20200000000000001</c:v>
                </c:pt>
                <c:pt idx="44">
                  <c:v>0.19800000000000001</c:v>
                </c:pt>
                <c:pt idx="45">
                  <c:v>0.19700000000000001</c:v>
                </c:pt>
                <c:pt idx="46">
                  <c:v>0.19400000000000001</c:v>
                </c:pt>
                <c:pt idx="47">
                  <c:v>0.192</c:v>
                </c:pt>
                <c:pt idx="48">
                  <c:v>0.184</c:v>
                </c:pt>
                <c:pt idx="49">
                  <c:v>0.184</c:v>
                </c:pt>
                <c:pt idx="50">
                  <c:v>0.18099999999999999</c:v>
                </c:pt>
                <c:pt idx="51">
                  <c:v>0.17799999999999999</c:v>
                </c:pt>
                <c:pt idx="52">
                  <c:v>0.17699999999999999</c:v>
                </c:pt>
                <c:pt idx="53">
                  <c:v>0.17100000000000001</c:v>
                </c:pt>
                <c:pt idx="54">
                  <c:v>0.17499999999999999</c:v>
                </c:pt>
                <c:pt idx="55">
                  <c:v>0.16900000000000001</c:v>
                </c:pt>
                <c:pt idx="56">
                  <c:v>0.16800000000000001</c:v>
                </c:pt>
              </c:numCache>
            </c:numRef>
          </c:val>
        </c:ser>
        <c:dLbls>
          <c:showLegendKey val="0"/>
          <c:showVal val="0"/>
          <c:showCatName val="0"/>
          <c:showSerName val="0"/>
          <c:showPercent val="0"/>
          <c:showBubbleSize val="0"/>
        </c:dLbls>
        <c:axId val="130788352"/>
        <c:axId val="130798336"/>
      </c:areaChart>
      <c:catAx>
        <c:axId val="130788352"/>
        <c:scaling>
          <c:orientation val="minMax"/>
        </c:scaling>
        <c:delete val="0"/>
        <c:axPos val="b"/>
        <c:numFmt formatCode="General" sourceLinked="1"/>
        <c:majorTickMark val="none"/>
        <c:minorTickMark val="none"/>
        <c:tickLblPos val="nextTo"/>
        <c:crossAx val="130798336"/>
        <c:crosses val="autoZero"/>
        <c:auto val="1"/>
        <c:lblAlgn val="ctr"/>
        <c:lblOffset val="100"/>
        <c:tickLblSkip val="8"/>
        <c:noMultiLvlLbl val="0"/>
      </c:catAx>
      <c:valAx>
        <c:axId val="130798336"/>
        <c:scaling>
          <c:orientation val="minMax"/>
          <c:max val="6"/>
          <c:min val="0"/>
        </c:scaling>
        <c:delete val="0"/>
        <c:axPos val="l"/>
        <c:majorGridlines/>
        <c:numFmt formatCode="General" sourceLinked="1"/>
        <c:majorTickMark val="none"/>
        <c:minorTickMark val="none"/>
        <c:tickLblPos val="nextTo"/>
        <c:crossAx val="130788352"/>
        <c:crosses val="autoZero"/>
        <c:crossBetween val="midCat"/>
      </c:valAx>
      <c:spPr>
        <a:noFill/>
        <a:ln w="25400">
          <a:noFill/>
        </a:ln>
      </c:spPr>
    </c:plotArea>
    <c:plotVisOnly val="1"/>
    <c:dispBlanksAs val="zero"/>
    <c:showDLblsOverMax val="0"/>
  </c:chart>
  <c:spPr>
    <a:noFill/>
    <a:ln>
      <a:noFill/>
    </a:ln>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cked"/>
        <c:varyColors val="0"/>
        <c:ser>
          <c:idx val="0"/>
          <c:order val="0"/>
          <c:spPr>
            <a:solidFill>
              <a:schemeClr val="accent3">
                <a:lumMod val="50000"/>
              </a:schemeClr>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Sheet1!$B$3:$B$59</c:f>
              <c:numCache>
                <c:formatCode>General</c:formatCode>
                <c:ptCount val="57"/>
                <c:pt idx="0">
                  <c:v>0.23</c:v>
                </c:pt>
                <c:pt idx="1">
                  <c:v>0.20300000000000001</c:v>
                </c:pt>
                <c:pt idx="2">
                  <c:v>0.182</c:v>
                </c:pt>
                <c:pt idx="3">
                  <c:v>0.16600000000000001</c:v>
                </c:pt>
                <c:pt idx="4">
                  <c:v>0.153</c:v>
                </c:pt>
                <c:pt idx="5">
                  <c:v>0.14299999999999999</c:v>
                </c:pt>
                <c:pt idx="6">
                  <c:v>0.13200000000000001</c:v>
                </c:pt>
                <c:pt idx="7">
                  <c:v>0.124</c:v>
                </c:pt>
                <c:pt idx="8">
                  <c:v>0.11700000000000001</c:v>
                </c:pt>
                <c:pt idx="9">
                  <c:v>0.112</c:v>
                </c:pt>
                <c:pt idx="10">
                  <c:v>0.105</c:v>
                </c:pt>
                <c:pt idx="11">
                  <c:v>0.1</c:v>
                </c:pt>
                <c:pt idx="12">
                  <c:v>9.6000000000000002E-2</c:v>
                </c:pt>
                <c:pt idx="13">
                  <c:v>9.0999999999999998E-2</c:v>
                </c:pt>
                <c:pt idx="14">
                  <c:v>8.8999999999999996E-2</c:v>
                </c:pt>
                <c:pt idx="15">
                  <c:v>8.5000000000000006E-2</c:v>
                </c:pt>
                <c:pt idx="16">
                  <c:v>8.1000000000000003E-2</c:v>
                </c:pt>
                <c:pt idx="17">
                  <c:v>7.8E-2</c:v>
                </c:pt>
                <c:pt idx="18">
                  <c:v>7.5999999999999998E-2</c:v>
                </c:pt>
                <c:pt idx="19">
                  <c:v>7.2999999999999995E-2</c:v>
                </c:pt>
                <c:pt idx="20">
                  <c:v>7.0999999999999994E-2</c:v>
                </c:pt>
                <c:pt idx="21">
                  <c:v>6.8000000000000005E-2</c:v>
                </c:pt>
                <c:pt idx="22">
                  <c:v>6.7000000000000004E-2</c:v>
                </c:pt>
                <c:pt idx="23">
                  <c:v>6.5000000000000002E-2</c:v>
                </c:pt>
                <c:pt idx="24">
                  <c:v>6.3E-2</c:v>
                </c:pt>
                <c:pt idx="25">
                  <c:v>6.2E-2</c:v>
                </c:pt>
                <c:pt idx="26">
                  <c:v>0.06</c:v>
                </c:pt>
                <c:pt idx="27">
                  <c:v>5.8999999999999997E-2</c:v>
                </c:pt>
                <c:pt idx="28">
                  <c:v>5.7000000000000002E-2</c:v>
                </c:pt>
                <c:pt idx="29">
                  <c:v>5.6000000000000001E-2</c:v>
                </c:pt>
                <c:pt idx="30">
                  <c:v>5.5E-2</c:v>
                </c:pt>
                <c:pt idx="31">
                  <c:v>5.3999999999999999E-2</c:v>
                </c:pt>
                <c:pt idx="32">
                  <c:v>5.2999999999999999E-2</c:v>
                </c:pt>
                <c:pt idx="33">
                  <c:v>5.1999999999999998E-2</c:v>
                </c:pt>
                <c:pt idx="34">
                  <c:v>0.05</c:v>
                </c:pt>
                <c:pt idx="35">
                  <c:v>0.05</c:v>
                </c:pt>
                <c:pt idx="36">
                  <c:v>4.9000000000000002E-2</c:v>
                </c:pt>
                <c:pt idx="37">
                  <c:v>4.8000000000000001E-2</c:v>
                </c:pt>
                <c:pt idx="38">
                  <c:v>4.8000000000000001E-2</c:v>
                </c:pt>
                <c:pt idx="39">
                  <c:v>4.7E-2</c:v>
                </c:pt>
                <c:pt idx="40">
                  <c:v>4.5999999999999999E-2</c:v>
                </c:pt>
                <c:pt idx="41">
                  <c:v>4.4999999999999998E-2</c:v>
                </c:pt>
                <c:pt idx="42">
                  <c:v>4.3999999999999997E-2</c:v>
                </c:pt>
                <c:pt idx="43">
                  <c:v>4.3999999999999997E-2</c:v>
                </c:pt>
                <c:pt idx="44">
                  <c:v>4.2999999999999997E-2</c:v>
                </c:pt>
                <c:pt idx="45">
                  <c:v>4.2000000000000003E-2</c:v>
                </c:pt>
                <c:pt idx="46">
                  <c:v>4.2000000000000003E-2</c:v>
                </c:pt>
                <c:pt idx="47">
                  <c:v>4.1000000000000002E-2</c:v>
                </c:pt>
                <c:pt idx="48">
                  <c:v>0.04</c:v>
                </c:pt>
                <c:pt idx="49">
                  <c:v>0.04</c:v>
                </c:pt>
                <c:pt idx="50">
                  <c:v>0.04</c:v>
                </c:pt>
                <c:pt idx="51">
                  <c:v>0.04</c:v>
                </c:pt>
                <c:pt idx="52">
                  <c:v>0.04</c:v>
                </c:pt>
                <c:pt idx="53">
                  <c:v>0.04</c:v>
                </c:pt>
                <c:pt idx="54">
                  <c:v>3.6999999999999998E-2</c:v>
                </c:pt>
                <c:pt idx="55">
                  <c:v>3.6999999999999998E-2</c:v>
                </c:pt>
                <c:pt idx="56">
                  <c:v>3.6999999999999998E-2</c:v>
                </c:pt>
              </c:numCache>
            </c:numRef>
          </c:val>
        </c:ser>
        <c:ser>
          <c:idx val="1"/>
          <c:order val="1"/>
          <c:spPr>
            <a:solidFill>
              <a:schemeClr val="accent3"/>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Sheet1!$C$3:$C$59</c:f>
              <c:numCache>
                <c:formatCode>General</c:formatCode>
                <c:ptCount val="57"/>
                <c:pt idx="0">
                  <c:v>1.679</c:v>
                </c:pt>
                <c:pt idx="1">
                  <c:v>1.55</c:v>
                </c:pt>
                <c:pt idx="2">
                  <c:v>1.446</c:v>
                </c:pt>
                <c:pt idx="3">
                  <c:v>1.387</c:v>
                </c:pt>
                <c:pt idx="4">
                  <c:v>1.264</c:v>
                </c:pt>
                <c:pt idx="5">
                  <c:v>1.3460000000000001</c:v>
                </c:pt>
                <c:pt idx="6">
                  <c:v>1.1970000000000001</c:v>
                </c:pt>
                <c:pt idx="7">
                  <c:v>1.147</c:v>
                </c:pt>
                <c:pt idx="8">
                  <c:v>1.0920000000000001</c:v>
                </c:pt>
                <c:pt idx="9">
                  <c:v>1.0629999999999999</c:v>
                </c:pt>
                <c:pt idx="10">
                  <c:v>1.0189999999999999</c:v>
                </c:pt>
                <c:pt idx="11">
                  <c:v>0.92300000000000004</c:v>
                </c:pt>
                <c:pt idx="12">
                  <c:v>0.89100000000000001</c:v>
                </c:pt>
                <c:pt idx="13">
                  <c:v>0.85699999999999998</c:v>
                </c:pt>
                <c:pt idx="14">
                  <c:v>0.85299999999999998</c:v>
                </c:pt>
                <c:pt idx="15">
                  <c:v>1.0760000000000001</c:v>
                </c:pt>
                <c:pt idx="16">
                  <c:v>0.82299999999999995</c:v>
                </c:pt>
                <c:pt idx="17">
                  <c:v>0.80200000000000005</c:v>
                </c:pt>
                <c:pt idx="18">
                  <c:v>0.80600000000000005</c:v>
                </c:pt>
                <c:pt idx="19">
                  <c:v>0.76400000000000001</c:v>
                </c:pt>
                <c:pt idx="20">
                  <c:v>0.752</c:v>
                </c:pt>
                <c:pt idx="21">
                  <c:v>0.67900000000000005</c:v>
                </c:pt>
                <c:pt idx="22">
                  <c:v>0.81799999999999995</c:v>
                </c:pt>
                <c:pt idx="23">
                  <c:v>0.63400000000000001</c:v>
                </c:pt>
                <c:pt idx="24">
                  <c:v>0.63600000000000001</c:v>
                </c:pt>
                <c:pt idx="25">
                  <c:v>0.624</c:v>
                </c:pt>
                <c:pt idx="26">
                  <c:v>0.60599999999999998</c:v>
                </c:pt>
                <c:pt idx="27">
                  <c:v>0.61799999999999999</c:v>
                </c:pt>
                <c:pt idx="28">
                  <c:v>0.58199999999999996</c:v>
                </c:pt>
                <c:pt idx="29">
                  <c:v>0.625</c:v>
                </c:pt>
                <c:pt idx="30">
                  <c:v>0.57599999999999996</c:v>
                </c:pt>
                <c:pt idx="31">
                  <c:v>0.59</c:v>
                </c:pt>
                <c:pt idx="32">
                  <c:v>0.56799999999999995</c:v>
                </c:pt>
                <c:pt idx="33">
                  <c:v>0.56000000000000005</c:v>
                </c:pt>
                <c:pt idx="34">
                  <c:v>0.55100000000000005</c:v>
                </c:pt>
                <c:pt idx="35">
                  <c:v>0.54600000000000004</c:v>
                </c:pt>
                <c:pt idx="36">
                  <c:v>0.56200000000000006</c:v>
                </c:pt>
                <c:pt idx="37">
                  <c:v>0.54</c:v>
                </c:pt>
                <c:pt idx="38">
                  <c:v>0.69899999999999995</c:v>
                </c:pt>
                <c:pt idx="39">
                  <c:v>0.56299999999999994</c:v>
                </c:pt>
                <c:pt idx="40">
                  <c:v>0.55300000000000005</c:v>
                </c:pt>
                <c:pt idx="41">
                  <c:v>0.55700000000000005</c:v>
                </c:pt>
                <c:pt idx="42">
                  <c:v>0.51800000000000002</c:v>
                </c:pt>
                <c:pt idx="43">
                  <c:v>0.52800000000000002</c:v>
                </c:pt>
                <c:pt idx="44">
                  <c:v>0.54900000000000004</c:v>
                </c:pt>
                <c:pt idx="45">
                  <c:v>0.52400000000000002</c:v>
                </c:pt>
                <c:pt idx="46">
                  <c:v>0.502</c:v>
                </c:pt>
                <c:pt idx="47">
                  <c:v>0.53400000000000003</c:v>
                </c:pt>
                <c:pt idx="48">
                  <c:v>0.52200000000000002</c:v>
                </c:pt>
                <c:pt idx="49">
                  <c:v>0.40200000000000002</c:v>
                </c:pt>
                <c:pt idx="50">
                  <c:v>0.39800000000000002</c:v>
                </c:pt>
                <c:pt idx="51">
                  <c:v>0.39600000000000002</c:v>
                </c:pt>
                <c:pt idx="52">
                  <c:v>0.39400000000000002</c:v>
                </c:pt>
                <c:pt idx="53">
                  <c:v>0.40100000000000002</c:v>
                </c:pt>
                <c:pt idx="54">
                  <c:v>0.41299999999999998</c:v>
                </c:pt>
                <c:pt idx="55">
                  <c:v>0.375</c:v>
                </c:pt>
                <c:pt idx="56">
                  <c:v>0.38400000000000001</c:v>
                </c:pt>
              </c:numCache>
            </c:numRef>
          </c:val>
        </c:ser>
        <c:ser>
          <c:idx val="2"/>
          <c:order val="2"/>
          <c:spPr>
            <a:solidFill>
              <a:schemeClr val="accent2"/>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Sheet1!$F$3:$F$59</c:f>
              <c:numCache>
                <c:formatCode>General</c:formatCode>
                <c:ptCount val="57"/>
                <c:pt idx="0">
                  <c:v>3.129</c:v>
                </c:pt>
                <c:pt idx="1">
                  <c:v>2.911</c:v>
                </c:pt>
                <c:pt idx="2">
                  <c:v>2.7589999999999999</c:v>
                </c:pt>
                <c:pt idx="3">
                  <c:v>2.645</c:v>
                </c:pt>
                <c:pt idx="4">
                  <c:v>2.5379999999999998</c:v>
                </c:pt>
                <c:pt idx="5">
                  <c:v>2.4729999999999999</c:v>
                </c:pt>
                <c:pt idx="6">
                  <c:v>2.3860000000000001</c:v>
                </c:pt>
                <c:pt idx="7">
                  <c:v>2.379</c:v>
                </c:pt>
                <c:pt idx="8">
                  <c:v>2.3610000000000002</c:v>
                </c:pt>
                <c:pt idx="9">
                  <c:v>2.306</c:v>
                </c:pt>
                <c:pt idx="10">
                  <c:v>2.2589999999999999</c:v>
                </c:pt>
                <c:pt idx="11">
                  <c:v>2.198</c:v>
                </c:pt>
                <c:pt idx="12">
                  <c:v>2.2010000000000001</c:v>
                </c:pt>
                <c:pt idx="13">
                  <c:v>2.286</c:v>
                </c:pt>
                <c:pt idx="14">
                  <c:v>2.137</c:v>
                </c:pt>
                <c:pt idx="15">
                  <c:v>2.1030000000000002</c:v>
                </c:pt>
                <c:pt idx="16">
                  <c:v>2.0960000000000001</c:v>
                </c:pt>
                <c:pt idx="17">
                  <c:v>2.0369999999999999</c:v>
                </c:pt>
                <c:pt idx="18">
                  <c:v>2.0230000000000001</c:v>
                </c:pt>
                <c:pt idx="19">
                  <c:v>2.0049999999999999</c:v>
                </c:pt>
                <c:pt idx="20">
                  <c:v>1.9830000000000001</c:v>
                </c:pt>
                <c:pt idx="21">
                  <c:v>1.9810000000000001</c:v>
                </c:pt>
                <c:pt idx="22">
                  <c:v>2.008</c:v>
                </c:pt>
                <c:pt idx="23">
                  <c:v>1.9610000000000001</c:v>
                </c:pt>
                <c:pt idx="24">
                  <c:v>1.95</c:v>
                </c:pt>
                <c:pt idx="25">
                  <c:v>1.92</c:v>
                </c:pt>
                <c:pt idx="26">
                  <c:v>1.9530000000000001</c:v>
                </c:pt>
                <c:pt idx="27">
                  <c:v>1.9350000000000001</c:v>
                </c:pt>
                <c:pt idx="28">
                  <c:v>1.9119999999999999</c:v>
                </c:pt>
                <c:pt idx="29">
                  <c:v>1.8720000000000001</c:v>
                </c:pt>
                <c:pt idx="30">
                  <c:v>1.8680000000000001</c:v>
                </c:pt>
                <c:pt idx="31">
                  <c:v>1.859</c:v>
                </c:pt>
                <c:pt idx="32">
                  <c:v>2.0009999999999999</c:v>
                </c:pt>
                <c:pt idx="33">
                  <c:v>1.86</c:v>
                </c:pt>
                <c:pt idx="34">
                  <c:v>1.988</c:v>
                </c:pt>
                <c:pt idx="35">
                  <c:v>1.8340000000000001</c:v>
                </c:pt>
                <c:pt idx="36">
                  <c:v>1.929</c:v>
                </c:pt>
                <c:pt idx="37">
                  <c:v>1.8120000000000001</c:v>
                </c:pt>
                <c:pt idx="38">
                  <c:v>1.8089999999999999</c:v>
                </c:pt>
                <c:pt idx="39">
                  <c:v>1.837</c:v>
                </c:pt>
                <c:pt idx="40">
                  <c:v>1.794</c:v>
                </c:pt>
                <c:pt idx="41">
                  <c:v>1.796</c:v>
                </c:pt>
                <c:pt idx="42">
                  <c:v>1.796</c:v>
                </c:pt>
                <c:pt idx="43">
                  <c:v>1.9339999999999999</c:v>
                </c:pt>
                <c:pt idx="44">
                  <c:v>1.774</c:v>
                </c:pt>
                <c:pt idx="45">
                  <c:v>1.772</c:v>
                </c:pt>
                <c:pt idx="46">
                  <c:v>1.7649999999999999</c:v>
                </c:pt>
                <c:pt idx="47">
                  <c:v>1.7589999999999999</c:v>
                </c:pt>
                <c:pt idx="48">
                  <c:v>1.7769999999999999</c:v>
                </c:pt>
                <c:pt idx="49">
                  <c:v>1.7509999999999999</c:v>
                </c:pt>
                <c:pt idx="50">
                  <c:v>1.756</c:v>
                </c:pt>
                <c:pt idx="51">
                  <c:v>1.7450000000000001</c:v>
                </c:pt>
                <c:pt idx="52">
                  <c:v>1.7609999999999999</c:v>
                </c:pt>
                <c:pt idx="53">
                  <c:v>1.7290000000000001</c:v>
                </c:pt>
                <c:pt idx="54">
                  <c:v>1.73</c:v>
                </c:pt>
                <c:pt idx="55">
                  <c:v>1.726</c:v>
                </c:pt>
                <c:pt idx="56">
                  <c:v>1.728</c:v>
                </c:pt>
              </c:numCache>
            </c:numRef>
          </c:val>
        </c:ser>
        <c:ser>
          <c:idx val="3"/>
          <c:order val="3"/>
          <c:spPr>
            <a:solidFill>
              <a:schemeClr val="accent2">
                <a:lumMod val="75000"/>
              </a:schemeClr>
            </a:solidFill>
          </c:spPr>
          <c:cat>
            <c:numRef>
              <c:f>Sheet1!$A$3:$A$59</c:f>
              <c:numCache>
                <c:formatCode>General</c:formatCode>
                <c:ptCount val="57"/>
                <c:pt idx="0">
                  <c:v>1</c:v>
                </c:pt>
                <c:pt idx="1">
                  <c:v>1.125</c:v>
                </c:pt>
                <c:pt idx="2">
                  <c:v>1.25</c:v>
                </c:pt>
                <c:pt idx="3">
                  <c:v>1.375</c:v>
                </c:pt>
                <c:pt idx="4">
                  <c:v>1.5</c:v>
                </c:pt>
                <c:pt idx="5">
                  <c:v>1.625</c:v>
                </c:pt>
                <c:pt idx="6">
                  <c:v>1.75</c:v>
                </c:pt>
                <c:pt idx="7">
                  <c:v>1.875</c:v>
                </c:pt>
                <c:pt idx="8">
                  <c:v>2</c:v>
                </c:pt>
                <c:pt idx="9">
                  <c:v>2.125</c:v>
                </c:pt>
                <c:pt idx="10">
                  <c:v>2.25</c:v>
                </c:pt>
                <c:pt idx="11">
                  <c:v>2.375</c:v>
                </c:pt>
                <c:pt idx="12">
                  <c:v>2.5</c:v>
                </c:pt>
                <c:pt idx="13">
                  <c:v>2.625</c:v>
                </c:pt>
                <c:pt idx="14">
                  <c:v>2.75</c:v>
                </c:pt>
                <c:pt idx="15">
                  <c:v>2.875</c:v>
                </c:pt>
                <c:pt idx="16">
                  <c:v>3</c:v>
                </c:pt>
                <c:pt idx="17">
                  <c:v>3.125</c:v>
                </c:pt>
                <c:pt idx="18">
                  <c:v>3.25</c:v>
                </c:pt>
                <c:pt idx="19">
                  <c:v>3.375</c:v>
                </c:pt>
                <c:pt idx="20">
                  <c:v>3.5</c:v>
                </c:pt>
                <c:pt idx="21">
                  <c:v>3.625</c:v>
                </c:pt>
                <c:pt idx="22">
                  <c:v>3.75</c:v>
                </c:pt>
                <c:pt idx="23">
                  <c:v>3.875</c:v>
                </c:pt>
                <c:pt idx="24">
                  <c:v>4</c:v>
                </c:pt>
                <c:pt idx="25">
                  <c:v>4.125</c:v>
                </c:pt>
                <c:pt idx="26">
                  <c:v>4.25</c:v>
                </c:pt>
                <c:pt idx="27">
                  <c:v>4.375</c:v>
                </c:pt>
                <c:pt idx="28">
                  <c:v>4.5</c:v>
                </c:pt>
                <c:pt idx="29">
                  <c:v>4.625</c:v>
                </c:pt>
                <c:pt idx="30">
                  <c:v>4.75</c:v>
                </c:pt>
                <c:pt idx="31">
                  <c:v>4.875</c:v>
                </c:pt>
                <c:pt idx="32">
                  <c:v>5</c:v>
                </c:pt>
                <c:pt idx="33">
                  <c:v>5.125</c:v>
                </c:pt>
                <c:pt idx="34">
                  <c:v>5.25</c:v>
                </c:pt>
                <c:pt idx="35">
                  <c:v>5.375</c:v>
                </c:pt>
                <c:pt idx="36">
                  <c:v>5.5</c:v>
                </c:pt>
                <c:pt idx="37">
                  <c:v>5.625</c:v>
                </c:pt>
                <c:pt idx="38">
                  <c:v>5.75</c:v>
                </c:pt>
                <c:pt idx="39">
                  <c:v>5.875</c:v>
                </c:pt>
                <c:pt idx="40">
                  <c:v>6</c:v>
                </c:pt>
                <c:pt idx="41">
                  <c:v>6.125</c:v>
                </c:pt>
                <c:pt idx="42">
                  <c:v>6.25</c:v>
                </c:pt>
                <c:pt idx="43">
                  <c:v>6.375</c:v>
                </c:pt>
                <c:pt idx="44">
                  <c:v>6.5</c:v>
                </c:pt>
                <c:pt idx="45">
                  <c:v>6.625</c:v>
                </c:pt>
                <c:pt idx="46">
                  <c:v>6.75</c:v>
                </c:pt>
                <c:pt idx="47">
                  <c:v>6.875</c:v>
                </c:pt>
                <c:pt idx="48">
                  <c:v>7</c:v>
                </c:pt>
                <c:pt idx="49">
                  <c:v>7.125</c:v>
                </c:pt>
                <c:pt idx="50">
                  <c:v>7.25</c:v>
                </c:pt>
                <c:pt idx="51">
                  <c:v>7.375</c:v>
                </c:pt>
                <c:pt idx="52">
                  <c:v>7.5</c:v>
                </c:pt>
                <c:pt idx="53">
                  <c:v>7.625</c:v>
                </c:pt>
                <c:pt idx="54">
                  <c:v>7.75</c:v>
                </c:pt>
                <c:pt idx="55">
                  <c:v>7.875</c:v>
                </c:pt>
                <c:pt idx="56">
                  <c:v>8</c:v>
                </c:pt>
              </c:numCache>
            </c:numRef>
          </c:cat>
          <c:val>
            <c:numRef>
              <c:f>Sheet1!$G$3:$G$59</c:f>
              <c:numCache>
                <c:formatCode>General</c:formatCode>
                <c:ptCount val="57"/>
                <c:pt idx="0">
                  <c:v>1.036</c:v>
                </c:pt>
                <c:pt idx="1">
                  <c:v>0.90400000000000003</c:v>
                </c:pt>
                <c:pt idx="2">
                  <c:v>0.83599999999999997</c:v>
                </c:pt>
                <c:pt idx="3">
                  <c:v>0.76800000000000002</c:v>
                </c:pt>
                <c:pt idx="4">
                  <c:v>0.72599999999999998</c:v>
                </c:pt>
                <c:pt idx="5">
                  <c:v>0.68400000000000005</c:v>
                </c:pt>
                <c:pt idx="6">
                  <c:v>0.64100000000000001</c:v>
                </c:pt>
                <c:pt idx="7">
                  <c:v>0.624</c:v>
                </c:pt>
                <c:pt idx="8">
                  <c:v>0.58099999999999996</c:v>
                </c:pt>
                <c:pt idx="9">
                  <c:v>0.55000000000000004</c:v>
                </c:pt>
                <c:pt idx="10">
                  <c:v>0.53400000000000003</c:v>
                </c:pt>
                <c:pt idx="11">
                  <c:v>0.50700000000000001</c:v>
                </c:pt>
                <c:pt idx="12">
                  <c:v>0.48599999999999999</c:v>
                </c:pt>
                <c:pt idx="13">
                  <c:v>0.48599999999999999</c:v>
                </c:pt>
                <c:pt idx="14">
                  <c:v>0.46400000000000002</c:v>
                </c:pt>
                <c:pt idx="15">
                  <c:v>0.438</c:v>
                </c:pt>
                <c:pt idx="16">
                  <c:v>0.44500000000000001</c:v>
                </c:pt>
                <c:pt idx="17">
                  <c:v>0.436</c:v>
                </c:pt>
                <c:pt idx="18">
                  <c:v>0.41099999999999998</c:v>
                </c:pt>
                <c:pt idx="19">
                  <c:v>0.40500000000000003</c:v>
                </c:pt>
                <c:pt idx="20">
                  <c:v>0.39400000000000002</c:v>
                </c:pt>
                <c:pt idx="21">
                  <c:v>0.38400000000000001</c:v>
                </c:pt>
                <c:pt idx="22">
                  <c:v>0.36799999999999999</c:v>
                </c:pt>
                <c:pt idx="23">
                  <c:v>0.35899999999999999</c:v>
                </c:pt>
                <c:pt idx="24">
                  <c:v>0.35399999999999998</c:v>
                </c:pt>
                <c:pt idx="25">
                  <c:v>0.34599999999999997</c:v>
                </c:pt>
                <c:pt idx="26">
                  <c:v>0.34</c:v>
                </c:pt>
                <c:pt idx="27">
                  <c:v>0.34599999999999997</c:v>
                </c:pt>
                <c:pt idx="28">
                  <c:v>0.34699999999999998</c:v>
                </c:pt>
                <c:pt idx="29">
                  <c:v>0.33500000000000002</c:v>
                </c:pt>
                <c:pt idx="30">
                  <c:v>0.32</c:v>
                </c:pt>
                <c:pt idx="31">
                  <c:v>0.314</c:v>
                </c:pt>
                <c:pt idx="32">
                  <c:v>0.312</c:v>
                </c:pt>
                <c:pt idx="33">
                  <c:v>0.318</c:v>
                </c:pt>
                <c:pt idx="34">
                  <c:v>0.30299999999999999</c:v>
                </c:pt>
                <c:pt idx="35">
                  <c:v>0.30199999999999999</c:v>
                </c:pt>
                <c:pt idx="36">
                  <c:v>0.30099999999999999</c:v>
                </c:pt>
                <c:pt idx="37">
                  <c:v>0.29099999999999998</c:v>
                </c:pt>
                <c:pt idx="38">
                  <c:v>0.30299999999999999</c:v>
                </c:pt>
                <c:pt idx="39">
                  <c:v>0.28499999999999998</c:v>
                </c:pt>
                <c:pt idx="40">
                  <c:v>0.28399999999999997</c:v>
                </c:pt>
                <c:pt idx="41">
                  <c:v>0.27900000000000003</c:v>
                </c:pt>
                <c:pt idx="42">
                  <c:v>0.28699999999999998</c:v>
                </c:pt>
                <c:pt idx="43">
                  <c:v>0.27200000000000002</c:v>
                </c:pt>
                <c:pt idx="44">
                  <c:v>0.27600000000000002</c:v>
                </c:pt>
                <c:pt idx="45">
                  <c:v>0.27700000000000002</c:v>
                </c:pt>
                <c:pt idx="46">
                  <c:v>0.26800000000000002</c:v>
                </c:pt>
                <c:pt idx="47">
                  <c:v>0.27600000000000002</c:v>
                </c:pt>
                <c:pt idx="48">
                  <c:v>0.26200000000000001</c:v>
                </c:pt>
                <c:pt idx="49">
                  <c:v>0.26</c:v>
                </c:pt>
                <c:pt idx="50">
                  <c:v>0.28000000000000003</c:v>
                </c:pt>
                <c:pt idx="51">
                  <c:v>0.27800000000000002</c:v>
                </c:pt>
                <c:pt idx="52">
                  <c:v>0.26500000000000001</c:v>
                </c:pt>
                <c:pt idx="53">
                  <c:v>0.25900000000000001</c:v>
                </c:pt>
                <c:pt idx="54">
                  <c:v>0.252</c:v>
                </c:pt>
                <c:pt idx="55">
                  <c:v>0.25</c:v>
                </c:pt>
                <c:pt idx="56">
                  <c:v>0.247</c:v>
                </c:pt>
              </c:numCache>
            </c:numRef>
          </c:val>
        </c:ser>
        <c:dLbls>
          <c:showLegendKey val="0"/>
          <c:showVal val="0"/>
          <c:showCatName val="0"/>
          <c:showSerName val="0"/>
          <c:showPercent val="0"/>
          <c:showBubbleSize val="0"/>
        </c:dLbls>
        <c:axId val="212289792"/>
        <c:axId val="212307968"/>
      </c:areaChart>
      <c:catAx>
        <c:axId val="212289792"/>
        <c:scaling>
          <c:orientation val="minMax"/>
        </c:scaling>
        <c:delete val="0"/>
        <c:axPos val="b"/>
        <c:numFmt formatCode="General" sourceLinked="1"/>
        <c:majorTickMark val="none"/>
        <c:minorTickMark val="none"/>
        <c:tickLblPos val="nextTo"/>
        <c:crossAx val="212307968"/>
        <c:crosses val="autoZero"/>
        <c:auto val="1"/>
        <c:lblAlgn val="ctr"/>
        <c:lblOffset val="100"/>
        <c:tickLblSkip val="8"/>
        <c:noMultiLvlLbl val="0"/>
      </c:catAx>
      <c:valAx>
        <c:axId val="212307968"/>
        <c:scaling>
          <c:orientation val="minMax"/>
          <c:max val="6"/>
          <c:min val="0"/>
        </c:scaling>
        <c:delete val="0"/>
        <c:axPos val="l"/>
        <c:majorGridlines/>
        <c:numFmt formatCode="General" sourceLinked="1"/>
        <c:majorTickMark val="none"/>
        <c:minorTickMark val="none"/>
        <c:tickLblPos val="nextTo"/>
        <c:crossAx val="212289792"/>
        <c:crosses val="autoZero"/>
        <c:crossBetween val="midCat"/>
      </c:valAx>
      <c:spPr>
        <a:noFill/>
        <a:ln w="25400">
          <a:noFill/>
        </a:ln>
      </c:spPr>
    </c:plotArea>
    <c:plotVisOnly val="1"/>
    <c:dispBlanksAs val="zero"/>
    <c:showDLblsOverMax val="0"/>
  </c:chart>
  <c:spPr>
    <a:noFill/>
    <a:ln>
      <a:noFill/>
    </a:ln>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3064" fontAlgn="auto">
              <a:spcBef>
                <a:spcPts val="0"/>
              </a:spcBef>
              <a:spcAft>
                <a:spcPts val="0"/>
              </a:spcAft>
              <a:defRPr sz="1200" smtClean="0">
                <a:latin typeface="+mn-lt"/>
                <a:cs typeface="+mn-cs"/>
              </a:defRPr>
            </a:lvl1pPr>
          </a:lstStyle>
          <a:p>
            <a:pPr>
              <a:defRPr/>
            </a:pPr>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653064" fontAlgn="auto">
              <a:spcBef>
                <a:spcPts val="0"/>
              </a:spcBef>
              <a:spcAft>
                <a:spcPts val="0"/>
              </a:spcAft>
              <a:defRPr sz="1200" smtClean="0">
                <a:latin typeface="+mn-lt"/>
                <a:cs typeface="+mn-cs"/>
              </a:defRPr>
            </a:lvl1pPr>
          </a:lstStyle>
          <a:p>
            <a:pPr>
              <a:defRPr/>
            </a:pPr>
            <a:fld id="{0B739466-5A9A-46F3-91D4-2A413CBC5E57}" type="datetimeFigureOut">
              <a:rPr lang="de-DE"/>
              <a:pPr>
                <a:defRPr/>
              </a:pPr>
              <a:t>02.07.2012</a:t>
            </a:fld>
            <a:endParaRPr lang="de-D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de-DE"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3064" fontAlgn="auto">
              <a:spcBef>
                <a:spcPts val="0"/>
              </a:spcBef>
              <a:spcAft>
                <a:spcPts val="0"/>
              </a:spcAft>
              <a:defRPr sz="1200" smtClean="0">
                <a:latin typeface="+mn-lt"/>
                <a:cs typeface="+mn-cs"/>
              </a:defRPr>
            </a:lvl1pPr>
          </a:lstStyle>
          <a:p>
            <a:pPr>
              <a:defRPr/>
            </a:pPr>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653064" fontAlgn="auto">
              <a:spcBef>
                <a:spcPts val="0"/>
              </a:spcBef>
              <a:spcAft>
                <a:spcPts val="0"/>
              </a:spcAft>
              <a:defRPr sz="1200" smtClean="0">
                <a:latin typeface="+mn-lt"/>
                <a:cs typeface="+mn-cs"/>
              </a:defRPr>
            </a:lvl1pPr>
          </a:lstStyle>
          <a:p>
            <a:pPr>
              <a:defRPr/>
            </a:pPr>
            <a:fld id="{77634E52-CACD-4613-927A-93CF90972B7F}" type="slidenum">
              <a:rPr lang="de-DE"/>
              <a:pPr>
                <a:defRPr/>
              </a:pPr>
              <a:t>‹#›</a:t>
            </a:fld>
            <a:endParaRPr lang="de-DE"/>
          </a:p>
        </p:txBody>
      </p:sp>
    </p:spTree>
    <p:extLst>
      <p:ext uri="{BB962C8B-B14F-4D97-AF65-F5344CB8AC3E}">
        <p14:creationId xmlns:p14="http://schemas.microsoft.com/office/powerpoint/2010/main" val="4293481958"/>
      </p:ext>
    </p:extLst>
  </p:cSld>
  <p:clrMap bg1="lt1" tx1="dk1" bg2="lt2" tx2="dk2" accent1="accent1" accent2="accent2" accent3="accent3" accent4="accent4" accent5="accent5" accent6="accent6" hlink="hlink" folHlink="folHlink"/>
  <p:notesStyle>
    <a:lvl1pPr algn="l" defTabSz="652463" rtl="0" fontAlgn="base">
      <a:spcBef>
        <a:spcPct val="30000"/>
      </a:spcBef>
      <a:spcAft>
        <a:spcPct val="0"/>
      </a:spcAft>
      <a:defRPr sz="900" kern="1200">
        <a:solidFill>
          <a:schemeClr val="tx1"/>
        </a:solidFill>
        <a:latin typeface="+mn-lt"/>
        <a:ea typeface="+mn-ea"/>
        <a:cs typeface="+mn-cs"/>
      </a:defRPr>
    </a:lvl1pPr>
    <a:lvl2pPr marL="325438" algn="l" defTabSz="652463" rtl="0" fontAlgn="base">
      <a:spcBef>
        <a:spcPct val="30000"/>
      </a:spcBef>
      <a:spcAft>
        <a:spcPct val="0"/>
      </a:spcAft>
      <a:defRPr sz="900" kern="1200">
        <a:solidFill>
          <a:schemeClr val="tx1"/>
        </a:solidFill>
        <a:latin typeface="+mn-lt"/>
        <a:ea typeface="+mn-ea"/>
        <a:cs typeface="+mn-cs"/>
      </a:defRPr>
    </a:lvl2pPr>
    <a:lvl3pPr marL="652463" algn="l" defTabSz="652463" rtl="0" fontAlgn="base">
      <a:spcBef>
        <a:spcPct val="30000"/>
      </a:spcBef>
      <a:spcAft>
        <a:spcPct val="0"/>
      </a:spcAft>
      <a:defRPr sz="900" kern="1200">
        <a:solidFill>
          <a:schemeClr val="tx1"/>
        </a:solidFill>
        <a:latin typeface="+mn-lt"/>
        <a:ea typeface="+mn-ea"/>
        <a:cs typeface="+mn-cs"/>
      </a:defRPr>
    </a:lvl3pPr>
    <a:lvl4pPr marL="979488" algn="l" defTabSz="652463" rtl="0" fontAlgn="base">
      <a:spcBef>
        <a:spcPct val="30000"/>
      </a:spcBef>
      <a:spcAft>
        <a:spcPct val="0"/>
      </a:spcAft>
      <a:defRPr sz="900" kern="1200">
        <a:solidFill>
          <a:schemeClr val="tx1"/>
        </a:solidFill>
        <a:latin typeface="+mn-lt"/>
        <a:ea typeface="+mn-ea"/>
        <a:cs typeface="+mn-cs"/>
      </a:defRPr>
    </a:lvl4pPr>
    <a:lvl5pPr marL="1304925" algn="l" defTabSz="652463" rtl="0" fontAlgn="base">
      <a:spcBef>
        <a:spcPct val="30000"/>
      </a:spcBef>
      <a:spcAft>
        <a:spcPct val="0"/>
      </a:spcAft>
      <a:defRPr sz="900" kern="1200">
        <a:solidFill>
          <a:schemeClr val="tx1"/>
        </a:solidFill>
        <a:latin typeface="+mn-lt"/>
        <a:ea typeface="+mn-ea"/>
        <a:cs typeface="+mn-cs"/>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Thanks for</a:t>
            </a:r>
            <a:r>
              <a:rPr lang="en-US" baseline="0" dirty="0" smtClean="0"/>
              <a:t> the introduction</a:t>
            </a:r>
            <a:r>
              <a:rPr lang="en-US" dirty="0" smtClean="0"/>
              <a:t>.</a:t>
            </a:r>
            <a:r>
              <a:rPr lang="en-US" baseline="0" dirty="0" smtClean="0"/>
              <a:t> My name is Tero Karras, and I’m going to talk about (X) </a:t>
            </a:r>
            <a:r>
              <a:rPr lang="en-US" b="0" baseline="0" dirty="0" smtClean="0"/>
              <a:t>trees</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Lauterbach</a:t>
            </a:r>
            <a:r>
              <a:rPr lang="fi-FI" baseline="0" dirty="0" smtClean="0"/>
              <a:t> and others were the first to present a fast method for constructing so-called linear BVHs, which was later improved by Pantaleoni and Luebke, as well as Garanzha and others. Our work is based on the same basic idea.</a:t>
            </a:r>
          </a:p>
          <a:p>
            <a:endParaRPr lang="fi-FI" baseline="0" dirty="0" smtClean="0"/>
          </a:p>
          <a:p>
            <a:r>
              <a:rPr lang="fi-FI" baseline="0" dirty="0" smtClean="0"/>
              <a:t>(X) The first step is to assign a Morton code for each (X) primitive. This is done by finding the (X) centroid point of its bounding box and looking at its (X) bit representation, relative to the scene bounding box. The idea is to (X) expand the bits... (</a:t>
            </a:r>
            <a:r>
              <a:rPr lang="fi-FI" dirty="0" smtClean="0"/>
              <a:t>of each coordinate</a:t>
            </a:r>
            <a:r>
              <a:rPr lang="fi-FI" baseline="0" dirty="0" smtClean="0"/>
              <a:t>)</a:t>
            </a:r>
            <a:endParaRPr lang="fi-FI"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10</a:t>
            </a:fld>
            <a:endParaRPr lang="de-DE"/>
          </a:p>
        </p:txBody>
      </p:sp>
    </p:spTree>
    <p:extLst>
      <p:ext uri="{BB962C8B-B14F-4D97-AF65-F5344CB8AC3E}">
        <p14:creationId xmlns:p14="http://schemas.microsoft.com/office/powerpoint/2010/main" val="962369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 of each coordinate, and then (X)</a:t>
            </a:r>
            <a:r>
              <a:rPr lang="fi-FI" baseline="0" dirty="0" smtClean="0"/>
              <a:t> interleave them... (to form a single bit string)</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11</a:t>
            </a:fld>
            <a:endParaRPr lang="de-DE"/>
          </a:p>
        </p:txBody>
      </p:sp>
    </p:spTree>
    <p:extLst>
      <p:ext uri="{BB962C8B-B14F-4D97-AF65-F5344CB8AC3E}">
        <p14:creationId xmlns:p14="http://schemas.microsoft.com/office/powerpoint/2010/main" val="941376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 to form a single bit</a:t>
            </a:r>
            <a:r>
              <a:rPr lang="fi-FI" baseline="0" dirty="0" smtClean="0"/>
              <a:t> string. In practice, this is very fast, and usually takes less than 5% of the execution time. (X) (The second step is to)</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12</a:t>
            </a:fld>
            <a:endParaRPr lang="de-DE"/>
          </a:p>
        </p:txBody>
      </p:sp>
    </p:spTree>
    <p:extLst>
      <p:ext uri="{BB962C8B-B14F-4D97-AF65-F5344CB8AC3E}">
        <p14:creationId xmlns:p14="http://schemas.microsoft.com/office/powerpoint/2010/main" val="402947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The second step is to sort the (X)</a:t>
            </a:r>
            <a:r>
              <a:rPr lang="fi-FI" baseline="0" dirty="0" smtClean="0"/>
              <a:t> </a:t>
            </a:r>
            <a:r>
              <a:rPr lang="fi-FI" dirty="0" smtClean="0"/>
              <a:t>primitives according to their Morton codes. </a:t>
            </a:r>
            <a:r>
              <a:rPr lang="fi-FI" baseline="0" dirty="0" smtClean="0"/>
              <a:t>This orders them along a (X) space-filling curve, so that primitives close to each other in 3D are likely to end up nearby in the sorted sequence. In practice, this can be performed efficiently using the fast radix sort by Merrill and Grimshaw. (X) </a:t>
            </a:r>
            <a:r>
              <a:rPr lang="en-US" baseline="0" dirty="0" smtClean="0"/>
              <a:t>(The third step is to)</a:t>
            </a:r>
            <a:endParaRPr lang="fi-FI"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13</a:t>
            </a:fld>
            <a:endParaRPr lang="de-DE"/>
          </a:p>
        </p:txBody>
      </p:sp>
    </p:spTree>
    <p:extLst>
      <p:ext uri="{BB962C8B-B14F-4D97-AF65-F5344CB8AC3E}">
        <p14:creationId xmlns:p14="http://schemas.microsoft.com/office/powerpoint/2010/main" val="242241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The third step is to generate a node hierarchy by partitioning the primitives.</a:t>
            </a:r>
            <a:r>
              <a:rPr lang="fi-FI" baseline="0" dirty="0" smtClean="0"/>
              <a:t> Our observation is that this is actually equivalent to constructing a radix tree, defined over the set of Morton codes. (X) (So, a radix tree)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14</a:t>
            </a:fld>
            <a:endParaRPr lang="de-DE"/>
          </a:p>
        </p:txBody>
      </p:sp>
    </p:spTree>
    <p:extLst>
      <p:ext uri="{BB962C8B-B14F-4D97-AF65-F5344CB8AC3E}">
        <p14:creationId xmlns:p14="http://schemas.microsoft.com/office/powerpoint/2010/main" val="309786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So, a radix tree, which is </a:t>
            </a:r>
            <a:r>
              <a:rPr lang="fi-FI" baseline="0" dirty="0" smtClean="0"/>
              <a:t>also </a:t>
            </a:r>
            <a:r>
              <a:rPr lang="fi-FI" dirty="0" smtClean="0"/>
              <a:t>called</a:t>
            </a:r>
            <a:r>
              <a:rPr lang="fi-FI" baseline="0" dirty="0" smtClean="0"/>
              <a:t> a Patricia tree, is a well-known data structure used for indexing string data. The input is a set of (X) keys, which are arbitrary (X) strings. In our case, these are the sorted Morton codes.</a:t>
            </a:r>
          </a:p>
          <a:p>
            <a:endParaRPr lang="fi-FI" baseline="0" dirty="0" smtClean="0"/>
          </a:p>
          <a:p>
            <a:r>
              <a:rPr lang="fi-FI" baseline="0" dirty="0" smtClean="0"/>
              <a:t>The (X) root covers the full range of keys, and (X) partitions them according to their (X) first differing bit. In this case, the difference occurs between keys (X) 3 and 4. The range is split in (X) two, and each half is handled by a child node. (X) (X) (We repeat the same thing)</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15</a:t>
            </a:fld>
            <a:endParaRPr lang="de-DE"/>
          </a:p>
        </p:txBody>
      </p:sp>
    </p:spTree>
    <p:extLst>
      <p:ext uri="{BB962C8B-B14F-4D97-AF65-F5344CB8AC3E}">
        <p14:creationId xmlns:p14="http://schemas.microsoft.com/office/powerpoint/2010/main" val="139237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We repeat the same thing for the left child.</a:t>
            </a:r>
            <a:r>
              <a:rPr lang="fi-FI" baseline="0" dirty="0" smtClean="0"/>
              <a:t> The (X) first bit of the keys is (X) equal, the (X) second bit is (X) also equal, but the (X) third bit (X) differs. The common prefix is stored in the node, and the range is again (X) split in two. (X) (X) (The left child again)</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16</a:t>
            </a:fld>
            <a:endParaRPr lang="de-DE"/>
          </a:p>
        </p:txBody>
      </p:sp>
    </p:spTree>
    <p:extLst>
      <p:ext uri="{BB962C8B-B14F-4D97-AF65-F5344CB8AC3E}">
        <p14:creationId xmlns:p14="http://schemas.microsoft.com/office/powerpoint/2010/main" val="304336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The</a:t>
            </a:r>
            <a:r>
              <a:rPr lang="fi-FI" baseline="0" dirty="0" smtClean="0"/>
              <a:t> left child again (X) looks at the bits, and finds that the fourth bit differs. Splitting the range now gives us two individual keys, so we (X) use them as leaf nodes. (X) (X) (Doing</a:t>
            </a:r>
            <a:r>
              <a:rPr lang="fi-FI" dirty="0" smtClean="0"/>
              <a:t> this</a:t>
            </a:r>
            <a:r>
              <a:rPr lang="fi-FI" baseline="0" dirty="0" smtClean="0"/>
              <a:t> for the rest of the tree)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17</a:t>
            </a:fld>
            <a:endParaRPr lang="de-DE"/>
          </a:p>
        </p:txBody>
      </p:sp>
    </p:spTree>
    <p:extLst>
      <p:ext uri="{BB962C8B-B14F-4D97-AF65-F5344CB8AC3E}">
        <p14:creationId xmlns:p14="http://schemas.microsoft.com/office/powerpoint/2010/main" val="3107478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Doing this</a:t>
            </a:r>
            <a:r>
              <a:rPr lang="fi-FI" baseline="0" dirty="0" smtClean="0"/>
              <a:t> for the rest of the tree, we essentially get a hierarchical representation of the common prefixes between the keys. As with any binary tree, a tree with (X) n keys... (</a:t>
            </a:r>
            <a:r>
              <a:rPr lang="fi-FI" dirty="0" smtClean="0"/>
              <a:t>will always have exactly)</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18</a:t>
            </a:fld>
            <a:endParaRPr lang="de-DE"/>
          </a:p>
        </p:txBody>
      </p:sp>
    </p:spTree>
    <p:extLst>
      <p:ext uri="{BB962C8B-B14F-4D97-AF65-F5344CB8AC3E}">
        <p14:creationId xmlns:p14="http://schemas.microsoft.com/office/powerpoint/2010/main" val="1167904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 will always have exactly (X)</a:t>
            </a:r>
            <a:r>
              <a:rPr lang="fi-FI" baseline="0" dirty="0" smtClean="0"/>
              <a:t> n-1 internal nodes. (X) --- (Let’s look at the prefixes more closely)</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19</a:t>
            </a:fld>
            <a:endParaRPr lang="de-DE"/>
          </a:p>
        </p:txBody>
      </p:sp>
    </p:spTree>
    <p:extLst>
      <p:ext uri="{BB962C8B-B14F-4D97-AF65-F5344CB8AC3E}">
        <p14:creationId xmlns:p14="http://schemas.microsoft.com/office/powerpoint/2010/main" val="118074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know,</a:t>
            </a:r>
            <a:r>
              <a:rPr lang="en-US" baseline="0" dirty="0" smtClean="0"/>
              <a:t> they are used </a:t>
            </a:r>
            <a:r>
              <a:rPr lang="en-US" b="0" baseline="0" dirty="0" smtClean="0"/>
              <a:t>a lot </a:t>
            </a:r>
            <a:r>
              <a:rPr lang="en-US" baseline="0" dirty="0" smtClean="0"/>
              <a:t>in graphics… (X) (to accelerate things like)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a:t>
            </a:fld>
            <a:endParaRPr lang="de-DE"/>
          </a:p>
        </p:txBody>
      </p:sp>
    </p:spTree>
    <p:extLst>
      <p:ext uri="{BB962C8B-B14F-4D97-AF65-F5344CB8AC3E}">
        <p14:creationId xmlns:p14="http://schemas.microsoft.com/office/powerpoint/2010/main" val="3939722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Let</a:t>
            </a:r>
            <a:r>
              <a:rPr lang="en-US" dirty="0" smtClean="0"/>
              <a:t>’s look at </a:t>
            </a:r>
            <a:r>
              <a:rPr lang="en-US" baseline="0" dirty="0" smtClean="0"/>
              <a:t>the prefixes </a:t>
            </a:r>
            <a:r>
              <a:rPr lang="en-US" dirty="0" smtClean="0"/>
              <a:t>more closely, using (X)</a:t>
            </a:r>
            <a:r>
              <a:rPr lang="en-US" baseline="0" dirty="0" smtClean="0"/>
              <a:t> </a:t>
            </a:r>
            <a:r>
              <a:rPr lang="en-US" dirty="0" smtClean="0"/>
              <a:t>these </a:t>
            </a:r>
            <a:r>
              <a:rPr lang="en-US" baseline="0" dirty="0" smtClean="0"/>
              <a:t>two nodes as an example. (X) (So, to identify the prefix of the right-hand node)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20</a:t>
            </a:fld>
            <a:endParaRPr lang="de-DE"/>
          </a:p>
        </p:txBody>
      </p:sp>
    </p:spTree>
    <p:extLst>
      <p:ext uri="{BB962C8B-B14F-4D97-AF65-F5344CB8AC3E}">
        <p14:creationId xmlns:p14="http://schemas.microsoft.com/office/powerpoint/2010/main" val="1356714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identify the prefix of the (X) right-hand node, we compare keys (X) 5 and 6.</a:t>
            </a:r>
            <a:r>
              <a:rPr lang="en-US" baseline="0" dirty="0" smtClean="0"/>
              <a:t> These keys have (X) 4 bits in common, and differ at the 5</a:t>
            </a:r>
            <a:r>
              <a:rPr lang="en-US" baseline="30000" dirty="0" smtClean="0"/>
              <a:t>th</a:t>
            </a:r>
            <a:r>
              <a:rPr lang="en-US" baseline="0" dirty="0" smtClean="0"/>
              <a:t> bit. We denote the number of common bits with (X) delta, which we can compute for any pair of keys. This directly tells us (X) the length of the prefix in our node. (X) --- (</a:t>
            </a:r>
            <a:r>
              <a:rPr lang="fi-FI" dirty="0" smtClean="0"/>
              <a:t>Doing the</a:t>
            </a:r>
            <a:r>
              <a:rPr lang="fi-FI" baseline="0" dirty="0" smtClean="0"/>
              <a:t> same thing for the left-hand node)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21</a:t>
            </a:fld>
            <a:endParaRPr lang="de-DE"/>
          </a:p>
        </p:txBody>
      </p:sp>
    </p:spTree>
    <p:extLst>
      <p:ext uri="{BB962C8B-B14F-4D97-AF65-F5344CB8AC3E}">
        <p14:creationId xmlns:p14="http://schemas.microsoft.com/office/powerpoint/2010/main" val="4098008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Doing the</a:t>
            </a:r>
            <a:r>
              <a:rPr lang="fi-FI" baseline="0" dirty="0" smtClean="0"/>
              <a:t> same thing</a:t>
            </a:r>
            <a:r>
              <a:rPr lang="fi-FI" dirty="0" smtClean="0"/>
              <a:t> for the left-hand</a:t>
            </a:r>
            <a:r>
              <a:rPr lang="fi-FI" baseline="0" dirty="0" smtClean="0"/>
              <a:t> node, we compare keys (X) 0 and 3, and see that they have 2 bits in common. The (X) length of the prefix is thus 2, and it’s shared by (X) all the underlying keys. Even though we only compared keys 0 and 3, we know for sure that (X) the ones in between must also share the same prefix because the keys are sorted. (X) --- (</a:t>
            </a:r>
            <a:r>
              <a:rPr lang="fi-FI" dirty="0" smtClean="0"/>
              <a:t>The fastest algorithm for generating the hierarchy)</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22</a:t>
            </a:fld>
            <a:endParaRPr lang="de-DE"/>
          </a:p>
        </p:txBody>
      </p:sp>
    </p:spTree>
    <p:extLst>
      <p:ext uri="{BB962C8B-B14F-4D97-AF65-F5344CB8AC3E}">
        <p14:creationId xmlns:p14="http://schemas.microsoft.com/office/powerpoint/2010/main" val="3563926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The fastest algorithm for generating the hierarchy was introduced by Garanzha and others. (X)</a:t>
            </a:r>
            <a:r>
              <a:rPr lang="fi-FI" baseline="0" dirty="0" smtClean="0"/>
              <a:t> The idea is to process one hierarchy level at a time, starting from the top. (X) Each node performs a binary search over its keys to find the (X) differing bit, and then allocates its (X) child nodes using an atomic counter. (X) The children are then processed in the (X) next round, and they again find the (X) differing bit and allocate (X) their children. (X) Note that the order of allocations is non-deterministic, so the numbering may vary from one run to the next.</a:t>
            </a:r>
          </a:p>
          <a:p>
            <a:endParaRPr lang="fi-FI" baseline="0" dirty="0" smtClean="0"/>
          </a:p>
          <a:p>
            <a:r>
              <a:rPr lang="fi-FI" baseline="0" dirty="0" smtClean="0"/>
              <a:t>Repeating this, (X) we end up doing 4 rounds in total. Each round has to wait for the previous one, which is wasteful since we don’t have enough work to fill the GPU. In the first round, for example, we are waiting for a single thread while the rest of the GPU remains idle. In practice, it will take around 10 to 15 rounds before we can even hope to reach full utilization. (X) (To do better than this)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23</a:t>
            </a:fld>
            <a:endParaRPr lang="de-DE"/>
          </a:p>
        </p:txBody>
      </p:sp>
    </p:spTree>
    <p:extLst>
      <p:ext uri="{BB962C8B-B14F-4D97-AF65-F5344CB8AC3E}">
        <p14:creationId xmlns:p14="http://schemas.microsoft.com/office/powerpoint/2010/main" val="637493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To do better than </a:t>
            </a:r>
            <a:r>
              <a:rPr lang="fi-FI" baseline="0" dirty="0" smtClean="0"/>
              <a:t>this, we need to avoid synchronization. (X) We know that there are n-1 internal nodes in total, and we’d like to (X) process them all in parallel. But the (X) problem is that we just have a bunch of nodes, and we know nothing about them. How can you build something if you don’t know anything about it? (X) (Well, we have to make it so)</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24</a:t>
            </a:fld>
            <a:endParaRPr lang="de-DE"/>
          </a:p>
        </p:txBody>
      </p:sp>
    </p:spTree>
    <p:extLst>
      <p:ext uri="{BB962C8B-B14F-4D97-AF65-F5344CB8AC3E}">
        <p14:creationId xmlns:p14="http://schemas.microsoft.com/office/powerpoint/2010/main" val="4241250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Well, we have</a:t>
            </a:r>
            <a:r>
              <a:rPr lang="fi-FI" baseline="0" dirty="0" smtClean="0"/>
              <a:t> to make</a:t>
            </a:r>
            <a:r>
              <a:rPr lang="fi-FI" dirty="0" smtClean="0"/>
              <a:t> it</a:t>
            </a:r>
            <a:r>
              <a:rPr lang="fi-FI" baseline="0" dirty="0" smtClean="0"/>
              <a:t> so that we know something. Our idea is to define a specific numbering scheme for the internal nodes that we can exploit to find out about their identity. Specifically, we have to be able to tell which keys they cover, so there must be some kind of a connection between node indices and key indices. (X) (</a:t>
            </a:r>
            <a:r>
              <a:rPr lang="fi-FI" dirty="0" smtClean="0"/>
              <a:t>Based on </a:t>
            </a:r>
            <a:r>
              <a:rPr lang="fi-FI" baseline="0" dirty="0" smtClean="0"/>
              <a:t>our numbering scheme)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25</a:t>
            </a:fld>
            <a:endParaRPr lang="de-DE"/>
          </a:p>
        </p:txBody>
      </p:sp>
    </p:spTree>
    <p:extLst>
      <p:ext uri="{BB962C8B-B14F-4D97-AF65-F5344CB8AC3E}">
        <p14:creationId xmlns:p14="http://schemas.microsoft.com/office/powerpoint/2010/main" val="33168900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Based on </a:t>
            </a:r>
            <a:r>
              <a:rPr lang="fi-FI" baseline="0" dirty="0" smtClean="0"/>
              <a:t>our numbering scheme, we can then formulate an algorithm to identify the children of any given node. </a:t>
            </a:r>
            <a:r>
              <a:rPr lang="en-US" baseline="0" dirty="0" smtClean="0"/>
              <a:t>To do this, w</a:t>
            </a:r>
            <a:r>
              <a:rPr lang="fi-FI" baseline="0" dirty="0" smtClean="0"/>
              <a:t>e only need the index and the nearby keys, nothing else. (X) (</a:t>
            </a:r>
            <a:r>
              <a:rPr lang="en-US" dirty="0" smtClean="0"/>
              <a:t>Constructing the tree is then</a:t>
            </a:r>
            <a:r>
              <a:rPr lang="fi-FI"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26</a:t>
            </a:fld>
            <a:endParaRPr lang="de-DE"/>
          </a:p>
        </p:txBody>
      </p:sp>
    </p:spTree>
    <p:extLst>
      <p:ext uri="{BB962C8B-B14F-4D97-AF65-F5344CB8AC3E}">
        <p14:creationId xmlns:p14="http://schemas.microsoft.com/office/powerpoint/2010/main" val="3949176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Constructing the tree is then a</a:t>
            </a:r>
            <a:r>
              <a:rPr lang="en-US" baseline="0" dirty="0" smtClean="0"/>
              <a:t> matter of doing this for all nodes. We simply process each node in parallel, which is easy since there are no dependencies. (X) --- (</a:t>
            </a:r>
            <a:r>
              <a:rPr lang="en-US" dirty="0" smtClean="0"/>
              <a:t>So, let’s first look at</a:t>
            </a:r>
            <a:r>
              <a:rPr lang="en-US" baseline="0" dirty="0" smtClean="0"/>
              <a:t> the numbering scheme)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27</a:t>
            </a:fld>
            <a:endParaRPr lang="de-DE"/>
          </a:p>
        </p:txBody>
      </p:sp>
    </p:spTree>
    <p:extLst>
      <p:ext uri="{BB962C8B-B14F-4D97-AF65-F5344CB8AC3E}">
        <p14:creationId xmlns:p14="http://schemas.microsoft.com/office/powerpoint/2010/main" val="2792058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first look at</a:t>
            </a:r>
            <a:r>
              <a:rPr lang="en-US" baseline="0" dirty="0" smtClean="0"/>
              <a:t> the numbering scheme. For clarity, we’ll indicate the covered keys using a (X) horizontal bar. For the (X) root, we will always use index (X) 0. The root is (X) split between indices (X) 3 and 4, and our rule is that we also use these same indices for the (X) child nodes. (X) (We apply the same rule)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28</a:t>
            </a:fld>
            <a:endParaRPr lang="de-DE"/>
          </a:p>
        </p:txBody>
      </p:sp>
    </p:spTree>
    <p:extLst>
      <p:ext uri="{BB962C8B-B14F-4D97-AF65-F5344CB8AC3E}">
        <p14:creationId xmlns:p14="http://schemas.microsoft.com/office/powerpoint/2010/main" val="432795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apply the same rule for (X) other nodes as well. This node is (X) split between keys (X) 4 and 5. Key 4 is already used as the left child anyway, so we’ll just assign index 5 to the (X) right child. (X) We can fill in the remaining indices in the same fashion. (X) (Interestingly, this never results)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29</a:t>
            </a:fld>
            <a:endParaRPr lang="de-DE"/>
          </a:p>
        </p:txBody>
      </p:sp>
    </p:spTree>
    <p:extLst>
      <p:ext uri="{BB962C8B-B14F-4D97-AF65-F5344CB8AC3E}">
        <p14:creationId xmlns:p14="http://schemas.microsoft.com/office/powerpoint/2010/main" val="149584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to accelerate things like (X) path tracing, (X) real-time ray tracing, (X) collision detection, (X) photon mapping, (X) voxel GI, (X) and so on</a:t>
            </a:r>
            <a:r>
              <a:rPr lang="en-US" baseline="0" dirty="0" smtClean="0"/>
              <a:t>. The </a:t>
            </a:r>
            <a:r>
              <a:rPr lang="en-US" b="0" baseline="0" dirty="0" smtClean="0"/>
              <a:t>requirements</a:t>
            </a:r>
            <a:r>
              <a:rPr lang="en-US" baseline="0" dirty="0" smtClean="0"/>
              <a:t> for tree construction vary </a:t>
            </a:r>
            <a:r>
              <a:rPr lang="en-US" b="0" baseline="0" dirty="0" smtClean="0"/>
              <a:t>a lot </a:t>
            </a:r>
            <a:r>
              <a:rPr lang="en-US" baseline="0" dirty="0" smtClean="0"/>
              <a:t>(X). Generally, you can either build (X) </a:t>
            </a:r>
            <a:r>
              <a:rPr lang="en-US" b="0" baseline="0" dirty="0" smtClean="0"/>
              <a:t>high-quality </a:t>
            </a:r>
            <a:r>
              <a:rPr lang="en-US" baseline="0" dirty="0" smtClean="0"/>
              <a:t>trees, or you can build them (X) really </a:t>
            </a:r>
            <a:r>
              <a:rPr lang="en-US" b="0" baseline="0" dirty="0" smtClean="0"/>
              <a:t>fast</a:t>
            </a:r>
            <a:r>
              <a:rPr lang="en-US" baseline="0" dirty="0" smtClean="0"/>
              <a:t>.</a:t>
            </a:r>
          </a:p>
          <a:p>
            <a:endParaRPr lang="en-US" baseline="0" dirty="0" smtClean="0"/>
          </a:p>
          <a:p>
            <a:r>
              <a:rPr lang="en-US" baseline="0" dirty="0" smtClean="0"/>
              <a:t>(X) In offline image synthesis, you’ll be spending a </a:t>
            </a:r>
            <a:r>
              <a:rPr lang="en-US" b="0" baseline="0" dirty="0" smtClean="0"/>
              <a:t>considerable</a:t>
            </a:r>
            <a:r>
              <a:rPr lang="en-US" baseline="0" dirty="0" smtClean="0"/>
              <a:t> amount of time querying the same tree over and over for high-quality sampling, so you want a lovingly crafted tree to make this as </a:t>
            </a:r>
            <a:r>
              <a:rPr lang="en-US" b="0" baseline="0" dirty="0" smtClean="0"/>
              <a:t>fast</a:t>
            </a:r>
            <a:r>
              <a:rPr lang="en-US" baseline="0" dirty="0" smtClean="0"/>
              <a:t> as possible. The construction is often done on the CPU using the greedy surface area heuristic, but a number of other methods exist as well.</a:t>
            </a:r>
          </a:p>
          <a:p>
            <a:endParaRPr lang="en-US" baseline="0" dirty="0" smtClean="0"/>
          </a:p>
          <a:p>
            <a:r>
              <a:rPr lang="en-US" baseline="0" dirty="0" smtClean="0"/>
              <a:t>(X) In the other extreme, you have real-time physics and illumination, where the time you can spend on one frame is very limited. In many cases, you need a new tree </a:t>
            </a:r>
            <a:r>
              <a:rPr lang="en-US" b="0" baseline="0" dirty="0" smtClean="0"/>
              <a:t>every frame</a:t>
            </a:r>
            <a:r>
              <a:rPr lang="en-US" baseline="0" dirty="0" smtClean="0"/>
              <a:t>, and the number of queries is fairly low, so you want to maximize the </a:t>
            </a:r>
            <a:r>
              <a:rPr lang="en-US" b="0" baseline="0" dirty="0" smtClean="0"/>
              <a:t>construction speed</a:t>
            </a:r>
            <a:r>
              <a:rPr lang="en-US" baseline="0" dirty="0" smtClean="0"/>
              <a:t>. This is well-suited for the GPU, and many fast methods have been introduced recently. </a:t>
            </a:r>
            <a:r>
              <a:rPr lang="en-US" b="0" baseline="0" dirty="0" smtClean="0"/>
              <a:t>Our work </a:t>
            </a:r>
            <a:r>
              <a:rPr lang="en-US" baseline="0" dirty="0" smtClean="0"/>
              <a:t>focuses on (X) this domain of applications as well. (X) --- (The </a:t>
            </a:r>
            <a:r>
              <a:rPr lang="en-US" b="0" baseline="0" dirty="0" smtClean="0"/>
              <a:t>main</a:t>
            </a:r>
            <a:r>
              <a:rPr lang="en-US" baseline="0" dirty="0" smtClean="0"/>
              <a:t> problem with the fastest</a:t>
            </a:r>
            <a:r>
              <a:rPr lang="en-US" baseline="0" dirty="0" smtClean="0"/>
              <a: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a:t>
            </a:fld>
            <a:endParaRPr lang="de-DE"/>
          </a:p>
        </p:txBody>
      </p:sp>
    </p:spTree>
    <p:extLst>
      <p:ext uri="{BB962C8B-B14F-4D97-AF65-F5344CB8AC3E}">
        <p14:creationId xmlns:p14="http://schemas.microsoft.com/office/powerpoint/2010/main" val="667155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Interestingly, this never results in duplicates or gaps. The indices run conveniently from 0 to 6, so we can use them directly to address the nodes in memory. </a:t>
            </a:r>
            <a:r>
              <a:rPr lang="en-US" dirty="0" smtClean="0"/>
              <a:t>The</a:t>
            </a:r>
            <a:r>
              <a:rPr lang="en-US" baseline="0" dirty="0" smtClean="0"/>
              <a:t> numbering scheme has other desirable properties as well – let’s (X) tweak the figure a bit by aligning each node horizontally with a key of the same index.</a:t>
            </a:r>
          </a:p>
          <a:p>
            <a:endParaRPr lang="en-US" baseline="0" dirty="0" smtClean="0"/>
          </a:p>
          <a:p>
            <a:r>
              <a:rPr lang="en-US" baseline="0" dirty="0" smtClean="0"/>
              <a:t>The first property is that the index of every node always matches either its (X) first (X) key… (or its (X) last (X) key)</a:t>
            </a:r>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30</a:t>
            </a:fld>
            <a:endParaRPr lang="de-DE"/>
          </a:p>
        </p:txBody>
      </p:sp>
    </p:spTree>
    <p:extLst>
      <p:ext uri="{BB962C8B-B14F-4D97-AF65-F5344CB8AC3E}">
        <p14:creationId xmlns:p14="http://schemas.microsoft.com/office/powerpoint/2010/main" val="3629005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or its (X) last (X) key. (X) The second property is that (X) sibling nodes are always located at neighboring indices. (X) (X) (X) (X) (X) --- (</a:t>
            </a:r>
            <a:r>
              <a:rPr lang="en-US" dirty="0" smtClean="0"/>
              <a:t>Now,</a:t>
            </a:r>
            <a:r>
              <a:rPr lang="en-US" baseline="0" dirty="0" smtClean="0"/>
              <a:t> let’s look at how we can use these properties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31</a:t>
            </a:fld>
            <a:endParaRPr lang="de-DE"/>
          </a:p>
        </p:txBody>
      </p:sp>
    </p:spTree>
    <p:extLst>
      <p:ext uri="{BB962C8B-B14F-4D97-AF65-F5344CB8AC3E}">
        <p14:creationId xmlns:p14="http://schemas.microsoft.com/office/powerpoint/2010/main" val="35230037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how we can use these properties to find the children of a (X) given node. (X) (</a:t>
            </a:r>
            <a:r>
              <a:rPr lang="en-US" dirty="0" smtClean="0"/>
              <a:t>We</a:t>
            </a:r>
            <a:r>
              <a:rPr lang="en-US" baseline="0" dirty="0" smtClean="0"/>
              <a:t> are only given an index and the keys)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32</a:t>
            </a:fld>
            <a:endParaRPr lang="de-DE"/>
          </a:p>
        </p:txBody>
      </p:sp>
    </p:spTree>
    <p:extLst>
      <p:ext uri="{BB962C8B-B14F-4D97-AF65-F5344CB8AC3E}">
        <p14:creationId xmlns:p14="http://schemas.microsoft.com/office/powerpoint/2010/main" val="1004849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only given an index and the keys. Because of our numbering, we know that the node covers at least the (X) key with the same index, and that the range of keys (X) extends into either direction from it. When we consider the (X) neighboring keys, we know that one of them must belong to the same node, while the other one belongs to a sibling node.</a:t>
            </a:r>
          </a:p>
          <a:p>
            <a:endParaRPr lang="en-US" baseline="0" dirty="0" smtClean="0"/>
          </a:p>
          <a:p>
            <a:r>
              <a:rPr lang="en-US" dirty="0" smtClean="0"/>
              <a:t>(X) Let’s</a:t>
            </a:r>
            <a:r>
              <a:rPr lang="en-US" baseline="0" dirty="0" smtClean="0"/>
              <a:t> compare key 3 against each neighbor. (X) It has 4 bits in common with key 2, (X) and 0 bits in common with key 4. It turns out that we just need to pick the larger number (X), so our range must extend to the (X) left in this case. The reason is that the keys in our node will always have more bits in common with each other than they do with any key from the sibling.</a:t>
            </a:r>
          </a:p>
          <a:p>
            <a:endParaRPr lang="en-US" baseline="0" dirty="0" smtClean="0"/>
          </a:p>
          <a:p>
            <a:r>
              <a:rPr lang="en-US" baseline="0" dirty="0" smtClean="0"/>
              <a:t>(X) Now that we know which way the range goes, let’s figure out how (X) far it goes. (</a:t>
            </a:r>
            <a:r>
              <a:rPr lang="en-US" dirty="0" smtClean="0"/>
              <a:t>At this point, we know that the range contains)</a:t>
            </a:r>
            <a:endParaRPr lang="en-US"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33</a:t>
            </a:fld>
            <a:endParaRPr lang="de-DE"/>
          </a:p>
        </p:txBody>
      </p:sp>
    </p:spTree>
    <p:extLst>
      <p:ext uri="{BB962C8B-B14F-4D97-AF65-F5344CB8AC3E}">
        <p14:creationId xmlns:p14="http://schemas.microsoft.com/office/powerpoint/2010/main" val="1920307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know that the range contains at least</a:t>
            </a:r>
            <a:r>
              <a:rPr lang="en-US" baseline="0" dirty="0" smtClean="0"/>
              <a:t> keys 2 and 3. Let’s see if it also contains (X) key 1. Keys 1 and 3 (X) have 2 bits in common, which is more than our reference of 0 bits, so (X) we can extend the range. We do the same for (X) key 0, which also (X) has 2 bits in common. (X) In this case, we run out of keys and cannot extend the range any further. We have thus found out that the node covers precisely (X) keys 0 thru 3.</a:t>
            </a:r>
          </a:p>
          <a:p>
            <a:endParaRPr lang="en-US" baseline="0" dirty="0" smtClean="0"/>
          </a:p>
          <a:p>
            <a:r>
              <a:rPr lang="en-US" baseline="0" dirty="0" smtClean="0"/>
              <a:t>Now that we know the range, we can start looking for where to split it. (X) (</a:t>
            </a:r>
            <a:r>
              <a:rPr lang="en-US" dirty="0" smtClean="0"/>
              <a:t>Let’s proceed</a:t>
            </a:r>
            <a:r>
              <a:rPr lang="en-US" baseline="0" dirty="0" smtClean="0"/>
              <a:t> by finding out)</a:t>
            </a:r>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34</a:t>
            </a:fld>
            <a:endParaRPr lang="de-DE"/>
          </a:p>
        </p:txBody>
      </p:sp>
    </p:spTree>
    <p:extLst>
      <p:ext uri="{BB962C8B-B14F-4D97-AF65-F5344CB8AC3E}">
        <p14:creationId xmlns:p14="http://schemas.microsoft.com/office/powerpoint/2010/main" val="3387565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52463" rtl="0" eaLnBrk="1" fontAlgn="base" latinLnBrk="0" hangingPunct="1">
              <a:lnSpc>
                <a:spcPct val="100000"/>
              </a:lnSpc>
              <a:spcBef>
                <a:spcPct val="30000"/>
              </a:spcBef>
              <a:spcAft>
                <a:spcPct val="0"/>
              </a:spcAft>
              <a:buClrTx/>
              <a:buSzTx/>
              <a:buFontTx/>
              <a:buNone/>
              <a:tabLst/>
              <a:defRPr/>
            </a:pPr>
            <a:r>
              <a:rPr lang="en-US" dirty="0" smtClean="0"/>
              <a:t>Let’s proceed</a:t>
            </a:r>
            <a:r>
              <a:rPr lang="en-US" baseline="0" dirty="0" smtClean="0"/>
              <a:t> by finding out which keys belong to the right child. We know that at least (X) key 3 does, so let’s try (X) key 2 next.</a:t>
            </a:r>
          </a:p>
          <a:p>
            <a:pPr marL="0" marR="0" indent="0" algn="l" defTabSz="652463"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652463" rtl="0" eaLnBrk="1" fontAlgn="base" latinLnBrk="0" hangingPunct="1">
              <a:lnSpc>
                <a:spcPct val="100000"/>
              </a:lnSpc>
              <a:spcBef>
                <a:spcPct val="30000"/>
              </a:spcBef>
              <a:spcAft>
                <a:spcPct val="0"/>
              </a:spcAft>
              <a:buClrTx/>
              <a:buSzTx/>
              <a:buFontTx/>
              <a:buNone/>
              <a:tabLst/>
              <a:defRPr/>
            </a:pPr>
            <a:r>
              <a:rPr lang="en-US" baseline="0" dirty="0" smtClean="0"/>
              <a:t>Since the keys in the parent node have 2 bits in common, the keys we’re looking for will have to share at least 3 bits. Key 2 has (X) 4 bits in common with key 3, so we (X) can include it in the right child. (X) Key 1, however, has (X) only 2 bits in common, so it must belong to the (X) left child. We thus (X) split the range between keys 1 and 2. (X) (Next, we look at how many keys)</a:t>
            </a:r>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35</a:t>
            </a:fld>
            <a:endParaRPr lang="de-DE"/>
          </a:p>
        </p:txBody>
      </p:sp>
    </p:spTree>
    <p:extLst>
      <p:ext uri="{BB962C8B-B14F-4D97-AF65-F5344CB8AC3E}">
        <p14:creationId xmlns:p14="http://schemas.microsoft.com/office/powerpoint/2010/main" val="3372183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look</a:t>
            </a:r>
            <a:r>
              <a:rPr lang="en-US" baseline="0" dirty="0" smtClean="0"/>
              <a:t> at how many keys each child covers to find out whether it’s an internal node or a leaf. </a:t>
            </a:r>
            <a:r>
              <a:rPr lang="en-US" dirty="0" smtClean="0"/>
              <a:t>The left child covers (X)</a:t>
            </a:r>
            <a:r>
              <a:rPr lang="en-US" baseline="0" dirty="0" smtClean="0"/>
              <a:t> 2, so it has to be an internal node, and our numbering scheme readily tells us which (X) index it should have. The (X) same is true for the (X) right child as well.</a:t>
            </a:r>
          </a:p>
          <a:p>
            <a:endParaRPr lang="en-US" baseline="0" dirty="0" smtClean="0"/>
          </a:p>
          <a:p>
            <a:r>
              <a:rPr lang="en-US" baseline="0" dirty="0" smtClean="0"/>
              <a:t>So, given just the number 3, we were able to figure out that the children of node 3 are nodes 1 and 2. (X) --- (</a:t>
            </a:r>
            <a:r>
              <a:rPr lang="en-US" dirty="0" smtClean="0"/>
              <a:t>To summarize, our algorithm consists</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36</a:t>
            </a:fld>
            <a:endParaRPr lang="de-DE"/>
          </a:p>
        </p:txBody>
      </p:sp>
    </p:spTree>
    <p:extLst>
      <p:ext uri="{BB962C8B-B14F-4D97-AF65-F5344CB8AC3E}">
        <p14:creationId xmlns:p14="http://schemas.microsoft.com/office/powerpoint/2010/main" val="3838090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52463" rtl="0" eaLnBrk="1" fontAlgn="base" latinLnBrk="0" hangingPunct="1">
              <a:lnSpc>
                <a:spcPct val="100000"/>
              </a:lnSpc>
              <a:spcBef>
                <a:spcPct val="30000"/>
              </a:spcBef>
              <a:spcAft>
                <a:spcPct val="0"/>
              </a:spcAft>
              <a:buClrTx/>
              <a:buSzTx/>
              <a:buFontTx/>
              <a:buNone/>
              <a:tabLst/>
              <a:defRPr/>
            </a:pPr>
            <a:r>
              <a:rPr lang="en-US" dirty="0" smtClean="0"/>
              <a:t>To summarize, our algorithm consists</a:t>
            </a:r>
            <a:r>
              <a:rPr lang="en-US" baseline="0" dirty="0" smtClean="0"/>
              <a:t> of 4 steps that are executed for all nodes in parallel. For each node, we first determine which way its range extends, and then expand the range as far as possible. We then find where to split the range, and finally use the resulting sub-ranges to identify the child nodes.</a:t>
            </a:r>
          </a:p>
          <a:p>
            <a:pPr marL="0" marR="0" indent="0" algn="l" defTabSz="652463"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652463" rtl="0" eaLnBrk="1" fontAlgn="base" latinLnBrk="0" hangingPunct="1">
              <a:lnSpc>
                <a:spcPct val="100000"/>
              </a:lnSpc>
              <a:spcBef>
                <a:spcPct val="30000"/>
              </a:spcBef>
              <a:spcAft>
                <a:spcPct val="0"/>
              </a:spcAft>
              <a:buClrTx/>
              <a:buSzTx/>
              <a:buFontTx/>
              <a:buNone/>
              <a:tabLst/>
              <a:defRPr/>
            </a:pPr>
            <a:r>
              <a:rPr lang="en-US" baseline="0" dirty="0" smtClean="0"/>
              <a:t>(X) In practice, steps 2 and 3 can be implemented very efficiently using binary search. The details can be found in the paper, along with </a:t>
            </a:r>
            <a:r>
              <a:rPr lang="en-US" baseline="0" dirty="0" err="1" smtClean="0"/>
              <a:t>pseudocode</a:t>
            </a:r>
            <a:r>
              <a:rPr lang="en-US" baseline="0" dirty="0" smtClean="0"/>
              <a:t>. It can be shown that the time complexity for the entire tree is (X) n log h, where n is the number of keys and h is the height of the tree. (X) --- (</a:t>
            </a:r>
            <a:r>
              <a:rPr lang="en-US" dirty="0" smtClean="0"/>
              <a:t>However,</a:t>
            </a:r>
            <a:r>
              <a:rPr lang="en-US" baseline="0" dirty="0" smtClean="0"/>
              <a:t> t</a:t>
            </a:r>
            <a:r>
              <a:rPr lang="en-US" dirty="0" smtClean="0"/>
              <a:t>here’s a slight difficulty</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37</a:t>
            </a:fld>
            <a:endParaRPr lang="de-DE"/>
          </a:p>
        </p:txBody>
      </p:sp>
    </p:spTree>
    <p:extLst>
      <p:ext uri="{BB962C8B-B14F-4D97-AF65-F5344CB8AC3E}">
        <p14:creationId xmlns:p14="http://schemas.microsoft.com/office/powerpoint/2010/main" val="95823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t</a:t>
            </a:r>
            <a:r>
              <a:rPr lang="en-US" dirty="0" smtClean="0"/>
              <a:t>here’s a slight difficulty. Our</a:t>
            </a:r>
            <a:r>
              <a:rPr lang="en-US" baseline="0" dirty="0" smtClean="0"/>
              <a:t> algorithm doesn’t really work if there are duplicate keys, which quite common in practice. (X) (</a:t>
            </a:r>
            <a:r>
              <a:rPr lang="en-US" dirty="0" smtClean="0"/>
              <a:t>Luckily, the problem can</a:t>
            </a:r>
            <a:r>
              <a:rPr lang="en-US" baseline="0" dirty="0" smtClean="0"/>
              <a:t> be avoided)</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38</a:t>
            </a:fld>
            <a:endParaRPr lang="de-DE"/>
          </a:p>
        </p:txBody>
      </p:sp>
    </p:spTree>
    <p:extLst>
      <p:ext uri="{BB962C8B-B14F-4D97-AF65-F5344CB8AC3E}">
        <p14:creationId xmlns:p14="http://schemas.microsoft.com/office/powerpoint/2010/main" val="373781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Luckily, the problem can</a:t>
            </a:r>
            <a:r>
              <a:rPr lang="en-US" baseline="0" dirty="0" smtClean="0"/>
              <a:t> be avoided using a simple trick: we augment each key with a binary representation of its index. Since each key has a different index, this guarantees that the augmented keys are unique, and also remain in sorted order. (X) (</a:t>
            </a:r>
            <a:r>
              <a:rPr lang="en-US" dirty="0" smtClean="0"/>
              <a:t>In practice, there’s no need</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39</a:t>
            </a:fld>
            <a:endParaRPr lang="de-DE"/>
          </a:p>
        </p:txBody>
      </p:sp>
    </p:spTree>
    <p:extLst>
      <p:ext uri="{BB962C8B-B14F-4D97-AF65-F5344CB8AC3E}">
        <p14:creationId xmlns:p14="http://schemas.microsoft.com/office/powerpoint/2010/main" val="38285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0" dirty="0" smtClean="0"/>
              <a:t>main</a:t>
            </a:r>
            <a:r>
              <a:rPr lang="en-US" baseline="0" dirty="0" smtClean="0"/>
              <a:t> </a:t>
            </a:r>
            <a:r>
              <a:rPr lang="en-US" dirty="0" smtClean="0"/>
              <a:t>problem with</a:t>
            </a:r>
            <a:r>
              <a:rPr lang="en-US" baseline="0" dirty="0" smtClean="0"/>
              <a:t> the fastest existing GPU-based methods is that they are all essentially </a:t>
            </a:r>
            <a:r>
              <a:rPr lang="en-US" b="0" baseline="0" dirty="0" smtClean="0"/>
              <a:t>sequential</a:t>
            </a:r>
            <a:r>
              <a:rPr lang="en-US" baseline="0" dirty="0" smtClean="0"/>
              <a:t>. They do have parallelism within each level in the hierarchy, but they still have to process the levels </a:t>
            </a:r>
            <a:r>
              <a:rPr lang="en-US" b="0" baseline="0" dirty="0" smtClean="0"/>
              <a:t>one by one </a:t>
            </a:r>
            <a:r>
              <a:rPr lang="en-US" baseline="0" dirty="0" smtClean="0"/>
              <a:t>and synchronize in between. (X) (Current GPUs </a:t>
            </a:r>
            <a:r>
              <a:rPr lang="en-US" b="0" baseline="0" dirty="0" smtClean="0"/>
              <a:t>already</a:t>
            </a:r>
            <a:r>
              <a:rPr lang="en-US" baseline="0" dirty="0" smtClean="0"/>
              <a:t> require tens of)</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a:t>
            </a:fld>
            <a:endParaRPr lang="de-DE"/>
          </a:p>
        </p:txBody>
      </p:sp>
    </p:spTree>
    <p:extLst>
      <p:ext uri="{BB962C8B-B14F-4D97-AF65-F5344CB8AC3E}">
        <p14:creationId xmlns:p14="http://schemas.microsoft.com/office/powerpoint/2010/main" val="4150293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there’s no need to actually store the augmented keys.</a:t>
            </a:r>
            <a:r>
              <a:rPr lang="en-US" baseline="0" dirty="0" smtClean="0"/>
              <a:t> It’s enough to use this as a tie-breaking rule when evaluating delta. (X) --- (</a:t>
            </a:r>
            <a:r>
              <a:rPr lang="fi-FI" dirty="0" smtClean="0"/>
              <a:t>So, that covers the hierarchy generation</a:t>
            </a:r>
            <a:r>
              <a:rPr lang="fi-FI" baseline="0" dirty="0" smtClean="0"/>
              <a:t> part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40</a:t>
            </a:fld>
            <a:endParaRPr lang="de-DE"/>
          </a:p>
        </p:txBody>
      </p:sp>
    </p:spTree>
    <p:extLst>
      <p:ext uri="{BB962C8B-B14F-4D97-AF65-F5344CB8AC3E}">
        <p14:creationId xmlns:p14="http://schemas.microsoft.com/office/powerpoint/2010/main" val="621416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So, that covers the hierarchy generation</a:t>
            </a:r>
            <a:r>
              <a:rPr lang="fi-FI" baseline="0" dirty="0" smtClean="0"/>
              <a:t> part. </a:t>
            </a:r>
            <a:r>
              <a:rPr lang="en-US" baseline="0" dirty="0" smtClean="0"/>
              <a:t>(X) In the last part, we need to assign a bounding box for each node so that it contains all the underlying primitives. (X) --- (</a:t>
            </a:r>
            <a:r>
              <a:rPr lang="en-US" dirty="0" smtClean="0"/>
              <a:t>The previous method</a:t>
            </a:r>
            <a:r>
              <a:rPr lang="en-US" baseline="0" dirty="0" smtClean="0"/>
              <a:t> by </a:t>
            </a:r>
            <a:r>
              <a:rPr lang="en-US" baseline="0" dirty="0" err="1" smtClean="0"/>
              <a:t>Lauterbach</a:t>
            </a:r>
            <a:r>
              <a:rPr lang="en-US" baseline="0" dirty="0" smtClean="0"/>
              <a:t> and others)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41</a:t>
            </a:fld>
            <a:endParaRPr lang="de-DE"/>
          </a:p>
        </p:txBody>
      </p:sp>
    </p:spTree>
    <p:extLst>
      <p:ext uri="{BB962C8B-B14F-4D97-AF65-F5344CB8AC3E}">
        <p14:creationId xmlns:p14="http://schemas.microsoft.com/office/powerpoint/2010/main" val="20664324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previous method</a:t>
            </a:r>
            <a:r>
              <a:rPr lang="en-US" baseline="0" dirty="0" smtClean="0"/>
              <a:t> by </a:t>
            </a:r>
            <a:r>
              <a:rPr lang="en-US" baseline="0" dirty="0" err="1" smtClean="0"/>
              <a:t>Lauterbach</a:t>
            </a:r>
            <a:r>
              <a:rPr lang="en-US" baseline="0" dirty="0" smtClean="0"/>
              <a:t> and others exploits the fact that their hierarchy was generated in a breadth-first order. They (X) first assign a bounding box for each (X) leaf node, and then proceed to the (X) next level. Each internal node simply calculates the (X) union of the bounding boxes of its children. The same thing is (X) repeated for each level in a bottom-up manner, and the nodes on each level are processed in parallel. (X) --- (</a:t>
            </a:r>
            <a:r>
              <a:rPr lang="en-US" dirty="0" smtClean="0"/>
              <a:t>Unfortunately, this approach doesn’t work for us)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42</a:t>
            </a:fld>
            <a:endParaRPr lang="de-DE"/>
          </a:p>
        </p:txBody>
      </p:sp>
    </p:spTree>
    <p:extLst>
      <p:ext uri="{BB962C8B-B14F-4D97-AF65-F5344CB8AC3E}">
        <p14:creationId xmlns:p14="http://schemas.microsoft.com/office/powerpoint/2010/main" val="361328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this approach doesn’t work for us since our node layout is different. We only know the relationships between nodes, but we don’t know </a:t>
            </a:r>
            <a:r>
              <a:rPr lang="en-US" baseline="0" dirty="0" smtClean="0"/>
              <a:t>which level our nodes are located on. (X) (</a:t>
            </a:r>
            <a:r>
              <a:rPr lang="en-US" dirty="0" smtClean="0"/>
              <a:t>Instead,</a:t>
            </a:r>
            <a:r>
              <a:rPr lang="en-US" baseline="0" dirty="0" smtClean="0"/>
              <a:t> we take a different approach)</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43</a:t>
            </a:fld>
            <a:endParaRPr lang="de-DE"/>
          </a:p>
        </p:txBody>
      </p:sp>
    </p:spTree>
    <p:extLst>
      <p:ext uri="{BB962C8B-B14F-4D97-AF65-F5344CB8AC3E}">
        <p14:creationId xmlns:p14="http://schemas.microsoft.com/office/powerpoint/2010/main" val="34977524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a:t>
            </a:r>
            <a:r>
              <a:rPr lang="en-US" baseline="0" dirty="0" smtClean="0"/>
              <a:t> we take a different approach where we traverse paths from the leaf nodes to the root in parallel. To do this, we need to store a parent pointer for each node, which we can record during the hierarchy generation phase. To avoid duplicate work, we use an atomic flag per node to terminate threads as early as possible. (X) (</a:t>
            </a:r>
            <a:r>
              <a:rPr lang="en-US" dirty="0" smtClean="0"/>
              <a:t>So, the flags are initialized)</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44</a:t>
            </a:fld>
            <a:endParaRPr lang="de-DE"/>
          </a:p>
        </p:txBody>
      </p:sp>
    </p:spTree>
    <p:extLst>
      <p:ext uri="{BB962C8B-B14F-4D97-AF65-F5344CB8AC3E}">
        <p14:creationId xmlns:p14="http://schemas.microsoft.com/office/powerpoint/2010/main" val="22703357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flags are initialized</a:t>
            </a:r>
            <a:r>
              <a:rPr lang="en-US" baseline="0" dirty="0" smtClean="0"/>
              <a:t> to (X) false </a:t>
            </a:r>
            <a:r>
              <a:rPr lang="en-US" dirty="0" smtClean="0"/>
              <a:t>in the beginning</a:t>
            </a:r>
            <a:r>
              <a:rPr lang="en-US" baseline="0" dirty="0" smtClean="0"/>
              <a:t>, and we launch one thread for each (X) leaf node to assign their bounding boxes. The threads execute in a non-deterministic order, but let’s say the (X) second one finishes first. It (X) follows the parent pointer, and checks the flag atomically. Since the flag is false, the thread (X) sets it to true and then (X) terminates.</a:t>
            </a:r>
          </a:p>
          <a:p>
            <a:endParaRPr lang="fi-FI" baseline="0" dirty="0" smtClean="0"/>
          </a:p>
          <a:p>
            <a:r>
              <a:rPr lang="fi-FI" baseline="0" dirty="0" smtClean="0"/>
              <a:t>Suppose the (X) first thread finishes next. It again (X) follows the parent pointer, and sees that the flag is true. This indicates that both children of the node have been processed, and the thread is free to (X) continue. The same thing (X) happens with the remaining threads. Some of them terminate, and some of them get a (X) permission to proceed.</a:t>
            </a:r>
            <a:r>
              <a:rPr lang="en-US" baseline="0" dirty="0" smtClean="0"/>
              <a:t> In the end, each node gets processed by exactly one thread. (X) --- (</a:t>
            </a:r>
            <a:r>
              <a:rPr lang="en-US" dirty="0" smtClean="0"/>
              <a:t>To</a:t>
            </a:r>
            <a:r>
              <a:rPr lang="en-US" baseline="0" dirty="0" smtClean="0"/>
              <a:t> evaluate performance)</a:t>
            </a:r>
            <a:endParaRPr lang="fi-FI" baseline="0"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45</a:t>
            </a:fld>
            <a:endParaRPr lang="de-DE"/>
          </a:p>
        </p:txBody>
      </p:sp>
    </p:spTree>
    <p:extLst>
      <p:ext uri="{BB962C8B-B14F-4D97-AF65-F5344CB8AC3E}">
        <p14:creationId xmlns:p14="http://schemas.microsoft.com/office/powerpoint/2010/main" val="1131122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evaluate performance, we implemented our approach on NVIDIA Fermi using CUDA. (X) (</a:t>
            </a:r>
            <a:r>
              <a:rPr lang="en-US" dirty="0" smtClean="0"/>
              <a:t>We compare</a:t>
            </a:r>
            <a:r>
              <a:rPr lang="en-US" baseline="0" dirty="0" smtClean="0"/>
              <a:t> our timings against)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46</a:t>
            </a:fld>
            <a:endParaRPr lang="de-DE"/>
          </a:p>
        </p:txBody>
      </p:sp>
    </p:spTree>
    <p:extLst>
      <p:ext uri="{BB962C8B-B14F-4D97-AF65-F5344CB8AC3E}">
        <p14:creationId xmlns:p14="http://schemas.microsoft.com/office/powerpoint/2010/main" val="33548109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compare</a:t>
            </a:r>
            <a:r>
              <a:rPr lang="en-US" baseline="0" dirty="0" smtClean="0"/>
              <a:t> our timings against the method by </a:t>
            </a:r>
            <a:r>
              <a:rPr lang="en-US" baseline="0" dirty="0" err="1" smtClean="0"/>
              <a:t>Garanzha</a:t>
            </a:r>
            <a:r>
              <a:rPr lang="en-US" baseline="0" dirty="0" smtClean="0"/>
              <a:t> and others, in which we have disabled the top-level SAH splits to get comparable results. (X) (</a:t>
            </a:r>
            <a:r>
              <a:rPr lang="en-US" dirty="0" smtClean="0"/>
              <a:t>We also compare the scalability)</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47</a:t>
            </a:fld>
            <a:endParaRPr lang="de-DE"/>
          </a:p>
        </p:txBody>
      </p:sp>
    </p:spTree>
    <p:extLst>
      <p:ext uri="{BB962C8B-B14F-4D97-AF65-F5344CB8AC3E}">
        <p14:creationId xmlns:p14="http://schemas.microsoft.com/office/powerpoint/2010/main" val="3354810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compare the scalability of the</a:t>
            </a:r>
            <a:r>
              <a:rPr lang="en-US" baseline="0" dirty="0" smtClean="0"/>
              <a:t> </a:t>
            </a:r>
            <a:r>
              <a:rPr lang="en-US" dirty="0" smtClean="0"/>
              <a:t>methods </a:t>
            </a:r>
            <a:r>
              <a:rPr lang="en-US" baseline="0" dirty="0" smtClean="0"/>
              <a:t>by simulating larger GPUs with N times as many cores, and N times the memory bandwidth. (X) --- (</a:t>
            </a:r>
            <a:r>
              <a:rPr lang="en-US" dirty="0" smtClean="0"/>
              <a:t>Here are the results for a relatively small test scene)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48</a:t>
            </a:fld>
            <a:endParaRPr lang="de-DE"/>
          </a:p>
        </p:txBody>
      </p:sp>
    </p:spTree>
    <p:extLst>
      <p:ext uri="{BB962C8B-B14F-4D97-AF65-F5344CB8AC3E}">
        <p14:creationId xmlns:p14="http://schemas.microsoft.com/office/powerpoint/2010/main" val="3354810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for a relatively small test scene.</a:t>
            </a:r>
            <a:r>
              <a:rPr lang="en-US" baseline="0" dirty="0" smtClean="0"/>
              <a:t> Our method is on the left, and the comparison method is on the right. We show the execution time of each processing step in milliseconds for (X) 1, 2, and 4 times as many cores as in GTX 480. (X) The first two steps are the same for both methods. They evaluate the Morton codes, which is very cheap, and then sort them. In theory, the sorting should scale linearly with scene size and the number of cores, but in practice, the… (X) (</a:t>
            </a:r>
            <a:r>
              <a:rPr lang="en-US" dirty="0" smtClean="0"/>
              <a:t>overheads</a:t>
            </a:r>
            <a:r>
              <a:rPr lang="en-US" baseline="0" dirty="0" smtClean="0"/>
              <a:t> start to dominate on small scenes)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49</a:t>
            </a:fld>
            <a:endParaRPr lang="de-DE"/>
          </a:p>
        </p:txBody>
      </p:sp>
    </p:spTree>
    <p:extLst>
      <p:ext uri="{BB962C8B-B14F-4D97-AF65-F5344CB8AC3E}">
        <p14:creationId xmlns:p14="http://schemas.microsoft.com/office/powerpoint/2010/main" val="206650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GPUs </a:t>
            </a:r>
            <a:r>
              <a:rPr lang="en-US" b="0" dirty="0" smtClean="0"/>
              <a:t>already</a:t>
            </a:r>
            <a:r>
              <a:rPr lang="en-US" dirty="0" smtClean="0"/>
              <a:t> require tens of thousands of </a:t>
            </a:r>
            <a:r>
              <a:rPr lang="en-US" baseline="0" dirty="0" smtClean="0"/>
              <a:t>threads to run at full speed, and we can expect future GPUs to be </a:t>
            </a:r>
            <a:r>
              <a:rPr lang="en-US" b="0" baseline="0" dirty="0" smtClean="0"/>
              <a:t>even more </a:t>
            </a:r>
            <a:r>
              <a:rPr lang="en-US" baseline="0" dirty="0" smtClean="0"/>
              <a:t>demanding. This is problematic at the top levels of the tree, because there simply isn’t </a:t>
            </a:r>
            <a:r>
              <a:rPr lang="en-US" b="0" baseline="0" dirty="0" smtClean="0"/>
              <a:t>enough work </a:t>
            </a:r>
            <a:r>
              <a:rPr lang="en-US" baseline="0" dirty="0" smtClean="0"/>
              <a:t>to fully employ all the cores. So, the existing methods tend to require large workloads, and they do not scale well when the number of cores is increased. (X) (Our goal is to construct the entire hierarchy)</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a:t>
            </a:fld>
            <a:endParaRPr lang="de-DE"/>
          </a:p>
        </p:txBody>
      </p:sp>
    </p:spTree>
    <p:extLst>
      <p:ext uri="{BB962C8B-B14F-4D97-AF65-F5344CB8AC3E}">
        <p14:creationId xmlns:p14="http://schemas.microsoft.com/office/powerpoint/2010/main" val="4150293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overheads</a:t>
            </a:r>
            <a:r>
              <a:rPr lang="en-US" baseline="0" dirty="0" smtClean="0"/>
              <a:t> start to dominate on small scenes. The time required to (X) generate the hierarchy is substantially lower with our method. The difference is especially high on large GPUs, where the comparison method suffers from under-utilization the most. The (X) bounding box calculation is roughly the same for both methods, although our approach scales slightly better. (X) --- (For comparison, here’s </a:t>
            </a:r>
            <a:r>
              <a:rPr lang="en-US" dirty="0" smtClean="0"/>
              <a:t>the same plot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50</a:t>
            </a:fld>
            <a:endParaRPr lang="de-DE"/>
          </a:p>
        </p:txBody>
      </p:sp>
    </p:spTree>
    <p:extLst>
      <p:ext uri="{BB962C8B-B14F-4D97-AF65-F5344CB8AC3E}">
        <p14:creationId xmlns:p14="http://schemas.microsoft.com/office/powerpoint/2010/main" val="2066506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comparison, here</a:t>
            </a:r>
            <a:r>
              <a:rPr lang="en-US" baseline="0" dirty="0" smtClean="0"/>
              <a:t>’</a:t>
            </a:r>
            <a:r>
              <a:rPr lang="en-US" dirty="0" smtClean="0"/>
              <a:t>s the same plot for a larger</a:t>
            </a:r>
            <a:r>
              <a:rPr lang="en-US" baseline="0" dirty="0" smtClean="0"/>
              <a:t> </a:t>
            </a:r>
            <a:r>
              <a:rPr lang="en-US" dirty="0" smtClean="0"/>
              <a:t>scene with roughly 10 times as many triangles</a:t>
            </a:r>
            <a:r>
              <a:rPr lang="en-US" baseline="0" dirty="0" smtClean="0"/>
              <a:t>. The comparison method is now able to utilize the GPU a lot better, (X) but our method still wins by a large margin. The (X) bounding box calculation is again almost the same, but our method suffers slightly from the additional bookkeeping in this case. (X) --- (</a:t>
            </a:r>
            <a:r>
              <a:rPr lang="en-US" dirty="0" smtClean="0"/>
              <a:t>This plot shows the total execution time)</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51</a:t>
            </a:fld>
            <a:endParaRPr lang="de-DE"/>
          </a:p>
        </p:txBody>
      </p:sp>
    </p:spTree>
    <p:extLst>
      <p:ext uri="{BB962C8B-B14F-4D97-AF65-F5344CB8AC3E}">
        <p14:creationId xmlns:p14="http://schemas.microsoft.com/office/powerpoint/2010/main" val="466339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the total execution time of the comparison method</a:t>
            </a:r>
            <a:r>
              <a:rPr lang="en-US" baseline="0" dirty="0" smtClean="0"/>
              <a:t> </a:t>
            </a:r>
            <a:r>
              <a:rPr lang="en-US" dirty="0" smtClean="0"/>
              <a:t>as a function of the GPU size.</a:t>
            </a:r>
            <a:r>
              <a:rPr lang="en-US" baseline="0" dirty="0" smtClean="0"/>
              <a:t> (X) The execution is clearly dominated by the hierarchy generation, which hardly improves even with 8 times as many cores. (X) Our method essentially removes this bottleneck, and the execution time is now dominated by sorting. </a:t>
            </a:r>
            <a:r>
              <a:rPr lang="en-US" dirty="0" smtClean="0"/>
              <a:t>(X) --- (So, that’s it.)</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52</a:t>
            </a:fld>
            <a:endParaRPr lang="de-DE"/>
          </a:p>
        </p:txBody>
      </p:sp>
    </p:spTree>
    <p:extLst>
      <p:ext uri="{BB962C8B-B14F-4D97-AF65-F5344CB8AC3E}">
        <p14:creationId xmlns:p14="http://schemas.microsoft.com/office/powerpoint/2010/main" val="3040254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that’s it. Finally, I would like to thank</a:t>
            </a:r>
            <a:r>
              <a:rPr lang="en-US" baseline="0" dirty="0" smtClean="0"/>
              <a:t> my colleagues at NVIDIA Research for useful advice and proofreading. (X) --- (Thank you)</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53</a:t>
            </a:fld>
            <a:endParaRPr lang="de-DE"/>
          </a:p>
        </p:txBody>
      </p:sp>
    </p:spTree>
    <p:extLst>
      <p:ext uri="{BB962C8B-B14F-4D97-AF65-F5344CB8AC3E}">
        <p14:creationId xmlns:p14="http://schemas.microsoft.com/office/powerpoint/2010/main" val="42161079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a:t>
            </a:r>
            <a:endParaRPr lang="en-US"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54</a:t>
            </a:fld>
            <a:endParaRPr lang="de-D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57</a:t>
            </a:fld>
            <a:endParaRPr lang="de-DE"/>
          </a:p>
        </p:txBody>
      </p:sp>
    </p:spTree>
    <p:extLst>
      <p:ext uri="{BB962C8B-B14F-4D97-AF65-F5344CB8AC3E}">
        <p14:creationId xmlns:p14="http://schemas.microsoft.com/office/powerpoint/2010/main" val="1347343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58</a:t>
            </a:fld>
            <a:endParaRPr lang="de-DE"/>
          </a:p>
        </p:txBody>
      </p:sp>
    </p:spTree>
    <p:extLst>
      <p:ext uri="{BB962C8B-B14F-4D97-AF65-F5344CB8AC3E}">
        <p14:creationId xmlns:p14="http://schemas.microsoft.com/office/powerpoint/2010/main" val="4278300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59</a:t>
            </a:fld>
            <a:endParaRPr lang="de-DE"/>
          </a:p>
        </p:txBody>
      </p:sp>
    </p:spTree>
    <p:extLst>
      <p:ext uri="{BB962C8B-B14F-4D97-AF65-F5344CB8AC3E}">
        <p14:creationId xmlns:p14="http://schemas.microsoft.com/office/powerpoint/2010/main" val="16098741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60</a:t>
            </a:fld>
            <a:endParaRPr lang="de-DE"/>
          </a:p>
        </p:txBody>
      </p:sp>
    </p:spTree>
    <p:extLst>
      <p:ext uri="{BB962C8B-B14F-4D97-AF65-F5344CB8AC3E}">
        <p14:creationId xmlns:p14="http://schemas.microsoft.com/office/powerpoint/2010/main" val="27042416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61</a:t>
            </a:fld>
            <a:endParaRPr lang="de-DE"/>
          </a:p>
        </p:txBody>
      </p:sp>
    </p:spTree>
    <p:extLst>
      <p:ext uri="{BB962C8B-B14F-4D97-AF65-F5344CB8AC3E}">
        <p14:creationId xmlns:p14="http://schemas.microsoft.com/office/powerpoint/2010/main" val="225659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construct the </a:t>
            </a:r>
            <a:r>
              <a:rPr lang="en-US" b="0" dirty="0" smtClean="0"/>
              <a:t>entire hierarchy </a:t>
            </a:r>
            <a:r>
              <a:rPr lang="en-US" dirty="0" smtClean="0"/>
              <a:t>in</a:t>
            </a:r>
            <a:r>
              <a:rPr lang="en-US" baseline="0" dirty="0" smtClean="0"/>
              <a:t> parallel, so that all levels are processed in one go. This avoids under-utilization, and makes the performance scale </a:t>
            </a:r>
            <a:r>
              <a:rPr lang="en-US" b="0" baseline="0" dirty="0" smtClean="0"/>
              <a:t>linearly</a:t>
            </a:r>
            <a:r>
              <a:rPr lang="en-US" baseline="0" dirty="0" smtClean="0"/>
              <a:t> with the size of the GPU. To make this possible, we present two new algorithms, which we will discuss (X) in the context of … (bounding volume hierarchies)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6</a:t>
            </a:fld>
            <a:endParaRPr lang="de-DE"/>
          </a:p>
        </p:txBody>
      </p:sp>
    </p:spTree>
    <p:extLst>
      <p:ext uri="{BB962C8B-B14F-4D97-AF65-F5344CB8AC3E}">
        <p14:creationId xmlns:p14="http://schemas.microsoft.com/office/powerpoint/2010/main" val="22887165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62</a:t>
            </a:fld>
            <a:endParaRPr lang="de-DE"/>
          </a:p>
        </p:txBody>
      </p:sp>
    </p:spTree>
    <p:extLst>
      <p:ext uri="{BB962C8B-B14F-4D97-AF65-F5344CB8AC3E}">
        <p14:creationId xmlns:p14="http://schemas.microsoft.com/office/powerpoint/2010/main" val="97875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 bounding volume</a:t>
            </a:r>
            <a:r>
              <a:rPr lang="fi-FI" baseline="0" dirty="0" smtClean="0"/>
              <a:t> hierarchies. </a:t>
            </a:r>
            <a:r>
              <a:rPr lang="fi-FI" b="0" baseline="0" dirty="0" smtClean="0"/>
              <a:t>Our paper </a:t>
            </a:r>
            <a:r>
              <a:rPr lang="fi-FI" baseline="0" dirty="0" smtClean="0"/>
              <a:t>also applies the same ideas to point-based octrees and k-d trees, but we’ll </a:t>
            </a:r>
            <a:r>
              <a:rPr lang="fi-FI" b="0" baseline="0" dirty="0" smtClean="0"/>
              <a:t>skip</a:t>
            </a:r>
            <a:r>
              <a:rPr lang="fi-FI" baseline="0" dirty="0" smtClean="0"/>
              <a:t> the details here to keep things simple. (X) --- (</a:t>
            </a:r>
            <a:r>
              <a:rPr lang="fi-FI" b="0" baseline="0" dirty="0" smtClean="0"/>
              <a:t>So</a:t>
            </a:r>
            <a:r>
              <a:rPr lang="fi-FI" baseline="0" dirty="0" smtClean="0"/>
              <a:t>, as most of you know)</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7</a:t>
            </a:fld>
            <a:endParaRPr lang="de-DE"/>
          </a:p>
        </p:txBody>
      </p:sp>
    </p:spTree>
    <p:extLst>
      <p:ext uri="{BB962C8B-B14F-4D97-AF65-F5344CB8AC3E}">
        <p14:creationId xmlns:p14="http://schemas.microsoft.com/office/powerpoint/2010/main" val="2391026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0" dirty="0" smtClean="0"/>
              <a:t>So</a:t>
            </a:r>
            <a:r>
              <a:rPr lang="fi-FI" dirty="0" smtClean="0"/>
              <a:t>, as most of you know, a bounding volume hierarchy is</a:t>
            </a:r>
            <a:r>
              <a:rPr lang="fi-FI" baseline="0" dirty="0" smtClean="0"/>
              <a:t> used for indexing a bunch of 3D primitives (X) like </a:t>
            </a:r>
            <a:r>
              <a:rPr lang="fi-FI" b="0" baseline="0" dirty="0" smtClean="0"/>
              <a:t>triangles</a:t>
            </a:r>
            <a:r>
              <a:rPr lang="fi-FI" baseline="0" dirty="0" smtClean="0"/>
              <a:t>. The primitives are grouped into nodes, (X) and each node stores a bounding volume that fully contains the underlying primitives – axis-aligned bounding box is the most common choice. The grouping is repeated (X) hierarchically, so the (X) root node covers the entire scene. (X) </a:t>
            </a:r>
            <a:r>
              <a:rPr lang="en-US" baseline="0" dirty="0" smtClean="0"/>
              <a:t>(To find the primitives intersecting)</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8</a:t>
            </a:fld>
            <a:endParaRPr lang="de-DE"/>
          </a:p>
        </p:txBody>
      </p:sp>
    </p:spTree>
    <p:extLst>
      <p:ext uri="{BB962C8B-B14F-4D97-AF65-F5344CB8AC3E}">
        <p14:creationId xmlns:p14="http://schemas.microsoft.com/office/powerpoint/2010/main" val="421085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dirty="0" smtClean="0"/>
              <a:t>To</a:t>
            </a:r>
            <a:r>
              <a:rPr lang="fi-FI" baseline="0" dirty="0" smtClean="0"/>
              <a:t> find the primitives intersecting a given shape – say, in collision detection – you start from the (X) root, and descend the tree recursively (X). When you reach a node whose bounding volume does not intersect the query, you can (X) cull the entire subtree. (X) Repeating this, you (X) finally reach individual primitives, which you can then (X) check against the query. (X) --- (Lauterbach and others)</a:t>
            </a:r>
            <a:endParaRPr lang="en-US" dirty="0"/>
          </a:p>
        </p:txBody>
      </p:sp>
      <p:sp>
        <p:nvSpPr>
          <p:cNvPr id="4" name="Slide Number Placeholder 3"/>
          <p:cNvSpPr>
            <a:spLocks noGrp="1"/>
          </p:cNvSpPr>
          <p:nvPr>
            <p:ph type="sldNum" sz="quarter" idx="10"/>
          </p:nvPr>
        </p:nvSpPr>
        <p:spPr/>
        <p:txBody>
          <a:bodyPr/>
          <a:lstStyle/>
          <a:p>
            <a:pPr>
              <a:defRPr/>
            </a:pPr>
            <a:fld id="{77634E52-CACD-4613-927A-93CF90972B7F}" type="slidenum">
              <a:rPr lang="de-DE" smtClean="0"/>
              <a:pPr>
                <a:defRPr/>
              </a:pPr>
              <a:t>9</a:t>
            </a:fld>
            <a:endParaRPr lang="de-DE"/>
          </a:p>
        </p:txBody>
      </p:sp>
    </p:spTree>
    <p:extLst>
      <p:ext uri="{BB962C8B-B14F-4D97-AF65-F5344CB8AC3E}">
        <p14:creationId xmlns:p14="http://schemas.microsoft.com/office/powerpoint/2010/main" val="1944705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1278256"/>
            <a:ext cx="4663440" cy="882015"/>
          </a:xfrm>
        </p:spPr>
        <p:txBody>
          <a:bodyPr/>
          <a:lstStyle/>
          <a:p>
            <a:r>
              <a:rPr lang="en-US" dirty="0" smtClean="0"/>
              <a:t>Click to edit Master title style</a:t>
            </a:r>
            <a:endParaRPr lang="de-DE" dirty="0"/>
          </a:p>
        </p:txBody>
      </p:sp>
      <p:sp>
        <p:nvSpPr>
          <p:cNvPr id="3" name="Subtitle 2"/>
          <p:cNvSpPr>
            <a:spLocks noGrp="1"/>
          </p:cNvSpPr>
          <p:nvPr>
            <p:ph type="subTitle" idx="1"/>
          </p:nvPr>
        </p:nvSpPr>
        <p:spPr>
          <a:xfrm>
            <a:off x="822960" y="2331720"/>
            <a:ext cx="3840480" cy="1051560"/>
          </a:xfrm>
        </p:spPr>
        <p:txBody>
          <a:bodyPr/>
          <a:lstStyle>
            <a:lvl1pPr marL="0" indent="0" algn="ctr">
              <a:buNone/>
              <a:defRPr>
                <a:solidFill>
                  <a:schemeClr val="tx1">
                    <a:tint val="75000"/>
                  </a:schemeClr>
                </a:solidFill>
              </a:defRPr>
            </a:lvl1pPr>
            <a:lvl2pPr marL="326532" indent="0" algn="ctr">
              <a:buNone/>
              <a:defRPr>
                <a:solidFill>
                  <a:schemeClr val="tx1">
                    <a:tint val="75000"/>
                  </a:schemeClr>
                </a:solidFill>
              </a:defRPr>
            </a:lvl2pPr>
            <a:lvl3pPr marL="653064" indent="0" algn="ctr">
              <a:buNone/>
              <a:defRPr>
                <a:solidFill>
                  <a:schemeClr val="tx1">
                    <a:tint val="75000"/>
                  </a:schemeClr>
                </a:solidFill>
              </a:defRPr>
            </a:lvl3pPr>
            <a:lvl4pPr marL="979597" indent="0" algn="ctr">
              <a:buNone/>
              <a:defRPr>
                <a:solidFill>
                  <a:schemeClr val="tx1">
                    <a:tint val="75000"/>
                  </a:schemeClr>
                </a:solidFill>
              </a:defRPr>
            </a:lvl4pPr>
            <a:lvl5pPr marL="1306129" indent="0" algn="ctr">
              <a:buNone/>
              <a:defRPr>
                <a:solidFill>
                  <a:schemeClr val="tx1">
                    <a:tint val="75000"/>
                  </a:schemeClr>
                </a:solidFill>
              </a:defRPr>
            </a:lvl5pPr>
            <a:lvl6pPr marL="1632661" indent="0" algn="ctr">
              <a:buNone/>
              <a:defRPr>
                <a:solidFill>
                  <a:schemeClr val="tx1">
                    <a:tint val="75000"/>
                  </a:schemeClr>
                </a:solidFill>
              </a:defRPr>
            </a:lvl6pPr>
            <a:lvl7pPr marL="1959193" indent="0" algn="ctr">
              <a:buNone/>
              <a:defRPr>
                <a:solidFill>
                  <a:schemeClr val="tx1">
                    <a:tint val="75000"/>
                  </a:schemeClr>
                </a:solidFill>
              </a:defRPr>
            </a:lvl7pPr>
            <a:lvl8pPr marL="2285726" indent="0" algn="ctr">
              <a:buNone/>
              <a:defRPr>
                <a:solidFill>
                  <a:schemeClr val="tx1">
                    <a:tint val="75000"/>
                  </a:schemeClr>
                </a:solidFill>
              </a:defRPr>
            </a:lvl8pPr>
            <a:lvl9pPr marL="2612258" indent="0" algn="ctr">
              <a:buNone/>
              <a:defRPr>
                <a:solidFill>
                  <a:schemeClr val="tx1">
                    <a:tint val="75000"/>
                  </a:schemeClr>
                </a:solidFill>
              </a:defRPr>
            </a:lvl9pPr>
          </a:lstStyle>
          <a:p>
            <a:r>
              <a:rPr lang="en-US" dirty="0" smtClean="0"/>
              <a:t>Click to edit Master subtitle style</a:t>
            </a:r>
            <a:endParaRPr lang="de-DE" dirty="0"/>
          </a:p>
        </p:txBody>
      </p:sp>
      <p:sp>
        <p:nvSpPr>
          <p:cNvPr id="4" name="Date Placeholder 3"/>
          <p:cNvSpPr>
            <a:spLocks noGrp="1"/>
          </p:cNvSpPr>
          <p:nvPr>
            <p:ph type="dt" sz="half" idx="10"/>
          </p:nvPr>
        </p:nvSpPr>
        <p:spPr/>
        <p:txBody>
          <a:bodyPr/>
          <a:lstStyle>
            <a:lvl1pPr>
              <a:defRPr/>
            </a:lvl1pPr>
          </a:lstStyle>
          <a:p>
            <a:pPr>
              <a:defRPr/>
            </a:pPr>
            <a:fld id="{99F5D38A-4D22-45AF-9507-FEBF3919B07A}" type="datetime1">
              <a:rPr lang="de-DE" smtClean="0"/>
              <a:t>02.07.2012</a:t>
            </a:fld>
            <a:endParaRPr lang="de-DE"/>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6" name="Slide Number Placeholder 5"/>
          <p:cNvSpPr>
            <a:spLocks noGrp="1"/>
          </p:cNvSpPr>
          <p:nvPr>
            <p:ph type="sldNum" sz="quarter" idx="12"/>
          </p:nvPr>
        </p:nvSpPr>
        <p:spPr/>
        <p:txBody>
          <a:bodyPr/>
          <a:lstStyle>
            <a:lvl1pPr>
              <a:defRPr/>
            </a:lvl1pPr>
          </a:lstStyle>
          <a:p>
            <a:pPr>
              <a:defRPr/>
            </a:pPr>
            <a:fld id="{1C14A33B-72CC-4726-BD71-58B82558DB13}" type="slidenum">
              <a:rPr lang="de-DE"/>
              <a:pPr>
                <a:defRPr/>
              </a:pPr>
              <a:t>‹#›</a:t>
            </a:fld>
            <a:endParaRPr lang="de-DE"/>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60474" y="3818768"/>
            <a:ext cx="1747022" cy="232120"/>
          </a:xfrm>
          <a:prstGeom prst="rect">
            <a:avLst/>
          </a:prstGeom>
        </p:spPr>
      </p:pic>
      <p:pic>
        <p:nvPicPr>
          <p:cNvPr id="11" name="Picture 4" descr="logo.png"/>
          <p:cNvPicPr>
            <a:picLocks noChangeAspect="1"/>
          </p:cNvPicPr>
          <p:nvPr userDrawn="1"/>
        </p:nvPicPr>
        <p:blipFill>
          <a:blip r:embed="rId3" cstate="print">
            <a:lum bright="16000" contrast="8000"/>
          </a:blip>
          <a:srcRect/>
          <a:stretch>
            <a:fillRect/>
          </a:stretch>
        </p:blipFill>
        <p:spPr bwMode="auto">
          <a:xfrm>
            <a:off x="76547" y="3665538"/>
            <a:ext cx="506413" cy="44926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pPr>
              <a:defRPr/>
            </a:pPr>
            <a:fld id="{455D3BC1-558B-4D52-B929-BD4C9E1B72CF}" type="datetime1">
              <a:rPr lang="de-DE" smtClean="0"/>
              <a:t>02.07.2012</a:t>
            </a:fld>
            <a:endParaRPr lang="de-DE"/>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6" name="Slide Number Placeholder 5"/>
          <p:cNvSpPr>
            <a:spLocks noGrp="1"/>
          </p:cNvSpPr>
          <p:nvPr>
            <p:ph type="sldNum" sz="quarter" idx="12"/>
          </p:nvPr>
        </p:nvSpPr>
        <p:spPr/>
        <p:txBody>
          <a:bodyPr/>
          <a:lstStyle>
            <a:lvl1pPr>
              <a:defRPr/>
            </a:lvl1pPr>
          </a:lstStyle>
          <a:p>
            <a:pPr>
              <a:defRPr/>
            </a:pPr>
            <a:fld id="{36C68848-00A3-4F62-90BA-5CA48244F36B}"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3" y="99060"/>
            <a:ext cx="987743" cy="210597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219076" y="99060"/>
            <a:ext cx="2871788" cy="21059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lvl1pPr>
              <a:defRPr/>
            </a:lvl1pPr>
          </a:lstStyle>
          <a:p>
            <a:pPr>
              <a:defRPr/>
            </a:pPr>
            <a:fld id="{D50CEA72-4DAB-49B4-A04B-3686FF6D8B57}" type="datetime1">
              <a:rPr lang="de-DE" smtClean="0"/>
              <a:t>02.07.2012</a:t>
            </a:fld>
            <a:endParaRPr lang="de-DE"/>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6" name="Slide Number Placeholder 5"/>
          <p:cNvSpPr>
            <a:spLocks noGrp="1"/>
          </p:cNvSpPr>
          <p:nvPr>
            <p:ph type="sldNum" sz="quarter" idx="12"/>
          </p:nvPr>
        </p:nvSpPr>
        <p:spPr/>
        <p:txBody>
          <a:bodyPr/>
          <a:lstStyle>
            <a:lvl1pPr>
              <a:defRPr/>
            </a:lvl1pPr>
          </a:lstStyle>
          <a:p>
            <a:pPr>
              <a:defRPr/>
            </a:pPr>
            <a:fld id="{DB322DE5-4769-47AE-8646-6A420236DAD6}"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5501217" cy="61724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53064" fontAlgn="auto">
              <a:spcBef>
                <a:spcPts val="0"/>
              </a:spcBef>
              <a:spcAft>
                <a:spcPts val="0"/>
              </a:spcAft>
              <a:defRPr/>
            </a:pPr>
            <a:endParaRPr lang="de-DE" sz="2400" b="1"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150913" y="69226"/>
            <a:ext cx="5158550" cy="504056"/>
          </a:xfrm>
        </p:spPr>
        <p:txBody>
          <a:bodyPr/>
          <a:lstStyle>
            <a:lvl1pPr algn="l">
              <a:defRPr sz="2800" b="1">
                <a:effectLst>
                  <a:outerShdw blurRad="38100" dist="38100" dir="2700000" algn="tl">
                    <a:schemeClr val="accent3">
                      <a:lumMod val="50000"/>
                      <a:alpha val="34000"/>
                    </a:schemeClr>
                  </a:outerShdw>
                </a:effectLst>
                <a:latin typeface="+mj-lt"/>
                <a:cs typeface="Arial" pitchFamily="34" charset="0"/>
              </a:defRPr>
            </a:lvl1pPr>
          </a:lstStyle>
          <a:p>
            <a:r>
              <a:rPr lang="en-US" dirty="0" smtClean="0"/>
              <a:t>Click to edit Master title style</a:t>
            </a:r>
            <a:endParaRPr lang="de-DE" dirty="0"/>
          </a:p>
        </p:txBody>
      </p:sp>
      <p:sp>
        <p:nvSpPr>
          <p:cNvPr id="3" name="Content Placeholder 2"/>
          <p:cNvSpPr>
            <a:spLocks noGrp="1"/>
          </p:cNvSpPr>
          <p:nvPr>
            <p:ph idx="1"/>
          </p:nvPr>
        </p:nvSpPr>
        <p:spPr>
          <a:xfrm>
            <a:off x="150913" y="833265"/>
            <a:ext cx="5061644" cy="2841799"/>
          </a:xfrm>
        </p:spPr>
        <p:txBody>
          <a:bodyPr/>
          <a:lstStyle>
            <a:lvl1pPr>
              <a:spcBef>
                <a:spcPts val="600"/>
              </a:spcBef>
              <a:buClr>
                <a:schemeClr val="accent1"/>
              </a:buClr>
              <a:buFont typeface="Wingdings" pitchFamily="2" charset="2"/>
              <a:buChar char="§"/>
              <a:defRPr sz="2000">
                <a:latin typeface="+mn-lt"/>
                <a:cs typeface="Arial" pitchFamily="34" charset="0"/>
              </a:defRPr>
            </a:lvl1pPr>
            <a:lvl2pPr>
              <a:buClr>
                <a:schemeClr val="accent1"/>
              </a:buClr>
              <a:buFont typeface="Wingdings" pitchFamily="2" charset="2"/>
              <a:buChar char="§"/>
              <a:defRPr sz="1800">
                <a:latin typeface="+mn-lt"/>
                <a:cs typeface="Arial" pitchFamily="34" charset="0"/>
              </a:defRPr>
            </a:lvl2pPr>
            <a:lvl3pPr>
              <a:buClr>
                <a:schemeClr val="accent1"/>
              </a:buClr>
              <a:buFont typeface="Wingdings" pitchFamily="2" charset="2"/>
              <a:buChar char="§"/>
              <a:defRPr sz="1600">
                <a:latin typeface="+mn-lt"/>
                <a:cs typeface="Arial" pitchFamily="34" charset="0"/>
              </a:defRPr>
            </a:lvl3pPr>
            <a:lvl4pPr>
              <a:defRPr sz="1600">
                <a:latin typeface="+mn-lt"/>
                <a:cs typeface="Arial" pitchFamily="34" charset="0"/>
              </a:defRPr>
            </a:lvl4pPr>
            <a:lvl5pPr>
              <a:defRPr sz="1600">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Date Placeholder 3"/>
          <p:cNvSpPr>
            <a:spLocks noGrp="1"/>
          </p:cNvSpPr>
          <p:nvPr>
            <p:ph type="dt" sz="half" idx="10"/>
          </p:nvPr>
        </p:nvSpPr>
        <p:spPr/>
        <p:txBody>
          <a:bodyPr/>
          <a:lstStyle/>
          <a:p>
            <a:pPr>
              <a:defRPr/>
            </a:pPr>
            <a:fld id="{55066129-F42D-46A3-830E-B443499628A9}" type="datetime1">
              <a:rPr lang="de-DE" smtClean="0"/>
              <a:t>02.07.2012</a:t>
            </a:fld>
            <a:endParaRPr lang="de-DE"/>
          </a:p>
        </p:txBody>
      </p:sp>
      <p:sp>
        <p:nvSpPr>
          <p:cNvPr id="5" name="Footer Placeholder 4"/>
          <p:cNvSpPr>
            <a:spLocks noGrp="1"/>
          </p:cNvSpPr>
          <p:nvPr>
            <p:ph type="ftr" sz="quarter" idx="11"/>
          </p:nvPr>
        </p:nvSpPr>
        <p:spPr/>
        <p:txBody>
          <a:bodyPr/>
          <a:lstStyle/>
          <a:p>
            <a:pPr>
              <a:defRPr/>
            </a:pPr>
            <a:endParaRPr lang="de-DE"/>
          </a:p>
        </p:txBody>
      </p:sp>
      <p:sp>
        <p:nvSpPr>
          <p:cNvPr id="6" name="Slide Number Placeholder 5"/>
          <p:cNvSpPr>
            <a:spLocks noGrp="1"/>
          </p:cNvSpPr>
          <p:nvPr>
            <p:ph type="sldNum" sz="quarter" idx="12"/>
          </p:nvPr>
        </p:nvSpPr>
        <p:spPr/>
        <p:txBody>
          <a:bodyPr/>
          <a:lstStyle/>
          <a:p>
            <a:pPr>
              <a:defRPr/>
            </a:pPr>
            <a:fld id="{AD73B8B3-247B-45E9-B8A2-9D6A39559F4A}" type="slidenum">
              <a:rPr lang="de-DE" smtClean="0"/>
              <a:pPr>
                <a:defRPr/>
              </a:pPr>
              <a:t>‹#›</a:t>
            </a:fld>
            <a:endParaRPr lang="de-DE"/>
          </a:p>
        </p:txBody>
      </p:sp>
    </p:spTree>
  </p:cSld>
  <p:clrMapOvr>
    <a:masterClrMapping/>
  </p:clrMapOvr>
  <p:transition>
    <p:fade/>
  </p:transition>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3388" y="2644141"/>
            <a:ext cx="4663440" cy="817245"/>
          </a:xfrm>
        </p:spPr>
        <p:txBody>
          <a:bodyPr anchor="t"/>
          <a:lstStyle>
            <a:lvl1pPr algn="l">
              <a:defRPr sz="2900" b="1" cap="all"/>
            </a:lvl1pPr>
          </a:lstStyle>
          <a:p>
            <a:r>
              <a:rPr lang="en-US" dirty="0" smtClean="0"/>
              <a:t>Click to edit Master title style</a:t>
            </a:r>
            <a:endParaRPr lang="de-DE" dirty="0"/>
          </a:p>
        </p:txBody>
      </p:sp>
      <p:sp>
        <p:nvSpPr>
          <p:cNvPr id="3" name="Text Placeholder 2"/>
          <p:cNvSpPr>
            <a:spLocks noGrp="1"/>
          </p:cNvSpPr>
          <p:nvPr>
            <p:ph type="body" idx="1"/>
          </p:nvPr>
        </p:nvSpPr>
        <p:spPr>
          <a:xfrm>
            <a:off x="433388" y="1744028"/>
            <a:ext cx="4663440" cy="900112"/>
          </a:xfrm>
        </p:spPr>
        <p:txBody>
          <a:bodyPr anchor="b"/>
          <a:lstStyle>
            <a:lvl1pPr marL="0" indent="0">
              <a:buNone/>
              <a:defRPr sz="1400">
                <a:solidFill>
                  <a:schemeClr val="tx1">
                    <a:tint val="75000"/>
                  </a:schemeClr>
                </a:solidFill>
              </a:defRPr>
            </a:lvl1pPr>
            <a:lvl2pPr marL="326532" indent="0">
              <a:buNone/>
              <a:defRPr sz="1300">
                <a:solidFill>
                  <a:schemeClr val="tx1">
                    <a:tint val="75000"/>
                  </a:schemeClr>
                </a:solidFill>
              </a:defRPr>
            </a:lvl2pPr>
            <a:lvl3pPr marL="653064" indent="0">
              <a:buNone/>
              <a:defRPr sz="1100">
                <a:solidFill>
                  <a:schemeClr val="tx1">
                    <a:tint val="75000"/>
                  </a:schemeClr>
                </a:solidFill>
              </a:defRPr>
            </a:lvl3pPr>
            <a:lvl4pPr marL="979597" indent="0">
              <a:buNone/>
              <a:defRPr sz="1000">
                <a:solidFill>
                  <a:schemeClr val="tx1">
                    <a:tint val="75000"/>
                  </a:schemeClr>
                </a:solidFill>
              </a:defRPr>
            </a:lvl4pPr>
            <a:lvl5pPr marL="1306129" indent="0">
              <a:buNone/>
              <a:defRPr sz="1000">
                <a:solidFill>
                  <a:schemeClr val="tx1">
                    <a:tint val="75000"/>
                  </a:schemeClr>
                </a:solidFill>
              </a:defRPr>
            </a:lvl5pPr>
            <a:lvl6pPr marL="1632661" indent="0">
              <a:buNone/>
              <a:defRPr sz="1000">
                <a:solidFill>
                  <a:schemeClr val="tx1">
                    <a:tint val="75000"/>
                  </a:schemeClr>
                </a:solidFill>
              </a:defRPr>
            </a:lvl6pPr>
            <a:lvl7pPr marL="1959193" indent="0">
              <a:buNone/>
              <a:defRPr sz="1000">
                <a:solidFill>
                  <a:schemeClr val="tx1">
                    <a:tint val="75000"/>
                  </a:schemeClr>
                </a:solidFill>
              </a:defRPr>
            </a:lvl7pPr>
            <a:lvl8pPr marL="2285726" indent="0">
              <a:buNone/>
              <a:defRPr sz="1000">
                <a:solidFill>
                  <a:schemeClr val="tx1">
                    <a:tint val="75000"/>
                  </a:schemeClr>
                </a:solidFill>
              </a:defRPr>
            </a:lvl8pPr>
            <a:lvl9pPr marL="2612258" indent="0">
              <a:buNone/>
              <a:defRPr sz="10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CD6DAC6-0322-4B01-AA15-E6731D7A0091}" type="datetime1">
              <a:rPr lang="de-DE" smtClean="0"/>
              <a:t>02.07.2012</a:t>
            </a:fld>
            <a:endParaRPr lang="de-DE"/>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6" name="Slide Number Placeholder 5"/>
          <p:cNvSpPr>
            <a:spLocks noGrp="1"/>
          </p:cNvSpPr>
          <p:nvPr>
            <p:ph type="sldNum" sz="quarter" idx="12"/>
          </p:nvPr>
        </p:nvSpPr>
        <p:spPr/>
        <p:txBody>
          <a:bodyPr/>
          <a:lstStyle>
            <a:lvl1pPr>
              <a:defRPr/>
            </a:lvl1pPr>
          </a:lstStyle>
          <a:p>
            <a:pPr>
              <a:defRPr/>
            </a:pPr>
            <a:fld id="{CD8AB185-985B-4C5E-AB46-18E41690A971}"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de-DE" dirty="0"/>
          </a:p>
        </p:txBody>
      </p:sp>
      <p:sp>
        <p:nvSpPr>
          <p:cNvPr id="3" name="Content Placeholder 2"/>
          <p:cNvSpPr>
            <a:spLocks noGrp="1"/>
          </p:cNvSpPr>
          <p:nvPr>
            <p:ph sz="half" idx="1"/>
          </p:nvPr>
        </p:nvSpPr>
        <p:spPr>
          <a:xfrm>
            <a:off x="219075" y="576264"/>
            <a:ext cx="1929765" cy="16287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Content Placeholder 3"/>
          <p:cNvSpPr>
            <a:spLocks noGrp="1"/>
          </p:cNvSpPr>
          <p:nvPr>
            <p:ph sz="half" idx="2"/>
          </p:nvPr>
        </p:nvSpPr>
        <p:spPr>
          <a:xfrm>
            <a:off x="2240280" y="576264"/>
            <a:ext cx="1929765" cy="162877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3"/>
          <p:cNvSpPr>
            <a:spLocks noGrp="1"/>
          </p:cNvSpPr>
          <p:nvPr>
            <p:ph type="dt" sz="half" idx="10"/>
          </p:nvPr>
        </p:nvSpPr>
        <p:spPr/>
        <p:txBody>
          <a:bodyPr/>
          <a:lstStyle>
            <a:lvl1pPr>
              <a:defRPr/>
            </a:lvl1pPr>
          </a:lstStyle>
          <a:p>
            <a:pPr>
              <a:defRPr/>
            </a:pPr>
            <a:fld id="{58801454-D9B2-4462-9677-190B36F97EF7}" type="datetime1">
              <a:rPr lang="de-DE" smtClean="0"/>
              <a:t>02.07.2012</a:t>
            </a:fld>
            <a:endParaRPr lang="de-DE"/>
          </a:p>
        </p:txBody>
      </p:sp>
      <p:sp>
        <p:nvSpPr>
          <p:cNvPr id="6" name="Footer Placeholder 4"/>
          <p:cNvSpPr>
            <a:spLocks noGrp="1"/>
          </p:cNvSpPr>
          <p:nvPr>
            <p:ph type="ftr" sz="quarter" idx="11"/>
          </p:nvPr>
        </p:nvSpPr>
        <p:spPr/>
        <p:txBody>
          <a:bodyPr/>
          <a:lstStyle>
            <a:lvl1pPr>
              <a:defRPr/>
            </a:lvl1pPr>
          </a:lstStyle>
          <a:p>
            <a:pPr>
              <a:defRPr/>
            </a:pPr>
            <a:endParaRPr lang="de-DE"/>
          </a:p>
        </p:txBody>
      </p:sp>
      <p:sp>
        <p:nvSpPr>
          <p:cNvPr id="7" name="Slide Number Placeholder 5"/>
          <p:cNvSpPr>
            <a:spLocks noGrp="1"/>
          </p:cNvSpPr>
          <p:nvPr>
            <p:ph type="sldNum" sz="quarter" idx="12"/>
          </p:nvPr>
        </p:nvSpPr>
        <p:spPr/>
        <p:txBody>
          <a:bodyPr/>
          <a:lstStyle>
            <a:lvl1pPr>
              <a:defRPr/>
            </a:lvl1pPr>
          </a:lstStyle>
          <a:p>
            <a:pPr>
              <a:defRPr/>
            </a:pPr>
            <a:fld id="{8865123E-C12F-4C4D-B8E5-4FB64FA54588}"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64783"/>
            <a:ext cx="4937760" cy="6858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274320" y="921069"/>
            <a:ext cx="2424113" cy="383857"/>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274320" y="1304926"/>
            <a:ext cx="2424113" cy="237077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2787015" y="921069"/>
            <a:ext cx="2425065" cy="383857"/>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2787015" y="1304926"/>
            <a:ext cx="2425065" cy="2370773"/>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3"/>
          <p:cNvSpPr>
            <a:spLocks noGrp="1"/>
          </p:cNvSpPr>
          <p:nvPr>
            <p:ph type="dt" sz="half" idx="10"/>
          </p:nvPr>
        </p:nvSpPr>
        <p:spPr/>
        <p:txBody>
          <a:bodyPr/>
          <a:lstStyle>
            <a:lvl1pPr>
              <a:defRPr/>
            </a:lvl1pPr>
          </a:lstStyle>
          <a:p>
            <a:pPr>
              <a:defRPr/>
            </a:pPr>
            <a:fld id="{13B63D83-6B94-42E9-A508-FB33BDE630F9}" type="datetime1">
              <a:rPr lang="de-DE" smtClean="0"/>
              <a:t>02.07.2012</a:t>
            </a:fld>
            <a:endParaRPr lang="de-DE"/>
          </a:p>
        </p:txBody>
      </p:sp>
      <p:sp>
        <p:nvSpPr>
          <p:cNvPr id="8" name="Footer Placeholder 4"/>
          <p:cNvSpPr>
            <a:spLocks noGrp="1"/>
          </p:cNvSpPr>
          <p:nvPr>
            <p:ph type="ftr" sz="quarter" idx="11"/>
          </p:nvPr>
        </p:nvSpPr>
        <p:spPr/>
        <p:txBody>
          <a:bodyPr/>
          <a:lstStyle>
            <a:lvl1pPr>
              <a:defRPr/>
            </a:lvl1pPr>
          </a:lstStyle>
          <a:p>
            <a:pPr>
              <a:defRPr/>
            </a:pPr>
            <a:endParaRPr lang="de-DE"/>
          </a:p>
        </p:txBody>
      </p:sp>
      <p:sp>
        <p:nvSpPr>
          <p:cNvPr id="9" name="Slide Number Placeholder 5"/>
          <p:cNvSpPr>
            <a:spLocks noGrp="1"/>
          </p:cNvSpPr>
          <p:nvPr>
            <p:ph type="sldNum" sz="quarter" idx="12"/>
          </p:nvPr>
        </p:nvSpPr>
        <p:spPr/>
        <p:txBody>
          <a:bodyPr/>
          <a:lstStyle>
            <a:lvl1pPr>
              <a:defRPr/>
            </a:lvl1pPr>
          </a:lstStyle>
          <a:p>
            <a:pPr>
              <a:defRPr/>
            </a:pPr>
            <a:fld id="{B9A22B2C-5C0D-4889-B431-97A78D1E7E61}"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3"/>
          <p:cNvSpPr>
            <a:spLocks noGrp="1"/>
          </p:cNvSpPr>
          <p:nvPr>
            <p:ph type="dt" sz="half" idx="10"/>
          </p:nvPr>
        </p:nvSpPr>
        <p:spPr/>
        <p:txBody>
          <a:bodyPr/>
          <a:lstStyle>
            <a:lvl1pPr>
              <a:defRPr/>
            </a:lvl1pPr>
          </a:lstStyle>
          <a:p>
            <a:pPr>
              <a:defRPr/>
            </a:pPr>
            <a:fld id="{6D9B8805-0F63-497C-8EA8-82D312E08A72}" type="datetime1">
              <a:rPr lang="de-DE" smtClean="0"/>
              <a:t>02.07.2012</a:t>
            </a:fld>
            <a:endParaRPr lang="de-DE"/>
          </a:p>
        </p:txBody>
      </p:sp>
      <p:sp>
        <p:nvSpPr>
          <p:cNvPr id="4" name="Footer Placeholder 4"/>
          <p:cNvSpPr>
            <a:spLocks noGrp="1"/>
          </p:cNvSpPr>
          <p:nvPr>
            <p:ph type="ftr" sz="quarter" idx="11"/>
          </p:nvPr>
        </p:nvSpPr>
        <p:spPr/>
        <p:txBody>
          <a:bodyPr/>
          <a:lstStyle>
            <a:lvl1pPr>
              <a:defRPr/>
            </a:lvl1pPr>
          </a:lstStyle>
          <a:p>
            <a:pPr>
              <a:defRPr/>
            </a:pPr>
            <a:endParaRPr lang="de-DE"/>
          </a:p>
        </p:txBody>
      </p:sp>
      <p:sp>
        <p:nvSpPr>
          <p:cNvPr id="5" name="Slide Number Placeholder 5"/>
          <p:cNvSpPr>
            <a:spLocks noGrp="1"/>
          </p:cNvSpPr>
          <p:nvPr>
            <p:ph type="sldNum" sz="quarter" idx="12"/>
          </p:nvPr>
        </p:nvSpPr>
        <p:spPr/>
        <p:txBody>
          <a:bodyPr/>
          <a:lstStyle>
            <a:lvl1pPr>
              <a:defRPr/>
            </a:lvl1pPr>
          </a:lstStyle>
          <a:p>
            <a:pPr>
              <a:defRPr/>
            </a:pPr>
            <a:fld id="{88A6CD65-C997-4BF0-9059-2CD0857FFED5}"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F027A66-0CAE-45D4-8274-5CC0D5CF354D}" type="datetime1">
              <a:rPr lang="de-DE" smtClean="0"/>
              <a:t>02.07.2012</a:t>
            </a:fld>
            <a:endParaRPr lang="de-DE"/>
          </a:p>
        </p:txBody>
      </p:sp>
      <p:sp>
        <p:nvSpPr>
          <p:cNvPr id="3" name="Footer Placeholder 4"/>
          <p:cNvSpPr>
            <a:spLocks noGrp="1"/>
          </p:cNvSpPr>
          <p:nvPr>
            <p:ph type="ftr" sz="quarter" idx="11"/>
          </p:nvPr>
        </p:nvSpPr>
        <p:spPr/>
        <p:txBody>
          <a:bodyPr/>
          <a:lstStyle>
            <a:lvl1pPr>
              <a:defRPr/>
            </a:lvl1pPr>
          </a:lstStyle>
          <a:p>
            <a:pPr>
              <a:defRPr/>
            </a:pPr>
            <a:endParaRPr lang="de-DE"/>
          </a:p>
        </p:txBody>
      </p:sp>
      <p:sp>
        <p:nvSpPr>
          <p:cNvPr id="4" name="Slide Number Placeholder 5"/>
          <p:cNvSpPr>
            <a:spLocks noGrp="1"/>
          </p:cNvSpPr>
          <p:nvPr>
            <p:ph type="sldNum" sz="quarter" idx="12"/>
          </p:nvPr>
        </p:nvSpPr>
        <p:spPr/>
        <p:txBody>
          <a:bodyPr/>
          <a:lstStyle>
            <a:lvl1pPr>
              <a:defRPr/>
            </a:lvl1pPr>
          </a:lstStyle>
          <a:p>
            <a:pPr>
              <a:defRPr/>
            </a:pPr>
            <a:fld id="{C32B8341-9E56-4DA8-8BD9-0358FD63C34C}" type="slidenum">
              <a:rPr lang="de-DE"/>
              <a:pPr>
                <a:defRPr/>
              </a:pPr>
              <a:t>‹#›</a:t>
            </a:fld>
            <a:endParaRPr lang="de-DE"/>
          </a:p>
        </p:txBody>
      </p:sp>
      <p:sp>
        <p:nvSpPr>
          <p:cNvPr id="5" name="Rectangle 4"/>
          <p:cNvSpPr/>
          <p:nvPr userDrawn="1"/>
        </p:nvSpPr>
        <p:spPr>
          <a:xfrm>
            <a:off x="0" y="0"/>
            <a:ext cx="5486400" cy="617240"/>
          </a:xfrm>
          <a:prstGeom prst="rect">
            <a:avLst/>
          </a:prstGeom>
          <a:solidFill>
            <a:srgbClr val="92D05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53064" fontAlgn="auto">
              <a:spcBef>
                <a:spcPts val="0"/>
              </a:spcBef>
              <a:spcAft>
                <a:spcPts val="0"/>
              </a:spcAft>
              <a:defRPr/>
            </a:pPr>
            <a:endParaRPr lang="de-DE" sz="2800" b="1" dirty="0">
              <a:solidFill>
                <a:schemeClr val="tx1"/>
              </a:solidFill>
              <a:latin typeface="+mj-lt"/>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1" y="163830"/>
            <a:ext cx="1804988" cy="697230"/>
          </a:xfrm>
        </p:spPr>
        <p:txBody>
          <a:bodyPr anchor="b"/>
          <a:lstStyle>
            <a:lvl1pPr algn="l">
              <a:defRPr sz="1400" b="1"/>
            </a:lvl1pPr>
          </a:lstStyle>
          <a:p>
            <a:r>
              <a:rPr lang="en-US" smtClean="0"/>
              <a:t>Click to edit Master title style</a:t>
            </a:r>
            <a:endParaRPr lang="de-DE"/>
          </a:p>
        </p:txBody>
      </p:sp>
      <p:sp>
        <p:nvSpPr>
          <p:cNvPr id="3" name="Content Placeholder 2"/>
          <p:cNvSpPr>
            <a:spLocks noGrp="1"/>
          </p:cNvSpPr>
          <p:nvPr>
            <p:ph idx="1"/>
          </p:nvPr>
        </p:nvSpPr>
        <p:spPr>
          <a:xfrm>
            <a:off x="2145030" y="163830"/>
            <a:ext cx="3067050" cy="3511868"/>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274321" y="861060"/>
            <a:ext cx="1804988" cy="2814638"/>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E9C7C4-FA60-44F4-BE45-09E7CB882776}" type="datetime1">
              <a:rPr lang="de-DE" smtClean="0"/>
              <a:t>02.07.2012</a:t>
            </a:fld>
            <a:endParaRPr lang="de-DE"/>
          </a:p>
        </p:txBody>
      </p:sp>
      <p:sp>
        <p:nvSpPr>
          <p:cNvPr id="6" name="Footer Placeholder 4"/>
          <p:cNvSpPr>
            <a:spLocks noGrp="1"/>
          </p:cNvSpPr>
          <p:nvPr>
            <p:ph type="ftr" sz="quarter" idx="11"/>
          </p:nvPr>
        </p:nvSpPr>
        <p:spPr/>
        <p:txBody>
          <a:bodyPr/>
          <a:lstStyle>
            <a:lvl1pPr>
              <a:defRPr/>
            </a:lvl1pPr>
          </a:lstStyle>
          <a:p>
            <a:pPr>
              <a:defRPr/>
            </a:pPr>
            <a:endParaRPr lang="de-DE"/>
          </a:p>
        </p:txBody>
      </p:sp>
      <p:sp>
        <p:nvSpPr>
          <p:cNvPr id="7" name="Slide Number Placeholder 5"/>
          <p:cNvSpPr>
            <a:spLocks noGrp="1"/>
          </p:cNvSpPr>
          <p:nvPr>
            <p:ph type="sldNum" sz="quarter" idx="12"/>
          </p:nvPr>
        </p:nvSpPr>
        <p:spPr/>
        <p:txBody>
          <a:bodyPr/>
          <a:lstStyle>
            <a:lvl1pPr>
              <a:defRPr/>
            </a:lvl1pPr>
          </a:lstStyle>
          <a:p>
            <a:pPr>
              <a:defRPr/>
            </a:pPr>
            <a:fld id="{DE267D4D-3394-4C81-8199-83FCA3550E0D}"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5373" y="2880361"/>
            <a:ext cx="3291840" cy="340043"/>
          </a:xfrm>
        </p:spPr>
        <p:txBody>
          <a:bodyPr anchor="b"/>
          <a:lstStyle>
            <a:lvl1pPr algn="l">
              <a:defRPr sz="1400" b="1"/>
            </a:lvl1pPr>
          </a:lstStyle>
          <a:p>
            <a:r>
              <a:rPr lang="en-US" smtClean="0"/>
              <a:t>Click to edit Master title style</a:t>
            </a:r>
            <a:endParaRPr lang="de-DE"/>
          </a:p>
        </p:txBody>
      </p:sp>
      <p:sp>
        <p:nvSpPr>
          <p:cNvPr id="3" name="Picture Placeholder 2"/>
          <p:cNvSpPr>
            <a:spLocks noGrp="1"/>
          </p:cNvSpPr>
          <p:nvPr>
            <p:ph type="pic" idx="1"/>
          </p:nvPr>
        </p:nvSpPr>
        <p:spPr>
          <a:xfrm>
            <a:off x="1075373" y="367665"/>
            <a:ext cx="3291840" cy="2468880"/>
          </a:xfrm>
        </p:spPr>
        <p:txBody>
          <a:bodyPr rtlCol="0">
            <a:normAutofit/>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pPr lvl="0"/>
            <a:endParaRPr lang="de-DE" noProof="0" smtClean="0"/>
          </a:p>
        </p:txBody>
      </p:sp>
      <p:sp>
        <p:nvSpPr>
          <p:cNvPr id="4" name="Text Placeholder 3"/>
          <p:cNvSpPr>
            <a:spLocks noGrp="1"/>
          </p:cNvSpPr>
          <p:nvPr>
            <p:ph type="body" sz="half" idx="2"/>
          </p:nvPr>
        </p:nvSpPr>
        <p:spPr>
          <a:xfrm>
            <a:off x="1075373" y="3220404"/>
            <a:ext cx="3291840" cy="482917"/>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E86281-CFE9-4E9F-8347-B5D0EB9E68D4}" type="datetime1">
              <a:rPr lang="de-DE" smtClean="0"/>
              <a:t>02.07.2012</a:t>
            </a:fld>
            <a:endParaRPr lang="de-DE"/>
          </a:p>
        </p:txBody>
      </p:sp>
      <p:sp>
        <p:nvSpPr>
          <p:cNvPr id="6" name="Footer Placeholder 4"/>
          <p:cNvSpPr>
            <a:spLocks noGrp="1"/>
          </p:cNvSpPr>
          <p:nvPr>
            <p:ph type="ftr" sz="quarter" idx="11"/>
          </p:nvPr>
        </p:nvSpPr>
        <p:spPr/>
        <p:txBody>
          <a:bodyPr/>
          <a:lstStyle>
            <a:lvl1pPr>
              <a:defRPr/>
            </a:lvl1pPr>
          </a:lstStyle>
          <a:p>
            <a:pPr>
              <a:defRPr/>
            </a:pPr>
            <a:endParaRPr lang="de-DE"/>
          </a:p>
        </p:txBody>
      </p:sp>
      <p:sp>
        <p:nvSpPr>
          <p:cNvPr id="7" name="Slide Number Placeholder 5"/>
          <p:cNvSpPr>
            <a:spLocks noGrp="1"/>
          </p:cNvSpPr>
          <p:nvPr>
            <p:ph type="sldNum" sz="quarter" idx="12"/>
          </p:nvPr>
        </p:nvSpPr>
        <p:spPr/>
        <p:txBody>
          <a:bodyPr/>
          <a:lstStyle>
            <a:lvl1pPr>
              <a:defRPr/>
            </a:lvl1pPr>
          </a:lstStyle>
          <a:p>
            <a:pPr>
              <a:defRPr/>
            </a:pPr>
            <a:fld id="{A3E4F19A-CCF1-4AFE-8A0C-B3D4ADE7114D}" type="slidenum">
              <a:rPr lang="de-DE"/>
              <a:pPr>
                <a:defRPr/>
              </a:pPr>
              <a:t>‹#›</a:t>
            </a:fld>
            <a:endParaRPr lang="de-DE"/>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1"/>
          <p:cNvPicPr>
            <a:picLocks noChangeAspect="1" noChangeArrowheads="1"/>
          </p:cNvPicPr>
          <p:nvPr userDrawn="1"/>
        </p:nvPicPr>
        <p:blipFill>
          <a:blip r:embed="rId13" cstate="print">
            <a:lum bright="78000" contrast="-85000"/>
          </a:blip>
          <a:srcRect/>
          <a:stretch>
            <a:fillRect/>
          </a:stretch>
        </p:blipFill>
        <p:spPr bwMode="auto">
          <a:xfrm>
            <a:off x="0" y="1"/>
            <a:ext cx="5500688" cy="4124325"/>
          </a:xfrm>
          <a:prstGeom prst="rect">
            <a:avLst/>
          </a:prstGeom>
          <a:noFill/>
          <a:ln w="9525">
            <a:noFill/>
            <a:miter lim="800000"/>
            <a:headEnd/>
            <a:tailEnd/>
          </a:ln>
        </p:spPr>
      </p:pic>
      <p:sp>
        <p:nvSpPr>
          <p:cNvPr id="1026" name="Title Placeholder 1"/>
          <p:cNvSpPr>
            <a:spLocks noGrp="1"/>
          </p:cNvSpPr>
          <p:nvPr>
            <p:ph type="title"/>
          </p:nvPr>
        </p:nvSpPr>
        <p:spPr bwMode="auto">
          <a:xfrm>
            <a:off x="273844" y="165100"/>
            <a:ext cx="4938713" cy="685800"/>
          </a:xfrm>
          <a:prstGeom prst="rect">
            <a:avLst/>
          </a:prstGeom>
          <a:noFill/>
          <a:ln w="9525">
            <a:noFill/>
            <a:miter lim="800000"/>
            <a:headEnd/>
            <a:tailEnd/>
          </a:ln>
        </p:spPr>
        <p:txBody>
          <a:bodyPr vert="horz" wrap="square" lIns="65306" tIns="32653" rIns="65306" bIns="32653" numCol="1" anchor="ctr" anchorCtr="0" compatLnSpc="1">
            <a:prstTxWarp prst="textNoShape">
              <a:avLst/>
            </a:prstTxWarp>
          </a:bodyPr>
          <a:lstStyle/>
          <a:p>
            <a:pPr lvl="0"/>
            <a:r>
              <a:rPr lang="en-US" dirty="0" smtClean="0"/>
              <a:t>Click to edit Master title style</a:t>
            </a:r>
            <a:endParaRPr lang="de-DE" dirty="0" smtClean="0"/>
          </a:p>
        </p:txBody>
      </p:sp>
      <p:sp>
        <p:nvSpPr>
          <p:cNvPr id="1027" name="Text Placeholder 2"/>
          <p:cNvSpPr>
            <a:spLocks noGrp="1"/>
          </p:cNvSpPr>
          <p:nvPr>
            <p:ph type="body" idx="1"/>
          </p:nvPr>
        </p:nvSpPr>
        <p:spPr bwMode="auto">
          <a:xfrm>
            <a:off x="273844" y="960439"/>
            <a:ext cx="4938713" cy="2714625"/>
          </a:xfrm>
          <a:prstGeom prst="rect">
            <a:avLst/>
          </a:prstGeom>
          <a:noFill/>
          <a:ln w="9525">
            <a:noFill/>
            <a:miter lim="800000"/>
            <a:headEnd/>
            <a:tailEnd/>
          </a:ln>
        </p:spPr>
        <p:txBody>
          <a:bodyPr vert="horz" wrap="square" lIns="65306" tIns="32653" rIns="65306" bIns="32653"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smtClean="0"/>
          </a:p>
        </p:txBody>
      </p:sp>
      <p:sp>
        <p:nvSpPr>
          <p:cNvPr id="4" name="Date Placeholder 3"/>
          <p:cNvSpPr>
            <a:spLocks noGrp="1"/>
          </p:cNvSpPr>
          <p:nvPr>
            <p:ph type="dt" sz="half" idx="2"/>
          </p:nvPr>
        </p:nvSpPr>
        <p:spPr>
          <a:xfrm>
            <a:off x="273844" y="3813176"/>
            <a:ext cx="1281113" cy="219075"/>
          </a:xfrm>
          <a:prstGeom prst="rect">
            <a:avLst/>
          </a:prstGeom>
        </p:spPr>
        <p:txBody>
          <a:bodyPr vert="horz" lIns="65306" tIns="32653" rIns="65306" bIns="32653" rtlCol="0" anchor="ctr"/>
          <a:lstStyle>
            <a:lvl1pPr algn="l" defTabSz="653064" fontAlgn="auto">
              <a:spcBef>
                <a:spcPts val="0"/>
              </a:spcBef>
              <a:spcAft>
                <a:spcPts val="0"/>
              </a:spcAft>
              <a:defRPr sz="900" smtClean="0">
                <a:solidFill>
                  <a:schemeClr val="tx1">
                    <a:tint val="75000"/>
                  </a:schemeClr>
                </a:solidFill>
                <a:latin typeface="+mn-lt"/>
                <a:cs typeface="+mn-cs"/>
              </a:defRPr>
            </a:lvl1pPr>
          </a:lstStyle>
          <a:p>
            <a:pPr>
              <a:defRPr/>
            </a:pPr>
            <a:fld id="{55066129-F42D-46A3-830E-B443499628A9}" type="datetime1">
              <a:rPr lang="de-DE" smtClean="0"/>
              <a:t>02.07.2012</a:t>
            </a:fld>
            <a:endParaRPr lang="de-DE"/>
          </a:p>
        </p:txBody>
      </p:sp>
      <p:sp>
        <p:nvSpPr>
          <p:cNvPr id="5" name="Footer Placeholder 4"/>
          <p:cNvSpPr>
            <a:spLocks noGrp="1"/>
          </p:cNvSpPr>
          <p:nvPr>
            <p:ph type="ftr" sz="quarter" idx="3"/>
          </p:nvPr>
        </p:nvSpPr>
        <p:spPr>
          <a:xfrm>
            <a:off x="1874044" y="3813176"/>
            <a:ext cx="1738313" cy="219075"/>
          </a:xfrm>
          <a:prstGeom prst="rect">
            <a:avLst/>
          </a:prstGeom>
        </p:spPr>
        <p:txBody>
          <a:bodyPr vert="horz" lIns="65306" tIns="32653" rIns="65306" bIns="32653" rtlCol="0" anchor="ctr"/>
          <a:lstStyle>
            <a:lvl1pPr algn="ctr" defTabSz="653064" fontAlgn="auto">
              <a:spcBef>
                <a:spcPts val="0"/>
              </a:spcBef>
              <a:spcAft>
                <a:spcPts val="0"/>
              </a:spcAft>
              <a:defRPr sz="900" smtClean="0">
                <a:solidFill>
                  <a:schemeClr val="tx1">
                    <a:tint val="75000"/>
                  </a:schemeClr>
                </a:solidFill>
                <a:latin typeface="+mn-lt"/>
                <a:cs typeface="+mn-cs"/>
              </a:defRPr>
            </a:lvl1pPr>
          </a:lstStyle>
          <a:p>
            <a:pPr>
              <a:defRPr/>
            </a:pPr>
            <a:endParaRPr lang="de-DE"/>
          </a:p>
        </p:txBody>
      </p:sp>
      <p:sp>
        <p:nvSpPr>
          <p:cNvPr id="6" name="Slide Number Placeholder 5"/>
          <p:cNvSpPr>
            <a:spLocks noGrp="1"/>
          </p:cNvSpPr>
          <p:nvPr>
            <p:ph type="sldNum" sz="quarter" idx="4"/>
          </p:nvPr>
        </p:nvSpPr>
        <p:spPr>
          <a:xfrm>
            <a:off x="3931444" y="3813176"/>
            <a:ext cx="1281113" cy="219075"/>
          </a:xfrm>
          <a:prstGeom prst="rect">
            <a:avLst/>
          </a:prstGeom>
        </p:spPr>
        <p:txBody>
          <a:bodyPr vert="horz" lIns="65306" tIns="32653" rIns="65306" bIns="32653" rtlCol="0" anchor="ctr"/>
          <a:lstStyle>
            <a:lvl1pPr algn="r" defTabSz="653064" fontAlgn="auto">
              <a:spcBef>
                <a:spcPts val="0"/>
              </a:spcBef>
              <a:spcAft>
                <a:spcPts val="0"/>
              </a:spcAft>
              <a:defRPr sz="900" smtClean="0">
                <a:solidFill>
                  <a:schemeClr val="tx1">
                    <a:tint val="75000"/>
                  </a:schemeClr>
                </a:solidFill>
                <a:latin typeface="+mn-lt"/>
                <a:cs typeface="+mn-cs"/>
              </a:defRPr>
            </a:lvl1pPr>
          </a:lstStyle>
          <a:p>
            <a:pPr>
              <a:defRPr/>
            </a:pPr>
            <a:fld id="{AD73B8B3-247B-45E9-B8A2-9D6A39559F4A}" type="slidenum">
              <a:rPr lang="de-DE"/>
              <a:pPr>
                <a:defRPr/>
              </a:pPr>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hf sldNum="0" hdr="0" ftr="0" dt="0"/>
  <p:txStyles>
    <p:titleStyle>
      <a:lvl1pPr algn="ctr" defTabSz="652463" rtl="0" fontAlgn="base">
        <a:spcBef>
          <a:spcPct val="0"/>
        </a:spcBef>
        <a:spcAft>
          <a:spcPct val="0"/>
        </a:spcAft>
        <a:defRPr sz="3100" kern="1200">
          <a:solidFill>
            <a:schemeClr val="tx1"/>
          </a:solidFill>
          <a:latin typeface="+mj-lt"/>
          <a:ea typeface="+mj-ea"/>
          <a:cs typeface="+mj-cs"/>
        </a:defRPr>
      </a:lvl1pPr>
      <a:lvl2pPr algn="ctr" defTabSz="652463" rtl="0" fontAlgn="base">
        <a:spcBef>
          <a:spcPct val="0"/>
        </a:spcBef>
        <a:spcAft>
          <a:spcPct val="0"/>
        </a:spcAft>
        <a:defRPr sz="3100">
          <a:solidFill>
            <a:schemeClr val="tx1"/>
          </a:solidFill>
          <a:latin typeface="Calibri" pitchFamily="34" charset="0"/>
        </a:defRPr>
      </a:lvl2pPr>
      <a:lvl3pPr algn="ctr" defTabSz="652463" rtl="0" fontAlgn="base">
        <a:spcBef>
          <a:spcPct val="0"/>
        </a:spcBef>
        <a:spcAft>
          <a:spcPct val="0"/>
        </a:spcAft>
        <a:defRPr sz="3100">
          <a:solidFill>
            <a:schemeClr val="tx1"/>
          </a:solidFill>
          <a:latin typeface="Calibri" pitchFamily="34" charset="0"/>
        </a:defRPr>
      </a:lvl3pPr>
      <a:lvl4pPr algn="ctr" defTabSz="652463" rtl="0" fontAlgn="base">
        <a:spcBef>
          <a:spcPct val="0"/>
        </a:spcBef>
        <a:spcAft>
          <a:spcPct val="0"/>
        </a:spcAft>
        <a:defRPr sz="3100">
          <a:solidFill>
            <a:schemeClr val="tx1"/>
          </a:solidFill>
          <a:latin typeface="Calibri" pitchFamily="34" charset="0"/>
        </a:defRPr>
      </a:lvl4pPr>
      <a:lvl5pPr algn="ctr" defTabSz="652463" rtl="0" fontAlgn="base">
        <a:spcBef>
          <a:spcPct val="0"/>
        </a:spcBef>
        <a:spcAft>
          <a:spcPct val="0"/>
        </a:spcAft>
        <a:defRPr sz="3100">
          <a:solidFill>
            <a:schemeClr val="tx1"/>
          </a:solidFill>
          <a:latin typeface="Calibri" pitchFamily="34" charset="0"/>
        </a:defRPr>
      </a:lvl5pPr>
      <a:lvl6pPr marL="457200" algn="ctr" defTabSz="652463" rtl="0" fontAlgn="base">
        <a:spcBef>
          <a:spcPct val="0"/>
        </a:spcBef>
        <a:spcAft>
          <a:spcPct val="0"/>
        </a:spcAft>
        <a:defRPr sz="3100">
          <a:solidFill>
            <a:schemeClr val="tx1"/>
          </a:solidFill>
          <a:latin typeface="Calibri" pitchFamily="34" charset="0"/>
        </a:defRPr>
      </a:lvl6pPr>
      <a:lvl7pPr marL="914400" algn="ctr" defTabSz="652463" rtl="0" fontAlgn="base">
        <a:spcBef>
          <a:spcPct val="0"/>
        </a:spcBef>
        <a:spcAft>
          <a:spcPct val="0"/>
        </a:spcAft>
        <a:defRPr sz="3100">
          <a:solidFill>
            <a:schemeClr val="tx1"/>
          </a:solidFill>
          <a:latin typeface="Calibri" pitchFamily="34" charset="0"/>
        </a:defRPr>
      </a:lvl7pPr>
      <a:lvl8pPr marL="1371600" algn="ctr" defTabSz="652463" rtl="0" fontAlgn="base">
        <a:spcBef>
          <a:spcPct val="0"/>
        </a:spcBef>
        <a:spcAft>
          <a:spcPct val="0"/>
        </a:spcAft>
        <a:defRPr sz="3100">
          <a:solidFill>
            <a:schemeClr val="tx1"/>
          </a:solidFill>
          <a:latin typeface="Calibri" pitchFamily="34" charset="0"/>
        </a:defRPr>
      </a:lvl8pPr>
      <a:lvl9pPr marL="1828800" algn="ctr" defTabSz="652463" rtl="0" fontAlgn="base">
        <a:spcBef>
          <a:spcPct val="0"/>
        </a:spcBef>
        <a:spcAft>
          <a:spcPct val="0"/>
        </a:spcAft>
        <a:defRPr sz="3100">
          <a:solidFill>
            <a:schemeClr val="tx1"/>
          </a:solidFill>
          <a:latin typeface="Calibri" pitchFamily="34" charset="0"/>
        </a:defRPr>
      </a:lvl9pPr>
    </p:titleStyle>
    <p:bodyStyle>
      <a:lvl1pPr marL="244475" indent="-244475" algn="l" defTabSz="652463" rtl="0" fontAlgn="base">
        <a:spcBef>
          <a:spcPct val="20000"/>
        </a:spcBef>
        <a:spcAft>
          <a:spcPct val="0"/>
        </a:spcAft>
        <a:buFont typeface="Arial" pitchFamily="34" charset="0"/>
        <a:buChar char="•"/>
        <a:defRPr sz="2300" kern="1200">
          <a:solidFill>
            <a:schemeClr val="tx1"/>
          </a:solidFill>
          <a:latin typeface="+mn-lt"/>
          <a:ea typeface="+mn-ea"/>
          <a:cs typeface="+mn-cs"/>
        </a:defRPr>
      </a:lvl1pPr>
      <a:lvl2pPr marL="530225" indent="-203200" algn="l" defTabSz="652463" rtl="0" fontAlgn="base">
        <a:spcBef>
          <a:spcPct val="20000"/>
        </a:spcBef>
        <a:spcAft>
          <a:spcPct val="0"/>
        </a:spcAft>
        <a:buFont typeface="Arial" pitchFamily="34" charset="0"/>
        <a:buChar char="–"/>
        <a:defRPr sz="2000" kern="1200">
          <a:solidFill>
            <a:schemeClr val="tx1"/>
          </a:solidFill>
          <a:latin typeface="+mn-lt"/>
          <a:ea typeface="+mn-ea"/>
          <a:cs typeface="+mn-cs"/>
        </a:defRPr>
      </a:lvl2pPr>
      <a:lvl3pPr marL="815975" indent="-161925" algn="l" defTabSz="652463" rtl="0" fontAlgn="base">
        <a:spcBef>
          <a:spcPct val="20000"/>
        </a:spcBef>
        <a:spcAft>
          <a:spcPct val="0"/>
        </a:spcAft>
        <a:buFont typeface="Arial" pitchFamily="34" charset="0"/>
        <a:buChar char="•"/>
        <a:defRPr sz="1700" kern="1200">
          <a:solidFill>
            <a:schemeClr val="tx1"/>
          </a:solidFill>
          <a:latin typeface="+mn-lt"/>
          <a:ea typeface="+mn-ea"/>
          <a:cs typeface="+mn-cs"/>
        </a:defRPr>
      </a:lvl3pPr>
      <a:lvl4pPr marL="1141413" indent="-161925" algn="l" defTabSz="652463" rtl="0" fontAlgn="base">
        <a:spcBef>
          <a:spcPct val="20000"/>
        </a:spcBef>
        <a:spcAft>
          <a:spcPct val="0"/>
        </a:spcAft>
        <a:buFont typeface="Arial" pitchFamily="34" charset="0"/>
        <a:buChar char="–"/>
        <a:defRPr sz="1400" kern="1200">
          <a:solidFill>
            <a:schemeClr val="tx1"/>
          </a:solidFill>
          <a:latin typeface="+mn-lt"/>
          <a:ea typeface="+mn-ea"/>
          <a:cs typeface="+mn-cs"/>
        </a:defRPr>
      </a:lvl4pPr>
      <a:lvl5pPr marL="1468438" indent="-161925" algn="l" defTabSz="652463" rtl="0" fontAlgn="base">
        <a:spcBef>
          <a:spcPct val="20000"/>
        </a:spcBef>
        <a:spcAft>
          <a:spcPct val="0"/>
        </a:spcAft>
        <a:buFont typeface="Arial" pitchFamily="34" charset="0"/>
        <a:buChar char="»"/>
        <a:defRPr sz="1400" kern="1200">
          <a:solidFill>
            <a:schemeClr val="tx1"/>
          </a:solidFill>
          <a:latin typeface="+mn-lt"/>
          <a:ea typeface="+mn-ea"/>
          <a:cs typeface="+mn-cs"/>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de-DE"/>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hart" Target="../charts/char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29434"/>
            <a:ext cx="5486400" cy="800219"/>
          </a:xfrm>
          <a:prstGeom prst="rect">
            <a:avLst/>
          </a:prstGeom>
          <a:noFill/>
          <a:ln>
            <a:noFill/>
          </a:ln>
          <a:effectLst/>
        </p:spPr>
        <p:txBody>
          <a:bodyPr wrap="square" rtlCol="0">
            <a:spAutoFit/>
          </a:bodyPr>
          <a:lstStyle/>
          <a:p>
            <a:pPr algn="ctr"/>
            <a:r>
              <a:rPr lang="en-US" sz="2300" b="1" dirty="0" smtClean="0">
                <a:solidFill>
                  <a:schemeClr val="tx2">
                    <a:lumMod val="75000"/>
                  </a:schemeClr>
                </a:solidFill>
                <a:effectLst>
                  <a:outerShdw blurRad="38100" dist="38100" dir="2700000" algn="tl">
                    <a:schemeClr val="bg1">
                      <a:lumMod val="50000"/>
                      <a:alpha val="43000"/>
                    </a:schemeClr>
                  </a:outerShdw>
                </a:effectLst>
                <a:latin typeface="+mj-lt"/>
              </a:rPr>
              <a:t>Maximizing Parallelism in the Construction of BVHs, </a:t>
            </a:r>
            <a:r>
              <a:rPr lang="en-US" sz="2300" b="1" dirty="0" err="1" smtClean="0">
                <a:solidFill>
                  <a:schemeClr val="tx2">
                    <a:lumMod val="75000"/>
                  </a:schemeClr>
                </a:solidFill>
                <a:effectLst>
                  <a:outerShdw blurRad="38100" dist="38100" dir="2700000" algn="tl">
                    <a:schemeClr val="bg1">
                      <a:lumMod val="50000"/>
                      <a:alpha val="43000"/>
                    </a:schemeClr>
                  </a:outerShdw>
                </a:effectLst>
                <a:latin typeface="+mj-lt"/>
              </a:rPr>
              <a:t>Octrees</a:t>
            </a:r>
            <a:r>
              <a:rPr lang="en-US" sz="2300" b="1" dirty="0" smtClean="0">
                <a:solidFill>
                  <a:schemeClr val="tx2">
                    <a:lumMod val="75000"/>
                  </a:schemeClr>
                </a:solidFill>
                <a:effectLst>
                  <a:outerShdw blurRad="38100" dist="38100" dir="2700000" algn="tl">
                    <a:schemeClr val="bg1">
                      <a:lumMod val="50000"/>
                      <a:alpha val="43000"/>
                    </a:schemeClr>
                  </a:outerShdw>
                </a:effectLst>
                <a:latin typeface="+mj-lt"/>
              </a:rPr>
              <a:t>, and </a:t>
            </a:r>
            <a:r>
              <a:rPr lang="en-US" sz="2300" b="1" i="1" dirty="0" smtClean="0">
                <a:solidFill>
                  <a:schemeClr val="tx2">
                    <a:lumMod val="75000"/>
                  </a:schemeClr>
                </a:solidFill>
                <a:effectLst>
                  <a:outerShdw blurRad="38100" dist="38100" dir="2700000" algn="tl">
                    <a:schemeClr val="bg1">
                      <a:lumMod val="50000"/>
                      <a:alpha val="43000"/>
                    </a:schemeClr>
                  </a:outerShdw>
                </a:effectLst>
                <a:latin typeface="+mj-lt"/>
              </a:rPr>
              <a:t>k</a:t>
            </a:r>
            <a:r>
              <a:rPr lang="en-US" sz="2300" b="1" dirty="0" smtClean="0">
                <a:solidFill>
                  <a:schemeClr val="tx2">
                    <a:lumMod val="75000"/>
                  </a:schemeClr>
                </a:solidFill>
                <a:effectLst>
                  <a:outerShdw blurRad="38100" dist="38100" dir="2700000" algn="tl">
                    <a:schemeClr val="bg1">
                      <a:lumMod val="50000"/>
                      <a:alpha val="43000"/>
                    </a:schemeClr>
                  </a:outerShdw>
                </a:effectLst>
                <a:latin typeface="+mj-lt"/>
              </a:rPr>
              <a:t>-d Trees</a:t>
            </a:r>
          </a:p>
        </p:txBody>
      </p:sp>
      <p:sp>
        <p:nvSpPr>
          <p:cNvPr id="3" name="TextBox 2"/>
          <p:cNvSpPr txBox="1"/>
          <p:nvPr/>
        </p:nvSpPr>
        <p:spPr>
          <a:xfrm>
            <a:off x="0" y="1697360"/>
            <a:ext cx="5486400" cy="830997"/>
          </a:xfrm>
          <a:prstGeom prst="rect">
            <a:avLst/>
          </a:prstGeom>
          <a:noFill/>
          <a:ln>
            <a:noFill/>
          </a:ln>
          <a:effectLst/>
        </p:spPr>
        <p:txBody>
          <a:bodyPr wrap="square" rtlCol="0">
            <a:spAutoFit/>
          </a:bodyPr>
          <a:lstStyle/>
          <a:p>
            <a:pPr algn="ctr"/>
            <a:r>
              <a:rPr lang="en-US" sz="1600" dirty="0" smtClean="0">
                <a:effectLst>
                  <a:outerShdw blurRad="38100" dist="38100" dir="2700000" algn="tl">
                    <a:schemeClr val="bg1">
                      <a:lumMod val="50000"/>
                      <a:alpha val="43000"/>
                    </a:schemeClr>
                  </a:outerShdw>
                </a:effectLst>
                <a:latin typeface="+mn-lt"/>
              </a:rPr>
              <a:t>Tero Karras</a:t>
            </a:r>
          </a:p>
          <a:p>
            <a:pPr algn="ctr"/>
            <a:endParaRPr lang="en-US" sz="1600" dirty="0" smtClean="0">
              <a:effectLst>
                <a:outerShdw blurRad="38100" dist="38100" dir="2700000" algn="tl">
                  <a:schemeClr val="bg1">
                    <a:lumMod val="50000"/>
                    <a:alpha val="43000"/>
                  </a:schemeClr>
                </a:outerShdw>
              </a:effectLst>
              <a:latin typeface="+mn-lt"/>
            </a:endParaRPr>
          </a:p>
          <a:p>
            <a:pPr algn="ctr"/>
            <a:r>
              <a:rPr lang="en-US" sz="1600" dirty="0" smtClean="0">
                <a:effectLst>
                  <a:outerShdw blurRad="38100" dist="38100" dir="2700000" algn="tl">
                    <a:schemeClr val="bg1">
                      <a:lumMod val="50000"/>
                      <a:alpha val="43000"/>
                    </a:schemeClr>
                  </a:outerShdw>
                </a:effectLst>
                <a:latin typeface="+mn-lt"/>
              </a:rPr>
              <a:t>NVIDIA Research</a:t>
            </a:r>
            <a:endParaRPr lang="en-US" sz="1600" dirty="0">
              <a:effectLst>
                <a:outerShdw blurRad="38100" dist="38100" dir="2700000" algn="tl">
                  <a:schemeClr val="bg1">
                    <a:lumMod val="50000"/>
                    <a:alpha val="43000"/>
                  </a:schemeClr>
                </a:outerShdw>
              </a:effectLst>
              <a:latin typeface="+mn-lt"/>
            </a:endParaRPr>
          </a:p>
        </p:txBody>
      </p:sp>
      <p:pic>
        <p:nvPicPr>
          <p:cNvPr id="5" name="Picture 4" descr="nvidia-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9144" y="3281536"/>
            <a:ext cx="1025723" cy="82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67880" y="977280"/>
            <a:ext cx="1057367" cy="913388"/>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0" y="76125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 - Lauterbach et al. [2009]</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sp>
        <p:nvSpPr>
          <p:cNvPr id="5" name="Freeform 4"/>
          <p:cNvSpPr/>
          <p:nvPr/>
        </p:nvSpPr>
        <p:spPr>
          <a:xfrm>
            <a:off x="3767880" y="977280"/>
            <a:ext cx="1057366" cy="913388"/>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 name="connsiteX0" fmla="*/ 0 w 432353"/>
              <a:gd name="connsiteY0" fmla="*/ 94420 h 526773"/>
              <a:gd name="connsiteX1" fmla="*/ 290458 w 432353"/>
              <a:gd name="connsiteY1" fmla="*/ 0 h 526773"/>
              <a:gd name="connsiteX2" fmla="*/ 432353 w 432353"/>
              <a:gd name="connsiteY2" fmla="*/ 526773 h 526773"/>
              <a:gd name="connsiteX3" fmla="*/ 0 w 432353"/>
              <a:gd name="connsiteY3" fmla="*/ 94420 h 526773"/>
              <a:gd name="connsiteX0" fmla="*/ 0 w 581695"/>
              <a:gd name="connsiteY0" fmla="*/ 185060 h 526773"/>
              <a:gd name="connsiteX1" fmla="*/ 439800 w 581695"/>
              <a:gd name="connsiteY1" fmla="*/ 0 h 526773"/>
              <a:gd name="connsiteX2" fmla="*/ 581695 w 581695"/>
              <a:gd name="connsiteY2" fmla="*/ 526773 h 526773"/>
              <a:gd name="connsiteX3" fmla="*/ 0 w 581695"/>
              <a:gd name="connsiteY3" fmla="*/ 185060 h 526773"/>
            </a:gdLst>
            <a:ahLst/>
            <a:cxnLst>
              <a:cxn ang="0">
                <a:pos x="connsiteX0" y="connsiteY0"/>
              </a:cxn>
              <a:cxn ang="0">
                <a:pos x="connsiteX1" y="connsiteY1"/>
              </a:cxn>
              <a:cxn ang="0">
                <a:pos x="connsiteX2" y="connsiteY2"/>
              </a:cxn>
              <a:cxn ang="0">
                <a:pos x="connsiteX3" y="connsiteY3"/>
              </a:cxn>
            </a:cxnLst>
            <a:rect l="l" t="t" r="r" b="b"/>
            <a:pathLst>
              <a:path w="581695" h="526773">
                <a:moveTo>
                  <a:pt x="0" y="185060"/>
                </a:moveTo>
                <a:lnTo>
                  <a:pt x="439800" y="0"/>
                </a:lnTo>
                <a:lnTo>
                  <a:pt x="581695" y="526773"/>
                </a:lnTo>
                <a:lnTo>
                  <a:pt x="0" y="1850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a:stCxn id="6" idx="0"/>
            <a:endCxn id="6" idx="2"/>
          </p:cNvCxnSpPr>
          <p:nvPr/>
        </p:nvCxnSpPr>
        <p:spPr>
          <a:xfrm>
            <a:off x="4296564" y="977280"/>
            <a:ext cx="0" cy="913388"/>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a:endCxn id="6" idx="3"/>
          </p:cNvCxnSpPr>
          <p:nvPr/>
        </p:nvCxnSpPr>
        <p:spPr>
          <a:xfrm>
            <a:off x="3767880" y="1433974"/>
            <a:ext cx="1057367" cy="0"/>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273704" y="1411114"/>
            <a:ext cx="45720" cy="45720"/>
          </a:xfrm>
          <a:prstGeom prst="ellipse">
            <a:avLst/>
          </a:prstGeom>
          <a:solidFill>
            <a:schemeClr val="tx1"/>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6" name="TextBox 15"/>
          <p:cNvSpPr txBox="1"/>
          <p:nvPr/>
        </p:nvSpPr>
        <p:spPr>
          <a:xfrm>
            <a:off x="4059100" y="1092201"/>
            <a:ext cx="306472" cy="369322"/>
          </a:xfrm>
          <a:prstGeom prst="rect">
            <a:avLst/>
          </a:prstGeom>
          <a:noFill/>
        </p:spPr>
        <p:txBody>
          <a:bodyPr wrap="none" lIns="91429" tIns="45715" rIns="91429" bIns="45715" rtlCol="0">
            <a:spAutoFit/>
          </a:bodyPr>
          <a:lstStyle/>
          <a:p>
            <a:pPr algn="ctr"/>
            <a:r>
              <a:rPr lang="en-US" sz="1800" dirty="0" smtClean="0">
                <a:latin typeface="+mj-lt"/>
                <a:cs typeface="Times New Roman" pitchFamily="18" charset="0"/>
              </a:rPr>
              <a:t>p</a:t>
            </a:r>
            <a:endParaRPr lang="en-US" sz="1800" dirty="0">
              <a:latin typeface="+mj-lt"/>
              <a:cs typeface="Times New Roman" pitchFamily="18" charset="0"/>
            </a:endParaRPr>
          </a:p>
        </p:txBody>
      </p:sp>
      <p:sp>
        <p:nvSpPr>
          <p:cNvPr id="17" name="TextBox 16"/>
          <p:cNvSpPr txBox="1"/>
          <p:nvPr/>
        </p:nvSpPr>
        <p:spPr>
          <a:xfrm>
            <a:off x="2959224" y="2140441"/>
            <a:ext cx="573875"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x</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8" name="TextBox 17"/>
          <p:cNvSpPr txBox="1"/>
          <p:nvPr/>
        </p:nvSpPr>
        <p:spPr>
          <a:xfrm>
            <a:off x="2959224" y="2356465"/>
            <a:ext cx="575479"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a:solidFill>
                  <a:schemeClr val="tx1">
                    <a:lumMod val="50000"/>
                    <a:lumOff val="50000"/>
                  </a:schemeClr>
                </a:solidFill>
                <a:latin typeface="+mj-lt"/>
                <a:cs typeface="Times New Roman" pitchFamily="18" charset="0"/>
              </a:rPr>
              <a:t>y</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9" name="TextBox 18"/>
          <p:cNvSpPr txBox="1"/>
          <p:nvPr/>
        </p:nvSpPr>
        <p:spPr>
          <a:xfrm>
            <a:off x="2959224" y="2572489"/>
            <a:ext cx="569067"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z</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20" name="TextBox 19"/>
          <p:cNvSpPr txBox="1"/>
          <p:nvPr/>
        </p:nvSpPr>
        <p:spPr>
          <a:xfrm>
            <a:off x="3537477"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1" name="TextBox 20"/>
          <p:cNvSpPr txBox="1"/>
          <p:nvPr/>
        </p:nvSpPr>
        <p:spPr>
          <a:xfrm>
            <a:off x="3679304"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2" name="TextBox 21"/>
          <p:cNvSpPr txBox="1"/>
          <p:nvPr/>
        </p:nvSpPr>
        <p:spPr>
          <a:xfrm>
            <a:off x="3823320"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3" name="TextBox 22"/>
          <p:cNvSpPr txBox="1"/>
          <p:nvPr/>
        </p:nvSpPr>
        <p:spPr>
          <a:xfrm>
            <a:off x="3967336"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4" name="TextBox 23"/>
          <p:cNvSpPr txBox="1"/>
          <p:nvPr/>
        </p:nvSpPr>
        <p:spPr>
          <a:xfrm>
            <a:off x="3535288"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5" name="TextBox 24"/>
          <p:cNvSpPr txBox="1"/>
          <p:nvPr/>
        </p:nvSpPr>
        <p:spPr>
          <a:xfrm>
            <a:off x="3677115"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6" name="TextBox 25"/>
          <p:cNvSpPr txBox="1"/>
          <p:nvPr/>
        </p:nvSpPr>
        <p:spPr>
          <a:xfrm>
            <a:off x="3821131"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7" name="TextBox 26"/>
          <p:cNvSpPr txBox="1"/>
          <p:nvPr/>
        </p:nvSpPr>
        <p:spPr>
          <a:xfrm>
            <a:off x="3965147"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8" name="TextBox 27"/>
          <p:cNvSpPr txBox="1"/>
          <p:nvPr/>
        </p:nvSpPr>
        <p:spPr>
          <a:xfrm>
            <a:off x="3535288"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1</a:t>
            </a:r>
            <a:endParaRPr lang="en-US" sz="1800" dirty="0">
              <a:solidFill>
                <a:schemeClr val="tx1">
                  <a:lumMod val="50000"/>
                  <a:lumOff val="50000"/>
                </a:schemeClr>
              </a:solidFill>
              <a:latin typeface="+mj-lt"/>
              <a:cs typeface="Times New Roman" pitchFamily="18" charset="0"/>
            </a:endParaRPr>
          </a:p>
        </p:txBody>
      </p:sp>
      <p:sp>
        <p:nvSpPr>
          <p:cNvPr id="29" name="TextBox 28"/>
          <p:cNvSpPr txBox="1"/>
          <p:nvPr/>
        </p:nvSpPr>
        <p:spPr>
          <a:xfrm>
            <a:off x="3677115" y="2561456"/>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30" name="TextBox 29"/>
          <p:cNvSpPr txBox="1"/>
          <p:nvPr/>
        </p:nvSpPr>
        <p:spPr>
          <a:xfrm>
            <a:off x="3821131"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31" name="TextBox 30"/>
          <p:cNvSpPr txBox="1"/>
          <p:nvPr/>
        </p:nvSpPr>
        <p:spPr>
          <a:xfrm>
            <a:off x="3965147"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8" name="Slide Number Placeholder 7"/>
          <p:cNvSpPr>
            <a:spLocks noGrp="1"/>
          </p:cNvSpPr>
          <p:nvPr>
            <p:ph type="sldNum" sz="quarter" idx="12"/>
          </p:nvPr>
        </p:nvSpPr>
        <p:spPr/>
        <p:txBody>
          <a:bodyPr/>
          <a:lstStyle/>
          <a:p>
            <a:pPr>
              <a:defRPr/>
            </a:pPr>
            <a:fld id="{AD73B8B3-247B-45E9-B8A2-9D6A39559F4A}" type="slidenum">
              <a:rPr lang="de-DE" smtClean="0"/>
              <a:pPr>
                <a:defRPr/>
              </a:pPr>
              <a:t>10</a:t>
            </a:fld>
            <a:endParaRPr lang="de-DE"/>
          </a:p>
        </p:txBody>
      </p:sp>
    </p:spTree>
    <p:extLst>
      <p:ext uri="{BB962C8B-B14F-4D97-AF65-F5344CB8AC3E}">
        <p14:creationId xmlns:p14="http://schemas.microsoft.com/office/powerpoint/2010/main" val="1343369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13" grpId="0" animBg="1"/>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3679304"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50" name="TextBox 49"/>
          <p:cNvSpPr txBox="1"/>
          <p:nvPr/>
        </p:nvSpPr>
        <p:spPr>
          <a:xfrm>
            <a:off x="3821131"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55" name="TextBox 54"/>
          <p:cNvSpPr txBox="1"/>
          <p:nvPr/>
        </p:nvSpPr>
        <p:spPr>
          <a:xfrm>
            <a:off x="3965147"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6" name="Rectangle 5"/>
          <p:cNvSpPr/>
          <p:nvPr/>
        </p:nvSpPr>
        <p:spPr>
          <a:xfrm>
            <a:off x="3767880" y="977280"/>
            <a:ext cx="1057367" cy="913388"/>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0" y="76125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 - Lauterbach et al. [2009]</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sp>
        <p:nvSpPr>
          <p:cNvPr id="5" name="Freeform 4"/>
          <p:cNvSpPr/>
          <p:nvPr/>
        </p:nvSpPr>
        <p:spPr>
          <a:xfrm>
            <a:off x="3767880" y="977280"/>
            <a:ext cx="1057366" cy="913388"/>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 name="connsiteX0" fmla="*/ 0 w 432353"/>
              <a:gd name="connsiteY0" fmla="*/ 94420 h 526773"/>
              <a:gd name="connsiteX1" fmla="*/ 290458 w 432353"/>
              <a:gd name="connsiteY1" fmla="*/ 0 h 526773"/>
              <a:gd name="connsiteX2" fmla="*/ 432353 w 432353"/>
              <a:gd name="connsiteY2" fmla="*/ 526773 h 526773"/>
              <a:gd name="connsiteX3" fmla="*/ 0 w 432353"/>
              <a:gd name="connsiteY3" fmla="*/ 94420 h 526773"/>
              <a:gd name="connsiteX0" fmla="*/ 0 w 581695"/>
              <a:gd name="connsiteY0" fmla="*/ 185060 h 526773"/>
              <a:gd name="connsiteX1" fmla="*/ 439800 w 581695"/>
              <a:gd name="connsiteY1" fmla="*/ 0 h 526773"/>
              <a:gd name="connsiteX2" fmla="*/ 581695 w 581695"/>
              <a:gd name="connsiteY2" fmla="*/ 526773 h 526773"/>
              <a:gd name="connsiteX3" fmla="*/ 0 w 581695"/>
              <a:gd name="connsiteY3" fmla="*/ 185060 h 526773"/>
            </a:gdLst>
            <a:ahLst/>
            <a:cxnLst>
              <a:cxn ang="0">
                <a:pos x="connsiteX0" y="connsiteY0"/>
              </a:cxn>
              <a:cxn ang="0">
                <a:pos x="connsiteX1" y="connsiteY1"/>
              </a:cxn>
              <a:cxn ang="0">
                <a:pos x="connsiteX2" y="connsiteY2"/>
              </a:cxn>
              <a:cxn ang="0">
                <a:pos x="connsiteX3" y="connsiteY3"/>
              </a:cxn>
            </a:cxnLst>
            <a:rect l="l" t="t" r="r" b="b"/>
            <a:pathLst>
              <a:path w="581695" h="526773">
                <a:moveTo>
                  <a:pt x="0" y="185060"/>
                </a:moveTo>
                <a:lnTo>
                  <a:pt x="439800" y="0"/>
                </a:lnTo>
                <a:lnTo>
                  <a:pt x="581695" y="526773"/>
                </a:lnTo>
                <a:lnTo>
                  <a:pt x="0" y="1850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a:stCxn id="6" idx="0"/>
            <a:endCxn id="6" idx="2"/>
          </p:cNvCxnSpPr>
          <p:nvPr/>
        </p:nvCxnSpPr>
        <p:spPr>
          <a:xfrm>
            <a:off x="4296564" y="977280"/>
            <a:ext cx="0" cy="913388"/>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a:endCxn id="6" idx="3"/>
          </p:cNvCxnSpPr>
          <p:nvPr/>
        </p:nvCxnSpPr>
        <p:spPr>
          <a:xfrm>
            <a:off x="3767880" y="1433974"/>
            <a:ext cx="1057367" cy="0"/>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273704" y="1411114"/>
            <a:ext cx="45720" cy="45720"/>
          </a:xfrm>
          <a:prstGeom prst="ellipse">
            <a:avLst/>
          </a:prstGeom>
          <a:solidFill>
            <a:schemeClr val="tx1"/>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6" name="TextBox 15"/>
          <p:cNvSpPr txBox="1"/>
          <p:nvPr/>
        </p:nvSpPr>
        <p:spPr>
          <a:xfrm>
            <a:off x="4059100" y="1092201"/>
            <a:ext cx="306472" cy="369322"/>
          </a:xfrm>
          <a:prstGeom prst="rect">
            <a:avLst/>
          </a:prstGeom>
          <a:noFill/>
        </p:spPr>
        <p:txBody>
          <a:bodyPr wrap="none" lIns="91429" tIns="45715" rIns="91429" bIns="45715" rtlCol="0">
            <a:spAutoFit/>
          </a:bodyPr>
          <a:lstStyle/>
          <a:p>
            <a:pPr algn="ctr"/>
            <a:r>
              <a:rPr lang="en-US" sz="1800" dirty="0" smtClean="0">
                <a:latin typeface="+mj-lt"/>
                <a:cs typeface="Times New Roman" pitchFamily="18" charset="0"/>
              </a:rPr>
              <a:t>p</a:t>
            </a:r>
            <a:endParaRPr lang="en-US" sz="1800" dirty="0">
              <a:latin typeface="+mj-lt"/>
              <a:cs typeface="Times New Roman" pitchFamily="18" charset="0"/>
            </a:endParaRPr>
          </a:p>
        </p:txBody>
      </p:sp>
      <p:sp>
        <p:nvSpPr>
          <p:cNvPr id="17" name="TextBox 16"/>
          <p:cNvSpPr txBox="1"/>
          <p:nvPr/>
        </p:nvSpPr>
        <p:spPr>
          <a:xfrm>
            <a:off x="2959224" y="2140441"/>
            <a:ext cx="573875"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x</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8" name="TextBox 17"/>
          <p:cNvSpPr txBox="1"/>
          <p:nvPr/>
        </p:nvSpPr>
        <p:spPr>
          <a:xfrm>
            <a:off x="2959224" y="2356465"/>
            <a:ext cx="575479"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a:solidFill>
                  <a:schemeClr val="tx1">
                    <a:lumMod val="50000"/>
                    <a:lumOff val="50000"/>
                  </a:schemeClr>
                </a:solidFill>
                <a:latin typeface="+mj-lt"/>
                <a:cs typeface="Times New Roman" pitchFamily="18" charset="0"/>
              </a:rPr>
              <a:t>y</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9" name="TextBox 18"/>
          <p:cNvSpPr txBox="1"/>
          <p:nvPr/>
        </p:nvSpPr>
        <p:spPr>
          <a:xfrm>
            <a:off x="2959224" y="2572489"/>
            <a:ext cx="569067"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z</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44" name="TextBox 43"/>
          <p:cNvSpPr txBox="1"/>
          <p:nvPr/>
        </p:nvSpPr>
        <p:spPr>
          <a:xfrm>
            <a:off x="3537477"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46" name="TextBox 45"/>
          <p:cNvSpPr txBox="1"/>
          <p:nvPr/>
        </p:nvSpPr>
        <p:spPr>
          <a:xfrm>
            <a:off x="3823320"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47" name="TextBox 46"/>
          <p:cNvSpPr txBox="1"/>
          <p:nvPr/>
        </p:nvSpPr>
        <p:spPr>
          <a:xfrm>
            <a:off x="3967336"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48" name="TextBox 47"/>
          <p:cNvSpPr txBox="1"/>
          <p:nvPr/>
        </p:nvSpPr>
        <p:spPr>
          <a:xfrm>
            <a:off x="3535288"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49" name="TextBox 48"/>
          <p:cNvSpPr txBox="1"/>
          <p:nvPr/>
        </p:nvSpPr>
        <p:spPr>
          <a:xfrm>
            <a:off x="3677115"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51" name="TextBox 50"/>
          <p:cNvSpPr txBox="1"/>
          <p:nvPr/>
        </p:nvSpPr>
        <p:spPr>
          <a:xfrm>
            <a:off x="3965147"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52" name="TextBox 51"/>
          <p:cNvSpPr txBox="1"/>
          <p:nvPr/>
        </p:nvSpPr>
        <p:spPr>
          <a:xfrm>
            <a:off x="3535288"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1</a:t>
            </a:r>
            <a:endParaRPr lang="en-US" sz="1800" dirty="0">
              <a:solidFill>
                <a:schemeClr val="tx1">
                  <a:lumMod val="50000"/>
                  <a:lumOff val="50000"/>
                </a:schemeClr>
              </a:solidFill>
              <a:latin typeface="+mj-lt"/>
              <a:cs typeface="Times New Roman" pitchFamily="18" charset="0"/>
            </a:endParaRPr>
          </a:p>
        </p:txBody>
      </p:sp>
      <p:sp>
        <p:nvSpPr>
          <p:cNvPr id="53" name="TextBox 52"/>
          <p:cNvSpPr txBox="1"/>
          <p:nvPr/>
        </p:nvSpPr>
        <p:spPr>
          <a:xfrm>
            <a:off x="3677115" y="2561456"/>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54" name="TextBox 53"/>
          <p:cNvSpPr txBox="1"/>
          <p:nvPr/>
        </p:nvSpPr>
        <p:spPr>
          <a:xfrm>
            <a:off x="3821131"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0" name="TextBox 19"/>
          <p:cNvSpPr txBox="1"/>
          <p:nvPr/>
        </p:nvSpPr>
        <p:spPr>
          <a:xfrm>
            <a:off x="3679304"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1" name="TextBox 20"/>
          <p:cNvSpPr txBox="1"/>
          <p:nvPr/>
        </p:nvSpPr>
        <p:spPr>
          <a:xfrm>
            <a:off x="4109163"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2" name="TextBox 21"/>
          <p:cNvSpPr txBox="1"/>
          <p:nvPr/>
        </p:nvSpPr>
        <p:spPr>
          <a:xfrm>
            <a:off x="4543400"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3" name="TextBox 22"/>
          <p:cNvSpPr txBox="1"/>
          <p:nvPr/>
        </p:nvSpPr>
        <p:spPr>
          <a:xfrm>
            <a:off x="4975448"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4" name="TextBox 23"/>
          <p:cNvSpPr txBox="1"/>
          <p:nvPr/>
        </p:nvSpPr>
        <p:spPr>
          <a:xfrm>
            <a:off x="3821131"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5" name="TextBox 24"/>
          <p:cNvSpPr txBox="1"/>
          <p:nvPr/>
        </p:nvSpPr>
        <p:spPr>
          <a:xfrm>
            <a:off x="4255368"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6" name="TextBox 25"/>
          <p:cNvSpPr txBox="1"/>
          <p:nvPr/>
        </p:nvSpPr>
        <p:spPr>
          <a:xfrm>
            <a:off x="4687416"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7" name="TextBox 26"/>
          <p:cNvSpPr txBox="1"/>
          <p:nvPr/>
        </p:nvSpPr>
        <p:spPr>
          <a:xfrm>
            <a:off x="5119464"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8" name="TextBox 27"/>
          <p:cNvSpPr txBox="1"/>
          <p:nvPr/>
        </p:nvSpPr>
        <p:spPr>
          <a:xfrm>
            <a:off x="3965147"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1</a:t>
            </a:r>
            <a:endParaRPr lang="en-US" sz="1800" dirty="0">
              <a:solidFill>
                <a:schemeClr val="tx1">
                  <a:lumMod val="50000"/>
                  <a:lumOff val="50000"/>
                </a:schemeClr>
              </a:solidFill>
              <a:latin typeface="+mj-lt"/>
              <a:cs typeface="Times New Roman" pitchFamily="18" charset="0"/>
            </a:endParaRPr>
          </a:p>
        </p:txBody>
      </p:sp>
      <p:sp>
        <p:nvSpPr>
          <p:cNvPr id="29" name="TextBox 28"/>
          <p:cNvSpPr txBox="1"/>
          <p:nvPr/>
        </p:nvSpPr>
        <p:spPr>
          <a:xfrm>
            <a:off x="4399384" y="2561456"/>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30" name="TextBox 29"/>
          <p:cNvSpPr txBox="1"/>
          <p:nvPr/>
        </p:nvSpPr>
        <p:spPr>
          <a:xfrm>
            <a:off x="4831432"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31" name="TextBox 30"/>
          <p:cNvSpPr txBox="1"/>
          <p:nvPr/>
        </p:nvSpPr>
        <p:spPr>
          <a:xfrm>
            <a:off x="5263480"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8" name="Slide Number Placeholder 7"/>
          <p:cNvSpPr>
            <a:spLocks noGrp="1"/>
          </p:cNvSpPr>
          <p:nvPr>
            <p:ph type="sldNum" sz="quarter" idx="12"/>
          </p:nvPr>
        </p:nvSpPr>
        <p:spPr/>
        <p:txBody>
          <a:bodyPr/>
          <a:lstStyle/>
          <a:p>
            <a:pPr>
              <a:defRPr/>
            </a:pPr>
            <a:fld id="{AD73B8B3-247B-45E9-B8A2-9D6A39559F4A}" type="slidenum">
              <a:rPr lang="de-DE" smtClean="0"/>
              <a:pPr>
                <a:defRPr/>
              </a:pPr>
              <a:t>11</a:t>
            </a:fld>
            <a:endParaRPr lang="de-DE"/>
          </a:p>
        </p:txBody>
      </p:sp>
    </p:spTree>
    <p:extLst>
      <p:ext uri="{BB962C8B-B14F-4D97-AF65-F5344CB8AC3E}">
        <p14:creationId xmlns:p14="http://schemas.microsoft.com/office/powerpoint/2010/main" val="2923703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50"/>
                                        <p:tgtEl>
                                          <p:spTgt spid="45"/>
                                        </p:tgtEl>
                                      </p:cBhvr>
                                    </p:animEffect>
                                    <p:set>
                                      <p:cBhvr>
                                        <p:cTn id="7" dur="1" fill="hold">
                                          <p:stCondLst>
                                            <p:cond delay="249"/>
                                          </p:stCondLst>
                                        </p:cTn>
                                        <p:tgtEl>
                                          <p:spTgt spid="4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50"/>
                                        <p:tgtEl>
                                          <p:spTgt spid="50"/>
                                        </p:tgtEl>
                                      </p:cBhvr>
                                    </p:animEffect>
                                    <p:set>
                                      <p:cBhvr>
                                        <p:cTn id="10" dur="1" fill="hold">
                                          <p:stCondLst>
                                            <p:cond delay="249"/>
                                          </p:stCondLst>
                                        </p:cTn>
                                        <p:tgtEl>
                                          <p:spTgt spid="5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50"/>
                                        <p:tgtEl>
                                          <p:spTgt spid="55"/>
                                        </p:tgtEl>
                                      </p:cBhvr>
                                    </p:animEffect>
                                    <p:set>
                                      <p:cBhvr>
                                        <p:cTn id="13" dur="1" fill="hold">
                                          <p:stCondLst>
                                            <p:cond delay="249"/>
                                          </p:stCondLst>
                                        </p:cTn>
                                        <p:tgtEl>
                                          <p:spTgt spid="5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50"/>
                                        <p:tgtEl>
                                          <p:spTgt spid="44"/>
                                        </p:tgtEl>
                                      </p:cBhvr>
                                    </p:animEffect>
                                    <p:set>
                                      <p:cBhvr>
                                        <p:cTn id="16" dur="1" fill="hold">
                                          <p:stCondLst>
                                            <p:cond delay="249"/>
                                          </p:stCondLst>
                                        </p:cTn>
                                        <p:tgtEl>
                                          <p:spTgt spid="4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50"/>
                                        <p:tgtEl>
                                          <p:spTgt spid="46"/>
                                        </p:tgtEl>
                                      </p:cBhvr>
                                    </p:animEffect>
                                    <p:set>
                                      <p:cBhvr>
                                        <p:cTn id="19" dur="1" fill="hold">
                                          <p:stCondLst>
                                            <p:cond delay="249"/>
                                          </p:stCondLst>
                                        </p:cTn>
                                        <p:tgtEl>
                                          <p:spTgt spid="4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50"/>
                                        <p:tgtEl>
                                          <p:spTgt spid="47"/>
                                        </p:tgtEl>
                                      </p:cBhvr>
                                    </p:animEffect>
                                    <p:set>
                                      <p:cBhvr>
                                        <p:cTn id="22" dur="1" fill="hold">
                                          <p:stCondLst>
                                            <p:cond delay="249"/>
                                          </p:stCondLst>
                                        </p:cTn>
                                        <p:tgtEl>
                                          <p:spTgt spid="4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50"/>
                                        <p:tgtEl>
                                          <p:spTgt spid="48"/>
                                        </p:tgtEl>
                                      </p:cBhvr>
                                    </p:animEffect>
                                    <p:set>
                                      <p:cBhvr>
                                        <p:cTn id="25" dur="1" fill="hold">
                                          <p:stCondLst>
                                            <p:cond delay="249"/>
                                          </p:stCondLst>
                                        </p:cTn>
                                        <p:tgtEl>
                                          <p:spTgt spid="4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50"/>
                                        <p:tgtEl>
                                          <p:spTgt spid="49"/>
                                        </p:tgtEl>
                                      </p:cBhvr>
                                    </p:animEffect>
                                    <p:set>
                                      <p:cBhvr>
                                        <p:cTn id="28" dur="1" fill="hold">
                                          <p:stCondLst>
                                            <p:cond delay="249"/>
                                          </p:stCondLst>
                                        </p:cTn>
                                        <p:tgtEl>
                                          <p:spTgt spid="4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250"/>
                                        <p:tgtEl>
                                          <p:spTgt spid="51"/>
                                        </p:tgtEl>
                                      </p:cBhvr>
                                    </p:animEffect>
                                    <p:set>
                                      <p:cBhvr>
                                        <p:cTn id="31" dur="1" fill="hold">
                                          <p:stCondLst>
                                            <p:cond delay="249"/>
                                          </p:stCondLst>
                                        </p:cTn>
                                        <p:tgtEl>
                                          <p:spTgt spid="5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50"/>
                                        <p:tgtEl>
                                          <p:spTgt spid="52"/>
                                        </p:tgtEl>
                                      </p:cBhvr>
                                    </p:animEffect>
                                    <p:set>
                                      <p:cBhvr>
                                        <p:cTn id="34" dur="1" fill="hold">
                                          <p:stCondLst>
                                            <p:cond delay="249"/>
                                          </p:stCondLst>
                                        </p:cTn>
                                        <p:tgtEl>
                                          <p:spTgt spid="5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50"/>
                                        <p:tgtEl>
                                          <p:spTgt spid="53"/>
                                        </p:tgtEl>
                                      </p:cBhvr>
                                    </p:animEffect>
                                    <p:set>
                                      <p:cBhvr>
                                        <p:cTn id="37" dur="1" fill="hold">
                                          <p:stCondLst>
                                            <p:cond delay="249"/>
                                          </p:stCondLst>
                                        </p:cTn>
                                        <p:tgtEl>
                                          <p:spTgt spid="53"/>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50"/>
                                        <p:tgtEl>
                                          <p:spTgt spid="54"/>
                                        </p:tgtEl>
                                      </p:cBhvr>
                                    </p:animEffect>
                                    <p:set>
                                      <p:cBhvr>
                                        <p:cTn id="40" dur="1" fill="hold">
                                          <p:stCondLst>
                                            <p:cond delay="249"/>
                                          </p:stCondLst>
                                        </p:cTn>
                                        <p:tgtEl>
                                          <p:spTgt spid="54"/>
                                        </p:tgtEl>
                                        <p:attrNameLst>
                                          <p:attrName>style.visibility</p:attrName>
                                        </p:attrNameLst>
                                      </p:cBhvr>
                                      <p:to>
                                        <p:strVal val="hidden"/>
                                      </p:to>
                                    </p:set>
                                  </p:childTnLst>
                                </p:cTn>
                              </p:par>
                              <p:par>
                                <p:cTn id="41" presetID="10" presetClass="entr"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250"/>
                                        <p:tgtEl>
                                          <p:spTgt spid="20"/>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250"/>
                                        <p:tgtEl>
                                          <p:spTgt spid="21"/>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250"/>
                                        <p:tgtEl>
                                          <p:spTgt spid="22"/>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250"/>
                                        <p:tgtEl>
                                          <p:spTgt spid="23"/>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250"/>
                                        <p:tgtEl>
                                          <p:spTgt spid="24"/>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250"/>
                                        <p:tgtEl>
                                          <p:spTgt spid="25"/>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250"/>
                                        <p:tgtEl>
                                          <p:spTgt spid="26"/>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250"/>
                                        <p:tgtEl>
                                          <p:spTgt spid="27"/>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250"/>
                                        <p:tgtEl>
                                          <p:spTgt spid="28"/>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250"/>
                                        <p:tgtEl>
                                          <p:spTgt spid="29"/>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fade">
                                      <p:cBhvr>
                                        <p:cTn id="73" dur="250"/>
                                        <p:tgtEl>
                                          <p:spTgt spid="30"/>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250"/>
                                        <p:tgtEl>
                                          <p:spTgt spid="31"/>
                                        </p:tgtEl>
                                      </p:cBhvr>
                                    </p:animEffect>
                                  </p:childTnLst>
                                </p:cTn>
                              </p:par>
                              <p:par>
                                <p:cTn id="77" presetID="42" presetClass="path" presetSubtype="0" accel="50000" decel="50000" fill="hold" grpId="0" nodeType="withEffect">
                                  <p:stCondLst>
                                    <p:cond delay="0"/>
                                  </p:stCondLst>
                                  <p:childTnLst>
                                    <p:animMotion origin="layout" path="M -4.25926E-6 -2.83951E-6 L -0.02517 -2.83951E-6 " pathEditMode="relative" rAng="0" ptsTypes="AA">
                                      <p:cBhvr>
                                        <p:cTn id="78" dur="1500" spd="-100000" fill="hold"/>
                                        <p:tgtEl>
                                          <p:spTgt spid="20"/>
                                        </p:tgtEl>
                                        <p:attrNameLst>
                                          <p:attrName>ppt_x</p:attrName>
                                          <p:attrName>ppt_y</p:attrName>
                                        </p:attrNameLst>
                                      </p:cBhvr>
                                      <p:rCtr x="-1273" y="0"/>
                                    </p:animMotion>
                                  </p:childTnLst>
                                </p:cTn>
                              </p:par>
                              <p:par>
                                <p:cTn id="79" presetID="42" presetClass="path" presetSubtype="0" accel="50000" decel="50000" fill="hold" grpId="0" nodeType="withEffect">
                                  <p:stCondLst>
                                    <p:cond delay="0"/>
                                  </p:stCondLst>
                                  <p:childTnLst>
                                    <p:animMotion origin="layout" path="M 7.40741E-7 2.96296E-6 L -0.07813 0.00038 " pathEditMode="relative" rAng="0" ptsTypes="AA">
                                      <p:cBhvr>
                                        <p:cTn id="80" dur="1500" spd="-100000" fill="hold"/>
                                        <p:tgtEl>
                                          <p:spTgt spid="21"/>
                                        </p:tgtEl>
                                        <p:attrNameLst>
                                          <p:attrName>ppt_x</p:attrName>
                                          <p:attrName>ppt_y</p:attrName>
                                        </p:attrNameLst>
                                      </p:cBhvr>
                                      <p:rCtr x="-3906" y="0"/>
                                    </p:animMotion>
                                  </p:childTnLst>
                                </p:cTn>
                              </p:par>
                              <p:par>
                                <p:cTn id="81" presetID="42" presetClass="path" presetSubtype="0" accel="50000" decel="50000" fill="hold" grpId="0" nodeType="withEffect">
                                  <p:stCondLst>
                                    <p:cond delay="0"/>
                                  </p:stCondLst>
                                  <p:childTnLst>
                                    <p:animMotion origin="layout" path="M -1.01852E-6 -2.83951E-6 L -0.13079 -0.00038 " pathEditMode="relative" rAng="0" ptsTypes="AA">
                                      <p:cBhvr>
                                        <p:cTn id="82" dur="1500" spd="-100000" fill="hold"/>
                                        <p:tgtEl>
                                          <p:spTgt spid="22"/>
                                        </p:tgtEl>
                                        <p:attrNameLst>
                                          <p:attrName>ppt_x</p:attrName>
                                          <p:attrName>ppt_y</p:attrName>
                                        </p:attrNameLst>
                                      </p:cBhvr>
                                      <p:rCtr x="-6539" y="-39"/>
                                    </p:animMotion>
                                  </p:childTnLst>
                                </p:cTn>
                              </p:par>
                              <p:par>
                                <p:cTn id="83" presetID="42" presetClass="path" presetSubtype="0" accel="50000" decel="50000" fill="hold" grpId="0" nodeType="withEffect">
                                  <p:stCondLst>
                                    <p:cond delay="0"/>
                                  </p:stCondLst>
                                  <p:childTnLst>
                                    <p:animMotion origin="layout" path="M -4.72222E-6 -2.83951E-6 L -0.18402 -0.00038 " pathEditMode="relative" rAng="0" ptsTypes="AA">
                                      <p:cBhvr>
                                        <p:cTn id="84" dur="1500" spd="-100000" fill="hold"/>
                                        <p:tgtEl>
                                          <p:spTgt spid="23"/>
                                        </p:tgtEl>
                                        <p:attrNameLst>
                                          <p:attrName>ppt_x</p:attrName>
                                          <p:attrName>ppt_y</p:attrName>
                                        </p:attrNameLst>
                                      </p:cBhvr>
                                      <p:rCtr x="-9201" y="-39"/>
                                    </p:animMotion>
                                  </p:childTnLst>
                                </p:cTn>
                              </p:par>
                              <p:par>
                                <p:cTn id="85" presetID="42" presetClass="path" presetSubtype="0" accel="50000" decel="50000" fill="hold" grpId="0" nodeType="withEffect">
                                  <p:stCondLst>
                                    <p:cond delay="0"/>
                                  </p:stCondLst>
                                  <p:childTnLst>
                                    <p:animMotion origin="layout" path="M 4.07407E-6 -2.59259E-6 L -0.0518 -2.59259E-6 " pathEditMode="relative" rAng="0" ptsTypes="AA">
                                      <p:cBhvr>
                                        <p:cTn id="86" dur="1500" spd="-100000" fill="hold"/>
                                        <p:tgtEl>
                                          <p:spTgt spid="24"/>
                                        </p:tgtEl>
                                        <p:attrNameLst>
                                          <p:attrName>ppt_x</p:attrName>
                                          <p:attrName>ppt_y</p:attrName>
                                        </p:attrNameLst>
                                      </p:cBhvr>
                                      <p:rCtr x="-2604" y="0"/>
                                    </p:animMotion>
                                  </p:childTnLst>
                                </p:cTn>
                              </p:par>
                              <p:par>
                                <p:cTn id="87" presetID="42" presetClass="path" presetSubtype="0" accel="50000" decel="50000" fill="hold" grpId="0" nodeType="withEffect">
                                  <p:stCondLst>
                                    <p:cond delay="0"/>
                                  </p:stCondLst>
                                  <p:childTnLst>
                                    <p:animMotion origin="layout" path="M 1.01852E-6 -2.59259E-6 L -0.10504 -2.59259E-6 " pathEditMode="relative" rAng="0" ptsTypes="AA">
                                      <p:cBhvr>
                                        <p:cTn id="88" dur="1500" spd="-100000" fill="hold"/>
                                        <p:tgtEl>
                                          <p:spTgt spid="25"/>
                                        </p:tgtEl>
                                        <p:attrNameLst>
                                          <p:attrName>ppt_x</p:attrName>
                                          <p:attrName>ppt_y</p:attrName>
                                        </p:attrNameLst>
                                      </p:cBhvr>
                                      <p:rCtr x="-5266" y="0"/>
                                    </p:animMotion>
                                  </p:childTnLst>
                                </p:cTn>
                              </p:par>
                              <p:par>
                                <p:cTn id="89" presetID="42" presetClass="path" presetSubtype="0" accel="50000" decel="50000" fill="hold" grpId="0" nodeType="withEffect">
                                  <p:stCondLst>
                                    <p:cond delay="0"/>
                                  </p:stCondLst>
                                  <p:childTnLst>
                                    <p:animMotion origin="layout" path="M 0.00029 -2.59259E-6 L -0.15769 -2.59259E-6 " pathEditMode="relative" rAng="0" ptsTypes="AA">
                                      <p:cBhvr>
                                        <p:cTn id="90" dur="1500" spd="-100000" fill="hold"/>
                                        <p:tgtEl>
                                          <p:spTgt spid="26"/>
                                        </p:tgtEl>
                                        <p:attrNameLst>
                                          <p:attrName>ppt_x</p:attrName>
                                          <p:attrName>ppt_y</p:attrName>
                                        </p:attrNameLst>
                                      </p:cBhvr>
                                      <p:rCtr x="-7899" y="0"/>
                                    </p:animMotion>
                                  </p:childTnLst>
                                </p:cTn>
                              </p:par>
                              <p:par>
                                <p:cTn id="91" presetID="42" presetClass="path" presetSubtype="0" accel="50000" decel="50000" fill="hold" grpId="0" nodeType="withEffect">
                                  <p:stCondLst>
                                    <p:cond delay="0"/>
                                  </p:stCondLst>
                                  <p:childTnLst>
                                    <p:animMotion origin="layout" path="M 4.25926E-6 -2.59259E-6 L -0.20978 -2.59259E-6 " pathEditMode="relative" rAng="0" ptsTypes="AA">
                                      <p:cBhvr>
                                        <p:cTn id="92" dur="1500" spd="-100000" fill="hold"/>
                                        <p:tgtEl>
                                          <p:spTgt spid="27"/>
                                        </p:tgtEl>
                                        <p:attrNameLst>
                                          <p:attrName>ppt_x</p:attrName>
                                          <p:attrName>ppt_y</p:attrName>
                                        </p:attrNameLst>
                                      </p:cBhvr>
                                      <p:rCtr x="-10503" y="0"/>
                                    </p:animMotion>
                                  </p:childTnLst>
                                </p:cTn>
                              </p:par>
                              <p:par>
                                <p:cTn id="93" presetID="42" presetClass="path" presetSubtype="0" accel="50000" decel="50000" fill="hold" grpId="0" nodeType="withEffect">
                                  <p:stCondLst>
                                    <p:cond delay="0"/>
                                  </p:stCondLst>
                                  <p:childTnLst>
                                    <p:animMotion origin="layout" path="M 2.40741E-6 -1.11111E-6 L -0.07813 -1.11111E-6 " pathEditMode="relative" rAng="0" ptsTypes="AA">
                                      <p:cBhvr>
                                        <p:cTn id="94" dur="1500" spd="-100000" fill="hold"/>
                                        <p:tgtEl>
                                          <p:spTgt spid="28"/>
                                        </p:tgtEl>
                                        <p:attrNameLst>
                                          <p:attrName>ppt_x</p:attrName>
                                          <p:attrName>ppt_y</p:attrName>
                                        </p:attrNameLst>
                                      </p:cBhvr>
                                      <p:rCtr x="-3906" y="0"/>
                                    </p:animMotion>
                                  </p:childTnLst>
                                </p:cTn>
                              </p:par>
                              <p:par>
                                <p:cTn id="95" presetID="42" presetClass="path" presetSubtype="0" accel="50000" decel="50000" fill="hold" grpId="0" nodeType="withEffect">
                                  <p:stCondLst>
                                    <p:cond delay="0"/>
                                  </p:stCondLst>
                                  <p:childTnLst>
                                    <p:animMotion origin="layout" path="M 0 -1.11111E-6 L -0.13137 -0.00038 " pathEditMode="relative" rAng="0" ptsTypes="AA">
                                      <p:cBhvr>
                                        <p:cTn id="96" dur="1500" spd="-100000" fill="hold"/>
                                        <p:tgtEl>
                                          <p:spTgt spid="29"/>
                                        </p:tgtEl>
                                        <p:attrNameLst>
                                          <p:attrName>ppt_x</p:attrName>
                                          <p:attrName>ppt_y</p:attrName>
                                        </p:attrNameLst>
                                      </p:cBhvr>
                                      <p:rCtr x="-6568" y="-39"/>
                                    </p:animMotion>
                                  </p:childTnLst>
                                </p:cTn>
                              </p:par>
                              <p:par>
                                <p:cTn id="97" presetID="42" presetClass="path" presetSubtype="0" accel="50000" decel="50000" fill="hold" grpId="0" nodeType="withEffect">
                                  <p:stCondLst>
                                    <p:cond delay="0"/>
                                  </p:stCondLst>
                                  <p:childTnLst>
                                    <p:animMotion origin="layout" path="M -3.7037E-6 -1.11111E-6 L -0.18402 -0.00077 " pathEditMode="relative" rAng="0" ptsTypes="AA">
                                      <p:cBhvr>
                                        <p:cTn id="98" dur="1500" spd="-100000" fill="hold"/>
                                        <p:tgtEl>
                                          <p:spTgt spid="30"/>
                                        </p:tgtEl>
                                        <p:attrNameLst>
                                          <p:attrName>ppt_x</p:attrName>
                                          <p:attrName>ppt_y</p:attrName>
                                        </p:attrNameLst>
                                      </p:cBhvr>
                                      <p:rCtr x="-9201" y="-39"/>
                                    </p:animMotion>
                                  </p:childTnLst>
                                </p:cTn>
                              </p:par>
                              <p:par>
                                <p:cTn id="99" presetID="42" presetClass="path" presetSubtype="0" accel="50000" decel="50000" fill="hold" grpId="0" nodeType="withEffect">
                                  <p:stCondLst>
                                    <p:cond delay="0"/>
                                  </p:stCondLst>
                                  <p:childTnLst>
                                    <p:animMotion origin="layout" path="M -0.00115 -1.11111E-6 L -0.23668 -1.11111E-6 " pathEditMode="relative" rAng="0" ptsTypes="AA">
                                      <p:cBhvr>
                                        <p:cTn id="100" dur="1500" spd="-100000" fill="hold"/>
                                        <p:tgtEl>
                                          <p:spTgt spid="31"/>
                                        </p:tgtEl>
                                        <p:attrNameLst>
                                          <p:attrName>ppt_x</p:attrName>
                                          <p:attrName>ppt_y</p:attrName>
                                        </p:attrNameLst>
                                      </p:cBhvr>
                                      <p:rCtr x="-117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5" grpId="0"/>
      <p:bldP spid="44" grpId="0"/>
      <p:bldP spid="46" grpId="0"/>
      <p:bldP spid="47" grpId="0"/>
      <p:bldP spid="48" grpId="0"/>
      <p:bldP spid="49" grpId="0"/>
      <p:bldP spid="51" grpId="0"/>
      <p:bldP spid="52" grpId="0"/>
      <p:bldP spid="53" grpId="0"/>
      <p:bldP spid="54" grpId="0"/>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67880" y="977280"/>
            <a:ext cx="1057367" cy="913388"/>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0" y="76125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 - Lauterbach et al. [2009]</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sp>
        <p:nvSpPr>
          <p:cNvPr id="5" name="Freeform 4"/>
          <p:cNvSpPr/>
          <p:nvPr/>
        </p:nvSpPr>
        <p:spPr>
          <a:xfrm>
            <a:off x="3767880" y="977280"/>
            <a:ext cx="1057366" cy="913388"/>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 name="connsiteX0" fmla="*/ 0 w 432353"/>
              <a:gd name="connsiteY0" fmla="*/ 94420 h 526773"/>
              <a:gd name="connsiteX1" fmla="*/ 290458 w 432353"/>
              <a:gd name="connsiteY1" fmla="*/ 0 h 526773"/>
              <a:gd name="connsiteX2" fmla="*/ 432353 w 432353"/>
              <a:gd name="connsiteY2" fmla="*/ 526773 h 526773"/>
              <a:gd name="connsiteX3" fmla="*/ 0 w 432353"/>
              <a:gd name="connsiteY3" fmla="*/ 94420 h 526773"/>
              <a:gd name="connsiteX0" fmla="*/ 0 w 581695"/>
              <a:gd name="connsiteY0" fmla="*/ 185060 h 526773"/>
              <a:gd name="connsiteX1" fmla="*/ 439800 w 581695"/>
              <a:gd name="connsiteY1" fmla="*/ 0 h 526773"/>
              <a:gd name="connsiteX2" fmla="*/ 581695 w 581695"/>
              <a:gd name="connsiteY2" fmla="*/ 526773 h 526773"/>
              <a:gd name="connsiteX3" fmla="*/ 0 w 581695"/>
              <a:gd name="connsiteY3" fmla="*/ 185060 h 526773"/>
            </a:gdLst>
            <a:ahLst/>
            <a:cxnLst>
              <a:cxn ang="0">
                <a:pos x="connsiteX0" y="connsiteY0"/>
              </a:cxn>
              <a:cxn ang="0">
                <a:pos x="connsiteX1" y="connsiteY1"/>
              </a:cxn>
              <a:cxn ang="0">
                <a:pos x="connsiteX2" y="connsiteY2"/>
              </a:cxn>
              <a:cxn ang="0">
                <a:pos x="connsiteX3" y="connsiteY3"/>
              </a:cxn>
            </a:cxnLst>
            <a:rect l="l" t="t" r="r" b="b"/>
            <a:pathLst>
              <a:path w="581695" h="526773">
                <a:moveTo>
                  <a:pt x="0" y="185060"/>
                </a:moveTo>
                <a:lnTo>
                  <a:pt x="439800" y="0"/>
                </a:lnTo>
                <a:lnTo>
                  <a:pt x="581695" y="526773"/>
                </a:lnTo>
                <a:lnTo>
                  <a:pt x="0" y="1850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a:stCxn id="6" idx="0"/>
            <a:endCxn id="6" idx="2"/>
          </p:cNvCxnSpPr>
          <p:nvPr/>
        </p:nvCxnSpPr>
        <p:spPr>
          <a:xfrm>
            <a:off x="4296564" y="977280"/>
            <a:ext cx="0" cy="913388"/>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a:endCxn id="6" idx="3"/>
          </p:cNvCxnSpPr>
          <p:nvPr/>
        </p:nvCxnSpPr>
        <p:spPr>
          <a:xfrm>
            <a:off x="3767880" y="1433974"/>
            <a:ext cx="1057367" cy="0"/>
          </a:xfrm>
          <a:prstGeom prst="line">
            <a:avLst/>
          </a:prstGeom>
          <a:ln w="12700">
            <a:solidFill>
              <a:schemeClr val="bg1">
                <a:lumMod val="50000"/>
              </a:schemeClr>
            </a:solidFill>
            <a:prstDash val="sysDot"/>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273704" y="1411114"/>
            <a:ext cx="45720" cy="45720"/>
          </a:xfrm>
          <a:prstGeom prst="ellipse">
            <a:avLst/>
          </a:prstGeom>
          <a:solidFill>
            <a:schemeClr val="tx1"/>
          </a:solidFill>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6" name="TextBox 15"/>
          <p:cNvSpPr txBox="1"/>
          <p:nvPr/>
        </p:nvSpPr>
        <p:spPr>
          <a:xfrm>
            <a:off x="4059100" y="1092201"/>
            <a:ext cx="306472" cy="369322"/>
          </a:xfrm>
          <a:prstGeom prst="rect">
            <a:avLst/>
          </a:prstGeom>
          <a:noFill/>
        </p:spPr>
        <p:txBody>
          <a:bodyPr wrap="none" lIns="91429" tIns="45715" rIns="91429" bIns="45715" rtlCol="0">
            <a:spAutoFit/>
          </a:bodyPr>
          <a:lstStyle/>
          <a:p>
            <a:pPr algn="ctr"/>
            <a:r>
              <a:rPr lang="en-US" sz="1800" dirty="0" smtClean="0">
                <a:latin typeface="+mj-lt"/>
                <a:cs typeface="Times New Roman" pitchFamily="18" charset="0"/>
              </a:rPr>
              <a:t>p</a:t>
            </a:r>
            <a:endParaRPr lang="en-US" sz="1800" dirty="0">
              <a:latin typeface="+mj-lt"/>
              <a:cs typeface="Times New Roman" pitchFamily="18" charset="0"/>
            </a:endParaRPr>
          </a:p>
        </p:txBody>
      </p:sp>
      <p:sp>
        <p:nvSpPr>
          <p:cNvPr id="17" name="TextBox 16"/>
          <p:cNvSpPr txBox="1"/>
          <p:nvPr/>
        </p:nvSpPr>
        <p:spPr>
          <a:xfrm>
            <a:off x="2959224" y="2140441"/>
            <a:ext cx="573875"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x</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8" name="TextBox 17"/>
          <p:cNvSpPr txBox="1"/>
          <p:nvPr/>
        </p:nvSpPr>
        <p:spPr>
          <a:xfrm>
            <a:off x="2959224" y="2356465"/>
            <a:ext cx="575479"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a:solidFill>
                  <a:schemeClr val="tx1">
                    <a:lumMod val="50000"/>
                    <a:lumOff val="50000"/>
                  </a:schemeClr>
                </a:solidFill>
                <a:latin typeface="+mj-lt"/>
                <a:cs typeface="Times New Roman" pitchFamily="18" charset="0"/>
              </a:rPr>
              <a:t>y</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19" name="TextBox 18"/>
          <p:cNvSpPr txBox="1"/>
          <p:nvPr/>
        </p:nvSpPr>
        <p:spPr>
          <a:xfrm>
            <a:off x="2959224" y="2572489"/>
            <a:ext cx="569067" cy="276999"/>
          </a:xfrm>
          <a:prstGeom prst="rect">
            <a:avLst/>
          </a:prstGeom>
          <a:noFill/>
        </p:spPr>
        <p:txBody>
          <a:bodyPr wrap="none" lIns="0" tIns="0" rIns="0" bIns="0" rtlCol="0">
            <a:spAutoFit/>
          </a:bodyPr>
          <a:lstStyle/>
          <a:p>
            <a:r>
              <a:rPr lang="en-US" sz="1800" dirty="0" err="1" smtClean="0">
                <a:solidFill>
                  <a:schemeClr val="tx1">
                    <a:lumMod val="50000"/>
                    <a:lumOff val="50000"/>
                  </a:schemeClr>
                </a:solidFill>
                <a:latin typeface="+mj-lt"/>
                <a:cs typeface="Times New Roman" pitchFamily="18" charset="0"/>
              </a:rPr>
              <a:t>p</a:t>
            </a:r>
            <a:r>
              <a:rPr lang="en-US" sz="1000" dirty="0" err="1" smtClean="0">
                <a:solidFill>
                  <a:schemeClr val="tx1">
                    <a:lumMod val="50000"/>
                    <a:lumOff val="50000"/>
                  </a:schemeClr>
                </a:solidFill>
                <a:latin typeface="+mj-lt"/>
                <a:cs typeface="Times New Roman" pitchFamily="18" charset="0"/>
              </a:rPr>
              <a:t>z</a:t>
            </a:r>
            <a:r>
              <a:rPr lang="en-US" sz="1800" dirty="0" smtClean="0">
                <a:solidFill>
                  <a:schemeClr val="tx1">
                    <a:lumMod val="50000"/>
                    <a:lumOff val="50000"/>
                  </a:schemeClr>
                </a:solidFill>
                <a:latin typeface="+mj-lt"/>
                <a:cs typeface="Times New Roman" pitchFamily="18" charset="0"/>
              </a:rPr>
              <a:t> = 0.</a:t>
            </a:r>
            <a:endParaRPr lang="en-US" sz="1800" dirty="0">
              <a:solidFill>
                <a:schemeClr val="tx1">
                  <a:lumMod val="50000"/>
                  <a:lumOff val="50000"/>
                </a:schemeClr>
              </a:solidFill>
              <a:latin typeface="+mj-lt"/>
              <a:cs typeface="Times New Roman" pitchFamily="18" charset="0"/>
            </a:endParaRPr>
          </a:p>
        </p:txBody>
      </p:sp>
      <p:sp>
        <p:nvSpPr>
          <p:cNvPr id="20" name="TextBox 19"/>
          <p:cNvSpPr txBox="1"/>
          <p:nvPr/>
        </p:nvSpPr>
        <p:spPr>
          <a:xfrm>
            <a:off x="3679304"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1" name="TextBox 20"/>
          <p:cNvSpPr txBox="1"/>
          <p:nvPr/>
        </p:nvSpPr>
        <p:spPr>
          <a:xfrm>
            <a:off x="4109163"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2" name="TextBox 21"/>
          <p:cNvSpPr txBox="1"/>
          <p:nvPr/>
        </p:nvSpPr>
        <p:spPr>
          <a:xfrm>
            <a:off x="4543400" y="2129408"/>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3" name="TextBox 22"/>
          <p:cNvSpPr txBox="1"/>
          <p:nvPr/>
        </p:nvSpPr>
        <p:spPr>
          <a:xfrm>
            <a:off x="4975448" y="2129408"/>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4" name="TextBox 23"/>
          <p:cNvSpPr txBox="1"/>
          <p:nvPr/>
        </p:nvSpPr>
        <p:spPr>
          <a:xfrm>
            <a:off x="3821131"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25" name="TextBox 24"/>
          <p:cNvSpPr txBox="1"/>
          <p:nvPr/>
        </p:nvSpPr>
        <p:spPr>
          <a:xfrm>
            <a:off x="4255368"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6" name="TextBox 25"/>
          <p:cNvSpPr txBox="1"/>
          <p:nvPr/>
        </p:nvSpPr>
        <p:spPr>
          <a:xfrm>
            <a:off x="4687416"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7" name="TextBox 26"/>
          <p:cNvSpPr txBox="1"/>
          <p:nvPr/>
        </p:nvSpPr>
        <p:spPr>
          <a:xfrm>
            <a:off x="5119464"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28" name="TextBox 27"/>
          <p:cNvSpPr txBox="1"/>
          <p:nvPr/>
        </p:nvSpPr>
        <p:spPr>
          <a:xfrm>
            <a:off x="3965147"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1</a:t>
            </a:r>
            <a:endParaRPr lang="en-US" sz="1800" dirty="0">
              <a:solidFill>
                <a:schemeClr val="tx1">
                  <a:lumMod val="50000"/>
                  <a:lumOff val="50000"/>
                </a:schemeClr>
              </a:solidFill>
              <a:latin typeface="+mj-lt"/>
              <a:cs typeface="Times New Roman" pitchFamily="18" charset="0"/>
            </a:endParaRPr>
          </a:p>
        </p:txBody>
      </p:sp>
      <p:sp>
        <p:nvSpPr>
          <p:cNvPr id="29" name="TextBox 28"/>
          <p:cNvSpPr txBox="1"/>
          <p:nvPr/>
        </p:nvSpPr>
        <p:spPr>
          <a:xfrm>
            <a:off x="4399384" y="2561456"/>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30" name="TextBox 29"/>
          <p:cNvSpPr txBox="1"/>
          <p:nvPr/>
        </p:nvSpPr>
        <p:spPr>
          <a:xfrm>
            <a:off x="4831432"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31" name="TextBox 30"/>
          <p:cNvSpPr txBox="1"/>
          <p:nvPr/>
        </p:nvSpPr>
        <p:spPr>
          <a:xfrm>
            <a:off x="5263480" y="2561456"/>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62" name="TextBox 61"/>
          <p:cNvSpPr txBox="1"/>
          <p:nvPr/>
        </p:nvSpPr>
        <p:spPr>
          <a:xfrm>
            <a:off x="3679304"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63" name="TextBox 62"/>
          <p:cNvSpPr txBox="1"/>
          <p:nvPr/>
        </p:nvSpPr>
        <p:spPr>
          <a:xfrm>
            <a:off x="4109163"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64" name="TextBox 63"/>
          <p:cNvSpPr txBox="1"/>
          <p:nvPr/>
        </p:nvSpPr>
        <p:spPr>
          <a:xfrm>
            <a:off x="4543400"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65" name="TextBox 64"/>
          <p:cNvSpPr txBox="1"/>
          <p:nvPr/>
        </p:nvSpPr>
        <p:spPr>
          <a:xfrm>
            <a:off x="4975448"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66" name="TextBox 65"/>
          <p:cNvSpPr txBox="1"/>
          <p:nvPr/>
        </p:nvSpPr>
        <p:spPr>
          <a:xfrm>
            <a:off x="3967336"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1</a:t>
            </a:r>
            <a:endParaRPr lang="en-US" sz="1800" dirty="0">
              <a:solidFill>
                <a:schemeClr val="tx1">
                  <a:lumMod val="50000"/>
                  <a:lumOff val="50000"/>
                </a:schemeClr>
              </a:solidFill>
              <a:latin typeface="+mj-lt"/>
              <a:cs typeface="Times New Roman" pitchFamily="18" charset="0"/>
            </a:endParaRPr>
          </a:p>
        </p:txBody>
      </p:sp>
      <p:sp>
        <p:nvSpPr>
          <p:cNvPr id="67" name="TextBox 66"/>
          <p:cNvSpPr txBox="1"/>
          <p:nvPr/>
        </p:nvSpPr>
        <p:spPr>
          <a:xfrm>
            <a:off x="4401573" y="2356465"/>
            <a:ext cx="117020" cy="276999"/>
          </a:xfrm>
          <a:prstGeom prst="rect">
            <a:avLst/>
          </a:prstGeom>
          <a:noFill/>
        </p:spPr>
        <p:txBody>
          <a:bodyPr wrap="none" lIns="0" tIns="0" rIns="0" bIns="0" rtlCol="0">
            <a:spAutoFit/>
          </a:bodyPr>
          <a:lstStyle/>
          <a:p>
            <a:pPr algn="ctr"/>
            <a:r>
              <a:rPr lang="en-US" sz="1800" dirty="0">
                <a:solidFill>
                  <a:schemeClr val="tx1">
                    <a:lumMod val="50000"/>
                    <a:lumOff val="50000"/>
                  </a:schemeClr>
                </a:solidFill>
                <a:latin typeface="+mj-lt"/>
                <a:cs typeface="Times New Roman" pitchFamily="18" charset="0"/>
              </a:rPr>
              <a:t>1</a:t>
            </a:r>
          </a:p>
        </p:txBody>
      </p:sp>
      <p:sp>
        <p:nvSpPr>
          <p:cNvPr id="68" name="TextBox 67"/>
          <p:cNvSpPr txBox="1"/>
          <p:nvPr/>
        </p:nvSpPr>
        <p:spPr>
          <a:xfrm>
            <a:off x="4833621"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69" name="TextBox 68"/>
          <p:cNvSpPr txBox="1"/>
          <p:nvPr/>
        </p:nvSpPr>
        <p:spPr>
          <a:xfrm>
            <a:off x="5265669" y="2356465"/>
            <a:ext cx="117020" cy="276999"/>
          </a:xfrm>
          <a:prstGeom prst="rect">
            <a:avLst/>
          </a:prstGeom>
          <a:noFill/>
        </p:spPr>
        <p:txBody>
          <a:bodyPr wrap="none" lIns="0" tIns="0" rIns="0" bIns="0" rtlCol="0">
            <a:spAutoFit/>
          </a:bodyPr>
          <a:lstStyle/>
          <a:p>
            <a:pPr algn="ctr"/>
            <a:r>
              <a:rPr lang="en-US" sz="1800" dirty="0" smtClean="0">
                <a:solidFill>
                  <a:schemeClr val="tx1">
                    <a:lumMod val="50000"/>
                    <a:lumOff val="50000"/>
                  </a:schemeClr>
                </a:solidFill>
                <a:latin typeface="+mj-lt"/>
                <a:cs typeface="Times New Roman" pitchFamily="18" charset="0"/>
              </a:rPr>
              <a:t>0</a:t>
            </a:r>
            <a:endParaRPr lang="en-US" sz="1800" dirty="0">
              <a:solidFill>
                <a:schemeClr val="tx1">
                  <a:lumMod val="50000"/>
                  <a:lumOff val="50000"/>
                </a:schemeClr>
              </a:solidFill>
              <a:latin typeface="+mj-lt"/>
              <a:cs typeface="Times New Roman" pitchFamily="18" charset="0"/>
            </a:endParaRPr>
          </a:p>
        </p:txBody>
      </p:sp>
      <p:sp>
        <p:nvSpPr>
          <p:cNvPr id="70" name="TextBox 69"/>
          <p:cNvSpPr txBox="1"/>
          <p:nvPr/>
        </p:nvSpPr>
        <p:spPr>
          <a:xfrm>
            <a:off x="2964939" y="2356465"/>
            <a:ext cx="623248" cy="276999"/>
          </a:xfrm>
          <a:prstGeom prst="rect">
            <a:avLst/>
          </a:prstGeom>
          <a:noFill/>
        </p:spPr>
        <p:txBody>
          <a:bodyPr wrap="none" lIns="0" tIns="0" rIns="0" bIns="0" rtlCol="0">
            <a:spAutoFit/>
          </a:bodyPr>
          <a:lstStyle/>
          <a:p>
            <a:r>
              <a:rPr lang="en-US" sz="1800" dirty="0" smtClean="0">
                <a:solidFill>
                  <a:schemeClr val="tx1">
                    <a:lumMod val="50000"/>
                    <a:lumOff val="50000"/>
                  </a:schemeClr>
                </a:solidFill>
                <a:latin typeface="+mj-lt"/>
                <a:cs typeface="Times New Roman" pitchFamily="18" charset="0"/>
              </a:rPr>
              <a:t>code =</a:t>
            </a:r>
            <a:endParaRPr lang="en-US" sz="1800" dirty="0">
              <a:solidFill>
                <a:schemeClr val="tx1">
                  <a:lumMod val="50000"/>
                  <a:lumOff val="50000"/>
                </a:schemeClr>
              </a:solidFill>
              <a:latin typeface="+mj-lt"/>
              <a:cs typeface="Times New Roman" pitchFamily="18" charset="0"/>
            </a:endParaRPr>
          </a:p>
        </p:txBody>
      </p:sp>
      <p:sp>
        <p:nvSpPr>
          <p:cNvPr id="8" name="Slide Number Placeholder 7"/>
          <p:cNvSpPr>
            <a:spLocks noGrp="1"/>
          </p:cNvSpPr>
          <p:nvPr>
            <p:ph type="sldNum" sz="quarter" idx="12"/>
          </p:nvPr>
        </p:nvSpPr>
        <p:spPr/>
        <p:txBody>
          <a:bodyPr/>
          <a:lstStyle/>
          <a:p>
            <a:pPr>
              <a:defRPr/>
            </a:pPr>
            <a:fld id="{AD73B8B3-247B-45E9-B8A2-9D6A39559F4A}" type="slidenum">
              <a:rPr lang="de-DE" smtClean="0"/>
              <a:pPr>
                <a:defRPr/>
              </a:pPr>
              <a:t>12</a:t>
            </a:fld>
            <a:endParaRPr lang="de-DE"/>
          </a:p>
        </p:txBody>
      </p:sp>
    </p:spTree>
    <p:extLst>
      <p:ext uri="{BB962C8B-B14F-4D97-AF65-F5344CB8AC3E}">
        <p14:creationId xmlns:p14="http://schemas.microsoft.com/office/powerpoint/2010/main" val="4004648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250"/>
                                        <p:tgtEl>
                                          <p:spTgt spid="20"/>
                                        </p:tgtEl>
                                      </p:cBhvr>
                                    </p:animEffect>
                                    <p:set>
                                      <p:cBhvr>
                                        <p:cTn id="7" dur="1" fill="hold">
                                          <p:stCondLst>
                                            <p:cond delay="24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50"/>
                                        <p:tgtEl>
                                          <p:spTgt spid="21"/>
                                        </p:tgtEl>
                                      </p:cBhvr>
                                    </p:animEffect>
                                    <p:set>
                                      <p:cBhvr>
                                        <p:cTn id="10" dur="1" fill="hold">
                                          <p:stCondLst>
                                            <p:cond delay="249"/>
                                          </p:stCondLst>
                                        </p:cTn>
                                        <p:tgtEl>
                                          <p:spTgt spid="2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50"/>
                                        <p:tgtEl>
                                          <p:spTgt spid="22"/>
                                        </p:tgtEl>
                                      </p:cBhvr>
                                    </p:animEffect>
                                    <p:set>
                                      <p:cBhvr>
                                        <p:cTn id="13" dur="1" fill="hold">
                                          <p:stCondLst>
                                            <p:cond delay="249"/>
                                          </p:stCondLst>
                                        </p:cTn>
                                        <p:tgtEl>
                                          <p:spTgt spid="2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50"/>
                                        <p:tgtEl>
                                          <p:spTgt spid="23"/>
                                        </p:tgtEl>
                                      </p:cBhvr>
                                    </p:animEffect>
                                    <p:set>
                                      <p:cBhvr>
                                        <p:cTn id="16" dur="1" fill="hold">
                                          <p:stCondLst>
                                            <p:cond delay="249"/>
                                          </p:stCondLst>
                                        </p:cTn>
                                        <p:tgtEl>
                                          <p:spTgt spid="2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50"/>
                                        <p:tgtEl>
                                          <p:spTgt spid="28"/>
                                        </p:tgtEl>
                                      </p:cBhvr>
                                    </p:animEffect>
                                    <p:set>
                                      <p:cBhvr>
                                        <p:cTn id="19" dur="1" fill="hold">
                                          <p:stCondLst>
                                            <p:cond delay="249"/>
                                          </p:stCondLst>
                                        </p:cTn>
                                        <p:tgtEl>
                                          <p:spTgt spid="2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50"/>
                                        <p:tgtEl>
                                          <p:spTgt spid="29"/>
                                        </p:tgtEl>
                                      </p:cBhvr>
                                    </p:animEffect>
                                    <p:set>
                                      <p:cBhvr>
                                        <p:cTn id="22" dur="1" fill="hold">
                                          <p:stCondLst>
                                            <p:cond delay="249"/>
                                          </p:stCondLst>
                                        </p:cTn>
                                        <p:tgtEl>
                                          <p:spTgt spid="2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50"/>
                                        <p:tgtEl>
                                          <p:spTgt spid="30"/>
                                        </p:tgtEl>
                                      </p:cBhvr>
                                    </p:animEffect>
                                    <p:set>
                                      <p:cBhvr>
                                        <p:cTn id="25" dur="1" fill="hold">
                                          <p:stCondLst>
                                            <p:cond delay="249"/>
                                          </p:stCondLst>
                                        </p:cTn>
                                        <p:tgtEl>
                                          <p:spTgt spid="3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50"/>
                                        <p:tgtEl>
                                          <p:spTgt spid="31"/>
                                        </p:tgtEl>
                                      </p:cBhvr>
                                    </p:animEffect>
                                    <p:set>
                                      <p:cBhvr>
                                        <p:cTn id="28" dur="1" fill="hold">
                                          <p:stCondLst>
                                            <p:cond delay="249"/>
                                          </p:stCondLst>
                                        </p:cTn>
                                        <p:tgtEl>
                                          <p:spTgt spid="31"/>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25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fade">
                                      <p:cBhvr>
                                        <p:cTn id="34" dur="250"/>
                                        <p:tgtEl>
                                          <p:spTgt spid="6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250"/>
                                        <p:tgtEl>
                                          <p:spTgt spid="6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250"/>
                                        <p:tgtEl>
                                          <p:spTgt spid="6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250"/>
                                        <p:tgtEl>
                                          <p:spTgt spid="6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250"/>
                                        <p:tgtEl>
                                          <p:spTgt spid="6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250"/>
                                        <p:tgtEl>
                                          <p:spTgt spid="6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250"/>
                                        <p:tgtEl>
                                          <p:spTgt spid="69"/>
                                        </p:tgtEl>
                                      </p:cBhvr>
                                    </p:animEffect>
                                  </p:childTnLst>
                                </p:cTn>
                              </p:par>
                              <p:par>
                                <p:cTn id="53" presetID="42" presetClass="path" presetSubtype="0" accel="50000" decel="50000" fill="hold" grpId="1" nodeType="withEffect">
                                  <p:stCondLst>
                                    <p:cond delay="0"/>
                                  </p:stCondLst>
                                  <p:childTnLst>
                                    <p:animMotion origin="layout" path="M -4.25926E-6 -2.59259E-6 L -4.25926E-6 -0.05594 " pathEditMode="relative" rAng="0" ptsTypes="AA">
                                      <p:cBhvr>
                                        <p:cTn id="54" dur="1500" spd="-100000" fill="hold"/>
                                        <p:tgtEl>
                                          <p:spTgt spid="62"/>
                                        </p:tgtEl>
                                        <p:attrNameLst>
                                          <p:attrName>ppt_x</p:attrName>
                                          <p:attrName>ppt_y</p:attrName>
                                        </p:attrNameLst>
                                      </p:cBhvr>
                                      <p:rCtr x="0" y="-2816"/>
                                    </p:animMotion>
                                  </p:childTnLst>
                                </p:cTn>
                              </p:par>
                              <p:par>
                                <p:cTn id="55" presetID="42" presetClass="path" presetSubtype="0" accel="50000" decel="50000" fill="hold" grpId="1" nodeType="withEffect">
                                  <p:stCondLst>
                                    <p:cond delay="0"/>
                                  </p:stCondLst>
                                  <p:childTnLst>
                                    <p:animMotion origin="layout" path="M 3.7037E-6 -2.59259E-6 L 3.7037E-6 0.05131 " pathEditMode="relative" rAng="0" ptsTypes="AA">
                                      <p:cBhvr>
                                        <p:cTn id="56" dur="1500" spd="-100000" fill="hold"/>
                                        <p:tgtEl>
                                          <p:spTgt spid="66"/>
                                        </p:tgtEl>
                                        <p:attrNameLst>
                                          <p:attrName>ppt_x</p:attrName>
                                          <p:attrName>ppt_y</p:attrName>
                                        </p:attrNameLst>
                                      </p:cBhvr>
                                      <p:rCtr x="0" y="2546"/>
                                    </p:animMotion>
                                  </p:childTnLst>
                                </p:cTn>
                              </p:par>
                              <p:par>
                                <p:cTn id="57" presetID="42" presetClass="path" presetSubtype="0" accel="50000" decel="50000" fill="hold" grpId="1" nodeType="withEffect">
                                  <p:stCondLst>
                                    <p:cond delay="0"/>
                                  </p:stCondLst>
                                  <p:childTnLst>
                                    <p:animMotion origin="layout" path="M 1.38889E-6 -2.59259E-6 L 0.00058 -0.05632 " pathEditMode="relative" rAng="0" ptsTypes="AA">
                                      <p:cBhvr>
                                        <p:cTn id="58" dur="1500" spd="-100000" fill="hold"/>
                                        <p:tgtEl>
                                          <p:spTgt spid="63"/>
                                        </p:tgtEl>
                                        <p:attrNameLst>
                                          <p:attrName>ppt_x</p:attrName>
                                          <p:attrName>ppt_y</p:attrName>
                                        </p:attrNameLst>
                                      </p:cBhvr>
                                      <p:rCtr x="29" y="-2816"/>
                                    </p:animMotion>
                                  </p:childTnLst>
                                </p:cTn>
                              </p:par>
                              <p:par>
                                <p:cTn id="59" presetID="42" presetClass="path" presetSubtype="0" accel="50000" decel="50000" fill="hold" grpId="1" nodeType="withEffect">
                                  <p:stCondLst>
                                    <p:cond delay="0"/>
                                  </p:stCondLst>
                                  <p:childTnLst>
                                    <p:animMotion origin="layout" path="M 6.48148E-7 -2.59259E-6 L 0.00029 0.049 " pathEditMode="relative" rAng="0" ptsTypes="AA">
                                      <p:cBhvr>
                                        <p:cTn id="60" dur="1500" spd="-100000" fill="hold"/>
                                        <p:tgtEl>
                                          <p:spTgt spid="67"/>
                                        </p:tgtEl>
                                        <p:attrNameLst>
                                          <p:attrName>ppt_x</p:attrName>
                                          <p:attrName>ppt_y</p:attrName>
                                        </p:attrNameLst>
                                      </p:cBhvr>
                                      <p:rCtr x="0" y="2431"/>
                                    </p:animMotion>
                                  </p:childTnLst>
                                </p:cTn>
                              </p:par>
                              <p:par>
                                <p:cTn id="61" presetID="42" presetClass="path" presetSubtype="0" accel="50000" decel="50000" fill="hold" grpId="1" nodeType="withEffect">
                                  <p:stCondLst>
                                    <p:cond delay="0"/>
                                  </p:stCondLst>
                                  <p:childTnLst>
                                    <p:animMotion origin="layout" path="M -1.01852E-6 -2.59259E-6 L -1.01852E-6 -0.05671 " pathEditMode="relative" rAng="0" ptsTypes="AA">
                                      <p:cBhvr>
                                        <p:cTn id="62" dur="1500" spd="-100000" fill="hold"/>
                                        <p:tgtEl>
                                          <p:spTgt spid="64"/>
                                        </p:tgtEl>
                                        <p:attrNameLst>
                                          <p:attrName>ppt_x</p:attrName>
                                          <p:attrName>ppt_y</p:attrName>
                                        </p:attrNameLst>
                                      </p:cBhvr>
                                      <p:rCtr x="0" y="-2855"/>
                                    </p:animMotion>
                                  </p:childTnLst>
                                </p:cTn>
                              </p:par>
                              <p:par>
                                <p:cTn id="63" presetID="42" presetClass="path" presetSubtype="0" accel="50000" decel="50000" fill="hold" grpId="1" nodeType="withEffect">
                                  <p:stCondLst>
                                    <p:cond delay="0"/>
                                  </p:stCondLst>
                                  <p:childTnLst>
                                    <p:animMotion origin="layout" path="M -2.40741E-6 -2.59259E-6 L -0.00029 0.04977 " pathEditMode="relative" rAng="0" ptsTypes="AA">
                                      <p:cBhvr>
                                        <p:cTn id="64" dur="1500" spd="-100000" fill="hold"/>
                                        <p:tgtEl>
                                          <p:spTgt spid="68"/>
                                        </p:tgtEl>
                                        <p:attrNameLst>
                                          <p:attrName>ppt_x</p:attrName>
                                          <p:attrName>ppt_y</p:attrName>
                                        </p:attrNameLst>
                                      </p:cBhvr>
                                      <p:rCtr x="-29" y="2469"/>
                                    </p:animMotion>
                                  </p:childTnLst>
                                </p:cTn>
                              </p:par>
                              <p:par>
                                <p:cTn id="65" presetID="42" presetClass="path" presetSubtype="0" accel="50000" decel="50000" fill="hold" grpId="1" nodeType="withEffect">
                                  <p:stCondLst>
                                    <p:cond delay="0"/>
                                  </p:stCondLst>
                                  <p:childTnLst>
                                    <p:animMotion origin="layout" path="M -4.72222E-6 -2.59259E-6 L -4.72222E-6 -0.05555 " pathEditMode="relative" rAng="0" ptsTypes="AA">
                                      <p:cBhvr>
                                        <p:cTn id="66" dur="1500" spd="-100000" fill="hold"/>
                                        <p:tgtEl>
                                          <p:spTgt spid="65"/>
                                        </p:tgtEl>
                                        <p:attrNameLst>
                                          <p:attrName>ppt_x</p:attrName>
                                          <p:attrName>ppt_y</p:attrName>
                                        </p:attrNameLst>
                                      </p:cBhvr>
                                      <p:rCtr x="0" y="-2778"/>
                                    </p:animMotion>
                                  </p:childTnLst>
                                </p:cTn>
                              </p:par>
                              <p:par>
                                <p:cTn id="67" presetID="42" presetClass="path" presetSubtype="0" accel="50000" decel="50000" fill="hold" grpId="1" nodeType="withEffect">
                                  <p:stCondLst>
                                    <p:cond delay="0"/>
                                  </p:stCondLst>
                                  <p:childTnLst>
                                    <p:animMotion origin="layout" path="M 3.88889E-6 -2.59259E-6 L 3.88889E-6 0.05054 " pathEditMode="relative" rAng="0" ptsTypes="AA">
                                      <p:cBhvr>
                                        <p:cTn id="68" dur="1500" spd="-100000" fill="hold"/>
                                        <p:tgtEl>
                                          <p:spTgt spid="69"/>
                                        </p:tgtEl>
                                        <p:attrNameLst>
                                          <p:attrName>ppt_x</p:attrName>
                                          <p:attrName>ppt_y</p:attrName>
                                        </p:attrNameLst>
                                      </p:cBhvr>
                                      <p:rCtr x="0" y="2508"/>
                                    </p:animMotion>
                                  </p:childTnLst>
                                </p:cTn>
                              </p:par>
                              <p:par>
                                <p:cTn id="69" presetID="10" presetClass="exit" presetSubtype="0" fill="hold" grpId="0" nodeType="withEffect">
                                  <p:stCondLst>
                                    <p:cond delay="0"/>
                                  </p:stCondLst>
                                  <p:childTnLst>
                                    <p:animEffect transition="out" filter="fade">
                                      <p:cBhvr>
                                        <p:cTn id="70" dur="1000"/>
                                        <p:tgtEl>
                                          <p:spTgt spid="17"/>
                                        </p:tgtEl>
                                      </p:cBhvr>
                                    </p:animEffect>
                                    <p:set>
                                      <p:cBhvr>
                                        <p:cTn id="71" dur="1" fill="hold">
                                          <p:stCondLst>
                                            <p:cond delay="999"/>
                                          </p:stCondLst>
                                        </p:cTn>
                                        <p:tgtEl>
                                          <p:spTgt spid="17"/>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1000"/>
                                        <p:tgtEl>
                                          <p:spTgt spid="18"/>
                                        </p:tgtEl>
                                      </p:cBhvr>
                                    </p:animEffect>
                                    <p:set>
                                      <p:cBhvr>
                                        <p:cTn id="74" dur="1" fill="hold">
                                          <p:stCondLst>
                                            <p:cond delay="999"/>
                                          </p:stCondLst>
                                        </p:cTn>
                                        <p:tgtEl>
                                          <p:spTgt spid="18"/>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1000"/>
                                        <p:tgtEl>
                                          <p:spTgt spid="19"/>
                                        </p:tgtEl>
                                      </p:cBhvr>
                                    </p:animEffect>
                                    <p:set>
                                      <p:cBhvr>
                                        <p:cTn id="77" dur="1" fill="hold">
                                          <p:stCondLst>
                                            <p:cond delay="999"/>
                                          </p:stCondLst>
                                        </p:cTn>
                                        <p:tgtEl>
                                          <p:spTgt spid="19"/>
                                        </p:tgtEl>
                                        <p:attrNameLst>
                                          <p:attrName>style.visibility</p:attrName>
                                        </p:attrNameLst>
                                      </p:cBhvr>
                                      <p:to>
                                        <p:strVal val="hidden"/>
                                      </p:to>
                                    </p:set>
                                  </p:childTnLst>
                                </p:cTn>
                              </p:par>
                              <p:par>
                                <p:cTn id="78" presetID="10" presetClass="entr" presetSubtype="0" fill="hold" grpId="0" nodeType="withEffect">
                                  <p:stCondLst>
                                    <p:cond delay="50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8" grpId="0"/>
      <p:bldP spid="29" grpId="0"/>
      <p:bldP spid="30" grpId="0"/>
      <p:bldP spid="31" grpId="0"/>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241930" y="905272"/>
            <a:ext cx="2093558" cy="2106639"/>
          </a:xfrm>
          <a:prstGeom prst="rect">
            <a:avLst/>
          </a:prstGeom>
          <a:gradFill>
            <a:gsLst>
              <a:gs pos="0">
                <a:schemeClr val="accent6">
                  <a:tint val="50000"/>
                  <a:satMod val="300000"/>
                  <a:alpha val="50000"/>
                  <a:lumMod val="95000"/>
                  <a:lumOff val="5000"/>
                </a:schemeClr>
              </a:gs>
              <a:gs pos="35000">
                <a:schemeClr val="accent6">
                  <a:tint val="37000"/>
                  <a:satMod val="300000"/>
                  <a:alpha val="50000"/>
                  <a:lumMod val="90000"/>
                  <a:lumOff val="10000"/>
                </a:schemeClr>
              </a:gs>
              <a:gs pos="100000">
                <a:schemeClr val="accent6">
                  <a:tint val="15000"/>
                  <a:satMod val="350000"/>
                  <a:alpha val="50000"/>
                  <a:lumMod val="85000"/>
                  <a:lumOff val="1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ounded Rectangle 3"/>
          <p:cNvSpPr/>
          <p:nvPr/>
        </p:nvSpPr>
        <p:spPr>
          <a:xfrm>
            <a:off x="0" y="112129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 - Lauterbach et al. [2009]</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cxnSp>
        <p:nvCxnSpPr>
          <p:cNvPr id="15" name="Straight Connector 14"/>
          <p:cNvCxnSpPr>
            <a:stCxn id="13" idx="1"/>
            <a:endCxn id="13" idx="3"/>
          </p:cNvCxnSpPr>
          <p:nvPr/>
        </p:nvCxnSpPr>
        <p:spPr>
          <a:xfrm>
            <a:off x="3241930" y="1958592"/>
            <a:ext cx="2093558" cy="0"/>
          </a:xfrm>
          <a:prstGeom prst="line">
            <a:avLst/>
          </a:prstGeom>
          <a:ln w="12700">
            <a:solidFill>
              <a:schemeClr val="tx1">
                <a:lumMod val="50000"/>
                <a:lumOff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3" idx="0"/>
            <a:endCxn id="13" idx="2"/>
          </p:cNvCxnSpPr>
          <p:nvPr/>
        </p:nvCxnSpPr>
        <p:spPr>
          <a:xfrm>
            <a:off x="4288709" y="905272"/>
            <a:ext cx="0" cy="2106639"/>
          </a:xfrm>
          <a:prstGeom prst="line">
            <a:avLst/>
          </a:prstGeom>
          <a:ln w="12700">
            <a:solidFill>
              <a:schemeClr val="tx1">
                <a:lumMod val="50000"/>
                <a:lumOff val="50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64090" y="905272"/>
            <a:ext cx="0" cy="2106639"/>
          </a:xfrm>
          <a:prstGeom prst="line">
            <a:avLst/>
          </a:prstGeom>
          <a:ln w="9525">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31432" y="910749"/>
            <a:ext cx="0" cy="2106639"/>
          </a:xfrm>
          <a:prstGeom prst="line">
            <a:avLst/>
          </a:prstGeom>
          <a:ln w="9525">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41930" y="1409328"/>
            <a:ext cx="2093558" cy="0"/>
          </a:xfrm>
          <a:prstGeom prst="line">
            <a:avLst/>
          </a:prstGeom>
          <a:ln w="9525">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241930" y="2471902"/>
            <a:ext cx="2093558" cy="0"/>
          </a:xfrm>
          <a:prstGeom prst="line">
            <a:avLst/>
          </a:prstGeom>
          <a:ln w="9525">
            <a:solidFill>
              <a:schemeClr val="bg1">
                <a:lumMod val="65000"/>
              </a:schemeClr>
            </a:solidFill>
            <a:prstDash val="solid"/>
          </a:ln>
          <a:effectLst/>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3363787" y="2238333"/>
            <a:ext cx="243509" cy="467139"/>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Lst>
            <a:ahLst/>
            <a:cxnLst>
              <a:cxn ang="0">
                <a:pos x="connsiteX0" y="connsiteY0"/>
              </a:cxn>
              <a:cxn ang="0">
                <a:pos x="connsiteX1" y="connsiteY1"/>
              </a:cxn>
              <a:cxn ang="0">
                <a:pos x="connsiteX2" y="connsiteY2"/>
              </a:cxn>
              <a:cxn ang="0">
                <a:pos x="connsiteX3" y="connsiteY3"/>
              </a:cxn>
            </a:cxnLst>
            <a:rect l="l" t="t" r="r" b="b"/>
            <a:pathLst>
              <a:path w="243509" h="467139">
                <a:moveTo>
                  <a:pt x="0" y="372717"/>
                </a:moveTo>
                <a:lnTo>
                  <a:pt x="129209" y="0"/>
                </a:lnTo>
                <a:lnTo>
                  <a:pt x="243509" y="467139"/>
                </a:lnTo>
                <a:lnTo>
                  <a:pt x="0" y="3727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reeform 5"/>
          <p:cNvSpPr/>
          <p:nvPr/>
        </p:nvSpPr>
        <p:spPr>
          <a:xfrm>
            <a:off x="3764090" y="2129408"/>
            <a:ext cx="198782" cy="248477"/>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68965"/>
              <a:gd name="connsiteY0" fmla="*/ 372717 h 372717"/>
              <a:gd name="connsiteX1" fmla="*/ 129209 w 168965"/>
              <a:gd name="connsiteY1" fmla="*/ 0 h 372717"/>
              <a:gd name="connsiteX2" fmla="*/ 168965 w 168965"/>
              <a:gd name="connsiteY2" fmla="*/ 208721 h 372717"/>
              <a:gd name="connsiteX3" fmla="*/ 0 w 168965"/>
              <a:gd name="connsiteY3" fmla="*/ 372717 h 372717"/>
              <a:gd name="connsiteX0" fmla="*/ 29817 w 198782"/>
              <a:gd name="connsiteY0" fmla="*/ 248477 h 248477"/>
              <a:gd name="connsiteX1" fmla="*/ 0 w 198782"/>
              <a:gd name="connsiteY1" fmla="*/ 0 h 248477"/>
              <a:gd name="connsiteX2" fmla="*/ 198782 w 198782"/>
              <a:gd name="connsiteY2" fmla="*/ 84481 h 248477"/>
              <a:gd name="connsiteX3" fmla="*/ 29817 w 198782"/>
              <a:gd name="connsiteY3" fmla="*/ 248477 h 248477"/>
            </a:gdLst>
            <a:ahLst/>
            <a:cxnLst>
              <a:cxn ang="0">
                <a:pos x="connsiteX0" y="connsiteY0"/>
              </a:cxn>
              <a:cxn ang="0">
                <a:pos x="connsiteX1" y="connsiteY1"/>
              </a:cxn>
              <a:cxn ang="0">
                <a:pos x="connsiteX2" y="connsiteY2"/>
              </a:cxn>
              <a:cxn ang="0">
                <a:pos x="connsiteX3" y="connsiteY3"/>
              </a:cxn>
            </a:cxnLst>
            <a:rect l="l" t="t" r="r" b="b"/>
            <a:pathLst>
              <a:path w="198782" h="248477">
                <a:moveTo>
                  <a:pt x="29817" y="248477"/>
                </a:moveTo>
                <a:lnTo>
                  <a:pt x="0" y="0"/>
                </a:lnTo>
                <a:lnTo>
                  <a:pt x="198782" y="84481"/>
                </a:lnTo>
                <a:lnTo>
                  <a:pt x="29817" y="24847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reeform 6"/>
          <p:cNvSpPr/>
          <p:nvPr/>
        </p:nvSpPr>
        <p:spPr>
          <a:xfrm>
            <a:off x="4399384" y="2439651"/>
            <a:ext cx="278296" cy="1938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159026 w 288235"/>
              <a:gd name="connsiteY0" fmla="*/ 372717 h 566530"/>
              <a:gd name="connsiteX1" fmla="*/ 288235 w 288235"/>
              <a:gd name="connsiteY1" fmla="*/ 0 h 566530"/>
              <a:gd name="connsiteX2" fmla="*/ 0 w 288235"/>
              <a:gd name="connsiteY2" fmla="*/ 566530 h 566530"/>
              <a:gd name="connsiteX3" fmla="*/ 159026 w 288235"/>
              <a:gd name="connsiteY3" fmla="*/ 372717 h 566530"/>
              <a:gd name="connsiteX0" fmla="*/ 159026 w 293205"/>
              <a:gd name="connsiteY0" fmla="*/ 0 h 193813"/>
              <a:gd name="connsiteX1" fmla="*/ 293205 w 293205"/>
              <a:gd name="connsiteY1" fmla="*/ 39757 h 193813"/>
              <a:gd name="connsiteX2" fmla="*/ 0 w 293205"/>
              <a:gd name="connsiteY2" fmla="*/ 193813 h 193813"/>
              <a:gd name="connsiteX3" fmla="*/ 159026 w 293205"/>
              <a:gd name="connsiteY3" fmla="*/ 0 h 193813"/>
              <a:gd name="connsiteX0" fmla="*/ 159026 w 472109"/>
              <a:gd name="connsiteY0" fmla="*/ 4969 h 198782"/>
              <a:gd name="connsiteX1" fmla="*/ 472109 w 472109"/>
              <a:gd name="connsiteY1" fmla="*/ 0 h 198782"/>
              <a:gd name="connsiteX2" fmla="*/ 0 w 472109"/>
              <a:gd name="connsiteY2" fmla="*/ 198782 h 198782"/>
              <a:gd name="connsiteX3" fmla="*/ 159026 w 472109"/>
              <a:gd name="connsiteY3" fmla="*/ 4969 h 198782"/>
              <a:gd name="connsiteX0" fmla="*/ 159026 w 278296"/>
              <a:gd name="connsiteY0" fmla="*/ 0 h 193813"/>
              <a:gd name="connsiteX1" fmla="*/ 278296 w 278296"/>
              <a:gd name="connsiteY1" fmla="*/ 89452 h 193813"/>
              <a:gd name="connsiteX2" fmla="*/ 0 w 278296"/>
              <a:gd name="connsiteY2" fmla="*/ 193813 h 193813"/>
              <a:gd name="connsiteX3" fmla="*/ 159026 w 278296"/>
              <a:gd name="connsiteY3" fmla="*/ 0 h 193813"/>
            </a:gdLst>
            <a:ahLst/>
            <a:cxnLst>
              <a:cxn ang="0">
                <a:pos x="connsiteX0" y="connsiteY0"/>
              </a:cxn>
              <a:cxn ang="0">
                <a:pos x="connsiteX1" y="connsiteY1"/>
              </a:cxn>
              <a:cxn ang="0">
                <a:pos x="connsiteX2" y="connsiteY2"/>
              </a:cxn>
              <a:cxn ang="0">
                <a:pos x="connsiteX3" y="connsiteY3"/>
              </a:cxn>
            </a:cxnLst>
            <a:rect l="l" t="t" r="r" b="b"/>
            <a:pathLst>
              <a:path w="278296" h="193813">
                <a:moveTo>
                  <a:pt x="159026" y="0"/>
                </a:moveTo>
                <a:lnTo>
                  <a:pt x="278296" y="89452"/>
                </a:lnTo>
                <a:lnTo>
                  <a:pt x="0" y="193813"/>
                </a:lnTo>
                <a:lnTo>
                  <a:pt x="159026" y="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reeform 7"/>
          <p:cNvSpPr/>
          <p:nvPr/>
        </p:nvSpPr>
        <p:spPr>
          <a:xfrm>
            <a:off x="4759424" y="2057400"/>
            <a:ext cx="432353" cy="52677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Lst>
            <a:ahLst/>
            <a:cxnLst>
              <a:cxn ang="0">
                <a:pos x="connsiteX0" y="connsiteY0"/>
              </a:cxn>
              <a:cxn ang="0">
                <a:pos x="connsiteX1" y="connsiteY1"/>
              </a:cxn>
              <a:cxn ang="0">
                <a:pos x="connsiteX2" y="connsiteY2"/>
              </a:cxn>
              <a:cxn ang="0">
                <a:pos x="connsiteX3" y="connsiteY3"/>
              </a:cxn>
            </a:cxnLst>
            <a:rect l="l" t="t" r="r" b="b"/>
            <a:pathLst>
              <a:path w="432353" h="526773">
                <a:moveTo>
                  <a:pt x="0" y="94420"/>
                </a:moveTo>
                <a:lnTo>
                  <a:pt x="347871" y="0"/>
                </a:lnTo>
                <a:lnTo>
                  <a:pt x="432353" y="526773"/>
                </a:lnTo>
                <a:lnTo>
                  <a:pt x="0" y="9442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8"/>
          <p:cNvSpPr/>
          <p:nvPr/>
        </p:nvSpPr>
        <p:spPr>
          <a:xfrm>
            <a:off x="4205571" y="1841376"/>
            <a:ext cx="193813" cy="452230"/>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29209"/>
              <a:gd name="connsiteY0" fmla="*/ 372717 h 591378"/>
              <a:gd name="connsiteX1" fmla="*/ 129209 w 129209"/>
              <a:gd name="connsiteY1" fmla="*/ 0 h 591378"/>
              <a:gd name="connsiteX2" fmla="*/ 114300 w 129209"/>
              <a:gd name="connsiteY2" fmla="*/ 591378 h 591378"/>
              <a:gd name="connsiteX3" fmla="*/ 0 w 129209"/>
              <a:gd name="connsiteY3" fmla="*/ 372717 h 591378"/>
              <a:gd name="connsiteX0" fmla="*/ 0 w 308113"/>
              <a:gd name="connsiteY0" fmla="*/ 233569 h 452230"/>
              <a:gd name="connsiteX1" fmla="*/ 308113 w 308113"/>
              <a:gd name="connsiteY1" fmla="*/ 0 h 452230"/>
              <a:gd name="connsiteX2" fmla="*/ 114300 w 308113"/>
              <a:gd name="connsiteY2" fmla="*/ 452230 h 452230"/>
              <a:gd name="connsiteX3" fmla="*/ 0 w 308113"/>
              <a:gd name="connsiteY3" fmla="*/ 233569 h 452230"/>
              <a:gd name="connsiteX0" fmla="*/ 29818 w 193813"/>
              <a:gd name="connsiteY0" fmla="*/ 44725 h 452230"/>
              <a:gd name="connsiteX1" fmla="*/ 193813 w 193813"/>
              <a:gd name="connsiteY1" fmla="*/ 0 h 452230"/>
              <a:gd name="connsiteX2" fmla="*/ 0 w 193813"/>
              <a:gd name="connsiteY2" fmla="*/ 452230 h 452230"/>
              <a:gd name="connsiteX3" fmla="*/ 29818 w 193813"/>
              <a:gd name="connsiteY3" fmla="*/ 44725 h 452230"/>
            </a:gdLst>
            <a:ahLst/>
            <a:cxnLst>
              <a:cxn ang="0">
                <a:pos x="connsiteX0" y="connsiteY0"/>
              </a:cxn>
              <a:cxn ang="0">
                <a:pos x="connsiteX1" y="connsiteY1"/>
              </a:cxn>
              <a:cxn ang="0">
                <a:pos x="connsiteX2" y="connsiteY2"/>
              </a:cxn>
              <a:cxn ang="0">
                <a:pos x="connsiteX3" y="connsiteY3"/>
              </a:cxn>
            </a:cxnLst>
            <a:rect l="l" t="t" r="r" b="b"/>
            <a:pathLst>
              <a:path w="193813" h="452230">
                <a:moveTo>
                  <a:pt x="29818" y="44725"/>
                </a:moveTo>
                <a:lnTo>
                  <a:pt x="193813" y="0"/>
                </a:lnTo>
                <a:lnTo>
                  <a:pt x="0" y="452230"/>
                </a:lnTo>
                <a:lnTo>
                  <a:pt x="29818" y="44725"/>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reeform 9"/>
          <p:cNvSpPr/>
          <p:nvPr/>
        </p:nvSpPr>
        <p:spPr>
          <a:xfrm>
            <a:off x="3502732" y="1481336"/>
            <a:ext cx="392596" cy="203751"/>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78296"/>
              <a:gd name="connsiteY0" fmla="*/ 372717 h 372717"/>
              <a:gd name="connsiteX1" fmla="*/ 129209 w 278296"/>
              <a:gd name="connsiteY1" fmla="*/ 0 h 372717"/>
              <a:gd name="connsiteX2" fmla="*/ 278296 w 278296"/>
              <a:gd name="connsiteY2" fmla="*/ 263387 h 372717"/>
              <a:gd name="connsiteX3" fmla="*/ 0 w 278296"/>
              <a:gd name="connsiteY3" fmla="*/ 372717 h 372717"/>
              <a:gd name="connsiteX0" fmla="*/ 0 w 278296"/>
              <a:gd name="connsiteY0" fmla="*/ 278295 h 278295"/>
              <a:gd name="connsiteX1" fmla="*/ 74544 w 278296"/>
              <a:gd name="connsiteY1" fmla="*/ 0 h 278295"/>
              <a:gd name="connsiteX2" fmla="*/ 278296 w 278296"/>
              <a:gd name="connsiteY2" fmla="*/ 168965 h 278295"/>
              <a:gd name="connsiteX3" fmla="*/ 0 w 278296"/>
              <a:gd name="connsiteY3" fmla="*/ 278295 h 278295"/>
              <a:gd name="connsiteX0" fmla="*/ 0 w 392596"/>
              <a:gd name="connsiteY0" fmla="*/ 203751 h 203751"/>
              <a:gd name="connsiteX1" fmla="*/ 188844 w 392596"/>
              <a:gd name="connsiteY1" fmla="*/ 0 h 203751"/>
              <a:gd name="connsiteX2" fmla="*/ 392596 w 392596"/>
              <a:gd name="connsiteY2" fmla="*/ 168965 h 203751"/>
              <a:gd name="connsiteX3" fmla="*/ 0 w 392596"/>
              <a:gd name="connsiteY3" fmla="*/ 203751 h 203751"/>
            </a:gdLst>
            <a:ahLst/>
            <a:cxnLst>
              <a:cxn ang="0">
                <a:pos x="connsiteX0" y="connsiteY0"/>
              </a:cxn>
              <a:cxn ang="0">
                <a:pos x="connsiteX1" y="connsiteY1"/>
              </a:cxn>
              <a:cxn ang="0">
                <a:pos x="connsiteX2" y="connsiteY2"/>
              </a:cxn>
              <a:cxn ang="0">
                <a:pos x="connsiteX3" y="connsiteY3"/>
              </a:cxn>
            </a:cxnLst>
            <a:rect l="l" t="t" r="r" b="b"/>
            <a:pathLst>
              <a:path w="392596" h="203751">
                <a:moveTo>
                  <a:pt x="0" y="203751"/>
                </a:moveTo>
                <a:lnTo>
                  <a:pt x="188844" y="0"/>
                </a:lnTo>
                <a:lnTo>
                  <a:pt x="392596" y="168965"/>
                </a:lnTo>
                <a:lnTo>
                  <a:pt x="0" y="203751"/>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Freeform 10"/>
          <p:cNvSpPr/>
          <p:nvPr/>
        </p:nvSpPr>
        <p:spPr>
          <a:xfrm>
            <a:off x="4255368" y="1088639"/>
            <a:ext cx="318051" cy="5367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303143"/>
              <a:gd name="connsiteY0" fmla="*/ 442291 h 536713"/>
              <a:gd name="connsiteX1" fmla="*/ 303143 w 303143"/>
              <a:gd name="connsiteY1" fmla="*/ 0 h 536713"/>
              <a:gd name="connsiteX2" fmla="*/ 243509 w 303143"/>
              <a:gd name="connsiteY2" fmla="*/ 536713 h 536713"/>
              <a:gd name="connsiteX3" fmla="*/ 0 w 303143"/>
              <a:gd name="connsiteY3" fmla="*/ 442291 h 536713"/>
              <a:gd name="connsiteX0" fmla="*/ 0 w 318051"/>
              <a:gd name="connsiteY0" fmla="*/ 218660 h 536713"/>
              <a:gd name="connsiteX1" fmla="*/ 318051 w 318051"/>
              <a:gd name="connsiteY1" fmla="*/ 0 h 536713"/>
              <a:gd name="connsiteX2" fmla="*/ 258417 w 318051"/>
              <a:gd name="connsiteY2" fmla="*/ 536713 h 536713"/>
              <a:gd name="connsiteX3" fmla="*/ 0 w 318051"/>
              <a:gd name="connsiteY3" fmla="*/ 218660 h 536713"/>
            </a:gdLst>
            <a:ahLst/>
            <a:cxnLst>
              <a:cxn ang="0">
                <a:pos x="connsiteX0" y="connsiteY0"/>
              </a:cxn>
              <a:cxn ang="0">
                <a:pos x="connsiteX1" y="connsiteY1"/>
              </a:cxn>
              <a:cxn ang="0">
                <a:pos x="connsiteX2" y="connsiteY2"/>
              </a:cxn>
              <a:cxn ang="0">
                <a:pos x="connsiteX3" y="connsiteY3"/>
              </a:cxn>
            </a:cxnLst>
            <a:rect l="l" t="t" r="r" b="b"/>
            <a:pathLst>
              <a:path w="318051" h="536713">
                <a:moveTo>
                  <a:pt x="0" y="218660"/>
                </a:moveTo>
                <a:lnTo>
                  <a:pt x="318051" y="0"/>
                </a:lnTo>
                <a:lnTo>
                  <a:pt x="258417" y="536713"/>
                </a:lnTo>
                <a:lnTo>
                  <a:pt x="0" y="2186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Freeform 11"/>
          <p:cNvSpPr/>
          <p:nvPr/>
        </p:nvSpPr>
        <p:spPr>
          <a:xfrm>
            <a:off x="4903440" y="1337320"/>
            <a:ext cx="263387" cy="288235"/>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83874"/>
              <a:gd name="connsiteY0" fmla="*/ 327991 h 467139"/>
              <a:gd name="connsiteX1" fmla="*/ 69574 w 183874"/>
              <a:gd name="connsiteY1" fmla="*/ 0 h 467139"/>
              <a:gd name="connsiteX2" fmla="*/ 183874 w 183874"/>
              <a:gd name="connsiteY2" fmla="*/ 467139 h 467139"/>
              <a:gd name="connsiteX3" fmla="*/ 0 w 183874"/>
              <a:gd name="connsiteY3" fmla="*/ 327991 h 467139"/>
              <a:gd name="connsiteX0" fmla="*/ 0 w 203753"/>
              <a:gd name="connsiteY0" fmla="*/ 327991 h 357809"/>
              <a:gd name="connsiteX1" fmla="*/ 69574 w 203753"/>
              <a:gd name="connsiteY1" fmla="*/ 0 h 357809"/>
              <a:gd name="connsiteX2" fmla="*/ 203753 w 203753"/>
              <a:gd name="connsiteY2" fmla="*/ 357809 h 357809"/>
              <a:gd name="connsiteX3" fmla="*/ 0 w 203753"/>
              <a:gd name="connsiteY3" fmla="*/ 327991 h 357809"/>
              <a:gd name="connsiteX0" fmla="*/ 59634 w 263387"/>
              <a:gd name="connsiteY0" fmla="*/ 258417 h 288235"/>
              <a:gd name="connsiteX1" fmla="*/ 0 w 263387"/>
              <a:gd name="connsiteY1" fmla="*/ 0 h 288235"/>
              <a:gd name="connsiteX2" fmla="*/ 263387 w 263387"/>
              <a:gd name="connsiteY2" fmla="*/ 288235 h 288235"/>
              <a:gd name="connsiteX3" fmla="*/ 59634 w 263387"/>
              <a:gd name="connsiteY3" fmla="*/ 258417 h 288235"/>
            </a:gdLst>
            <a:ahLst/>
            <a:cxnLst>
              <a:cxn ang="0">
                <a:pos x="connsiteX0" y="connsiteY0"/>
              </a:cxn>
              <a:cxn ang="0">
                <a:pos x="connsiteX1" y="connsiteY1"/>
              </a:cxn>
              <a:cxn ang="0">
                <a:pos x="connsiteX2" y="connsiteY2"/>
              </a:cxn>
              <a:cxn ang="0">
                <a:pos x="connsiteX3" y="connsiteY3"/>
              </a:cxn>
            </a:cxnLst>
            <a:rect l="l" t="t" r="r" b="b"/>
            <a:pathLst>
              <a:path w="263387" h="288235">
                <a:moveTo>
                  <a:pt x="59634" y="258417"/>
                </a:moveTo>
                <a:lnTo>
                  <a:pt x="0" y="0"/>
                </a:lnTo>
                <a:lnTo>
                  <a:pt x="263387" y="288235"/>
                </a:lnTo>
                <a:lnTo>
                  <a:pt x="59634" y="2584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35" name="Straight Connector 34"/>
          <p:cNvCxnSpPr/>
          <p:nvPr/>
        </p:nvCxnSpPr>
        <p:spPr>
          <a:xfrm flipV="1">
            <a:off x="3485541" y="2201416"/>
            <a:ext cx="0" cy="576064"/>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502732" y="2201416"/>
            <a:ext cx="536612" cy="576064"/>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4039344" y="2201416"/>
            <a:ext cx="0" cy="504056"/>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H="1" flipV="1">
            <a:off x="3502732" y="1697360"/>
            <a:ext cx="536612" cy="504056"/>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flipV="1">
            <a:off x="3485541" y="1121297"/>
            <a:ext cx="0" cy="563790"/>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3502732" y="1121297"/>
            <a:ext cx="536612" cy="563790"/>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V="1">
            <a:off x="4039344" y="1121297"/>
            <a:ext cx="0" cy="504055"/>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V="1">
            <a:off x="4565661" y="2213690"/>
            <a:ext cx="0" cy="491782"/>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4582852" y="2213690"/>
            <a:ext cx="536612" cy="563790"/>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H="1" flipV="1">
            <a:off x="5119464" y="2201416"/>
            <a:ext cx="1811" cy="525909"/>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V="1">
            <a:off x="4565661" y="1133570"/>
            <a:ext cx="0" cy="551517"/>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4584700" y="1136650"/>
            <a:ext cx="534764" cy="560710"/>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V="1">
            <a:off x="5118100" y="1133570"/>
            <a:ext cx="1364" cy="517430"/>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H="1" flipV="1">
            <a:off x="4565661" y="1685087"/>
            <a:ext cx="553803" cy="516329"/>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a:off x="4070350" y="1130300"/>
            <a:ext cx="476250" cy="1666875"/>
          </a:xfrm>
          <a:prstGeom prst="line">
            <a:avLst/>
          </a:prstGeom>
          <a:ln w="19050">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4" name="Slide Number Placeholder 13"/>
          <p:cNvSpPr>
            <a:spLocks noGrp="1"/>
          </p:cNvSpPr>
          <p:nvPr>
            <p:ph type="sldNum" sz="quarter" idx="12"/>
          </p:nvPr>
        </p:nvSpPr>
        <p:spPr/>
        <p:txBody>
          <a:bodyPr/>
          <a:lstStyle/>
          <a:p>
            <a:pPr>
              <a:defRPr/>
            </a:pPr>
            <a:fld id="{AD73B8B3-247B-45E9-B8A2-9D6A39559F4A}" type="slidenum">
              <a:rPr lang="de-DE" smtClean="0"/>
              <a:pPr>
                <a:defRPr/>
              </a:pPr>
              <a:t>13</a:t>
            </a:fld>
            <a:endParaRPr lang="de-DE"/>
          </a:p>
        </p:txBody>
      </p:sp>
    </p:spTree>
    <p:extLst>
      <p:ext uri="{BB962C8B-B14F-4D97-AF65-F5344CB8AC3E}">
        <p14:creationId xmlns:p14="http://schemas.microsoft.com/office/powerpoint/2010/main" val="390834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250"/>
                                        <p:tgtEl>
                                          <p:spTgt spid="35"/>
                                        </p:tgtEl>
                                      </p:cBhvr>
                                    </p:animEffect>
                                  </p:childTnLst>
                                </p:cTn>
                              </p:par>
                            </p:childTnLst>
                          </p:cTn>
                        </p:par>
                        <p:par>
                          <p:cTn id="57" fill="hold">
                            <p:stCondLst>
                              <p:cond delay="250"/>
                            </p:stCondLst>
                            <p:childTnLst>
                              <p:par>
                                <p:cTn id="58" presetID="10" presetClass="entr" presetSubtype="0" fill="hold"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250"/>
                                        <p:tgtEl>
                                          <p:spTgt spid="38"/>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250"/>
                                        <p:tgtEl>
                                          <p:spTgt spid="50"/>
                                        </p:tgtEl>
                                      </p:cBhvr>
                                    </p:animEffect>
                                  </p:childTnLst>
                                </p:cTn>
                              </p:par>
                            </p:childTnLst>
                          </p:cTn>
                        </p:par>
                        <p:par>
                          <p:cTn id="65" fill="hold">
                            <p:stCondLst>
                              <p:cond delay="750"/>
                            </p:stCondLst>
                            <p:childTnLst>
                              <p:par>
                                <p:cTn id="66" presetID="10" presetClass="entr" presetSubtype="0"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250"/>
                                        <p:tgtEl>
                                          <p:spTgt spid="54"/>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fade">
                                      <p:cBhvr>
                                        <p:cTn id="72" dur="250"/>
                                        <p:tgtEl>
                                          <p:spTgt spid="69"/>
                                        </p:tgtEl>
                                      </p:cBhvr>
                                    </p:animEffect>
                                  </p:childTnLst>
                                </p:cTn>
                              </p:par>
                            </p:childTnLst>
                          </p:cTn>
                        </p:par>
                        <p:par>
                          <p:cTn id="73" fill="hold">
                            <p:stCondLst>
                              <p:cond delay="1250"/>
                            </p:stCondLst>
                            <p:childTnLst>
                              <p:par>
                                <p:cTn id="74" presetID="10" presetClass="entr" presetSubtype="0" fill="hold" nodeType="after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250"/>
                                        <p:tgtEl>
                                          <p:spTgt spid="70"/>
                                        </p:tgtEl>
                                      </p:cBhvr>
                                    </p:animEffect>
                                  </p:childTnLst>
                                </p:cTn>
                              </p:par>
                            </p:childTnLst>
                          </p:cTn>
                        </p:par>
                        <p:par>
                          <p:cTn id="77" fill="hold">
                            <p:stCondLst>
                              <p:cond delay="1500"/>
                            </p:stCondLst>
                            <p:childTnLst>
                              <p:par>
                                <p:cTn id="78" presetID="10" presetClass="entr" presetSubtype="0" fill="hold" nodeType="after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fade">
                                      <p:cBhvr>
                                        <p:cTn id="80" dur="250"/>
                                        <p:tgtEl>
                                          <p:spTgt spid="71"/>
                                        </p:tgtEl>
                                      </p:cBhvr>
                                    </p:animEffect>
                                  </p:childTnLst>
                                </p:cTn>
                              </p:par>
                            </p:childTnLst>
                          </p:cTn>
                        </p:par>
                        <p:par>
                          <p:cTn id="81" fill="hold">
                            <p:stCondLst>
                              <p:cond delay="1750"/>
                            </p:stCondLst>
                            <p:childTnLst>
                              <p:par>
                                <p:cTn id="82" presetID="10" presetClass="entr" presetSubtype="0" fill="hold" nodeType="after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fade">
                                      <p:cBhvr>
                                        <p:cTn id="84" dur="250"/>
                                        <p:tgtEl>
                                          <p:spTgt spid="89"/>
                                        </p:tgtEl>
                                      </p:cBhvr>
                                    </p:animEffect>
                                  </p:childTnLst>
                                </p:cTn>
                              </p:par>
                            </p:childTnLst>
                          </p:cTn>
                        </p:par>
                        <p:par>
                          <p:cTn id="85" fill="hold">
                            <p:stCondLst>
                              <p:cond delay="2000"/>
                            </p:stCondLst>
                            <p:childTnLst>
                              <p:par>
                                <p:cTn id="86" presetID="10" presetClass="entr" presetSubtype="0" fill="hold" nodeType="after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fade">
                                      <p:cBhvr>
                                        <p:cTn id="88" dur="250"/>
                                        <p:tgtEl>
                                          <p:spTgt spid="82"/>
                                        </p:tgtEl>
                                      </p:cBhvr>
                                    </p:animEffect>
                                  </p:childTnLst>
                                </p:cTn>
                              </p:par>
                            </p:childTnLst>
                          </p:cTn>
                        </p:par>
                        <p:par>
                          <p:cTn id="89" fill="hold">
                            <p:stCondLst>
                              <p:cond delay="2250"/>
                            </p:stCondLst>
                            <p:childTnLst>
                              <p:par>
                                <p:cTn id="90" presetID="10" presetClass="entr" presetSubtype="0" fill="hold" nodeType="after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250"/>
                                        <p:tgtEl>
                                          <p:spTgt spid="83"/>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84"/>
                                        </p:tgtEl>
                                        <p:attrNameLst>
                                          <p:attrName>style.visibility</p:attrName>
                                        </p:attrNameLst>
                                      </p:cBhvr>
                                      <p:to>
                                        <p:strVal val="visible"/>
                                      </p:to>
                                    </p:set>
                                    <p:animEffect transition="in" filter="fade">
                                      <p:cBhvr>
                                        <p:cTn id="96" dur="250"/>
                                        <p:tgtEl>
                                          <p:spTgt spid="84"/>
                                        </p:tgtEl>
                                      </p:cBhvr>
                                    </p:animEffect>
                                  </p:childTnLst>
                                </p:cTn>
                              </p:par>
                            </p:childTnLst>
                          </p:cTn>
                        </p:par>
                        <p:par>
                          <p:cTn id="97" fill="hold">
                            <p:stCondLst>
                              <p:cond delay="2750"/>
                            </p:stCondLst>
                            <p:childTnLst>
                              <p:par>
                                <p:cTn id="98" presetID="10" presetClass="entr" presetSubtype="0" fill="hold" nodeType="after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250"/>
                                        <p:tgtEl>
                                          <p:spTgt spid="88"/>
                                        </p:tgtEl>
                                      </p:cBhvr>
                                    </p:animEffect>
                                  </p:childTnLst>
                                </p:cTn>
                              </p:par>
                            </p:childTnLst>
                          </p:cTn>
                        </p:par>
                        <p:par>
                          <p:cTn id="101" fill="hold">
                            <p:stCondLst>
                              <p:cond delay="3000"/>
                            </p:stCondLst>
                            <p:childTnLst>
                              <p:par>
                                <p:cTn id="102" presetID="10" presetClass="entr" presetSubtype="0" fill="hold" nodeType="after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fade">
                                      <p:cBhvr>
                                        <p:cTn id="104" dur="250"/>
                                        <p:tgtEl>
                                          <p:spTgt spid="85"/>
                                        </p:tgtEl>
                                      </p:cBhvr>
                                    </p:animEffect>
                                  </p:childTnLst>
                                </p:cTn>
                              </p:par>
                            </p:childTnLst>
                          </p:cTn>
                        </p:par>
                        <p:par>
                          <p:cTn id="105" fill="hold">
                            <p:stCondLst>
                              <p:cond delay="3250"/>
                            </p:stCondLst>
                            <p:childTnLst>
                              <p:par>
                                <p:cTn id="106" presetID="10" presetClass="entr" presetSubtype="0" fill="hold" nodeType="after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fade">
                                      <p:cBhvr>
                                        <p:cTn id="108" dur="250"/>
                                        <p:tgtEl>
                                          <p:spTgt spid="86"/>
                                        </p:tgtEl>
                                      </p:cBhvr>
                                    </p:animEffect>
                                  </p:childTnLst>
                                </p:cTn>
                              </p:par>
                            </p:childTnLst>
                          </p:cTn>
                        </p:par>
                        <p:par>
                          <p:cTn id="109" fill="hold">
                            <p:stCondLst>
                              <p:cond delay="3500"/>
                            </p:stCondLst>
                            <p:childTnLst>
                              <p:par>
                                <p:cTn id="110" presetID="10" presetClass="entr" presetSubtype="0" fill="hold" nodeType="after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fade">
                                      <p:cBhvr>
                                        <p:cTn id="1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303" y="148133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 - Lauterbach et al. [2009]</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sp>
        <p:nvSpPr>
          <p:cNvPr id="5" name="Slide Number Placeholder 4"/>
          <p:cNvSpPr>
            <a:spLocks noGrp="1"/>
          </p:cNvSpPr>
          <p:nvPr>
            <p:ph type="sldNum" sz="quarter" idx="12"/>
          </p:nvPr>
        </p:nvSpPr>
        <p:spPr/>
        <p:txBody>
          <a:bodyPr/>
          <a:lstStyle/>
          <a:p>
            <a:pPr>
              <a:defRPr/>
            </a:pPr>
            <a:fld id="{AD73B8B3-247B-45E9-B8A2-9D6A39559F4A}" type="slidenum">
              <a:rPr lang="de-DE" smtClean="0"/>
              <a:pPr>
                <a:defRPr/>
              </a:pPr>
              <a:t>14</a:t>
            </a:fld>
            <a:endParaRPr lang="de-DE"/>
          </a:p>
        </p:txBody>
      </p:sp>
    </p:spTree>
    <p:extLst>
      <p:ext uri="{BB962C8B-B14F-4D97-AF65-F5344CB8AC3E}">
        <p14:creationId xmlns:p14="http://schemas.microsoft.com/office/powerpoint/2010/main" val="79793708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radix tree</a:t>
            </a:r>
            <a:endParaRPr lang="en-US" dirty="0"/>
          </a:p>
        </p:txBody>
      </p:sp>
      <p:sp>
        <p:nvSpPr>
          <p:cNvPr id="4" name="Rounded Rectangle 3"/>
          <p:cNvSpPr/>
          <p:nvPr/>
        </p:nvSpPr>
        <p:spPr>
          <a:xfrm>
            <a:off x="2487017" y="713991"/>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Freeform 4"/>
          <p:cNvSpPr/>
          <p:nvPr/>
        </p:nvSpPr>
        <p:spPr>
          <a:xfrm>
            <a:off x="2854351" y="1295138"/>
            <a:ext cx="2063579" cy="185969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579" h="1859691">
                <a:moveTo>
                  <a:pt x="914401" y="0"/>
                </a:moveTo>
                <a:lnTo>
                  <a:pt x="2063579" y="1606375"/>
                </a:lnTo>
                <a:cubicBezTo>
                  <a:pt x="2063579" y="1696992"/>
                  <a:pt x="2063578" y="1762895"/>
                  <a:pt x="2063578" y="1853512"/>
                </a:cubicBezTo>
                <a:lnTo>
                  <a:pt x="1" y="1859691"/>
                </a:lnTo>
                <a:cubicBezTo>
                  <a:pt x="1" y="1773194"/>
                  <a:pt x="0" y="1661982"/>
                  <a:pt x="0" y="1575485"/>
                </a:cubicBezTo>
                <a:lnTo>
                  <a:pt x="914401"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 name="Freeform 5"/>
          <p:cNvSpPr/>
          <p:nvPr/>
        </p:nvSpPr>
        <p:spPr>
          <a:xfrm>
            <a:off x="532379" y="1284008"/>
            <a:ext cx="2125363" cy="18535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363" h="1853513">
                <a:moveTo>
                  <a:pt x="1056504" y="0"/>
                </a:moveTo>
                <a:lnTo>
                  <a:pt x="2125363" y="1594019"/>
                </a:lnTo>
                <a:cubicBezTo>
                  <a:pt x="2125363" y="1684636"/>
                  <a:pt x="2125362" y="1762896"/>
                  <a:pt x="2125362" y="1853513"/>
                </a:cubicBezTo>
                <a:lnTo>
                  <a:pt x="1" y="1847335"/>
                </a:lnTo>
                <a:cubicBezTo>
                  <a:pt x="1" y="1760838"/>
                  <a:pt x="0" y="1674340"/>
                  <a:pt x="0" y="1587843"/>
                </a:cubicBezTo>
                <a:lnTo>
                  <a:pt x="1056504"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 name="Freeform 6"/>
          <p:cNvSpPr/>
          <p:nvPr/>
        </p:nvSpPr>
        <p:spPr>
          <a:xfrm>
            <a:off x="525162" y="852617"/>
            <a:ext cx="4442254" cy="23107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254" h="2310713">
                <a:moveTo>
                  <a:pt x="2224217" y="0"/>
                </a:moveTo>
                <a:lnTo>
                  <a:pt x="4436077" y="2057398"/>
                </a:lnTo>
                <a:lnTo>
                  <a:pt x="4442254" y="2310713"/>
                </a:lnTo>
                <a:lnTo>
                  <a:pt x="0" y="2292178"/>
                </a:lnTo>
                <a:lnTo>
                  <a:pt x="12357" y="2045043"/>
                </a:lnTo>
                <a:lnTo>
                  <a:pt x="222421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 name="Rectangle 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9" name="Rectangle 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10" name="Rectangle 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11" name="Rectangle 1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12" name="Rectangle 1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13" name="Rectangle 1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14" name="Rectangle 1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15" name="Rectangle 1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16" name="Oval 1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17" name="Oval 1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18" name="Oval 1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19" name="Oval 1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20" name="Oval 1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21" name="Oval 2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22" name="Oval 2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23" name="Oval 2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24" name="Rectangle 23"/>
          <p:cNvSpPr/>
          <p:nvPr/>
        </p:nvSpPr>
        <p:spPr>
          <a:xfrm>
            <a:off x="510952" y="3163330"/>
            <a:ext cx="4464496" cy="118206"/>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5" name="Multiply 24"/>
          <p:cNvSpPr/>
          <p:nvPr/>
        </p:nvSpPr>
        <p:spPr>
          <a:xfrm>
            <a:off x="2514820" y="3006409"/>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26" name="Straight Connector 25"/>
          <p:cNvCxnSpPr>
            <a:endCxn id="30" idx="1"/>
          </p:cNvCxnSpPr>
          <p:nvPr/>
        </p:nvCxnSpPr>
        <p:spPr>
          <a:xfrm>
            <a:off x="2887217"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7" name="Straight Connector 26"/>
          <p:cNvCxnSpPr>
            <a:endCxn id="29" idx="7"/>
          </p:cNvCxnSpPr>
          <p:nvPr/>
        </p:nvCxnSpPr>
        <p:spPr>
          <a:xfrm flipH="1">
            <a:off x="1692908"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Oval 27"/>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9" name="Oval 28"/>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0" name="Oval 29"/>
          <p:cNvSpPr/>
          <p:nvPr/>
        </p:nvSpPr>
        <p:spPr>
          <a:xfrm>
            <a:off x="360729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15</a:t>
            </a:fld>
            <a:endParaRPr lang="de-DE"/>
          </a:p>
        </p:txBody>
      </p:sp>
    </p:spTree>
    <p:extLst>
      <p:ext uri="{BB962C8B-B14F-4D97-AF65-F5344CB8AC3E}">
        <p14:creationId xmlns:p14="http://schemas.microsoft.com/office/powerpoint/2010/main" val="2421277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500"/>
                                        <p:tgtEl>
                                          <p:spTgt spid="29"/>
                                        </p:tgtEl>
                                      </p:cBhvr>
                                    </p:animEffect>
                                  </p:childTnLst>
                                </p:cTn>
                              </p:par>
                              <p:par>
                                <p:cTn id="84" presetID="10" presetClass="entr" presetSubtype="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xit" presetSubtype="0" fill="hold" grpId="1"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4"/>
                                        </p:tgtEl>
                                      </p:cBhvr>
                                    </p:animEffect>
                                    <p:set>
                                      <p:cBhvr>
                                        <p:cTn id="106" dur="1" fill="hold">
                                          <p:stCondLst>
                                            <p:cond delay="499"/>
                                          </p:stCondLst>
                                        </p:cTn>
                                        <p:tgtEl>
                                          <p:spTgt spid="4"/>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5"/>
                                        </p:tgtEl>
                                      </p:cBhvr>
                                    </p:animEffect>
                                    <p:set>
                                      <p:cBhvr>
                                        <p:cTn id="11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7" grpId="0" animBg="1"/>
      <p:bldP spid="7" grpId="1"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8" grpId="0" animBg="1"/>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radix tree</a:t>
            </a:r>
            <a:endParaRPr lang="en-US" dirty="0"/>
          </a:p>
        </p:txBody>
      </p:sp>
      <p:sp>
        <p:nvSpPr>
          <p:cNvPr id="3" name="Rounded Rectangle 2"/>
          <p:cNvSpPr/>
          <p:nvPr/>
        </p:nvSpPr>
        <p:spPr>
          <a:xfrm>
            <a:off x="1335786" y="114603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Freeform 3"/>
          <p:cNvSpPr/>
          <p:nvPr/>
        </p:nvSpPr>
        <p:spPr>
          <a:xfrm>
            <a:off x="2854351" y="1295138"/>
            <a:ext cx="2063579" cy="185969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579" h="1859691">
                <a:moveTo>
                  <a:pt x="914401" y="0"/>
                </a:moveTo>
                <a:lnTo>
                  <a:pt x="2063579" y="1606375"/>
                </a:lnTo>
                <a:cubicBezTo>
                  <a:pt x="2063579" y="1696992"/>
                  <a:pt x="2063578" y="1762895"/>
                  <a:pt x="2063578" y="1853512"/>
                </a:cubicBezTo>
                <a:lnTo>
                  <a:pt x="1" y="1859691"/>
                </a:lnTo>
                <a:cubicBezTo>
                  <a:pt x="1" y="1773194"/>
                  <a:pt x="0" y="1661982"/>
                  <a:pt x="0" y="1575485"/>
                </a:cubicBezTo>
                <a:lnTo>
                  <a:pt x="914401"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Freeform 4"/>
          <p:cNvSpPr/>
          <p:nvPr/>
        </p:nvSpPr>
        <p:spPr>
          <a:xfrm>
            <a:off x="511898" y="2081046"/>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 name="Freeform 5"/>
          <p:cNvSpPr/>
          <p:nvPr/>
        </p:nvSpPr>
        <p:spPr>
          <a:xfrm>
            <a:off x="1664121" y="2092147"/>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 name="Freeform 6"/>
          <p:cNvSpPr/>
          <p:nvPr/>
        </p:nvSpPr>
        <p:spPr>
          <a:xfrm>
            <a:off x="532379" y="1284008"/>
            <a:ext cx="2125363" cy="18535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363" h="1853513">
                <a:moveTo>
                  <a:pt x="1056504" y="0"/>
                </a:moveTo>
                <a:lnTo>
                  <a:pt x="2125363" y="1594019"/>
                </a:lnTo>
                <a:cubicBezTo>
                  <a:pt x="2125363" y="1684636"/>
                  <a:pt x="2125362" y="1762896"/>
                  <a:pt x="2125362" y="1853513"/>
                </a:cubicBezTo>
                <a:lnTo>
                  <a:pt x="1" y="1847335"/>
                </a:lnTo>
                <a:cubicBezTo>
                  <a:pt x="1" y="1760838"/>
                  <a:pt x="0" y="1674340"/>
                  <a:pt x="0" y="1587843"/>
                </a:cubicBezTo>
                <a:lnTo>
                  <a:pt x="1056504"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 name="Rectangle 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9" name="Rectangle 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10" name="Rectangle 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11" name="Rectangle 1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12" name="Rectangle 1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13" name="Rectangle 1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14" name="Rectangle 1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15" name="Rectangle 1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16" name="Oval 1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17" name="Oval 1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18" name="Oval 1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19" name="Oval 1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20" name="Oval 1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21" name="Oval 2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22" name="Oval 2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23" name="Oval 2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24" name="Oval 23"/>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25" name="Straight Connector 24"/>
          <p:cNvCxnSpPr>
            <a:endCxn id="27" idx="1"/>
          </p:cNvCxnSpPr>
          <p:nvPr/>
        </p:nvCxnSpPr>
        <p:spPr>
          <a:xfrm>
            <a:off x="2887217"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endCxn id="36" idx="7"/>
          </p:cNvCxnSpPr>
          <p:nvPr/>
        </p:nvCxnSpPr>
        <p:spPr>
          <a:xfrm flipH="1">
            <a:off x="1692908"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Oval 26"/>
          <p:cNvSpPr/>
          <p:nvPr/>
        </p:nvSpPr>
        <p:spPr>
          <a:xfrm>
            <a:off x="360729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8" name="Rectangle 27"/>
          <p:cNvSpPr/>
          <p:nvPr/>
        </p:nvSpPr>
        <p:spPr>
          <a:xfrm>
            <a:off x="510953" y="3154828"/>
            <a:ext cx="2160241"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9" name="Rectangle 28"/>
          <p:cNvSpPr/>
          <p:nvPr/>
        </p:nvSpPr>
        <p:spPr>
          <a:xfrm>
            <a:off x="510952" y="3294905"/>
            <a:ext cx="2160240"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0" name="Rectangle 29"/>
          <p:cNvSpPr/>
          <p:nvPr/>
        </p:nvSpPr>
        <p:spPr>
          <a:xfrm>
            <a:off x="514940" y="3427133"/>
            <a:ext cx="2156253"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1" name="Rectangle 30"/>
          <p:cNvSpPr/>
          <p:nvPr/>
        </p:nvSpPr>
        <p:spPr>
          <a:xfrm>
            <a:off x="1519064"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32" name="Rectangle 31"/>
          <p:cNvSpPr/>
          <p:nvPr/>
        </p:nvSpPr>
        <p:spPr>
          <a:xfrm>
            <a:off x="1519064" y="1481336"/>
            <a:ext cx="144016" cy="216024"/>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a:t>
            </a:r>
          </a:p>
        </p:txBody>
      </p:sp>
      <p:sp>
        <p:nvSpPr>
          <p:cNvPr id="33" name="Multiply 32"/>
          <p:cNvSpPr/>
          <p:nvPr/>
        </p:nvSpPr>
        <p:spPr>
          <a:xfrm>
            <a:off x="1364685" y="3277221"/>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34" name="Straight Connector 33"/>
          <p:cNvCxnSpPr>
            <a:endCxn id="37" idx="7"/>
          </p:cNvCxnSpPr>
          <p:nvPr/>
        </p:nvCxnSpPr>
        <p:spPr>
          <a:xfrm flipH="1">
            <a:off x="1116844"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Straight Connector 34"/>
          <p:cNvCxnSpPr>
            <a:endCxn id="38" idx="1"/>
          </p:cNvCxnSpPr>
          <p:nvPr/>
        </p:nvCxnSpPr>
        <p:spPr>
          <a:xfrm>
            <a:off x="1692908"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6" name="Oval 35"/>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7" name="Oval 36"/>
          <p:cNvSpPr/>
          <p:nvPr/>
        </p:nvSpPr>
        <p:spPr>
          <a:xfrm>
            <a:off x="87099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8" name="Oval 37"/>
          <p:cNvSpPr/>
          <p:nvPr/>
        </p:nvSpPr>
        <p:spPr>
          <a:xfrm>
            <a:off x="2023120"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9" name="Slide Number Placeholder 38"/>
          <p:cNvSpPr>
            <a:spLocks noGrp="1"/>
          </p:cNvSpPr>
          <p:nvPr>
            <p:ph type="sldNum" sz="quarter" idx="12"/>
          </p:nvPr>
        </p:nvSpPr>
        <p:spPr/>
        <p:txBody>
          <a:bodyPr/>
          <a:lstStyle/>
          <a:p>
            <a:pPr>
              <a:defRPr/>
            </a:pPr>
            <a:fld id="{AD73B8B3-247B-45E9-B8A2-9D6A39559F4A}" type="slidenum">
              <a:rPr lang="de-DE" smtClean="0"/>
              <a:pPr>
                <a:defRPr/>
              </a:pPr>
              <a:t>16</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29"/>
                                        </p:tgtEl>
                                      </p:cBhvr>
                                    </p:animEffect>
                                    <p:set>
                                      <p:cBhvr>
                                        <p:cTn id="33" dur="1" fill="hold">
                                          <p:stCondLst>
                                            <p:cond delay="499"/>
                                          </p:stCondLst>
                                        </p:cTn>
                                        <p:tgtEl>
                                          <p:spTgt spid="29"/>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xit" presetSubtype="0" fill="hold" grpId="0" nodeType="withEffect">
                                  <p:stCondLst>
                                    <p:cond delay="0"/>
                                  </p:stCondLst>
                                  <p:childTnLst>
                                    <p:animEffect transition="out" filter="fade">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0" nodeType="clickEffect">
                                  <p:stCondLst>
                                    <p:cond delay="0"/>
                                  </p:stCondLst>
                                  <p:childTnLst>
                                    <p:animEffect transition="out" filter="fade">
                                      <p:cBhvr>
                                        <p:cTn id="68" dur="500"/>
                                        <p:tgtEl>
                                          <p:spTgt spid="3"/>
                                        </p:tgtEl>
                                      </p:cBhvr>
                                    </p:animEffect>
                                    <p:set>
                                      <p:cBhvr>
                                        <p:cTn id="69" dur="1" fill="hold">
                                          <p:stCondLst>
                                            <p:cond delay="499"/>
                                          </p:stCondLst>
                                        </p:cTn>
                                        <p:tgtEl>
                                          <p:spTgt spid="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0"/>
                                        </p:tgtEl>
                                      </p:cBhvr>
                                    </p:animEffect>
                                    <p:set>
                                      <p:cBhvr>
                                        <p:cTn id="72" dur="1" fill="hold">
                                          <p:stCondLst>
                                            <p:cond delay="499"/>
                                          </p:stCondLst>
                                        </p:cTn>
                                        <p:tgtEl>
                                          <p:spTgt spid="3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3"/>
                                        </p:tgtEl>
                                      </p:cBhvr>
                                    </p:animEffect>
                                    <p:set>
                                      <p:cBhvr>
                                        <p:cTn id="7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28" grpId="0" animBg="1"/>
      <p:bldP spid="28" grpId="1" animBg="1"/>
      <p:bldP spid="29" grpId="0" animBg="1"/>
      <p:bldP spid="29" grpId="1" animBg="1"/>
      <p:bldP spid="30" grpId="0" animBg="1"/>
      <p:bldP spid="30" grpId="1" animBg="1"/>
      <p:bldP spid="31" grpId="0" animBg="1"/>
      <p:bldP spid="32" grpId="0" animBg="1"/>
      <p:bldP spid="32" grpId="1" animBg="1"/>
      <p:bldP spid="33" grpId="0" animBg="1"/>
      <p:bldP spid="33" grpId="1"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radix tree</a:t>
            </a:r>
            <a:endParaRPr lang="en-US" dirty="0"/>
          </a:p>
        </p:txBody>
      </p:sp>
      <p:sp>
        <p:nvSpPr>
          <p:cNvPr id="3" name="Rounded Rectangle 2"/>
          <p:cNvSpPr/>
          <p:nvPr/>
        </p:nvSpPr>
        <p:spPr>
          <a:xfrm>
            <a:off x="756255" y="193812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Freeform 3"/>
          <p:cNvSpPr/>
          <p:nvPr/>
        </p:nvSpPr>
        <p:spPr>
          <a:xfrm>
            <a:off x="2854445" y="1295138"/>
            <a:ext cx="2063579" cy="185969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579" h="1859691">
                <a:moveTo>
                  <a:pt x="914401" y="0"/>
                </a:moveTo>
                <a:lnTo>
                  <a:pt x="2063579" y="1606375"/>
                </a:lnTo>
                <a:cubicBezTo>
                  <a:pt x="2063579" y="1696992"/>
                  <a:pt x="2063578" y="1762895"/>
                  <a:pt x="2063578" y="1853512"/>
                </a:cubicBezTo>
                <a:lnTo>
                  <a:pt x="1" y="1859691"/>
                </a:lnTo>
                <a:cubicBezTo>
                  <a:pt x="1" y="1773194"/>
                  <a:pt x="0" y="1661982"/>
                  <a:pt x="0" y="1575485"/>
                </a:cubicBezTo>
                <a:lnTo>
                  <a:pt x="914401"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Freeform 4"/>
          <p:cNvSpPr/>
          <p:nvPr/>
        </p:nvSpPr>
        <p:spPr>
          <a:xfrm>
            <a:off x="1664215" y="2092147"/>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 name="Freeform 5"/>
          <p:cNvSpPr/>
          <p:nvPr/>
        </p:nvSpPr>
        <p:spPr>
          <a:xfrm>
            <a:off x="511992" y="2081046"/>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 name="Rectangle 6"/>
          <p:cNvSpPr/>
          <p:nvPr/>
        </p:nvSpPr>
        <p:spPr>
          <a:xfrm>
            <a:off x="123112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8" name="Rectangle 7"/>
          <p:cNvSpPr/>
          <p:nvPr/>
        </p:nvSpPr>
        <p:spPr>
          <a:xfrm>
            <a:off x="180719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9" name="Rectangle 8"/>
          <p:cNvSpPr/>
          <p:nvPr/>
        </p:nvSpPr>
        <p:spPr>
          <a:xfrm>
            <a:off x="238325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10" name="Rectangle 9"/>
          <p:cNvSpPr/>
          <p:nvPr/>
        </p:nvSpPr>
        <p:spPr>
          <a:xfrm>
            <a:off x="295931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11" name="Rectangle 10"/>
          <p:cNvSpPr/>
          <p:nvPr/>
        </p:nvSpPr>
        <p:spPr>
          <a:xfrm>
            <a:off x="353538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12" name="Rectangle 11"/>
          <p:cNvSpPr/>
          <p:nvPr/>
        </p:nvSpPr>
        <p:spPr>
          <a:xfrm>
            <a:off x="411144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13" name="Rectangle 12"/>
          <p:cNvSpPr/>
          <p:nvPr/>
        </p:nvSpPr>
        <p:spPr>
          <a:xfrm>
            <a:off x="468751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14" name="Rectangle 13"/>
          <p:cNvSpPr/>
          <p:nvPr/>
        </p:nvSpPr>
        <p:spPr>
          <a:xfrm>
            <a:off x="65506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15" name="Oval 14"/>
          <p:cNvSpPr/>
          <p:nvPr/>
        </p:nvSpPr>
        <p:spPr>
          <a:xfrm>
            <a:off x="173518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16" name="Oval 15"/>
          <p:cNvSpPr/>
          <p:nvPr/>
        </p:nvSpPr>
        <p:spPr>
          <a:xfrm>
            <a:off x="231124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17" name="Oval 16"/>
          <p:cNvSpPr/>
          <p:nvPr/>
        </p:nvSpPr>
        <p:spPr>
          <a:xfrm>
            <a:off x="288731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18" name="Oval 17"/>
          <p:cNvSpPr/>
          <p:nvPr/>
        </p:nvSpPr>
        <p:spPr>
          <a:xfrm>
            <a:off x="346337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19" name="Oval 18"/>
          <p:cNvSpPr/>
          <p:nvPr/>
        </p:nvSpPr>
        <p:spPr>
          <a:xfrm>
            <a:off x="403943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20" name="Oval 19"/>
          <p:cNvSpPr/>
          <p:nvPr/>
        </p:nvSpPr>
        <p:spPr>
          <a:xfrm>
            <a:off x="461550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21" name="Oval 20"/>
          <p:cNvSpPr/>
          <p:nvPr/>
        </p:nvSpPr>
        <p:spPr>
          <a:xfrm>
            <a:off x="2599278"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22" name="Straight Connector 21"/>
          <p:cNvCxnSpPr>
            <a:endCxn id="24" idx="1"/>
          </p:cNvCxnSpPr>
          <p:nvPr/>
        </p:nvCxnSpPr>
        <p:spPr>
          <a:xfrm>
            <a:off x="2887311"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Straight Connector 22"/>
          <p:cNvCxnSpPr>
            <a:endCxn id="26" idx="7"/>
          </p:cNvCxnSpPr>
          <p:nvPr/>
        </p:nvCxnSpPr>
        <p:spPr>
          <a:xfrm flipH="1">
            <a:off x="1693002"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4" name="Oval 23"/>
          <p:cNvSpPr/>
          <p:nvPr/>
        </p:nvSpPr>
        <p:spPr>
          <a:xfrm>
            <a:off x="3607390"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5" name="Rectangle 24"/>
          <p:cNvSpPr/>
          <p:nvPr/>
        </p:nvSpPr>
        <p:spPr>
          <a:xfrm>
            <a:off x="1519158"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26" name="Oval 25"/>
          <p:cNvSpPr/>
          <p:nvPr/>
        </p:nvSpPr>
        <p:spPr>
          <a:xfrm>
            <a:off x="1447150"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27" name="Straight Connector 26"/>
          <p:cNvCxnSpPr>
            <a:endCxn id="40" idx="7"/>
          </p:cNvCxnSpPr>
          <p:nvPr/>
        </p:nvCxnSpPr>
        <p:spPr>
          <a:xfrm flipH="1">
            <a:off x="1116938"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Connector 27"/>
          <p:cNvCxnSpPr>
            <a:endCxn id="29" idx="1"/>
          </p:cNvCxnSpPr>
          <p:nvPr/>
        </p:nvCxnSpPr>
        <p:spPr>
          <a:xfrm>
            <a:off x="1693002"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9" name="Oval 28"/>
          <p:cNvSpPr/>
          <p:nvPr/>
        </p:nvSpPr>
        <p:spPr>
          <a:xfrm>
            <a:off x="2023214"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0" name="Rectangle 29"/>
          <p:cNvSpPr/>
          <p:nvPr/>
        </p:nvSpPr>
        <p:spPr>
          <a:xfrm>
            <a:off x="511046" y="3154828"/>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1" name="Rectangle 30"/>
          <p:cNvSpPr/>
          <p:nvPr/>
        </p:nvSpPr>
        <p:spPr>
          <a:xfrm>
            <a:off x="511046" y="3294904"/>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2" name="Rectangle 31"/>
          <p:cNvSpPr/>
          <p:nvPr/>
        </p:nvSpPr>
        <p:spPr>
          <a:xfrm>
            <a:off x="510952" y="3434982"/>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3" name="Rectangle 32"/>
          <p:cNvSpPr/>
          <p:nvPr/>
        </p:nvSpPr>
        <p:spPr>
          <a:xfrm>
            <a:off x="510952" y="3575059"/>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4" name="Rectangle 33"/>
          <p:cNvSpPr/>
          <p:nvPr/>
        </p:nvSpPr>
        <p:spPr>
          <a:xfrm>
            <a:off x="943094" y="2273424"/>
            <a:ext cx="144016" cy="504056"/>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a:t>
            </a:r>
          </a:p>
        </p:txBody>
      </p:sp>
      <p:sp>
        <p:nvSpPr>
          <p:cNvPr id="35" name="Rectangle 34"/>
          <p:cNvSpPr/>
          <p:nvPr/>
        </p:nvSpPr>
        <p:spPr>
          <a:xfrm>
            <a:off x="943520" y="2278534"/>
            <a:ext cx="143591" cy="354931"/>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36" name="Rectangle 35"/>
          <p:cNvSpPr/>
          <p:nvPr/>
        </p:nvSpPr>
        <p:spPr>
          <a:xfrm>
            <a:off x="942999" y="2273425"/>
            <a:ext cx="144016" cy="225295"/>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a:t>
            </a:r>
          </a:p>
        </p:txBody>
      </p:sp>
      <p:sp>
        <p:nvSpPr>
          <p:cNvPr id="37" name="Multiply 36"/>
          <p:cNvSpPr/>
          <p:nvPr/>
        </p:nvSpPr>
        <p:spPr>
          <a:xfrm>
            <a:off x="787147" y="3429072"/>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38" name="Straight Connector 37"/>
          <p:cNvCxnSpPr/>
          <p:nvPr/>
        </p:nvCxnSpPr>
        <p:spPr>
          <a:xfrm flipH="1">
            <a:off x="727071"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1116938"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0" name="Oval 39"/>
          <p:cNvSpPr/>
          <p:nvPr/>
        </p:nvSpPr>
        <p:spPr>
          <a:xfrm>
            <a:off x="871086"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1" name="Oval 40"/>
          <p:cNvSpPr/>
          <p:nvPr/>
        </p:nvSpPr>
        <p:spPr>
          <a:xfrm>
            <a:off x="58305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2" name="Oval 41"/>
          <p:cNvSpPr/>
          <p:nvPr/>
        </p:nvSpPr>
        <p:spPr>
          <a:xfrm>
            <a:off x="115911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3" name="Slide Number Placeholder 42"/>
          <p:cNvSpPr>
            <a:spLocks noGrp="1"/>
          </p:cNvSpPr>
          <p:nvPr>
            <p:ph type="sldNum" sz="quarter" idx="12"/>
          </p:nvPr>
        </p:nvSpPr>
        <p:spPr/>
        <p:txBody>
          <a:bodyPr/>
          <a:lstStyle/>
          <a:p>
            <a:pPr>
              <a:defRPr/>
            </a:pPr>
            <a:fld id="{AD73B8B3-247B-45E9-B8A2-9D6A39559F4A}" type="slidenum">
              <a:rPr lang="de-DE" smtClean="0"/>
              <a:pPr>
                <a:defRPr/>
              </a:pPr>
              <a:t>17</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xit" presetSubtype="0" fill="hold" grpId="1" nodeType="afterEffect">
                                  <p:stCondLst>
                                    <p:cond delay="0"/>
                                  </p:stCondLst>
                                  <p:childTnLst>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500"/>
                                        <p:tgtEl>
                                          <p:spTgt spid="36"/>
                                        </p:tgtEl>
                                      </p:cBhvr>
                                    </p:animEffect>
                                    <p:set>
                                      <p:cBhvr>
                                        <p:cTn id="17" dur="1" fill="hold">
                                          <p:stCondLst>
                                            <p:cond delay="499"/>
                                          </p:stCondLst>
                                        </p:cTn>
                                        <p:tgtEl>
                                          <p:spTgt spid="3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par>
                          <p:cTn id="24" fill="hold">
                            <p:stCondLst>
                              <p:cond delay="1000"/>
                            </p:stCondLst>
                            <p:childTnLst>
                              <p:par>
                                <p:cTn id="25" presetID="10" presetClass="exit" presetSubtype="0" fill="hold" grpId="1" nodeType="afterEffect">
                                  <p:stCondLst>
                                    <p:cond delay="0"/>
                                  </p:stCondLst>
                                  <p:childTnLst>
                                    <p:animEffect transition="out" filter="fade">
                                      <p:cBhvr>
                                        <p:cTn id="26" dur="500"/>
                                        <p:tgtEl>
                                          <p:spTgt spid="31"/>
                                        </p:tgtEl>
                                      </p:cBhvr>
                                    </p:animEffect>
                                    <p:set>
                                      <p:cBhvr>
                                        <p:cTn id="27" dur="1" fill="hold">
                                          <p:stCondLst>
                                            <p:cond delay="499"/>
                                          </p:stCondLst>
                                        </p:cTn>
                                        <p:tgtEl>
                                          <p:spTgt spid="31"/>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5"/>
                                        </p:tgtEl>
                                      </p:cBhvr>
                                    </p:animEffect>
                                    <p:set>
                                      <p:cBhvr>
                                        <p:cTn id="30" dur="1" fill="hold">
                                          <p:stCondLst>
                                            <p:cond delay="499"/>
                                          </p:stCondLst>
                                        </p:cTn>
                                        <p:tgtEl>
                                          <p:spTgt spid="35"/>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par>
                          <p:cTn id="37" fill="hold">
                            <p:stCondLst>
                              <p:cond delay="1500"/>
                            </p:stCondLst>
                            <p:childTnLst>
                              <p:par>
                                <p:cTn id="38" presetID="10" presetClass="exit" presetSubtype="0" fill="hold" grpId="1" nodeType="afterEffect">
                                  <p:stCondLst>
                                    <p:cond delay="0"/>
                                  </p:stCondLst>
                                  <p:childTnLst>
                                    <p:animEffect transition="out" filter="fade">
                                      <p:cBhvr>
                                        <p:cTn id="39" dur="500"/>
                                        <p:tgtEl>
                                          <p:spTgt spid="32"/>
                                        </p:tgtEl>
                                      </p:cBhvr>
                                    </p:animEffect>
                                    <p:set>
                                      <p:cBhvr>
                                        <p:cTn id="40" dur="1" fill="hold">
                                          <p:stCondLst>
                                            <p:cond delay="499"/>
                                          </p:stCondLst>
                                        </p:cTn>
                                        <p:tgtEl>
                                          <p:spTgt spid="32"/>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xit" presetSubtype="0" fill="hold" grpId="0"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3"/>
                                        </p:tgtEl>
                                      </p:cBhvr>
                                    </p:animEffect>
                                    <p:set>
                                      <p:cBhvr>
                                        <p:cTn id="65" dur="1" fill="hold">
                                          <p:stCondLst>
                                            <p:cond delay="499"/>
                                          </p:stCondLst>
                                        </p:cTn>
                                        <p:tgtEl>
                                          <p:spTgt spid="33"/>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5" grpId="1" animBg="1"/>
      <p:bldP spid="36" grpId="0" animBg="1"/>
      <p:bldP spid="36" grpId="1" animBg="1"/>
      <p:bldP spid="37" grpId="0" animBg="1"/>
      <p:bldP spid="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radix tree</a:t>
            </a:r>
            <a:endParaRPr lang="en-US" dirty="0"/>
          </a:p>
        </p:txBody>
      </p:sp>
      <p:sp>
        <p:nvSpPr>
          <p:cNvPr id="3" name="Rounded Rectangle 2"/>
          <p:cNvSpPr/>
          <p:nvPr/>
        </p:nvSpPr>
        <p:spPr>
          <a:xfrm>
            <a:off x="1907864" y="193812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Rounded Rectangle 3"/>
          <p:cNvSpPr/>
          <p:nvPr/>
        </p:nvSpPr>
        <p:spPr>
          <a:xfrm>
            <a:off x="3492040" y="1146240"/>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Rounded Rectangle 4"/>
          <p:cNvSpPr/>
          <p:nvPr/>
        </p:nvSpPr>
        <p:spPr>
          <a:xfrm>
            <a:off x="3996096" y="157808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Rounded Rectangle 5"/>
          <p:cNvSpPr/>
          <p:nvPr/>
        </p:nvSpPr>
        <p:spPr>
          <a:xfrm>
            <a:off x="3634988" y="196169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7" name="Freeform 6"/>
          <p:cNvSpPr/>
          <p:nvPr/>
        </p:nvSpPr>
        <p:spPr>
          <a:xfrm>
            <a:off x="2854351" y="1295138"/>
            <a:ext cx="2063579" cy="185969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579" h="1859691">
                <a:moveTo>
                  <a:pt x="914401" y="0"/>
                </a:moveTo>
                <a:lnTo>
                  <a:pt x="2063579" y="1606375"/>
                </a:lnTo>
                <a:cubicBezTo>
                  <a:pt x="2063579" y="1696992"/>
                  <a:pt x="2063578" y="1762895"/>
                  <a:pt x="2063578" y="1853512"/>
                </a:cubicBezTo>
                <a:lnTo>
                  <a:pt x="1" y="1859691"/>
                </a:lnTo>
                <a:cubicBezTo>
                  <a:pt x="1" y="1773194"/>
                  <a:pt x="0" y="1661982"/>
                  <a:pt x="0" y="1575485"/>
                </a:cubicBezTo>
                <a:lnTo>
                  <a:pt x="914401"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 name="Freeform 7"/>
          <p:cNvSpPr/>
          <p:nvPr/>
        </p:nvSpPr>
        <p:spPr>
          <a:xfrm>
            <a:off x="3430852" y="1705451"/>
            <a:ext cx="1532236" cy="1451919"/>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 name="connsiteX0" fmla="*/ 308920 w 2063579"/>
              <a:gd name="connsiteY0" fmla="*/ 0 h 1995616"/>
              <a:gd name="connsiteX1" fmla="*/ 2063579 w 2063579"/>
              <a:gd name="connsiteY1" fmla="*/ 1742300 h 1995616"/>
              <a:gd name="connsiteX2" fmla="*/ 2063578 w 2063579"/>
              <a:gd name="connsiteY2" fmla="*/ 1989437 h 1995616"/>
              <a:gd name="connsiteX3" fmla="*/ 1 w 2063579"/>
              <a:gd name="connsiteY3" fmla="*/ 1995616 h 1995616"/>
              <a:gd name="connsiteX4" fmla="*/ 0 w 2063579"/>
              <a:gd name="connsiteY4" fmla="*/ 1711410 h 1995616"/>
              <a:gd name="connsiteX5" fmla="*/ 308920 w 2063579"/>
              <a:gd name="connsiteY5" fmla="*/ 0 h 1995616"/>
              <a:gd name="connsiteX0" fmla="*/ 821725 w 2576384"/>
              <a:gd name="connsiteY0" fmla="*/ 0 h 1995616"/>
              <a:gd name="connsiteX1" fmla="*/ 2576384 w 2576384"/>
              <a:gd name="connsiteY1" fmla="*/ 1742300 h 1995616"/>
              <a:gd name="connsiteX2" fmla="*/ 2576383 w 2576384"/>
              <a:gd name="connsiteY2" fmla="*/ 1989437 h 1995616"/>
              <a:gd name="connsiteX3" fmla="*/ 512806 w 2576384"/>
              <a:gd name="connsiteY3" fmla="*/ 1995616 h 1995616"/>
              <a:gd name="connsiteX4" fmla="*/ 0 w 2576384"/>
              <a:gd name="connsiteY4" fmla="*/ 1167713 h 1995616"/>
              <a:gd name="connsiteX5" fmla="*/ 821725 w 2576384"/>
              <a:gd name="connsiteY5" fmla="*/ 0 h 1995616"/>
              <a:gd name="connsiteX0" fmla="*/ 827903 w 2582562"/>
              <a:gd name="connsiteY0" fmla="*/ 0 h 1989437"/>
              <a:gd name="connsiteX1" fmla="*/ 2582562 w 2582562"/>
              <a:gd name="connsiteY1" fmla="*/ 1742300 h 1989437"/>
              <a:gd name="connsiteX2" fmla="*/ 2582561 w 2582562"/>
              <a:gd name="connsiteY2" fmla="*/ 1989437 h 1989437"/>
              <a:gd name="connsiteX3" fmla="*/ 0 w 2582562"/>
              <a:gd name="connsiteY3" fmla="*/ 1421027 h 1989437"/>
              <a:gd name="connsiteX4" fmla="*/ 6178 w 2582562"/>
              <a:gd name="connsiteY4" fmla="*/ 1167713 h 1989437"/>
              <a:gd name="connsiteX5" fmla="*/ 827903 w 2582562"/>
              <a:gd name="connsiteY5" fmla="*/ 0 h 1989437"/>
              <a:gd name="connsiteX0" fmla="*/ 827903 w 2582561"/>
              <a:gd name="connsiteY0" fmla="*/ 0 h 1989437"/>
              <a:gd name="connsiteX1" fmla="*/ 1507524 w 2582561"/>
              <a:gd name="connsiteY1" fmla="*/ 1167711 h 1989437"/>
              <a:gd name="connsiteX2" fmla="*/ 2582561 w 2582561"/>
              <a:gd name="connsiteY2" fmla="*/ 1989437 h 1989437"/>
              <a:gd name="connsiteX3" fmla="*/ 0 w 2582561"/>
              <a:gd name="connsiteY3" fmla="*/ 1421027 h 1989437"/>
              <a:gd name="connsiteX4" fmla="*/ 6178 w 2582561"/>
              <a:gd name="connsiteY4" fmla="*/ 1167713 h 1989437"/>
              <a:gd name="connsiteX5" fmla="*/ 827903 w 2582561"/>
              <a:gd name="connsiteY5" fmla="*/ 0 h 1989437"/>
              <a:gd name="connsiteX0" fmla="*/ 827903 w 1526058"/>
              <a:gd name="connsiteY0" fmla="*/ 0 h 1451918"/>
              <a:gd name="connsiteX1" fmla="*/ 1507524 w 1526058"/>
              <a:gd name="connsiteY1" fmla="*/ 1167711 h 1451918"/>
              <a:gd name="connsiteX2" fmla="*/ 1526058 w 1526058"/>
              <a:gd name="connsiteY2" fmla="*/ 1451918 h 1451918"/>
              <a:gd name="connsiteX3" fmla="*/ 0 w 1526058"/>
              <a:gd name="connsiteY3" fmla="*/ 1421027 h 1451918"/>
              <a:gd name="connsiteX4" fmla="*/ 6178 w 1526058"/>
              <a:gd name="connsiteY4" fmla="*/ 1167713 h 1451918"/>
              <a:gd name="connsiteX5" fmla="*/ 827903 w 1526058"/>
              <a:gd name="connsiteY5" fmla="*/ 0 h 1451918"/>
              <a:gd name="connsiteX0" fmla="*/ 821725 w 1519880"/>
              <a:gd name="connsiteY0" fmla="*/ 0 h 1451918"/>
              <a:gd name="connsiteX1" fmla="*/ 1501346 w 1519880"/>
              <a:gd name="connsiteY1" fmla="*/ 1167711 h 1451918"/>
              <a:gd name="connsiteX2" fmla="*/ 1519880 w 1519880"/>
              <a:gd name="connsiteY2" fmla="*/ 1451918 h 1451918"/>
              <a:gd name="connsiteX3" fmla="*/ 0 w 1519880"/>
              <a:gd name="connsiteY3" fmla="*/ 1439562 h 1451918"/>
              <a:gd name="connsiteX4" fmla="*/ 0 w 1519880"/>
              <a:gd name="connsiteY4" fmla="*/ 1167713 h 1451918"/>
              <a:gd name="connsiteX5" fmla="*/ 821725 w 1519880"/>
              <a:gd name="connsiteY5" fmla="*/ 0 h 1451918"/>
              <a:gd name="connsiteX0" fmla="*/ 821725 w 1507523"/>
              <a:gd name="connsiteY0" fmla="*/ 0 h 1445740"/>
              <a:gd name="connsiteX1" fmla="*/ 1501346 w 1507523"/>
              <a:gd name="connsiteY1" fmla="*/ 1167711 h 1445740"/>
              <a:gd name="connsiteX2" fmla="*/ 1507523 w 1507523"/>
              <a:gd name="connsiteY2" fmla="*/ 1445740 h 1445740"/>
              <a:gd name="connsiteX3" fmla="*/ 0 w 1507523"/>
              <a:gd name="connsiteY3" fmla="*/ 1439562 h 1445740"/>
              <a:gd name="connsiteX4" fmla="*/ 0 w 1507523"/>
              <a:gd name="connsiteY4" fmla="*/ 1167713 h 1445740"/>
              <a:gd name="connsiteX5" fmla="*/ 821725 w 1507523"/>
              <a:gd name="connsiteY5" fmla="*/ 0 h 1445740"/>
              <a:gd name="connsiteX0" fmla="*/ 821725 w 1526059"/>
              <a:gd name="connsiteY0" fmla="*/ 0 h 1445740"/>
              <a:gd name="connsiteX1" fmla="*/ 1526059 w 1526059"/>
              <a:gd name="connsiteY1" fmla="*/ 1167711 h 1445740"/>
              <a:gd name="connsiteX2" fmla="*/ 1507523 w 1526059"/>
              <a:gd name="connsiteY2" fmla="*/ 1445740 h 1445740"/>
              <a:gd name="connsiteX3" fmla="*/ 0 w 1526059"/>
              <a:gd name="connsiteY3" fmla="*/ 1439562 h 1445740"/>
              <a:gd name="connsiteX4" fmla="*/ 0 w 1526059"/>
              <a:gd name="connsiteY4" fmla="*/ 1167713 h 1445740"/>
              <a:gd name="connsiteX5" fmla="*/ 821725 w 1526059"/>
              <a:gd name="connsiteY5" fmla="*/ 0 h 1445740"/>
              <a:gd name="connsiteX0" fmla="*/ 821725 w 1538415"/>
              <a:gd name="connsiteY0" fmla="*/ 0 h 1439562"/>
              <a:gd name="connsiteX1" fmla="*/ 1526059 w 1538415"/>
              <a:gd name="connsiteY1" fmla="*/ 1167711 h 1439562"/>
              <a:gd name="connsiteX2" fmla="*/ 1538415 w 1538415"/>
              <a:gd name="connsiteY2" fmla="*/ 1439562 h 1439562"/>
              <a:gd name="connsiteX3" fmla="*/ 0 w 1538415"/>
              <a:gd name="connsiteY3" fmla="*/ 1439562 h 1439562"/>
              <a:gd name="connsiteX4" fmla="*/ 0 w 1538415"/>
              <a:gd name="connsiteY4" fmla="*/ 1167713 h 1439562"/>
              <a:gd name="connsiteX5" fmla="*/ 821725 w 1538415"/>
              <a:gd name="connsiteY5" fmla="*/ 0 h 1439562"/>
              <a:gd name="connsiteX0" fmla="*/ 821725 w 1538415"/>
              <a:gd name="connsiteY0" fmla="*/ 0 h 1451919"/>
              <a:gd name="connsiteX1" fmla="*/ 1526059 w 1538415"/>
              <a:gd name="connsiteY1" fmla="*/ 1167711 h 1451919"/>
              <a:gd name="connsiteX2" fmla="*/ 1538415 w 1538415"/>
              <a:gd name="connsiteY2" fmla="*/ 1439562 h 1451919"/>
              <a:gd name="connsiteX3" fmla="*/ 0 w 1538415"/>
              <a:gd name="connsiteY3" fmla="*/ 1451919 h 1451919"/>
              <a:gd name="connsiteX4" fmla="*/ 0 w 1538415"/>
              <a:gd name="connsiteY4" fmla="*/ 1167713 h 1451919"/>
              <a:gd name="connsiteX5" fmla="*/ 821725 w 1538415"/>
              <a:gd name="connsiteY5" fmla="*/ 0 h 1451919"/>
              <a:gd name="connsiteX0" fmla="*/ 821725 w 1532236"/>
              <a:gd name="connsiteY0" fmla="*/ 0 h 1451919"/>
              <a:gd name="connsiteX1" fmla="*/ 1526059 w 1532236"/>
              <a:gd name="connsiteY1" fmla="*/ 1167711 h 1451919"/>
              <a:gd name="connsiteX2" fmla="*/ 1532236 w 1532236"/>
              <a:gd name="connsiteY2" fmla="*/ 1451918 h 1451919"/>
              <a:gd name="connsiteX3" fmla="*/ 0 w 1532236"/>
              <a:gd name="connsiteY3" fmla="*/ 1451919 h 1451919"/>
              <a:gd name="connsiteX4" fmla="*/ 0 w 1532236"/>
              <a:gd name="connsiteY4" fmla="*/ 1167713 h 1451919"/>
              <a:gd name="connsiteX5" fmla="*/ 821725 w 1532236"/>
              <a:gd name="connsiteY5" fmla="*/ 0 h 145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2236" h="1451919">
                <a:moveTo>
                  <a:pt x="821725" y="0"/>
                </a:moveTo>
                <a:lnTo>
                  <a:pt x="1526059" y="1167711"/>
                </a:lnTo>
                <a:cubicBezTo>
                  <a:pt x="1526059" y="1258328"/>
                  <a:pt x="1532236" y="1361301"/>
                  <a:pt x="1532236" y="1451918"/>
                </a:cubicBezTo>
                <a:lnTo>
                  <a:pt x="0" y="1451919"/>
                </a:lnTo>
                <a:lnTo>
                  <a:pt x="0" y="1167713"/>
                </a:lnTo>
                <a:lnTo>
                  <a:pt x="821725"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 name="Freeform 8"/>
          <p:cNvSpPr/>
          <p:nvPr/>
        </p:nvSpPr>
        <p:spPr>
          <a:xfrm>
            <a:off x="3391273" y="2066120"/>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0" name="Freeform 9"/>
          <p:cNvSpPr/>
          <p:nvPr/>
        </p:nvSpPr>
        <p:spPr>
          <a:xfrm>
            <a:off x="1664121" y="2092147"/>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1" name="Rectangle 10"/>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12" name="Rectangle 11"/>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13" name="Rectangle 12"/>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14" name="Rectangle 13"/>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15" name="Rectangle 14"/>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16" name="Rectangle 15"/>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17" name="Rectangle 16"/>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18" name="Rectangle 17"/>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19" name="Oval 18"/>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20" name="Oval 19"/>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21" name="Straight Connector 20"/>
          <p:cNvCxnSpPr>
            <a:endCxn id="45" idx="1"/>
          </p:cNvCxnSpPr>
          <p:nvPr/>
        </p:nvCxnSpPr>
        <p:spPr>
          <a:xfrm>
            <a:off x="2887217"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24" idx="7"/>
          </p:cNvCxnSpPr>
          <p:nvPr/>
        </p:nvCxnSpPr>
        <p:spPr>
          <a:xfrm flipH="1">
            <a:off x="1692908"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3" name="Rectangle 22"/>
          <p:cNvSpPr/>
          <p:nvPr/>
        </p:nvSpPr>
        <p:spPr>
          <a:xfrm>
            <a:off x="1519064"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24" name="Oval 23"/>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25" name="Straight Connector 24"/>
          <p:cNvCxnSpPr>
            <a:endCxn id="30" idx="7"/>
          </p:cNvCxnSpPr>
          <p:nvPr/>
        </p:nvCxnSpPr>
        <p:spPr>
          <a:xfrm flipH="1">
            <a:off x="1116844"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endCxn id="40" idx="1"/>
          </p:cNvCxnSpPr>
          <p:nvPr/>
        </p:nvCxnSpPr>
        <p:spPr>
          <a:xfrm>
            <a:off x="1692908"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Rectangle 26"/>
          <p:cNvSpPr/>
          <p:nvPr/>
        </p:nvSpPr>
        <p:spPr>
          <a:xfrm>
            <a:off x="943000" y="2273424"/>
            <a:ext cx="144016" cy="504056"/>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a:t>
            </a:r>
          </a:p>
        </p:txBody>
      </p:sp>
      <p:cxnSp>
        <p:nvCxnSpPr>
          <p:cNvPr id="28" name="Straight Connector 27"/>
          <p:cNvCxnSpPr/>
          <p:nvPr/>
        </p:nvCxnSpPr>
        <p:spPr>
          <a:xfrm flipH="1">
            <a:off x="72697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111684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0" name="Oval 29"/>
          <p:cNvSpPr/>
          <p:nvPr/>
        </p:nvSpPr>
        <p:spPr>
          <a:xfrm>
            <a:off x="87099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1" name="Oval 30"/>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32" name="Oval 31"/>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33" name="Rectangle 32"/>
          <p:cNvSpPr/>
          <p:nvPr/>
        </p:nvSpPr>
        <p:spPr>
          <a:xfrm>
            <a:off x="2095128"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a:t>
            </a:r>
          </a:p>
        </p:txBody>
      </p:sp>
      <p:sp>
        <p:nvSpPr>
          <p:cNvPr id="34" name="Rectangle 33"/>
          <p:cNvSpPr/>
          <p:nvPr/>
        </p:nvSpPr>
        <p:spPr>
          <a:xfrm>
            <a:off x="1663081" y="3717523"/>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5" name="Multiply 34"/>
          <p:cNvSpPr/>
          <p:nvPr/>
        </p:nvSpPr>
        <p:spPr>
          <a:xfrm>
            <a:off x="1939276" y="3571537"/>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36" name="Straight Connector 35"/>
          <p:cNvCxnSpPr/>
          <p:nvPr/>
        </p:nvCxnSpPr>
        <p:spPr>
          <a:xfrm flipH="1">
            <a:off x="1879105"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268972"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8" name="Oval 3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9" name="Oval 3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40" name="Oval 39"/>
          <p:cNvSpPr/>
          <p:nvPr/>
        </p:nvSpPr>
        <p:spPr>
          <a:xfrm>
            <a:off x="2023120"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1" name="Rectangle 40"/>
          <p:cNvSpPr/>
          <p:nvPr/>
        </p:nvSpPr>
        <p:spPr>
          <a:xfrm>
            <a:off x="3679304" y="1481336"/>
            <a:ext cx="144016" cy="216024"/>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a:t>
            </a:r>
          </a:p>
        </p:txBody>
      </p:sp>
      <p:sp>
        <p:nvSpPr>
          <p:cNvPr id="42" name="Rectangle 41"/>
          <p:cNvSpPr/>
          <p:nvPr/>
        </p:nvSpPr>
        <p:spPr>
          <a:xfrm>
            <a:off x="2819196" y="3287432"/>
            <a:ext cx="2156253"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cxnSp>
        <p:nvCxnSpPr>
          <p:cNvPr id="43" name="Straight Connector 42"/>
          <p:cNvCxnSpPr/>
          <p:nvPr/>
        </p:nvCxnSpPr>
        <p:spPr>
          <a:xfrm flipH="1">
            <a:off x="3031233" y="1511164"/>
            <a:ext cx="618245" cy="1338325"/>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4" name="Straight Connector 43"/>
          <p:cNvCxnSpPr>
            <a:endCxn id="47" idx="1"/>
          </p:cNvCxnSpPr>
          <p:nvPr/>
        </p:nvCxnSpPr>
        <p:spPr>
          <a:xfrm>
            <a:off x="3649477" y="1307493"/>
            <a:ext cx="504056" cy="43204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5" name="Oval 44"/>
          <p:cNvSpPr/>
          <p:nvPr/>
        </p:nvSpPr>
        <p:spPr>
          <a:xfrm>
            <a:off x="360729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6" name="Rectangle 45"/>
          <p:cNvSpPr/>
          <p:nvPr/>
        </p:nvSpPr>
        <p:spPr>
          <a:xfrm>
            <a:off x="4189090" y="1913384"/>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a:t>
            </a:r>
          </a:p>
        </p:txBody>
      </p:sp>
      <p:sp>
        <p:nvSpPr>
          <p:cNvPr id="47" name="Oval 46"/>
          <p:cNvSpPr/>
          <p:nvPr/>
        </p:nvSpPr>
        <p:spPr>
          <a:xfrm>
            <a:off x="4111352" y="1697361"/>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Rectangle 47"/>
          <p:cNvSpPr/>
          <p:nvPr/>
        </p:nvSpPr>
        <p:spPr>
          <a:xfrm>
            <a:off x="3391273" y="3425552"/>
            <a:ext cx="1584175"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9" name="Multiply 48"/>
          <p:cNvSpPr/>
          <p:nvPr/>
        </p:nvSpPr>
        <p:spPr>
          <a:xfrm>
            <a:off x="3078526" y="3137520"/>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0" name="Multiply 49"/>
          <p:cNvSpPr/>
          <p:nvPr/>
        </p:nvSpPr>
        <p:spPr>
          <a:xfrm>
            <a:off x="4230638" y="3275641"/>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51" name="Straight Connector 50"/>
          <p:cNvCxnSpPr>
            <a:endCxn id="61" idx="7"/>
          </p:cNvCxnSpPr>
          <p:nvPr/>
        </p:nvCxnSpPr>
        <p:spPr>
          <a:xfrm flipH="1">
            <a:off x="3997164" y="1943211"/>
            <a:ext cx="156370" cy="15637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357204" y="1943212"/>
            <a:ext cx="402221" cy="90627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54" name="Rectangle 53"/>
          <p:cNvSpPr/>
          <p:nvPr/>
        </p:nvSpPr>
        <p:spPr>
          <a:xfrm>
            <a:off x="3391272" y="3715555"/>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5" name="Multiply 54"/>
          <p:cNvSpPr/>
          <p:nvPr/>
        </p:nvSpPr>
        <p:spPr>
          <a:xfrm>
            <a:off x="3667466" y="3569568"/>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6" name="Rectangle 55"/>
          <p:cNvSpPr/>
          <p:nvPr/>
        </p:nvSpPr>
        <p:spPr>
          <a:xfrm>
            <a:off x="3823320"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a:t>
            </a:r>
          </a:p>
        </p:txBody>
      </p:sp>
      <p:cxnSp>
        <p:nvCxnSpPr>
          <p:cNvPr id="57" name="Straight Connector 56"/>
          <p:cNvCxnSpPr/>
          <p:nvPr/>
        </p:nvCxnSpPr>
        <p:spPr>
          <a:xfrm flipH="1">
            <a:off x="360729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399716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9" name="Oval 58"/>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0" name="Oval 59"/>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61" name="Oval 60"/>
          <p:cNvSpPr/>
          <p:nvPr/>
        </p:nvSpPr>
        <p:spPr>
          <a:xfrm>
            <a:off x="375131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2" name="Slide Number Placeholder 61"/>
          <p:cNvSpPr>
            <a:spLocks noGrp="1"/>
          </p:cNvSpPr>
          <p:nvPr>
            <p:ph type="sldNum" sz="quarter" idx="12"/>
          </p:nvPr>
        </p:nvSpPr>
        <p:spPr/>
        <p:txBody>
          <a:bodyPr/>
          <a:lstStyle/>
          <a:p>
            <a:pPr>
              <a:defRPr/>
            </a:pPr>
            <a:fld id="{AD73B8B3-247B-45E9-B8A2-9D6A39559F4A}" type="slidenum">
              <a:rPr lang="de-DE" smtClean="0"/>
              <a:pPr>
                <a:defRPr/>
              </a:pPr>
              <a:t>18</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xit" presetSubtype="0" fill="hold" grpId="0"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par>
                          <p:cTn id="24" fill="hold">
                            <p:stCondLst>
                              <p:cond delay="1000"/>
                            </p:stCondLst>
                            <p:childTnLst>
                              <p:par>
                                <p:cTn id="25" presetID="10" presetClass="exit" presetSubtype="0" fill="hold" grpId="0" nodeType="after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4"/>
                                        </p:tgtEl>
                                      </p:cBhvr>
                                    </p:animEffect>
                                    <p:set>
                                      <p:cBhvr>
                                        <p:cTn id="30" dur="1" fill="hold">
                                          <p:stCondLst>
                                            <p:cond delay="499"/>
                                          </p:stCondLst>
                                        </p:cTn>
                                        <p:tgtEl>
                                          <p:spTgt spid="34"/>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5"/>
                                        </p:tgtEl>
                                      </p:cBhvr>
                                    </p:animEffect>
                                    <p:set>
                                      <p:cBhvr>
                                        <p:cTn id="33" dur="1" fill="hold">
                                          <p:stCondLst>
                                            <p:cond delay="499"/>
                                          </p:stCondLst>
                                        </p:cTn>
                                        <p:tgtEl>
                                          <p:spTgt spid="35"/>
                                        </p:tgtEl>
                                        <p:attrNameLst>
                                          <p:attrName>style.visibility</p:attrName>
                                        </p:attrNameLst>
                                      </p:cBhvr>
                                      <p:to>
                                        <p:strVal val="hidden"/>
                                      </p:to>
                                    </p:se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xit" presetSubtype="0" fill="hold" grpId="0" nodeType="withEffect">
                                  <p:stCondLst>
                                    <p:cond delay="0"/>
                                  </p:stCondLst>
                                  <p:childTnLst>
                                    <p:animEffect transition="out" filter="fade">
                                      <p:cBhvr>
                                        <p:cTn id="62" dur="500"/>
                                        <p:tgtEl>
                                          <p:spTgt spid="7"/>
                                        </p:tgtEl>
                                      </p:cBhvr>
                                    </p:animEffect>
                                    <p:set>
                                      <p:cBhvr>
                                        <p:cTn id="63" dur="1" fill="hold">
                                          <p:stCondLst>
                                            <p:cond delay="499"/>
                                          </p:stCondLst>
                                        </p:cTn>
                                        <p:tgtEl>
                                          <p:spTgt spid="7"/>
                                        </p:tgtEl>
                                        <p:attrNameLst>
                                          <p:attrName>style.visibility</p:attrName>
                                        </p:attrNameLst>
                                      </p:cBhvr>
                                      <p:to>
                                        <p:strVal val="hidden"/>
                                      </p:to>
                                    </p:set>
                                  </p:childTnLst>
                                </p:cTn>
                              </p:par>
                            </p:childTnLst>
                          </p:cTn>
                        </p:par>
                        <p:par>
                          <p:cTn id="64" fill="hold">
                            <p:stCondLst>
                              <p:cond delay="3000"/>
                            </p:stCondLst>
                            <p:childTnLst>
                              <p:par>
                                <p:cTn id="65" presetID="10" presetClass="exit" presetSubtype="0" fill="hold" grpId="1" nodeType="afterEffect">
                                  <p:stCondLst>
                                    <p:cond delay="0"/>
                                  </p:stCondLst>
                                  <p:childTnLst>
                                    <p:animEffect transition="out" filter="fade">
                                      <p:cBhvr>
                                        <p:cTn id="66" dur="500"/>
                                        <p:tgtEl>
                                          <p:spTgt spid="4"/>
                                        </p:tgtEl>
                                      </p:cBhvr>
                                    </p:animEffect>
                                    <p:set>
                                      <p:cBhvr>
                                        <p:cTn id="67" dur="1" fill="hold">
                                          <p:stCondLst>
                                            <p:cond delay="499"/>
                                          </p:stCondLst>
                                        </p:cTn>
                                        <p:tgtEl>
                                          <p:spTgt spid="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49"/>
                                        </p:tgtEl>
                                      </p:cBhvr>
                                    </p:animEffect>
                                    <p:set>
                                      <p:cBhvr>
                                        <p:cTn id="70" dur="1" fill="hold">
                                          <p:stCondLst>
                                            <p:cond delay="499"/>
                                          </p:stCondLst>
                                        </p:cTn>
                                        <p:tgtEl>
                                          <p:spTgt spid="4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42"/>
                                        </p:tgtEl>
                                      </p:cBhvr>
                                    </p:animEffect>
                                    <p:set>
                                      <p:cBhvr>
                                        <p:cTn id="73" dur="1" fill="hold">
                                          <p:stCondLst>
                                            <p:cond delay="499"/>
                                          </p:stCondLst>
                                        </p:cTn>
                                        <p:tgtEl>
                                          <p:spTgt spid="42"/>
                                        </p:tgtEl>
                                        <p:attrNameLst>
                                          <p:attrName>style.visibility</p:attrName>
                                        </p:attrNameLst>
                                      </p:cBhvr>
                                      <p:to>
                                        <p:strVal val="hidden"/>
                                      </p:to>
                                    </p:set>
                                  </p:childTnLst>
                                </p:cTn>
                              </p:par>
                            </p:childTnLst>
                          </p:cTn>
                        </p:par>
                        <p:par>
                          <p:cTn id="74" fill="hold">
                            <p:stCondLst>
                              <p:cond delay="3500"/>
                            </p:stCondLst>
                            <p:childTnLst>
                              <p:par>
                                <p:cTn id="75" presetID="10" presetClass="entr" presetSubtype="0" fill="hold" grpId="0"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par>
                          <p:cTn id="78" fill="hold">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500"/>
                                        <p:tgtEl>
                                          <p:spTgt spid="4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childTnLst>
                          </p:cTn>
                        </p:par>
                        <p:par>
                          <p:cTn id="88" fill="hold">
                            <p:stCondLst>
                              <p:cond delay="4500"/>
                            </p:stCondLst>
                            <p:childTnLst>
                              <p:par>
                                <p:cTn id="89" presetID="10" presetClass="entr" presetSubtype="0" fill="hold" nodeType="after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fade">
                                      <p:cBhvr>
                                        <p:cTn id="100" dur="500"/>
                                        <p:tgtEl>
                                          <p:spTgt spid="9"/>
                                        </p:tgtEl>
                                      </p:cBhvr>
                                    </p:animEffect>
                                  </p:childTnLst>
                                </p:cTn>
                              </p:par>
                              <p:par>
                                <p:cTn id="101" presetID="10" presetClass="exit" presetSubtype="0" fill="hold" grpId="1" nodeType="withEffect">
                                  <p:stCondLst>
                                    <p:cond delay="0"/>
                                  </p:stCondLst>
                                  <p:childTnLst>
                                    <p:animEffect transition="out" filter="fade">
                                      <p:cBhvr>
                                        <p:cTn id="102" dur="500"/>
                                        <p:tgtEl>
                                          <p:spTgt spid="8"/>
                                        </p:tgtEl>
                                      </p:cBhvr>
                                    </p:animEffect>
                                    <p:set>
                                      <p:cBhvr>
                                        <p:cTn id="103" dur="1" fill="hold">
                                          <p:stCondLst>
                                            <p:cond delay="499"/>
                                          </p:stCondLst>
                                        </p:cTn>
                                        <p:tgtEl>
                                          <p:spTgt spid="8"/>
                                        </p:tgtEl>
                                        <p:attrNameLst>
                                          <p:attrName>style.visibility</p:attrName>
                                        </p:attrNameLst>
                                      </p:cBhvr>
                                      <p:to>
                                        <p:strVal val="hidden"/>
                                      </p:to>
                                    </p:set>
                                  </p:childTnLst>
                                </p:cTn>
                              </p:par>
                            </p:childTnLst>
                          </p:cTn>
                        </p:par>
                        <p:par>
                          <p:cTn id="104" fill="hold">
                            <p:stCondLst>
                              <p:cond delay="5000"/>
                            </p:stCondLst>
                            <p:childTnLst>
                              <p:par>
                                <p:cTn id="105" presetID="10" presetClass="exit" presetSubtype="0" fill="hold" grpId="1" nodeType="afterEffect">
                                  <p:stCondLst>
                                    <p:cond delay="0"/>
                                  </p:stCondLst>
                                  <p:childTnLst>
                                    <p:animEffect transition="out" filter="fade">
                                      <p:cBhvr>
                                        <p:cTn id="106" dur="500"/>
                                        <p:tgtEl>
                                          <p:spTgt spid="5"/>
                                        </p:tgtEl>
                                      </p:cBhvr>
                                    </p:animEffect>
                                    <p:set>
                                      <p:cBhvr>
                                        <p:cTn id="107" dur="1" fill="hold">
                                          <p:stCondLst>
                                            <p:cond delay="499"/>
                                          </p:stCondLst>
                                        </p:cTn>
                                        <p:tgtEl>
                                          <p:spTgt spid="5"/>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8"/>
                                        </p:tgtEl>
                                      </p:cBhvr>
                                    </p:animEffect>
                                    <p:set>
                                      <p:cBhvr>
                                        <p:cTn id="110" dur="1" fill="hold">
                                          <p:stCondLst>
                                            <p:cond delay="499"/>
                                          </p:stCondLst>
                                        </p:cTn>
                                        <p:tgtEl>
                                          <p:spTgt spid="48"/>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50"/>
                                        </p:tgtEl>
                                      </p:cBhvr>
                                    </p:animEffect>
                                    <p:set>
                                      <p:cBhvr>
                                        <p:cTn id="113" dur="1" fill="hold">
                                          <p:stCondLst>
                                            <p:cond delay="499"/>
                                          </p:stCondLst>
                                        </p:cTn>
                                        <p:tgtEl>
                                          <p:spTgt spid="50"/>
                                        </p:tgtEl>
                                        <p:attrNameLst>
                                          <p:attrName>style.visibility</p:attrName>
                                        </p:attrNameLst>
                                      </p:cBhvr>
                                      <p:to>
                                        <p:strVal val="hidden"/>
                                      </p:to>
                                    </p:set>
                                  </p:childTnLst>
                                </p:cTn>
                              </p:par>
                            </p:childTnLst>
                          </p:cTn>
                        </p:par>
                        <p:par>
                          <p:cTn id="114" fill="hold">
                            <p:stCondLst>
                              <p:cond delay="5500"/>
                            </p:stCondLst>
                            <p:childTnLst>
                              <p:par>
                                <p:cTn id="115" presetID="10" presetClass="entr" presetSubtype="0" fill="hold" grpId="0" nodeType="afterEffect">
                                  <p:stCondLst>
                                    <p:cond delay="0"/>
                                  </p:stCondLst>
                                  <p:childTnLst>
                                    <p:set>
                                      <p:cBhvr>
                                        <p:cTn id="116" dur="1" fill="hold">
                                          <p:stCondLst>
                                            <p:cond delay="0"/>
                                          </p:stCondLst>
                                        </p:cTn>
                                        <p:tgtEl>
                                          <p:spTgt spid="6"/>
                                        </p:tgtEl>
                                        <p:attrNameLst>
                                          <p:attrName>style.visibility</p:attrName>
                                        </p:attrNameLst>
                                      </p:cBhvr>
                                      <p:to>
                                        <p:strVal val="visible"/>
                                      </p:to>
                                    </p:set>
                                    <p:animEffect transition="in" filter="fade">
                                      <p:cBhvr>
                                        <p:cTn id="117" dur="500"/>
                                        <p:tgtEl>
                                          <p:spTgt spid="6"/>
                                        </p:tgtEl>
                                      </p:cBhvr>
                                    </p:animEffect>
                                  </p:childTnLst>
                                </p:cTn>
                              </p:par>
                            </p:childTnLst>
                          </p:cTn>
                        </p:par>
                        <p:par>
                          <p:cTn id="118" fill="hold">
                            <p:stCondLst>
                              <p:cond delay="6000"/>
                            </p:stCondLst>
                            <p:childTnLst>
                              <p:par>
                                <p:cTn id="119" presetID="10" presetClass="entr" presetSubtype="0" fill="hold" grpId="0" nodeType="after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fade">
                                      <p:cBhvr>
                                        <p:cTn id="121" dur="500"/>
                                        <p:tgtEl>
                                          <p:spTgt spid="5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fade">
                                      <p:cBhvr>
                                        <p:cTn id="124" dur="500"/>
                                        <p:tgtEl>
                                          <p:spTgt spid="5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childTnLst>
                          </p:cTn>
                        </p:par>
                        <p:par>
                          <p:cTn id="128" fill="hold">
                            <p:stCondLst>
                              <p:cond delay="6500"/>
                            </p:stCondLst>
                            <p:childTnLst>
                              <p:par>
                                <p:cTn id="129" presetID="10" presetClass="exit" presetSubtype="0" fill="hold" grpId="1" nodeType="afterEffect">
                                  <p:stCondLst>
                                    <p:cond delay="0"/>
                                  </p:stCondLst>
                                  <p:childTnLst>
                                    <p:animEffect transition="out" filter="fade">
                                      <p:cBhvr>
                                        <p:cTn id="130" dur="500"/>
                                        <p:tgtEl>
                                          <p:spTgt spid="9"/>
                                        </p:tgtEl>
                                      </p:cBhvr>
                                    </p:animEffect>
                                    <p:set>
                                      <p:cBhvr>
                                        <p:cTn id="131" dur="1" fill="hold">
                                          <p:stCondLst>
                                            <p:cond delay="499"/>
                                          </p:stCondLst>
                                        </p:cTn>
                                        <p:tgtEl>
                                          <p:spTgt spid="9"/>
                                        </p:tgtEl>
                                        <p:attrNameLst>
                                          <p:attrName>style.visibility</p:attrName>
                                        </p:attrNameLst>
                                      </p:cBhvr>
                                      <p:to>
                                        <p:strVal val="hidden"/>
                                      </p:to>
                                    </p:set>
                                  </p:childTnLst>
                                </p:cTn>
                              </p:par>
                              <p:par>
                                <p:cTn id="132" presetID="10" presetClass="entr" presetSubtype="0" fill="hold" nodeType="with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fade">
                                      <p:cBhvr>
                                        <p:cTn id="134" dur="500"/>
                                        <p:tgtEl>
                                          <p:spTgt spid="57"/>
                                        </p:tgtEl>
                                      </p:cBhvr>
                                    </p:animEffect>
                                  </p:childTnLst>
                                </p:cTn>
                              </p:par>
                              <p:par>
                                <p:cTn id="135" presetID="10" presetClass="entr" presetSubtype="0" fill="hold"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fade">
                                      <p:cBhvr>
                                        <p:cTn id="137" dur="500"/>
                                        <p:tgtEl>
                                          <p:spTgt spid="58"/>
                                        </p:tgtEl>
                                      </p:cBhvr>
                                    </p:animEffect>
                                  </p:childTnLst>
                                </p:cTn>
                              </p:par>
                            </p:childTnLst>
                          </p:cTn>
                        </p:par>
                        <p:par>
                          <p:cTn id="138" fill="hold">
                            <p:stCondLst>
                              <p:cond delay="7000"/>
                            </p:stCondLst>
                            <p:childTnLst>
                              <p:par>
                                <p:cTn id="139" presetID="10" presetClass="exit" presetSubtype="0" fill="hold" grpId="1" nodeType="afterEffect">
                                  <p:stCondLst>
                                    <p:cond delay="0"/>
                                  </p:stCondLst>
                                  <p:childTnLst>
                                    <p:animEffect transition="out" filter="fade">
                                      <p:cBhvr>
                                        <p:cTn id="140" dur="500"/>
                                        <p:tgtEl>
                                          <p:spTgt spid="6"/>
                                        </p:tgtEl>
                                      </p:cBhvr>
                                    </p:animEffect>
                                    <p:set>
                                      <p:cBhvr>
                                        <p:cTn id="141" dur="1" fill="hold">
                                          <p:stCondLst>
                                            <p:cond delay="499"/>
                                          </p:stCondLst>
                                        </p:cTn>
                                        <p:tgtEl>
                                          <p:spTgt spid="6"/>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55"/>
                                        </p:tgtEl>
                                      </p:cBhvr>
                                    </p:animEffect>
                                    <p:set>
                                      <p:cBhvr>
                                        <p:cTn id="144" dur="1" fill="hold">
                                          <p:stCondLst>
                                            <p:cond delay="499"/>
                                          </p:stCondLst>
                                        </p:cTn>
                                        <p:tgtEl>
                                          <p:spTgt spid="55"/>
                                        </p:tgtEl>
                                        <p:attrNameLst>
                                          <p:attrName>style.visibility</p:attrName>
                                        </p:attrNameLst>
                                      </p:cBhvr>
                                      <p:to>
                                        <p:strVal val="hidden"/>
                                      </p:to>
                                    </p:set>
                                  </p:childTnLst>
                                </p:cTn>
                              </p:par>
                              <p:par>
                                <p:cTn id="145" presetID="10" presetClass="exit" presetSubtype="0" fill="hold" grpId="1" nodeType="withEffect">
                                  <p:stCondLst>
                                    <p:cond delay="0"/>
                                  </p:stCondLst>
                                  <p:childTnLst>
                                    <p:animEffect transition="out" filter="fade">
                                      <p:cBhvr>
                                        <p:cTn id="146" dur="500"/>
                                        <p:tgtEl>
                                          <p:spTgt spid="54"/>
                                        </p:tgtEl>
                                      </p:cBhvr>
                                    </p:animEffect>
                                    <p:set>
                                      <p:cBhvr>
                                        <p:cTn id="147"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P spid="8" grpId="0" animBg="1"/>
      <p:bldP spid="8" grpId="1" animBg="1"/>
      <p:bldP spid="9" grpId="0" animBg="1"/>
      <p:bldP spid="9" grpId="1" animBg="1"/>
      <p:bldP spid="10" grpId="0" animBg="1"/>
      <p:bldP spid="33" grpId="0" animBg="1"/>
      <p:bldP spid="34" grpId="0" animBg="1"/>
      <p:bldP spid="34" grpId="1" animBg="1"/>
      <p:bldP spid="35" grpId="0" animBg="1"/>
      <p:bldP spid="35" grpId="1" animBg="1"/>
      <p:bldP spid="41" grpId="0" animBg="1"/>
      <p:bldP spid="42" grpId="0" animBg="1"/>
      <p:bldP spid="42" grpId="1" animBg="1"/>
      <p:bldP spid="46" grpId="0" animBg="1"/>
      <p:bldP spid="47" grpId="0" animBg="1"/>
      <p:bldP spid="48" grpId="0" animBg="1"/>
      <p:bldP spid="48" grpId="1" animBg="1"/>
      <p:bldP spid="49" grpId="0" animBg="1"/>
      <p:bldP spid="49" grpId="1" animBg="1"/>
      <p:bldP spid="50" grpId="0" animBg="1"/>
      <p:bldP spid="50" grpId="1" animBg="1"/>
      <p:bldP spid="54" grpId="0" animBg="1"/>
      <p:bldP spid="54" grpId="1" animBg="1"/>
      <p:bldP spid="55" grpId="0" animBg="1"/>
      <p:bldP spid="55" grpId="1" animBg="1"/>
      <p:bldP spid="56" grpId="0" animBg="1"/>
      <p:bldP spid="6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radix tree</a:t>
            </a:r>
            <a:endParaRPr lang="en-US" dirty="0"/>
          </a:p>
        </p:txBody>
      </p:sp>
      <p:cxnSp>
        <p:nvCxnSpPr>
          <p:cNvPr id="3" name="Straight Connector 2"/>
          <p:cNvCxnSpPr>
            <a:stCxn id="40" idx="3"/>
            <a:endCxn id="39" idx="7"/>
          </p:cNvCxnSpPr>
          <p:nvPr/>
        </p:nvCxnSpPr>
        <p:spPr>
          <a:xfrm flipH="1">
            <a:off x="1116844"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 name="Straight Connector 3"/>
          <p:cNvCxnSpPr>
            <a:stCxn id="40" idx="5"/>
            <a:endCxn id="41" idx="1"/>
          </p:cNvCxnSpPr>
          <p:nvPr/>
        </p:nvCxnSpPr>
        <p:spPr>
          <a:xfrm>
            <a:off x="1692908"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 name="Straight Connector 4"/>
          <p:cNvCxnSpPr>
            <a:stCxn id="39" idx="3"/>
            <a:endCxn id="31" idx="0"/>
          </p:cNvCxnSpPr>
          <p:nvPr/>
        </p:nvCxnSpPr>
        <p:spPr>
          <a:xfrm flipH="1">
            <a:off x="72697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 name="Straight Connector 5"/>
          <p:cNvCxnSpPr>
            <a:stCxn id="39" idx="5"/>
            <a:endCxn id="32" idx="0"/>
          </p:cNvCxnSpPr>
          <p:nvPr/>
        </p:nvCxnSpPr>
        <p:spPr>
          <a:xfrm>
            <a:off x="111684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 name="Straight Connector 6"/>
          <p:cNvCxnSpPr>
            <a:stCxn id="41" idx="3"/>
            <a:endCxn id="33" idx="0"/>
          </p:cNvCxnSpPr>
          <p:nvPr/>
        </p:nvCxnSpPr>
        <p:spPr>
          <a:xfrm flipH="1">
            <a:off x="1879105"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Connector 7"/>
          <p:cNvCxnSpPr>
            <a:stCxn id="41" idx="5"/>
            <a:endCxn id="34" idx="0"/>
          </p:cNvCxnSpPr>
          <p:nvPr/>
        </p:nvCxnSpPr>
        <p:spPr>
          <a:xfrm>
            <a:off x="2268972"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a:stCxn id="43" idx="3"/>
            <a:endCxn id="35" idx="0"/>
          </p:cNvCxnSpPr>
          <p:nvPr/>
        </p:nvCxnSpPr>
        <p:spPr>
          <a:xfrm flipH="1">
            <a:off x="3031233" y="1511164"/>
            <a:ext cx="618245" cy="1338325"/>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 name="Straight Connector 9"/>
          <p:cNvCxnSpPr>
            <a:stCxn id="43" idx="1"/>
            <a:endCxn id="45" idx="1"/>
          </p:cNvCxnSpPr>
          <p:nvPr/>
        </p:nvCxnSpPr>
        <p:spPr>
          <a:xfrm>
            <a:off x="3649477" y="1307493"/>
            <a:ext cx="504056" cy="43204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a:stCxn id="45" idx="3"/>
            <a:endCxn id="44" idx="7"/>
          </p:cNvCxnSpPr>
          <p:nvPr/>
        </p:nvCxnSpPr>
        <p:spPr>
          <a:xfrm flipH="1">
            <a:off x="3997164" y="1943211"/>
            <a:ext cx="156370" cy="15637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2" name="Straight Connector 11"/>
          <p:cNvCxnSpPr>
            <a:stCxn id="45" idx="5"/>
            <a:endCxn id="38" idx="0"/>
          </p:cNvCxnSpPr>
          <p:nvPr/>
        </p:nvCxnSpPr>
        <p:spPr>
          <a:xfrm>
            <a:off x="4357204" y="1943212"/>
            <a:ext cx="402221" cy="90627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3" name="Straight Connector 12"/>
          <p:cNvCxnSpPr>
            <a:stCxn id="44" idx="3"/>
            <a:endCxn id="36" idx="0"/>
          </p:cNvCxnSpPr>
          <p:nvPr/>
        </p:nvCxnSpPr>
        <p:spPr>
          <a:xfrm flipH="1">
            <a:off x="360729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stCxn id="44" idx="5"/>
            <a:endCxn id="37" idx="0"/>
          </p:cNvCxnSpPr>
          <p:nvPr/>
        </p:nvCxnSpPr>
        <p:spPr>
          <a:xfrm>
            <a:off x="399716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5" name="Straight Connector 14"/>
          <p:cNvCxnSpPr>
            <a:stCxn id="42" idx="6"/>
            <a:endCxn id="43" idx="1"/>
          </p:cNvCxnSpPr>
          <p:nvPr/>
        </p:nvCxnSpPr>
        <p:spPr>
          <a:xfrm>
            <a:off x="2887217"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6" name="Straight Connector 15"/>
          <p:cNvCxnSpPr>
            <a:stCxn id="42" idx="2"/>
            <a:endCxn id="40" idx="7"/>
          </p:cNvCxnSpPr>
          <p:nvPr/>
        </p:nvCxnSpPr>
        <p:spPr>
          <a:xfrm flipH="1">
            <a:off x="1692908"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7" name="Rectangle 16"/>
          <p:cNvSpPr/>
          <p:nvPr/>
        </p:nvSpPr>
        <p:spPr>
          <a:xfrm>
            <a:off x="3679304" y="1481336"/>
            <a:ext cx="144016" cy="216024"/>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a:t>
            </a:r>
          </a:p>
        </p:txBody>
      </p:sp>
      <p:sp>
        <p:nvSpPr>
          <p:cNvPr id="18" name="Rectangle 17"/>
          <p:cNvSpPr/>
          <p:nvPr/>
        </p:nvSpPr>
        <p:spPr>
          <a:xfrm>
            <a:off x="4189090" y="1913384"/>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a:t>
            </a:r>
          </a:p>
        </p:txBody>
      </p:sp>
      <p:sp>
        <p:nvSpPr>
          <p:cNvPr id="19" name="Rectangle 18"/>
          <p:cNvSpPr/>
          <p:nvPr/>
        </p:nvSpPr>
        <p:spPr>
          <a:xfrm>
            <a:off x="1519064"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20" name="Rectangle 19"/>
          <p:cNvSpPr/>
          <p:nvPr/>
        </p:nvSpPr>
        <p:spPr>
          <a:xfrm>
            <a:off x="3823320"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a:t>
            </a:r>
          </a:p>
        </p:txBody>
      </p:sp>
      <p:sp>
        <p:nvSpPr>
          <p:cNvPr id="21" name="Rectangle 20"/>
          <p:cNvSpPr/>
          <p:nvPr/>
        </p:nvSpPr>
        <p:spPr>
          <a:xfrm>
            <a:off x="2095128"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a:t>
            </a:r>
          </a:p>
        </p:txBody>
      </p:sp>
      <p:sp>
        <p:nvSpPr>
          <p:cNvPr id="22" name="Rectangle 21"/>
          <p:cNvSpPr/>
          <p:nvPr/>
        </p:nvSpPr>
        <p:spPr>
          <a:xfrm>
            <a:off x="943000" y="2273424"/>
            <a:ext cx="144016" cy="504056"/>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a:t>
            </a:r>
          </a:p>
        </p:txBody>
      </p:sp>
      <p:sp>
        <p:nvSpPr>
          <p:cNvPr id="23" name="Rectangle 22"/>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24" name="Rectangle 23"/>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25" name="Rectangle 24"/>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26" name="Rectangle 25"/>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27" name="Rectangle 26"/>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28" name="Rectangle 27"/>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29" name="Rectangle 28"/>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0" name="Rectangle 29"/>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31" name="Oval 30"/>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32" name="Oval 31"/>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33" name="Oval 32"/>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4" name="Oval 33"/>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35" name="Oval 34"/>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36" name="Oval 35"/>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37" name="Oval 36"/>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38" name="Oval 37"/>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39" name="Oval 38"/>
          <p:cNvSpPr/>
          <p:nvPr/>
        </p:nvSpPr>
        <p:spPr>
          <a:xfrm>
            <a:off x="87099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0" name="Oval 39"/>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1" name="Oval 40"/>
          <p:cNvSpPr/>
          <p:nvPr/>
        </p:nvSpPr>
        <p:spPr>
          <a:xfrm>
            <a:off x="2023120"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2" name="Oval 41"/>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3" name="Oval 42"/>
          <p:cNvSpPr/>
          <p:nvPr/>
        </p:nvSpPr>
        <p:spPr>
          <a:xfrm>
            <a:off x="360729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4" name="Oval 43"/>
          <p:cNvSpPr/>
          <p:nvPr/>
        </p:nvSpPr>
        <p:spPr>
          <a:xfrm>
            <a:off x="375131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5" name="Oval 44"/>
          <p:cNvSpPr/>
          <p:nvPr/>
        </p:nvSpPr>
        <p:spPr>
          <a:xfrm>
            <a:off x="4111352" y="1697361"/>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6" name="Left Brace 45"/>
          <p:cNvSpPr/>
          <p:nvPr/>
        </p:nvSpPr>
        <p:spPr>
          <a:xfrm>
            <a:off x="382297" y="2849489"/>
            <a:ext cx="216024" cy="1008112"/>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47" name="TextBox 46"/>
          <p:cNvSpPr txBox="1"/>
          <p:nvPr/>
        </p:nvSpPr>
        <p:spPr>
          <a:xfrm>
            <a:off x="97462" y="3199662"/>
            <a:ext cx="279220" cy="307766"/>
          </a:xfrm>
          <a:prstGeom prst="rect">
            <a:avLst/>
          </a:prstGeom>
          <a:noFill/>
        </p:spPr>
        <p:txBody>
          <a:bodyPr wrap="none" lIns="91429" tIns="45715" rIns="91429" bIns="45715" rtlCol="0">
            <a:spAutoFit/>
          </a:bodyPr>
          <a:lstStyle/>
          <a:p>
            <a:pPr algn="r"/>
            <a:r>
              <a:rPr lang="en-US" sz="1400" dirty="0" smtClean="0">
                <a:latin typeface="+mj-lt"/>
              </a:rPr>
              <a:t>n</a:t>
            </a:r>
            <a:endParaRPr lang="en-US" sz="1100" dirty="0">
              <a:latin typeface="+mj-lt"/>
            </a:endParaRPr>
          </a:p>
        </p:txBody>
      </p:sp>
      <p:sp>
        <p:nvSpPr>
          <p:cNvPr id="48" name="Left Brace 47"/>
          <p:cNvSpPr/>
          <p:nvPr/>
        </p:nvSpPr>
        <p:spPr>
          <a:xfrm>
            <a:off x="385698" y="833264"/>
            <a:ext cx="212623" cy="1944216"/>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49" name="TextBox 48"/>
          <p:cNvSpPr txBox="1"/>
          <p:nvPr/>
        </p:nvSpPr>
        <p:spPr>
          <a:xfrm>
            <a:off x="-3301" y="1651489"/>
            <a:ext cx="425094" cy="307766"/>
          </a:xfrm>
          <a:prstGeom prst="rect">
            <a:avLst/>
          </a:prstGeom>
          <a:noFill/>
        </p:spPr>
        <p:txBody>
          <a:bodyPr wrap="none" lIns="91429" tIns="45715" rIns="91429" bIns="45715" rtlCol="0">
            <a:spAutoFit/>
          </a:bodyPr>
          <a:lstStyle/>
          <a:p>
            <a:pPr algn="r"/>
            <a:r>
              <a:rPr lang="en-US" sz="1400" dirty="0" smtClean="0">
                <a:latin typeface="+mj-lt"/>
              </a:rPr>
              <a:t>n-1</a:t>
            </a:r>
            <a:endParaRPr lang="en-US" sz="1100" dirty="0">
              <a:latin typeface="+mj-lt"/>
            </a:endParaRPr>
          </a:p>
        </p:txBody>
      </p:sp>
      <p:sp>
        <p:nvSpPr>
          <p:cNvPr id="50" name="Slide Number Placeholder 49"/>
          <p:cNvSpPr>
            <a:spLocks noGrp="1"/>
          </p:cNvSpPr>
          <p:nvPr>
            <p:ph type="sldNum" sz="quarter" idx="12"/>
          </p:nvPr>
        </p:nvSpPr>
        <p:spPr/>
        <p:txBody>
          <a:bodyPr/>
          <a:lstStyle/>
          <a:p>
            <a:pPr>
              <a:defRPr/>
            </a:pPr>
            <a:fld id="{AD73B8B3-247B-45E9-B8A2-9D6A39559F4A}" type="slidenum">
              <a:rPr lang="de-DE" smtClean="0"/>
              <a:pPr>
                <a:defRPr/>
              </a:pPr>
              <a:t>19</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9064" y="1121296"/>
            <a:ext cx="2448272" cy="2448272"/>
          </a:xfrm>
          <a:prstGeom prst="rect">
            <a:avLst/>
          </a:prstGeom>
          <a:effectLst>
            <a:outerShdw blurRad="50800" dist="38100" dir="2700000" algn="tl" rotWithShape="0">
              <a:prstClr val="black">
                <a:alpha val="40000"/>
              </a:prstClr>
            </a:outerShdw>
          </a:effectLst>
        </p:spPr>
      </p:pic>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2</a:t>
            </a:fld>
            <a:endParaRPr lang="de-DE"/>
          </a:p>
        </p:txBody>
      </p:sp>
    </p:spTree>
    <p:extLst>
      <p:ext uri="{BB962C8B-B14F-4D97-AF65-F5344CB8AC3E}">
        <p14:creationId xmlns:p14="http://schemas.microsoft.com/office/powerpoint/2010/main" val="135165046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common prefix</a:t>
            </a:r>
            <a:endParaRPr lang="en-US" dirty="0"/>
          </a:p>
        </p:txBody>
      </p:sp>
      <p:sp>
        <p:nvSpPr>
          <p:cNvPr id="3" name="Rounded Rectangle 2"/>
          <p:cNvSpPr/>
          <p:nvPr/>
        </p:nvSpPr>
        <p:spPr>
          <a:xfrm>
            <a:off x="3636056" y="193812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Rounded Rectangle 3"/>
          <p:cNvSpPr/>
          <p:nvPr/>
        </p:nvSpPr>
        <p:spPr>
          <a:xfrm>
            <a:off x="1331800" y="114603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cxnSp>
        <p:nvCxnSpPr>
          <p:cNvPr id="5" name="Straight Connector 4"/>
          <p:cNvCxnSpPr>
            <a:stCxn id="42" idx="3"/>
            <a:endCxn id="41" idx="7"/>
          </p:cNvCxnSpPr>
          <p:nvPr/>
        </p:nvCxnSpPr>
        <p:spPr>
          <a:xfrm flipH="1">
            <a:off x="1116844"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 name="Straight Connector 5"/>
          <p:cNvCxnSpPr>
            <a:stCxn id="42" idx="5"/>
            <a:endCxn id="43" idx="1"/>
          </p:cNvCxnSpPr>
          <p:nvPr/>
        </p:nvCxnSpPr>
        <p:spPr>
          <a:xfrm>
            <a:off x="1692908" y="1511163"/>
            <a:ext cx="372394" cy="58841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 name="Straight Connector 6"/>
          <p:cNvCxnSpPr>
            <a:stCxn id="41" idx="3"/>
            <a:endCxn id="33" idx="0"/>
          </p:cNvCxnSpPr>
          <p:nvPr/>
        </p:nvCxnSpPr>
        <p:spPr>
          <a:xfrm flipH="1">
            <a:off x="72697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Connector 7"/>
          <p:cNvCxnSpPr>
            <a:stCxn id="41" idx="5"/>
            <a:endCxn id="34" idx="0"/>
          </p:cNvCxnSpPr>
          <p:nvPr/>
        </p:nvCxnSpPr>
        <p:spPr>
          <a:xfrm>
            <a:off x="111684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9" name="Straight Connector 8"/>
          <p:cNvCxnSpPr>
            <a:stCxn id="43" idx="3"/>
            <a:endCxn id="35" idx="0"/>
          </p:cNvCxnSpPr>
          <p:nvPr/>
        </p:nvCxnSpPr>
        <p:spPr>
          <a:xfrm flipH="1">
            <a:off x="1879105"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0" name="Straight Connector 9"/>
          <p:cNvCxnSpPr>
            <a:stCxn id="43" idx="5"/>
            <a:endCxn id="36" idx="0"/>
          </p:cNvCxnSpPr>
          <p:nvPr/>
        </p:nvCxnSpPr>
        <p:spPr>
          <a:xfrm>
            <a:off x="2268972"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1" name="Straight Connector 10"/>
          <p:cNvCxnSpPr>
            <a:stCxn id="45" idx="3"/>
            <a:endCxn id="37" idx="0"/>
          </p:cNvCxnSpPr>
          <p:nvPr/>
        </p:nvCxnSpPr>
        <p:spPr>
          <a:xfrm flipH="1">
            <a:off x="3031233" y="1511164"/>
            <a:ext cx="618245" cy="1338325"/>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2" name="Straight Connector 11"/>
          <p:cNvCxnSpPr>
            <a:stCxn id="45" idx="1"/>
            <a:endCxn id="47" idx="1"/>
          </p:cNvCxnSpPr>
          <p:nvPr/>
        </p:nvCxnSpPr>
        <p:spPr>
          <a:xfrm>
            <a:off x="3649477" y="1307493"/>
            <a:ext cx="504056" cy="43204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3" name="Straight Connector 12"/>
          <p:cNvCxnSpPr>
            <a:stCxn id="47" idx="3"/>
            <a:endCxn id="46" idx="7"/>
          </p:cNvCxnSpPr>
          <p:nvPr/>
        </p:nvCxnSpPr>
        <p:spPr>
          <a:xfrm flipH="1">
            <a:off x="3997164" y="1943211"/>
            <a:ext cx="156370" cy="15637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stCxn id="47" idx="5"/>
            <a:endCxn id="40" idx="0"/>
          </p:cNvCxnSpPr>
          <p:nvPr/>
        </p:nvCxnSpPr>
        <p:spPr>
          <a:xfrm>
            <a:off x="4357204" y="1943212"/>
            <a:ext cx="402221" cy="90627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5" name="Straight Connector 14"/>
          <p:cNvCxnSpPr>
            <a:stCxn id="46" idx="3"/>
            <a:endCxn id="38" idx="0"/>
          </p:cNvCxnSpPr>
          <p:nvPr/>
        </p:nvCxnSpPr>
        <p:spPr>
          <a:xfrm flipH="1">
            <a:off x="3607297"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6" name="Straight Connector 15"/>
          <p:cNvCxnSpPr>
            <a:stCxn id="46" idx="5"/>
            <a:endCxn id="39" idx="0"/>
          </p:cNvCxnSpPr>
          <p:nvPr/>
        </p:nvCxnSpPr>
        <p:spPr>
          <a:xfrm>
            <a:off x="3997164" y="2303252"/>
            <a:ext cx="186197" cy="54623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p:cNvCxnSpPr>
            <a:stCxn id="44" idx="6"/>
            <a:endCxn id="45" idx="1"/>
          </p:cNvCxnSpPr>
          <p:nvPr/>
        </p:nvCxnSpPr>
        <p:spPr>
          <a:xfrm>
            <a:off x="2887217" y="977281"/>
            <a:ext cx="762261"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p:cNvCxnSpPr>
            <a:stCxn id="44" idx="2"/>
            <a:endCxn id="42" idx="7"/>
          </p:cNvCxnSpPr>
          <p:nvPr/>
        </p:nvCxnSpPr>
        <p:spPr>
          <a:xfrm flipH="1">
            <a:off x="1692908" y="977281"/>
            <a:ext cx="906277" cy="330213"/>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9" name="Rectangle 18"/>
          <p:cNvSpPr/>
          <p:nvPr/>
        </p:nvSpPr>
        <p:spPr>
          <a:xfrm>
            <a:off x="3679304" y="1481336"/>
            <a:ext cx="144016" cy="216024"/>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a:t>
            </a:r>
          </a:p>
        </p:txBody>
      </p:sp>
      <p:sp>
        <p:nvSpPr>
          <p:cNvPr id="20" name="Rectangle 19"/>
          <p:cNvSpPr/>
          <p:nvPr/>
        </p:nvSpPr>
        <p:spPr>
          <a:xfrm>
            <a:off x="4189090" y="1913384"/>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a:t>
            </a:r>
          </a:p>
        </p:txBody>
      </p:sp>
      <p:sp>
        <p:nvSpPr>
          <p:cNvPr id="21" name="Rectangle 20"/>
          <p:cNvSpPr/>
          <p:nvPr/>
        </p:nvSpPr>
        <p:spPr>
          <a:xfrm>
            <a:off x="1519064"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sp>
        <p:nvSpPr>
          <p:cNvPr id="22" name="Rectangle 21"/>
          <p:cNvSpPr/>
          <p:nvPr/>
        </p:nvSpPr>
        <p:spPr>
          <a:xfrm>
            <a:off x="3823320"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a:t>
            </a:r>
          </a:p>
        </p:txBody>
      </p:sp>
      <p:sp>
        <p:nvSpPr>
          <p:cNvPr id="23" name="Rectangle 22"/>
          <p:cNvSpPr/>
          <p:nvPr/>
        </p:nvSpPr>
        <p:spPr>
          <a:xfrm>
            <a:off x="2095128"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a:t>
            </a:r>
          </a:p>
        </p:txBody>
      </p:sp>
      <p:sp>
        <p:nvSpPr>
          <p:cNvPr id="24" name="Rectangle 23"/>
          <p:cNvSpPr/>
          <p:nvPr/>
        </p:nvSpPr>
        <p:spPr>
          <a:xfrm>
            <a:off x="943000" y="2273424"/>
            <a:ext cx="144016" cy="504056"/>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a:t>
            </a:r>
          </a:p>
        </p:txBody>
      </p:sp>
      <p:sp>
        <p:nvSpPr>
          <p:cNvPr id="25" name="Rectangle 24"/>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26" name="Rectangle 25"/>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27" name="Rectangle 26"/>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28" name="Rectangle 27"/>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29" name="Rectangle 28"/>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30" name="Rectangle 29"/>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31" name="Rectangle 30"/>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2" name="Rectangle 31"/>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33" name="Oval 32"/>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34" name="Oval 33"/>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35" name="Oval 34"/>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6" name="Oval 35"/>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37" name="Oval 36"/>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38" name="Oval 37"/>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39" name="Oval 38"/>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40" name="Oval 39"/>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41" name="Oval 40"/>
          <p:cNvSpPr/>
          <p:nvPr/>
        </p:nvSpPr>
        <p:spPr>
          <a:xfrm>
            <a:off x="87099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2" name="Oval 41"/>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3" name="Oval 42"/>
          <p:cNvSpPr/>
          <p:nvPr/>
        </p:nvSpPr>
        <p:spPr>
          <a:xfrm>
            <a:off x="2023120"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4" name="Oval 43"/>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5" name="Oval 44"/>
          <p:cNvSpPr/>
          <p:nvPr/>
        </p:nvSpPr>
        <p:spPr>
          <a:xfrm>
            <a:off x="360729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6" name="Oval 45"/>
          <p:cNvSpPr/>
          <p:nvPr/>
        </p:nvSpPr>
        <p:spPr>
          <a:xfrm>
            <a:off x="375131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7" name="Oval 46"/>
          <p:cNvSpPr/>
          <p:nvPr/>
        </p:nvSpPr>
        <p:spPr>
          <a:xfrm>
            <a:off x="4111352" y="1697361"/>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Slide Number Placeholder 47"/>
          <p:cNvSpPr>
            <a:spLocks noGrp="1"/>
          </p:cNvSpPr>
          <p:nvPr>
            <p:ph type="sldNum" sz="quarter" idx="12"/>
          </p:nvPr>
        </p:nvSpPr>
        <p:spPr/>
        <p:txBody>
          <a:bodyPr/>
          <a:lstStyle/>
          <a:p>
            <a:pPr>
              <a:defRPr/>
            </a:pPr>
            <a:fld id="{AD73B8B3-247B-45E9-B8A2-9D6A39559F4A}" type="slidenum">
              <a:rPr lang="de-DE" smtClean="0"/>
              <a:pPr>
                <a:defRPr/>
              </a:pPr>
              <a:t>20</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common prefix</a:t>
            </a:r>
          </a:p>
        </p:txBody>
      </p:sp>
      <p:sp>
        <p:nvSpPr>
          <p:cNvPr id="3" name="Rounded Rectangle 2"/>
          <p:cNvSpPr/>
          <p:nvPr/>
        </p:nvSpPr>
        <p:spPr>
          <a:xfrm>
            <a:off x="3636056" y="193812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Freeform 3"/>
          <p:cNvSpPr/>
          <p:nvPr/>
        </p:nvSpPr>
        <p:spPr>
          <a:xfrm>
            <a:off x="3391273" y="2066120"/>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 name="Freeform 4"/>
          <p:cNvSpPr/>
          <p:nvPr/>
        </p:nvSpPr>
        <p:spPr>
          <a:xfrm>
            <a:off x="532379" y="1284008"/>
            <a:ext cx="2125363" cy="18535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363" h="1853513">
                <a:moveTo>
                  <a:pt x="1056504" y="0"/>
                </a:moveTo>
                <a:lnTo>
                  <a:pt x="2125363" y="1594019"/>
                </a:lnTo>
                <a:cubicBezTo>
                  <a:pt x="2125363" y="1684636"/>
                  <a:pt x="2125362" y="1762896"/>
                  <a:pt x="2125362" y="1853513"/>
                </a:cubicBezTo>
                <a:lnTo>
                  <a:pt x="1" y="1847335"/>
                </a:lnTo>
                <a:cubicBezTo>
                  <a:pt x="1" y="1760838"/>
                  <a:pt x="0" y="1674340"/>
                  <a:pt x="0" y="1587843"/>
                </a:cubicBezTo>
                <a:lnTo>
                  <a:pt x="1056504"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 name="Rectangle 5"/>
          <p:cNvSpPr/>
          <p:nvPr/>
        </p:nvSpPr>
        <p:spPr>
          <a:xfrm>
            <a:off x="1519064"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grpSp>
        <p:nvGrpSpPr>
          <p:cNvPr id="7" name="Group 6"/>
          <p:cNvGrpSpPr/>
          <p:nvPr/>
        </p:nvGrpSpPr>
        <p:grpSpPr>
          <a:xfrm>
            <a:off x="582960" y="2849489"/>
            <a:ext cx="288032" cy="1008112"/>
            <a:chOff x="1497360" y="2849488"/>
            <a:chExt cx="288032" cy="1008112"/>
          </a:xfrm>
        </p:grpSpPr>
        <p:sp>
          <p:nvSpPr>
            <p:cNvPr id="8" name="Rectangle 7"/>
            <p:cNvSpPr/>
            <p:nvPr/>
          </p:nvSpPr>
          <p:spPr>
            <a:xfrm>
              <a:off x="156936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00001</a:t>
              </a:r>
            </a:p>
          </p:txBody>
        </p:sp>
        <p:sp>
          <p:nvSpPr>
            <p:cNvPr id="9" name="Oval 8"/>
            <p:cNvSpPr/>
            <p:nvPr/>
          </p:nvSpPr>
          <p:spPr>
            <a:xfrm>
              <a:off x="14973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10" name="Group 9"/>
          <p:cNvGrpSpPr/>
          <p:nvPr/>
        </p:nvGrpSpPr>
        <p:grpSpPr>
          <a:xfrm>
            <a:off x="1159024" y="2849489"/>
            <a:ext cx="288032" cy="1008112"/>
            <a:chOff x="2073424" y="2849488"/>
            <a:chExt cx="288032" cy="1008112"/>
          </a:xfrm>
        </p:grpSpPr>
        <p:sp>
          <p:nvSpPr>
            <p:cNvPr id="11" name="Rectangle 10"/>
            <p:cNvSpPr/>
            <p:nvPr/>
          </p:nvSpPr>
          <p:spPr>
            <a:xfrm>
              <a:off x="2145432"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00010</a:t>
              </a:r>
            </a:p>
          </p:txBody>
        </p:sp>
        <p:sp>
          <p:nvSpPr>
            <p:cNvPr id="12" name="Oval 11"/>
            <p:cNvSpPr/>
            <p:nvPr/>
          </p:nvSpPr>
          <p:spPr>
            <a:xfrm>
              <a:off x="20734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13" name="Group 12"/>
          <p:cNvGrpSpPr/>
          <p:nvPr/>
        </p:nvGrpSpPr>
        <p:grpSpPr>
          <a:xfrm>
            <a:off x="1735088" y="2849489"/>
            <a:ext cx="288032" cy="1008112"/>
            <a:chOff x="2649488" y="2849488"/>
            <a:chExt cx="288032" cy="1008112"/>
          </a:xfrm>
        </p:grpSpPr>
        <p:sp>
          <p:nvSpPr>
            <p:cNvPr id="14" name="Rectangle 13"/>
            <p:cNvSpPr/>
            <p:nvPr/>
          </p:nvSpPr>
          <p:spPr>
            <a:xfrm>
              <a:off x="2721496"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00100</a:t>
              </a:r>
            </a:p>
          </p:txBody>
        </p:sp>
        <p:sp>
          <p:nvSpPr>
            <p:cNvPr id="15" name="Oval 14"/>
            <p:cNvSpPr/>
            <p:nvPr/>
          </p:nvSpPr>
          <p:spPr>
            <a:xfrm>
              <a:off x="26494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16" name="Group 15"/>
          <p:cNvGrpSpPr/>
          <p:nvPr/>
        </p:nvGrpSpPr>
        <p:grpSpPr>
          <a:xfrm>
            <a:off x="2311152" y="2849489"/>
            <a:ext cx="288032" cy="1008112"/>
            <a:chOff x="3225552" y="2849488"/>
            <a:chExt cx="288032" cy="1008112"/>
          </a:xfrm>
        </p:grpSpPr>
        <p:sp>
          <p:nvSpPr>
            <p:cNvPr id="17" name="Rectangle 16"/>
            <p:cNvSpPr/>
            <p:nvPr/>
          </p:nvSpPr>
          <p:spPr>
            <a:xfrm>
              <a:off x="3297560"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00101</a:t>
              </a:r>
            </a:p>
          </p:txBody>
        </p:sp>
        <p:sp>
          <p:nvSpPr>
            <p:cNvPr id="18" name="Oval 17"/>
            <p:cNvSpPr/>
            <p:nvPr/>
          </p:nvSpPr>
          <p:spPr>
            <a:xfrm>
              <a:off x="32255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19" name="Group 18"/>
          <p:cNvGrpSpPr/>
          <p:nvPr/>
        </p:nvGrpSpPr>
        <p:grpSpPr>
          <a:xfrm>
            <a:off x="2887216" y="2849489"/>
            <a:ext cx="288032" cy="1008112"/>
            <a:chOff x="3801616" y="2849488"/>
            <a:chExt cx="288032" cy="1008112"/>
          </a:xfrm>
        </p:grpSpPr>
        <p:sp>
          <p:nvSpPr>
            <p:cNvPr id="20" name="Rectangle 19"/>
            <p:cNvSpPr/>
            <p:nvPr/>
          </p:nvSpPr>
          <p:spPr>
            <a:xfrm>
              <a:off x="3873624"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10011</a:t>
              </a:r>
            </a:p>
          </p:txBody>
        </p:sp>
        <p:sp>
          <p:nvSpPr>
            <p:cNvPr id="21" name="Oval 20"/>
            <p:cNvSpPr/>
            <p:nvPr/>
          </p:nvSpPr>
          <p:spPr>
            <a:xfrm>
              <a:off x="38016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22" name="Group 21"/>
          <p:cNvGrpSpPr/>
          <p:nvPr/>
        </p:nvGrpSpPr>
        <p:grpSpPr>
          <a:xfrm>
            <a:off x="4039344" y="2849489"/>
            <a:ext cx="288032" cy="1008112"/>
            <a:chOff x="4953744" y="2849488"/>
            <a:chExt cx="288032" cy="1008112"/>
          </a:xfrm>
        </p:grpSpPr>
        <p:sp>
          <p:nvSpPr>
            <p:cNvPr id="23" name="Rectangle 22"/>
            <p:cNvSpPr/>
            <p:nvPr/>
          </p:nvSpPr>
          <p:spPr>
            <a:xfrm>
              <a:off x="5025752"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11001</a:t>
              </a:r>
            </a:p>
          </p:txBody>
        </p:sp>
        <p:sp>
          <p:nvSpPr>
            <p:cNvPr id="24" name="Oval 23"/>
            <p:cNvSpPr/>
            <p:nvPr/>
          </p:nvSpPr>
          <p:spPr>
            <a:xfrm>
              <a:off x="49537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25" name="Group 24"/>
          <p:cNvGrpSpPr/>
          <p:nvPr/>
        </p:nvGrpSpPr>
        <p:grpSpPr>
          <a:xfrm>
            <a:off x="4615408" y="2849489"/>
            <a:ext cx="288032" cy="1008112"/>
            <a:chOff x="5529808" y="2849488"/>
            <a:chExt cx="288032" cy="1008112"/>
          </a:xfrm>
        </p:grpSpPr>
        <p:sp>
          <p:nvSpPr>
            <p:cNvPr id="26" name="Rectangle 25"/>
            <p:cNvSpPr/>
            <p:nvPr/>
          </p:nvSpPr>
          <p:spPr>
            <a:xfrm>
              <a:off x="5601816"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11110</a:t>
              </a:r>
            </a:p>
          </p:txBody>
        </p:sp>
        <p:sp>
          <p:nvSpPr>
            <p:cNvPr id="27" name="Oval 26"/>
            <p:cNvSpPr/>
            <p:nvPr/>
          </p:nvSpPr>
          <p:spPr>
            <a:xfrm>
              <a:off x="55298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28" name="Oval 27"/>
          <p:cNvSpPr/>
          <p:nvPr/>
        </p:nvSpPr>
        <p:spPr>
          <a:xfrm>
            <a:off x="1447056"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nvGrpSpPr>
          <p:cNvPr id="29" name="Group 28"/>
          <p:cNvGrpSpPr/>
          <p:nvPr/>
        </p:nvGrpSpPr>
        <p:grpSpPr>
          <a:xfrm>
            <a:off x="3463280" y="2849489"/>
            <a:ext cx="288032" cy="1008112"/>
            <a:chOff x="4377680" y="2849488"/>
            <a:chExt cx="288032" cy="1008112"/>
          </a:xfrm>
        </p:grpSpPr>
        <p:sp>
          <p:nvSpPr>
            <p:cNvPr id="30" name="Rectangle 29"/>
            <p:cNvSpPr/>
            <p:nvPr/>
          </p:nvSpPr>
          <p:spPr>
            <a:xfrm>
              <a:off x="444968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11000</a:t>
              </a:r>
            </a:p>
          </p:txBody>
        </p:sp>
        <p:sp>
          <p:nvSpPr>
            <p:cNvPr id="31" name="Oval 30"/>
            <p:cNvSpPr/>
            <p:nvPr/>
          </p:nvSpPr>
          <p:spPr>
            <a:xfrm>
              <a:off x="43776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sp>
        <p:nvSpPr>
          <p:cNvPr id="33" name="TextBox 32"/>
          <p:cNvSpPr txBox="1"/>
          <p:nvPr/>
        </p:nvSpPr>
        <p:spPr>
          <a:xfrm>
            <a:off x="2196798" y="917633"/>
            <a:ext cx="1075913"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δ(5,6) = 4</a:t>
            </a:r>
          </a:p>
        </p:txBody>
      </p:sp>
      <p:sp>
        <p:nvSpPr>
          <p:cNvPr id="34" name="TextBox 33"/>
          <p:cNvSpPr txBox="1"/>
          <p:nvPr/>
        </p:nvSpPr>
        <p:spPr>
          <a:xfrm>
            <a:off x="3356863" y="1553345"/>
            <a:ext cx="1075913"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δ(5,6) = 4</a:t>
            </a:r>
          </a:p>
        </p:txBody>
      </p:sp>
      <p:sp>
        <p:nvSpPr>
          <p:cNvPr id="35" name="Left Brace 34"/>
          <p:cNvSpPr/>
          <p:nvPr/>
        </p:nvSpPr>
        <p:spPr>
          <a:xfrm flipH="1">
            <a:off x="3967336" y="2345432"/>
            <a:ext cx="216024" cy="576064"/>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36" name="TextBox 35"/>
          <p:cNvSpPr txBox="1"/>
          <p:nvPr/>
        </p:nvSpPr>
        <p:spPr>
          <a:xfrm>
            <a:off x="4165637" y="2448798"/>
            <a:ext cx="301663" cy="369322"/>
          </a:xfrm>
          <a:prstGeom prst="rect">
            <a:avLst/>
          </a:prstGeom>
          <a:noFill/>
        </p:spPr>
        <p:txBody>
          <a:bodyPr wrap="none" lIns="91429" tIns="45715" rIns="91429" bIns="45715" rtlCol="0">
            <a:spAutoFit/>
          </a:bodyPr>
          <a:lstStyle/>
          <a:p>
            <a:r>
              <a:rPr lang="en-US" sz="1800" dirty="0">
                <a:latin typeface="+mj-lt"/>
              </a:rPr>
              <a:t>4</a:t>
            </a:r>
          </a:p>
        </p:txBody>
      </p:sp>
      <p:sp>
        <p:nvSpPr>
          <p:cNvPr id="37" name="Rectangle 36"/>
          <p:cNvSpPr/>
          <p:nvPr/>
        </p:nvSpPr>
        <p:spPr>
          <a:xfrm>
            <a:off x="3823320"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a:t>
            </a:r>
          </a:p>
        </p:txBody>
      </p:sp>
      <p:sp>
        <p:nvSpPr>
          <p:cNvPr id="38" name="Oval 37"/>
          <p:cNvSpPr/>
          <p:nvPr/>
        </p:nvSpPr>
        <p:spPr>
          <a:xfrm>
            <a:off x="3751312"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nvGrpSpPr>
          <p:cNvPr id="39" name="Group 38"/>
          <p:cNvGrpSpPr/>
          <p:nvPr/>
        </p:nvGrpSpPr>
        <p:grpSpPr>
          <a:xfrm>
            <a:off x="2441902" y="1349681"/>
            <a:ext cx="288032" cy="1008112"/>
            <a:chOff x="4377680" y="2849488"/>
            <a:chExt cx="288032" cy="1008112"/>
          </a:xfrm>
        </p:grpSpPr>
        <p:sp>
          <p:nvSpPr>
            <p:cNvPr id="40" name="Rectangle 39"/>
            <p:cNvSpPr/>
            <p:nvPr/>
          </p:nvSpPr>
          <p:spPr>
            <a:xfrm>
              <a:off x="444968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11000</a:t>
              </a:r>
            </a:p>
          </p:txBody>
        </p:sp>
        <p:sp>
          <p:nvSpPr>
            <p:cNvPr id="41" name="Oval 40"/>
            <p:cNvSpPr/>
            <p:nvPr/>
          </p:nvSpPr>
          <p:spPr>
            <a:xfrm>
              <a:off x="43776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42" name="Group 41"/>
          <p:cNvGrpSpPr/>
          <p:nvPr/>
        </p:nvGrpSpPr>
        <p:grpSpPr>
          <a:xfrm>
            <a:off x="2729934" y="1349681"/>
            <a:ext cx="288032" cy="1008112"/>
            <a:chOff x="4953744" y="2849488"/>
            <a:chExt cx="288032" cy="1008112"/>
          </a:xfrm>
        </p:grpSpPr>
        <p:sp>
          <p:nvSpPr>
            <p:cNvPr id="43" name="Rectangle 42"/>
            <p:cNvSpPr/>
            <p:nvPr/>
          </p:nvSpPr>
          <p:spPr>
            <a:xfrm>
              <a:off x="5025752"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11001</a:t>
              </a:r>
            </a:p>
          </p:txBody>
        </p:sp>
        <p:sp>
          <p:nvSpPr>
            <p:cNvPr id="44" name="Oval 43"/>
            <p:cNvSpPr/>
            <p:nvPr/>
          </p:nvSpPr>
          <p:spPr>
            <a:xfrm>
              <a:off x="49537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sp>
        <p:nvSpPr>
          <p:cNvPr id="45" name="Rectangle 44"/>
          <p:cNvSpPr/>
          <p:nvPr/>
        </p:nvSpPr>
        <p:spPr>
          <a:xfrm>
            <a:off x="2369894" y="1641653"/>
            <a:ext cx="720081" cy="572125"/>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6" name="Rectangle 45"/>
          <p:cNvSpPr/>
          <p:nvPr/>
        </p:nvSpPr>
        <p:spPr>
          <a:xfrm>
            <a:off x="2369895" y="1647611"/>
            <a:ext cx="720081" cy="422150"/>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7" name="Rectangle 46"/>
          <p:cNvSpPr/>
          <p:nvPr/>
        </p:nvSpPr>
        <p:spPr>
          <a:xfrm>
            <a:off x="2369895" y="1647612"/>
            <a:ext cx="720081" cy="280103"/>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8" name="Rectangle 47"/>
          <p:cNvSpPr/>
          <p:nvPr/>
        </p:nvSpPr>
        <p:spPr>
          <a:xfrm>
            <a:off x="2369894" y="1645643"/>
            <a:ext cx="720081" cy="142020"/>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9" name="Rectangle 48"/>
          <p:cNvSpPr/>
          <p:nvPr/>
        </p:nvSpPr>
        <p:spPr>
          <a:xfrm>
            <a:off x="2369895" y="2213777"/>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0" name="Left Brace 49"/>
          <p:cNvSpPr/>
          <p:nvPr/>
        </p:nvSpPr>
        <p:spPr>
          <a:xfrm flipH="1">
            <a:off x="3089974" y="1641651"/>
            <a:ext cx="216024" cy="572125"/>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51" name="TextBox 50"/>
          <p:cNvSpPr txBox="1"/>
          <p:nvPr/>
        </p:nvSpPr>
        <p:spPr>
          <a:xfrm>
            <a:off x="3305998" y="1734107"/>
            <a:ext cx="301663" cy="369322"/>
          </a:xfrm>
          <a:prstGeom prst="rect">
            <a:avLst/>
          </a:prstGeom>
          <a:noFill/>
        </p:spPr>
        <p:txBody>
          <a:bodyPr wrap="none" lIns="91429" tIns="45715" rIns="91429" bIns="45715" rtlCol="0">
            <a:spAutoFit/>
          </a:bodyPr>
          <a:lstStyle/>
          <a:p>
            <a:r>
              <a:rPr lang="en-US" sz="1800" dirty="0">
                <a:latin typeface="+mj-lt"/>
              </a:rPr>
              <a:t>4</a:t>
            </a:r>
          </a:p>
        </p:txBody>
      </p:sp>
      <p:sp>
        <p:nvSpPr>
          <p:cNvPr id="32" name="Slide Number Placeholder 31"/>
          <p:cNvSpPr>
            <a:spLocks noGrp="1"/>
          </p:cNvSpPr>
          <p:nvPr>
            <p:ph type="sldNum" sz="quarter" idx="12"/>
          </p:nvPr>
        </p:nvSpPr>
        <p:spPr/>
        <p:txBody>
          <a:bodyPr/>
          <a:lstStyle/>
          <a:p>
            <a:pPr>
              <a:defRPr/>
            </a:pPr>
            <a:fld id="{AD73B8B3-247B-45E9-B8A2-9D6A39559F4A}" type="slidenum">
              <a:rPr lang="de-DE" smtClean="0"/>
              <a:pPr>
                <a:defRPr/>
              </a:pPr>
              <a:t>21</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42" presetClass="path" presetSubtype="0" accel="50000" decel="50000" fill="hold" nodeType="withEffect">
                                  <p:stCondLst>
                                    <p:cond delay="0"/>
                                  </p:stCondLst>
                                  <p:childTnLst>
                                    <p:animMotion origin="layout" path="M -3.24074E-6 -1.48148E-6 L 0.18721 0.36613 " pathEditMode="relative" rAng="0" ptsTypes="AA">
                                      <p:cBhvr>
                                        <p:cTn id="17" dur="1000" spd="-100000" fill="hold"/>
                                        <p:tgtEl>
                                          <p:spTgt spid="39"/>
                                        </p:tgtEl>
                                        <p:attrNameLst>
                                          <p:attrName>ppt_x</p:attrName>
                                          <p:attrName>ppt_y</p:attrName>
                                        </p:attrNameLst>
                                      </p:cBhvr>
                                      <p:rCtr x="9346" y="18287"/>
                                    </p:animMotion>
                                  </p:childTnLst>
                                </p:cTn>
                              </p:par>
                              <p:par>
                                <p:cTn id="18" presetID="42" presetClass="path" presetSubtype="0" accel="50000" decel="50000" fill="hold" nodeType="withEffect">
                                  <p:stCondLst>
                                    <p:cond delay="0"/>
                                  </p:stCondLst>
                                  <p:childTnLst>
                                    <p:animMotion origin="layout" path="M 4.72222E-6 -1.48148E-6 L 0.239 0.36613 " pathEditMode="relative" rAng="0" ptsTypes="AA">
                                      <p:cBhvr>
                                        <p:cTn id="19" dur="1000" spd="-100000" fill="hold"/>
                                        <p:tgtEl>
                                          <p:spTgt spid="42"/>
                                        </p:tgtEl>
                                        <p:attrNameLst>
                                          <p:attrName>ppt_x</p:attrName>
                                          <p:attrName>ppt_y</p:attrName>
                                        </p:attrNameLst>
                                      </p:cBhvr>
                                      <p:rCtr x="11950" y="18287"/>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par>
                          <p:cTn id="25" fill="hold">
                            <p:stCondLst>
                              <p:cond delay="500"/>
                            </p:stCondLst>
                            <p:childTnLst>
                              <p:par>
                                <p:cTn id="26" presetID="10" presetClass="exit" presetSubtype="0" fill="hold" grpId="1" nodeType="afterEffect">
                                  <p:stCondLst>
                                    <p:cond delay="0"/>
                                  </p:stCondLst>
                                  <p:childTnLst>
                                    <p:animEffect transition="out" filter="fade">
                                      <p:cBhvr>
                                        <p:cTn id="27" dur="500"/>
                                        <p:tgtEl>
                                          <p:spTgt spid="48"/>
                                        </p:tgtEl>
                                      </p:cBhvr>
                                    </p:animEffect>
                                    <p:set>
                                      <p:cBhvr>
                                        <p:cTn id="28" dur="1" fill="hold">
                                          <p:stCondLst>
                                            <p:cond delay="499"/>
                                          </p:stCondLst>
                                        </p:cTn>
                                        <p:tgtEl>
                                          <p:spTgt spid="48"/>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1000"/>
                            </p:stCondLst>
                            <p:childTnLst>
                              <p:par>
                                <p:cTn id="33" presetID="10" presetClass="exit" presetSubtype="0" fill="hold" grpId="1" nodeType="after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childTnLst>
                          </p:cTn>
                        </p:par>
                        <p:par>
                          <p:cTn id="39" fill="hold">
                            <p:stCondLst>
                              <p:cond delay="1500"/>
                            </p:stCondLst>
                            <p:childTnLst>
                              <p:par>
                                <p:cTn id="40" presetID="10" presetClass="exit" presetSubtype="0" fill="hold" grpId="1" nodeType="afterEffect">
                                  <p:stCondLst>
                                    <p:cond delay="0"/>
                                  </p:stCondLst>
                                  <p:childTnLst>
                                    <p:animEffect transition="out" filter="fade">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42"/>
                                        </p:tgtEl>
                                      </p:cBhvr>
                                    </p:animEffect>
                                    <p:set>
                                      <p:cBhvr>
                                        <p:cTn id="69" dur="1" fill="hold">
                                          <p:stCondLst>
                                            <p:cond delay="499"/>
                                          </p:stCondLst>
                                        </p:cTn>
                                        <p:tgtEl>
                                          <p:spTgt spid="4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45"/>
                                        </p:tgtEl>
                                      </p:cBhvr>
                                    </p:animEffect>
                                    <p:set>
                                      <p:cBhvr>
                                        <p:cTn id="72" dur="1" fill="hold">
                                          <p:stCondLst>
                                            <p:cond delay="499"/>
                                          </p:stCondLst>
                                        </p:cTn>
                                        <p:tgtEl>
                                          <p:spTgt spid="4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49"/>
                                        </p:tgtEl>
                                      </p:cBhvr>
                                    </p:animEffect>
                                    <p:set>
                                      <p:cBhvr>
                                        <p:cTn id="75" dur="1" fill="hold">
                                          <p:stCondLst>
                                            <p:cond delay="499"/>
                                          </p:stCondLst>
                                        </p:cTn>
                                        <p:tgtEl>
                                          <p:spTgt spid="4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50"/>
                                        </p:tgtEl>
                                      </p:cBhvr>
                                    </p:animEffect>
                                    <p:set>
                                      <p:cBhvr>
                                        <p:cTn id="78" dur="1" fill="hold">
                                          <p:stCondLst>
                                            <p:cond delay="499"/>
                                          </p:stCondLst>
                                        </p:cTn>
                                        <p:tgtEl>
                                          <p:spTgt spid="50"/>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51"/>
                                        </p:tgtEl>
                                      </p:cBhvr>
                                    </p:animEffect>
                                    <p:set>
                                      <p:cBhvr>
                                        <p:cTn id="81" dur="1" fill="hold">
                                          <p:stCondLst>
                                            <p:cond delay="499"/>
                                          </p:stCondLst>
                                        </p:cTn>
                                        <p:tgtEl>
                                          <p:spTgt spid="51"/>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33"/>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par>
                                <p:cTn id="86" presetID="42" presetClass="path" presetSubtype="0" accel="50000" decel="50000" fill="hold" grpId="1" nodeType="withEffect">
                                  <p:stCondLst>
                                    <p:cond delay="0"/>
                                  </p:stCondLst>
                                  <p:childTnLst>
                                    <p:animMotion origin="layout" path="M -0.00058 0.00038 L -0.21065 -0.15432 " pathEditMode="relative" rAng="0" ptsTypes="AA">
                                      <p:cBhvr>
                                        <p:cTn id="87" dur="1000" spd="-100000" fill="hold"/>
                                        <p:tgtEl>
                                          <p:spTgt spid="34"/>
                                        </p:tgtEl>
                                        <p:attrNameLst>
                                          <p:attrName>ppt_x</p:attrName>
                                          <p:attrName>ppt_y</p:attrName>
                                        </p:attrNameLst>
                                      </p:cBhvr>
                                      <p:rCtr x="-10503" y="-7755"/>
                                    </p:animMotion>
                                  </p:childTnLst>
                                </p:cTn>
                              </p:par>
                            </p:childTnLst>
                          </p:cTn>
                        </p:par>
                        <p:par>
                          <p:cTn id="88" fill="hold">
                            <p:stCondLst>
                              <p:cond delay="1000"/>
                            </p:stCondLst>
                            <p:childTnLst>
                              <p:par>
                                <p:cTn id="89" presetID="10" presetClass="entr" presetSubtype="0"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500"/>
                                        <p:tgtEl>
                                          <p:spTgt spid="3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3" grpId="0"/>
      <p:bldP spid="33" grpId="1"/>
      <p:bldP spid="34" grpId="0"/>
      <p:bldP spid="34" grpId="1"/>
      <p:bldP spid="35" grpId="0" animBg="1"/>
      <p:bldP spid="36" grpId="0"/>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p:bldP spid="51"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Longest common prefix</a:t>
            </a:r>
          </a:p>
        </p:txBody>
      </p:sp>
      <p:sp>
        <p:nvSpPr>
          <p:cNvPr id="3" name="Left Brace 2"/>
          <p:cNvSpPr/>
          <p:nvPr/>
        </p:nvSpPr>
        <p:spPr>
          <a:xfrm>
            <a:off x="2133459" y="1638230"/>
            <a:ext cx="201965" cy="278134"/>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4" name="TextBox 3"/>
          <p:cNvSpPr txBox="1"/>
          <p:nvPr/>
        </p:nvSpPr>
        <p:spPr>
          <a:xfrm>
            <a:off x="1832419" y="1592636"/>
            <a:ext cx="301663" cy="369322"/>
          </a:xfrm>
          <a:prstGeom prst="rect">
            <a:avLst/>
          </a:prstGeom>
          <a:noFill/>
        </p:spPr>
        <p:txBody>
          <a:bodyPr wrap="none" lIns="91429" tIns="45715" rIns="91429" bIns="45715" rtlCol="0">
            <a:spAutoFit/>
          </a:bodyPr>
          <a:lstStyle/>
          <a:p>
            <a:r>
              <a:rPr lang="en-US" sz="1800" dirty="0">
                <a:latin typeface="+mj-lt"/>
              </a:rPr>
              <a:t>2</a:t>
            </a:r>
          </a:p>
        </p:txBody>
      </p:sp>
      <p:sp>
        <p:nvSpPr>
          <p:cNvPr id="5" name="Rounded Rectangle 4"/>
          <p:cNvSpPr/>
          <p:nvPr/>
        </p:nvSpPr>
        <p:spPr>
          <a:xfrm>
            <a:off x="1331799" y="114603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Freeform 5"/>
          <p:cNvSpPr/>
          <p:nvPr/>
        </p:nvSpPr>
        <p:spPr>
          <a:xfrm>
            <a:off x="3391272" y="2066120"/>
            <a:ext cx="1007073" cy="1062681"/>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062681">
                <a:moveTo>
                  <a:pt x="506627" y="0"/>
                </a:moveTo>
                <a:lnTo>
                  <a:pt x="1000896" y="815543"/>
                </a:lnTo>
                <a:cubicBezTo>
                  <a:pt x="1000896" y="906160"/>
                  <a:pt x="1007073" y="972064"/>
                  <a:pt x="1007073" y="1062681"/>
                </a:cubicBezTo>
                <a:lnTo>
                  <a:pt x="0" y="1037967"/>
                </a:lnTo>
                <a:cubicBezTo>
                  <a:pt x="0" y="951470"/>
                  <a:pt x="6177" y="908221"/>
                  <a:pt x="6177" y="821724"/>
                </a:cubicBezTo>
                <a:lnTo>
                  <a:pt x="50662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 name="Freeform 6"/>
          <p:cNvSpPr/>
          <p:nvPr/>
        </p:nvSpPr>
        <p:spPr>
          <a:xfrm>
            <a:off x="532378" y="1284008"/>
            <a:ext cx="2125363" cy="18535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363" h="1853513">
                <a:moveTo>
                  <a:pt x="1056504" y="0"/>
                </a:moveTo>
                <a:lnTo>
                  <a:pt x="2125363" y="1594019"/>
                </a:lnTo>
                <a:cubicBezTo>
                  <a:pt x="2125363" y="1684636"/>
                  <a:pt x="2125362" y="1762896"/>
                  <a:pt x="2125362" y="1853513"/>
                </a:cubicBezTo>
                <a:lnTo>
                  <a:pt x="1" y="1847335"/>
                </a:lnTo>
                <a:cubicBezTo>
                  <a:pt x="1" y="1760838"/>
                  <a:pt x="0" y="1674340"/>
                  <a:pt x="0" y="1587843"/>
                </a:cubicBezTo>
                <a:lnTo>
                  <a:pt x="1056504"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 name="Rectangle 7"/>
          <p:cNvSpPr/>
          <p:nvPr/>
        </p:nvSpPr>
        <p:spPr>
          <a:xfrm>
            <a:off x="1519063" y="1481336"/>
            <a:ext cx="144016" cy="360040"/>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a:t>
            </a:r>
          </a:p>
        </p:txBody>
      </p:sp>
      <p:grpSp>
        <p:nvGrpSpPr>
          <p:cNvPr id="9" name="Group 8"/>
          <p:cNvGrpSpPr/>
          <p:nvPr/>
        </p:nvGrpSpPr>
        <p:grpSpPr>
          <a:xfrm>
            <a:off x="582959" y="2849489"/>
            <a:ext cx="288032" cy="1008112"/>
            <a:chOff x="1497360" y="2849488"/>
            <a:chExt cx="288032" cy="1008112"/>
          </a:xfrm>
        </p:grpSpPr>
        <p:sp>
          <p:nvSpPr>
            <p:cNvPr id="10" name="Rectangle 9"/>
            <p:cNvSpPr/>
            <p:nvPr/>
          </p:nvSpPr>
          <p:spPr>
            <a:xfrm>
              <a:off x="156936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00001</a:t>
              </a:r>
            </a:p>
          </p:txBody>
        </p:sp>
        <p:sp>
          <p:nvSpPr>
            <p:cNvPr id="11" name="Oval 10"/>
            <p:cNvSpPr/>
            <p:nvPr/>
          </p:nvSpPr>
          <p:spPr>
            <a:xfrm>
              <a:off x="14973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12" name="Group 11"/>
          <p:cNvGrpSpPr/>
          <p:nvPr/>
        </p:nvGrpSpPr>
        <p:grpSpPr>
          <a:xfrm>
            <a:off x="1159023" y="2849489"/>
            <a:ext cx="288032" cy="1008112"/>
            <a:chOff x="2073424" y="2849488"/>
            <a:chExt cx="288032" cy="1008112"/>
          </a:xfrm>
        </p:grpSpPr>
        <p:sp>
          <p:nvSpPr>
            <p:cNvPr id="13" name="Rectangle 12"/>
            <p:cNvSpPr/>
            <p:nvPr/>
          </p:nvSpPr>
          <p:spPr>
            <a:xfrm>
              <a:off x="2145432"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00010</a:t>
              </a:r>
            </a:p>
          </p:txBody>
        </p:sp>
        <p:sp>
          <p:nvSpPr>
            <p:cNvPr id="14" name="Oval 13"/>
            <p:cNvSpPr/>
            <p:nvPr/>
          </p:nvSpPr>
          <p:spPr>
            <a:xfrm>
              <a:off x="20734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15" name="Group 14"/>
          <p:cNvGrpSpPr/>
          <p:nvPr/>
        </p:nvGrpSpPr>
        <p:grpSpPr>
          <a:xfrm>
            <a:off x="1735087" y="2849489"/>
            <a:ext cx="288032" cy="1008112"/>
            <a:chOff x="2649488" y="2849488"/>
            <a:chExt cx="288032" cy="1008112"/>
          </a:xfrm>
        </p:grpSpPr>
        <p:sp>
          <p:nvSpPr>
            <p:cNvPr id="16" name="Rectangle 15"/>
            <p:cNvSpPr/>
            <p:nvPr/>
          </p:nvSpPr>
          <p:spPr>
            <a:xfrm>
              <a:off x="2721496"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00100</a:t>
              </a:r>
            </a:p>
          </p:txBody>
        </p:sp>
        <p:sp>
          <p:nvSpPr>
            <p:cNvPr id="17" name="Oval 16"/>
            <p:cNvSpPr/>
            <p:nvPr/>
          </p:nvSpPr>
          <p:spPr>
            <a:xfrm>
              <a:off x="26494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18" name="Group 17"/>
          <p:cNvGrpSpPr/>
          <p:nvPr/>
        </p:nvGrpSpPr>
        <p:grpSpPr>
          <a:xfrm>
            <a:off x="2311151" y="2849489"/>
            <a:ext cx="288032" cy="1008112"/>
            <a:chOff x="3225552" y="2849488"/>
            <a:chExt cx="288032" cy="1008112"/>
          </a:xfrm>
        </p:grpSpPr>
        <p:sp>
          <p:nvSpPr>
            <p:cNvPr id="19" name="Rectangle 18"/>
            <p:cNvSpPr/>
            <p:nvPr/>
          </p:nvSpPr>
          <p:spPr>
            <a:xfrm>
              <a:off x="3297560"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00101</a:t>
              </a:r>
            </a:p>
          </p:txBody>
        </p:sp>
        <p:sp>
          <p:nvSpPr>
            <p:cNvPr id="20" name="Oval 19"/>
            <p:cNvSpPr/>
            <p:nvPr/>
          </p:nvSpPr>
          <p:spPr>
            <a:xfrm>
              <a:off x="32255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21" name="Group 20"/>
          <p:cNvGrpSpPr/>
          <p:nvPr/>
        </p:nvGrpSpPr>
        <p:grpSpPr>
          <a:xfrm>
            <a:off x="2887215" y="2849489"/>
            <a:ext cx="288032" cy="1008112"/>
            <a:chOff x="3801616" y="2849488"/>
            <a:chExt cx="288032" cy="1008112"/>
          </a:xfrm>
        </p:grpSpPr>
        <p:sp>
          <p:nvSpPr>
            <p:cNvPr id="22" name="Rectangle 21"/>
            <p:cNvSpPr/>
            <p:nvPr/>
          </p:nvSpPr>
          <p:spPr>
            <a:xfrm>
              <a:off x="3873624"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10011</a:t>
              </a:r>
            </a:p>
          </p:txBody>
        </p:sp>
        <p:sp>
          <p:nvSpPr>
            <p:cNvPr id="23" name="Oval 22"/>
            <p:cNvSpPr/>
            <p:nvPr/>
          </p:nvSpPr>
          <p:spPr>
            <a:xfrm>
              <a:off x="38016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24" name="Group 23"/>
          <p:cNvGrpSpPr/>
          <p:nvPr/>
        </p:nvGrpSpPr>
        <p:grpSpPr>
          <a:xfrm>
            <a:off x="4039343" y="2849489"/>
            <a:ext cx="288032" cy="1008112"/>
            <a:chOff x="4953744" y="2849488"/>
            <a:chExt cx="288032" cy="1008112"/>
          </a:xfrm>
        </p:grpSpPr>
        <p:sp>
          <p:nvSpPr>
            <p:cNvPr id="25" name="Rectangle 24"/>
            <p:cNvSpPr/>
            <p:nvPr/>
          </p:nvSpPr>
          <p:spPr>
            <a:xfrm>
              <a:off x="5025752"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11001</a:t>
              </a:r>
            </a:p>
          </p:txBody>
        </p:sp>
        <p:sp>
          <p:nvSpPr>
            <p:cNvPr id="26" name="Oval 25"/>
            <p:cNvSpPr/>
            <p:nvPr/>
          </p:nvSpPr>
          <p:spPr>
            <a:xfrm>
              <a:off x="49537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27" name="Group 26"/>
          <p:cNvGrpSpPr/>
          <p:nvPr/>
        </p:nvGrpSpPr>
        <p:grpSpPr>
          <a:xfrm>
            <a:off x="4615407" y="2849489"/>
            <a:ext cx="288032" cy="1008112"/>
            <a:chOff x="5529808" y="2849488"/>
            <a:chExt cx="288032" cy="1008112"/>
          </a:xfrm>
        </p:grpSpPr>
        <p:sp>
          <p:nvSpPr>
            <p:cNvPr id="28" name="Rectangle 27"/>
            <p:cNvSpPr/>
            <p:nvPr/>
          </p:nvSpPr>
          <p:spPr>
            <a:xfrm>
              <a:off x="5601816"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11110</a:t>
              </a:r>
            </a:p>
          </p:txBody>
        </p:sp>
        <p:sp>
          <p:nvSpPr>
            <p:cNvPr id="29" name="Oval 28"/>
            <p:cNvSpPr/>
            <p:nvPr/>
          </p:nvSpPr>
          <p:spPr>
            <a:xfrm>
              <a:off x="55298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30" name="Oval 29"/>
          <p:cNvSpPr/>
          <p:nvPr/>
        </p:nvSpPr>
        <p:spPr>
          <a:xfrm>
            <a:off x="1447055" y="126531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nvGrpSpPr>
          <p:cNvPr id="31" name="Group 30"/>
          <p:cNvGrpSpPr/>
          <p:nvPr/>
        </p:nvGrpSpPr>
        <p:grpSpPr>
          <a:xfrm>
            <a:off x="3463279" y="2849489"/>
            <a:ext cx="288032" cy="1008112"/>
            <a:chOff x="4377680" y="2849488"/>
            <a:chExt cx="288032" cy="1008112"/>
          </a:xfrm>
        </p:grpSpPr>
        <p:sp>
          <p:nvSpPr>
            <p:cNvPr id="32" name="Rectangle 31"/>
            <p:cNvSpPr/>
            <p:nvPr/>
          </p:nvSpPr>
          <p:spPr>
            <a:xfrm>
              <a:off x="444968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11000</a:t>
              </a:r>
            </a:p>
          </p:txBody>
        </p:sp>
        <p:sp>
          <p:nvSpPr>
            <p:cNvPr id="33" name="Oval 32"/>
            <p:cNvSpPr/>
            <p:nvPr/>
          </p:nvSpPr>
          <p:spPr>
            <a:xfrm>
              <a:off x="43776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sp>
        <p:nvSpPr>
          <p:cNvPr id="34" name="TextBox 33"/>
          <p:cNvSpPr txBox="1"/>
          <p:nvPr/>
        </p:nvSpPr>
        <p:spPr>
          <a:xfrm>
            <a:off x="3356862" y="1553345"/>
            <a:ext cx="1075913"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δ(5,6) = 4</a:t>
            </a:r>
          </a:p>
        </p:txBody>
      </p:sp>
      <p:sp>
        <p:nvSpPr>
          <p:cNvPr id="35" name="Left Brace 34"/>
          <p:cNvSpPr/>
          <p:nvPr/>
        </p:nvSpPr>
        <p:spPr>
          <a:xfrm flipH="1">
            <a:off x="3967335" y="2345432"/>
            <a:ext cx="216024" cy="576064"/>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36" name="Rectangle 35"/>
          <p:cNvSpPr/>
          <p:nvPr/>
        </p:nvSpPr>
        <p:spPr>
          <a:xfrm>
            <a:off x="3823319" y="2273424"/>
            <a:ext cx="144016" cy="648072"/>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a:t>
            </a:r>
          </a:p>
        </p:txBody>
      </p:sp>
      <p:sp>
        <p:nvSpPr>
          <p:cNvPr id="37" name="Oval 36"/>
          <p:cNvSpPr/>
          <p:nvPr/>
        </p:nvSpPr>
        <p:spPr>
          <a:xfrm>
            <a:off x="3751311" y="205740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8" name="TextBox 37"/>
          <p:cNvSpPr txBox="1"/>
          <p:nvPr/>
        </p:nvSpPr>
        <p:spPr>
          <a:xfrm>
            <a:off x="2167136" y="905704"/>
            <a:ext cx="1066295"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δ(0,3) = ?</a:t>
            </a:r>
          </a:p>
        </p:txBody>
      </p:sp>
      <p:grpSp>
        <p:nvGrpSpPr>
          <p:cNvPr id="39" name="Group 38"/>
          <p:cNvGrpSpPr/>
          <p:nvPr/>
        </p:nvGrpSpPr>
        <p:grpSpPr>
          <a:xfrm>
            <a:off x="2407430" y="1337320"/>
            <a:ext cx="288032" cy="1008112"/>
            <a:chOff x="1497360" y="2849488"/>
            <a:chExt cx="288032" cy="1008112"/>
          </a:xfrm>
        </p:grpSpPr>
        <p:sp>
          <p:nvSpPr>
            <p:cNvPr id="40" name="Rectangle 39"/>
            <p:cNvSpPr/>
            <p:nvPr/>
          </p:nvSpPr>
          <p:spPr>
            <a:xfrm>
              <a:off x="1569368"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00001</a:t>
              </a:r>
            </a:p>
          </p:txBody>
        </p:sp>
        <p:sp>
          <p:nvSpPr>
            <p:cNvPr id="41" name="Oval 40"/>
            <p:cNvSpPr/>
            <p:nvPr/>
          </p:nvSpPr>
          <p:spPr>
            <a:xfrm>
              <a:off x="14973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42" name="Group 41"/>
          <p:cNvGrpSpPr/>
          <p:nvPr/>
        </p:nvGrpSpPr>
        <p:grpSpPr>
          <a:xfrm>
            <a:off x="2695462" y="1337320"/>
            <a:ext cx="288032" cy="1008112"/>
            <a:chOff x="3225552" y="2849488"/>
            <a:chExt cx="288032" cy="1008112"/>
          </a:xfrm>
        </p:grpSpPr>
        <p:sp>
          <p:nvSpPr>
            <p:cNvPr id="43" name="Rectangle 42"/>
            <p:cNvSpPr/>
            <p:nvPr/>
          </p:nvSpPr>
          <p:spPr>
            <a:xfrm>
              <a:off x="3297560" y="3065512"/>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8" tIns="18288" rIns="18288" bIns="18288" rtlCol="0" anchor="b"/>
            <a:lstStyle/>
            <a:p>
              <a:pPr algn="ctr"/>
              <a:r>
                <a:rPr lang="en-US" sz="900" dirty="0"/>
                <a:t>00101</a:t>
              </a:r>
            </a:p>
          </p:txBody>
        </p:sp>
        <p:sp>
          <p:nvSpPr>
            <p:cNvPr id="44" name="Oval 43"/>
            <p:cNvSpPr/>
            <p:nvPr/>
          </p:nvSpPr>
          <p:spPr>
            <a:xfrm>
              <a:off x="32255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sp>
        <p:nvSpPr>
          <p:cNvPr id="45" name="Rectangle 44"/>
          <p:cNvSpPr/>
          <p:nvPr/>
        </p:nvSpPr>
        <p:spPr>
          <a:xfrm>
            <a:off x="2335424" y="1637246"/>
            <a:ext cx="720081" cy="278134"/>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6" name="Rectangle 45"/>
          <p:cNvSpPr/>
          <p:nvPr/>
        </p:nvSpPr>
        <p:spPr>
          <a:xfrm>
            <a:off x="2335423" y="1635277"/>
            <a:ext cx="720081" cy="142020"/>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7" name="Rectangle 46"/>
          <p:cNvSpPr/>
          <p:nvPr/>
        </p:nvSpPr>
        <p:spPr>
          <a:xfrm>
            <a:off x="2335424" y="1915379"/>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8" name="TextBox 47"/>
          <p:cNvSpPr txBox="1"/>
          <p:nvPr/>
        </p:nvSpPr>
        <p:spPr>
          <a:xfrm>
            <a:off x="2168445" y="905272"/>
            <a:ext cx="1075913"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δ(0,3) = 2</a:t>
            </a:r>
          </a:p>
        </p:txBody>
      </p:sp>
      <p:sp>
        <p:nvSpPr>
          <p:cNvPr id="49" name="TextBox 48"/>
          <p:cNvSpPr txBox="1"/>
          <p:nvPr/>
        </p:nvSpPr>
        <p:spPr>
          <a:xfrm>
            <a:off x="1057114" y="772607"/>
            <a:ext cx="1075913" cy="369322"/>
          </a:xfrm>
          <a:prstGeom prst="rect">
            <a:avLst/>
          </a:prstGeom>
          <a:noFill/>
        </p:spPr>
        <p:txBody>
          <a:bodyPr wrap="none" lIns="91429" tIns="45715" rIns="91429" bIns="45715" rtlCol="0">
            <a:spAutoFit/>
          </a:bodyPr>
          <a:lstStyle/>
          <a:p>
            <a:pPr algn="r"/>
            <a:r>
              <a:rPr lang="en-US" sz="1800" dirty="0">
                <a:latin typeface="+mj-lt"/>
                <a:cs typeface="Times New Roman" pitchFamily="18" charset="0"/>
              </a:rPr>
              <a:t>δ(0,3) = 2</a:t>
            </a:r>
          </a:p>
        </p:txBody>
      </p:sp>
      <p:sp>
        <p:nvSpPr>
          <p:cNvPr id="50" name="Left Brace 49"/>
          <p:cNvSpPr/>
          <p:nvPr/>
        </p:nvSpPr>
        <p:spPr>
          <a:xfrm>
            <a:off x="1318677" y="1553340"/>
            <a:ext cx="199068" cy="288032"/>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51" name="TextBox 50"/>
          <p:cNvSpPr txBox="1"/>
          <p:nvPr/>
        </p:nvSpPr>
        <p:spPr>
          <a:xfrm>
            <a:off x="1017014" y="1512695"/>
            <a:ext cx="301663" cy="369322"/>
          </a:xfrm>
          <a:prstGeom prst="rect">
            <a:avLst/>
          </a:prstGeom>
          <a:noFill/>
        </p:spPr>
        <p:txBody>
          <a:bodyPr wrap="none" lIns="91429" tIns="45715" rIns="91429" bIns="45715" rtlCol="0">
            <a:spAutoFit/>
          </a:bodyPr>
          <a:lstStyle/>
          <a:p>
            <a:r>
              <a:rPr lang="en-US" sz="1800" dirty="0">
                <a:latin typeface="+mj-lt"/>
              </a:rPr>
              <a:t>2</a:t>
            </a:r>
          </a:p>
        </p:txBody>
      </p:sp>
      <p:sp>
        <p:nvSpPr>
          <p:cNvPr id="52" name="Rectangle 51"/>
          <p:cNvSpPr/>
          <p:nvPr/>
        </p:nvSpPr>
        <p:spPr>
          <a:xfrm>
            <a:off x="510952" y="3154828"/>
            <a:ext cx="2160241" cy="270725"/>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3" name="Rectangle 52"/>
          <p:cNvSpPr/>
          <p:nvPr/>
        </p:nvSpPr>
        <p:spPr>
          <a:xfrm>
            <a:off x="1087016" y="3154129"/>
            <a:ext cx="1008112" cy="270725"/>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5" name="TextBox 54"/>
          <p:cNvSpPr txBox="1"/>
          <p:nvPr/>
        </p:nvSpPr>
        <p:spPr>
          <a:xfrm>
            <a:off x="4165636" y="2448798"/>
            <a:ext cx="301663" cy="369322"/>
          </a:xfrm>
          <a:prstGeom prst="rect">
            <a:avLst/>
          </a:prstGeom>
          <a:noFill/>
        </p:spPr>
        <p:txBody>
          <a:bodyPr wrap="none" lIns="91429" tIns="45715" rIns="91429" bIns="45715" rtlCol="0">
            <a:spAutoFit/>
          </a:bodyPr>
          <a:lstStyle/>
          <a:p>
            <a:r>
              <a:rPr lang="en-US" sz="1800" dirty="0">
                <a:latin typeface="+mj-lt"/>
              </a:rPr>
              <a:t>4</a:t>
            </a:r>
          </a:p>
        </p:txBody>
      </p:sp>
      <p:sp>
        <p:nvSpPr>
          <p:cNvPr id="56" name="TextBox 55"/>
          <p:cNvSpPr txBox="1"/>
          <p:nvPr/>
        </p:nvSpPr>
        <p:spPr>
          <a:xfrm>
            <a:off x="1371092" y="3107913"/>
            <a:ext cx="426698" cy="46165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54" name="Slide Number Placeholder 53"/>
          <p:cNvSpPr>
            <a:spLocks noGrp="1"/>
          </p:cNvSpPr>
          <p:nvPr>
            <p:ph type="sldNum" sz="quarter" idx="12"/>
          </p:nvPr>
        </p:nvSpPr>
        <p:spPr/>
        <p:txBody>
          <a:bodyPr/>
          <a:lstStyle/>
          <a:p>
            <a:pPr>
              <a:defRPr/>
            </a:pPr>
            <a:fld id="{AD73B8B3-247B-45E9-B8A2-9D6A39559F4A}" type="slidenum">
              <a:rPr lang="de-DE" smtClean="0"/>
              <a:pPr>
                <a:defRPr/>
              </a:pPr>
              <a:t>22</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42" presetClass="path" presetSubtype="0" accel="50000" decel="50000" fill="hold" nodeType="withEffect">
                                  <p:stCondLst>
                                    <p:cond delay="0"/>
                                  </p:stCondLst>
                                  <p:childTnLst>
                                    <p:animMotion origin="layout" path="M 1.57407E-6 4.93827E-6 L -0.33247 0.36766 " pathEditMode="relative" rAng="0" ptsTypes="AA">
                                      <p:cBhvr>
                                        <p:cTn id="17" dur="1000" spd="-100000" fill="hold"/>
                                        <p:tgtEl>
                                          <p:spTgt spid="39"/>
                                        </p:tgtEl>
                                        <p:attrNameLst>
                                          <p:attrName>ppt_x</p:attrName>
                                          <p:attrName>ppt_y</p:attrName>
                                        </p:attrNameLst>
                                      </p:cBhvr>
                                      <p:rCtr x="-16638" y="18364"/>
                                    </p:animMotion>
                                  </p:childTnLst>
                                </p:cTn>
                              </p:par>
                              <p:par>
                                <p:cTn id="18" presetID="42" presetClass="path" presetSubtype="0" accel="50000" decel="50000" fill="hold" nodeType="withEffect">
                                  <p:stCondLst>
                                    <p:cond delay="0"/>
                                  </p:stCondLst>
                                  <p:childTnLst>
                                    <p:animMotion origin="layout" path="M -1.11111E-6 4.93827E-6 L -0.06973 0.36766 " pathEditMode="relative" rAng="0" ptsTypes="AA">
                                      <p:cBhvr>
                                        <p:cTn id="19" dur="1000" spd="-100000" fill="hold"/>
                                        <p:tgtEl>
                                          <p:spTgt spid="42"/>
                                        </p:tgtEl>
                                        <p:attrNameLst>
                                          <p:attrName>ppt_x</p:attrName>
                                          <p:attrName>ppt_y</p:attrName>
                                        </p:attrNameLst>
                                      </p:cBhvr>
                                      <p:rCtr x="-3501" y="18364"/>
                                    </p:animMotion>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00"/>
                            </p:stCondLst>
                            <p:childTnLst>
                              <p:par>
                                <p:cTn id="25" presetID="10" presetClass="exit" presetSubtype="0" fill="hold" grpId="1" nodeType="after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par>
                          <p:cTn id="42" fill="hold">
                            <p:stCondLst>
                              <p:cond delay="3000"/>
                            </p:stCondLst>
                            <p:childTnLst>
                              <p:par>
                                <p:cTn id="43" presetID="10" presetClass="exit" presetSubtype="0" fill="hold" grpId="1" nodeType="after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39"/>
                                        </p:tgtEl>
                                      </p:cBhvr>
                                    </p:animEffect>
                                    <p:set>
                                      <p:cBhvr>
                                        <p:cTn id="53" dur="1" fill="hold">
                                          <p:stCondLst>
                                            <p:cond delay="499"/>
                                          </p:stCondLst>
                                        </p:cTn>
                                        <p:tgtEl>
                                          <p:spTgt spid="39"/>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2"/>
                                        </p:tgtEl>
                                      </p:cBhvr>
                                    </p:animEffect>
                                    <p:set>
                                      <p:cBhvr>
                                        <p:cTn id="56" dur="1" fill="hold">
                                          <p:stCondLst>
                                            <p:cond delay="499"/>
                                          </p:stCondLst>
                                        </p:cTn>
                                        <p:tgtEl>
                                          <p:spTgt spid="42"/>
                                        </p:tgtEl>
                                        <p:attrNameLst>
                                          <p:attrName>style.visibility</p:attrName>
                                        </p:attrNameLst>
                                      </p:cBhvr>
                                      <p:to>
                                        <p:strVal val="hidden"/>
                                      </p:to>
                                    </p:set>
                                  </p:childTnLst>
                                </p:cTn>
                              </p:par>
                              <p:par>
                                <p:cTn id="57" presetID="10" presetClass="exit" presetSubtype="0" fill="hold" grpId="2" nodeType="withEffect">
                                  <p:stCondLst>
                                    <p:cond delay="0"/>
                                  </p:stCondLst>
                                  <p:childTnLst>
                                    <p:animEffect transition="out" filter="fade">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5"/>
                                        </p:tgtEl>
                                      </p:cBhvr>
                                    </p:animEffect>
                                    <p:set>
                                      <p:cBhvr>
                                        <p:cTn id="62" dur="1" fill="hold">
                                          <p:stCondLst>
                                            <p:cond delay="499"/>
                                          </p:stCondLst>
                                        </p:cTn>
                                        <p:tgtEl>
                                          <p:spTgt spid="4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7"/>
                                        </p:tgtEl>
                                      </p:cBhvr>
                                    </p:animEffect>
                                    <p:set>
                                      <p:cBhvr>
                                        <p:cTn id="65" dur="1" fill="hold">
                                          <p:stCondLst>
                                            <p:cond delay="499"/>
                                          </p:stCondLst>
                                        </p:cTn>
                                        <p:tgtEl>
                                          <p:spTgt spid="4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gtEl>
                                      </p:cBhvr>
                                    </p:animEffect>
                                    <p:set>
                                      <p:cBhvr>
                                        <p:cTn id="68" dur="1" fill="hold">
                                          <p:stCondLst>
                                            <p:cond delay="499"/>
                                          </p:stCondLst>
                                        </p:cTn>
                                        <p:tgtEl>
                                          <p:spTgt spid="3"/>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4"/>
                                        </p:tgtEl>
                                      </p:cBhvr>
                                    </p:animEffect>
                                    <p:set>
                                      <p:cBhvr>
                                        <p:cTn id="71" dur="1" fill="hold">
                                          <p:stCondLst>
                                            <p:cond delay="499"/>
                                          </p:stCondLst>
                                        </p:cTn>
                                        <p:tgtEl>
                                          <p:spTgt spid="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48"/>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par>
                                <p:cTn id="76" presetID="42" presetClass="path" presetSubtype="0" accel="50000" decel="50000" fill="hold" grpId="1" nodeType="withEffect">
                                  <p:stCondLst>
                                    <p:cond delay="0"/>
                                  </p:stCondLst>
                                  <p:childTnLst>
                                    <p:animMotion origin="layout" path="M 1.38889E-6 1.11111E-6 L 0.20254 0.03241 " pathEditMode="relative" rAng="0" ptsTypes="AA">
                                      <p:cBhvr>
                                        <p:cTn id="77" dur="1000" spd="-100000" fill="hold"/>
                                        <p:tgtEl>
                                          <p:spTgt spid="49"/>
                                        </p:tgtEl>
                                        <p:attrNameLst>
                                          <p:attrName>ppt_x</p:attrName>
                                          <p:attrName>ppt_y</p:attrName>
                                        </p:attrNameLst>
                                      </p:cBhvr>
                                      <p:rCtr x="10127" y="1620"/>
                                    </p:animMotion>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fade">
                                      <p:cBhvr>
                                        <p:cTn id="94" dur="500"/>
                                        <p:tgtEl>
                                          <p:spTgt spid="53"/>
                                        </p:tgtEl>
                                      </p:cBhvr>
                                    </p:animEffect>
                                  </p:childTnLst>
                                </p:cTn>
                              </p:par>
                              <p:par>
                                <p:cTn id="95" presetID="10" presetClass="exit" presetSubtype="0" fill="hold" grpId="1" nodeType="withEffect">
                                  <p:stCondLst>
                                    <p:cond delay="0"/>
                                  </p:stCondLst>
                                  <p:childTnLst>
                                    <p:animEffect transition="out" filter="fade">
                                      <p:cBhvr>
                                        <p:cTn id="96" dur="500"/>
                                        <p:tgtEl>
                                          <p:spTgt spid="52"/>
                                        </p:tgtEl>
                                      </p:cBhvr>
                                    </p:animEffect>
                                    <p:set>
                                      <p:cBhvr>
                                        <p:cTn id="97" dur="1" fill="hold">
                                          <p:stCondLst>
                                            <p:cond delay="499"/>
                                          </p:stCondLst>
                                        </p:cTn>
                                        <p:tgtEl>
                                          <p:spTgt spid="52"/>
                                        </p:tgtEl>
                                        <p:attrNameLst>
                                          <p:attrName>style.visibility</p:attrName>
                                        </p:attrNameLst>
                                      </p:cBhvr>
                                      <p:to>
                                        <p:strVal val="hidden"/>
                                      </p:to>
                                    </p:se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56"/>
                                        </p:tgtEl>
                                        <p:attrNameLst>
                                          <p:attrName>style.visibility</p:attrName>
                                        </p:attrNameLst>
                                      </p:cBhvr>
                                      <p:to>
                                        <p:strVal val="visible"/>
                                      </p:to>
                                    </p:set>
                                    <p:animEffect transition="in" filter="fade">
                                      <p:cBhvr>
                                        <p:cTn id="10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38" grpId="0"/>
      <p:bldP spid="38" grpId="1"/>
      <p:bldP spid="45" grpId="0" animBg="1"/>
      <p:bldP spid="45" grpId="1" animBg="1"/>
      <p:bldP spid="46" grpId="0" animBg="1"/>
      <p:bldP spid="46" grpId="1" animBg="1"/>
      <p:bldP spid="46" grpId="2" animBg="1"/>
      <p:bldP spid="47" grpId="0" animBg="1"/>
      <p:bldP spid="47" grpId="1" animBg="1"/>
      <p:bldP spid="48" grpId="0"/>
      <p:bldP spid="48" grpId="1"/>
      <p:bldP spid="49" grpId="0"/>
      <p:bldP spid="49" grpId="1"/>
      <p:bldP spid="50" grpId="0" animBg="1"/>
      <p:bldP spid="51" grpId="0"/>
      <p:bldP spid="52" grpId="0" animBg="1"/>
      <p:bldP spid="52" grpId="1" animBg="1"/>
      <p:bldP spid="53" grpId="0" animBg="1"/>
      <p:bldP spid="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Garanzha</a:t>
            </a:r>
            <a:r>
              <a:rPr lang="en-US" dirty="0"/>
              <a:t> et al. </a:t>
            </a:r>
            <a:r>
              <a:rPr lang="en-US" dirty="0" smtClean="0"/>
              <a:t>[2011]</a:t>
            </a:r>
            <a:endParaRPr lang="en-US" dirty="0"/>
          </a:p>
        </p:txBody>
      </p:sp>
      <p:sp>
        <p:nvSpPr>
          <p:cNvPr id="3" name="Rounded Rectangle 2"/>
          <p:cNvSpPr/>
          <p:nvPr/>
        </p:nvSpPr>
        <p:spPr>
          <a:xfrm>
            <a:off x="3641692" y="222615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cxnSp>
        <p:nvCxnSpPr>
          <p:cNvPr id="4" name="Straight Connector 3"/>
          <p:cNvCxnSpPr/>
          <p:nvPr/>
        </p:nvCxnSpPr>
        <p:spPr>
          <a:xfrm>
            <a:off x="222942" y="2489449"/>
            <a:ext cx="5112546" cy="0"/>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08560" y="2273424"/>
            <a:ext cx="618416" cy="276989"/>
          </a:xfrm>
          <a:prstGeom prst="rect">
            <a:avLst/>
          </a:prstGeom>
          <a:noFill/>
        </p:spPr>
        <p:txBody>
          <a:bodyPr wrap="none" lIns="91429" tIns="45715" rIns="91429" bIns="45715" rtlCol="0">
            <a:spAutoFit/>
          </a:bodyPr>
          <a:lstStyle/>
          <a:p>
            <a:r>
              <a:rPr lang="en-US" sz="1200" dirty="0">
                <a:latin typeface="+mj-lt"/>
                <a:cs typeface="Times New Roman" pitchFamily="18" charset="0"/>
              </a:rPr>
              <a:t>Level 3</a:t>
            </a:r>
          </a:p>
        </p:txBody>
      </p:sp>
      <p:sp>
        <p:nvSpPr>
          <p:cNvPr id="6" name="TextBox 5"/>
          <p:cNvSpPr txBox="1"/>
          <p:nvPr/>
        </p:nvSpPr>
        <p:spPr>
          <a:xfrm>
            <a:off x="4820338" y="2273424"/>
            <a:ext cx="617455" cy="276989"/>
          </a:xfrm>
          <a:prstGeom prst="rect">
            <a:avLst/>
          </a:prstGeom>
          <a:noFill/>
        </p:spPr>
        <p:txBody>
          <a:bodyPr wrap="none" lIns="91429" tIns="45715" rIns="91429" bIns="45715" rtlCol="0">
            <a:spAutoFit/>
          </a:bodyPr>
          <a:lstStyle/>
          <a:p>
            <a:pPr algn="r"/>
            <a:r>
              <a:rPr lang="en-US" sz="1200" dirty="0">
                <a:latin typeface="+mj-lt"/>
                <a:cs typeface="Times New Roman" pitchFamily="18" charset="0"/>
              </a:rPr>
              <a:t>1 node</a:t>
            </a:r>
          </a:p>
        </p:txBody>
      </p:sp>
      <p:sp>
        <p:nvSpPr>
          <p:cNvPr id="7" name="Rounded Rectangle 6"/>
          <p:cNvSpPr/>
          <p:nvPr/>
        </p:nvSpPr>
        <p:spPr>
          <a:xfrm>
            <a:off x="1908362" y="172259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8" name="Rounded Rectangle 7"/>
          <p:cNvSpPr/>
          <p:nvPr/>
        </p:nvSpPr>
        <p:spPr>
          <a:xfrm>
            <a:off x="3059970" y="121804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 name="Rounded Rectangle 8"/>
          <p:cNvSpPr/>
          <p:nvPr/>
        </p:nvSpPr>
        <p:spPr>
          <a:xfrm>
            <a:off x="1331778" y="121804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 name="Rounded Rectangle 9"/>
          <p:cNvSpPr/>
          <p:nvPr/>
        </p:nvSpPr>
        <p:spPr>
          <a:xfrm>
            <a:off x="2483906" y="713991"/>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1" name="Freeform 10"/>
          <p:cNvSpPr/>
          <p:nvPr/>
        </p:nvSpPr>
        <p:spPr>
          <a:xfrm>
            <a:off x="525140" y="852617"/>
            <a:ext cx="4442254" cy="23107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254" h="2310713">
                <a:moveTo>
                  <a:pt x="2224217" y="0"/>
                </a:moveTo>
                <a:lnTo>
                  <a:pt x="4436077" y="2057398"/>
                </a:lnTo>
                <a:lnTo>
                  <a:pt x="4442254" y="2310713"/>
                </a:lnTo>
                <a:lnTo>
                  <a:pt x="0" y="2292178"/>
                </a:lnTo>
                <a:lnTo>
                  <a:pt x="12357" y="2045043"/>
                </a:lnTo>
                <a:lnTo>
                  <a:pt x="2224217"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2" name="Rounded Rectangle 11"/>
          <p:cNvSpPr/>
          <p:nvPr/>
        </p:nvSpPr>
        <p:spPr>
          <a:xfrm>
            <a:off x="4212098" y="1722100"/>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 name="Rounded Rectangle 12"/>
          <p:cNvSpPr/>
          <p:nvPr/>
        </p:nvSpPr>
        <p:spPr>
          <a:xfrm>
            <a:off x="756139" y="1722100"/>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cxnSp>
        <p:nvCxnSpPr>
          <p:cNvPr id="14" name="Straight Connector 13"/>
          <p:cNvCxnSpPr/>
          <p:nvPr/>
        </p:nvCxnSpPr>
        <p:spPr>
          <a:xfrm>
            <a:off x="222942" y="1985887"/>
            <a:ext cx="5112546" cy="0"/>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08560" y="1769863"/>
            <a:ext cx="618416" cy="276989"/>
          </a:xfrm>
          <a:prstGeom prst="rect">
            <a:avLst/>
          </a:prstGeom>
          <a:noFill/>
        </p:spPr>
        <p:txBody>
          <a:bodyPr wrap="none" lIns="91429" tIns="45715" rIns="91429" bIns="45715" rtlCol="0">
            <a:spAutoFit/>
          </a:bodyPr>
          <a:lstStyle/>
          <a:p>
            <a:r>
              <a:rPr lang="en-US" sz="1200" dirty="0">
                <a:latin typeface="+mj-lt"/>
                <a:cs typeface="Times New Roman" pitchFamily="18" charset="0"/>
              </a:rPr>
              <a:t>Level 2</a:t>
            </a:r>
          </a:p>
        </p:txBody>
      </p:sp>
      <p:sp>
        <p:nvSpPr>
          <p:cNvPr id="16" name="TextBox 15"/>
          <p:cNvSpPr txBox="1"/>
          <p:nvPr/>
        </p:nvSpPr>
        <p:spPr>
          <a:xfrm>
            <a:off x="4759424" y="1769368"/>
            <a:ext cx="678369" cy="276989"/>
          </a:xfrm>
          <a:prstGeom prst="rect">
            <a:avLst/>
          </a:prstGeom>
          <a:noFill/>
        </p:spPr>
        <p:txBody>
          <a:bodyPr wrap="none" lIns="91429" tIns="45715" rIns="91429" bIns="45715" rtlCol="0">
            <a:spAutoFit/>
          </a:bodyPr>
          <a:lstStyle/>
          <a:p>
            <a:pPr algn="r"/>
            <a:r>
              <a:rPr lang="en-US" sz="1200" dirty="0">
                <a:latin typeface="+mj-lt"/>
                <a:cs typeface="Times New Roman" pitchFamily="18" charset="0"/>
              </a:rPr>
              <a:t>3 nodes</a:t>
            </a:r>
          </a:p>
        </p:txBody>
      </p:sp>
      <p:sp>
        <p:nvSpPr>
          <p:cNvPr id="17" name="Freeform 16"/>
          <p:cNvSpPr/>
          <p:nvPr/>
        </p:nvSpPr>
        <p:spPr>
          <a:xfrm>
            <a:off x="3430830" y="1779593"/>
            <a:ext cx="1532236" cy="1377778"/>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 name="connsiteX0" fmla="*/ 308920 w 2063579"/>
              <a:gd name="connsiteY0" fmla="*/ 0 h 1995616"/>
              <a:gd name="connsiteX1" fmla="*/ 2063579 w 2063579"/>
              <a:gd name="connsiteY1" fmla="*/ 1742300 h 1995616"/>
              <a:gd name="connsiteX2" fmla="*/ 2063578 w 2063579"/>
              <a:gd name="connsiteY2" fmla="*/ 1989437 h 1995616"/>
              <a:gd name="connsiteX3" fmla="*/ 1 w 2063579"/>
              <a:gd name="connsiteY3" fmla="*/ 1995616 h 1995616"/>
              <a:gd name="connsiteX4" fmla="*/ 0 w 2063579"/>
              <a:gd name="connsiteY4" fmla="*/ 1711410 h 1995616"/>
              <a:gd name="connsiteX5" fmla="*/ 308920 w 2063579"/>
              <a:gd name="connsiteY5" fmla="*/ 0 h 1995616"/>
              <a:gd name="connsiteX0" fmla="*/ 821725 w 2576384"/>
              <a:gd name="connsiteY0" fmla="*/ 0 h 1995616"/>
              <a:gd name="connsiteX1" fmla="*/ 2576384 w 2576384"/>
              <a:gd name="connsiteY1" fmla="*/ 1742300 h 1995616"/>
              <a:gd name="connsiteX2" fmla="*/ 2576383 w 2576384"/>
              <a:gd name="connsiteY2" fmla="*/ 1989437 h 1995616"/>
              <a:gd name="connsiteX3" fmla="*/ 512806 w 2576384"/>
              <a:gd name="connsiteY3" fmla="*/ 1995616 h 1995616"/>
              <a:gd name="connsiteX4" fmla="*/ 0 w 2576384"/>
              <a:gd name="connsiteY4" fmla="*/ 1167713 h 1995616"/>
              <a:gd name="connsiteX5" fmla="*/ 821725 w 2576384"/>
              <a:gd name="connsiteY5" fmla="*/ 0 h 1995616"/>
              <a:gd name="connsiteX0" fmla="*/ 827903 w 2582562"/>
              <a:gd name="connsiteY0" fmla="*/ 0 h 1989437"/>
              <a:gd name="connsiteX1" fmla="*/ 2582562 w 2582562"/>
              <a:gd name="connsiteY1" fmla="*/ 1742300 h 1989437"/>
              <a:gd name="connsiteX2" fmla="*/ 2582561 w 2582562"/>
              <a:gd name="connsiteY2" fmla="*/ 1989437 h 1989437"/>
              <a:gd name="connsiteX3" fmla="*/ 0 w 2582562"/>
              <a:gd name="connsiteY3" fmla="*/ 1421027 h 1989437"/>
              <a:gd name="connsiteX4" fmla="*/ 6178 w 2582562"/>
              <a:gd name="connsiteY4" fmla="*/ 1167713 h 1989437"/>
              <a:gd name="connsiteX5" fmla="*/ 827903 w 2582562"/>
              <a:gd name="connsiteY5" fmla="*/ 0 h 1989437"/>
              <a:gd name="connsiteX0" fmla="*/ 827903 w 2582561"/>
              <a:gd name="connsiteY0" fmla="*/ 0 h 1989437"/>
              <a:gd name="connsiteX1" fmla="*/ 1507524 w 2582561"/>
              <a:gd name="connsiteY1" fmla="*/ 1167711 h 1989437"/>
              <a:gd name="connsiteX2" fmla="*/ 2582561 w 2582561"/>
              <a:gd name="connsiteY2" fmla="*/ 1989437 h 1989437"/>
              <a:gd name="connsiteX3" fmla="*/ 0 w 2582561"/>
              <a:gd name="connsiteY3" fmla="*/ 1421027 h 1989437"/>
              <a:gd name="connsiteX4" fmla="*/ 6178 w 2582561"/>
              <a:gd name="connsiteY4" fmla="*/ 1167713 h 1989437"/>
              <a:gd name="connsiteX5" fmla="*/ 827903 w 2582561"/>
              <a:gd name="connsiteY5" fmla="*/ 0 h 1989437"/>
              <a:gd name="connsiteX0" fmla="*/ 827903 w 1526058"/>
              <a:gd name="connsiteY0" fmla="*/ 0 h 1451918"/>
              <a:gd name="connsiteX1" fmla="*/ 1507524 w 1526058"/>
              <a:gd name="connsiteY1" fmla="*/ 1167711 h 1451918"/>
              <a:gd name="connsiteX2" fmla="*/ 1526058 w 1526058"/>
              <a:gd name="connsiteY2" fmla="*/ 1451918 h 1451918"/>
              <a:gd name="connsiteX3" fmla="*/ 0 w 1526058"/>
              <a:gd name="connsiteY3" fmla="*/ 1421027 h 1451918"/>
              <a:gd name="connsiteX4" fmla="*/ 6178 w 1526058"/>
              <a:gd name="connsiteY4" fmla="*/ 1167713 h 1451918"/>
              <a:gd name="connsiteX5" fmla="*/ 827903 w 1526058"/>
              <a:gd name="connsiteY5" fmla="*/ 0 h 1451918"/>
              <a:gd name="connsiteX0" fmla="*/ 821725 w 1519880"/>
              <a:gd name="connsiteY0" fmla="*/ 0 h 1451918"/>
              <a:gd name="connsiteX1" fmla="*/ 1501346 w 1519880"/>
              <a:gd name="connsiteY1" fmla="*/ 1167711 h 1451918"/>
              <a:gd name="connsiteX2" fmla="*/ 1519880 w 1519880"/>
              <a:gd name="connsiteY2" fmla="*/ 1451918 h 1451918"/>
              <a:gd name="connsiteX3" fmla="*/ 0 w 1519880"/>
              <a:gd name="connsiteY3" fmla="*/ 1439562 h 1451918"/>
              <a:gd name="connsiteX4" fmla="*/ 0 w 1519880"/>
              <a:gd name="connsiteY4" fmla="*/ 1167713 h 1451918"/>
              <a:gd name="connsiteX5" fmla="*/ 821725 w 1519880"/>
              <a:gd name="connsiteY5" fmla="*/ 0 h 1451918"/>
              <a:gd name="connsiteX0" fmla="*/ 821725 w 1507523"/>
              <a:gd name="connsiteY0" fmla="*/ 0 h 1445740"/>
              <a:gd name="connsiteX1" fmla="*/ 1501346 w 1507523"/>
              <a:gd name="connsiteY1" fmla="*/ 1167711 h 1445740"/>
              <a:gd name="connsiteX2" fmla="*/ 1507523 w 1507523"/>
              <a:gd name="connsiteY2" fmla="*/ 1445740 h 1445740"/>
              <a:gd name="connsiteX3" fmla="*/ 0 w 1507523"/>
              <a:gd name="connsiteY3" fmla="*/ 1439562 h 1445740"/>
              <a:gd name="connsiteX4" fmla="*/ 0 w 1507523"/>
              <a:gd name="connsiteY4" fmla="*/ 1167713 h 1445740"/>
              <a:gd name="connsiteX5" fmla="*/ 821725 w 1507523"/>
              <a:gd name="connsiteY5" fmla="*/ 0 h 1445740"/>
              <a:gd name="connsiteX0" fmla="*/ 821725 w 1526059"/>
              <a:gd name="connsiteY0" fmla="*/ 0 h 1445740"/>
              <a:gd name="connsiteX1" fmla="*/ 1526059 w 1526059"/>
              <a:gd name="connsiteY1" fmla="*/ 1167711 h 1445740"/>
              <a:gd name="connsiteX2" fmla="*/ 1507523 w 1526059"/>
              <a:gd name="connsiteY2" fmla="*/ 1445740 h 1445740"/>
              <a:gd name="connsiteX3" fmla="*/ 0 w 1526059"/>
              <a:gd name="connsiteY3" fmla="*/ 1439562 h 1445740"/>
              <a:gd name="connsiteX4" fmla="*/ 0 w 1526059"/>
              <a:gd name="connsiteY4" fmla="*/ 1167713 h 1445740"/>
              <a:gd name="connsiteX5" fmla="*/ 821725 w 1526059"/>
              <a:gd name="connsiteY5" fmla="*/ 0 h 1445740"/>
              <a:gd name="connsiteX0" fmla="*/ 821725 w 1538415"/>
              <a:gd name="connsiteY0" fmla="*/ 0 h 1439562"/>
              <a:gd name="connsiteX1" fmla="*/ 1526059 w 1538415"/>
              <a:gd name="connsiteY1" fmla="*/ 1167711 h 1439562"/>
              <a:gd name="connsiteX2" fmla="*/ 1538415 w 1538415"/>
              <a:gd name="connsiteY2" fmla="*/ 1439562 h 1439562"/>
              <a:gd name="connsiteX3" fmla="*/ 0 w 1538415"/>
              <a:gd name="connsiteY3" fmla="*/ 1439562 h 1439562"/>
              <a:gd name="connsiteX4" fmla="*/ 0 w 1538415"/>
              <a:gd name="connsiteY4" fmla="*/ 1167713 h 1439562"/>
              <a:gd name="connsiteX5" fmla="*/ 821725 w 1538415"/>
              <a:gd name="connsiteY5" fmla="*/ 0 h 1439562"/>
              <a:gd name="connsiteX0" fmla="*/ 821725 w 1538415"/>
              <a:gd name="connsiteY0" fmla="*/ 0 h 1451919"/>
              <a:gd name="connsiteX1" fmla="*/ 1526059 w 1538415"/>
              <a:gd name="connsiteY1" fmla="*/ 1167711 h 1451919"/>
              <a:gd name="connsiteX2" fmla="*/ 1538415 w 1538415"/>
              <a:gd name="connsiteY2" fmla="*/ 1439562 h 1451919"/>
              <a:gd name="connsiteX3" fmla="*/ 0 w 1538415"/>
              <a:gd name="connsiteY3" fmla="*/ 1451919 h 1451919"/>
              <a:gd name="connsiteX4" fmla="*/ 0 w 1538415"/>
              <a:gd name="connsiteY4" fmla="*/ 1167713 h 1451919"/>
              <a:gd name="connsiteX5" fmla="*/ 821725 w 1538415"/>
              <a:gd name="connsiteY5" fmla="*/ 0 h 1451919"/>
              <a:gd name="connsiteX0" fmla="*/ 821725 w 1532236"/>
              <a:gd name="connsiteY0" fmla="*/ 0 h 1451919"/>
              <a:gd name="connsiteX1" fmla="*/ 1526059 w 1532236"/>
              <a:gd name="connsiteY1" fmla="*/ 1167711 h 1451919"/>
              <a:gd name="connsiteX2" fmla="*/ 1532236 w 1532236"/>
              <a:gd name="connsiteY2" fmla="*/ 1451918 h 1451919"/>
              <a:gd name="connsiteX3" fmla="*/ 0 w 1532236"/>
              <a:gd name="connsiteY3" fmla="*/ 1451919 h 1451919"/>
              <a:gd name="connsiteX4" fmla="*/ 0 w 1532236"/>
              <a:gd name="connsiteY4" fmla="*/ 1167713 h 1451919"/>
              <a:gd name="connsiteX5" fmla="*/ 821725 w 1532236"/>
              <a:gd name="connsiteY5" fmla="*/ 0 h 1451919"/>
              <a:gd name="connsiteX0" fmla="*/ 1062681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62681 w 1532236"/>
              <a:gd name="connsiteY5" fmla="*/ 0 h 1377778"/>
              <a:gd name="connsiteX0" fmla="*/ 1062681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62681 w 1532236"/>
              <a:gd name="connsiteY5" fmla="*/ 0 h 1377778"/>
              <a:gd name="connsiteX0" fmla="*/ 1062681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62681 w 1532236"/>
              <a:gd name="connsiteY5" fmla="*/ 0 h 1377778"/>
              <a:gd name="connsiteX0" fmla="*/ 1062681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62681 w 1532236"/>
              <a:gd name="connsiteY5" fmla="*/ 0 h 1377778"/>
              <a:gd name="connsiteX0" fmla="*/ 1062681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62681 w 1532236"/>
              <a:gd name="connsiteY5" fmla="*/ 0 h 1377778"/>
              <a:gd name="connsiteX0" fmla="*/ 1087395 w 1532236"/>
              <a:gd name="connsiteY0" fmla="*/ 0 h 1377778"/>
              <a:gd name="connsiteX1" fmla="*/ 1526059 w 1532236"/>
              <a:gd name="connsiteY1" fmla="*/ 1093570 h 1377778"/>
              <a:gd name="connsiteX2" fmla="*/ 1532236 w 1532236"/>
              <a:gd name="connsiteY2" fmla="*/ 1377777 h 1377778"/>
              <a:gd name="connsiteX3" fmla="*/ 0 w 1532236"/>
              <a:gd name="connsiteY3" fmla="*/ 1377778 h 1377778"/>
              <a:gd name="connsiteX4" fmla="*/ 0 w 1532236"/>
              <a:gd name="connsiteY4" fmla="*/ 1093572 h 1377778"/>
              <a:gd name="connsiteX5" fmla="*/ 1087395 w 1532236"/>
              <a:gd name="connsiteY5" fmla="*/ 0 h 137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2236" h="1377778">
                <a:moveTo>
                  <a:pt x="1087395" y="0"/>
                </a:moveTo>
                <a:lnTo>
                  <a:pt x="1526059" y="1093570"/>
                </a:lnTo>
                <a:cubicBezTo>
                  <a:pt x="1526059" y="1184187"/>
                  <a:pt x="1532236" y="1287160"/>
                  <a:pt x="1532236" y="1377777"/>
                </a:cubicBezTo>
                <a:lnTo>
                  <a:pt x="0" y="1377778"/>
                </a:lnTo>
                <a:lnTo>
                  <a:pt x="0" y="1093572"/>
                </a:lnTo>
                <a:lnTo>
                  <a:pt x="1087395"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cxnSp>
        <p:nvCxnSpPr>
          <p:cNvPr id="18" name="Straight Connector 17"/>
          <p:cNvCxnSpPr/>
          <p:nvPr/>
        </p:nvCxnSpPr>
        <p:spPr>
          <a:xfrm flipV="1">
            <a:off x="222942" y="1481336"/>
            <a:ext cx="5112546" cy="2"/>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9" name="Freeform 18"/>
          <p:cNvSpPr/>
          <p:nvPr/>
        </p:nvSpPr>
        <p:spPr>
          <a:xfrm>
            <a:off x="2854329" y="1264245"/>
            <a:ext cx="2063579" cy="1890584"/>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56504 w 2125363"/>
              <a:gd name="connsiteY0" fmla="*/ 0 h 1853513"/>
              <a:gd name="connsiteX1" fmla="*/ 2125363 w 2125363"/>
              <a:gd name="connsiteY1" fmla="*/ 1594019 h 1853513"/>
              <a:gd name="connsiteX2" fmla="*/ 2125362 w 2125363"/>
              <a:gd name="connsiteY2" fmla="*/ 1853513 h 1853513"/>
              <a:gd name="connsiteX3" fmla="*/ 148282 w 2125363"/>
              <a:gd name="connsiteY3" fmla="*/ 1847335 h 1853513"/>
              <a:gd name="connsiteX4" fmla="*/ 0 w 2125363"/>
              <a:gd name="connsiteY4" fmla="*/ 1587843 h 1853513"/>
              <a:gd name="connsiteX5" fmla="*/ 1056504 w 2125363"/>
              <a:gd name="connsiteY5" fmla="*/ 0 h 1853513"/>
              <a:gd name="connsiteX0" fmla="*/ 908223 w 1977082"/>
              <a:gd name="connsiteY0" fmla="*/ 0 h 1853513"/>
              <a:gd name="connsiteX1" fmla="*/ 1977082 w 1977082"/>
              <a:gd name="connsiteY1" fmla="*/ 1594019 h 1853513"/>
              <a:gd name="connsiteX2" fmla="*/ 1977081 w 1977082"/>
              <a:gd name="connsiteY2" fmla="*/ 1853513 h 1853513"/>
              <a:gd name="connsiteX3" fmla="*/ 1 w 1977082"/>
              <a:gd name="connsiteY3" fmla="*/ 1847335 h 1853513"/>
              <a:gd name="connsiteX4" fmla="*/ 0 w 1977082"/>
              <a:gd name="connsiteY4" fmla="*/ 1563129 h 1853513"/>
              <a:gd name="connsiteX5" fmla="*/ 908223 w 1977082"/>
              <a:gd name="connsiteY5" fmla="*/ 0 h 1853513"/>
              <a:gd name="connsiteX0" fmla="*/ 908223 w 2063579"/>
              <a:gd name="connsiteY0" fmla="*/ 0 h 1853513"/>
              <a:gd name="connsiteX1" fmla="*/ 2063579 w 2063579"/>
              <a:gd name="connsiteY1" fmla="*/ 1594019 h 1853513"/>
              <a:gd name="connsiteX2" fmla="*/ 1977081 w 2063579"/>
              <a:gd name="connsiteY2" fmla="*/ 1853513 h 1853513"/>
              <a:gd name="connsiteX3" fmla="*/ 1 w 2063579"/>
              <a:gd name="connsiteY3" fmla="*/ 1847335 h 1853513"/>
              <a:gd name="connsiteX4" fmla="*/ 0 w 2063579"/>
              <a:gd name="connsiteY4" fmla="*/ 1563129 h 1853513"/>
              <a:gd name="connsiteX5" fmla="*/ 908223 w 2063579"/>
              <a:gd name="connsiteY5" fmla="*/ 0 h 1853513"/>
              <a:gd name="connsiteX0" fmla="*/ 908223 w 2063579"/>
              <a:gd name="connsiteY0" fmla="*/ 0 h 1847335"/>
              <a:gd name="connsiteX1" fmla="*/ 2063579 w 2063579"/>
              <a:gd name="connsiteY1" fmla="*/ 1594019 h 1847335"/>
              <a:gd name="connsiteX2" fmla="*/ 2063578 w 2063579"/>
              <a:gd name="connsiteY2" fmla="*/ 1841156 h 1847335"/>
              <a:gd name="connsiteX3" fmla="*/ 1 w 2063579"/>
              <a:gd name="connsiteY3" fmla="*/ 1847335 h 1847335"/>
              <a:gd name="connsiteX4" fmla="*/ 0 w 2063579"/>
              <a:gd name="connsiteY4" fmla="*/ 1563129 h 1847335"/>
              <a:gd name="connsiteX5" fmla="*/ 908223 w 2063579"/>
              <a:gd name="connsiteY5" fmla="*/ 0 h 1847335"/>
              <a:gd name="connsiteX0" fmla="*/ 914401 w 2063579"/>
              <a:gd name="connsiteY0" fmla="*/ 0 h 1859691"/>
              <a:gd name="connsiteX1" fmla="*/ 2063579 w 2063579"/>
              <a:gd name="connsiteY1" fmla="*/ 1606375 h 1859691"/>
              <a:gd name="connsiteX2" fmla="*/ 2063578 w 2063579"/>
              <a:gd name="connsiteY2" fmla="*/ 1853512 h 1859691"/>
              <a:gd name="connsiteX3" fmla="*/ 1 w 2063579"/>
              <a:gd name="connsiteY3" fmla="*/ 1859691 h 1859691"/>
              <a:gd name="connsiteX4" fmla="*/ 0 w 2063579"/>
              <a:gd name="connsiteY4" fmla="*/ 1575485 h 1859691"/>
              <a:gd name="connsiteX5" fmla="*/ 914401 w 2063579"/>
              <a:gd name="connsiteY5" fmla="*/ 0 h 1859691"/>
              <a:gd name="connsiteX0" fmla="*/ 475736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75736 w 2063579"/>
              <a:gd name="connsiteY5" fmla="*/ 0 h 1785551"/>
              <a:gd name="connsiteX0" fmla="*/ 475736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75736 w 2063579"/>
              <a:gd name="connsiteY5" fmla="*/ 0 h 1785551"/>
              <a:gd name="connsiteX0" fmla="*/ 475736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75736 w 2063579"/>
              <a:gd name="connsiteY5" fmla="*/ 0 h 1785551"/>
              <a:gd name="connsiteX0" fmla="*/ 475736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75736 w 2063579"/>
              <a:gd name="connsiteY5" fmla="*/ 0 h 1785551"/>
              <a:gd name="connsiteX0" fmla="*/ 413952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13952 w 2063579"/>
              <a:gd name="connsiteY5" fmla="*/ 0 h 1785551"/>
              <a:gd name="connsiteX0" fmla="*/ 413952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13952 w 2063579"/>
              <a:gd name="connsiteY5" fmla="*/ 0 h 1785551"/>
              <a:gd name="connsiteX0" fmla="*/ 413952 w 2063579"/>
              <a:gd name="connsiteY0" fmla="*/ 0 h 1785551"/>
              <a:gd name="connsiteX1" fmla="*/ 2063579 w 2063579"/>
              <a:gd name="connsiteY1" fmla="*/ 1532235 h 1785551"/>
              <a:gd name="connsiteX2" fmla="*/ 2063578 w 2063579"/>
              <a:gd name="connsiteY2" fmla="*/ 1779372 h 1785551"/>
              <a:gd name="connsiteX3" fmla="*/ 1 w 2063579"/>
              <a:gd name="connsiteY3" fmla="*/ 1785551 h 1785551"/>
              <a:gd name="connsiteX4" fmla="*/ 0 w 2063579"/>
              <a:gd name="connsiteY4" fmla="*/ 1501345 h 1785551"/>
              <a:gd name="connsiteX5" fmla="*/ 413952 w 2063579"/>
              <a:gd name="connsiteY5" fmla="*/ 0 h 1785551"/>
              <a:gd name="connsiteX0" fmla="*/ 395417 w 2063579"/>
              <a:gd name="connsiteY0" fmla="*/ 0 h 1884405"/>
              <a:gd name="connsiteX1" fmla="*/ 2063579 w 2063579"/>
              <a:gd name="connsiteY1" fmla="*/ 1631089 h 1884405"/>
              <a:gd name="connsiteX2" fmla="*/ 2063578 w 2063579"/>
              <a:gd name="connsiteY2" fmla="*/ 1878226 h 1884405"/>
              <a:gd name="connsiteX3" fmla="*/ 1 w 2063579"/>
              <a:gd name="connsiteY3" fmla="*/ 1884405 h 1884405"/>
              <a:gd name="connsiteX4" fmla="*/ 0 w 2063579"/>
              <a:gd name="connsiteY4" fmla="*/ 1600199 h 1884405"/>
              <a:gd name="connsiteX5" fmla="*/ 395417 w 2063579"/>
              <a:gd name="connsiteY5" fmla="*/ 0 h 1884405"/>
              <a:gd name="connsiteX0" fmla="*/ 389238 w 2063579"/>
              <a:gd name="connsiteY0" fmla="*/ 0 h 1890584"/>
              <a:gd name="connsiteX1" fmla="*/ 2063579 w 2063579"/>
              <a:gd name="connsiteY1" fmla="*/ 1637268 h 1890584"/>
              <a:gd name="connsiteX2" fmla="*/ 2063578 w 2063579"/>
              <a:gd name="connsiteY2" fmla="*/ 1884405 h 1890584"/>
              <a:gd name="connsiteX3" fmla="*/ 1 w 2063579"/>
              <a:gd name="connsiteY3" fmla="*/ 1890584 h 1890584"/>
              <a:gd name="connsiteX4" fmla="*/ 0 w 2063579"/>
              <a:gd name="connsiteY4" fmla="*/ 1606378 h 1890584"/>
              <a:gd name="connsiteX5" fmla="*/ 389238 w 2063579"/>
              <a:gd name="connsiteY5" fmla="*/ 0 h 1890584"/>
              <a:gd name="connsiteX0" fmla="*/ 389238 w 2063579"/>
              <a:gd name="connsiteY0" fmla="*/ 0 h 1890584"/>
              <a:gd name="connsiteX1" fmla="*/ 2063579 w 2063579"/>
              <a:gd name="connsiteY1" fmla="*/ 1637268 h 1890584"/>
              <a:gd name="connsiteX2" fmla="*/ 2063578 w 2063579"/>
              <a:gd name="connsiteY2" fmla="*/ 1884405 h 1890584"/>
              <a:gd name="connsiteX3" fmla="*/ 1 w 2063579"/>
              <a:gd name="connsiteY3" fmla="*/ 1890584 h 1890584"/>
              <a:gd name="connsiteX4" fmla="*/ 0 w 2063579"/>
              <a:gd name="connsiteY4" fmla="*/ 1606378 h 1890584"/>
              <a:gd name="connsiteX5" fmla="*/ 389238 w 2063579"/>
              <a:gd name="connsiteY5" fmla="*/ 0 h 1890584"/>
              <a:gd name="connsiteX0" fmla="*/ 389238 w 2063579"/>
              <a:gd name="connsiteY0" fmla="*/ 0 h 1890584"/>
              <a:gd name="connsiteX1" fmla="*/ 2063579 w 2063579"/>
              <a:gd name="connsiteY1" fmla="*/ 1637268 h 1890584"/>
              <a:gd name="connsiteX2" fmla="*/ 2063578 w 2063579"/>
              <a:gd name="connsiteY2" fmla="*/ 1884405 h 1890584"/>
              <a:gd name="connsiteX3" fmla="*/ 1 w 2063579"/>
              <a:gd name="connsiteY3" fmla="*/ 1890584 h 1890584"/>
              <a:gd name="connsiteX4" fmla="*/ 0 w 2063579"/>
              <a:gd name="connsiteY4" fmla="*/ 1606378 h 1890584"/>
              <a:gd name="connsiteX5" fmla="*/ 389238 w 2063579"/>
              <a:gd name="connsiteY5" fmla="*/ 0 h 189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3579" h="1890584">
                <a:moveTo>
                  <a:pt x="389238" y="0"/>
                </a:moveTo>
                <a:cubicBezTo>
                  <a:pt x="932935" y="541636"/>
                  <a:pt x="1532239" y="1126524"/>
                  <a:pt x="2063579" y="1637268"/>
                </a:cubicBezTo>
                <a:cubicBezTo>
                  <a:pt x="2063579" y="1727885"/>
                  <a:pt x="2063578" y="1793788"/>
                  <a:pt x="2063578" y="1884405"/>
                </a:cubicBezTo>
                <a:lnTo>
                  <a:pt x="1" y="1890584"/>
                </a:lnTo>
                <a:cubicBezTo>
                  <a:pt x="1" y="1804087"/>
                  <a:pt x="0" y="1692875"/>
                  <a:pt x="0" y="1606378"/>
                </a:cubicBezTo>
                <a:lnTo>
                  <a:pt x="389238"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20" name="Freeform 19"/>
          <p:cNvSpPr/>
          <p:nvPr/>
        </p:nvSpPr>
        <p:spPr>
          <a:xfrm>
            <a:off x="532357" y="1284008"/>
            <a:ext cx="2125363" cy="1853513"/>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363" h="1853513">
                <a:moveTo>
                  <a:pt x="1056504" y="0"/>
                </a:moveTo>
                <a:lnTo>
                  <a:pt x="2125363" y="1594019"/>
                </a:lnTo>
                <a:cubicBezTo>
                  <a:pt x="2125363" y="1684636"/>
                  <a:pt x="2125362" y="1762896"/>
                  <a:pt x="2125362" y="1853513"/>
                </a:cubicBezTo>
                <a:lnTo>
                  <a:pt x="1" y="1847335"/>
                </a:lnTo>
                <a:cubicBezTo>
                  <a:pt x="1" y="1760838"/>
                  <a:pt x="0" y="1674340"/>
                  <a:pt x="0" y="1587843"/>
                </a:cubicBezTo>
                <a:lnTo>
                  <a:pt x="1056504"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cxnSp>
        <p:nvCxnSpPr>
          <p:cNvPr id="21" name="Straight Connector 20"/>
          <p:cNvCxnSpPr/>
          <p:nvPr/>
        </p:nvCxnSpPr>
        <p:spPr>
          <a:xfrm>
            <a:off x="222942" y="977280"/>
            <a:ext cx="5112546" cy="5"/>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08560" y="761256"/>
            <a:ext cx="618416" cy="276989"/>
          </a:xfrm>
          <a:prstGeom prst="rect">
            <a:avLst/>
          </a:prstGeom>
          <a:noFill/>
        </p:spPr>
        <p:txBody>
          <a:bodyPr wrap="none" lIns="91429" tIns="45715" rIns="91429" bIns="45715" rtlCol="0">
            <a:spAutoFit/>
          </a:bodyPr>
          <a:lstStyle/>
          <a:p>
            <a:r>
              <a:rPr lang="en-US" sz="1200" dirty="0">
                <a:latin typeface="+mj-lt"/>
                <a:cs typeface="Times New Roman" pitchFamily="18" charset="0"/>
              </a:rPr>
              <a:t>Level 0</a:t>
            </a:r>
          </a:p>
        </p:txBody>
      </p:sp>
      <p:sp>
        <p:nvSpPr>
          <p:cNvPr id="23" name="TextBox 22"/>
          <p:cNvSpPr txBox="1"/>
          <p:nvPr/>
        </p:nvSpPr>
        <p:spPr>
          <a:xfrm>
            <a:off x="4820338" y="761256"/>
            <a:ext cx="617455" cy="276989"/>
          </a:xfrm>
          <a:prstGeom prst="rect">
            <a:avLst/>
          </a:prstGeom>
          <a:noFill/>
        </p:spPr>
        <p:txBody>
          <a:bodyPr wrap="none" lIns="91429" tIns="45715" rIns="91429" bIns="45715" rtlCol="0">
            <a:spAutoFit/>
          </a:bodyPr>
          <a:lstStyle/>
          <a:p>
            <a:pPr algn="r"/>
            <a:r>
              <a:rPr lang="en-US" sz="1200" dirty="0">
                <a:latin typeface="+mj-lt"/>
                <a:cs typeface="Times New Roman" pitchFamily="18" charset="0"/>
              </a:rPr>
              <a:t>1 node</a:t>
            </a:r>
          </a:p>
        </p:txBody>
      </p:sp>
      <p:sp>
        <p:nvSpPr>
          <p:cNvPr id="24" name="Rectangle 23"/>
          <p:cNvSpPr/>
          <p:nvPr/>
        </p:nvSpPr>
        <p:spPr>
          <a:xfrm>
            <a:off x="123101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25" name="Rectangle 24"/>
          <p:cNvSpPr/>
          <p:nvPr/>
        </p:nvSpPr>
        <p:spPr>
          <a:xfrm>
            <a:off x="65494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26" name="Rectangle 25"/>
          <p:cNvSpPr/>
          <p:nvPr/>
        </p:nvSpPr>
        <p:spPr>
          <a:xfrm>
            <a:off x="180707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27" name="Rectangle 26"/>
          <p:cNvSpPr/>
          <p:nvPr/>
        </p:nvSpPr>
        <p:spPr>
          <a:xfrm>
            <a:off x="238313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28" name="Rectangle 27"/>
          <p:cNvSpPr/>
          <p:nvPr/>
        </p:nvSpPr>
        <p:spPr>
          <a:xfrm>
            <a:off x="295920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29" name="Rectangle 28"/>
          <p:cNvSpPr/>
          <p:nvPr/>
        </p:nvSpPr>
        <p:spPr>
          <a:xfrm>
            <a:off x="353526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30" name="Rectangle 29"/>
          <p:cNvSpPr/>
          <p:nvPr/>
        </p:nvSpPr>
        <p:spPr>
          <a:xfrm>
            <a:off x="411133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31" name="Rectangle 30"/>
          <p:cNvSpPr/>
          <p:nvPr/>
        </p:nvSpPr>
        <p:spPr>
          <a:xfrm>
            <a:off x="468739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2" name="Rectangle 31"/>
          <p:cNvSpPr/>
          <p:nvPr/>
        </p:nvSpPr>
        <p:spPr>
          <a:xfrm>
            <a:off x="510930" y="3163330"/>
            <a:ext cx="4464496" cy="118206"/>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cxnSp>
        <p:nvCxnSpPr>
          <p:cNvPr id="33" name="Straight Connector 32"/>
          <p:cNvCxnSpPr>
            <a:endCxn id="47" idx="1"/>
          </p:cNvCxnSpPr>
          <p:nvPr/>
        </p:nvCxnSpPr>
        <p:spPr>
          <a:xfrm>
            <a:off x="2815187" y="977281"/>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endCxn id="46" idx="7"/>
          </p:cNvCxnSpPr>
          <p:nvPr/>
        </p:nvCxnSpPr>
        <p:spPr>
          <a:xfrm flipH="1">
            <a:off x="1692886" y="977281"/>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08560" y="1265311"/>
            <a:ext cx="618416" cy="276989"/>
          </a:xfrm>
          <a:prstGeom prst="rect">
            <a:avLst/>
          </a:prstGeom>
          <a:noFill/>
        </p:spPr>
        <p:txBody>
          <a:bodyPr wrap="none" lIns="91429" tIns="45715" rIns="91429" bIns="45715" rtlCol="0">
            <a:spAutoFit/>
          </a:bodyPr>
          <a:lstStyle/>
          <a:p>
            <a:r>
              <a:rPr lang="en-US" sz="1200" dirty="0">
                <a:latin typeface="+mj-lt"/>
                <a:cs typeface="Times New Roman" pitchFamily="18" charset="0"/>
              </a:rPr>
              <a:t>Level 1</a:t>
            </a:r>
          </a:p>
        </p:txBody>
      </p:sp>
      <p:sp>
        <p:nvSpPr>
          <p:cNvPr id="36" name="TextBox 35"/>
          <p:cNvSpPr txBox="1"/>
          <p:nvPr/>
        </p:nvSpPr>
        <p:spPr>
          <a:xfrm>
            <a:off x="4759424" y="1265311"/>
            <a:ext cx="678369" cy="276989"/>
          </a:xfrm>
          <a:prstGeom prst="rect">
            <a:avLst/>
          </a:prstGeom>
          <a:noFill/>
        </p:spPr>
        <p:txBody>
          <a:bodyPr wrap="none" lIns="91429" tIns="45715" rIns="91429" bIns="45715" rtlCol="0">
            <a:spAutoFit/>
          </a:bodyPr>
          <a:lstStyle/>
          <a:p>
            <a:pPr algn="r"/>
            <a:r>
              <a:rPr lang="en-US" sz="1200" dirty="0">
                <a:latin typeface="+mj-lt"/>
                <a:cs typeface="Times New Roman" pitchFamily="18" charset="0"/>
              </a:rPr>
              <a:t>2 nodes</a:t>
            </a:r>
          </a:p>
        </p:txBody>
      </p:sp>
      <p:sp>
        <p:nvSpPr>
          <p:cNvPr id="37" name="Rectangle 36"/>
          <p:cNvSpPr/>
          <p:nvPr/>
        </p:nvSpPr>
        <p:spPr>
          <a:xfrm>
            <a:off x="514918" y="3427133"/>
            <a:ext cx="2156253"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8" name="Rectangle 37"/>
          <p:cNvSpPr/>
          <p:nvPr/>
        </p:nvSpPr>
        <p:spPr>
          <a:xfrm>
            <a:off x="2819174" y="3287432"/>
            <a:ext cx="2156253"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39" name="Multiply 38"/>
          <p:cNvSpPr/>
          <p:nvPr/>
        </p:nvSpPr>
        <p:spPr>
          <a:xfrm>
            <a:off x="2514798" y="3006409"/>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40" name="Straight Connector 39"/>
          <p:cNvCxnSpPr/>
          <p:nvPr/>
        </p:nvCxnSpPr>
        <p:spPr>
          <a:xfrm flipH="1">
            <a:off x="3031210"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1" name="Straight Connector 40"/>
          <p:cNvCxnSpPr>
            <a:endCxn id="63" idx="7"/>
          </p:cNvCxnSpPr>
          <p:nvPr/>
        </p:nvCxnSpPr>
        <p:spPr>
          <a:xfrm flipH="1">
            <a:off x="1116822"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2" name="Straight Connector 41"/>
          <p:cNvCxnSpPr>
            <a:endCxn id="64" idx="1"/>
          </p:cNvCxnSpPr>
          <p:nvPr/>
        </p:nvCxnSpPr>
        <p:spPr>
          <a:xfrm>
            <a:off x="1663059"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Connector 42"/>
          <p:cNvCxnSpPr>
            <a:endCxn id="65" idx="1"/>
          </p:cNvCxnSpPr>
          <p:nvPr/>
        </p:nvCxnSpPr>
        <p:spPr>
          <a:xfrm>
            <a:off x="3391251" y="1481336"/>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4" name="Freeform 43"/>
          <p:cNvSpPr/>
          <p:nvPr/>
        </p:nvSpPr>
        <p:spPr>
          <a:xfrm>
            <a:off x="1664099" y="1739980"/>
            <a:ext cx="1007073" cy="1414847"/>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 name="connsiteX0" fmla="*/ 512806 w 1007073"/>
              <a:gd name="connsiteY0" fmla="*/ 0 h 1328351"/>
              <a:gd name="connsiteX1" fmla="*/ 1000896 w 1007073"/>
              <a:gd name="connsiteY1" fmla="*/ 1081213 h 1328351"/>
              <a:gd name="connsiteX2" fmla="*/ 1007073 w 1007073"/>
              <a:gd name="connsiteY2" fmla="*/ 1328351 h 1328351"/>
              <a:gd name="connsiteX3" fmla="*/ 0 w 1007073"/>
              <a:gd name="connsiteY3" fmla="*/ 1303637 h 1328351"/>
              <a:gd name="connsiteX4" fmla="*/ 6177 w 1007073"/>
              <a:gd name="connsiteY4" fmla="*/ 1087394 h 1328351"/>
              <a:gd name="connsiteX5" fmla="*/ 512806 w 1007073"/>
              <a:gd name="connsiteY5" fmla="*/ 0 h 1328351"/>
              <a:gd name="connsiteX0" fmla="*/ 506627 w 1007073"/>
              <a:gd name="connsiteY0" fmla="*/ 0 h 1383956"/>
              <a:gd name="connsiteX1" fmla="*/ 1000896 w 1007073"/>
              <a:gd name="connsiteY1" fmla="*/ 1136818 h 1383956"/>
              <a:gd name="connsiteX2" fmla="*/ 1007073 w 1007073"/>
              <a:gd name="connsiteY2" fmla="*/ 1383956 h 1383956"/>
              <a:gd name="connsiteX3" fmla="*/ 0 w 1007073"/>
              <a:gd name="connsiteY3" fmla="*/ 1359242 h 1383956"/>
              <a:gd name="connsiteX4" fmla="*/ 6177 w 1007073"/>
              <a:gd name="connsiteY4" fmla="*/ 1142999 h 1383956"/>
              <a:gd name="connsiteX5" fmla="*/ 506627 w 1007073"/>
              <a:gd name="connsiteY5" fmla="*/ 0 h 1383956"/>
              <a:gd name="connsiteX0" fmla="*/ 500448 w 1007073"/>
              <a:gd name="connsiteY0" fmla="*/ 0 h 1439561"/>
              <a:gd name="connsiteX1" fmla="*/ 1000896 w 1007073"/>
              <a:gd name="connsiteY1" fmla="*/ 1192423 h 1439561"/>
              <a:gd name="connsiteX2" fmla="*/ 1007073 w 1007073"/>
              <a:gd name="connsiteY2" fmla="*/ 1439561 h 1439561"/>
              <a:gd name="connsiteX3" fmla="*/ 0 w 1007073"/>
              <a:gd name="connsiteY3" fmla="*/ 1414847 h 1439561"/>
              <a:gd name="connsiteX4" fmla="*/ 6177 w 1007073"/>
              <a:gd name="connsiteY4" fmla="*/ 1198604 h 1439561"/>
              <a:gd name="connsiteX5" fmla="*/ 500448 w 1007073"/>
              <a:gd name="connsiteY5" fmla="*/ 0 h 1439561"/>
              <a:gd name="connsiteX0" fmla="*/ 500448 w 1007073"/>
              <a:gd name="connsiteY0" fmla="*/ 0 h 1414847"/>
              <a:gd name="connsiteX1" fmla="*/ 1000896 w 1007073"/>
              <a:gd name="connsiteY1" fmla="*/ 1167709 h 1414847"/>
              <a:gd name="connsiteX2" fmla="*/ 1007073 w 1007073"/>
              <a:gd name="connsiteY2" fmla="*/ 1414847 h 1414847"/>
              <a:gd name="connsiteX3" fmla="*/ 0 w 1007073"/>
              <a:gd name="connsiteY3" fmla="*/ 1390133 h 1414847"/>
              <a:gd name="connsiteX4" fmla="*/ 6177 w 1007073"/>
              <a:gd name="connsiteY4" fmla="*/ 1173890 h 1414847"/>
              <a:gd name="connsiteX5" fmla="*/ 500448 w 1007073"/>
              <a:gd name="connsiteY5" fmla="*/ 0 h 1414847"/>
              <a:gd name="connsiteX0" fmla="*/ 500448 w 1007073"/>
              <a:gd name="connsiteY0" fmla="*/ 0 h 1414847"/>
              <a:gd name="connsiteX1" fmla="*/ 1000896 w 1007073"/>
              <a:gd name="connsiteY1" fmla="*/ 1167709 h 1414847"/>
              <a:gd name="connsiteX2" fmla="*/ 1007073 w 1007073"/>
              <a:gd name="connsiteY2" fmla="*/ 1414847 h 1414847"/>
              <a:gd name="connsiteX3" fmla="*/ 0 w 1007073"/>
              <a:gd name="connsiteY3" fmla="*/ 1390133 h 1414847"/>
              <a:gd name="connsiteX4" fmla="*/ 6177 w 1007073"/>
              <a:gd name="connsiteY4" fmla="*/ 1173890 h 1414847"/>
              <a:gd name="connsiteX5" fmla="*/ 500448 w 1007073"/>
              <a:gd name="connsiteY5" fmla="*/ 0 h 1414847"/>
              <a:gd name="connsiteX0" fmla="*/ 500448 w 1007073"/>
              <a:gd name="connsiteY0" fmla="*/ 0 h 1414847"/>
              <a:gd name="connsiteX1" fmla="*/ 1000896 w 1007073"/>
              <a:gd name="connsiteY1" fmla="*/ 1167709 h 1414847"/>
              <a:gd name="connsiteX2" fmla="*/ 1007073 w 1007073"/>
              <a:gd name="connsiteY2" fmla="*/ 1414847 h 1414847"/>
              <a:gd name="connsiteX3" fmla="*/ 0 w 1007073"/>
              <a:gd name="connsiteY3" fmla="*/ 1390133 h 1414847"/>
              <a:gd name="connsiteX4" fmla="*/ 6177 w 1007073"/>
              <a:gd name="connsiteY4" fmla="*/ 1173890 h 1414847"/>
              <a:gd name="connsiteX5" fmla="*/ 500448 w 1007073"/>
              <a:gd name="connsiteY5" fmla="*/ 0 h 1414847"/>
              <a:gd name="connsiteX0" fmla="*/ 500448 w 1007073"/>
              <a:gd name="connsiteY0" fmla="*/ 0 h 1414847"/>
              <a:gd name="connsiteX1" fmla="*/ 1000896 w 1007073"/>
              <a:gd name="connsiteY1" fmla="*/ 1167709 h 1414847"/>
              <a:gd name="connsiteX2" fmla="*/ 1007073 w 1007073"/>
              <a:gd name="connsiteY2" fmla="*/ 1414847 h 1414847"/>
              <a:gd name="connsiteX3" fmla="*/ 0 w 1007073"/>
              <a:gd name="connsiteY3" fmla="*/ 1390133 h 1414847"/>
              <a:gd name="connsiteX4" fmla="*/ 6177 w 1007073"/>
              <a:gd name="connsiteY4" fmla="*/ 1173890 h 1414847"/>
              <a:gd name="connsiteX5" fmla="*/ 500448 w 1007073"/>
              <a:gd name="connsiteY5" fmla="*/ 0 h 1414847"/>
              <a:gd name="connsiteX0" fmla="*/ 500448 w 1007073"/>
              <a:gd name="connsiteY0" fmla="*/ 0 h 1414847"/>
              <a:gd name="connsiteX1" fmla="*/ 1000896 w 1007073"/>
              <a:gd name="connsiteY1" fmla="*/ 1167709 h 1414847"/>
              <a:gd name="connsiteX2" fmla="*/ 1007073 w 1007073"/>
              <a:gd name="connsiteY2" fmla="*/ 1414847 h 1414847"/>
              <a:gd name="connsiteX3" fmla="*/ 0 w 1007073"/>
              <a:gd name="connsiteY3" fmla="*/ 1390133 h 1414847"/>
              <a:gd name="connsiteX4" fmla="*/ 6177 w 1007073"/>
              <a:gd name="connsiteY4" fmla="*/ 1173890 h 1414847"/>
              <a:gd name="connsiteX5" fmla="*/ 500448 w 1007073"/>
              <a:gd name="connsiteY5" fmla="*/ 0 h 1414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414847">
                <a:moveTo>
                  <a:pt x="500448" y="0"/>
                </a:moveTo>
                <a:lnTo>
                  <a:pt x="1000896" y="1167709"/>
                </a:lnTo>
                <a:cubicBezTo>
                  <a:pt x="1000896" y="1258326"/>
                  <a:pt x="1007073" y="1324230"/>
                  <a:pt x="1007073" y="1414847"/>
                </a:cubicBezTo>
                <a:lnTo>
                  <a:pt x="0" y="1390133"/>
                </a:lnTo>
                <a:cubicBezTo>
                  <a:pt x="0" y="1303636"/>
                  <a:pt x="6177" y="1260387"/>
                  <a:pt x="6177" y="1173890"/>
                </a:cubicBezTo>
                <a:lnTo>
                  <a:pt x="500448"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5" name="Freeform 44"/>
          <p:cNvSpPr/>
          <p:nvPr/>
        </p:nvSpPr>
        <p:spPr>
          <a:xfrm>
            <a:off x="511876" y="1735056"/>
            <a:ext cx="1007073" cy="1408670"/>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 name="connsiteX0" fmla="*/ 500449 w 1007073"/>
              <a:gd name="connsiteY0" fmla="*/ 0 h 1371600"/>
              <a:gd name="connsiteX1" fmla="*/ 1000896 w 1007073"/>
              <a:gd name="connsiteY1" fmla="*/ 1124462 h 1371600"/>
              <a:gd name="connsiteX2" fmla="*/ 1007073 w 1007073"/>
              <a:gd name="connsiteY2" fmla="*/ 1371600 h 1371600"/>
              <a:gd name="connsiteX3" fmla="*/ 0 w 1007073"/>
              <a:gd name="connsiteY3" fmla="*/ 1346886 h 1371600"/>
              <a:gd name="connsiteX4" fmla="*/ 6177 w 1007073"/>
              <a:gd name="connsiteY4" fmla="*/ 1130643 h 1371600"/>
              <a:gd name="connsiteX5" fmla="*/ 500449 w 1007073"/>
              <a:gd name="connsiteY5" fmla="*/ 0 h 137160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 name="connsiteX0" fmla="*/ 506628 w 1007073"/>
              <a:gd name="connsiteY0" fmla="*/ 0 h 1408670"/>
              <a:gd name="connsiteX1" fmla="*/ 1000896 w 1007073"/>
              <a:gd name="connsiteY1" fmla="*/ 1161532 h 1408670"/>
              <a:gd name="connsiteX2" fmla="*/ 1007073 w 1007073"/>
              <a:gd name="connsiteY2" fmla="*/ 1408670 h 1408670"/>
              <a:gd name="connsiteX3" fmla="*/ 0 w 1007073"/>
              <a:gd name="connsiteY3" fmla="*/ 1383956 h 1408670"/>
              <a:gd name="connsiteX4" fmla="*/ 6177 w 1007073"/>
              <a:gd name="connsiteY4" fmla="*/ 1167713 h 1408670"/>
              <a:gd name="connsiteX5" fmla="*/ 506628 w 1007073"/>
              <a:gd name="connsiteY5" fmla="*/ 0 h 140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1408670">
                <a:moveTo>
                  <a:pt x="506628" y="0"/>
                </a:moveTo>
                <a:lnTo>
                  <a:pt x="1000896" y="1161532"/>
                </a:lnTo>
                <a:cubicBezTo>
                  <a:pt x="1000896" y="1252149"/>
                  <a:pt x="1007073" y="1318053"/>
                  <a:pt x="1007073" y="1408670"/>
                </a:cubicBezTo>
                <a:lnTo>
                  <a:pt x="0" y="1383956"/>
                </a:lnTo>
                <a:cubicBezTo>
                  <a:pt x="0" y="1297459"/>
                  <a:pt x="6177" y="1254210"/>
                  <a:pt x="6177" y="1167713"/>
                </a:cubicBezTo>
                <a:lnTo>
                  <a:pt x="506628"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46" name="Oval 45"/>
          <p:cNvSpPr/>
          <p:nvPr/>
        </p:nvSpPr>
        <p:spPr>
          <a:xfrm>
            <a:off x="1447034"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7" name="Oval 46"/>
          <p:cNvSpPr/>
          <p:nvPr/>
        </p:nvSpPr>
        <p:spPr>
          <a:xfrm>
            <a:off x="317522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48" name="Oval 47"/>
          <p:cNvSpPr/>
          <p:nvPr/>
        </p:nvSpPr>
        <p:spPr>
          <a:xfrm>
            <a:off x="2599162"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9" name="Rectangle 48"/>
          <p:cNvSpPr/>
          <p:nvPr/>
        </p:nvSpPr>
        <p:spPr>
          <a:xfrm>
            <a:off x="510836" y="3575059"/>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0" name="Multiply 49"/>
          <p:cNvSpPr/>
          <p:nvPr/>
        </p:nvSpPr>
        <p:spPr>
          <a:xfrm>
            <a:off x="787031" y="3429072"/>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1" name="Multiply 50"/>
          <p:cNvSpPr/>
          <p:nvPr/>
        </p:nvSpPr>
        <p:spPr>
          <a:xfrm>
            <a:off x="1364663" y="3277221"/>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2" name="Rectangle 51"/>
          <p:cNvSpPr/>
          <p:nvPr/>
        </p:nvSpPr>
        <p:spPr>
          <a:xfrm>
            <a:off x="1663059" y="3717523"/>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3" name="Multiply 52"/>
          <p:cNvSpPr/>
          <p:nvPr/>
        </p:nvSpPr>
        <p:spPr>
          <a:xfrm>
            <a:off x="1939254" y="3571537"/>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4" name="Rectangle 53"/>
          <p:cNvSpPr/>
          <p:nvPr/>
        </p:nvSpPr>
        <p:spPr>
          <a:xfrm>
            <a:off x="3391251" y="3425552"/>
            <a:ext cx="1584175"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5" name="Multiply 54"/>
          <p:cNvSpPr/>
          <p:nvPr/>
        </p:nvSpPr>
        <p:spPr>
          <a:xfrm>
            <a:off x="4230616" y="3275641"/>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6" name="Multiply 55"/>
          <p:cNvSpPr/>
          <p:nvPr/>
        </p:nvSpPr>
        <p:spPr>
          <a:xfrm>
            <a:off x="3078504" y="3137520"/>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57" name="Straight Connector 56"/>
          <p:cNvCxnSpPr/>
          <p:nvPr/>
        </p:nvCxnSpPr>
        <p:spPr>
          <a:xfrm flipH="1">
            <a:off x="72695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08699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879082" y="1964302"/>
            <a:ext cx="216024" cy="88518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239122" y="1964302"/>
            <a:ext cx="216024" cy="88518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1" name="Straight Connector 60"/>
          <p:cNvCxnSpPr>
            <a:endCxn id="79" idx="7"/>
          </p:cNvCxnSpPr>
          <p:nvPr/>
        </p:nvCxnSpPr>
        <p:spPr>
          <a:xfrm flipH="1">
            <a:off x="3997142" y="1985393"/>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543378"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3" name="Oval 62"/>
          <p:cNvSpPr/>
          <p:nvPr/>
        </p:nvSpPr>
        <p:spPr>
          <a:xfrm>
            <a:off x="87097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64" name="Oval 63"/>
          <p:cNvSpPr/>
          <p:nvPr/>
        </p:nvSpPr>
        <p:spPr>
          <a:xfrm>
            <a:off x="202309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5" name="Oval 64"/>
          <p:cNvSpPr/>
          <p:nvPr/>
        </p:nvSpPr>
        <p:spPr>
          <a:xfrm>
            <a:off x="432735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6" name="Freeform 65"/>
          <p:cNvSpPr/>
          <p:nvPr/>
        </p:nvSpPr>
        <p:spPr>
          <a:xfrm>
            <a:off x="3397430" y="2239115"/>
            <a:ext cx="1007073" cy="920578"/>
          </a:xfrm>
          <a:custGeom>
            <a:avLst/>
            <a:gdLst>
              <a:gd name="connsiteX0" fmla="*/ 2063578 w 3954162"/>
              <a:gd name="connsiteY0" fmla="*/ 0 h 1556951"/>
              <a:gd name="connsiteX1" fmla="*/ 3954162 w 3954162"/>
              <a:gd name="connsiteY1" fmla="*/ 1482810 h 1556951"/>
              <a:gd name="connsiteX2" fmla="*/ 0 w 3954162"/>
              <a:gd name="connsiteY2" fmla="*/ 1556951 h 1556951"/>
              <a:gd name="connsiteX3" fmla="*/ 1964724 w 3954162"/>
              <a:gd name="connsiteY3" fmla="*/ 12356 h 1556951"/>
              <a:gd name="connsiteX4" fmla="*/ 2063578 w 3954162"/>
              <a:gd name="connsiteY4" fmla="*/ 0 h 1556951"/>
              <a:gd name="connsiteX0" fmla="*/ 2063578 w 4046838"/>
              <a:gd name="connsiteY0" fmla="*/ 0 h 1699053"/>
              <a:gd name="connsiteX1" fmla="*/ 4046838 w 4046838"/>
              <a:gd name="connsiteY1" fmla="*/ 1699053 h 1699053"/>
              <a:gd name="connsiteX2" fmla="*/ 0 w 4046838"/>
              <a:gd name="connsiteY2" fmla="*/ 1556951 h 1699053"/>
              <a:gd name="connsiteX3" fmla="*/ 1964724 w 4046838"/>
              <a:gd name="connsiteY3" fmla="*/ 12356 h 1699053"/>
              <a:gd name="connsiteX4" fmla="*/ 2063578 w 4046838"/>
              <a:gd name="connsiteY4" fmla="*/ 0 h 1699053"/>
              <a:gd name="connsiteX0" fmla="*/ 2088292 w 4071552"/>
              <a:gd name="connsiteY0" fmla="*/ 0 h 1711410"/>
              <a:gd name="connsiteX1" fmla="*/ 4071552 w 4071552"/>
              <a:gd name="connsiteY1" fmla="*/ 1699053 h 1711410"/>
              <a:gd name="connsiteX2" fmla="*/ 0 w 4071552"/>
              <a:gd name="connsiteY2" fmla="*/ 1711410 h 1711410"/>
              <a:gd name="connsiteX3" fmla="*/ 1989438 w 4071552"/>
              <a:gd name="connsiteY3" fmla="*/ 12356 h 1711410"/>
              <a:gd name="connsiteX4" fmla="*/ 2088292 w 4071552"/>
              <a:gd name="connsiteY4" fmla="*/ 0 h 1711410"/>
              <a:gd name="connsiteX0" fmla="*/ 2088292 w 4071552"/>
              <a:gd name="connsiteY0" fmla="*/ 166817 h 1878227"/>
              <a:gd name="connsiteX1" fmla="*/ 4071552 w 4071552"/>
              <a:gd name="connsiteY1" fmla="*/ 1865870 h 1878227"/>
              <a:gd name="connsiteX2" fmla="*/ 0 w 4071552"/>
              <a:gd name="connsiteY2" fmla="*/ 1878227 h 1878227"/>
              <a:gd name="connsiteX3" fmla="*/ 1921476 w 4071552"/>
              <a:gd name="connsiteY3" fmla="*/ 0 h 1878227"/>
              <a:gd name="connsiteX4" fmla="*/ 2088292 w 4071552"/>
              <a:gd name="connsiteY4" fmla="*/ 166817 h 1878227"/>
              <a:gd name="connsiteX0" fmla="*/ 2193324 w 4071552"/>
              <a:gd name="connsiteY0" fmla="*/ 6179 h 1878227"/>
              <a:gd name="connsiteX1" fmla="*/ 4071552 w 4071552"/>
              <a:gd name="connsiteY1" fmla="*/ 1865870 h 1878227"/>
              <a:gd name="connsiteX2" fmla="*/ 0 w 4071552"/>
              <a:gd name="connsiteY2" fmla="*/ 1878227 h 1878227"/>
              <a:gd name="connsiteX3" fmla="*/ 1921476 w 4071552"/>
              <a:gd name="connsiteY3" fmla="*/ 0 h 1878227"/>
              <a:gd name="connsiteX4" fmla="*/ 2193324 w 4071552"/>
              <a:gd name="connsiteY4" fmla="*/ 6179 h 1878227"/>
              <a:gd name="connsiteX0" fmla="*/ 2193324 w 4158049"/>
              <a:gd name="connsiteY0" fmla="*/ 6179 h 1940011"/>
              <a:gd name="connsiteX1" fmla="*/ 4158049 w 4158049"/>
              <a:gd name="connsiteY1" fmla="*/ 1940011 h 1940011"/>
              <a:gd name="connsiteX2" fmla="*/ 0 w 4158049"/>
              <a:gd name="connsiteY2" fmla="*/ 1878227 h 1940011"/>
              <a:gd name="connsiteX3" fmla="*/ 1921476 w 4158049"/>
              <a:gd name="connsiteY3" fmla="*/ 0 h 1940011"/>
              <a:gd name="connsiteX4" fmla="*/ 2193324 w 4158049"/>
              <a:gd name="connsiteY4" fmla="*/ 6179 h 1940011"/>
              <a:gd name="connsiteX0" fmla="*/ 2230394 w 4195119"/>
              <a:gd name="connsiteY0" fmla="*/ 6179 h 1940011"/>
              <a:gd name="connsiteX1" fmla="*/ 4195119 w 4195119"/>
              <a:gd name="connsiteY1" fmla="*/ 1940011 h 1940011"/>
              <a:gd name="connsiteX2" fmla="*/ 0 w 4195119"/>
              <a:gd name="connsiteY2" fmla="*/ 1933833 h 1940011"/>
              <a:gd name="connsiteX3" fmla="*/ 1958546 w 4195119"/>
              <a:gd name="connsiteY3" fmla="*/ 0 h 1940011"/>
              <a:gd name="connsiteX4" fmla="*/ 2230394 w 4195119"/>
              <a:gd name="connsiteY4" fmla="*/ 6179 h 1940011"/>
              <a:gd name="connsiteX0" fmla="*/ 2273643 w 4238368"/>
              <a:gd name="connsiteY0" fmla="*/ 6179 h 2187158"/>
              <a:gd name="connsiteX1" fmla="*/ 4238368 w 4238368"/>
              <a:gd name="connsiteY1" fmla="*/ 1940011 h 2187158"/>
              <a:gd name="connsiteX2" fmla="*/ 0 w 4238368"/>
              <a:gd name="connsiteY2" fmla="*/ 2187146 h 2187158"/>
              <a:gd name="connsiteX3" fmla="*/ 43249 w 4238368"/>
              <a:gd name="connsiteY3" fmla="*/ 1933833 h 2187158"/>
              <a:gd name="connsiteX4" fmla="*/ 2001795 w 4238368"/>
              <a:gd name="connsiteY4" fmla="*/ 0 h 2187158"/>
              <a:gd name="connsiteX5" fmla="*/ 2273643 w 4238368"/>
              <a:gd name="connsiteY5" fmla="*/ 6179 h 2187158"/>
              <a:gd name="connsiteX0" fmla="*/ 2304534 w 4269259"/>
              <a:gd name="connsiteY0" fmla="*/ 6179 h 2187158"/>
              <a:gd name="connsiteX1" fmla="*/ 4269259 w 4269259"/>
              <a:gd name="connsiteY1" fmla="*/ 1940011 h 2187158"/>
              <a:gd name="connsiteX2" fmla="*/ 30891 w 4269259"/>
              <a:gd name="connsiteY2" fmla="*/ 2187146 h 2187158"/>
              <a:gd name="connsiteX3" fmla="*/ 0 w 4269259"/>
              <a:gd name="connsiteY3" fmla="*/ 1933833 h 2187158"/>
              <a:gd name="connsiteX4" fmla="*/ 2032686 w 4269259"/>
              <a:gd name="connsiteY4" fmla="*/ 0 h 2187158"/>
              <a:gd name="connsiteX5" fmla="*/ 2304534 w 4269259"/>
              <a:gd name="connsiteY5" fmla="*/ 6179 h 2187158"/>
              <a:gd name="connsiteX0" fmla="*/ 2316892 w 4281617"/>
              <a:gd name="connsiteY0" fmla="*/ 6179 h 2187158"/>
              <a:gd name="connsiteX1" fmla="*/ 4281617 w 4281617"/>
              <a:gd name="connsiteY1" fmla="*/ 1940011 h 2187158"/>
              <a:gd name="connsiteX2" fmla="*/ 0 w 4281617"/>
              <a:gd name="connsiteY2" fmla="*/ 2187146 h 2187158"/>
              <a:gd name="connsiteX3" fmla="*/ 12358 w 4281617"/>
              <a:gd name="connsiteY3" fmla="*/ 1933833 h 2187158"/>
              <a:gd name="connsiteX4" fmla="*/ 2045044 w 4281617"/>
              <a:gd name="connsiteY4" fmla="*/ 0 h 2187158"/>
              <a:gd name="connsiteX5" fmla="*/ 2316892 w 4281617"/>
              <a:gd name="connsiteY5" fmla="*/ 6179 h 2187158"/>
              <a:gd name="connsiteX0" fmla="*/ 2316892 w 4720283"/>
              <a:gd name="connsiteY0" fmla="*/ 6179 h 2187158"/>
              <a:gd name="connsiteX1" fmla="*/ 4720283 w 4720283"/>
              <a:gd name="connsiteY1" fmla="*/ 1075037 h 2187158"/>
              <a:gd name="connsiteX2" fmla="*/ 4281617 w 4720283"/>
              <a:gd name="connsiteY2" fmla="*/ 1940011 h 2187158"/>
              <a:gd name="connsiteX3" fmla="*/ 0 w 4720283"/>
              <a:gd name="connsiteY3" fmla="*/ 2187146 h 2187158"/>
              <a:gd name="connsiteX4" fmla="*/ 12358 w 4720283"/>
              <a:gd name="connsiteY4" fmla="*/ 1933833 h 2187158"/>
              <a:gd name="connsiteX5" fmla="*/ 2045044 w 4720283"/>
              <a:gd name="connsiteY5" fmla="*/ 0 h 2187158"/>
              <a:gd name="connsiteX6" fmla="*/ 2316892 w 4720283"/>
              <a:gd name="connsiteY6" fmla="*/ 6179 h 2187158"/>
              <a:gd name="connsiteX0" fmla="*/ 2316892 w 4720283"/>
              <a:gd name="connsiteY0" fmla="*/ 6179 h 2187146"/>
              <a:gd name="connsiteX1" fmla="*/ 4720283 w 4720283"/>
              <a:gd name="connsiteY1" fmla="*/ 1075037 h 2187146"/>
              <a:gd name="connsiteX2" fmla="*/ 4324866 w 4720283"/>
              <a:gd name="connsiteY2" fmla="*/ 2187146 h 2187146"/>
              <a:gd name="connsiteX3" fmla="*/ 0 w 4720283"/>
              <a:gd name="connsiteY3" fmla="*/ 2187146 h 2187146"/>
              <a:gd name="connsiteX4" fmla="*/ 12358 w 4720283"/>
              <a:gd name="connsiteY4" fmla="*/ 1933833 h 2187146"/>
              <a:gd name="connsiteX5" fmla="*/ 2045044 w 4720283"/>
              <a:gd name="connsiteY5" fmla="*/ 0 h 2187146"/>
              <a:gd name="connsiteX6" fmla="*/ 2316892 w 4720283"/>
              <a:gd name="connsiteY6" fmla="*/ 6179 h 2187146"/>
              <a:gd name="connsiteX0" fmla="*/ 2316892 w 4337224"/>
              <a:gd name="connsiteY0" fmla="*/ 6179 h 2187146"/>
              <a:gd name="connsiteX1" fmla="*/ 4337224 w 4337224"/>
              <a:gd name="connsiteY1" fmla="*/ 1902939 h 2187146"/>
              <a:gd name="connsiteX2" fmla="*/ 4324866 w 4337224"/>
              <a:gd name="connsiteY2" fmla="*/ 2187146 h 2187146"/>
              <a:gd name="connsiteX3" fmla="*/ 0 w 4337224"/>
              <a:gd name="connsiteY3" fmla="*/ 2187146 h 2187146"/>
              <a:gd name="connsiteX4" fmla="*/ 12358 w 4337224"/>
              <a:gd name="connsiteY4" fmla="*/ 1933833 h 2187146"/>
              <a:gd name="connsiteX5" fmla="*/ 2045044 w 4337224"/>
              <a:gd name="connsiteY5" fmla="*/ 0 h 2187146"/>
              <a:gd name="connsiteX6" fmla="*/ 2316892 w 4337224"/>
              <a:gd name="connsiteY6" fmla="*/ 6179 h 2187146"/>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49579"/>
              <a:gd name="connsiteY0" fmla="*/ 6179 h 2199502"/>
              <a:gd name="connsiteX1" fmla="*/ 4337224 w 4349579"/>
              <a:gd name="connsiteY1" fmla="*/ 1902939 h 2199502"/>
              <a:gd name="connsiteX2" fmla="*/ 4349579 w 4349579"/>
              <a:gd name="connsiteY2" fmla="*/ 2199502 h 2199502"/>
              <a:gd name="connsiteX3" fmla="*/ 0 w 4349579"/>
              <a:gd name="connsiteY3" fmla="*/ 2187146 h 2199502"/>
              <a:gd name="connsiteX4" fmla="*/ 12358 w 4349579"/>
              <a:gd name="connsiteY4" fmla="*/ 1933833 h 2199502"/>
              <a:gd name="connsiteX5" fmla="*/ 2045044 w 4349579"/>
              <a:gd name="connsiteY5" fmla="*/ 0 h 2199502"/>
              <a:gd name="connsiteX6" fmla="*/ 2316892 w 4349579"/>
              <a:gd name="connsiteY6" fmla="*/ 6179 h 2199502"/>
              <a:gd name="connsiteX0" fmla="*/ 2316892 w 4392829"/>
              <a:gd name="connsiteY0" fmla="*/ 6179 h 2199502"/>
              <a:gd name="connsiteX1" fmla="*/ 4392829 w 4392829"/>
              <a:gd name="connsiteY1" fmla="*/ 1940009 h 2199502"/>
              <a:gd name="connsiteX2" fmla="*/ 4349579 w 4392829"/>
              <a:gd name="connsiteY2" fmla="*/ 2199502 h 2199502"/>
              <a:gd name="connsiteX3" fmla="*/ 0 w 4392829"/>
              <a:gd name="connsiteY3" fmla="*/ 2187146 h 2199502"/>
              <a:gd name="connsiteX4" fmla="*/ 12358 w 4392829"/>
              <a:gd name="connsiteY4" fmla="*/ 1933833 h 2199502"/>
              <a:gd name="connsiteX5" fmla="*/ 2045044 w 4392829"/>
              <a:gd name="connsiteY5" fmla="*/ 0 h 2199502"/>
              <a:gd name="connsiteX6" fmla="*/ 2316892 w 4392829"/>
              <a:gd name="connsiteY6" fmla="*/ 6179 h 2199502"/>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12358 w 4399006"/>
              <a:gd name="connsiteY4" fmla="*/ 1933833 h 2193324"/>
              <a:gd name="connsiteX5" fmla="*/ 2045044 w 4399006"/>
              <a:gd name="connsiteY5" fmla="*/ 0 h 2193324"/>
              <a:gd name="connsiteX6" fmla="*/ 2316892 w 4399006"/>
              <a:gd name="connsiteY6" fmla="*/ 6179 h 2193324"/>
              <a:gd name="connsiteX0" fmla="*/ 2316892 w 4399006"/>
              <a:gd name="connsiteY0" fmla="*/ 6179 h 2193324"/>
              <a:gd name="connsiteX1" fmla="*/ 4392829 w 4399006"/>
              <a:gd name="connsiteY1" fmla="*/ 1940009 h 2193324"/>
              <a:gd name="connsiteX2" fmla="*/ 4399006 w 4399006"/>
              <a:gd name="connsiteY2" fmla="*/ 2193324 h 2193324"/>
              <a:gd name="connsiteX3" fmla="*/ 0 w 4399006"/>
              <a:gd name="connsiteY3" fmla="*/ 2187146 h 2193324"/>
              <a:gd name="connsiteX4" fmla="*/ 6180 w 4399006"/>
              <a:gd name="connsiteY4" fmla="*/ 1927654 h 2193324"/>
              <a:gd name="connsiteX5" fmla="*/ 2045044 w 4399006"/>
              <a:gd name="connsiteY5" fmla="*/ 0 h 2193324"/>
              <a:gd name="connsiteX6" fmla="*/ 2316892 w 4399006"/>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49428 w 4442254"/>
              <a:gd name="connsiteY4" fmla="*/ 1927654 h 2193324"/>
              <a:gd name="connsiteX5" fmla="*/ 2088292 w 4442254"/>
              <a:gd name="connsiteY5" fmla="*/ 0 h 2193324"/>
              <a:gd name="connsiteX6" fmla="*/ 2360140 w 4442254"/>
              <a:gd name="connsiteY6" fmla="*/ 6179 h 2193324"/>
              <a:gd name="connsiteX0" fmla="*/ 2360140 w 4442254"/>
              <a:gd name="connsiteY0" fmla="*/ 6179 h 2193324"/>
              <a:gd name="connsiteX1" fmla="*/ 4436077 w 4442254"/>
              <a:gd name="connsiteY1" fmla="*/ 1940009 h 2193324"/>
              <a:gd name="connsiteX2" fmla="*/ 4442254 w 4442254"/>
              <a:gd name="connsiteY2" fmla="*/ 2193324 h 2193324"/>
              <a:gd name="connsiteX3" fmla="*/ 0 w 4442254"/>
              <a:gd name="connsiteY3" fmla="*/ 2174789 h 2193324"/>
              <a:gd name="connsiteX4" fmla="*/ 12357 w 4442254"/>
              <a:gd name="connsiteY4" fmla="*/ 1927654 h 2193324"/>
              <a:gd name="connsiteX5" fmla="*/ 2088292 w 4442254"/>
              <a:gd name="connsiteY5" fmla="*/ 0 h 2193324"/>
              <a:gd name="connsiteX6" fmla="*/ 2360140 w 4442254"/>
              <a:gd name="connsiteY6" fmla="*/ 6179 h 2193324"/>
              <a:gd name="connsiteX0" fmla="*/ 2360140 w 4442254"/>
              <a:gd name="connsiteY0" fmla="*/ 135925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6" fmla="*/ 2360140 w 4442254"/>
              <a:gd name="connsiteY6" fmla="*/ 135925 h 2323070"/>
              <a:gd name="connsiteX0" fmla="*/ 2211860 w 4442254"/>
              <a:gd name="connsiteY0" fmla="*/ 0 h 2323070"/>
              <a:gd name="connsiteX1" fmla="*/ 4436077 w 4442254"/>
              <a:gd name="connsiteY1" fmla="*/ 2069755 h 2323070"/>
              <a:gd name="connsiteX2" fmla="*/ 4442254 w 4442254"/>
              <a:gd name="connsiteY2" fmla="*/ 2323070 h 2323070"/>
              <a:gd name="connsiteX3" fmla="*/ 0 w 4442254"/>
              <a:gd name="connsiteY3" fmla="*/ 2304535 h 2323070"/>
              <a:gd name="connsiteX4" fmla="*/ 12357 w 4442254"/>
              <a:gd name="connsiteY4" fmla="*/ 2057400 h 2323070"/>
              <a:gd name="connsiteX5" fmla="*/ 2211860 w 4442254"/>
              <a:gd name="connsiteY5" fmla="*/ 0 h 2323070"/>
              <a:gd name="connsiteX0" fmla="*/ 2224217 w 4442254"/>
              <a:gd name="connsiteY0" fmla="*/ 0 h 2310713"/>
              <a:gd name="connsiteX1" fmla="*/ 4436077 w 4442254"/>
              <a:gd name="connsiteY1" fmla="*/ 2057398 h 2310713"/>
              <a:gd name="connsiteX2" fmla="*/ 4442254 w 4442254"/>
              <a:gd name="connsiteY2" fmla="*/ 2310713 h 2310713"/>
              <a:gd name="connsiteX3" fmla="*/ 0 w 4442254"/>
              <a:gd name="connsiteY3" fmla="*/ 2292178 h 2310713"/>
              <a:gd name="connsiteX4" fmla="*/ 12357 w 4442254"/>
              <a:gd name="connsiteY4" fmla="*/ 2045043 h 2310713"/>
              <a:gd name="connsiteX5" fmla="*/ 2224217 w 4442254"/>
              <a:gd name="connsiteY5" fmla="*/ 0 h 2310713"/>
              <a:gd name="connsiteX0" fmla="*/ 2224217 w 4436077"/>
              <a:gd name="connsiteY0" fmla="*/ 0 h 2310713"/>
              <a:gd name="connsiteX1" fmla="*/ 4436077 w 4436077"/>
              <a:gd name="connsiteY1" fmla="*/ 2057398 h 2310713"/>
              <a:gd name="connsiteX2" fmla="*/ 3330146 w 4436077"/>
              <a:gd name="connsiteY2" fmla="*/ 2310713 h 2310713"/>
              <a:gd name="connsiteX3" fmla="*/ 0 w 4436077"/>
              <a:gd name="connsiteY3" fmla="*/ 2292178 h 2310713"/>
              <a:gd name="connsiteX4" fmla="*/ 12357 w 4436077"/>
              <a:gd name="connsiteY4" fmla="*/ 2045043 h 2310713"/>
              <a:gd name="connsiteX5" fmla="*/ 2224217 w 4436077"/>
              <a:gd name="connsiteY5" fmla="*/ 0 h 2310713"/>
              <a:gd name="connsiteX0" fmla="*/ 2224217 w 3330147"/>
              <a:gd name="connsiteY0" fmla="*/ 0 h 2310713"/>
              <a:gd name="connsiteX1" fmla="*/ 3330147 w 3330147"/>
              <a:gd name="connsiteY1" fmla="*/ 2038863 h 2310713"/>
              <a:gd name="connsiteX2" fmla="*/ 3330146 w 3330147"/>
              <a:gd name="connsiteY2" fmla="*/ 2310713 h 2310713"/>
              <a:gd name="connsiteX3" fmla="*/ 0 w 3330147"/>
              <a:gd name="connsiteY3" fmla="*/ 2292178 h 2310713"/>
              <a:gd name="connsiteX4" fmla="*/ 12357 w 3330147"/>
              <a:gd name="connsiteY4" fmla="*/ 2045043 h 2310713"/>
              <a:gd name="connsiteX5" fmla="*/ 2224217 w 3330147"/>
              <a:gd name="connsiteY5" fmla="*/ 0 h 2310713"/>
              <a:gd name="connsiteX0" fmla="*/ 2224217 w 3348681"/>
              <a:gd name="connsiteY0" fmla="*/ 0 h 2310713"/>
              <a:gd name="connsiteX1" fmla="*/ 3330147 w 3348681"/>
              <a:gd name="connsiteY1" fmla="*/ 2038863 h 2310713"/>
              <a:gd name="connsiteX2" fmla="*/ 3348681 w 3348681"/>
              <a:gd name="connsiteY2" fmla="*/ 2310713 h 2310713"/>
              <a:gd name="connsiteX3" fmla="*/ 0 w 3348681"/>
              <a:gd name="connsiteY3" fmla="*/ 2292178 h 2310713"/>
              <a:gd name="connsiteX4" fmla="*/ 12357 w 3348681"/>
              <a:gd name="connsiteY4" fmla="*/ 2045043 h 2310713"/>
              <a:gd name="connsiteX5" fmla="*/ 2224217 w 3348681"/>
              <a:gd name="connsiteY5" fmla="*/ 0 h 2310713"/>
              <a:gd name="connsiteX0" fmla="*/ 2224217 w 3348682"/>
              <a:gd name="connsiteY0" fmla="*/ 0 h 2310713"/>
              <a:gd name="connsiteX1" fmla="*/ 3348682 w 3348682"/>
              <a:gd name="connsiteY1" fmla="*/ 2051219 h 2310713"/>
              <a:gd name="connsiteX2" fmla="*/ 3348681 w 3348682"/>
              <a:gd name="connsiteY2" fmla="*/ 2310713 h 2310713"/>
              <a:gd name="connsiteX3" fmla="*/ 0 w 3348682"/>
              <a:gd name="connsiteY3" fmla="*/ 2292178 h 2310713"/>
              <a:gd name="connsiteX4" fmla="*/ 12357 w 3348682"/>
              <a:gd name="connsiteY4" fmla="*/ 2045043 h 2310713"/>
              <a:gd name="connsiteX5" fmla="*/ 2224217 w 3348682"/>
              <a:gd name="connsiteY5" fmla="*/ 0 h 2310713"/>
              <a:gd name="connsiteX0" fmla="*/ 2211860 w 3336325"/>
              <a:gd name="connsiteY0" fmla="*/ 0 h 2310714"/>
              <a:gd name="connsiteX1" fmla="*/ 3336325 w 3336325"/>
              <a:gd name="connsiteY1" fmla="*/ 2051219 h 2310714"/>
              <a:gd name="connsiteX2" fmla="*/ 3336324 w 3336325"/>
              <a:gd name="connsiteY2" fmla="*/ 2310713 h 2310714"/>
              <a:gd name="connsiteX3" fmla="*/ 1186249 w 3336325"/>
              <a:gd name="connsiteY3" fmla="*/ 2310714 h 2310714"/>
              <a:gd name="connsiteX4" fmla="*/ 0 w 3336325"/>
              <a:gd name="connsiteY4" fmla="*/ 2045043 h 2310714"/>
              <a:gd name="connsiteX5" fmla="*/ 2211860 w 3336325"/>
              <a:gd name="connsiteY5" fmla="*/ 0 h 2310714"/>
              <a:gd name="connsiteX0" fmla="*/ 1025611 w 2150076"/>
              <a:gd name="connsiteY0" fmla="*/ 0 h 2310714"/>
              <a:gd name="connsiteX1" fmla="*/ 2150076 w 2150076"/>
              <a:gd name="connsiteY1" fmla="*/ 2051219 h 2310714"/>
              <a:gd name="connsiteX2" fmla="*/ 2150075 w 2150076"/>
              <a:gd name="connsiteY2" fmla="*/ 2310713 h 2310714"/>
              <a:gd name="connsiteX3" fmla="*/ 0 w 2150076"/>
              <a:gd name="connsiteY3" fmla="*/ 2310714 h 2310714"/>
              <a:gd name="connsiteX4" fmla="*/ 24713 w 2150076"/>
              <a:gd name="connsiteY4" fmla="*/ 2045043 h 2310714"/>
              <a:gd name="connsiteX5" fmla="*/ 1025611 w 2150076"/>
              <a:gd name="connsiteY5" fmla="*/ 0 h 2310714"/>
              <a:gd name="connsiteX0" fmla="*/ 1000898 w 2125363"/>
              <a:gd name="connsiteY0" fmla="*/ 0 h 2310713"/>
              <a:gd name="connsiteX1" fmla="*/ 2125363 w 2125363"/>
              <a:gd name="connsiteY1" fmla="*/ 2051219 h 2310713"/>
              <a:gd name="connsiteX2" fmla="*/ 2125362 w 2125363"/>
              <a:gd name="connsiteY2" fmla="*/ 2310713 h 2310713"/>
              <a:gd name="connsiteX3" fmla="*/ 1 w 2125363"/>
              <a:gd name="connsiteY3" fmla="*/ 2304535 h 2310713"/>
              <a:gd name="connsiteX4" fmla="*/ 0 w 2125363"/>
              <a:gd name="connsiteY4" fmla="*/ 2045043 h 2310713"/>
              <a:gd name="connsiteX5" fmla="*/ 1000898 w 2125363"/>
              <a:gd name="connsiteY5" fmla="*/ 0 h 2310713"/>
              <a:gd name="connsiteX0" fmla="*/ 1056504 w 2125363"/>
              <a:gd name="connsiteY0" fmla="*/ 0 h 1853513"/>
              <a:gd name="connsiteX1" fmla="*/ 2125363 w 2125363"/>
              <a:gd name="connsiteY1" fmla="*/ 1594019 h 1853513"/>
              <a:gd name="connsiteX2" fmla="*/ 2125362 w 2125363"/>
              <a:gd name="connsiteY2" fmla="*/ 1853513 h 1853513"/>
              <a:gd name="connsiteX3" fmla="*/ 1 w 2125363"/>
              <a:gd name="connsiteY3" fmla="*/ 1847335 h 1853513"/>
              <a:gd name="connsiteX4" fmla="*/ 0 w 2125363"/>
              <a:gd name="connsiteY4" fmla="*/ 1587843 h 1853513"/>
              <a:gd name="connsiteX5" fmla="*/ 1056504 w 2125363"/>
              <a:gd name="connsiteY5" fmla="*/ 0 h 1853513"/>
              <a:gd name="connsiteX0" fmla="*/ 1062682 w 2125363"/>
              <a:gd name="connsiteY0" fmla="*/ 0 h 1872048"/>
              <a:gd name="connsiteX1" fmla="*/ 2125363 w 2125363"/>
              <a:gd name="connsiteY1" fmla="*/ 1612554 h 1872048"/>
              <a:gd name="connsiteX2" fmla="*/ 2125362 w 2125363"/>
              <a:gd name="connsiteY2" fmla="*/ 1872048 h 1872048"/>
              <a:gd name="connsiteX3" fmla="*/ 1 w 2125363"/>
              <a:gd name="connsiteY3" fmla="*/ 1865870 h 1872048"/>
              <a:gd name="connsiteX4" fmla="*/ 0 w 2125363"/>
              <a:gd name="connsiteY4" fmla="*/ 1606378 h 1872048"/>
              <a:gd name="connsiteX5" fmla="*/ 1062682 w 2125363"/>
              <a:gd name="connsiteY5" fmla="*/ 0 h 1872048"/>
              <a:gd name="connsiteX0" fmla="*/ 1062681 w 2125362"/>
              <a:gd name="connsiteY0" fmla="*/ 0 h 1872048"/>
              <a:gd name="connsiteX1" fmla="*/ 2125362 w 2125362"/>
              <a:gd name="connsiteY1" fmla="*/ 1612554 h 1872048"/>
              <a:gd name="connsiteX2" fmla="*/ 2125361 w 2125362"/>
              <a:gd name="connsiteY2" fmla="*/ 1872048 h 1872048"/>
              <a:gd name="connsiteX3" fmla="*/ 0 w 2125362"/>
              <a:gd name="connsiteY3" fmla="*/ 1865870 h 1872048"/>
              <a:gd name="connsiteX4" fmla="*/ 574588 w 2125362"/>
              <a:gd name="connsiteY4" fmla="*/ 809367 h 1872048"/>
              <a:gd name="connsiteX5" fmla="*/ 1062681 w 2125362"/>
              <a:gd name="connsiteY5" fmla="*/ 0 h 1872048"/>
              <a:gd name="connsiteX0" fmla="*/ 512805 w 1575486"/>
              <a:gd name="connsiteY0" fmla="*/ 0 h 1872048"/>
              <a:gd name="connsiteX1" fmla="*/ 1575486 w 1575486"/>
              <a:gd name="connsiteY1" fmla="*/ 1612554 h 1872048"/>
              <a:gd name="connsiteX2" fmla="*/ 1575485 w 1575486"/>
              <a:gd name="connsiteY2" fmla="*/ 1872048 h 1872048"/>
              <a:gd name="connsiteX3" fmla="*/ 0 w 1575486"/>
              <a:gd name="connsiteY3" fmla="*/ 1062681 h 1872048"/>
              <a:gd name="connsiteX4" fmla="*/ 24712 w 1575486"/>
              <a:gd name="connsiteY4" fmla="*/ 809367 h 1872048"/>
              <a:gd name="connsiteX5" fmla="*/ 512805 w 1575486"/>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18534 w 1569308"/>
              <a:gd name="connsiteY4" fmla="*/ 809367 h 1872048"/>
              <a:gd name="connsiteX5" fmla="*/ 506627 w 1569308"/>
              <a:gd name="connsiteY5" fmla="*/ 0 h 1872048"/>
              <a:gd name="connsiteX0" fmla="*/ 506627 w 1569308"/>
              <a:gd name="connsiteY0" fmla="*/ 0 h 1872048"/>
              <a:gd name="connsiteX1" fmla="*/ 1569308 w 1569308"/>
              <a:gd name="connsiteY1" fmla="*/ 1612554 h 1872048"/>
              <a:gd name="connsiteX2" fmla="*/ 1569307 w 1569308"/>
              <a:gd name="connsiteY2" fmla="*/ 1872048 h 1872048"/>
              <a:gd name="connsiteX3" fmla="*/ 0 w 1569308"/>
              <a:gd name="connsiteY3" fmla="*/ 1037967 h 1872048"/>
              <a:gd name="connsiteX4" fmla="*/ 6177 w 1569308"/>
              <a:gd name="connsiteY4" fmla="*/ 821724 h 1872048"/>
              <a:gd name="connsiteX5" fmla="*/ 506627 w 1569308"/>
              <a:gd name="connsiteY5" fmla="*/ 0 h 1872048"/>
              <a:gd name="connsiteX0" fmla="*/ 506627 w 1569307"/>
              <a:gd name="connsiteY0" fmla="*/ 0 h 1872048"/>
              <a:gd name="connsiteX1" fmla="*/ 994718 w 1569307"/>
              <a:gd name="connsiteY1" fmla="*/ 815543 h 1872048"/>
              <a:gd name="connsiteX2" fmla="*/ 1569307 w 1569307"/>
              <a:gd name="connsiteY2" fmla="*/ 1872048 h 1872048"/>
              <a:gd name="connsiteX3" fmla="*/ 0 w 1569307"/>
              <a:gd name="connsiteY3" fmla="*/ 1037967 h 1872048"/>
              <a:gd name="connsiteX4" fmla="*/ 6177 w 1569307"/>
              <a:gd name="connsiteY4" fmla="*/ 821724 h 1872048"/>
              <a:gd name="connsiteX5" fmla="*/ 506627 w 1569307"/>
              <a:gd name="connsiteY5" fmla="*/ 0 h 1872048"/>
              <a:gd name="connsiteX0" fmla="*/ 506627 w 994718"/>
              <a:gd name="connsiteY0" fmla="*/ 0 h 1062681"/>
              <a:gd name="connsiteX1" fmla="*/ 994718 w 994718"/>
              <a:gd name="connsiteY1" fmla="*/ 815543 h 1062681"/>
              <a:gd name="connsiteX2" fmla="*/ 994717 w 994718"/>
              <a:gd name="connsiteY2" fmla="*/ 1062681 h 1062681"/>
              <a:gd name="connsiteX3" fmla="*/ 0 w 994718"/>
              <a:gd name="connsiteY3" fmla="*/ 1037967 h 1062681"/>
              <a:gd name="connsiteX4" fmla="*/ 6177 w 994718"/>
              <a:gd name="connsiteY4" fmla="*/ 821724 h 1062681"/>
              <a:gd name="connsiteX5" fmla="*/ 506627 w 994718"/>
              <a:gd name="connsiteY5" fmla="*/ 0 h 1062681"/>
              <a:gd name="connsiteX0" fmla="*/ 506627 w 1000896"/>
              <a:gd name="connsiteY0" fmla="*/ 0 h 1062681"/>
              <a:gd name="connsiteX1" fmla="*/ 1000896 w 1000896"/>
              <a:gd name="connsiteY1" fmla="*/ 815543 h 1062681"/>
              <a:gd name="connsiteX2" fmla="*/ 994717 w 1000896"/>
              <a:gd name="connsiteY2" fmla="*/ 1062681 h 1062681"/>
              <a:gd name="connsiteX3" fmla="*/ 0 w 1000896"/>
              <a:gd name="connsiteY3" fmla="*/ 1037967 h 1062681"/>
              <a:gd name="connsiteX4" fmla="*/ 6177 w 1000896"/>
              <a:gd name="connsiteY4" fmla="*/ 821724 h 1062681"/>
              <a:gd name="connsiteX5" fmla="*/ 506627 w 1000896"/>
              <a:gd name="connsiteY5" fmla="*/ 0 h 1062681"/>
              <a:gd name="connsiteX0" fmla="*/ 506627 w 1007073"/>
              <a:gd name="connsiteY0" fmla="*/ 0 h 1062681"/>
              <a:gd name="connsiteX1" fmla="*/ 1000896 w 1007073"/>
              <a:gd name="connsiteY1" fmla="*/ 815543 h 1062681"/>
              <a:gd name="connsiteX2" fmla="*/ 1007073 w 1007073"/>
              <a:gd name="connsiteY2" fmla="*/ 1062681 h 1062681"/>
              <a:gd name="connsiteX3" fmla="*/ 0 w 1007073"/>
              <a:gd name="connsiteY3" fmla="*/ 1037967 h 1062681"/>
              <a:gd name="connsiteX4" fmla="*/ 6177 w 1007073"/>
              <a:gd name="connsiteY4" fmla="*/ 821724 h 1062681"/>
              <a:gd name="connsiteX5" fmla="*/ 506627 w 1007073"/>
              <a:gd name="connsiteY5" fmla="*/ 0 h 1062681"/>
              <a:gd name="connsiteX0" fmla="*/ 506627 w 1007073"/>
              <a:gd name="connsiteY0" fmla="*/ 0 h 970005"/>
              <a:gd name="connsiteX1" fmla="*/ 1000896 w 1007073"/>
              <a:gd name="connsiteY1" fmla="*/ 722867 h 970005"/>
              <a:gd name="connsiteX2" fmla="*/ 1007073 w 1007073"/>
              <a:gd name="connsiteY2" fmla="*/ 970005 h 970005"/>
              <a:gd name="connsiteX3" fmla="*/ 0 w 1007073"/>
              <a:gd name="connsiteY3" fmla="*/ 945291 h 970005"/>
              <a:gd name="connsiteX4" fmla="*/ 6177 w 1007073"/>
              <a:gd name="connsiteY4" fmla="*/ 729048 h 970005"/>
              <a:gd name="connsiteX5" fmla="*/ 506627 w 1007073"/>
              <a:gd name="connsiteY5" fmla="*/ 0 h 970005"/>
              <a:gd name="connsiteX0" fmla="*/ 506627 w 1007073"/>
              <a:gd name="connsiteY0" fmla="*/ 0 h 939113"/>
              <a:gd name="connsiteX1" fmla="*/ 1000896 w 1007073"/>
              <a:gd name="connsiteY1" fmla="*/ 691975 h 939113"/>
              <a:gd name="connsiteX2" fmla="*/ 1007073 w 1007073"/>
              <a:gd name="connsiteY2" fmla="*/ 939113 h 939113"/>
              <a:gd name="connsiteX3" fmla="*/ 0 w 1007073"/>
              <a:gd name="connsiteY3" fmla="*/ 914399 h 939113"/>
              <a:gd name="connsiteX4" fmla="*/ 6177 w 1007073"/>
              <a:gd name="connsiteY4" fmla="*/ 698156 h 939113"/>
              <a:gd name="connsiteX5" fmla="*/ 506627 w 1007073"/>
              <a:gd name="connsiteY5" fmla="*/ 0 h 939113"/>
              <a:gd name="connsiteX0" fmla="*/ 512806 w 1007073"/>
              <a:gd name="connsiteY0" fmla="*/ 0 h 920578"/>
              <a:gd name="connsiteX1" fmla="*/ 1000896 w 1007073"/>
              <a:gd name="connsiteY1" fmla="*/ 673440 h 920578"/>
              <a:gd name="connsiteX2" fmla="*/ 1007073 w 1007073"/>
              <a:gd name="connsiteY2" fmla="*/ 920578 h 920578"/>
              <a:gd name="connsiteX3" fmla="*/ 0 w 1007073"/>
              <a:gd name="connsiteY3" fmla="*/ 895864 h 920578"/>
              <a:gd name="connsiteX4" fmla="*/ 6177 w 1007073"/>
              <a:gd name="connsiteY4" fmla="*/ 679621 h 920578"/>
              <a:gd name="connsiteX5" fmla="*/ 512806 w 1007073"/>
              <a:gd name="connsiteY5" fmla="*/ 0 h 920578"/>
              <a:gd name="connsiteX0" fmla="*/ 512806 w 1007073"/>
              <a:gd name="connsiteY0" fmla="*/ 0 h 920578"/>
              <a:gd name="connsiteX1" fmla="*/ 1000896 w 1007073"/>
              <a:gd name="connsiteY1" fmla="*/ 673440 h 920578"/>
              <a:gd name="connsiteX2" fmla="*/ 1007073 w 1007073"/>
              <a:gd name="connsiteY2" fmla="*/ 920578 h 920578"/>
              <a:gd name="connsiteX3" fmla="*/ 0 w 1007073"/>
              <a:gd name="connsiteY3" fmla="*/ 895864 h 920578"/>
              <a:gd name="connsiteX4" fmla="*/ 6177 w 1007073"/>
              <a:gd name="connsiteY4" fmla="*/ 679621 h 920578"/>
              <a:gd name="connsiteX5" fmla="*/ 512806 w 1007073"/>
              <a:gd name="connsiteY5" fmla="*/ 0 h 92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073" h="920578">
                <a:moveTo>
                  <a:pt x="512806" y="0"/>
                </a:moveTo>
                <a:lnTo>
                  <a:pt x="1000896" y="673440"/>
                </a:lnTo>
                <a:cubicBezTo>
                  <a:pt x="1000896" y="764057"/>
                  <a:pt x="1007073" y="829961"/>
                  <a:pt x="1007073" y="920578"/>
                </a:cubicBezTo>
                <a:lnTo>
                  <a:pt x="0" y="895864"/>
                </a:lnTo>
                <a:cubicBezTo>
                  <a:pt x="0" y="809367"/>
                  <a:pt x="6177" y="766118"/>
                  <a:pt x="6177" y="679621"/>
                </a:cubicBezTo>
                <a:lnTo>
                  <a:pt x="512806" y="0"/>
                </a:lnTo>
                <a:close/>
              </a:path>
            </a:pathLst>
          </a:custGeom>
          <a:gradFill flip="none" rotWithShape="1">
            <a:gsLst>
              <a:gs pos="61000">
                <a:schemeClr val="accent4">
                  <a:lumMod val="75000"/>
                  <a:alpha val="25000"/>
                </a:schemeClr>
              </a:gs>
              <a:gs pos="0">
                <a:schemeClr val="accent4">
                  <a:lumMod val="75000"/>
                  <a:alpha val="50000"/>
                </a:schemeClr>
              </a:gs>
              <a:gs pos="100000">
                <a:schemeClr val="bg1">
                  <a:alpha val="0"/>
                </a:schemeClr>
              </a:gs>
            </a:gsLst>
            <a:lin ang="54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7" name="Oval 66"/>
          <p:cNvSpPr/>
          <p:nvPr/>
        </p:nvSpPr>
        <p:spPr>
          <a:xfrm>
            <a:off x="58293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68" name="Oval 67"/>
          <p:cNvSpPr/>
          <p:nvPr/>
        </p:nvSpPr>
        <p:spPr>
          <a:xfrm>
            <a:off x="115900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69" name="Oval 68"/>
          <p:cNvSpPr/>
          <p:nvPr/>
        </p:nvSpPr>
        <p:spPr>
          <a:xfrm>
            <a:off x="173506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70" name="Oval 69"/>
          <p:cNvSpPr/>
          <p:nvPr/>
        </p:nvSpPr>
        <p:spPr>
          <a:xfrm>
            <a:off x="231113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71" name="Oval 70"/>
          <p:cNvSpPr/>
          <p:nvPr/>
        </p:nvSpPr>
        <p:spPr>
          <a:xfrm>
            <a:off x="288719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72" name="Oval 71"/>
          <p:cNvSpPr/>
          <p:nvPr/>
        </p:nvSpPr>
        <p:spPr>
          <a:xfrm>
            <a:off x="346325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73" name="Oval 72"/>
          <p:cNvSpPr/>
          <p:nvPr/>
        </p:nvSpPr>
        <p:spPr>
          <a:xfrm>
            <a:off x="403932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74" name="Oval 73"/>
          <p:cNvSpPr/>
          <p:nvPr/>
        </p:nvSpPr>
        <p:spPr>
          <a:xfrm>
            <a:off x="461538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75" name="Rectangle 74"/>
          <p:cNvSpPr/>
          <p:nvPr/>
        </p:nvSpPr>
        <p:spPr>
          <a:xfrm>
            <a:off x="3391250" y="3715555"/>
            <a:ext cx="1008113" cy="14007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6" name="Multiply 75"/>
          <p:cNvSpPr/>
          <p:nvPr/>
        </p:nvSpPr>
        <p:spPr>
          <a:xfrm>
            <a:off x="3667444" y="3569568"/>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cxnSp>
        <p:nvCxnSpPr>
          <p:cNvPr id="77" name="Straight Connector 76"/>
          <p:cNvCxnSpPr/>
          <p:nvPr/>
        </p:nvCxnSpPr>
        <p:spPr>
          <a:xfrm flipH="1">
            <a:off x="3607274"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3967314"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9" name="Oval 78"/>
          <p:cNvSpPr/>
          <p:nvPr/>
        </p:nvSpPr>
        <p:spPr>
          <a:xfrm>
            <a:off x="3751290"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80" name="Slide Number Placeholder 79"/>
          <p:cNvSpPr>
            <a:spLocks noGrp="1"/>
          </p:cNvSpPr>
          <p:nvPr>
            <p:ph type="sldNum" sz="quarter" idx="12"/>
          </p:nvPr>
        </p:nvSpPr>
        <p:spPr/>
        <p:txBody>
          <a:bodyPr/>
          <a:lstStyle/>
          <a:p>
            <a:pPr>
              <a:defRPr/>
            </a:pPr>
            <a:fld id="{AD73B8B3-247B-45E9-B8A2-9D6A39559F4A}" type="slidenum">
              <a:rPr lang="de-DE" smtClean="0"/>
              <a:pPr>
                <a:defRPr/>
              </a:pPr>
              <a:t>23</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xit" presetSubtype="0" fill="hold" grpId="1"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fade">
                                      <p:cBhvr>
                                        <p:cTn id="83" dur="500"/>
                                        <p:tgtEl>
                                          <p:spTgt spid="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500"/>
                                        <p:tgtEl>
                                          <p:spTgt spid="5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3"/>
                                        </p:tgtEl>
                                        <p:attrNameLst>
                                          <p:attrName>style.visibility</p:attrName>
                                        </p:attrNameLst>
                                      </p:cBhvr>
                                      <p:to>
                                        <p:strVal val="visible"/>
                                      </p:to>
                                    </p:set>
                                    <p:animEffect transition="in" filter="fade">
                                      <p:cBhvr>
                                        <p:cTn id="102" dur="500"/>
                                        <p:tgtEl>
                                          <p:spTgt spid="63"/>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fade">
                                      <p:cBhvr>
                                        <p:cTn id="111" dur="500"/>
                                        <p:tgtEl>
                                          <p:spTgt spid="64"/>
                                        </p:tgtEl>
                                      </p:cBhvr>
                                    </p:animEffect>
                                  </p:childTnLst>
                                </p:cTn>
                              </p:par>
                              <p:par>
                                <p:cTn id="112" presetID="10" presetClass="entr" presetSubtype="0" fill="hold" nodeType="with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500"/>
                                        <p:tgtEl>
                                          <p:spTgt spid="40"/>
                                        </p:tgtEl>
                                      </p:cBhvr>
                                    </p:animEffect>
                                  </p:childTnLst>
                                </p:cTn>
                              </p:par>
                              <p:par>
                                <p:cTn id="115" presetID="10"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fade">
                                      <p:cBhvr>
                                        <p:cTn id="117" dur="500"/>
                                        <p:tgtEl>
                                          <p:spTgt spid="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fade">
                                      <p:cBhvr>
                                        <p:cTn id="120" dur="500"/>
                                        <p:tgtEl>
                                          <p:spTgt spid="65"/>
                                        </p:tgtEl>
                                      </p:cBhvr>
                                    </p:animEffect>
                                  </p:childTnLst>
                                </p:cTn>
                              </p:par>
                              <p:par>
                                <p:cTn id="121" presetID="10" presetClass="exit" presetSubtype="0" fill="hold" grpId="1" nodeType="withEffect">
                                  <p:stCondLst>
                                    <p:cond delay="0"/>
                                  </p:stCondLst>
                                  <p:childTnLst>
                                    <p:animEffect transition="out" filter="fade">
                                      <p:cBhvr>
                                        <p:cTn id="122" dur="500"/>
                                        <p:tgtEl>
                                          <p:spTgt spid="20"/>
                                        </p:tgtEl>
                                      </p:cBhvr>
                                    </p:animEffect>
                                    <p:set>
                                      <p:cBhvr>
                                        <p:cTn id="123" dur="1" fill="hold">
                                          <p:stCondLst>
                                            <p:cond delay="499"/>
                                          </p:stCondLst>
                                        </p:cTn>
                                        <p:tgtEl>
                                          <p:spTgt spid="20"/>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par>
                                <p:cTn id="127" presetID="10" presetClass="entr" presetSubtype="0"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500"/>
                                        <p:tgtEl>
                                          <p:spTgt spid="4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fade">
                                      <p:cBhvr>
                                        <p:cTn id="132" dur="500"/>
                                        <p:tgtEl>
                                          <p:spTgt spid="4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visible"/>
                                      </p:to>
                                    </p:set>
                                    <p:animEffect transition="in" filter="fade">
                                      <p:cBhvr>
                                        <p:cTn id="135" dur="500"/>
                                        <p:tgtEl>
                                          <p:spTgt spid="1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500"/>
                                        <p:tgtEl>
                                          <p:spTgt spid="9"/>
                                        </p:tgtEl>
                                      </p:cBhvr>
                                    </p:animEffect>
                                    <p:set>
                                      <p:cBhvr>
                                        <p:cTn id="140" dur="1" fill="hold">
                                          <p:stCondLst>
                                            <p:cond delay="499"/>
                                          </p:stCondLst>
                                        </p:cTn>
                                        <p:tgtEl>
                                          <p:spTgt spid="9"/>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8"/>
                                        </p:tgtEl>
                                      </p:cBhvr>
                                    </p:animEffect>
                                    <p:set>
                                      <p:cBhvr>
                                        <p:cTn id="143" dur="1" fill="hold">
                                          <p:stCondLst>
                                            <p:cond delay="499"/>
                                          </p:stCondLst>
                                        </p:cTn>
                                        <p:tgtEl>
                                          <p:spTgt spid="8"/>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37"/>
                                        </p:tgtEl>
                                      </p:cBhvr>
                                    </p:animEffect>
                                    <p:set>
                                      <p:cBhvr>
                                        <p:cTn id="146" dur="1" fill="hold">
                                          <p:stCondLst>
                                            <p:cond delay="499"/>
                                          </p:stCondLst>
                                        </p:cTn>
                                        <p:tgtEl>
                                          <p:spTgt spid="37"/>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500"/>
                                        <p:tgtEl>
                                          <p:spTgt spid="51"/>
                                        </p:tgtEl>
                                      </p:cBhvr>
                                    </p:animEffect>
                                    <p:set>
                                      <p:cBhvr>
                                        <p:cTn id="149" dur="1" fill="hold">
                                          <p:stCondLst>
                                            <p:cond delay="499"/>
                                          </p:stCondLst>
                                        </p:cTn>
                                        <p:tgtEl>
                                          <p:spTgt spid="5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500"/>
                                        <p:tgtEl>
                                          <p:spTgt spid="38"/>
                                        </p:tgtEl>
                                      </p:cBhvr>
                                    </p:animEffect>
                                    <p:set>
                                      <p:cBhvr>
                                        <p:cTn id="155" dur="1" fill="hold">
                                          <p:stCondLst>
                                            <p:cond delay="499"/>
                                          </p:stCondLst>
                                        </p:cTn>
                                        <p:tgtEl>
                                          <p:spTgt spid="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14"/>
                                        </p:tgtEl>
                                        <p:attrNameLst>
                                          <p:attrName>style.visibility</p:attrName>
                                        </p:attrNameLst>
                                      </p:cBhvr>
                                      <p:to>
                                        <p:strVal val="visible"/>
                                      </p:to>
                                    </p:set>
                                    <p:animEffect transition="in" filter="fade">
                                      <p:cBhvr>
                                        <p:cTn id="160" dur="500"/>
                                        <p:tgtEl>
                                          <p:spTgt spid="14"/>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5"/>
                                        </p:tgtEl>
                                        <p:attrNameLst>
                                          <p:attrName>style.visibility</p:attrName>
                                        </p:attrNameLst>
                                      </p:cBhvr>
                                      <p:to>
                                        <p:strVal val="visible"/>
                                      </p:to>
                                    </p:set>
                                    <p:animEffect transition="in" filter="fade">
                                      <p:cBhvr>
                                        <p:cTn id="163" dur="500"/>
                                        <p:tgtEl>
                                          <p:spTgt spid="15"/>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6"/>
                                        </p:tgtEl>
                                        <p:attrNameLst>
                                          <p:attrName>style.visibility</p:attrName>
                                        </p:attrNameLst>
                                      </p:cBhvr>
                                      <p:to>
                                        <p:strVal val="visible"/>
                                      </p:to>
                                    </p:set>
                                    <p:animEffect transition="in" filter="fade">
                                      <p:cBhvr>
                                        <p:cTn id="166" dur="500"/>
                                        <p:tgtEl>
                                          <p:spTgt spid="16"/>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3"/>
                                        </p:tgtEl>
                                        <p:attrNameLst>
                                          <p:attrName>style.visibility</p:attrName>
                                        </p:attrNameLst>
                                      </p:cBhvr>
                                      <p:to>
                                        <p:strVal val="visible"/>
                                      </p:to>
                                    </p:set>
                                    <p:animEffect transition="in" filter="fade">
                                      <p:cBhvr>
                                        <p:cTn id="169" dur="500"/>
                                        <p:tgtEl>
                                          <p:spTgt spid="13"/>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fade">
                                      <p:cBhvr>
                                        <p:cTn id="172" dur="500"/>
                                        <p:tgtEl>
                                          <p:spTgt spid="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
                                        </p:tgtEl>
                                        <p:attrNameLst>
                                          <p:attrName>style.visibility</p:attrName>
                                        </p:attrNameLst>
                                      </p:cBhvr>
                                      <p:to>
                                        <p:strVal val="visible"/>
                                      </p:to>
                                    </p:set>
                                    <p:animEffect transition="in" filter="fade">
                                      <p:cBhvr>
                                        <p:cTn id="175" dur="500"/>
                                        <p:tgtEl>
                                          <p:spTgt spid="12"/>
                                        </p:tgtEl>
                                      </p:cBhvr>
                                    </p:animEffect>
                                  </p:childTnLst>
                                </p:cTn>
                              </p:par>
                            </p:childTnLst>
                          </p:cTn>
                        </p:par>
                        <p:par>
                          <p:cTn id="176" fill="hold">
                            <p:stCondLst>
                              <p:cond delay="500"/>
                            </p:stCondLst>
                            <p:childTnLst>
                              <p:par>
                                <p:cTn id="177" presetID="10" presetClass="entr" presetSubtype="0" fill="hold" grpId="0" nodeType="afterEffect">
                                  <p:stCondLst>
                                    <p:cond delay="0"/>
                                  </p:stCondLst>
                                  <p:childTnLst>
                                    <p:set>
                                      <p:cBhvr>
                                        <p:cTn id="178" dur="1" fill="hold">
                                          <p:stCondLst>
                                            <p:cond delay="0"/>
                                          </p:stCondLst>
                                        </p:cTn>
                                        <p:tgtEl>
                                          <p:spTgt spid="49"/>
                                        </p:tgtEl>
                                        <p:attrNameLst>
                                          <p:attrName>style.visibility</p:attrName>
                                        </p:attrNameLst>
                                      </p:cBhvr>
                                      <p:to>
                                        <p:strVal val="visible"/>
                                      </p:to>
                                    </p:set>
                                    <p:animEffect transition="in" filter="fade">
                                      <p:cBhvr>
                                        <p:cTn id="179" dur="500"/>
                                        <p:tgtEl>
                                          <p:spTgt spid="49"/>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50"/>
                                        </p:tgtEl>
                                        <p:attrNameLst>
                                          <p:attrName>style.visibility</p:attrName>
                                        </p:attrNameLst>
                                      </p:cBhvr>
                                      <p:to>
                                        <p:strVal val="visible"/>
                                      </p:to>
                                    </p:set>
                                    <p:animEffect transition="in" filter="fade">
                                      <p:cBhvr>
                                        <p:cTn id="182" dur="500"/>
                                        <p:tgtEl>
                                          <p:spTgt spid="50"/>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52"/>
                                        </p:tgtEl>
                                        <p:attrNameLst>
                                          <p:attrName>style.visibility</p:attrName>
                                        </p:attrNameLst>
                                      </p:cBhvr>
                                      <p:to>
                                        <p:strVal val="visible"/>
                                      </p:to>
                                    </p:set>
                                    <p:animEffect transition="in" filter="fade">
                                      <p:cBhvr>
                                        <p:cTn id="185" dur="500"/>
                                        <p:tgtEl>
                                          <p:spTgt spid="5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53"/>
                                        </p:tgtEl>
                                        <p:attrNameLst>
                                          <p:attrName>style.visibility</p:attrName>
                                        </p:attrNameLst>
                                      </p:cBhvr>
                                      <p:to>
                                        <p:strVal val="visible"/>
                                      </p:to>
                                    </p:set>
                                    <p:animEffect transition="in" filter="fade">
                                      <p:cBhvr>
                                        <p:cTn id="188" dur="500"/>
                                        <p:tgtEl>
                                          <p:spTgt spid="5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54"/>
                                        </p:tgtEl>
                                        <p:attrNameLst>
                                          <p:attrName>style.visibility</p:attrName>
                                        </p:attrNameLst>
                                      </p:cBhvr>
                                      <p:to>
                                        <p:strVal val="visible"/>
                                      </p:to>
                                    </p:set>
                                    <p:animEffect transition="in" filter="fade">
                                      <p:cBhvr>
                                        <p:cTn id="191" dur="500"/>
                                        <p:tgtEl>
                                          <p:spTgt spid="5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55"/>
                                        </p:tgtEl>
                                        <p:attrNameLst>
                                          <p:attrName>style.visibility</p:attrName>
                                        </p:attrNameLst>
                                      </p:cBhvr>
                                      <p:to>
                                        <p:strVal val="visible"/>
                                      </p:to>
                                    </p:set>
                                    <p:animEffect transition="in" filter="fade">
                                      <p:cBhvr>
                                        <p:cTn id="194" dur="500"/>
                                        <p:tgtEl>
                                          <p:spTgt spid="55"/>
                                        </p:tgtEl>
                                      </p:cBhvr>
                                    </p:animEffect>
                                  </p:childTnLst>
                                </p:cTn>
                              </p:par>
                            </p:childTnLst>
                          </p:cTn>
                        </p:par>
                        <p:par>
                          <p:cTn id="195" fill="hold">
                            <p:stCondLst>
                              <p:cond delay="1000"/>
                            </p:stCondLst>
                            <p:childTnLst>
                              <p:par>
                                <p:cTn id="196" presetID="10" presetClass="entr" presetSubtype="0" fill="hold" nodeType="afterEffect">
                                  <p:stCondLst>
                                    <p:cond delay="0"/>
                                  </p:stCondLst>
                                  <p:childTnLst>
                                    <p:set>
                                      <p:cBhvr>
                                        <p:cTn id="197" dur="1" fill="hold">
                                          <p:stCondLst>
                                            <p:cond delay="0"/>
                                          </p:stCondLst>
                                        </p:cTn>
                                        <p:tgtEl>
                                          <p:spTgt spid="57"/>
                                        </p:tgtEl>
                                        <p:attrNameLst>
                                          <p:attrName>style.visibility</p:attrName>
                                        </p:attrNameLst>
                                      </p:cBhvr>
                                      <p:to>
                                        <p:strVal val="visible"/>
                                      </p:to>
                                    </p:set>
                                    <p:animEffect transition="in" filter="fade">
                                      <p:cBhvr>
                                        <p:cTn id="198" dur="500"/>
                                        <p:tgtEl>
                                          <p:spTgt spid="57"/>
                                        </p:tgtEl>
                                      </p:cBhvr>
                                    </p:animEffect>
                                  </p:childTnLst>
                                </p:cTn>
                              </p:par>
                              <p:par>
                                <p:cTn id="199" presetID="10" presetClass="entr" presetSubtype="0" fill="hold" nodeType="withEffect">
                                  <p:stCondLst>
                                    <p:cond delay="0"/>
                                  </p:stCondLst>
                                  <p:childTnLst>
                                    <p:set>
                                      <p:cBhvr>
                                        <p:cTn id="200" dur="1" fill="hold">
                                          <p:stCondLst>
                                            <p:cond delay="0"/>
                                          </p:stCondLst>
                                        </p:cTn>
                                        <p:tgtEl>
                                          <p:spTgt spid="58"/>
                                        </p:tgtEl>
                                        <p:attrNameLst>
                                          <p:attrName>style.visibility</p:attrName>
                                        </p:attrNameLst>
                                      </p:cBhvr>
                                      <p:to>
                                        <p:strVal val="visible"/>
                                      </p:to>
                                    </p:set>
                                    <p:animEffect transition="in" filter="fade">
                                      <p:cBhvr>
                                        <p:cTn id="201" dur="500"/>
                                        <p:tgtEl>
                                          <p:spTgt spid="58"/>
                                        </p:tgtEl>
                                      </p:cBhvr>
                                    </p:animEffect>
                                  </p:childTnLst>
                                </p:cTn>
                              </p:par>
                              <p:par>
                                <p:cTn id="202" presetID="10" presetClass="entr" presetSubtype="0" fill="hold" nodeType="with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fade">
                                      <p:cBhvr>
                                        <p:cTn id="204" dur="500"/>
                                        <p:tgtEl>
                                          <p:spTgt spid="59"/>
                                        </p:tgtEl>
                                      </p:cBhvr>
                                    </p:animEffect>
                                  </p:childTnLst>
                                </p:cTn>
                              </p:par>
                              <p:par>
                                <p:cTn id="205" presetID="10" presetClass="entr" presetSubtype="0" fill="hold" nodeType="withEffect">
                                  <p:stCondLst>
                                    <p:cond delay="0"/>
                                  </p:stCondLst>
                                  <p:childTnLst>
                                    <p:set>
                                      <p:cBhvr>
                                        <p:cTn id="206" dur="1" fill="hold">
                                          <p:stCondLst>
                                            <p:cond delay="0"/>
                                          </p:stCondLst>
                                        </p:cTn>
                                        <p:tgtEl>
                                          <p:spTgt spid="60"/>
                                        </p:tgtEl>
                                        <p:attrNameLst>
                                          <p:attrName>style.visibility</p:attrName>
                                        </p:attrNameLst>
                                      </p:cBhvr>
                                      <p:to>
                                        <p:strVal val="visible"/>
                                      </p:to>
                                    </p:set>
                                    <p:animEffect transition="in" filter="fade">
                                      <p:cBhvr>
                                        <p:cTn id="207" dur="500"/>
                                        <p:tgtEl>
                                          <p:spTgt spid="60"/>
                                        </p:tgtEl>
                                      </p:cBhvr>
                                    </p:animEffect>
                                  </p:childTnLst>
                                </p:cTn>
                              </p:par>
                              <p:par>
                                <p:cTn id="208" presetID="10" presetClass="entr" presetSubtype="0" fill="hold" nodeType="withEffect">
                                  <p:stCondLst>
                                    <p:cond delay="0"/>
                                  </p:stCondLst>
                                  <p:childTnLst>
                                    <p:set>
                                      <p:cBhvr>
                                        <p:cTn id="209" dur="1" fill="hold">
                                          <p:stCondLst>
                                            <p:cond delay="0"/>
                                          </p:stCondLst>
                                        </p:cTn>
                                        <p:tgtEl>
                                          <p:spTgt spid="61"/>
                                        </p:tgtEl>
                                        <p:attrNameLst>
                                          <p:attrName>style.visibility</p:attrName>
                                        </p:attrNameLst>
                                      </p:cBhvr>
                                      <p:to>
                                        <p:strVal val="visible"/>
                                      </p:to>
                                    </p:set>
                                    <p:animEffect transition="in" filter="fade">
                                      <p:cBhvr>
                                        <p:cTn id="210" dur="500"/>
                                        <p:tgtEl>
                                          <p:spTgt spid="61"/>
                                        </p:tgtEl>
                                      </p:cBhvr>
                                    </p:animEffect>
                                  </p:childTnLst>
                                </p:cTn>
                              </p:par>
                              <p:par>
                                <p:cTn id="211" presetID="10" presetClass="entr" presetSubtype="0" fill="hold" nodeType="withEffect">
                                  <p:stCondLst>
                                    <p:cond delay="0"/>
                                  </p:stCondLst>
                                  <p:childTnLst>
                                    <p:set>
                                      <p:cBhvr>
                                        <p:cTn id="212" dur="1" fill="hold">
                                          <p:stCondLst>
                                            <p:cond delay="0"/>
                                          </p:stCondLst>
                                        </p:cTn>
                                        <p:tgtEl>
                                          <p:spTgt spid="62"/>
                                        </p:tgtEl>
                                        <p:attrNameLst>
                                          <p:attrName>style.visibility</p:attrName>
                                        </p:attrNameLst>
                                      </p:cBhvr>
                                      <p:to>
                                        <p:strVal val="visible"/>
                                      </p:to>
                                    </p:set>
                                    <p:animEffect transition="in" filter="fade">
                                      <p:cBhvr>
                                        <p:cTn id="213" dur="500"/>
                                        <p:tgtEl>
                                          <p:spTgt spid="62"/>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79"/>
                                        </p:tgtEl>
                                        <p:attrNameLst>
                                          <p:attrName>style.visibility</p:attrName>
                                        </p:attrNameLst>
                                      </p:cBhvr>
                                      <p:to>
                                        <p:strVal val="visible"/>
                                      </p:to>
                                    </p:set>
                                    <p:animEffect transition="in" filter="fade">
                                      <p:cBhvr>
                                        <p:cTn id="216" dur="500"/>
                                        <p:tgtEl>
                                          <p:spTgt spid="79"/>
                                        </p:tgtEl>
                                      </p:cBhvr>
                                    </p:animEffect>
                                  </p:childTnLst>
                                </p:cTn>
                              </p:par>
                              <p:par>
                                <p:cTn id="217" presetID="10" presetClass="exit" presetSubtype="0" fill="hold" grpId="1" nodeType="withEffect">
                                  <p:stCondLst>
                                    <p:cond delay="0"/>
                                  </p:stCondLst>
                                  <p:childTnLst>
                                    <p:animEffect transition="out" filter="fade">
                                      <p:cBhvr>
                                        <p:cTn id="218" dur="500"/>
                                        <p:tgtEl>
                                          <p:spTgt spid="45"/>
                                        </p:tgtEl>
                                      </p:cBhvr>
                                    </p:animEffect>
                                    <p:set>
                                      <p:cBhvr>
                                        <p:cTn id="219" dur="1" fill="hold">
                                          <p:stCondLst>
                                            <p:cond delay="499"/>
                                          </p:stCondLst>
                                        </p:cTn>
                                        <p:tgtEl>
                                          <p:spTgt spid="45"/>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44"/>
                                        </p:tgtEl>
                                      </p:cBhvr>
                                    </p:animEffect>
                                    <p:set>
                                      <p:cBhvr>
                                        <p:cTn id="222" dur="1" fill="hold">
                                          <p:stCondLst>
                                            <p:cond delay="499"/>
                                          </p:stCondLst>
                                        </p:cTn>
                                        <p:tgtEl>
                                          <p:spTgt spid="44"/>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17"/>
                                        </p:tgtEl>
                                      </p:cBhvr>
                                    </p:animEffect>
                                    <p:set>
                                      <p:cBhvr>
                                        <p:cTn id="225" dur="1" fill="hold">
                                          <p:stCondLst>
                                            <p:cond delay="499"/>
                                          </p:stCondLst>
                                        </p:cTn>
                                        <p:tgtEl>
                                          <p:spTgt spid="17"/>
                                        </p:tgtEl>
                                        <p:attrNameLst>
                                          <p:attrName>style.visibility</p:attrName>
                                        </p:attrNameLst>
                                      </p:cBhvr>
                                      <p:to>
                                        <p:strVal val="hidden"/>
                                      </p:to>
                                    </p:set>
                                  </p:childTnLst>
                                </p:cTn>
                              </p:par>
                              <p:par>
                                <p:cTn id="226" presetID="10" presetClass="entr" presetSubtype="0" fill="hold" grpId="0" nodeType="withEffect">
                                  <p:stCondLst>
                                    <p:cond delay="0"/>
                                  </p:stCondLst>
                                  <p:childTnLst>
                                    <p:set>
                                      <p:cBhvr>
                                        <p:cTn id="227" dur="1" fill="hold">
                                          <p:stCondLst>
                                            <p:cond delay="0"/>
                                          </p:stCondLst>
                                        </p:cTn>
                                        <p:tgtEl>
                                          <p:spTgt spid="66"/>
                                        </p:tgtEl>
                                        <p:attrNameLst>
                                          <p:attrName>style.visibility</p:attrName>
                                        </p:attrNameLst>
                                      </p:cBhvr>
                                      <p:to>
                                        <p:strVal val="visible"/>
                                      </p:to>
                                    </p:set>
                                    <p:animEffect transition="in" filter="fade">
                                      <p:cBhvr>
                                        <p:cTn id="228" dur="500"/>
                                        <p:tgtEl>
                                          <p:spTgt spid="66"/>
                                        </p:tgtEl>
                                      </p:cBhvr>
                                    </p:animEffect>
                                  </p:childTnLst>
                                </p:cTn>
                              </p:par>
                            </p:childTnLst>
                          </p:cTn>
                        </p:par>
                        <p:par>
                          <p:cTn id="229" fill="hold">
                            <p:stCondLst>
                              <p:cond delay="1500"/>
                            </p:stCondLst>
                            <p:childTnLst>
                              <p:par>
                                <p:cTn id="230" presetID="10" presetClass="exit" presetSubtype="0" fill="hold" grpId="1" nodeType="afterEffect">
                                  <p:stCondLst>
                                    <p:cond delay="0"/>
                                  </p:stCondLst>
                                  <p:childTnLst>
                                    <p:animEffect transition="out" filter="fade">
                                      <p:cBhvr>
                                        <p:cTn id="231" dur="500"/>
                                        <p:tgtEl>
                                          <p:spTgt spid="49"/>
                                        </p:tgtEl>
                                      </p:cBhvr>
                                    </p:animEffect>
                                    <p:set>
                                      <p:cBhvr>
                                        <p:cTn id="232" dur="1" fill="hold">
                                          <p:stCondLst>
                                            <p:cond delay="499"/>
                                          </p:stCondLst>
                                        </p:cTn>
                                        <p:tgtEl>
                                          <p:spTgt spid="49"/>
                                        </p:tgtEl>
                                        <p:attrNameLst>
                                          <p:attrName>style.visibility</p:attrName>
                                        </p:attrNameLst>
                                      </p:cBhvr>
                                      <p:to>
                                        <p:strVal val="hidden"/>
                                      </p:to>
                                    </p:set>
                                  </p:childTnLst>
                                </p:cTn>
                              </p:par>
                              <p:par>
                                <p:cTn id="233" presetID="10" presetClass="exit" presetSubtype="0" fill="hold" grpId="1" nodeType="withEffect">
                                  <p:stCondLst>
                                    <p:cond delay="0"/>
                                  </p:stCondLst>
                                  <p:childTnLst>
                                    <p:animEffect transition="out" filter="fade">
                                      <p:cBhvr>
                                        <p:cTn id="234" dur="500"/>
                                        <p:tgtEl>
                                          <p:spTgt spid="50"/>
                                        </p:tgtEl>
                                      </p:cBhvr>
                                    </p:animEffect>
                                    <p:set>
                                      <p:cBhvr>
                                        <p:cTn id="235" dur="1" fill="hold">
                                          <p:stCondLst>
                                            <p:cond delay="499"/>
                                          </p:stCondLst>
                                        </p:cTn>
                                        <p:tgtEl>
                                          <p:spTgt spid="50"/>
                                        </p:tgtEl>
                                        <p:attrNameLst>
                                          <p:attrName>style.visibility</p:attrName>
                                        </p:attrNameLst>
                                      </p:cBhvr>
                                      <p:to>
                                        <p:strVal val="hidden"/>
                                      </p:to>
                                    </p:set>
                                  </p:childTnLst>
                                </p:cTn>
                              </p:par>
                              <p:par>
                                <p:cTn id="236" presetID="10" presetClass="exit" presetSubtype="0" fill="hold" grpId="1" nodeType="withEffect">
                                  <p:stCondLst>
                                    <p:cond delay="0"/>
                                  </p:stCondLst>
                                  <p:childTnLst>
                                    <p:animEffect transition="out" filter="fade">
                                      <p:cBhvr>
                                        <p:cTn id="237" dur="500"/>
                                        <p:tgtEl>
                                          <p:spTgt spid="52"/>
                                        </p:tgtEl>
                                      </p:cBhvr>
                                    </p:animEffect>
                                    <p:set>
                                      <p:cBhvr>
                                        <p:cTn id="238" dur="1" fill="hold">
                                          <p:stCondLst>
                                            <p:cond delay="499"/>
                                          </p:stCondLst>
                                        </p:cTn>
                                        <p:tgtEl>
                                          <p:spTgt spid="52"/>
                                        </p:tgtEl>
                                        <p:attrNameLst>
                                          <p:attrName>style.visibility</p:attrName>
                                        </p:attrNameLst>
                                      </p:cBhvr>
                                      <p:to>
                                        <p:strVal val="hidden"/>
                                      </p:to>
                                    </p:set>
                                  </p:childTnLst>
                                </p:cTn>
                              </p:par>
                              <p:par>
                                <p:cTn id="239" presetID="10" presetClass="exit" presetSubtype="0" fill="hold" grpId="1" nodeType="withEffect">
                                  <p:stCondLst>
                                    <p:cond delay="0"/>
                                  </p:stCondLst>
                                  <p:childTnLst>
                                    <p:animEffect transition="out" filter="fade">
                                      <p:cBhvr>
                                        <p:cTn id="240" dur="500"/>
                                        <p:tgtEl>
                                          <p:spTgt spid="53"/>
                                        </p:tgtEl>
                                      </p:cBhvr>
                                    </p:animEffect>
                                    <p:set>
                                      <p:cBhvr>
                                        <p:cTn id="241" dur="1" fill="hold">
                                          <p:stCondLst>
                                            <p:cond delay="499"/>
                                          </p:stCondLst>
                                        </p:cTn>
                                        <p:tgtEl>
                                          <p:spTgt spid="53"/>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54"/>
                                        </p:tgtEl>
                                      </p:cBhvr>
                                    </p:animEffect>
                                    <p:set>
                                      <p:cBhvr>
                                        <p:cTn id="244" dur="1" fill="hold">
                                          <p:stCondLst>
                                            <p:cond delay="499"/>
                                          </p:stCondLst>
                                        </p:cTn>
                                        <p:tgtEl>
                                          <p:spTgt spid="54"/>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500"/>
                                        <p:tgtEl>
                                          <p:spTgt spid="55"/>
                                        </p:tgtEl>
                                      </p:cBhvr>
                                    </p:animEffect>
                                    <p:set>
                                      <p:cBhvr>
                                        <p:cTn id="247" dur="1" fill="hold">
                                          <p:stCondLst>
                                            <p:cond delay="499"/>
                                          </p:stCondLst>
                                        </p:cTn>
                                        <p:tgtEl>
                                          <p:spTgt spid="55"/>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13"/>
                                        </p:tgtEl>
                                      </p:cBhvr>
                                    </p:animEffect>
                                    <p:set>
                                      <p:cBhvr>
                                        <p:cTn id="250" dur="1" fill="hold">
                                          <p:stCondLst>
                                            <p:cond delay="499"/>
                                          </p:stCondLst>
                                        </p:cTn>
                                        <p:tgtEl>
                                          <p:spTgt spid="13"/>
                                        </p:tgtEl>
                                        <p:attrNameLst>
                                          <p:attrName>style.visibility</p:attrName>
                                        </p:attrNameLst>
                                      </p:cBhvr>
                                      <p:to>
                                        <p:strVal val="hidden"/>
                                      </p:to>
                                    </p:set>
                                  </p:childTnLst>
                                </p:cTn>
                              </p:par>
                              <p:par>
                                <p:cTn id="251" presetID="10" presetClass="exit" presetSubtype="0" fill="hold" grpId="1" nodeType="withEffect">
                                  <p:stCondLst>
                                    <p:cond delay="0"/>
                                  </p:stCondLst>
                                  <p:childTnLst>
                                    <p:animEffect transition="out" filter="fade">
                                      <p:cBhvr>
                                        <p:cTn id="252" dur="500"/>
                                        <p:tgtEl>
                                          <p:spTgt spid="7"/>
                                        </p:tgtEl>
                                      </p:cBhvr>
                                    </p:animEffect>
                                    <p:set>
                                      <p:cBhvr>
                                        <p:cTn id="253" dur="1" fill="hold">
                                          <p:stCondLst>
                                            <p:cond delay="499"/>
                                          </p:stCondLst>
                                        </p:cTn>
                                        <p:tgtEl>
                                          <p:spTgt spid="7"/>
                                        </p:tgtEl>
                                        <p:attrNameLst>
                                          <p:attrName>style.visibility</p:attrName>
                                        </p:attrNameLst>
                                      </p:cBhvr>
                                      <p:to>
                                        <p:strVal val="hidden"/>
                                      </p:to>
                                    </p:set>
                                  </p:childTnLst>
                                </p:cTn>
                              </p:par>
                              <p:par>
                                <p:cTn id="254" presetID="10" presetClass="exit" presetSubtype="0" fill="hold" grpId="1" nodeType="withEffect">
                                  <p:stCondLst>
                                    <p:cond delay="0"/>
                                  </p:stCondLst>
                                  <p:childTnLst>
                                    <p:animEffect transition="out" filter="fade">
                                      <p:cBhvr>
                                        <p:cTn id="255" dur="500"/>
                                        <p:tgtEl>
                                          <p:spTgt spid="12"/>
                                        </p:tgtEl>
                                      </p:cBhvr>
                                    </p:animEffect>
                                    <p:set>
                                      <p:cBhvr>
                                        <p:cTn id="256" dur="1" fill="hold">
                                          <p:stCondLst>
                                            <p:cond delay="499"/>
                                          </p:stCondLst>
                                        </p:cTn>
                                        <p:tgtEl>
                                          <p:spTgt spid="12"/>
                                        </p:tgtEl>
                                        <p:attrNameLst>
                                          <p:attrName>style.visibility</p:attrName>
                                        </p:attrNameLst>
                                      </p:cBhvr>
                                      <p:to>
                                        <p:strVal val="hidden"/>
                                      </p:to>
                                    </p:set>
                                  </p:childTnLst>
                                </p:cTn>
                              </p:par>
                            </p:childTnLst>
                          </p:cTn>
                        </p:par>
                        <p:par>
                          <p:cTn id="257" fill="hold">
                            <p:stCondLst>
                              <p:cond delay="2000"/>
                            </p:stCondLst>
                            <p:childTnLst>
                              <p:par>
                                <p:cTn id="258" presetID="10" presetClass="entr" presetSubtype="0" fill="hold" nodeType="afterEffect">
                                  <p:stCondLst>
                                    <p:cond delay="0"/>
                                  </p:stCondLst>
                                  <p:childTnLst>
                                    <p:set>
                                      <p:cBhvr>
                                        <p:cTn id="259" dur="1" fill="hold">
                                          <p:stCondLst>
                                            <p:cond delay="0"/>
                                          </p:stCondLst>
                                        </p:cTn>
                                        <p:tgtEl>
                                          <p:spTgt spid="4"/>
                                        </p:tgtEl>
                                        <p:attrNameLst>
                                          <p:attrName>style.visibility</p:attrName>
                                        </p:attrNameLst>
                                      </p:cBhvr>
                                      <p:to>
                                        <p:strVal val="visible"/>
                                      </p:to>
                                    </p:set>
                                    <p:animEffect transition="in" filter="fade">
                                      <p:cBhvr>
                                        <p:cTn id="260" dur="500"/>
                                        <p:tgtEl>
                                          <p:spTgt spid="4"/>
                                        </p:tgtEl>
                                      </p:cBhvr>
                                    </p:animEffect>
                                  </p:childTnLst>
                                </p:cTn>
                              </p:par>
                              <p:par>
                                <p:cTn id="261" presetID="10" presetClass="entr" presetSubtype="0" fill="hold" grpId="0" nodeType="withEffect">
                                  <p:stCondLst>
                                    <p:cond delay="0"/>
                                  </p:stCondLst>
                                  <p:childTnLst>
                                    <p:set>
                                      <p:cBhvr>
                                        <p:cTn id="262" dur="1" fill="hold">
                                          <p:stCondLst>
                                            <p:cond delay="0"/>
                                          </p:stCondLst>
                                        </p:cTn>
                                        <p:tgtEl>
                                          <p:spTgt spid="5"/>
                                        </p:tgtEl>
                                        <p:attrNameLst>
                                          <p:attrName>style.visibility</p:attrName>
                                        </p:attrNameLst>
                                      </p:cBhvr>
                                      <p:to>
                                        <p:strVal val="visible"/>
                                      </p:to>
                                    </p:set>
                                    <p:animEffect transition="in" filter="fade">
                                      <p:cBhvr>
                                        <p:cTn id="263" dur="500"/>
                                        <p:tgtEl>
                                          <p:spTgt spid="5"/>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6"/>
                                        </p:tgtEl>
                                        <p:attrNameLst>
                                          <p:attrName>style.visibility</p:attrName>
                                        </p:attrNameLst>
                                      </p:cBhvr>
                                      <p:to>
                                        <p:strVal val="visible"/>
                                      </p:to>
                                    </p:set>
                                    <p:animEffect transition="in" filter="fade">
                                      <p:cBhvr>
                                        <p:cTn id="266" dur="500"/>
                                        <p:tgtEl>
                                          <p:spTgt spid="6"/>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3"/>
                                        </p:tgtEl>
                                        <p:attrNameLst>
                                          <p:attrName>style.visibility</p:attrName>
                                        </p:attrNameLst>
                                      </p:cBhvr>
                                      <p:to>
                                        <p:strVal val="visible"/>
                                      </p:to>
                                    </p:set>
                                    <p:animEffect transition="in" filter="fade">
                                      <p:cBhvr>
                                        <p:cTn id="269" dur="500"/>
                                        <p:tgtEl>
                                          <p:spTgt spid="3"/>
                                        </p:tgtEl>
                                      </p:cBhvr>
                                    </p:animEffect>
                                  </p:childTnLst>
                                </p:cTn>
                              </p:par>
                            </p:childTnLst>
                          </p:cTn>
                        </p:par>
                        <p:par>
                          <p:cTn id="270" fill="hold">
                            <p:stCondLst>
                              <p:cond delay="2500"/>
                            </p:stCondLst>
                            <p:childTnLst>
                              <p:par>
                                <p:cTn id="271" presetID="10" presetClass="entr" presetSubtype="0" fill="hold" grpId="0" nodeType="afterEffect">
                                  <p:stCondLst>
                                    <p:cond delay="0"/>
                                  </p:stCondLst>
                                  <p:childTnLst>
                                    <p:set>
                                      <p:cBhvr>
                                        <p:cTn id="272" dur="1" fill="hold">
                                          <p:stCondLst>
                                            <p:cond delay="0"/>
                                          </p:stCondLst>
                                        </p:cTn>
                                        <p:tgtEl>
                                          <p:spTgt spid="76"/>
                                        </p:tgtEl>
                                        <p:attrNameLst>
                                          <p:attrName>style.visibility</p:attrName>
                                        </p:attrNameLst>
                                      </p:cBhvr>
                                      <p:to>
                                        <p:strVal val="visible"/>
                                      </p:to>
                                    </p:set>
                                    <p:animEffect transition="in" filter="fade">
                                      <p:cBhvr>
                                        <p:cTn id="273" dur="500"/>
                                        <p:tgtEl>
                                          <p:spTgt spid="76"/>
                                        </p:tgtEl>
                                      </p:cBhvr>
                                    </p:animEffect>
                                  </p:childTnLst>
                                </p:cTn>
                              </p:par>
                              <p:par>
                                <p:cTn id="274" presetID="10" presetClass="entr" presetSubtype="0" fill="hold" grpId="0" nodeType="withEffect">
                                  <p:stCondLst>
                                    <p:cond delay="0"/>
                                  </p:stCondLst>
                                  <p:childTnLst>
                                    <p:set>
                                      <p:cBhvr>
                                        <p:cTn id="275" dur="1" fill="hold">
                                          <p:stCondLst>
                                            <p:cond delay="0"/>
                                          </p:stCondLst>
                                        </p:cTn>
                                        <p:tgtEl>
                                          <p:spTgt spid="75"/>
                                        </p:tgtEl>
                                        <p:attrNameLst>
                                          <p:attrName>style.visibility</p:attrName>
                                        </p:attrNameLst>
                                      </p:cBhvr>
                                      <p:to>
                                        <p:strVal val="visible"/>
                                      </p:to>
                                    </p:set>
                                    <p:animEffect transition="in" filter="fade">
                                      <p:cBhvr>
                                        <p:cTn id="276" dur="500"/>
                                        <p:tgtEl>
                                          <p:spTgt spid="75"/>
                                        </p:tgtEl>
                                      </p:cBhvr>
                                    </p:animEffect>
                                  </p:childTnLst>
                                </p:cTn>
                              </p:par>
                            </p:childTnLst>
                          </p:cTn>
                        </p:par>
                        <p:par>
                          <p:cTn id="277" fill="hold">
                            <p:stCondLst>
                              <p:cond delay="3000"/>
                            </p:stCondLst>
                            <p:childTnLst>
                              <p:par>
                                <p:cTn id="278" presetID="10" presetClass="entr" presetSubtype="0" fill="hold" nodeType="afterEffect">
                                  <p:stCondLst>
                                    <p:cond delay="0"/>
                                  </p:stCondLst>
                                  <p:childTnLst>
                                    <p:set>
                                      <p:cBhvr>
                                        <p:cTn id="279" dur="1" fill="hold">
                                          <p:stCondLst>
                                            <p:cond delay="0"/>
                                          </p:stCondLst>
                                        </p:cTn>
                                        <p:tgtEl>
                                          <p:spTgt spid="77"/>
                                        </p:tgtEl>
                                        <p:attrNameLst>
                                          <p:attrName>style.visibility</p:attrName>
                                        </p:attrNameLst>
                                      </p:cBhvr>
                                      <p:to>
                                        <p:strVal val="visible"/>
                                      </p:to>
                                    </p:set>
                                    <p:animEffect transition="in" filter="fade">
                                      <p:cBhvr>
                                        <p:cTn id="280" dur="500"/>
                                        <p:tgtEl>
                                          <p:spTgt spid="77"/>
                                        </p:tgtEl>
                                      </p:cBhvr>
                                    </p:animEffect>
                                  </p:childTnLst>
                                </p:cTn>
                              </p:par>
                              <p:par>
                                <p:cTn id="281" presetID="10" presetClass="entr" presetSubtype="0" fill="hold" nodeType="withEffect">
                                  <p:stCondLst>
                                    <p:cond delay="0"/>
                                  </p:stCondLst>
                                  <p:childTnLst>
                                    <p:set>
                                      <p:cBhvr>
                                        <p:cTn id="282" dur="1" fill="hold">
                                          <p:stCondLst>
                                            <p:cond delay="0"/>
                                          </p:stCondLst>
                                        </p:cTn>
                                        <p:tgtEl>
                                          <p:spTgt spid="78"/>
                                        </p:tgtEl>
                                        <p:attrNameLst>
                                          <p:attrName>style.visibility</p:attrName>
                                        </p:attrNameLst>
                                      </p:cBhvr>
                                      <p:to>
                                        <p:strVal val="visible"/>
                                      </p:to>
                                    </p:set>
                                    <p:animEffect transition="in" filter="fade">
                                      <p:cBhvr>
                                        <p:cTn id="283" dur="500"/>
                                        <p:tgtEl>
                                          <p:spTgt spid="78"/>
                                        </p:tgtEl>
                                      </p:cBhvr>
                                    </p:animEffect>
                                  </p:childTnLst>
                                </p:cTn>
                              </p:par>
                              <p:par>
                                <p:cTn id="284" presetID="10" presetClass="exit" presetSubtype="0" fill="hold" grpId="1" nodeType="withEffect">
                                  <p:stCondLst>
                                    <p:cond delay="0"/>
                                  </p:stCondLst>
                                  <p:childTnLst>
                                    <p:animEffect transition="out" filter="fade">
                                      <p:cBhvr>
                                        <p:cTn id="285" dur="500"/>
                                        <p:tgtEl>
                                          <p:spTgt spid="66"/>
                                        </p:tgtEl>
                                      </p:cBhvr>
                                    </p:animEffect>
                                    <p:set>
                                      <p:cBhvr>
                                        <p:cTn id="286" dur="1" fill="hold">
                                          <p:stCondLst>
                                            <p:cond delay="499"/>
                                          </p:stCondLst>
                                        </p:cTn>
                                        <p:tgtEl>
                                          <p:spTgt spid="66"/>
                                        </p:tgtEl>
                                        <p:attrNameLst>
                                          <p:attrName>style.visibility</p:attrName>
                                        </p:attrNameLst>
                                      </p:cBhvr>
                                      <p:to>
                                        <p:strVal val="hidden"/>
                                      </p:to>
                                    </p:set>
                                  </p:childTnLst>
                                </p:cTn>
                              </p:par>
                            </p:childTnLst>
                          </p:cTn>
                        </p:par>
                        <p:par>
                          <p:cTn id="287" fill="hold">
                            <p:stCondLst>
                              <p:cond delay="3500"/>
                            </p:stCondLst>
                            <p:childTnLst>
                              <p:par>
                                <p:cTn id="288" presetID="10" presetClass="exit" presetSubtype="0" fill="hold" grpId="2" nodeType="afterEffect">
                                  <p:stCondLst>
                                    <p:cond delay="0"/>
                                  </p:stCondLst>
                                  <p:childTnLst>
                                    <p:animEffect transition="out" filter="fade">
                                      <p:cBhvr>
                                        <p:cTn id="289" dur="500"/>
                                        <p:tgtEl>
                                          <p:spTgt spid="49"/>
                                        </p:tgtEl>
                                      </p:cBhvr>
                                    </p:animEffect>
                                    <p:set>
                                      <p:cBhvr>
                                        <p:cTn id="290" dur="1" fill="hold">
                                          <p:stCondLst>
                                            <p:cond delay="499"/>
                                          </p:stCondLst>
                                        </p:cTn>
                                        <p:tgtEl>
                                          <p:spTgt spid="49"/>
                                        </p:tgtEl>
                                        <p:attrNameLst>
                                          <p:attrName>style.visibility</p:attrName>
                                        </p:attrNameLst>
                                      </p:cBhvr>
                                      <p:to>
                                        <p:strVal val="hidden"/>
                                      </p:to>
                                    </p:set>
                                  </p:childTnLst>
                                </p:cTn>
                              </p:par>
                              <p:par>
                                <p:cTn id="291" presetID="10" presetClass="exit" presetSubtype="0" fill="hold" grpId="2" nodeType="withEffect">
                                  <p:stCondLst>
                                    <p:cond delay="0"/>
                                  </p:stCondLst>
                                  <p:childTnLst>
                                    <p:animEffect transition="out" filter="fade">
                                      <p:cBhvr>
                                        <p:cTn id="292" dur="500"/>
                                        <p:tgtEl>
                                          <p:spTgt spid="50"/>
                                        </p:tgtEl>
                                      </p:cBhvr>
                                    </p:animEffect>
                                    <p:set>
                                      <p:cBhvr>
                                        <p:cTn id="293" dur="1" fill="hold">
                                          <p:stCondLst>
                                            <p:cond delay="499"/>
                                          </p:stCondLst>
                                        </p:cTn>
                                        <p:tgtEl>
                                          <p:spTgt spid="50"/>
                                        </p:tgtEl>
                                        <p:attrNameLst>
                                          <p:attrName>style.visibility</p:attrName>
                                        </p:attrNameLst>
                                      </p:cBhvr>
                                      <p:to>
                                        <p:strVal val="hidden"/>
                                      </p:to>
                                    </p:set>
                                  </p:childTnLst>
                                </p:cTn>
                              </p:par>
                              <p:par>
                                <p:cTn id="294" presetID="10" presetClass="exit" presetSubtype="0" fill="hold" grpId="2" nodeType="withEffect">
                                  <p:stCondLst>
                                    <p:cond delay="0"/>
                                  </p:stCondLst>
                                  <p:childTnLst>
                                    <p:animEffect transition="out" filter="fade">
                                      <p:cBhvr>
                                        <p:cTn id="295" dur="500"/>
                                        <p:tgtEl>
                                          <p:spTgt spid="52"/>
                                        </p:tgtEl>
                                      </p:cBhvr>
                                    </p:animEffect>
                                    <p:set>
                                      <p:cBhvr>
                                        <p:cTn id="296" dur="1" fill="hold">
                                          <p:stCondLst>
                                            <p:cond delay="499"/>
                                          </p:stCondLst>
                                        </p:cTn>
                                        <p:tgtEl>
                                          <p:spTgt spid="52"/>
                                        </p:tgtEl>
                                        <p:attrNameLst>
                                          <p:attrName>style.visibility</p:attrName>
                                        </p:attrNameLst>
                                      </p:cBhvr>
                                      <p:to>
                                        <p:strVal val="hidden"/>
                                      </p:to>
                                    </p:set>
                                  </p:childTnLst>
                                </p:cTn>
                              </p:par>
                              <p:par>
                                <p:cTn id="297" presetID="10" presetClass="exit" presetSubtype="0" fill="hold" grpId="2" nodeType="withEffect">
                                  <p:stCondLst>
                                    <p:cond delay="0"/>
                                  </p:stCondLst>
                                  <p:childTnLst>
                                    <p:animEffect transition="out" filter="fade">
                                      <p:cBhvr>
                                        <p:cTn id="298" dur="500"/>
                                        <p:tgtEl>
                                          <p:spTgt spid="53"/>
                                        </p:tgtEl>
                                      </p:cBhvr>
                                    </p:animEffect>
                                    <p:set>
                                      <p:cBhvr>
                                        <p:cTn id="299" dur="1" fill="hold">
                                          <p:stCondLst>
                                            <p:cond delay="499"/>
                                          </p:stCondLst>
                                        </p:cTn>
                                        <p:tgtEl>
                                          <p:spTgt spid="53"/>
                                        </p:tgtEl>
                                        <p:attrNameLst>
                                          <p:attrName>style.visibility</p:attrName>
                                        </p:attrNameLst>
                                      </p:cBhvr>
                                      <p:to>
                                        <p:strVal val="hidden"/>
                                      </p:to>
                                    </p:set>
                                  </p:childTnLst>
                                </p:cTn>
                              </p:par>
                              <p:par>
                                <p:cTn id="300" presetID="10" presetClass="exit" presetSubtype="0" fill="hold" grpId="1" nodeType="withEffect">
                                  <p:stCondLst>
                                    <p:cond delay="0"/>
                                  </p:stCondLst>
                                  <p:childTnLst>
                                    <p:animEffect transition="out" filter="fade">
                                      <p:cBhvr>
                                        <p:cTn id="301" dur="500"/>
                                        <p:tgtEl>
                                          <p:spTgt spid="3"/>
                                        </p:tgtEl>
                                      </p:cBhvr>
                                    </p:animEffect>
                                    <p:set>
                                      <p:cBhvr>
                                        <p:cTn id="302" dur="1" fill="hold">
                                          <p:stCondLst>
                                            <p:cond delay="499"/>
                                          </p:stCondLst>
                                        </p:cTn>
                                        <p:tgtEl>
                                          <p:spTgt spid="3"/>
                                        </p:tgtEl>
                                        <p:attrNameLst>
                                          <p:attrName>style.visibility</p:attrName>
                                        </p:attrNameLst>
                                      </p:cBhvr>
                                      <p:to>
                                        <p:strVal val="hidden"/>
                                      </p:to>
                                    </p:set>
                                  </p:childTnLst>
                                </p:cTn>
                              </p:par>
                              <p:par>
                                <p:cTn id="303" presetID="10" presetClass="exit" presetSubtype="0" fill="hold" grpId="1" nodeType="withEffect">
                                  <p:stCondLst>
                                    <p:cond delay="0"/>
                                  </p:stCondLst>
                                  <p:childTnLst>
                                    <p:animEffect transition="out" filter="fade">
                                      <p:cBhvr>
                                        <p:cTn id="304" dur="500"/>
                                        <p:tgtEl>
                                          <p:spTgt spid="76"/>
                                        </p:tgtEl>
                                      </p:cBhvr>
                                    </p:animEffect>
                                    <p:set>
                                      <p:cBhvr>
                                        <p:cTn id="305" dur="1" fill="hold">
                                          <p:stCondLst>
                                            <p:cond delay="499"/>
                                          </p:stCondLst>
                                        </p:cTn>
                                        <p:tgtEl>
                                          <p:spTgt spid="76"/>
                                        </p:tgtEl>
                                        <p:attrNameLst>
                                          <p:attrName>style.visibility</p:attrName>
                                        </p:attrNameLst>
                                      </p:cBhvr>
                                      <p:to>
                                        <p:strVal val="hidden"/>
                                      </p:to>
                                    </p:set>
                                  </p:childTnLst>
                                </p:cTn>
                              </p:par>
                              <p:par>
                                <p:cTn id="306" presetID="10" presetClass="exit" presetSubtype="0" fill="hold" grpId="1" nodeType="withEffect">
                                  <p:stCondLst>
                                    <p:cond delay="0"/>
                                  </p:stCondLst>
                                  <p:childTnLst>
                                    <p:animEffect transition="out" filter="fade">
                                      <p:cBhvr>
                                        <p:cTn id="307" dur="500"/>
                                        <p:tgtEl>
                                          <p:spTgt spid="75"/>
                                        </p:tgtEl>
                                      </p:cBhvr>
                                    </p:animEffect>
                                    <p:set>
                                      <p:cBhvr>
                                        <p:cTn id="308"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p:bldP spid="6" grpId="0"/>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5" grpId="0"/>
      <p:bldP spid="16" grpId="0"/>
      <p:bldP spid="17" grpId="0" animBg="1"/>
      <p:bldP spid="17" grpId="1" animBg="1"/>
      <p:bldP spid="19" grpId="0" animBg="1"/>
      <p:bldP spid="19" grpId="1" animBg="1"/>
      <p:bldP spid="20" grpId="0" animBg="1"/>
      <p:bldP spid="20" grpId="1" animBg="1"/>
      <p:bldP spid="22" grpId="0"/>
      <p:bldP spid="23" grpId="0"/>
      <p:bldP spid="32" grpId="0" animBg="1"/>
      <p:bldP spid="32" grpId="1" animBg="1"/>
      <p:bldP spid="35" grpId="0"/>
      <p:bldP spid="36" grpId="0"/>
      <p:bldP spid="37" grpId="0" animBg="1"/>
      <p:bldP spid="37" grpId="1" animBg="1"/>
      <p:bldP spid="38" grpId="0" animBg="1"/>
      <p:bldP spid="38" grpId="1" animBg="1"/>
      <p:bldP spid="39" grpId="0" animBg="1"/>
      <p:bldP spid="39" grpId="1" animBg="1"/>
      <p:bldP spid="44" grpId="0" animBg="1"/>
      <p:bldP spid="44" grpId="1" animBg="1"/>
      <p:bldP spid="45" grpId="0" animBg="1"/>
      <p:bldP spid="45" grpId="1" animBg="1"/>
      <p:bldP spid="46" grpId="0" animBg="1"/>
      <p:bldP spid="47" grpId="0" animBg="1"/>
      <p:bldP spid="48" grpId="0" animBg="1"/>
      <p:bldP spid="49" grpId="0" animBg="1"/>
      <p:bldP spid="49" grpId="1" animBg="1"/>
      <p:bldP spid="49" grpId="2" animBg="1"/>
      <p:bldP spid="50" grpId="0" animBg="1"/>
      <p:bldP spid="50" grpId="1" animBg="1"/>
      <p:bldP spid="50" grpId="2" animBg="1"/>
      <p:bldP spid="51" grpId="0" animBg="1"/>
      <p:bldP spid="51" grpId="1" animBg="1"/>
      <p:bldP spid="52" grpId="0" animBg="1"/>
      <p:bldP spid="52" grpId="1" animBg="1"/>
      <p:bldP spid="52" grpId="2" animBg="1"/>
      <p:bldP spid="53" grpId="0" animBg="1"/>
      <p:bldP spid="53" grpId="1" animBg="1"/>
      <p:bldP spid="53" grpId="2" animBg="1"/>
      <p:bldP spid="54" grpId="0" animBg="1"/>
      <p:bldP spid="54" grpId="1" animBg="1"/>
      <p:bldP spid="55" grpId="0" animBg="1"/>
      <p:bldP spid="55" grpId="1" animBg="1"/>
      <p:bldP spid="56" grpId="0" animBg="1"/>
      <p:bldP spid="56" grpId="1" animBg="1"/>
      <p:bldP spid="63" grpId="0" animBg="1"/>
      <p:bldP spid="64" grpId="0" animBg="1"/>
      <p:bldP spid="65" grpId="0" animBg="1"/>
      <p:bldP spid="66" grpId="0" animBg="1"/>
      <p:bldP spid="66" grpId="1" animBg="1"/>
      <p:bldP spid="75" grpId="0" animBg="1"/>
      <p:bldP spid="75" grpId="1" animBg="1"/>
      <p:bldP spid="76" grpId="0" animBg="1"/>
      <p:bldP spid="76" grpId="1" animBg="1"/>
      <p:bldP spid="7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Rounded Rectangle 2"/>
          <p:cNvSpPr/>
          <p:nvPr/>
        </p:nvSpPr>
        <p:spPr>
          <a:xfrm>
            <a:off x="3636056" y="222615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Rounded Rectangle 3"/>
          <p:cNvSpPr/>
          <p:nvPr/>
        </p:nvSpPr>
        <p:spPr>
          <a:xfrm>
            <a:off x="4212120" y="172210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Rounded Rectangle 4"/>
          <p:cNvSpPr/>
          <p:nvPr/>
        </p:nvSpPr>
        <p:spPr>
          <a:xfrm>
            <a:off x="3059992"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Rounded Rectangle 5"/>
          <p:cNvSpPr/>
          <p:nvPr/>
        </p:nvSpPr>
        <p:spPr>
          <a:xfrm>
            <a:off x="1907864" y="172210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7" name="Rounded Rectangle 6"/>
          <p:cNvSpPr/>
          <p:nvPr/>
        </p:nvSpPr>
        <p:spPr>
          <a:xfrm>
            <a:off x="755736" y="172210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8" name="Rounded Rectangle 7"/>
          <p:cNvSpPr/>
          <p:nvPr/>
        </p:nvSpPr>
        <p:spPr>
          <a:xfrm>
            <a:off x="1331800"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 name="Rounded Rectangle 8"/>
          <p:cNvSpPr/>
          <p:nvPr/>
        </p:nvSpPr>
        <p:spPr>
          <a:xfrm>
            <a:off x="2483928" y="713991"/>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 name="Rectangle 9"/>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11" name="Rectangle 10"/>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12" name="Rectangle 11"/>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13" name="Rectangle 12"/>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14" name="Rectangle 13"/>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15" name="Rectangle 14"/>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16" name="Rectangle 15"/>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17" name="Rectangle 16"/>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18" name="Oval 17"/>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19" name="Oval 18"/>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20" name="Oval 19"/>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21" name="Oval 20"/>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22" name="Oval 21"/>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23" name="Oval 22"/>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24" name="Oval 23"/>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25" name="Oval 24"/>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26" name="Oval 25"/>
          <p:cNvSpPr/>
          <p:nvPr/>
        </p:nvSpPr>
        <p:spPr>
          <a:xfrm>
            <a:off x="144705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7" name="Oval 26"/>
          <p:cNvSpPr/>
          <p:nvPr/>
        </p:nvSpPr>
        <p:spPr>
          <a:xfrm>
            <a:off x="3175248"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8" name="Oval 27"/>
          <p:cNvSpPr/>
          <p:nvPr/>
        </p:nvSpPr>
        <p:spPr>
          <a:xfrm>
            <a:off x="870992"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9" name="Oval 28"/>
          <p:cNvSpPr/>
          <p:nvPr/>
        </p:nvSpPr>
        <p:spPr>
          <a:xfrm>
            <a:off x="202312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0" name="Oval 29"/>
          <p:cNvSpPr/>
          <p:nvPr/>
        </p:nvSpPr>
        <p:spPr>
          <a:xfrm>
            <a:off x="4327376"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1" name="Oval 30"/>
          <p:cNvSpPr/>
          <p:nvPr/>
        </p:nvSpPr>
        <p:spPr>
          <a:xfrm>
            <a:off x="3751312"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2" name="Oval 31"/>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3" name="TextBox 32"/>
          <p:cNvSpPr txBox="1"/>
          <p:nvPr/>
        </p:nvSpPr>
        <p:spPr>
          <a:xfrm>
            <a:off x="2270154" y="1004505"/>
            <a:ext cx="946071" cy="206209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12800" b="1" dirty="0">
                <a:solidFill>
                  <a:srgbClr val="D60000"/>
                </a:solidFill>
                <a:effectLst>
                  <a:outerShdw blurRad="50800" dist="38100" dir="2700000" algn="tl" rotWithShape="0">
                    <a:prstClr val="black">
                      <a:alpha val="40000"/>
                    </a:prstClr>
                  </a:outerShdw>
                </a:effectLst>
                <a:latin typeface="+mj-lt"/>
              </a:rPr>
              <a:t>?</a:t>
            </a:r>
          </a:p>
        </p:txBody>
      </p:sp>
      <p:sp>
        <p:nvSpPr>
          <p:cNvPr id="34" name="Slide Number Placeholder 33"/>
          <p:cNvSpPr>
            <a:spLocks noGrp="1"/>
          </p:cNvSpPr>
          <p:nvPr>
            <p:ph type="sldNum" sz="quarter" idx="12"/>
          </p:nvPr>
        </p:nvSpPr>
        <p:spPr/>
        <p:txBody>
          <a:bodyPr/>
          <a:lstStyle/>
          <a:p>
            <a:pPr>
              <a:defRPr/>
            </a:pPr>
            <a:fld id="{AD73B8B3-247B-45E9-B8A2-9D6A39559F4A}" type="slidenum">
              <a:rPr lang="de-DE" smtClean="0"/>
              <a:pPr>
                <a:defRPr/>
              </a:pPr>
              <a:t>24</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26" grpId="0" animBg="1"/>
      <p:bldP spid="27" grpId="0" animBg="1"/>
      <p:bldP spid="28" grpId="0" animBg="1"/>
      <p:bldP spid="29" grpId="0" animBg="1"/>
      <p:bldP spid="30" grpId="0" animBg="1"/>
      <p:bldP spid="31" grpId="0" animBg="1"/>
      <p:bldP spid="32"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Content Placeholder 2"/>
          <p:cNvSpPr>
            <a:spLocks noGrp="1"/>
          </p:cNvSpPr>
          <p:nvPr>
            <p:ph idx="1"/>
          </p:nvPr>
        </p:nvSpPr>
        <p:spPr/>
        <p:txBody>
          <a:bodyPr/>
          <a:lstStyle/>
          <a:p>
            <a:r>
              <a:rPr lang="fi-FI" dirty="0" smtClean="0"/>
              <a:t>Define a numbering scheme for the nodes</a:t>
            </a:r>
          </a:p>
          <a:p>
            <a:pPr lvl="1"/>
            <a:r>
              <a:rPr lang="fi-FI" dirty="0" smtClean="0"/>
              <a:t>Gain some knowledge of their identity</a:t>
            </a:r>
          </a:p>
          <a:p>
            <a:pPr lvl="1"/>
            <a:r>
              <a:rPr lang="fi-FI" dirty="0" smtClean="0"/>
              <a:t>Establish a connection with the keys</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25</a:t>
            </a:fld>
            <a:endParaRPr lang="de-DE"/>
          </a:p>
        </p:txBody>
      </p:sp>
    </p:spTree>
    <p:extLst>
      <p:ext uri="{BB962C8B-B14F-4D97-AF65-F5344CB8AC3E}">
        <p14:creationId xmlns:p14="http://schemas.microsoft.com/office/powerpoint/2010/main" val="29098957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Content Placeholder 2"/>
          <p:cNvSpPr>
            <a:spLocks noGrp="1"/>
          </p:cNvSpPr>
          <p:nvPr>
            <p:ph idx="1"/>
          </p:nvPr>
        </p:nvSpPr>
        <p:spPr/>
        <p:txBody>
          <a:bodyPr/>
          <a:lstStyle/>
          <a:p>
            <a:r>
              <a:rPr lang="fi-FI" dirty="0"/>
              <a:t>Define a numbering scheme for the nodes</a:t>
            </a:r>
          </a:p>
          <a:p>
            <a:pPr lvl="1"/>
            <a:r>
              <a:rPr lang="fi-FI" dirty="0"/>
              <a:t>Gain some knowledge of their identity</a:t>
            </a:r>
          </a:p>
          <a:p>
            <a:pPr lvl="1"/>
            <a:r>
              <a:rPr lang="fi-FI" dirty="0"/>
              <a:t>Establish a connection with the keys</a:t>
            </a:r>
          </a:p>
          <a:p>
            <a:endParaRPr lang="fi-FI" dirty="0" smtClean="0"/>
          </a:p>
          <a:p>
            <a:r>
              <a:rPr lang="fi-FI" dirty="0" smtClean="0"/>
              <a:t>Find the children of a given node</a:t>
            </a:r>
          </a:p>
          <a:p>
            <a:pPr lvl="1"/>
            <a:r>
              <a:rPr lang="fi-FI" dirty="0" smtClean="0"/>
              <a:t>Only look at node index and nearby keys</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26</a:t>
            </a:fld>
            <a:endParaRPr lang="de-DE"/>
          </a:p>
        </p:txBody>
      </p:sp>
    </p:spTree>
    <p:extLst>
      <p:ext uri="{BB962C8B-B14F-4D97-AF65-F5344CB8AC3E}">
        <p14:creationId xmlns:p14="http://schemas.microsoft.com/office/powerpoint/2010/main" val="194685071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Content Placeholder 2"/>
          <p:cNvSpPr>
            <a:spLocks noGrp="1"/>
          </p:cNvSpPr>
          <p:nvPr>
            <p:ph idx="1"/>
          </p:nvPr>
        </p:nvSpPr>
        <p:spPr/>
        <p:txBody>
          <a:bodyPr/>
          <a:lstStyle/>
          <a:p>
            <a:r>
              <a:rPr lang="fi-FI" dirty="0"/>
              <a:t>Define a numbering scheme for the nodes</a:t>
            </a:r>
          </a:p>
          <a:p>
            <a:pPr lvl="1"/>
            <a:r>
              <a:rPr lang="fi-FI" dirty="0"/>
              <a:t>Gain some knowledge of their identity</a:t>
            </a:r>
          </a:p>
          <a:p>
            <a:pPr lvl="1"/>
            <a:r>
              <a:rPr lang="fi-FI" dirty="0"/>
              <a:t>Establish a connection with the keys</a:t>
            </a:r>
          </a:p>
          <a:p>
            <a:endParaRPr lang="fi-FI" dirty="0" smtClean="0"/>
          </a:p>
          <a:p>
            <a:r>
              <a:rPr lang="fi-FI" dirty="0" smtClean="0"/>
              <a:t>Find the children of a given node</a:t>
            </a:r>
          </a:p>
          <a:p>
            <a:pPr lvl="1"/>
            <a:r>
              <a:rPr lang="fi-FI" dirty="0" smtClean="0"/>
              <a:t>Only look at node index and nearby keys</a:t>
            </a:r>
          </a:p>
          <a:p>
            <a:endParaRPr lang="fi-FI" dirty="0" smtClean="0"/>
          </a:p>
          <a:p>
            <a:r>
              <a:rPr lang="en-US" dirty="0" smtClean="0"/>
              <a:t>Do this for all nodes in parallel</a:t>
            </a:r>
            <a:endParaRPr lang="en-US" dirty="0"/>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27</a:t>
            </a:fld>
            <a:endParaRPr lang="de-DE"/>
          </a:p>
        </p:txBody>
      </p:sp>
    </p:spTree>
    <p:extLst>
      <p:ext uri="{BB962C8B-B14F-4D97-AF65-F5344CB8AC3E}">
        <p14:creationId xmlns:p14="http://schemas.microsoft.com/office/powerpoint/2010/main" val="22858315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Numbering scheme</a:t>
            </a:r>
            <a:endParaRPr lang="en-US" dirty="0"/>
          </a:p>
        </p:txBody>
      </p:sp>
      <p:sp>
        <p:nvSpPr>
          <p:cNvPr id="3" name="Rounded Rectangle 2"/>
          <p:cNvSpPr/>
          <p:nvPr/>
        </p:nvSpPr>
        <p:spPr>
          <a:xfrm>
            <a:off x="2771960"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Rounded Rectangle 3"/>
          <p:cNvSpPr/>
          <p:nvPr/>
        </p:nvSpPr>
        <p:spPr>
          <a:xfrm>
            <a:off x="2195896"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Rounded Rectangle 4"/>
          <p:cNvSpPr/>
          <p:nvPr/>
        </p:nvSpPr>
        <p:spPr>
          <a:xfrm>
            <a:off x="2483928" y="713991"/>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Rectangle 5"/>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7" name="Rectangle 6"/>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9" name="Rectangle 8"/>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0" name="Rectangle 9"/>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1" name="Rectangle 10"/>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2" name="Rectangle 11"/>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13" name="Straight Connector 12"/>
          <p:cNvCxnSpPr>
            <a:endCxn id="35"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36"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49" idx="7"/>
          </p:cNvCxnSpPr>
          <p:nvPr/>
        </p:nvCxnSpPr>
        <p:spPr>
          <a:xfrm flipH="1">
            <a:off x="3997164" y="1985393"/>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p:cNvCxnSpPr>
            <a:endCxn id="42"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9" name="Straight Connector 18"/>
          <p:cNvCxnSpPr>
            <a:endCxn id="40"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41"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Straight Connector 20"/>
          <p:cNvCxnSpPr>
            <a:endCxn id="39"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46" idx="7"/>
          </p:cNvCxnSpPr>
          <p:nvPr/>
        </p:nvCxnSpPr>
        <p:spPr>
          <a:xfrm flipH="1">
            <a:off x="1116844"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Straight Connector 22"/>
          <p:cNvCxnSpPr>
            <a:endCxn id="47" idx="1"/>
          </p:cNvCxnSpPr>
          <p:nvPr/>
        </p:nvCxnSpPr>
        <p:spPr>
          <a:xfrm>
            <a:off x="1663081"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4" name="Straight Connector 23"/>
          <p:cNvCxnSpPr>
            <a:endCxn id="48" idx="1"/>
          </p:cNvCxnSpPr>
          <p:nvPr/>
        </p:nvCxnSpPr>
        <p:spPr>
          <a:xfrm>
            <a:off x="3391273" y="1481336"/>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endCxn id="54" idx="1"/>
          </p:cNvCxnSpPr>
          <p:nvPr/>
        </p:nvCxnSpPr>
        <p:spPr>
          <a:xfrm>
            <a:off x="2815209" y="977281"/>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endCxn id="53" idx="7"/>
          </p:cNvCxnSpPr>
          <p:nvPr/>
        </p:nvCxnSpPr>
        <p:spPr>
          <a:xfrm flipH="1">
            <a:off x="1692908" y="977281"/>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Rectangle 26"/>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28" name="Rectangle 27"/>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29" name="Rectangle 28"/>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30" name="Rectangle 29"/>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31" name="Rectangle 30"/>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32" name="Rectangle 31"/>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33" name="Rectangle 32"/>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4" name="Rectangle 33"/>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35" name="Oval 34"/>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36" name="Oval 35"/>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37" name="Oval 36"/>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8" name="Oval 37"/>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39" name="Oval 38"/>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40" name="Oval 39"/>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41" name="Oval 40"/>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42" name="Oval 41"/>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43" name="Oval 42"/>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4" name="Oval 43"/>
          <p:cNvSpPr/>
          <p:nvPr/>
        </p:nvSpPr>
        <p:spPr>
          <a:xfrm>
            <a:off x="144705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5" name="Oval 44"/>
          <p:cNvSpPr/>
          <p:nvPr/>
        </p:nvSpPr>
        <p:spPr>
          <a:xfrm>
            <a:off x="3175248"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6" name="Oval 45"/>
          <p:cNvSpPr/>
          <p:nvPr/>
        </p:nvSpPr>
        <p:spPr>
          <a:xfrm>
            <a:off x="870992"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Oval 47"/>
          <p:cNvSpPr/>
          <p:nvPr/>
        </p:nvSpPr>
        <p:spPr>
          <a:xfrm>
            <a:off x="4327376"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9" name="Oval 48"/>
          <p:cNvSpPr/>
          <p:nvPr/>
        </p:nvSpPr>
        <p:spPr>
          <a:xfrm>
            <a:off x="3751312"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0" name="Oval 49"/>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51" name="Rectangle 50"/>
          <p:cNvSpPr/>
          <p:nvPr/>
        </p:nvSpPr>
        <p:spPr>
          <a:xfrm>
            <a:off x="510952" y="3163330"/>
            <a:ext cx="4464496" cy="118206"/>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2" name="Multiply 51"/>
          <p:cNvSpPr/>
          <p:nvPr/>
        </p:nvSpPr>
        <p:spPr>
          <a:xfrm>
            <a:off x="2514820" y="3006409"/>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5" name="Rectangle 54"/>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56" name="Straight Connector 55"/>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7" name="Oval 46"/>
          <p:cNvSpPr/>
          <p:nvPr/>
        </p:nvSpPr>
        <p:spPr>
          <a:xfrm>
            <a:off x="202312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3" name="Oval 52"/>
          <p:cNvSpPr/>
          <p:nvPr/>
        </p:nvSpPr>
        <p:spPr>
          <a:xfrm>
            <a:off x="144705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4" name="Oval 53"/>
          <p:cNvSpPr/>
          <p:nvPr/>
        </p:nvSpPr>
        <p:spPr>
          <a:xfrm>
            <a:off x="3175248"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8" name="Slide Number Placeholder 7"/>
          <p:cNvSpPr>
            <a:spLocks noGrp="1"/>
          </p:cNvSpPr>
          <p:nvPr>
            <p:ph type="sldNum" sz="quarter" idx="12"/>
          </p:nvPr>
        </p:nvSpPr>
        <p:spPr/>
        <p:txBody>
          <a:bodyPr/>
          <a:lstStyle/>
          <a:p>
            <a:pPr>
              <a:defRPr/>
            </a:pPr>
            <a:fld id="{AD73B8B3-247B-45E9-B8A2-9D6A39559F4A}" type="slidenum">
              <a:rPr lang="de-DE" smtClean="0"/>
              <a:pPr>
                <a:defRPr/>
              </a:pPr>
              <a:t>28</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childTnLst>
                          </p:cTn>
                        </p:par>
                        <p:par>
                          <p:cTn id="39" fill="hold">
                            <p:stCondLst>
                              <p:cond delay="500"/>
                            </p:stCondLst>
                            <p:childTnLst>
                              <p:par>
                                <p:cTn id="40" presetID="10" presetClass="exit" presetSubtype="0" fill="hold" grpId="0" nodeType="afterEffect">
                                  <p:stCondLst>
                                    <p:cond delay="0"/>
                                  </p:stCondLst>
                                  <p:childTnLst>
                                    <p:animEffect transition="out" filter="fade">
                                      <p:cBhvr>
                                        <p:cTn id="41" dur="500"/>
                                        <p:tgtEl>
                                          <p:spTgt spid="43"/>
                                        </p:tgtEl>
                                      </p:cBhvr>
                                    </p:animEffect>
                                    <p:set>
                                      <p:cBhvr>
                                        <p:cTn id="42" dur="1" fill="hold">
                                          <p:stCondLst>
                                            <p:cond delay="499"/>
                                          </p:stCondLst>
                                        </p:cTn>
                                        <p:tgtEl>
                                          <p:spTgt spid="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par>
                                <p:cTn id="67" presetID="42" presetClass="path" presetSubtype="0" accel="50000" decel="50000" fill="hold" grpId="1" nodeType="withEffect">
                                  <p:stCondLst>
                                    <p:cond delay="0"/>
                                  </p:stCondLst>
                                  <p:childTnLst>
                                    <p:animMotion origin="layout" path="M -5.55556E-7 -3.7037E-6 L 0.1577 0.36767 " pathEditMode="relative" rAng="0" ptsTypes="AA">
                                      <p:cBhvr>
                                        <p:cTn id="68" dur="1000" spd="-100000" fill="hold"/>
                                        <p:tgtEl>
                                          <p:spTgt spid="53"/>
                                        </p:tgtEl>
                                        <p:attrNameLst>
                                          <p:attrName>ppt_x</p:attrName>
                                          <p:attrName>ppt_y</p:attrName>
                                        </p:attrNameLst>
                                      </p:cBhvr>
                                      <p:rCtr x="7870" y="18364"/>
                                    </p:animMotion>
                                  </p:childTnLst>
                                </p:cTn>
                              </p:par>
                              <p:par>
                                <p:cTn id="69" presetID="10"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par>
                                <p:cTn id="72" presetID="42" presetClass="path" presetSubtype="0" accel="50000" decel="50000" fill="hold" grpId="1" nodeType="withEffect">
                                  <p:stCondLst>
                                    <p:cond delay="0"/>
                                  </p:stCondLst>
                                  <p:childTnLst>
                                    <p:animMotion origin="layout" path="M -4.72222E-6 -3.7037E-6 L -0.05266 0.36767 " pathEditMode="relative" rAng="0" ptsTypes="AA">
                                      <p:cBhvr>
                                        <p:cTn id="73" dur="1000" spd="-100000" fill="hold"/>
                                        <p:tgtEl>
                                          <p:spTgt spid="54"/>
                                        </p:tgtEl>
                                        <p:attrNameLst>
                                          <p:attrName>ppt_x</p:attrName>
                                          <p:attrName>ppt_y</p:attrName>
                                        </p:attrNameLst>
                                      </p:cBhvr>
                                      <p:rCtr x="-2633" y="18364"/>
                                    </p:animMotion>
                                  </p:childTnLst>
                                </p:cTn>
                              </p:par>
                            </p:childTnLst>
                          </p:cTn>
                        </p:par>
                        <p:par>
                          <p:cTn id="74" fill="hold">
                            <p:stCondLst>
                              <p:cond delay="1000"/>
                            </p:stCondLst>
                            <p:childTnLst>
                              <p:par>
                                <p:cTn id="75" presetID="10" presetClass="exit" presetSubtype="0" fill="hold" grpId="0" nodeType="afterEffect">
                                  <p:stCondLst>
                                    <p:cond delay="0"/>
                                  </p:stCondLst>
                                  <p:childTnLst>
                                    <p:animEffect transition="out" filter="fade">
                                      <p:cBhvr>
                                        <p:cTn id="76" dur="500"/>
                                        <p:tgtEl>
                                          <p:spTgt spid="44"/>
                                        </p:tgtEl>
                                      </p:cBhvr>
                                    </p:animEffect>
                                    <p:set>
                                      <p:cBhvr>
                                        <p:cTn id="77" dur="1" fill="hold">
                                          <p:stCondLst>
                                            <p:cond delay="499"/>
                                          </p:stCondLst>
                                        </p:cTn>
                                        <p:tgtEl>
                                          <p:spTgt spid="44"/>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45"/>
                                        </p:tgtEl>
                                      </p:cBhvr>
                                    </p:animEffect>
                                    <p:set>
                                      <p:cBhvr>
                                        <p:cTn id="80"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5" grpId="1" animBg="1"/>
      <p:bldP spid="6" grpId="0" animBg="1"/>
      <p:bldP spid="7" grpId="0" animBg="1"/>
      <p:bldP spid="9" grpId="0" animBg="1"/>
      <p:bldP spid="10" grpId="0" animBg="1"/>
      <p:bldP spid="11" grpId="0" animBg="1"/>
      <p:bldP spid="12" grpId="0" animBg="1"/>
      <p:bldP spid="43" grpId="0" animBg="1"/>
      <p:bldP spid="44" grpId="0" animBg="1"/>
      <p:bldP spid="45" grpId="0" animBg="1"/>
      <p:bldP spid="50" grpId="0" animBg="1"/>
      <p:bldP spid="51" grpId="0" animBg="1"/>
      <p:bldP spid="52" grpId="0" animBg="1"/>
      <p:bldP spid="55" grpId="0" animBg="1"/>
      <p:bldP spid="53" grpId="0" animBg="1"/>
      <p:bldP spid="53" grpId="1" animBg="1"/>
      <p:bldP spid="54" grpId="0" animBg="1"/>
      <p:bldP spid="5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Numbering scheme</a:t>
            </a:r>
          </a:p>
        </p:txBody>
      </p:sp>
      <p:sp>
        <p:nvSpPr>
          <p:cNvPr id="3" name="Rounded Rectangle 2"/>
          <p:cNvSpPr/>
          <p:nvPr/>
        </p:nvSpPr>
        <p:spPr>
          <a:xfrm>
            <a:off x="3348024"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4" name="Rounded Rectangle 3"/>
          <p:cNvSpPr/>
          <p:nvPr/>
        </p:nvSpPr>
        <p:spPr>
          <a:xfrm>
            <a:off x="2771960"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Rounded Rectangle 4"/>
          <p:cNvSpPr/>
          <p:nvPr/>
        </p:nvSpPr>
        <p:spPr>
          <a:xfrm>
            <a:off x="3059992"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Rectangle 5"/>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7" name="Rectangle 6"/>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9" name="Rectangle 8"/>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0" name="Rectangle 9"/>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1" name="Rectangle 10"/>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2" name="Rectangle 11"/>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13" name="Straight Connector 12"/>
          <p:cNvCxnSpPr>
            <a:endCxn id="35"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36"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49" idx="7"/>
          </p:cNvCxnSpPr>
          <p:nvPr/>
        </p:nvCxnSpPr>
        <p:spPr>
          <a:xfrm flipH="1">
            <a:off x="3997164" y="1985393"/>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p:cNvCxnSpPr>
            <a:endCxn id="42"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9" name="Straight Connector 18"/>
          <p:cNvCxnSpPr>
            <a:endCxn id="40"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41"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Straight Connector 20"/>
          <p:cNvCxnSpPr>
            <a:endCxn id="39"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46" idx="7"/>
          </p:cNvCxnSpPr>
          <p:nvPr/>
        </p:nvCxnSpPr>
        <p:spPr>
          <a:xfrm flipH="1">
            <a:off x="1116844"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Straight Connector 22"/>
          <p:cNvCxnSpPr>
            <a:endCxn id="47" idx="1"/>
          </p:cNvCxnSpPr>
          <p:nvPr/>
        </p:nvCxnSpPr>
        <p:spPr>
          <a:xfrm>
            <a:off x="1663081"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4" name="Straight Connector 23"/>
          <p:cNvCxnSpPr>
            <a:endCxn id="52" idx="1"/>
          </p:cNvCxnSpPr>
          <p:nvPr/>
        </p:nvCxnSpPr>
        <p:spPr>
          <a:xfrm>
            <a:off x="3391273" y="1481336"/>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endCxn id="45" idx="1"/>
          </p:cNvCxnSpPr>
          <p:nvPr/>
        </p:nvCxnSpPr>
        <p:spPr>
          <a:xfrm>
            <a:off x="2815209" y="977281"/>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endCxn id="44" idx="7"/>
          </p:cNvCxnSpPr>
          <p:nvPr/>
        </p:nvCxnSpPr>
        <p:spPr>
          <a:xfrm flipH="1">
            <a:off x="1692908" y="977281"/>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Rectangle 26"/>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28" name="Rectangle 27"/>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29" name="Rectangle 28"/>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30" name="Rectangle 29"/>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31" name="Rectangle 30"/>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32" name="Rectangle 31"/>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33" name="Rectangle 32"/>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4" name="Rectangle 33"/>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35" name="Oval 34"/>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36" name="Oval 35"/>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37" name="Oval 36"/>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8" name="Oval 37"/>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39" name="Oval 38"/>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40" name="Oval 39"/>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41" name="Oval 40"/>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42" name="Oval 41"/>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43" name="Oval 42"/>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4" name="Oval 43"/>
          <p:cNvSpPr/>
          <p:nvPr/>
        </p:nvSpPr>
        <p:spPr>
          <a:xfrm>
            <a:off x="144705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45" name="Oval 44"/>
          <p:cNvSpPr/>
          <p:nvPr/>
        </p:nvSpPr>
        <p:spPr>
          <a:xfrm>
            <a:off x="3175248"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46" name="Oval 45"/>
          <p:cNvSpPr/>
          <p:nvPr/>
        </p:nvSpPr>
        <p:spPr>
          <a:xfrm>
            <a:off x="870992"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Oval 47"/>
          <p:cNvSpPr/>
          <p:nvPr/>
        </p:nvSpPr>
        <p:spPr>
          <a:xfrm>
            <a:off x="4327376"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9" name="Oval 48"/>
          <p:cNvSpPr/>
          <p:nvPr/>
        </p:nvSpPr>
        <p:spPr>
          <a:xfrm>
            <a:off x="3751312"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0" name="Rectangle 49"/>
          <p:cNvSpPr/>
          <p:nvPr/>
        </p:nvSpPr>
        <p:spPr>
          <a:xfrm>
            <a:off x="2819196" y="3287432"/>
            <a:ext cx="2156253" cy="13222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1" name="Multiply 50"/>
          <p:cNvSpPr/>
          <p:nvPr/>
        </p:nvSpPr>
        <p:spPr>
          <a:xfrm>
            <a:off x="3078526" y="3137520"/>
            <a:ext cx="456762" cy="432048"/>
          </a:xfrm>
          <a:prstGeom prst="mathMultiply">
            <a:avLst/>
          </a:prstGeom>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a:bevelT w="63500" h="25400" prst="riblet"/>
          </a:sp3d>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a:p>
        </p:txBody>
      </p:sp>
      <p:sp>
        <p:nvSpPr>
          <p:cNvPr id="53" name="Rectangle 52"/>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54" name="Straight Connector 53"/>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7" name="Oval 46"/>
          <p:cNvSpPr/>
          <p:nvPr/>
        </p:nvSpPr>
        <p:spPr>
          <a:xfrm>
            <a:off x="202312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2" name="Oval 51"/>
          <p:cNvSpPr/>
          <p:nvPr/>
        </p:nvSpPr>
        <p:spPr>
          <a:xfrm>
            <a:off x="4327376"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8" name="Slide Number Placeholder 7"/>
          <p:cNvSpPr>
            <a:spLocks noGrp="1"/>
          </p:cNvSpPr>
          <p:nvPr>
            <p:ph type="sldNum" sz="quarter" idx="12"/>
          </p:nvPr>
        </p:nvSpPr>
        <p:spPr/>
        <p:txBody>
          <a:bodyPr/>
          <a:lstStyle/>
          <a:p>
            <a:pPr>
              <a:defRPr/>
            </a:pPr>
            <a:fld id="{AD73B8B3-247B-45E9-B8A2-9D6A39559F4A}" type="slidenum">
              <a:rPr lang="de-DE" smtClean="0"/>
              <a:pPr>
                <a:defRPr/>
              </a:pPr>
              <a:t>29</a:t>
            </a:fld>
            <a:endParaRPr lang="de-DE"/>
          </a:p>
        </p:txBody>
      </p:sp>
    </p:spTree>
    <p:extLst>
      <p:ext uri="{BB962C8B-B14F-4D97-AF65-F5344CB8AC3E}">
        <p14:creationId xmlns:p14="http://schemas.microsoft.com/office/powerpoint/2010/main" val="1158312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42" presetClass="path" presetSubtype="0" accel="50000" decel="50000" fill="hold" grpId="1" nodeType="withEffect">
                                  <p:stCondLst>
                                    <p:cond delay="0"/>
                                  </p:stCondLst>
                                  <p:childTnLst>
                                    <p:animMotion origin="layout" path="M -4.81481E-6 -3.08642E-6 L -0.1574 0.24537 " pathEditMode="relative" rAng="0" ptsTypes="AA">
                                      <p:cBhvr>
                                        <p:cTn id="33" dur="1000" spd="-100000" fill="hold"/>
                                        <p:tgtEl>
                                          <p:spTgt spid="52"/>
                                        </p:tgtEl>
                                        <p:attrNameLst>
                                          <p:attrName>ppt_x</p:attrName>
                                          <p:attrName>ppt_y</p:attrName>
                                        </p:attrNameLst>
                                      </p:cBhvr>
                                      <p:rCtr x="-7870" y="12269"/>
                                    </p:animMotion>
                                  </p:childTnLst>
                                </p:cTn>
                              </p:par>
                            </p:childTnLst>
                          </p:cTn>
                        </p:par>
                        <p:par>
                          <p:cTn id="34" fill="hold">
                            <p:stCondLst>
                              <p:cond delay="1000"/>
                            </p:stCondLst>
                            <p:childTnLst>
                              <p:par>
                                <p:cTn id="35" presetID="10" presetClass="exit" presetSubtype="0" fill="hold" grpId="0" nodeType="afterEffect">
                                  <p:stCondLst>
                                    <p:cond delay="0"/>
                                  </p:stCondLst>
                                  <p:childTnLst>
                                    <p:animEffect transition="out" filter="fade">
                                      <p:cBhvr>
                                        <p:cTn id="36" dur="500"/>
                                        <p:tgtEl>
                                          <p:spTgt spid="48"/>
                                        </p:tgtEl>
                                      </p:cBhvr>
                                    </p:animEffect>
                                    <p:set>
                                      <p:cBhvr>
                                        <p:cTn id="37" dur="1" fill="hold">
                                          <p:stCondLst>
                                            <p:cond delay="499"/>
                                          </p:stCondLst>
                                        </p:cTn>
                                        <p:tgtEl>
                                          <p:spTgt spid="4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1"/>
                                        </p:tgtEl>
                                      </p:cBhvr>
                                    </p:animEffect>
                                    <p:set>
                                      <p:cBhvr>
                                        <p:cTn id="42" dur="1" fill="hold">
                                          <p:stCondLst>
                                            <p:cond delay="499"/>
                                          </p:stCondLst>
                                        </p:cTn>
                                        <p:tgtEl>
                                          <p:spTgt spid="51"/>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50"/>
                                        </p:tgtEl>
                                      </p:cBhvr>
                                    </p:animEffect>
                                    <p:set>
                                      <p:cBhvr>
                                        <p:cTn id="45" dur="1" fill="hold">
                                          <p:stCondLst>
                                            <p:cond delay="499"/>
                                          </p:stCondLst>
                                        </p:cTn>
                                        <p:tgtEl>
                                          <p:spTgt spid="5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
                                        </p:tgtEl>
                                      </p:cBhvr>
                                    </p:animEffect>
                                    <p:set>
                                      <p:cBhvr>
                                        <p:cTn id="5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48" grpId="0" animBg="1"/>
      <p:bldP spid="50" grpId="0" animBg="1"/>
      <p:bldP spid="50" grpId="1" animBg="1"/>
      <p:bldP spid="51" grpId="0" animBg="1"/>
      <p:bldP spid="51" grpId="1" animBg="1"/>
      <p:bldP spid="52" grpId="0" animBg="1"/>
      <p:bldP spid="5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0" y="628049"/>
            <a:ext cx="1807095" cy="3497561"/>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3615042" y="617239"/>
            <a:ext cx="1871357" cy="3497561"/>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Trees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5168" y="617240"/>
            <a:ext cx="576064" cy="576064"/>
          </a:xfrm>
          <a:prstGeom prst="rect">
            <a:avLst/>
          </a:prstGeom>
          <a:effectLst>
            <a:outerShdw blurRad="50800" dist="38100" dir="2700000" algn="tl" rotWithShape="0">
              <a:prstClr val="black">
                <a:alpha val="40000"/>
              </a:prstClr>
            </a:outerShdw>
          </a:effectLst>
        </p:spPr>
      </p:pic>
      <p:grpSp>
        <p:nvGrpSpPr>
          <p:cNvPr id="3" name="Group 2"/>
          <p:cNvGrpSpPr/>
          <p:nvPr/>
        </p:nvGrpSpPr>
        <p:grpSpPr>
          <a:xfrm>
            <a:off x="294928" y="1049288"/>
            <a:ext cx="1189049" cy="1466037"/>
            <a:chOff x="294928" y="1049288"/>
            <a:chExt cx="1189049" cy="1466037"/>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928" y="1049288"/>
              <a:ext cx="1189048" cy="1189048"/>
            </a:xfrm>
            <a:prstGeom prst="rect">
              <a:avLst/>
            </a:prstGeom>
            <a:effectLst>
              <a:outerShdw blurRad="50800" dist="38100" dir="2700000" algn="tl" rotWithShape="0">
                <a:prstClr val="black">
                  <a:alpha val="40000"/>
                </a:prstClr>
              </a:outerShdw>
            </a:effectLst>
          </p:spPr>
        </p:pic>
        <p:sp>
          <p:nvSpPr>
            <p:cNvPr id="13" name="TextBox 12"/>
            <p:cNvSpPr txBox="1"/>
            <p:nvPr/>
          </p:nvSpPr>
          <p:spPr>
            <a:xfrm>
              <a:off x="425170" y="2238336"/>
              <a:ext cx="928565"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Path tracing</a:t>
              </a:r>
              <a:endParaRPr lang="en-US" sz="1200" dirty="0">
                <a:latin typeface="+mj-lt"/>
                <a:cs typeface="Times New Roman" pitchFamily="18" charset="0"/>
              </a:endParaRPr>
            </a:p>
          </p:txBody>
        </p:sp>
        <p:sp>
          <p:nvSpPr>
            <p:cNvPr id="23" name="TextBox 22"/>
            <p:cNvSpPr txBox="1"/>
            <p:nvPr/>
          </p:nvSpPr>
          <p:spPr>
            <a:xfrm>
              <a:off x="930877" y="2124459"/>
              <a:ext cx="553100"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Pharr &amp; Humphreys</a:t>
              </a:r>
              <a:endParaRPr lang="en-US" sz="500" dirty="0">
                <a:solidFill>
                  <a:schemeClr val="bg1"/>
                </a:solidFill>
                <a:latin typeface="+mj-lt"/>
                <a:cs typeface="Times New Roman" pitchFamily="18" charset="0"/>
              </a:endParaRPr>
            </a:p>
          </p:txBody>
        </p:sp>
      </p:grpSp>
      <p:grpSp>
        <p:nvGrpSpPr>
          <p:cNvPr id="7" name="Group 6"/>
          <p:cNvGrpSpPr/>
          <p:nvPr/>
        </p:nvGrpSpPr>
        <p:grpSpPr>
          <a:xfrm>
            <a:off x="1807096" y="1481336"/>
            <a:ext cx="1472818" cy="1142492"/>
            <a:chOff x="1807096" y="1481336"/>
            <a:chExt cx="1472818" cy="1142492"/>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7096" y="1481336"/>
              <a:ext cx="1470802" cy="864096"/>
            </a:xfrm>
            <a:prstGeom prst="rect">
              <a:avLst/>
            </a:prstGeom>
            <a:effectLst>
              <a:outerShdw blurRad="50800" dist="38100" dir="2700000" algn="tl" rotWithShape="0">
                <a:prstClr val="black">
                  <a:alpha val="40000"/>
                </a:prstClr>
              </a:outerShdw>
            </a:effectLst>
          </p:spPr>
        </p:pic>
        <p:sp>
          <p:nvSpPr>
            <p:cNvPr id="15" name="TextBox 14"/>
            <p:cNvSpPr txBox="1"/>
            <p:nvPr/>
          </p:nvSpPr>
          <p:spPr>
            <a:xfrm>
              <a:off x="1807096" y="2346839"/>
              <a:ext cx="1472818"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Real-time ray tracing</a:t>
              </a:r>
              <a:endParaRPr lang="en-US" sz="1200" dirty="0">
                <a:latin typeface="+mj-lt"/>
                <a:cs typeface="Times New Roman" pitchFamily="18" charset="0"/>
              </a:endParaRPr>
            </a:p>
          </p:txBody>
        </p:sp>
        <p:sp>
          <p:nvSpPr>
            <p:cNvPr id="24" name="TextBox 23"/>
            <p:cNvSpPr txBox="1"/>
            <p:nvPr/>
          </p:nvSpPr>
          <p:spPr>
            <a:xfrm>
              <a:off x="3053414" y="2231555"/>
              <a:ext cx="224484"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NVIDIA</a:t>
              </a:r>
              <a:endParaRPr lang="en-US" sz="500" dirty="0">
                <a:solidFill>
                  <a:schemeClr val="bg1"/>
                </a:solidFill>
                <a:latin typeface="+mj-lt"/>
                <a:cs typeface="Times New Roman" pitchFamily="18" charset="0"/>
              </a:endParaRPr>
            </a:p>
          </p:txBody>
        </p:sp>
      </p:grpSp>
      <p:grpSp>
        <p:nvGrpSpPr>
          <p:cNvPr id="10" name="Group 9"/>
          <p:cNvGrpSpPr/>
          <p:nvPr/>
        </p:nvGrpSpPr>
        <p:grpSpPr>
          <a:xfrm>
            <a:off x="3919160" y="783729"/>
            <a:ext cx="1344320" cy="1129655"/>
            <a:chOff x="3919160" y="689248"/>
            <a:chExt cx="1344320" cy="1129655"/>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59577" y="689248"/>
              <a:ext cx="1263480" cy="852666"/>
            </a:xfrm>
            <a:prstGeom prst="rect">
              <a:avLst/>
            </a:prstGeom>
            <a:effectLst>
              <a:outerShdw blurRad="50800" dist="38100" dir="2700000" algn="tl" rotWithShape="0">
                <a:prstClr val="black">
                  <a:alpha val="40000"/>
                </a:prstClr>
              </a:outerShdw>
            </a:effectLst>
          </p:spPr>
        </p:pic>
        <p:sp>
          <p:nvSpPr>
            <p:cNvPr id="20" name="TextBox 19"/>
            <p:cNvSpPr txBox="1"/>
            <p:nvPr/>
          </p:nvSpPr>
          <p:spPr>
            <a:xfrm>
              <a:off x="3919160" y="1541914"/>
              <a:ext cx="1344320"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Collision detection</a:t>
              </a:r>
              <a:endParaRPr lang="en-US" sz="1200" dirty="0">
                <a:latin typeface="+mj-lt"/>
                <a:cs typeface="Times New Roman" pitchFamily="18" charset="0"/>
              </a:endParaRPr>
            </a:p>
          </p:txBody>
        </p:sp>
        <p:sp>
          <p:nvSpPr>
            <p:cNvPr id="26" name="TextBox 25"/>
            <p:cNvSpPr txBox="1"/>
            <p:nvPr/>
          </p:nvSpPr>
          <p:spPr>
            <a:xfrm>
              <a:off x="5041854" y="1428037"/>
              <a:ext cx="181203"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Ageia</a:t>
              </a:r>
              <a:endParaRPr lang="en-US" sz="500" dirty="0">
                <a:solidFill>
                  <a:schemeClr val="bg1"/>
                </a:solidFill>
                <a:latin typeface="+mj-lt"/>
                <a:cs typeface="Times New Roman" pitchFamily="18" charset="0"/>
              </a:endParaRPr>
            </a:p>
          </p:txBody>
        </p:sp>
      </p:grpSp>
      <p:grpSp>
        <p:nvGrpSpPr>
          <p:cNvPr id="11" name="Group 10"/>
          <p:cNvGrpSpPr/>
          <p:nvPr/>
        </p:nvGrpSpPr>
        <p:grpSpPr>
          <a:xfrm>
            <a:off x="3716756" y="1913384"/>
            <a:ext cx="1546724" cy="789149"/>
            <a:chOff x="3716756" y="1847855"/>
            <a:chExt cx="1546724" cy="789149"/>
          </a:xfrm>
        </p:grpSpPr>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6756" y="1847855"/>
              <a:ext cx="1546724" cy="512160"/>
            </a:xfrm>
            <a:prstGeom prst="rect">
              <a:avLst/>
            </a:prstGeom>
            <a:effectLst>
              <a:outerShdw blurRad="50800" dist="38100" dir="2700000" algn="tl" rotWithShape="0">
                <a:prstClr val="black">
                  <a:alpha val="40000"/>
                </a:prstClr>
              </a:outerShdw>
            </a:effectLst>
          </p:spPr>
        </p:pic>
        <p:sp>
          <p:nvSpPr>
            <p:cNvPr id="21" name="TextBox 20"/>
            <p:cNvSpPr txBox="1"/>
            <p:nvPr/>
          </p:nvSpPr>
          <p:spPr>
            <a:xfrm>
              <a:off x="3818283" y="2360015"/>
              <a:ext cx="1343679"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Particle simulation</a:t>
              </a:r>
              <a:endParaRPr lang="en-US" sz="1200" dirty="0">
                <a:latin typeface="+mj-lt"/>
                <a:cs typeface="Times New Roman" pitchFamily="18" charset="0"/>
              </a:endParaRPr>
            </a:p>
          </p:txBody>
        </p:sp>
        <p:sp>
          <p:nvSpPr>
            <p:cNvPr id="27" name="TextBox 26"/>
            <p:cNvSpPr txBox="1"/>
            <p:nvPr/>
          </p:nvSpPr>
          <p:spPr>
            <a:xfrm>
              <a:off x="5038407" y="2246138"/>
              <a:ext cx="224485"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NVIDIA</a:t>
              </a:r>
              <a:endParaRPr lang="en-US" sz="500" dirty="0">
                <a:solidFill>
                  <a:schemeClr val="bg1"/>
                </a:solidFill>
                <a:latin typeface="+mj-lt"/>
                <a:cs typeface="Times New Roman" pitchFamily="18" charset="0"/>
              </a:endParaRPr>
            </a:p>
          </p:txBody>
        </p:sp>
      </p:grpSp>
      <p:grpSp>
        <p:nvGrpSpPr>
          <p:cNvPr id="31" name="Group 30"/>
          <p:cNvGrpSpPr/>
          <p:nvPr/>
        </p:nvGrpSpPr>
        <p:grpSpPr>
          <a:xfrm>
            <a:off x="3919673" y="2713793"/>
            <a:ext cx="1343807" cy="1359831"/>
            <a:chOff x="3887515" y="2641785"/>
            <a:chExt cx="1343807" cy="1359831"/>
          </a:xfrm>
        </p:grpSpPr>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3716" y="2641785"/>
              <a:ext cx="1115748" cy="898176"/>
            </a:xfrm>
            <a:prstGeom prst="rect">
              <a:avLst/>
            </a:prstGeom>
            <a:effectLst>
              <a:outerShdw blurRad="50800" dist="38100" dir="2700000" algn="tl" rotWithShape="0">
                <a:prstClr val="black">
                  <a:alpha val="40000"/>
                </a:prstClr>
              </a:outerShdw>
            </a:effectLst>
          </p:spPr>
        </p:pic>
        <p:sp>
          <p:nvSpPr>
            <p:cNvPr id="22" name="TextBox 21"/>
            <p:cNvSpPr txBox="1"/>
            <p:nvPr/>
          </p:nvSpPr>
          <p:spPr>
            <a:xfrm>
              <a:off x="3887515" y="3539961"/>
              <a:ext cx="1343807" cy="461655"/>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Voxel-based</a:t>
              </a:r>
            </a:p>
            <a:p>
              <a:pPr algn="ctr"/>
              <a:r>
                <a:rPr lang="fi-FI" sz="1200" dirty="0" smtClean="0">
                  <a:latin typeface="+mj-lt"/>
                  <a:cs typeface="Times New Roman" pitchFamily="18" charset="0"/>
                </a:rPr>
                <a:t>global illumination</a:t>
              </a:r>
              <a:endParaRPr lang="en-US" sz="1200" dirty="0">
                <a:latin typeface="+mj-lt"/>
                <a:cs typeface="Times New Roman" pitchFamily="18" charset="0"/>
              </a:endParaRPr>
            </a:p>
          </p:txBody>
        </p:sp>
        <p:sp>
          <p:nvSpPr>
            <p:cNvPr id="28" name="TextBox 27"/>
            <p:cNvSpPr txBox="1"/>
            <p:nvPr/>
          </p:nvSpPr>
          <p:spPr>
            <a:xfrm>
              <a:off x="4753915" y="3426084"/>
              <a:ext cx="365549"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Crassin et al.</a:t>
              </a:r>
              <a:endParaRPr lang="en-US" sz="500" dirty="0">
                <a:solidFill>
                  <a:schemeClr val="bg1"/>
                </a:solidFill>
                <a:latin typeface="+mj-lt"/>
                <a:cs typeface="Times New Roman" pitchFamily="18" charset="0"/>
              </a:endParaRPr>
            </a:p>
          </p:txBody>
        </p:sp>
      </p:grpSp>
      <p:grpSp>
        <p:nvGrpSpPr>
          <p:cNvPr id="32" name="Group 31"/>
          <p:cNvGrpSpPr/>
          <p:nvPr/>
        </p:nvGrpSpPr>
        <p:grpSpPr>
          <a:xfrm>
            <a:off x="2167136" y="2777480"/>
            <a:ext cx="1595223" cy="1147667"/>
            <a:chOff x="2156089" y="2777480"/>
            <a:chExt cx="1595223" cy="1147667"/>
          </a:xfrm>
        </p:grpSpPr>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03398" y="2777480"/>
              <a:ext cx="1300598" cy="870678"/>
            </a:xfrm>
            <a:prstGeom prst="rect">
              <a:avLst/>
            </a:prstGeom>
            <a:effectLst>
              <a:outerShdw blurRad="50800" dist="38100" dir="2700000" algn="tl" rotWithShape="0">
                <a:prstClr val="black">
                  <a:alpha val="40000"/>
                </a:prstClr>
              </a:outerShdw>
            </a:effectLst>
          </p:spPr>
        </p:pic>
        <p:sp>
          <p:nvSpPr>
            <p:cNvPr id="16" name="TextBox 15"/>
            <p:cNvSpPr txBox="1"/>
            <p:nvPr/>
          </p:nvSpPr>
          <p:spPr>
            <a:xfrm>
              <a:off x="2156089" y="3648158"/>
              <a:ext cx="1595223"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Surface reconstruction</a:t>
              </a:r>
              <a:endParaRPr lang="en-US" sz="1200" dirty="0">
                <a:latin typeface="+mj-lt"/>
                <a:cs typeface="Times New Roman" pitchFamily="18" charset="0"/>
              </a:endParaRPr>
            </a:p>
          </p:txBody>
        </p:sp>
        <p:sp>
          <p:nvSpPr>
            <p:cNvPr id="29" name="TextBox 28"/>
            <p:cNvSpPr txBox="1"/>
            <p:nvPr/>
          </p:nvSpPr>
          <p:spPr>
            <a:xfrm>
              <a:off x="3219211" y="3533811"/>
              <a:ext cx="384785" cy="113877"/>
            </a:xfrm>
            <a:prstGeom prst="rect">
              <a:avLst/>
            </a:prstGeom>
            <a:noFill/>
          </p:spPr>
          <p:txBody>
            <a:bodyPr wrap="none" lIns="18288" tIns="18288" rIns="18288" bIns="18288" rtlCol="0">
              <a:spAutoFit/>
            </a:bodyPr>
            <a:lstStyle/>
            <a:p>
              <a:pPr algn="r"/>
              <a:r>
                <a:rPr lang="fi-FI" sz="500" dirty="0" smtClean="0">
                  <a:latin typeface="+mj-lt"/>
                  <a:cs typeface="Times New Roman" pitchFamily="18" charset="0"/>
                </a:rPr>
                <a:t>Amenta et al.</a:t>
              </a:r>
              <a:endParaRPr lang="en-US" sz="500" dirty="0">
                <a:latin typeface="+mj-lt"/>
                <a:cs typeface="Times New Roman" pitchFamily="18" charset="0"/>
              </a:endParaRPr>
            </a:p>
          </p:txBody>
        </p:sp>
      </p:grpSp>
      <p:grpSp>
        <p:nvGrpSpPr>
          <p:cNvPr id="33" name="Group 32"/>
          <p:cNvGrpSpPr/>
          <p:nvPr/>
        </p:nvGrpSpPr>
        <p:grpSpPr>
          <a:xfrm>
            <a:off x="296123" y="2670992"/>
            <a:ext cx="1218709" cy="1360145"/>
            <a:chOff x="296123" y="2670992"/>
            <a:chExt cx="1218709" cy="1360145"/>
          </a:xfrm>
        </p:grpSpPr>
        <p:pic>
          <p:nvPicPr>
            <p:cNvPr id="8" name="Picture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900" y="2670992"/>
              <a:ext cx="1083156" cy="1083156"/>
            </a:xfrm>
            <a:prstGeom prst="rect">
              <a:avLst/>
            </a:prstGeom>
            <a:effectLst>
              <a:outerShdw blurRad="50800" dist="38100" dir="2700000" algn="tl" rotWithShape="0">
                <a:prstClr val="black">
                  <a:alpha val="40000"/>
                </a:prstClr>
              </a:outerShdw>
            </a:effectLst>
          </p:spPr>
        </p:pic>
        <p:sp>
          <p:nvSpPr>
            <p:cNvPr id="14" name="TextBox 13"/>
            <p:cNvSpPr txBox="1"/>
            <p:nvPr/>
          </p:nvSpPr>
          <p:spPr>
            <a:xfrm>
              <a:off x="296123" y="3754148"/>
              <a:ext cx="1218709" cy="276989"/>
            </a:xfrm>
            <a:prstGeom prst="rect">
              <a:avLst/>
            </a:prstGeom>
            <a:noFill/>
          </p:spPr>
          <p:txBody>
            <a:bodyPr wrap="none" lIns="91429" tIns="45715" rIns="91429" bIns="45715" rtlCol="0">
              <a:spAutoFit/>
            </a:bodyPr>
            <a:lstStyle/>
            <a:p>
              <a:pPr algn="ctr"/>
              <a:r>
                <a:rPr lang="en-US" sz="1200" dirty="0" smtClean="0">
                  <a:latin typeface="+mj-lt"/>
                  <a:cs typeface="Times New Roman" pitchFamily="18" charset="0"/>
                </a:rPr>
                <a:t>Photon mapping</a:t>
              </a:r>
              <a:endParaRPr lang="en-US" sz="1200" dirty="0">
                <a:latin typeface="+mj-lt"/>
                <a:cs typeface="Times New Roman" pitchFamily="18" charset="0"/>
              </a:endParaRPr>
            </a:p>
          </p:txBody>
        </p:sp>
        <p:sp>
          <p:nvSpPr>
            <p:cNvPr id="30" name="TextBox 29"/>
            <p:cNvSpPr txBox="1"/>
            <p:nvPr/>
          </p:nvSpPr>
          <p:spPr>
            <a:xfrm>
              <a:off x="1228983" y="3640271"/>
              <a:ext cx="218073" cy="113877"/>
            </a:xfrm>
            <a:prstGeom prst="rect">
              <a:avLst/>
            </a:prstGeom>
            <a:noFill/>
          </p:spPr>
          <p:txBody>
            <a:bodyPr wrap="none" lIns="18288" tIns="18288" rIns="18288" bIns="18288" rtlCol="0">
              <a:spAutoFit/>
            </a:bodyPr>
            <a:lstStyle/>
            <a:p>
              <a:pPr algn="r"/>
              <a:r>
                <a:rPr lang="fi-FI" sz="500" dirty="0" smtClean="0">
                  <a:solidFill>
                    <a:schemeClr val="bg1"/>
                  </a:solidFill>
                  <a:latin typeface="+mj-lt"/>
                  <a:cs typeface="Times New Roman" pitchFamily="18" charset="0"/>
                </a:rPr>
                <a:t>Uchida</a:t>
              </a:r>
              <a:endParaRPr lang="en-US" sz="500" dirty="0">
                <a:solidFill>
                  <a:schemeClr val="bg1"/>
                </a:solidFill>
                <a:latin typeface="+mj-lt"/>
                <a:cs typeface="Times New Roman" pitchFamily="18" charset="0"/>
              </a:endParaRPr>
            </a:p>
          </p:txBody>
        </p:sp>
      </p:grpSp>
      <p:cxnSp>
        <p:nvCxnSpPr>
          <p:cNvPr id="35" name="Straight Connector 34"/>
          <p:cNvCxnSpPr>
            <a:stCxn id="4" idx="2"/>
          </p:cNvCxnSpPr>
          <p:nvPr/>
        </p:nvCxnSpPr>
        <p:spPr>
          <a:xfrm>
            <a:off x="2743200" y="1193304"/>
            <a:ext cx="0" cy="2921496"/>
          </a:xfrm>
          <a:prstGeom prst="line">
            <a:avLst/>
          </a:prstGeom>
          <a:ln w="19050">
            <a:solidFill>
              <a:schemeClr val="bg1">
                <a:lumMod val="50000"/>
              </a:schemeClr>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807096" y="797260"/>
            <a:ext cx="601298" cy="469930"/>
            <a:chOff x="1807096" y="797260"/>
            <a:chExt cx="601298" cy="469930"/>
          </a:xfrm>
        </p:grpSpPr>
        <p:sp>
          <p:nvSpPr>
            <p:cNvPr id="36" name="Left Arrow 35"/>
            <p:cNvSpPr/>
            <p:nvPr/>
          </p:nvSpPr>
          <p:spPr>
            <a:xfrm>
              <a:off x="1807096" y="797260"/>
              <a:ext cx="547997" cy="216024"/>
            </a:xfrm>
            <a:prstGeom prst="lef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TextBox 39"/>
            <p:cNvSpPr txBox="1"/>
            <p:nvPr/>
          </p:nvSpPr>
          <p:spPr>
            <a:xfrm>
              <a:off x="1879104" y="1013284"/>
              <a:ext cx="529290" cy="253906"/>
            </a:xfrm>
            <a:prstGeom prst="rect">
              <a:avLst/>
            </a:prstGeom>
            <a:noFill/>
          </p:spPr>
          <p:txBody>
            <a:bodyPr wrap="none" lIns="91429" tIns="45715" rIns="91429" bIns="45715" rtlCol="0">
              <a:spAutoFit/>
            </a:bodyPr>
            <a:lstStyle/>
            <a:p>
              <a:pPr algn="r"/>
              <a:r>
                <a:rPr lang="en-US" sz="1050" dirty="0" smtClean="0">
                  <a:latin typeface="+mj-lt"/>
                  <a:cs typeface="Times New Roman" pitchFamily="18" charset="0"/>
                </a:rPr>
                <a:t>Better</a:t>
              </a:r>
              <a:endParaRPr lang="en-US" sz="1050" dirty="0">
                <a:latin typeface="+mj-lt"/>
                <a:cs typeface="Times New Roman" pitchFamily="18" charset="0"/>
              </a:endParaRPr>
            </a:p>
          </p:txBody>
        </p:sp>
      </p:grpSp>
      <p:grpSp>
        <p:nvGrpSpPr>
          <p:cNvPr id="49" name="Group 48"/>
          <p:cNvGrpSpPr/>
          <p:nvPr/>
        </p:nvGrpSpPr>
        <p:grpSpPr>
          <a:xfrm>
            <a:off x="3084418" y="797260"/>
            <a:ext cx="594886" cy="469930"/>
            <a:chOff x="3084418" y="797260"/>
            <a:chExt cx="594886" cy="469930"/>
          </a:xfrm>
        </p:grpSpPr>
        <p:sp>
          <p:nvSpPr>
            <p:cNvPr id="37" name="Left Arrow 36"/>
            <p:cNvSpPr/>
            <p:nvPr/>
          </p:nvSpPr>
          <p:spPr>
            <a:xfrm flipH="1">
              <a:off x="3131307" y="797260"/>
              <a:ext cx="547997" cy="216024"/>
            </a:xfrm>
            <a:prstGeom prst="leftArrow">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TextBox 40"/>
            <p:cNvSpPr txBox="1"/>
            <p:nvPr/>
          </p:nvSpPr>
          <p:spPr>
            <a:xfrm>
              <a:off x="3084418" y="1013284"/>
              <a:ext cx="522878" cy="253906"/>
            </a:xfrm>
            <a:prstGeom prst="rect">
              <a:avLst/>
            </a:prstGeom>
            <a:noFill/>
          </p:spPr>
          <p:txBody>
            <a:bodyPr wrap="none" lIns="91429" tIns="45715" rIns="91429" bIns="45715" rtlCol="0">
              <a:spAutoFit/>
            </a:bodyPr>
            <a:lstStyle/>
            <a:p>
              <a:r>
                <a:rPr lang="en-US" sz="1050" dirty="0" smtClean="0">
                  <a:latin typeface="+mj-lt"/>
                  <a:cs typeface="Times New Roman" pitchFamily="18" charset="0"/>
                </a:rPr>
                <a:t>Faster</a:t>
              </a:r>
              <a:endParaRPr lang="en-US" sz="1050" dirty="0">
                <a:latin typeface="+mj-lt"/>
                <a:cs typeface="Times New Roman" pitchFamily="18" charset="0"/>
              </a:endParaRPr>
            </a:p>
          </p:txBody>
        </p:sp>
      </p:grpSp>
      <p:sp>
        <p:nvSpPr>
          <p:cNvPr id="47" name="TextBox 46"/>
          <p:cNvSpPr txBox="1"/>
          <p:nvPr/>
        </p:nvSpPr>
        <p:spPr>
          <a:xfrm>
            <a:off x="3970691" y="1439813"/>
            <a:ext cx="1158972" cy="176971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115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11500" b="1" dirty="0">
              <a:solidFill>
                <a:srgbClr val="92D050"/>
              </a:solidFill>
              <a:effectLst>
                <a:outerShdw blurRad="50800" dist="38100" dir="2700000" algn="tl" rotWithShape="0">
                  <a:prstClr val="black">
                    <a:alpha val="40000"/>
                  </a:prstClr>
                </a:outerShdw>
              </a:effectLst>
              <a:latin typeface="+mj-lt"/>
            </a:endParaRPr>
          </a:p>
        </p:txBody>
      </p:sp>
      <p:sp>
        <p:nvSpPr>
          <p:cNvPr id="9" name="Slide Number Placeholder 8"/>
          <p:cNvSpPr>
            <a:spLocks noGrp="1"/>
          </p:cNvSpPr>
          <p:nvPr>
            <p:ph type="sldNum" sz="quarter" idx="12"/>
          </p:nvPr>
        </p:nvSpPr>
        <p:spPr/>
        <p:txBody>
          <a:bodyPr/>
          <a:lstStyle/>
          <a:p>
            <a:pPr>
              <a:defRPr/>
            </a:pPr>
            <a:fld id="{AD73B8B3-247B-45E9-B8A2-9D6A39559F4A}" type="slidenum">
              <a:rPr lang="de-DE" smtClean="0"/>
              <a:pPr>
                <a:defRPr/>
              </a:pPr>
              <a:t>3</a:t>
            </a:fld>
            <a:endParaRPr lang="de-DE"/>
          </a:p>
        </p:txBody>
      </p:sp>
    </p:spTree>
    <p:extLst>
      <p:ext uri="{BB962C8B-B14F-4D97-AF65-F5344CB8AC3E}">
        <p14:creationId xmlns:p14="http://schemas.microsoft.com/office/powerpoint/2010/main" val="30507468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46"/>
                                        </p:tgtEl>
                                      </p:cBhvr>
                                    </p:animEffect>
                                    <p:set>
                                      <p:cBhvr>
                                        <p:cTn id="61" dur="1" fill="hold">
                                          <p:stCondLst>
                                            <p:cond delay="499"/>
                                          </p:stCondLst>
                                        </p:cTn>
                                        <p:tgtEl>
                                          <p:spTgt spid="46"/>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4" grpId="0" animBg="1"/>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Numbering scheme</a:t>
            </a:r>
          </a:p>
        </p:txBody>
      </p:sp>
      <p:sp>
        <p:nvSpPr>
          <p:cNvPr id="4" name="Rectangle 3"/>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5" name="Rectangle 4"/>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7" name="Rectangle 6"/>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8" name="Rectangle 7"/>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9" name="Rectangle 8"/>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0" name="Rectangle 9"/>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1" name="Oval 10"/>
          <p:cNvSpPr/>
          <p:nvPr/>
        </p:nvSpPr>
        <p:spPr>
          <a:xfrm>
            <a:off x="2671192" y="905273"/>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2" name="Oval 11"/>
          <p:cNvSpPr/>
          <p:nvPr/>
        </p:nvSpPr>
        <p:spPr>
          <a:xfrm>
            <a:off x="3823320" y="2417441"/>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3" name="Oval 12"/>
          <p:cNvSpPr/>
          <p:nvPr/>
        </p:nvSpPr>
        <p:spPr>
          <a:xfrm>
            <a:off x="4399384"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5" name="Oval 14"/>
          <p:cNvSpPr/>
          <p:nvPr/>
        </p:nvSpPr>
        <p:spPr>
          <a:xfrm>
            <a:off x="943000"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6" name="Oval 15"/>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7" name="Oval 16"/>
          <p:cNvSpPr/>
          <p:nvPr/>
        </p:nvSpPr>
        <p:spPr>
          <a:xfrm>
            <a:off x="3247256"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18" name="Straight Connector 17"/>
          <p:cNvCxnSpPr>
            <a:endCxn id="40"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9" name="Straight Connector 18"/>
          <p:cNvCxnSpPr>
            <a:endCxn id="41"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50" idx="7"/>
          </p:cNvCxnSpPr>
          <p:nvPr/>
        </p:nvCxnSpPr>
        <p:spPr>
          <a:xfrm flipH="1">
            <a:off x="3997164" y="1985393"/>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3" name="Straight Connector 22"/>
          <p:cNvCxnSpPr>
            <a:endCxn id="47"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4" name="Straight Connector 23"/>
          <p:cNvCxnSpPr>
            <a:endCxn id="45"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endCxn id="46"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endCxn id="44"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7" name="Straight Connector 26"/>
          <p:cNvCxnSpPr>
            <a:endCxn id="48" idx="7"/>
          </p:cNvCxnSpPr>
          <p:nvPr/>
        </p:nvCxnSpPr>
        <p:spPr>
          <a:xfrm flipH="1">
            <a:off x="1116844"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Connector 27"/>
          <p:cNvCxnSpPr>
            <a:endCxn id="49" idx="1"/>
          </p:cNvCxnSpPr>
          <p:nvPr/>
        </p:nvCxnSpPr>
        <p:spPr>
          <a:xfrm>
            <a:off x="1663081" y="148133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Connector 28"/>
          <p:cNvCxnSpPr>
            <a:endCxn id="66" idx="1"/>
          </p:cNvCxnSpPr>
          <p:nvPr/>
        </p:nvCxnSpPr>
        <p:spPr>
          <a:xfrm>
            <a:off x="3391273" y="1481336"/>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0" name="Straight Connector 29"/>
          <p:cNvCxnSpPr>
            <a:endCxn id="63" idx="1"/>
          </p:cNvCxnSpPr>
          <p:nvPr/>
        </p:nvCxnSpPr>
        <p:spPr>
          <a:xfrm>
            <a:off x="2815209" y="977281"/>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Straight Connector 30"/>
          <p:cNvCxnSpPr>
            <a:endCxn id="56" idx="7"/>
          </p:cNvCxnSpPr>
          <p:nvPr/>
        </p:nvCxnSpPr>
        <p:spPr>
          <a:xfrm flipH="1">
            <a:off x="1692908" y="977281"/>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2" name="Rectangle 31"/>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33" name="Rectangle 32"/>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34" name="Rectangle 33"/>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35" name="Rectangle 34"/>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36" name="Rectangle 35"/>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37" name="Rectangle 36"/>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38" name="Rectangle 37"/>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39" name="Rectangle 38"/>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0" name="Oval 39"/>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1" name="Oval 40"/>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2" name="Oval 41"/>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43" name="Oval 42"/>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44" name="Oval 43"/>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45" name="Oval 44"/>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46" name="Oval 45"/>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47" name="Oval 46"/>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48" name="Oval 47"/>
          <p:cNvSpPr/>
          <p:nvPr/>
        </p:nvSpPr>
        <p:spPr>
          <a:xfrm>
            <a:off x="870992"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50" name="Oval 49"/>
          <p:cNvSpPr/>
          <p:nvPr/>
        </p:nvSpPr>
        <p:spPr>
          <a:xfrm>
            <a:off x="3751312"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51" name="Oval 50"/>
          <p:cNvSpPr/>
          <p:nvPr/>
        </p:nvSpPr>
        <p:spPr>
          <a:xfrm>
            <a:off x="115902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53" name="Oval 52"/>
          <p:cNvSpPr/>
          <p:nvPr/>
        </p:nvSpPr>
        <p:spPr>
          <a:xfrm>
            <a:off x="4039344"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cxnSp>
        <p:nvCxnSpPr>
          <p:cNvPr id="54" name="Straight Connector 53"/>
          <p:cNvCxnSpPr>
            <a:endCxn id="51" idx="0"/>
          </p:cNvCxnSpPr>
          <p:nvPr/>
        </p:nvCxnSpPr>
        <p:spPr>
          <a:xfrm flipH="1">
            <a:off x="1303041" y="1481336"/>
            <a:ext cx="216026"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5" name="Straight Connector 54"/>
          <p:cNvCxnSpPr>
            <a:endCxn id="52" idx="0"/>
          </p:cNvCxnSpPr>
          <p:nvPr/>
        </p:nvCxnSpPr>
        <p:spPr>
          <a:xfrm>
            <a:off x="166308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6" name="Oval 55"/>
          <p:cNvSpPr/>
          <p:nvPr/>
        </p:nvSpPr>
        <p:spPr>
          <a:xfrm>
            <a:off x="144705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7" name="Oval 56"/>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cxnSp>
        <p:nvCxnSpPr>
          <p:cNvPr id="58" name="Straight Connector 57"/>
          <p:cNvCxnSpPr>
            <a:endCxn id="57" idx="0"/>
          </p:cNvCxnSpPr>
          <p:nvPr/>
        </p:nvCxnSpPr>
        <p:spPr>
          <a:xfrm flipH="1">
            <a:off x="2455168" y="977279"/>
            <a:ext cx="216024" cy="36004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9" name="Oval 58"/>
          <p:cNvSpPr/>
          <p:nvPr/>
        </p:nvSpPr>
        <p:spPr>
          <a:xfrm>
            <a:off x="582960"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cxnSp>
        <p:nvCxnSpPr>
          <p:cNvPr id="60" name="Straight Connector 59"/>
          <p:cNvCxnSpPr>
            <a:endCxn id="64" idx="0"/>
          </p:cNvCxnSpPr>
          <p:nvPr/>
        </p:nvCxnSpPr>
        <p:spPr>
          <a:xfrm>
            <a:off x="2815208" y="977279"/>
            <a:ext cx="216024" cy="36004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1" name="Oval 60"/>
          <p:cNvSpPr/>
          <p:nvPr/>
        </p:nvSpPr>
        <p:spPr>
          <a:xfrm>
            <a:off x="2599184"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cxnSp>
        <p:nvCxnSpPr>
          <p:cNvPr id="62" name="Straight Connector 61"/>
          <p:cNvCxnSpPr>
            <a:endCxn id="67" idx="0"/>
          </p:cNvCxnSpPr>
          <p:nvPr/>
        </p:nvCxnSpPr>
        <p:spPr>
          <a:xfrm>
            <a:off x="3391272" y="1481178"/>
            <a:ext cx="216024" cy="360198"/>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3" name="Oval 62"/>
          <p:cNvSpPr/>
          <p:nvPr/>
        </p:nvSpPr>
        <p:spPr>
          <a:xfrm>
            <a:off x="3175248"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64" name="Oval 63"/>
          <p:cNvSpPr/>
          <p:nvPr/>
        </p:nvSpPr>
        <p:spPr>
          <a:xfrm>
            <a:off x="288721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cxnSp>
        <p:nvCxnSpPr>
          <p:cNvPr id="65" name="Straight Connector 64"/>
          <p:cNvCxnSpPr>
            <a:endCxn id="53" idx="0"/>
          </p:cNvCxnSpPr>
          <p:nvPr/>
        </p:nvCxnSpPr>
        <p:spPr>
          <a:xfrm flipH="1">
            <a:off x="4183360" y="1985393"/>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6" name="Oval 65"/>
          <p:cNvSpPr/>
          <p:nvPr/>
        </p:nvSpPr>
        <p:spPr>
          <a:xfrm>
            <a:off x="4327376"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7" name="Oval 66"/>
          <p:cNvSpPr/>
          <p:nvPr/>
        </p:nvSpPr>
        <p:spPr>
          <a:xfrm>
            <a:off x="346328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8" name="Rectangle 67"/>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69" name="Straight Connector 68"/>
          <p:cNvCxnSpPr>
            <a:stCxn id="71" idx="2"/>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0" name="Straight Connector 69"/>
          <p:cNvCxnSpPr>
            <a:stCxn id="71" idx="6"/>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1" name="Oval 70"/>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9" name="Oval 48"/>
          <p:cNvSpPr/>
          <p:nvPr/>
        </p:nvSpPr>
        <p:spPr>
          <a:xfrm>
            <a:off x="202312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52" name="Oval 51"/>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30</a:t>
            </a:fld>
            <a:endParaRPr lang="de-DE"/>
          </a:p>
        </p:txBody>
      </p:sp>
    </p:spTree>
    <p:extLst>
      <p:ext uri="{BB962C8B-B14F-4D97-AF65-F5344CB8AC3E}">
        <p14:creationId xmlns:p14="http://schemas.microsoft.com/office/powerpoint/2010/main" val="2912141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42" presetClass="path" presetSubtype="0" accel="50000" decel="50000" fill="hold" grpId="1" nodeType="withEffect">
                                  <p:stCondLst>
                                    <p:cond delay="0"/>
                                  </p:stCondLst>
                                  <p:childTnLst>
                                    <p:animMotion origin="layout" path="M -3.14815E-6 1.48148E-6 L 0.36748 0.00038 " pathEditMode="relative" rAng="0" ptsTypes="AA">
                                      <p:cBhvr>
                                        <p:cTn id="10" dur="1000" spd="-100000" fill="hold"/>
                                        <p:tgtEl>
                                          <p:spTgt spid="59"/>
                                        </p:tgtEl>
                                        <p:attrNameLst>
                                          <p:attrName>ppt_x</p:attrName>
                                          <p:attrName>ppt_y</p:attrName>
                                        </p:attrNameLst>
                                      </p:cBhvr>
                                      <p:rCtr x="18374" y="0"/>
                                    </p:animMotion>
                                  </p:childTnLst>
                                </p:cTn>
                              </p:par>
                            </p:childTnLst>
                          </p:cTn>
                        </p:par>
                        <p:par>
                          <p:cTn id="11" fill="hold">
                            <p:stCondLst>
                              <p:cond delay="1000"/>
                            </p:stCondLst>
                            <p:childTnLst>
                              <p:par>
                                <p:cTn id="12" presetID="1" presetClass="exit" presetSubtype="0" fill="hold" grpId="0" nodeType="afterEffect">
                                  <p:stCondLst>
                                    <p:cond delay="0"/>
                                  </p:stCondLst>
                                  <p:childTnLst>
                                    <p:set>
                                      <p:cBhvr>
                                        <p:cTn id="13" dur="1" fill="hold">
                                          <p:stCondLst>
                                            <p:cond delay="0"/>
                                          </p:stCondLst>
                                        </p:cTn>
                                        <p:tgtEl>
                                          <p:spTgt spid="48"/>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par>
                                <p:cTn id="16" presetID="42" presetClass="path" presetSubtype="0" accel="50000" decel="50000" fill="hold" grpId="1" nodeType="withEffect">
                                  <p:stCondLst>
                                    <p:cond delay="0"/>
                                  </p:stCondLst>
                                  <p:childTnLst>
                                    <p:animMotion origin="layout" path="M 2.12963E-6 -3.08642E-6 L -0.05266 0.00039 " pathEditMode="relative" rAng="0" ptsTypes="AA">
                                      <p:cBhvr>
                                        <p:cTn id="17" dur="1000" spd="-100000" fill="hold"/>
                                        <p:tgtEl>
                                          <p:spTgt spid="51"/>
                                        </p:tgtEl>
                                        <p:attrNameLst>
                                          <p:attrName>ppt_x</p:attrName>
                                          <p:attrName>ppt_y</p:attrName>
                                        </p:attrNameLst>
                                      </p:cBhvr>
                                      <p:rCtr x="-2633" y="0"/>
                                    </p:animMotion>
                                  </p:childTnLst>
                                </p:cTn>
                              </p:par>
                              <p:par>
                                <p:cTn id="18" presetID="10" presetClass="exit" presetSubtype="0" fill="hold" nodeType="withEffect">
                                  <p:stCondLst>
                                    <p:cond delay="0"/>
                                  </p:stCondLst>
                                  <p:childTnLst>
                                    <p:animEffect transition="out" filter="fade">
                                      <p:cBhvr>
                                        <p:cTn id="19" dur="1000"/>
                                        <p:tgtEl>
                                          <p:spTgt spid="27"/>
                                        </p:tgtEl>
                                      </p:cBhvr>
                                    </p:animEffect>
                                    <p:set>
                                      <p:cBhvr>
                                        <p:cTn id="20" dur="1" fill="hold">
                                          <p:stCondLst>
                                            <p:cond delay="999"/>
                                          </p:stCondLst>
                                        </p:cTn>
                                        <p:tgtEl>
                                          <p:spTgt spid="27"/>
                                        </p:tgtEl>
                                        <p:attrNameLst>
                                          <p:attrName>style.visibility</p:attrName>
                                        </p:attrNameLst>
                                      </p:cBhvr>
                                      <p:to>
                                        <p:strVal val="hidden"/>
                                      </p:to>
                                    </p:se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24074E-6 -3.08642E-6 L 0.05267 0.00039 " pathEditMode="relative" rAng="0" ptsTypes="AA">
                                      <p:cBhvr>
                                        <p:cTn id="30" dur="1000" spd="-100000" fill="hold"/>
                                        <p:tgtEl>
                                          <p:spTgt spid="52"/>
                                        </p:tgtEl>
                                        <p:attrNameLst>
                                          <p:attrName>ppt_x</p:attrName>
                                          <p:attrName>ppt_y</p:attrName>
                                        </p:attrNameLst>
                                      </p:cBhvr>
                                      <p:rCtr x="2633" y="0"/>
                                    </p:animMotion>
                                  </p:childTnLst>
                                </p:cTn>
                              </p:par>
                              <p:par>
                                <p:cTn id="31" presetID="10" presetClass="exit" presetSubtype="0" fill="hold" nodeType="withEffect">
                                  <p:stCondLst>
                                    <p:cond delay="0"/>
                                  </p:stCondLst>
                                  <p:childTnLst>
                                    <p:animEffect transition="out" filter="fade">
                                      <p:cBhvr>
                                        <p:cTn id="32" dur="1000"/>
                                        <p:tgtEl>
                                          <p:spTgt spid="28"/>
                                        </p:tgtEl>
                                      </p:cBhvr>
                                    </p:animEffect>
                                    <p:set>
                                      <p:cBhvr>
                                        <p:cTn id="33" dur="1" fill="hold">
                                          <p:stCondLst>
                                            <p:cond delay="999"/>
                                          </p:stCondLst>
                                        </p:cTn>
                                        <p:tgtEl>
                                          <p:spTgt spid="28"/>
                                        </p:tgtEl>
                                        <p:attrNameLst>
                                          <p:attrName>style.visibility</p:attrName>
                                        </p:attrNameLst>
                                      </p:cBhvr>
                                      <p:to>
                                        <p:strVal val="hidden"/>
                                      </p:to>
                                    </p:se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par>
                                <p:cTn id="38" presetID="1" presetClass="exit" presetSubtype="0" fill="hold" grpId="0" nodeType="withEffect">
                                  <p:stCondLst>
                                    <p:cond delay="0"/>
                                  </p:stCondLst>
                                  <p:childTnLst>
                                    <p:set>
                                      <p:cBhvr>
                                        <p:cTn id="39" dur="1" fill="hold">
                                          <p:stCondLst>
                                            <p:cond delay="0"/>
                                          </p:stCondLst>
                                        </p:cTn>
                                        <p:tgtEl>
                                          <p:spTgt spid="56"/>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57"/>
                                        </p:tgtEl>
                                        <p:attrNameLst>
                                          <p:attrName>style.visibility</p:attrName>
                                        </p:attrNameLst>
                                      </p:cBhvr>
                                      <p:to>
                                        <p:strVal val="visible"/>
                                      </p:to>
                                    </p:set>
                                  </p:childTnLst>
                                </p:cTn>
                              </p:par>
                              <p:par>
                                <p:cTn id="42" presetID="42" presetClass="path" presetSubtype="0" accel="50000" decel="50000" fill="hold" grpId="1" nodeType="withEffect">
                                  <p:stCondLst>
                                    <p:cond delay="0"/>
                                  </p:stCondLst>
                                  <p:childTnLst>
                                    <p:animMotion origin="layout" path="M 2.03704E-6 -3.7037E-6 L -0.15741 -3.7037E-6 " pathEditMode="relative" rAng="0" ptsTypes="AA">
                                      <p:cBhvr>
                                        <p:cTn id="43" dur="1000" spd="-100000" fill="hold"/>
                                        <p:tgtEl>
                                          <p:spTgt spid="57"/>
                                        </p:tgtEl>
                                        <p:attrNameLst>
                                          <p:attrName>ppt_x</p:attrName>
                                          <p:attrName>ppt_y</p:attrName>
                                        </p:attrNameLst>
                                      </p:cBhvr>
                                      <p:rCtr x="-7870" y="0"/>
                                    </p:animMotion>
                                  </p:childTnLst>
                                </p:cTn>
                              </p:par>
                              <p:par>
                                <p:cTn id="44" presetID="10" presetClass="exit" presetSubtype="0" fill="hold" nodeType="withEffect">
                                  <p:stCondLst>
                                    <p:cond delay="0"/>
                                  </p:stCondLst>
                                  <p:childTnLst>
                                    <p:animEffect transition="out" filter="fade">
                                      <p:cBhvr>
                                        <p:cTn id="45" dur="1000"/>
                                        <p:tgtEl>
                                          <p:spTgt spid="31"/>
                                        </p:tgtEl>
                                      </p:cBhvr>
                                    </p:animEffect>
                                    <p:set>
                                      <p:cBhvr>
                                        <p:cTn id="46" dur="1" fill="hold">
                                          <p:stCondLst>
                                            <p:cond delay="999"/>
                                          </p:stCondLst>
                                        </p:cTn>
                                        <p:tgtEl>
                                          <p:spTgt spid="31"/>
                                        </p:tgtEl>
                                        <p:attrNameLst>
                                          <p:attrName>style.visibility</p:attrName>
                                        </p:attrNameLst>
                                      </p:cBhvr>
                                      <p:to>
                                        <p:strVal val="hidden"/>
                                      </p:to>
                                    </p:set>
                                  </p:childTnLst>
                                </p:cTn>
                              </p:par>
                            </p:childTnLst>
                          </p:cTn>
                        </p:par>
                        <p:par>
                          <p:cTn id="47" fill="hold">
                            <p:stCondLst>
                              <p:cond delay="4000"/>
                            </p:stCondLst>
                            <p:childTnLst>
                              <p:par>
                                <p:cTn id="48" presetID="10" presetClass="entr" presetSubtype="0"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fade">
                                      <p:cBhvr>
                                        <p:cTn id="50" dur="500"/>
                                        <p:tgtEl>
                                          <p:spTgt spid="58"/>
                                        </p:tgtEl>
                                      </p:cBhvr>
                                    </p:animEffect>
                                  </p:childTnLst>
                                </p:cTn>
                              </p:par>
                              <p:par>
                                <p:cTn id="51" presetID="1" presetClass="exit"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42" presetClass="path" presetSubtype="0" accel="50000" decel="50000" fill="hold" grpId="1" nodeType="withEffect">
                                  <p:stCondLst>
                                    <p:cond delay="0"/>
                                  </p:stCondLst>
                                  <p:childTnLst>
                                    <p:animMotion origin="layout" path="M -2.68519E-6 -3.7037E-6 L 0.05266 -3.7037E-6 " pathEditMode="relative" rAng="0" ptsTypes="AA">
                                      <p:cBhvr>
                                        <p:cTn id="56" dur="1000" spd="-100000" fill="hold"/>
                                        <p:tgtEl>
                                          <p:spTgt spid="64"/>
                                        </p:tgtEl>
                                        <p:attrNameLst>
                                          <p:attrName>ppt_x</p:attrName>
                                          <p:attrName>ppt_y</p:attrName>
                                        </p:attrNameLst>
                                      </p:cBhvr>
                                      <p:rCtr x="2633" y="0"/>
                                    </p:animMotion>
                                  </p:childTnLst>
                                </p:cTn>
                              </p:par>
                              <p:par>
                                <p:cTn id="57" presetID="10" presetClass="exit" presetSubtype="0" fill="hold" nodeType="withEffect">
                                  <p:stCondLst>
                                    <p:cond delay="0"/>
                                  </p:stCondLst>
                                  <p:childTnLst>
                                    <p:animEffect transition="out" filter="fade">
                                      <p:cBhvr>
                                        <p:cTn id="58" dur="1000"/>
                                        <p:tgtEl>
                                          <p:spTgt spid="30"/>
                                        </p:tgtEl>
                                      </p:cBhvr>
                                    </p:animEffect>
                                    <p:set>
                                      <p:cBhvr>
                                        <p:cTn id="59" dur="1" fill="hold">
                                          <p:stCondLst>
                                            <p:cond delay="999"/>
                                          </p:stCondLst>
                                        </p:cTn>
                                        <p:tgtEl>
                                          <p:spTgt spid="30"/>
                                        </p:tgtEl>
                                        <p:attrNameLst>
                                          <p:attrName>style.visibility</p:attrName>
                                        </p:attrNameLst>
                                      </p:cBhvr>
                                      <p:to>
                                        <p:strVal val="hidden"/>
                                      </p:to>
                                    </p:set>
                                  </p:childTnLst>
                                </p:cTn>
                              </p:par>
                            </p:childTnLst>
                          </p:cTn>
                        </p:par>
                        <p:par>
                          <p:cTn id="60" fill="hold">
                            <p:stCondLst>
                              <p:cond delay="5000"/>
                            </p:stCondLst>
                            <p:childTnLst>
                              <p:par>
                                <p:cTn id="61" presetID="10" presetClass="entr" presetSubtype="0"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500"/>
                                        <p:tgtEl>
                                          <p:spTgt spid="60"/>
                                        </p:tgtEl>
                                      </p:cBhvr>
                                    </p:animEffect>
                                  </p:childTnLst>
                                </p:cTn>
                              </p:par>
                              <p:par>
                                <p:cTn id="64" presetID="1" presetClass="exit" presetSubtype="0" fill="hold" grpId="0" nodeType="withEffect">
                                  <p:stCondLst>
                                    <p:cond delay="0"/>
                                  </p:stCondLst>
                                  <p:childTnLst>
                                    <p:set>
                                      <p:cBhvr>
                                        <p:cTn id="65" dur="1" fill="hold">
                                          <p:stCondLst>
                                            <p:cond delay="0"/>
                                          </p:stCondLst>
                                        </p:cTn>
                                        <p:tgtEl>
                                          <p:spTgt spid="6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67"/>
                                        </p:tgtEl>
                                        <p:attrNameLst>
                                          <p:attrName>style.visibility</p:attrName>
                                        </p:attrNameLst>
                                      </p:cBhvr>
                                      <p:to>
                                        <p:strVal val="visible"/>
                                      </p:to>
                                    </p:set>
                                  </p:childTnLst>
                                </p:cTn>
                              </p:par>
                              <p:par>
                                <p:cTn id="68" presetID="42" presetClass="path" presetSubtype="0" accel="50000" decel="50000" fill="hold" grpId="1" nodeType="withEffect">
                                  <p:stCondLst>
                                    <p:cond delay="0"/>
                                  </p:stCondLst>
                                  <p:childTnLst>
                                    <p:animMotion origin="layout" path="M 2.59259E-6 0.00039 L 0.15769 0.00039 " pathEditMode="relative" rAng="0" ptsTypes="AA">
                                      <p:cBhvr>
                                        <p:cTn id="69" dur="1000" spd="-100000" fill="hold"/>
                                        <p:tgtEl>
                                          <p:spTgt spid="67"/>
                                        </p:tgtEl>
                                        <p:attrNameLst>
                                          <p:attrName>ppt_x</p:attrName>
                                          <p:attrName>ppt_y</p:attrName>
                                        </p:attrNameLst>
                                      </p:cBhvr>
                                      <p:rCtr x="7870" y="0"/>
                                    </p:animMotion>
                                  </p:childTnLst>
                                </p:cTn>
                              </p:par>
                              <p:par>
                                <p:cTn id="70" presetID="10" presetClass="exit" presetSubtype="0" fill="hold"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childTnLst>
                          </p:cTn>
                        </p:par>
                        <p:par>
                          <p:cTn id="73" fill="hold">
                            <p:stCondLst>
                              <p:cond delay="6000"/>
                            </p:stCondLst>
                            <p:childTnLst>
                              <p:par>
                                <p:cTn id="74" presetID="10" presetClass="entr" presetSubtype="0" fill="hold" nodeType="after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 presetClass="exit"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42" presetClass="path" presetSubtype="0" accel="50000" decel="50000" fill="hold" grpId="1" nodeType="withEffect">
                                  <p:stCondLst>
                                    <p:cond delay="0"/>
                                  </p:stCondLst>
                                  <p:childTnLst>
                                    <p:animMotion origin="layout" path="M -2.12963E-6 1.7284E-6 L -0.05237 1.7284E-6 " pathEditMode="relative" rAng="0" ptsTypes="AA">
                                      <p:cBhvr>
                                        <p:cTn id="82" dur="1000" spd="-100000" fill="hold"/>
                                        <p:tgtEl>
                                          <p:spTgt spid="53"/>
                                        </p:tgtEl>
                                        <p:attrNameLst>
                                          <p:attrName>ppt_x</p:attrName>
                                          <p:attrName>ppt_y</p:attrName>
                                        </p:attrNameLst>
                                      </p:cBhvr>
                                      <p:rCtr x="-2633" y="0"/>
                                    </p:animMotion>
                                  </p:childTnLst>
                                </p:cTn>
                              </p:par>
                              <p:par>
                                <p:cTn id="83" presetID="10" presetClass="exit" presetSubtype="0" fill="hold" nodeType="withEffect">
                                  <p:stCondLst>
                                    <p:cond delay="0"/>
                                  </p:stCondLst>
                                  <p:childTnLst>
                                    <p:animEffect transition="out" filter="fade">
                                      <p:cBhvr>
                                        <p:cTn id="84" dur="1000"/>
                                        <p:tgtEl>
                                          <p:spTgt spid="22"/>
                                        </p:tgtEl>
                                      </p:cBhvr>
                                    </p:animEffect>
                                    <p:set>
                                      <p:cBhvr>
                                        <p:cTn id="85" dur="1" fill="hold">
                                          <p:stCondLst>
                                            <p:cond delay="999"/>
                                          </p:stCondLst>
                                        </p:cTn>
                                        <p:tgtEl>
                                          <p:spTgt spid="22"/>
                                        </p:tgtEl>
                                        <p:attrNameLst>
                                          <p:attrName>style.visibility</p:attrName>
                                        </p:attrNameLst>
                                      </p:cBhvr>
                                      <p:to>
                                        <p:strVal val="hidden"/>
                                      </p:to>
                                    </p:set>
                                  </p:childTnLst>
                                </p:cTn>
                              </p:par>
                            </p:childTnLst>
                          </p:cTn>
                        </p:par>
                        <p:par>
                          <p:cTn id="86" fill="hold">
                            <p:stCondLst>
                              <p:cond delay="7000"/>
                            </p:stCondLst>
                            <p:childTnLst>
                              <p:par>
                                <p:cTn id="87" presetID="10" presetClass="entr" presetSubtype="0" fill="hold"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fade">
                                      <p:cBhvr>
                                        <p:cTn id="8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51" grpId="1" animBg="1"/>
      <p:bldP spid="53" grpId="0" animBg="1"/>
      <p:bldP spid="53" grpId="1" animBg="1"/>
      <p:bldP spid="56" grpId="0" animBg="1"/>
      <p:bldP spid="57" grpId="0" animBg="1"/>
      <p:bldP spid="57" grpId="1" animBg="1"/>
      <p:bldP spid="59" grpId="0" animBg="1"/>
      <p:bldP spid="59" grpId="1" animBg="1"/>
      <p:bldP spid="61" grpId="0" animBg="1"/>
      <p:bldP spid="63" grpId="0" animBg="1"/>
      <p:bldP spid="64" grpId="0" animBg="1"/>
      <p:bldP spid="64" grpId="1" animBg="1"/>
      <p:bldP spid="66" grpId="0" animBg="1"/>
      <p:bldP spid="67" grpId="0" animBg="1"/>
      <p:bldP spid="67" grpId="1" animBg="1"/>
      <p:bldP spid="49" grpId="0" animBg="1"/>
      <p:bldP spid="52" grpId="0" animBg="1"/>
      <p:bldP spid="52"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Numbering scheme</a:t>
            </a:r>
          </a:p>
        </p:txBody>
      </p:sp>
      <p:sp>
        <p:nvSpPr>
          <p:cNvPr id="4" name="Rounded Rectangle 3"/>
          <p:cNvSpPr/>
          <p:nvPr/>
        </p:nvSpPr>
        <p:spPr>
          <a:xfrm>
            <a:off x="4500152"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 name="Rounded Rectangle 4"/>
          <p:cNvSpPr/>
          <p:nvPr/>
        </p:nvSpPr>
        <p:spPr>
          <a:xfrm>
            <a:off x="3924088" y="222615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 name="Rounded Rectangle 5"/>
          <p:cNvSpPr/>
          <p:nvPr/>
        </p:nvSpPr>
        <p:spPr>
          <a:xfrm>
            <a:off x="2771960"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7" name="Rounded Rectangle 6"/>
          <p:cNvSpPr/>
          <p:nvPr/>
        </p:nvSpPr>
        <p:spPr>
          <a:xfrm>
            <a:off x="1619014" y="1722104"/>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8" name="Rounded Rectangle 7"/>
          <p:cNvSpPr/>
          <p:nvPr/>
        </p:nvSpPr>
        <p:spPr>
          <a:xfrm>
            <a:off x="2771960"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 name="Rounded Rectangle 8"/>
          <p:cNvSpPr/>
          <p:nvPr/>
        </p:nvSpPr>
        <p:spPr>
          <a:xfrm>
            <a:off x="1043768" y="172210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 name="Rounded Rectangle 9"/>
          <p:cNvSpPr/>
          <p:nvPr/>
        </p:nvSpPr>
        <p:spPr>
          <a:xfrm>
            <a:off x="1043768"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1" name="Rounded Rectangle 10"/>
          <p:cNvSpPr/>
          <p:nvPr/>
        </p:nvSpPr>
        <p:spPr>
          <a:xfrm>
            <a:off x="2195896"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2" name="Rounded Rectangle 11"/>
          <p:cNvSpPr/>
          <p:nvPr/>
        </p:nvSpPr>
        <p:spPr>
          <a:xfrm>
            <a:off x="2195896"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 name="Rounded Rectangle 12"/>
          <p:cNvSpPr/>
          <p:nvPr/>
        </p:nvSpPr>
        <p:spPr>
          <a:xfrm>
            <a:off x="3348024" y="172210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4" name="Rounded Rectangle 13"/>
          <p:cNvSpPr/>
          <p:nvPr/>
        </p:nvSpPr>
        <p:spPr>
          <a:xfrm>
            <a:off x="3348024"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5" name="Rounded Rectangle 14"/>
          <p:cNvSpPr/>
          <p:nvPr/>
        </p:nvSpPr>
        <p:spPr>
          <a:xfrm>
            <a:off x="467703"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6" name="Rounded Rectangle 15"/>
          <p:cNvSpPr/>
          <p:nvPr/>
        </p:nvSpPr>
        <p:spPr>
          <a:xfrm>
            <a:off x="467703" y="713991"/>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7" name="Rectangle 16"/>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8" name="Rectangle 17"/>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0" name="Rectangle 19"/>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1" name="Rectangle 20"/>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2" name="Rectangle 21"/>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3" name="Rectangle 22"/>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24" name="Straight Connector 23"/>
          <p:cNvCxnSpPr>
            <a:stCxn id="58" idx="2"/>
            <a:endCxn id="46"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stCxn id="58" idx="6"/>
            <a:endCxn id="47"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Connector 27"/>
          <p:cNvCxnSpPr>
            <a:stCxn id="56" idx="2"/>
            <a:endCxn id="67" idx="0"/>
          </p:cNvCxnSpPr>
          <p:nvPr/>
        </p:nvCxnSpPr>
        <p:spPr>
          <a:xfrm flipH="1">
            <a:off x="4183360" y="1985393"/>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Connector 28"/>
          <p:cNvCxnSpPr>
            <a:stCxn id="56" idx="6"/>
            <a:endCxn id="53"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0" name="Straight Connector 29"/>
          <p:cNvCxnSpPr>
            <a:stCxn id="55" idx="2"/>
            <a:endCxn id="51"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Straight Connector 30"/>
          <p:cNvCxnSpPr>
            <a:stCxn id="55" idx="6"/>
            <a:endCxn id="52"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2" name="Straight Connector 31"/>
          <p:cNvCxnSpPr>
            <a:stCxn id="60" idx="2"/>
            <a:endCxn id="50"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Straight Connector 32"/>
          <p:cNvCxnSpPr>
            <a:stCxn id="59" idx="2"/>
            <a:endCxn id="64" idx="0"/>
          </p:cNvCxnSpPr>
          <p:nvPr/>
        </p:nvCxnSpPr>
        <p:spPr>
          <a:xfrm flipH="1">
            <a:off x="130304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59" idx="6"/>
            <a:endCxn id="65" idx="0"/>
          </p:cNvCxnSpPr>
          <p:nvPr/>
        </p:nvCxnSpPr>
        <p:spPr>
          <a:xfrm>
            <a:off x="166308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Straight Connector 34"/>
          <p:cNvCxnSpPr>
            <a:stCxn id="60" idx="6"/>
            <a:endCxn id="66" idx="0"/>
          </p:cNvCxnSpPr>
          <p:nvPr/>
        </p:nvCxnSpPr>
        <p:spPr>
          <a:xfrm>
            <a:off x="3391272"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6" name="Straight Connector 35"/>
          <p:cNvCxnSpPr>
            <a:stCxn id="54" idx="6"/>
            <a:endCxn id="63" idx="0"/>
          </p:cNvCxnSpPr>
          <p:nvPr/>
        </p:nvCxnSpPr>
        <p:spPr>
          <a:xfrm>
            <a:off x="281520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a:stCxn id="54" idx="2"/>
            <a:endCxn id="62" idx="0"/>
          </p:cNvCxnSpPr>
          <p:nvPr/>
        </p:nvCxnSpPr>
        <p:spPr>
          <a:xfrm flipH="1">
            <a:off x="245516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54" name="Oval 53"/>
          <p:cNvSpPr/>
          <p:nvPr/>
        </p:nvSpPr>
        <p:spPr>
          <a:xfrm>
            <a:off x="2671192" y="905273"/>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5" name="Oval 54"/>
          <p:cNvSpPr/>
          <p:nvPr/>
        </p:nvSpPr>
        <p:spPr>
          <a:xfrm>
            <a:off x="3823320" y="2417441"/>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6" name="Oval 55"/>
          <p:cNvSpPr/>
          <p:nvPr/>
        </p:nvSpPr>
        <p:spPr>
          <a:xfrm>
            <a:off x="4399384"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8" name="Oval 57"/>
          <p:cNvSpPr/>
          <p:nvPr/>
        </p:nvSpPr>
        <p:spPr>
          <a:xfrm>
            <a:off x="943000"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9" name="Oval 58"/>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0" name="Oval 59"/>
          <p:cNvSpPr/>
          <p:nvPr/>
        </p:nvSpPr>
        <p:spPr>
          <a:xfrm>
            <a:off x="3247256"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1" name="Oval 60"/>
          <p:cNvSpPr/>
          <p:nvPr/>
        </p:nvSpPr>
        <p:spPr>
          <a:xfrm>
            <a:off x="582960"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3" name="Oval 62"/>
          <p:cNvSpPr/>
          <p:nvPr/>
        </p:nvSpPr>
        <p:spPr>
          <a:xfrm>
            <a:off x="288721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64" name="Oval 63"/>
          <p:cNvSpPr/>
          <p:nvPr/>
        </p:nvSpPr>
        <p:spPr>
          <a:xfrm>
            <a:off x="115902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66" name="Oval 65"/>
          <p:cNvSpPr/>
          <p:nvPr/>
        </p:nvSpPr>
        <p:spPr>
          <a:xfrm>
            <a:off x="346328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7" name="Oval 66"/>
          <p:cNvSpPr/>
          <p:nvPr/>
        </p:nvSpPr>
        <p:spPr>
          <a:xfrm>
            <a:off x="4039344"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68" name="Rectangle 67"/>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69" name="Straight Connector 68"/>
          <p:cNvCxnSpPr>
            <a:stCxn id="71" idx="2"/>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0" name="Straight Connector 69"/>
          <p:cNvCxnSpPr>
            <a:stCxn id="71" idx="6"/>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1" name="Oval 70"/>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31</a:t>
            </a:fld>
            <a:endParaRPr lang="de-DE"/>
          </a:p>
        </p:txBody>
      </p:sp>
    </p:spTree>
    <p:extLst>
      <p:ext uri="{BB962C8B-B14F-4D97-AF65-F5344CB8AC3E}">
        <p14:creationId xmlns:p14="http://schemas.microsoft.com/office/powerpoint/2010/main" val="127351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1"/>
                                        </p:tgtEl>
                                      </p:cBhvr>
                                    </p:animEffect>
                                    <p:set>
                                      <p:cBhvr>
                                        <p:cTn id="35" dur="1" fill="hold">
                                          <p:stCondLst>
                                            <p:cond delay="499"/>
                                          </p:stCondLst>
                                        </p:cTn>
                                        <p:tgtEl>
                                          <p:spTgt spid="11"/>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par>
                                <p:cTn id="58" presetID="10" presetClass="entr" presetSubtype="0" fill="hold" grpId="2"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10" presetClass="exit" presetSubtype="0" fill="hold" grpId="3" nodeType="with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par>
                                <p:cTn id="69" presetID="10" presetClass="entr" presetSubtype="0" fill="hold" grpId="2"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3" nodeType="clickEffect">
                                  <p:stCondLst>
                                    <p:cond delay="0"/>
                                  </p:stCondLst>
                                  <p:childTnLst>
                                    <p:animEffect transition="out" filter="fade">
                                      <p:cBhvr>
                                        <p:cTn id="78" dur="500"/>
                                        <p:tgtEl>
                                          <p:spTgt spid="9"/>
                                        </p:tgtEl>
                                      </p:cBhvr>
                                    </p:animEffect>
                                    <p:set>
                                      <p:cBhvr>
                                        <p:cTn id="79" dur="1" fill="hold">
                                          <p:stCondLst>
                                            <p:cond delay="499"/>
                                          </p:stCondLst>
                                        </p:cTn>
                                        <p:tgtEl>
                                          <p:spTgt spid="9"/>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7"/>
                                        </p:tgtEl>
                                      </p:cBhvr>
                                    </p:animEffect>
                                    <p:set>
                                      <p:cBhvr>
                                        <p:cTn id="82" dur="1" fill="hold">
                                          <p:stCondLst>
                                            <p:cond delay="499"/>
                                          </p:stCondLst>
                                        </p:cTn>
                                        <p:tgtEl>
                                          <p:spTgt spid="7"/>
                                        </p:tgtEl>
                                        <p:attrNameLst>
                                          <p:attrName>style.visibility</p:attrName>
                                        </p:attrNameLst>
                                      </p:cBhvr>
                                      <p:to>
                                        <p:strVal val="hidden"/>
                                      </p:to>
                                    </p:set>
                                  </p:childTnLst>
                                </p:cTn>
                              </p:par>
                              <p:par>
                                <p:cTn id="83" presetID="10" presetClass="entr" presetSubtype="0" fill="hold" grpId="2" nodeType="with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3" nodeType="click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6"/>
                                        </p:tgtEl>
                                      </p:cBhvr>
                                    </p:animEffect>
                                    <p:set>
                                      <p:cBhvr>
                                        <p:cTn id="96" dur="1" fill="hold">
                                          <p:stCondLst>
                                            <p:cond delay="499"/>
                                          </p:stCondLst>
                                        </p:cTn>
                                        <p:tgtEl>
                                          <p:spTgt spid="6"/>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fade">
                                      <p:cBhvr>
                                        <p:cTn id="99" dur="500"/>
                                        <p:tgtEl>
                                          <p:spTgt spid="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
                                        </p:tgtEl>
                                        <p:attrNameLst>
                                          <p:attrName>style.visibility</p:attrName>
                                        </p:attrNameLst>
                                      </p:cBhvr>
                                      <p:to>
                                        <p:strVal val="visible"/>
                                      </p:to>
                                    </p:set>
                                    <p:animEffect transition="in" filter="fade">
                                      <p:cBhvr>
                                        <p:cTn id="102" dur="500"/>
                                        <p:tgtEl>
                                          <p:spTgt spid="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5"/>
                                        </p:tgtEl>
                                      </p:cBhvr>
                                    </p:animEffect>
                                    <p:set>
                                      <p:cBhvr>
                                        <p:cTn id="107" dur="1" fill="hold">
                                          <p:stCondLst>
                                            <p:cond delay="499"/>
                                          </p:stCondLst>
                                        </p:cTn>
                                        <p:tgtEl>
                                          <p:spTgt spid="5"/>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
                                        </p:tgtEl>
                                      </p:cBhvr>
                                    </p:animEffect>
                                    <p:set>
                                      <p:cBhvr>
                                        <p:cTn id="1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9" grpId="2" animBg="1"/>
      <p:bldP spid="9" grpId="3" animBg="1"/>
      <p:bldP spid="10" grpId="0" animBg="1"/>
      <p:bldP spid="10" grpId="1" animBg="1"/>
      <p:bldP spid="11" grpId="0" animBg="1"/>
      <p:bldP spid="11" grpId="1" animBg="1"/>
      <p:bldP spid="11" grpId="2" animBg="1"/>
      <p:bldP spid="11" grpId="3" animBg="1"/>
      <p:bldP spid="12" grpId="0" animBg="1"/>
      <p:bldP spid="12" grpId="1" animBg="1"/>
      <p:bldP spid="13" grpId="0" animBg="1"/>
      <p:bldP spid="13" grpId="1" animBg="1"/>
      <p:bldP spid="13" grpId="2" animBg="1"/>
      <p:bldP spid="13" grpId="3" animBg="1"/>
      <p:bldP spid="14" grpId="0" animBg="1"/>
      <p:bldP spid="14" grpId="1"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a:xfrm>
            <a:off x="2195896" y="1218047"/>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sp>
        <p:nvSpPr>
          <p:cNvPr id="17" name="Rectangle 16"/>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8" name="Rectangle 17"/>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0" name="Rectangle 19"/>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1" name="Rectangle 20"/>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2" name="Rectangle 21"/>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3" name="Rectangle 22"/>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24" name="Straight Connector 23"/>
          <p:cNvCxnSpPr>
            <a:stCxn id="58" idx="2"/>
            <a:endCxn id="46"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stCxn id="58" idx="6"/>
            <a:endCxn id="47"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Connector 27"/>
          <p:cNvCxnSpPr>
            <a:stCxn id="56" idx="2"/>
            <a:endCxn id="67" idx="0"/>
          </p:cNvCxnSpPr>
          <p:nvPr/>
        </p:nvCxnSpPr>
        <p:spPr>
          <a:xfrm flipH="1">
            <a:off x="4183360" y="1985393"/>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Connector 28"/>
          <p:cNvCxnSpPr>
            <a:stCxn id="56" idx="6"/>
            <a:endCxn id="53"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0" name="Straight Connector 29"/>
          <p:cNvCxnSpPr>
            <a:stCxn id="55" idx="2"/>
            <a:endCxn id="51"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Straight Connector 30"/>
          <p:cNvCxnSpPr>
            <a:stCxn id="55" idx="6"/>
            <a:endCxn id="52"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2" name="Straight Connector 31"/>
          <p:cNvCxnSpPr>
            <a:stCxn id="60" idx="2"/>
            <a:endCxn id="50"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Straight Connector 32"/>
          <p:cNvCxnSpPr>
            <a:stCxn id="59" idx="2"/>
            <a:endCxn id="64" idx="0"/>
          </p:cNvCxnSpPr>
          <p:nvPr/>
        </p:nvCxnSpPr>
        <p:spPr>
          <a:xfrm flipH="1">
            <a:off x="130304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59" idx="6"/>
            <a:endCxn id="65" idx="0"/>
          </p:cNvCxnSpPr>
          <p:nvPr/>
        </p:nvCxnSpPr>
        <p:spPr>
          <a:xfrm>
            <a:off x="166308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Straight Connector 34"/>
          <p:cNvCxnSpPr>
            <a:stCxn id="60" idx="6"/>
            <a:endCxn id="66" idx="0"/>
          </p:cNvCxnSpPr>
          <p:nvPr/>
        </p:nvCxnSpPr>
        <p:spPr>
          <a:xfrm>
            <a:off x="3391272"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6" name="Straight Connector 35"/>
          <p:cNvCxnSpPr>
            <a:stCxn id="54" idx="6"/>
            <a:endCxn id="63" idx="0"/>
          </p:cNvCxnSpPr>
          <p:nvPr/>
        </p:nvCxnSpPr>
        <p:spPr>
          <a:xfrm>
            <a:off x="281520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a:stCxn id="54" idx="2"/>
            <a:endCxn id="62" idx="0"/>
          </p:cNvCxnSpPr>
          <p:nvPr/>
        </p:nvCxnSpPr>
        <p:spPr>
          <a:xfrm flipH="1">
            <a:off x="245516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54" name="Oval 53"/>
          <p:cNvSpPr/>
          <p:nvPr/>
        </p:nvSpPr>
        <p:spPr>
          <a:xfrm>
            <a:off x="2671192" y="905273"/>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5" name="Oval 54"/>
          <p:cNvSpPr/>
          <p:nvPr/>
        </p:nvSpPr>
        <p:spPr>
          <a:xfrm>
            <a:off x="3823320" y="2417441"/>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6" name="Oval 55"/>
          <p:cNvSpPr/>
          <p:nvPr/>
        </p:nvSpPr>
        <p:spPr>
          <a:xfrm>
            <a:off x="4399384"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8" name="Oval 57"/>
          <p:cNvSpPr/>
          <p:nvPr/>
        </p:nvSpPr>
        <p:spPr>
          <a:xfrm>
            <a:off x="943000"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9" name="Oval 58"/>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0" name="Oval 59"/>
          <p:cNvSpPr/>
          <p:nvPr/>
        </p:nvSpPr>
        <p:spPr>
          <a:xfrm>
            <a:off x="3247256"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1" name="Oval 60"/>
          <p:cNvSpPr/>
          <p:nvPr/>
        </p:nvSpPr>
        <p:spPr>
          <a:xfrm>
            <a:off x="582960"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3" name="Oval 62"/>
          <p:cNvSpPr/>
          <p:nvPr/>
        </p:nvSpPr>
        <p:spPr>
          <a:xfrm>
            <a:off x="288721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64" name="Oval 63"/>
          <p:cNvSpPr/>
          <p:nvPr/>
        </p:nvSpPr>
        <p:spPr>
          <a:xfrm>
            <a:off x="115902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66" name="Oval 65"/>
          <p:cNvSpPr/>
          <p:nvPr/>
        </p:nvSpPr>
        <p:spPr>
          <a:xfrm>
            <a:off x="346328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7" name="Oval 66"/>
          <p:cNvSpPr/>
          <p:nvPr/>
        </p:nvSpPr>
        <p:spPr>
          <a:xfrm>
            <a:off x="4039344"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68" name="Rectangle 67"/>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70" name="Straight Connector 69"/>
          <p:cNvCxnSpPr>
            <a:stCxn id="72" idx="2"/>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Straight Connector 70"/>
          <p:cNvCxnSpPr>
            <a:stCxn id="72" idx="6"/>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2" name="Oval 71"/>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32</a:t>
            </a:fld>
            <a:endParaRPr lang="de-DE"/>
          </a:p>
        </p:txBody>
      </p:sp>
    </p:spTree>
    <p:extLst>
      <p:ext uri="{BB962C8B-B14F-4D97-AF65-F5344CB8AC3E}">
        <p14:creationId xmlns:p14="http://schemas.microsoft.com/office/powerpoint/2010/main" val="1814796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621066" y="95726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a:t>
            </a:r>
            <a:r>
              <a:rPr lang="en-US" sz="1800" dirty="0">
                <a:latin typeface="+mj-lt"/>
                <a:cs typeface="Times New Roman" pitchFamily="18" charset="0"/>
              </a:rPr>
              <a:t>) =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73" name="Rounded Rectangle 72"/>
          <p:cNvSpPr/>
          <p:nvPr/>
        </p:nvSpPr>
        <p:spPr>
          <a:xfrm>
            <a:off x="1619831"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72" name="Rounded Rectangle 71"/>
          <p:cNvSpPr/>
          <p:nvPr/>
        </p:nvSpPr>
        <p:spPr>
          <a:xfrm>
            <a:off x="2771959"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8" name="Rounded Rectangle 67"/>
          <p:cNvSpPr/>
          <p:nvPr/>
        </p:nvSpPr>
        <p:spPr>
          <a:xfrm>
            <a:off x="2195896"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grpSp>
        <p:nvGrpSpPr>
          <p:cNvPr id="4" name="Group 3"/>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5" name="Group 4"/>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6" name="Group 5"/>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7" name="Group 6"/>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 name="Group 7"/>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9" name="Group 8"/>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10" name="Group 9"/>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1" name="Group 10"/>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3" name="Right Arrow 2"/>
          <p:cNvSpPr/>
          <p:nvPr/>
        </p:nvSpPr>
        <p:spPr>
          <a:xfrm flipH="1">
            <a:off x="1735088" y="1375606"/>
            <a:ext cx="720081"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0" name="Right Arrow 69"/>
          <p:cNvSpPr/>
          <p:nvPr/>
        </p:nvSpPr>
        <p:spPr>
          <a:xfrm>
            <a:off x="2455169" y="1375606"/>
            <a:ext cx="720079"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1" name="TextBox 70"/>
          <p:cNvSpPr txBox="1"/>
          <p:nvPr/>
        </p:nvSpPr>
        <p:spPr>
          <a:xfrm>
            <a:off x="2256246" y="689248"/>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grpSp>
        <p:nvGrpSpPr>
          <p:cNvPr id="74" name="Group 73"/>
          <p:cNvGrpSpPr/>
          <p:nvPr/>
        </p:nvGrpSpPr>
        <p:grpSpPr>
          <a:xfrm>
            <a:off x="870992" y="1337320"/>
            <a:ext cx="288032" cy="1008113"/>
            <a:chOff x="1735088" y="2849488"/>
            <a:chExt cx="288032" cy="1008113"/>
          </a:xfrm>
        </p:grpSpPr>
        <p:sp>
          <p:nvSpPr>
            <p:cNvPr id="75" name="Rectangle 74"/>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76" name="Oval 75"/>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83" name="Group 82"/>
          <p:cNvGrpSpPr/>
          <p:nvPr/>
        </p:nvGrpSpPr>
        <p:grpSpPr>
          <a:xfrm>
            <a:off x="1159024" y="1337320"/>
            <a:ext cx="288032" cy="1008113"/>
            <a:chOff x="2311152" y="2849488"/>
            <a:chExt cx="288032" cy="1008113"/>
          </a:xfrm>
        </p:grpSpPr>
        <p:sp>
          <p:nvSpPr>
            <p:cNvPr id="84" name="Rectangle 83"/>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85" name="Oval 84"/>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6" name="Group 85"/>
          <p:cNvGrpSpPr/>
          <p:nvPr/>
        </p:nvGrpSpPr>
        <p:grpSpPr>
          <a:xfrm>
            <a:off x="3463280" y="1337320"/>
            <a:ext cx="288032" cy="1008113"/>
            <a:chOff x="2311152" y="2849488"/>
            <a:chExt cx="288032" cy="1008113"/>
          </a:xfrm>
        </p:grpSpPr>
        <p:sp>
          <p:nvSpPr>
            <p:cNvPr id="87" name="Rectangle 86"/>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88" name="Oval 87"/>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9" name="Group 88"/>
          <p:cNvGrpSpPr/>
          <p:nvPr/>
        </p:nvGrpSpPr>
        <p:grpSpPr>
          <a:xfrm>
            <a:off x="3751312" y="1337320"/>
            <a:ext cx="288032" cy="1008113"/>
            <a:chOff x="2887216" y="2849488"/>
            <a:chExt cx="288032" cy="1008113"/>
          </a:xfrm>
        </p:grpSpPr>
        <p:sp>
          <p:nvSpPr>
            <p:cNvPr id="90" name="Rectangle 89"/>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91" name="Oval 90"/>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sp>
        <p:nvSpPr>
          <p:cNvPr id="92" name="Rectangle 91"/>
          <p:cNvSpPr/>
          <p:nvPr/>
        </p:nvSpPr>
        <p:spPr>
          <a:xfrm>
            <a:off x="798984" y="1639575"/>
            <a:ext cx="720081"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3" name="Rectangle 92"/>
          <p:cNvSpPr/>
          <p:nvPr/>
        </p:nvSpPr>
        <p:spPr>
          <a:xfrm>
            <a:off x="798984" y="2203413"/>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6" name="Rectangle 95"/>
          <p:cNvSpPr/>
          <p:nvPr/>
        </p:nvSpPr>
        <p:spPr>
          <a:xfrm>
            <a:off x="3391270" y="1639575"/>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7" name="TextBox 96"/>
          <p:cNvSpPr txBox="1"/>
          <p:nvPr/>
        </p:nvSpPr>
        <p:spPr>
          <a:xfrm>
            <a:off x="3213352" y="965963"/>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δ(3,4) </a:t>
            </a:r>
            <a:r>
              <a:rPr lang="en-US" sz="1800" dirty="0">
                <a:latin typeface="+mj-lt"/>
                <a:cs typeface="Times New Roman" pitchFamily="18" charset="0"/>
              </a:rPr>
              <a:t>= 0</a:t>
            </a:r>
          </a:p>
        </p:txBody>
      </p:sp>
      <p:sp>
        <p:nvSpPr>
          <p:cNvPr id="101" name="TextBox 100"/>
          <p:cNvSpPr txBox="1"/>
          <p:nvPr/>
        </p:nvSpPr>
        <p:spPr>
          <a:xfrm>
            <a:off x="1593747" y="923802"/>
            <a:ext cx="426698" cy="46165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54" name="Rectangle 53"/>
          <p:cNvSpPr/>
          <p:nvPr/>
        </p:nvSpPr>
        <p:spPr>
          <a:xfrm>
            <a:off x="1663080" y="3153483"/>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5" name="Rectangle 54"/>
          <p:cNvSpPr/>
          <p:nvPr/>
        </p:nvSpPr>
        <p:spPr>
          <a:xfrm>
            <a:off x="1663080" y="3715581"/>
            <a:ext cx="1008112"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8" name="TextBox 57"/>
          <p:cNvSpPr txBox="1"/>
          <p:nvPr/>
        </p:nvSpPr>
        <p:spPr>
          <a:xfrm>
            <a:off x="1917212" y="96996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a:t>
            </a:r>
            <a:r>
              <a:rPr lang="en-US" sz="1800" dirty="0">
                <a:latin typeface="+mj-lt"/>
                <a:cs typeface="Times New Roman" pitchFamily="18" charset="0"/>
              </a:rPr>
              <a:t>) =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12" name="Slide Number Placeholder 11"/>
          <p:cNvSpPr>
            <a:spLocks noGrp="1"/>
          </p:cNvSpPr>
          <p:nvPr>
            <p:ph type="sldNum" sz="quarter" idx="12"/>
          </p:nvPr>
        </p:nvSpPr>
        <p:spPr/>
        <p:txBody>
          <a:bodyPr/>
          <a:lstStyle/>
          <a:p>
            <a:pPr>
              <a:defRPr/>
            </a:pPr>
            <a:fld id="{AD73B8B3-247B-45E9-B8A2-9D6A39559F4A}" type="slidenum">
              <a:rPr lang="de-DE" smtClean="0"/>
              <a:pPr>
                <a:defRPr/>
              </a:pPr>
              <a:t>33</a:t>
            </a:fld>
            <a:endParaRPr lang="de-DE"/>
          </a:p>
        </p:txBody>
      </p:sp>
    </p:spTree>
    <p:extLst>
      <p:ext uri="{BB962C8B-B14F-4D97-AF65-F5344CB8AC3E}">
        <p14:creationId xmlns:p14="http://schemas.microsoft.com/office/powerpoint/2010/main" val="2092441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8"/>
                                        </p:tgtEl>
                                      </p:cBhvr>
                                    </p:animEffect>
                                    <p:set>
                                      <p:cBhvr>
                                        <p:cTn id="23" dur="1" fill="hold">
                                          <p:stCondLst>
                                            <p:cond delay="499"/>
                                          </p:stCondLst>
                                        </p:cTn>
                                        <p:tgtEl>
                                          <p:spTgt spid="6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par>
                                <p:cTn id="35" presetID="10" presetClass="entr" presetSubtype="0"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42" presetClass="path" presetSubtype="0" accel="50000" decel="50000" fill="hold" nodeType="withEffect">
                                  <p:stCondLst>
                                    <p:cond delay="0"/>
                                  </p:stCondLst>
                                  <p:childTnLst>
                                    <p:animMotion origin="layout" path="M 4.16667E-6 4.93827E-6 L 0.15769 0.36766 " pathEditMode="relative" rAng="0" ptsTypes="AA">
                                      <p:cBhvr>
                                        <p:cTn id="39" dur="1000" spd="-100000" fill="hold"/>
                                        <p:tgtEl>
                                          <p:spTgt spid="74"/>
                                        </p:tgtEl>
                                        <p:attrNameLst>
                                          <p:attrName>ppt_x</p:attrName>
                                          <p:attrName>ppt_y</p:attrName>
                                        </p:attrNameLst>
                                      </p:cBhvr>
                                      <p:rCtr x="7870" y="18364"/>
                                    </p:animMotion>
                                  </p:childTnLst>
                                </p:cTn>
                              </p:par>
                              <p:par>
                                <p:cTn id="40" presetID="42" presetClass="path" presetSubtype="0" accel="50000" decel="50000" fill="hold" nodeType="withEffect">
                                  <p:stCondLst>
                                    <p:cond delay="0"/>
                                  </p:stCondLst>
                                  <p:childTnLst>
                                    <p:animMotion origin="layout" path="M 2.12963E-6 4.93827E-6 L 0.21007 0.36766 " pathEditMode="relative" rAng="0" ptsTypes="AA">
                                      <p:cBhvr>
                                        <p:cTn id="41" dur="1000" spd="-100000" fill="hold"/>
                                        <p:tgtEl>
                                          <p:spTgt spid="83"/>
                                        </p:tgtEl>
                                        <p:attrNameLst>
                                          <p:attrName>ppt_x</p:attrName>
                                          <p:attrName>ppt_y</p:attrName>
                                        </p:attrNameLst>
                                      </p:cBhvr>
                                      <p:rCtr x="10503" y="18364"/>
                                    </p:animMotion>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fade">
                                      <p:cBhvr>
                                        <p:cTn id="45" dur="500"/>
                                        <p:tgtEl>
                                          <p:spTgt spid="86"/>
                                        </p:tgtEl>
                                      </p:cBhvr>
                                    </p:animEffect>
                                  </p:childTnLst>
                                </p:cTn>
                              </p:par>
                              <p:par>
                                <p:cTn id="46" presetID="10" presetClass="entr" presetSubtype="0"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500"/>
                                        <p:tgtEl>
                                          <p:spTgt spid="89"/>
                                        </p:tgtEl>
                                      </p:cBhvr>
                                    </p:animEffect>
                                  </p:childTnLst>
                                </p:cTn>
                              </p:par>
                              <p:par>
                                <p:cTn id="49" presetID="42" presetClass="path" presetSubtype="0" accel="50000" decel="50000" fill="hold" nodeType="withEffect">
                                  <p:stCondLst>
                                    <p:cond delay="0"/>
                                  </p:stCondLst>
                                  <p:childTnLst>
                                    <p:animMotion origin="layout" path="M 2.59259E-6 4.93827E-6 L -0.20978 0.36766 " pathEditMode="relative" rAng="0" ptsTypes="AA">
                                      <p:cBhvr>
                                        <p:cTn id="50" dur="1000" spd="-100000" fill="hold"/>
                                        <p:tgtEl>
                                          <p:spTgt spid="86"/>
                                        </p:tgtEl>
                                        <p:attrNameLst>
                                          <p:attrName>ppt_x</p:attrName>
                                          <p:attrName>ppt_y</p:attrName>
                                        </p:attrNameLst>
                                      </p:cBhvr>
                                      <p:rCtr x="-10503" y="18364"/>
                                    </p:animMotion>
                                  </p:childTnLst>
                                </p:cTn>
                              </p:par>
                              <p:par>
                                <p:cTn id="51" presetID="42" presetClass="path" presetSubtype="0" accel="50000" decel="50000" fill="hold" nodeType="withEffect">
                                  <p:stCondLst>
                                    <p:cond delay="0"/>
                                  </p:stCondLst>
                                  <p:childTnLst>
                                    <p:animMotion origin="layout" path="M -9.25926E-8 4.93827E-6 L -0.15741 0.36766 " pathEditMode="relative" rAng="0" ptsTypes="AA">
                                      <p:cBhvr>
                                        <p:cTn id="52" dur="1000" spd="-100000" fill="hold"/>
                                        <p:tgtEl>
                                          <p:spTgt spid="89"/>
                                        </p:tgtEl>
                                        <p:attrNameLst>
                                          <p:attrName>ppt_x</p:attrName>
                                          <p:attrName>ppt_y</p:attrName>
                                        </p:attrNameLst>
                                      </p:cBhvr>
                                      <p:rCtr x="-7870" y="18364"/>
                                    </p:animMotion>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fade">
                                      <p:cBhvr>
                                        <p:cTn id="60" dur="500"/>
                                        <p:tgtEl>
                                          <p:spTgt spid="93"/>
                                        </p:tgtEl>
                                      </p:cBhvr>
                                    </p:animEffect>
                                  </p:childTnLst>
                                </p:cTn>
                              </p:par>
                            </p:childTnLst>
                          </p:cTn>
                        </p:par>
                        <p:par>
                          <p:cTn id="61" fill="hold">
                            <p:stCondLst>
                              <p:cond delay="500"/>
                            </p:stCondLst>
                            <p:childTnLst>
                              <p:par>
                                <p:cTn id="62" presetID="10" presetClass="entr" presetSubtype="0" fill="hold" grpId="1" nodeType="afterEffect">
                                  <p:stCondLst>
                                    <p:cond delay="0"/>
                                  </p:stCondLst>
                                  <p:childTnLst>
                                    <p:set>
                                      <p:cBhvr>
                                        <p:cTn id="63" dur="1" fill="hold">
                                          <p:stCondLst>
                                            <p:cond delay="0"/>
                                          </p:stCondLst>
                                        </p:cTn>
                                        <p:tgtEl>
                                          <p:spTgt spid="94"/>
                                        </p:tgtEl>
                                        <p:attrNameLst>
                                          <p:attrName>style.visibility</p:attrName>
                                        </p:attrNameLst>
                                      </p:cBhvr>
                                      <p:to>
                                        <p:strVal val="visible"/>
                                      </p:to>
                                    </p:set>
                                    <p:animEffect transition="in" filter="fade">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01"/>
                                        </p:tgtEl>
                                        <p:attrNameLst>
                                          <p:attrName>style.visibility</p:attrName>
                                        </p:attrNameLst>
                                      </p:cBhvr>
                                      <p:to>
                                        <p:strVal val="visible"/>
                                      </p:to>
                                    </p:set>
                                    <p:animEffect transition="in" filter="fade">
                                      <p:cBhvr>
                                        <p:cTn id="78" dur="500"/>
                                        <p:tgtEl>
                                          <p:spTgt spid="10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70"/>
                                        </p:tgtEl>
                                      </p:cBhvr>
                                    </p:animEffect>
                                    <p:set>
                                      <p:cBhvr>
                                        <p:cTn id="83" dur="1" fill="hold">
                                          <p:stCondLst>
                                            <p:cond delay="499"/>
                                          </p:stCondLst>
                                        </p:cTn>
                                        <p:tgtEl>
                                          <p:spTgt spid="70"/>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71"/>
                                        </p:tgtEl>
                                      </p:cBhvr>
                                    </p:animEffect>
                                    <p:set>
                                      <p:cBhvr>
                                        <p:cTn id="86" dur="1" fill="hold">
                                          <p:stCondLst>
                                            <p:cond delay="499"/>
                                          </p:stCondLst>
                                        </p:cTn>
                                        <p:tgtEl>
                                          <p:spTgt spid="7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3"/>
                                        </p:tgtEl>
                                      </p:cBhvr>
                                    </p:animEffect>
                                    <p:set>
                                      <p:cBhvr>
                                        <p:cTn id="89" dur="1" fill="hold">
                                          <p:stCondLst>
                                            <p:cond delay="499"/>
                                          </p:stCondLst>
                                        </p:cTn>
                                        <p:tgtEl>
                                          <p:spTgt spid="7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72"/>
                                        </p:tgtEl>
                                      </p:cBhvr>
                                    </p:animEffect>
                                    <p:set>
                                      <p:cBhvr>
                                        <p:cTn id="92" dur="1" fill="hold">
                                          <p:stCondLst>
                                            <p:cond delay="499"/>
                                          </p:stCondLst>
                                        </p:cTn>
                                        <p:tgtEl>
                                          <p:spTgt spid="7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4.16667E-6 4.93827E-6 L 0.15769 0.36766 " pathEditMode="relative" rAng="0" ptsTypes="AA">
                                      <p:cBhvr>
                                        <p:cTn id="96" dur="1000" fill="hold"/>
                                        <p:tgtEl>
                                          <p:spTgt spid="74"/>
                                        </p:tgtEl>
                                        <p:attrNameLst>
                                          <p:attrName>ppt_x</p:attrName>
                                          <p:attrName>ppt_y</p:attrName>
                                        </p:attrNameLst>
                                      </p:cBhvr>
                                      <p:rCtr x="7870" y="18364"/>
                                    </p:animMotion>
                                  </p:childTnLst>
                                </p:cTn>
                              </p:par>
                              <p:par>
                                <p:cTn id="97" presetID="42" presetClass="path" presetSubtype="0" accel="50000" decel="50000" fill="hold" nodeType="withEffect">
                                  <p:stCondLst>
                                    <p:cond delay="0"/>
                                  </p:stCondLst>
                                  <p:childTnLst>
                                    <p:animMotion origin="layout" path="M 2.12963E-6 4.93827E-6 L 0.21007 0.36766 " pathEditMode="relative" rAng="0" ptsTypes="AA">
                                      <p:cBhvr>
                                        <p:cTn id="98" dur="1000" fill="hold"/>
                                        <p:tgtEl>
                                          <p:spTgt spid="83"/>
                                        </p:tgtEl>
                                        <p:attrNameLst>
                                          <p:attrName>ppt_x</p:attrName>
                                          <p:attrName>ppt_y</p:attrName>
                                        </p:attrNameLst>
                                      </p:cBhvr>
                                      <p:rCtr x="10503" y="18364"/>
                                    </p:animMotion>
                                  </p:childTnLst>
                                </p:cTn>
                              </p:par>
                              <p:par>
                                <p:cTn id="99" presetID="1" presetClass="exit" presetSubtype="0" fill="hold" grpId="2" nodeType="withEffect">
                                  <p:stCondLst>
                                    <p:cond delay="0"/>
                                  </p:stCondLst>
                                  <p:childTnLst>
                                    <p:set>
                                      <p:cBhvr>
                                        <p:cTn id="100" dur="1" fill="hold">
                                          <p:stCondLst>
                                            <p:cond delay="0"/>
                                          </p:stCondLst>
                                        </p:cTn>
                                        <p:tgtEl>
                                          <p:spTgt spid="9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par>
                                <p:cTn id="103" presetID="42" presetClass="path" presetSubtype="0" accel="50000" decel="50000" fill="hold" grpId="1" nodeType="withEffect">
                                  <p:stCondLst>
                                    <p:cond delay="0"/>
                                  </p:stCondLst>
                                  <p:childTnLst>
                                    <p:animMotion origin="layout" path="M 2.03704E-6 1.60494E-6 L -0.23611 -0.00347 " pathEditMode="relative" rAng="0" ptsTypes="AA">
                                      <p:cBhvr>
                                        <p:cTn id="104" dur="1000" spd="-100000" fill="hold"/>
                                        <p:tgtEl>
                                          <p:spTgt spid="58"/>
                                        </p:tgtEl>
                                        <p:attrNameLst>
                                          <p:attrName>ppt_x</p:attrName>
                                          <p:attrName>ppt_y</p:attrName>
                                        </p:attrNameLst>
                                      </p:cBhvr>
                                      <p:rCtr x="-11806" y="-193"/>
                                    </p:animMotion>
                                  </p:childTnLst>
                                </p:cTn>
                              </p:par>
                              <p:par>
                                <p:cTn id="105" presetID="10" presetClass="exit" presetSubtype="0" fill="hold" grpId="1" nodeType="withEffect">
                                  <p:stCondLst>
                                    <p:cond delay="0"/>
                                  </p:stCondLst>
                                  <p:childTnLst>
                                    <p:animEffect transition="out" filter="fade">
                                      <p:cBhvr>
                                        <p:cTn id="106" dur="500"/>
                                        <p:tgtEl>
                                          <p:spTgt spid="101"/>
                                        </p:tgtEl>
                                      </p:cBhvr>
                                    </p:animEffect>
                                    <p:set>
                                      <p:cBhvr>
                                        <p:cTn id="107" dur="1" fill="hold">
                                          <p:stCondLst>
                                            <p:cond delay="499"/>
                                          </p:stCondLst>
                                        </p:cTn>
                                        <p:tgtEl>
                                          <p:spTgt spid="10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92"/>
                                        </p:tgtEl>
                                      </p:cBhvr>
                                    </p:animEffect>
                                    <p:set>
                                      <p:cBhvr>
                                        <p:cTn id="110" dur="1" fill="hold">
                                          <p:stCondLst>
                                            <p:cond delay="499"/>
                                          </p:stCondLst>
                                        </p:cTn>
                                        <p:tgtEl>
                                          <p:spTgt spid="9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93"/>
                                        </p:tgtEl>
                                      </p:cBhvr>
                                    </p:animEffect>
                                    <p:set>
                                      <p:cBhvr>
                                        <p:cTn id="113" dur="1" fill="hold">
                                          <p:stCondLst>
                                            <p:cond delay="499"/>
                                          </p:stCondLst>
                                        </p:cTn>
                                        <p:tgtEl>
                                          <p:spTgt spid="93"/>
                                        </p:tgtEl>
                                        <p:attrNameLst>
                                          <p:attrName>style.visibility</p:attrName>
                                        </p:attrNameLst>
                                      </p:cBhvr>
                                      <p:to>
                                        <p:strVal val="hidden"/>
                                      </p:to>
                                    </p:set>
                                  </p:childTnLst>
                                </p:cTn>
                              </p:par>
                              <p:par>
                                <p:cTn id="114" presetID="10" presetClass="exit" presetSubtype="0" fill="hold" nodeType="withEffect">
                                  <p:stCondLst>
                                    <p:cond delay="500"/>
                                  </p:stCondLst>
                                  <p:childTnLst>
                                    <p:animEffect transition="out" filter="fade">
                                      <p:cBhvr>
                                        <p:cTn id="115" dur="500"/>
                                        <p:tgtEl>
                                          <p:spTgt spid="74"/>
                                        </p:tgtEl>
                                      </p:cBhvr>
                                    </p:animEffect>
                                    <p:set>
                                      <p:cBhvr>
                                        <p:cTn id="116" dur="1" fill="hold">
                                          <p:stCondLst>
                                            <p:cond delay="499"/>
                                          </p:stCondLst>
                                        </p:cTn>
                                        <p:tgtEl>
                                          <p:spTgt spid="74"/>
                                        </p:tgtEl>
                                        <p:attrNameLst>
                                          <p:attrName>style.visibility</p:attrName>
                                        </p:attrNameLst>
                                      </p:cBhvr>
                                      <p:to>
                                        <p:strVal val="hidden"/>
                                      </p:to>
                                    </p:set>
                                  </p:childTnLst>
                                </p:cTn>
                              </p:par>
                              <p:par>
                                <p:cTn id="117" presetID="10" presetClass="exit" presetSubtype="0" fill="hold" nodeType="withEffect">
                                  <p:stCondLst>
                                    <p:cond delay="500"/>
                                  </p:stCondLst>
                                  <p:childTnLst>
                                    <p:animEffect transition="out" filter="fade">
                                      <p:cBhvr>
                                        <p:cTn id="118" dur="500"/>
                                        <p:tgtEl>
                                          <p:spTgt spid="83"/>
                                        </p:tgtEl>
                                      </p:cBhvr>
                                    </p:animEffect>
                                    <p:set>
                                      <p:cBhvr>
                                        <p:cTn id="119" dur="1" fill="hold">
                                          <p:stCondLst>
                                            <p:cond delay="499"/>
                                          </p:stCondLst>
                                        </p:cTn>
                                        <p:tgtEl>
                                          <p:spTgt spid="83"/>
                                        </p:tgtEl>
                                        <p:attrNameLst>
                                          <p:attrName>style.visibility</p:attrName>
                                        </p:attrNameLst>
                                      </p:cBhvr>
                                      <p:to>
                                        <p:strVal val="hidden"/>
                                      </p:to>
                                    </p:set>
                                  </p:childTnLst>
                                </p:cTn>
                              </p:par>
                            </p:childTnLst>
                          </p:cTn>
                        </p:par>
                        <p:par>
                          <p:cTn id="120" fill="hold">
                            <p:stCondLst>
                              <p:cond delay="1000"/>
                            </p:stCondLst>
                            <p:childTnLst>
                              <p:par>
                                <p:cTn id="121" presetID="10" presetClass="entr" presetSubtype="0"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fade">
                                      <p:cBhvr>
                                        <p:cTn id="123" dur="500"/>
                                        <p:tgtEl>
                                          <p:spTgt spid="5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Effect transition="in" filter="fade">
                                      <p:cBhvr>
                                        <p:cTn id="1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1"/>
      <p:bldP spid="94" grpId="2"/>
      <p:bldP spid="73" grpId="0" animBg="1"/>
      <p:bldP spid="73" grpId="1" animBg="1"/>
      <p:bldP spid="72" grpId="0" animBg="1"/>
      <p:bldP spid="72" grpId="1" animBg="1"/>
      <p:bldP spid="68" grpId="0" animBg="1"/>
      <p:bldP spid="68" grpId="1" animBg="1"/>
      <p:bldP spid="3" grpId="0" animBg="1"/>
      <p:bldP spid="70" grpId="0" animBg="1"/>
      <p:bldP spid="70" grpId="1" animBg="1"/>
      <p:bldP spid="71" grpId="0"/>
      <p:bldP spid="71" grpId="1"/>
      <p:bldP spid="92" grpId="0" animBg="1"/>
      <p:bldP spid="92" grpId="1" animBg="1"/>
      <p:bldP spid="93" grpId="0" animBg="1"/>
      <p:bldP spid="93" grpId="1" animBg="1"/>
      <p:bldP spid="96" grpId="0" animBg="1"/>
      <p:bldP spid="97" grpId="0"/>
      <p:bldP spid="101" grpId="0"/>
      <p:bldP spid="101" grpId="1"/>
      <p:bldP spid="54" grpId="0" animBg="1"/>
      <p:bldP spid="55" grpId="0" animBg="1"/>
      <p:bldP spid="58" grpId="0"/>
      <p:bldP spid="5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64" name="Rounded Rectangle 63"/>
          <p:cNvSpPr/>
          <p:nvPr/>
        </p:nvSpPr>
        <p:spPr>
          <a:xfrm>
            <a:off x="467703"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6" name="Rounded Rectangle 55"/>
          <p:cNvSpPr/>
          <p:nvPr/>
        </p:nvSpPr>
        <p:spPr>
          <a:xfrm>
            <a:off x="1043767"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grpSp>
        <p:nvGrpSpPr>
          <p:cNvPr id="4" name="Group 3"/>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5" name="Group 4"/>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6" name="Group 5"/>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7" name="Group 6"/>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 name="Group 7"/>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9" name="Group 8"/>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10" name="Group 9"/>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1" name="Group 10"/>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3" name="Right Arrow 2"/>
          <p:cNvSpPr/>
          <p:nvPr/>
        </p:nvSpPr>
        <p:spPr>
          <a:xfrm flipH="1">
            <a:off x="1735088" y="1375606"/>
            <a:ext cx="720081"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86" name="Group 85"/>
          <p:cNvGrpSpPr/>
          <p:nvPr/>
        </p:nvGrpSpPr>
        <p:grpSpPr>
          <a:xfrm>
            <a:off x="3463280" y="1337320"/>
            <a:ext cx="288032" cy="1008113"/>
            <a:chOff x="2311152" y="2849488"/>
            <a:chExt cx="288032" cy="1008113"/>
          </a:xfrm>
        </p:grpSpPr>
        <p:sp>
          <p:nvSpPr>
            <p:cNvPr id="87" name="Rectangle 86"/>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88" name="Oval 87"/>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9" name="Group 88"/>
          <p:cNvGrpSpPr/>
          <p:nvPr/>
        </p:nvGrpSpPr>
        <p:grpSpPr>
          <a:xfrm>
            <a:off x="3751312" y="1337320"/>
            <a:ext cx="288032" cy="1008113"/>
            <a:chOff x="2887216" y="2849488"/>
            <a:chExt cx="288032" cy="1008113"/>
          </a:xfrm>
        </p:grpSpPr>
        <p:sp>
          <p:nvSpPr>
            <p:cNvPr id="90" name="Rectangle 89"/>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91" name="Oval 90"/>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sp>
        <p:nvSpPr>
          <p:cNvPr id="96" name="Rectangle 95"/>
          <p:cNvSpPr/>
          <p:nvPr/>
        </p:nvSpPr>
        <p:spPr>
          <a:xfrm>
            <a:off x="3391270" y="1639575"/>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7" name="TextBox 96"/>
          <p:cNvSpPr txBox="1"/>
          <p:nvPr/>
        </p:nvSpPr>
        <p:spPr>
          <a:xfrm>
            <a:off x="3213352" y="965963"/>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δ(3,4) </a:t>
            </a:r>
            <a:r>
              <a:rPr lang="en-US" sz="1800" dirty="0">
                <a:latin typeface="+mj-lt"/>
                <a:cs typeface="Times New Roman" pitchFamily="18" charset="0"/>
              </a:rPr>
              <a:t>= 0</a:t>
            </a:r>
          </a:p>
        </p:txBody>
      </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8" name="TextBox 57"/>
          <p:cNvSpPr txBox="1"/>
          <p:nvPr/>
        </p:nvSpPr>
        <p:spPr>
          <a:xfrm>
            <a:off x="1917212" y="96996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a:t>
            </a:r>
            <a:r>
              <a:rPr lang="en-US" sz="1800" dirty="0">
                <a:latin typeface="+mj-lt"/>
                <a:cs typeface="Times New Roman" pitchFamily="18" charset="0"/>
              </a:rPr>
              <a:t>) =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57" name="TextBox 56"/>
          <p:cNvSpPr txBox="1"/>
          <p:nvPr/>
        </p:nvSpPr>
        <p:spPr>
          <a:xfrm>
            <a:off x="1332959" y="1158175"/>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sp>
        <p:nvSpPr>
          <p:cNvPr id="61" name="TextBox 60"/>
          <p:cNvSpPr txBox="1"/>
          <p:nvPr/>
        </p:nvSpPr>
        <p:spPr>
          <a:xfrm>
            <a:off x="1917211" y="965617"/>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δ(1,3</a:t>
            </a:r>
            <a:r>
              <a:rPr lang="en-US" sz="1800" dirty="0">
                <a:latin typeface="+mj-lt"/>
                <a:cs typeface="Times New Roman" pitchFamily="18" charset="0"/>
              </a:rPr>
              <a:t>) = </a:t>
            </a:r>
            <a:r>
              <a:rPr lang="en-US" sz="1800" dirty="0" smtClean="0">
                <a:latin typeface="+mj-lt"/>
                <a:cs typeface="Times New Roman" pitchFamily="18" charset="0"/>
              </a:rPr>
              <a:t>2</a:t>
            </a:r>
            <a:endParaRPr lang="en-US" sz="1800" dirty="0">
              <a:latin typeface="+mj-lt"/>
              <a:cs typeface="Times New Roman" pitchFamily="18" charset="0"/>
            </a:endParaRPr>
          </a:p>
        </p:txBody>
      </p:sp>
      <p:sp>
        <p:nvSpPr>
          <p:cNvPr id="63" name="TextBox 62"/>
          <p:cNvSpPr txBox="1"/>
          <p:nvPr/>
        </p:nvSpPr>
        <p:spPr>
          <a:xfrm>
            <a:off x="2887216" y="923802"/>
            <a:ext cx="426698" cy="46165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66" name="Rectangle 65"/>
          <p:cNvSpPr/>
          <p:nvPr/>
        </p:nvSpPr>
        <p:spPr>
          <a:xfrm>
            <a:off x="510952" y="3435402"/>
            <a:ext cx="2160240"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7" name="TextBox 66"/>
          <p:cNvSpPr txBox="1"/>
          <p:nvPr/>
        </p:nvSpPr>
        <p:spPr>
          <a:xfrm>
            <a:off x="1917212" y="96799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δ(0,3</a:t>
            </a:r>
            <a:r>
              <a:rPr lang="en-US" sz="1800" dirty="0">
                <a:latin typeface="+mj-lt"/>
                <a:cs typeface="Times New Roman" pitchFamily="18" charset="0"/>
              </a:rPr>
              <a:t>) = </a:t>
            </a:r>
            <a:r>
              <a:rPr lang="en-US" sz="1800" dirty="0" smtClean="0">
                <a:latin typeface="+mj-lt"/>
                <a:cs typeface="Times New Roman" pitchFamily="18" charset="0"/>
              </a:rPr>
              <a:t>2</a:t>
            </a:r>
            <a:endParaRPr lang="en-US" sz="1800" dirty="0">
              <a:latin typeface="+mj-lt"/>
              <a:cs typeface="Times New Roman" pitchFamily="18" charset="0"/>
            </a:endParaRPr>
          </a:p>
        </p:txBody>
      </p:sp>
      <p:sp>
        <p:nvSpPr>
          <p:cNvPr id="65" name="Rectangle 64"/>
          <p:cNvSpPr/>
          <p:nvPr/>
        </p:nvSpPr>
        <p:spPr>
          <a:xfrm>
            <a:off x="510952" y="3153484"/>
            <a:ext cx="2160240" cy="281918"/>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9" name="Rectangle 58"/>
          <p:cNvSpPr/>
          <p:nvPr/>
        </p:nvSpPr>
        <p:spPr>
          <a:xfrm>
            <a:off x="1087016" y="3153484"/>
            <a:ext cx="1584176" cy="281918"/>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0" name="Rectangle 59"/>
          <p:cNvSpPr/>
          <p:nvPr/>
        </p:nvSpPr>
        <p:spPr>
          <a:xfrm>
            <a:off x="1087016" y="3435402"/>
            <a:ext cx="1584176"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4" name="Rectangle 53"/>
          <p:cNvSpPr/>
          <p:nvPr/>
        </p:nvSpPr>
        <p:spPr>
          <a:xfrm>
            <a:off x="1663080" y="3153483"/>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5" name="Rectangle 54"/>
          <p:cNvSpPr/>
          <p:nvPr/>
        </p:nvSpPr>
        <p:spPr>
          <a:xfrm>
            <a:off x="1663080" y="3715581"/>
            <a:ext cx="1008112"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12" name="Slide Number Placeholder 11"/>
          <p:cNvSpPr>
            <a:spLocks noGrp="1"/>
          </p:cNvSpPr>
          <p:nvPr>
            <p:ph type="sldNum" sz="quarter" idx="12"/>
          </p:nvPr>
        </p:nvSpPr>
        <p:spPr/>
        <p:txBody>
          <a:bodyPr/>
          <a:lstStyle/>
          <a:p>
            <a:pPr>
              <a:defRPr/>
            </a:pPr>
            <a:fld id="{AD73B8B3-247B-45E9-B8A2-9D6A39559F4A}" type="slidenum">
              <a:rPr lang="de-DE" smtClean="0"/>
              <a:pPr>
                <a:defRPr/>
              </a:pPr>
              <a:t>34</a:t>
            </a:fld>
            <a:endParaRPr lang="de-DE"/>
          </a:p>
        </p:txBody>
      </p:sp>
    </p:spTree>
    <p:extLst>
      <p:ext uri="{BB962C8B-B14F-4D97-AF65-F5344CB8AC3E}">
        <p14:creationId xmlns:p14="http://schemas.microsoft.com/office/powerpoint/2010/main" val="178329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4"/>
                                        </p:tgtEl>
                                      </p:cBhvr>
                                    </p:animEffect>
                                    <p:set>
                                      <p:cBhvr>
                                        <p:cTn id="12" dur="1" fill="hold">
                                          <p:stCondLst>
                                            <p:cond delay="499"/>
                                          </p:stCondLst>
                                        </p:cTn>
                                        <p:tgtEl>
                                          <p:spTgt spid="54"/>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55"/>
                                        </p:tgtEl>
                                      </p:cBhvr>
                                    </p:animEffect>
                                    <p:set>
                                      <p:cBhvr>
                                        <p:cTn id="15" dur="1" fill="hold">
                                          <p:stCondLst>
                                            <p:cond delay="499"/>
                                          </p:stCondLst>
                                        </p:cTn>
                                        <p:tgtEl>
                                          <p:spTgt spid="55"/>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500"/>
                            </p:stCondLst>
                            <p:childTnLst>
                              <p:par>
                                <p:cTn id="23" presetID="10" presetClass="exit" presetSubtype="0" fill="hold" grpId="0" nodeType="after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56"/>
                                        </p:tgtEl>
                                      </p:cBhvr>
                                    </p:animEffect>
                                    <p:set>
                                      <p:cBhvr>
                                        <p:cTn id="38" dur="1" fill="hold">
                                          <p:stCondLst>
                                            <p:cond delay="499"/>
                                          </p:stCondLst>
                                        </p:cTn>
                                        <p:tgtEl>
                                          <p:spTgt spid="56"/>
                                        </p:tgtEl>
                                        <p:attrNameLst>
                                          <p:attrName>style.visibility</p:attrName>
                                        </p:attrNameLst>
                                      </p:cBhvr>
                                      <p:to>
                                        <p:strVal val="hidden"/>
                                      </p:to>
                                    </p:set>
                                  </p:childTnLst>
                                </p:cTn>
                              </p:par>
                              <p:par>
                                <p:cTn id="39" presetID="10" presetClass="entr" presetSubtype="0" fill="hold" grpId="2"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xit" presetSubtype="0" fill="hold" grpId="1" nodeType="withEffect">
                                  <p:stCondLst>
                                    <p:cond delay="0"/>
                                  </p:stCondLst>
                                  <p:childTnLst>
                                    <p:animEffect transition="out" filter="fade">
                                      <p:cBhvr>
                                        <p:cTn id="43" dur="500"/>
                                        <p:tgtEl>
                                          <p:spTgt spid="63"/>
                                        </p:tgtEl>
                                      </p:cBhvr>
                                    </p:animEffect>
                                    <p:set>
                                      <p:cBhvr>
                                        <p:cTn id="44" dur="1" fill="hold">
                                          <p:stCondLst>
                                            <p:cond delay="499"/>
                                          </p:stCondLst>
                                        </p:cTn>
                                        <p:tgtEl>
                                          <p:spTgt spid="6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2" nodeType="clickEffect">
                                  <p:stCondLst>
                                    <p:cond delay="0"/>
                                  </p:stCondLst>
                                  <p:childTnLst>
                                    <p:animEffect transition="out" filter="fade">
                                      <p:cBhvr>
                                        <p:cTn id="48" dur="500"/>
                                        <p:tgtEl>
                                          <p:spTgt spid="59"/>
                                        </p:tgtEl>
                                      </p:cBhvr>
                                    </p:animEffect>
                                    <p:set>
                                      <p:cBhvr>
                                        <p:cTn id="49" dur="1" fill="hold">
                                          <p:stCondLst>
                                            <p:cond delay="499"/>
                                          </p:stCondLst>
                                        </p:cTn>
                                        <p:tgtEl>
                                          <p:spTgt spid="59"/>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fade">
                                      <p:cBhvr>
                                        <p:cTn id="58" dur="500"/>
                                        <p:tgtEl>
                                          <p:spTgt spid="66"/>
                                        </p:tgtEl>
                                      </p:cBhvr>
                                    </p:animEffect>
                                  </p:childTnLst>
                                </p:cTn>
                              </p:par>
                            </p:childTnLst>
                          </p:cTn>
                        </p:par>
                        <p:par>
                          <p:cTn id="59" fill="hold">
                            <p:stCondLst>
                              <p:cond delay="500"/>
                            </p:stCondLst>
                            <p:childTnLst>
                              <p:par>
                                <p:cTn id="60" presetID="10" presetClass="exit" presetSubtype="0" fill="hold" grpId="1" nodeType="afterEffect">
                                  <p:stCondLst>
                                    <p:cond delay="0"/>
                                  </p:stCondLst>
                                  <p:childTnLst>
                                    <p:animEffect transition="out" filter="fade">
                                      <p:cBhvr>
                                        <p:cTn id="61" dur="500"/>
                                        <p:tgtEl>
                                          <p:spTgt spid="61"/>
                                        </p:tgtEl>
                                      </p:cBhvr>
                                    </p:animEffect>
                                    <p:set>
                                      <p:cBhvr>
                                        <p:cTn id="62" dur="1" fill="hold">
                                          <p:stCondLst>
                                            <p:cond delay="499"/>
                                          </p:stCondLst>
                                        </p:cTn>
                                        <p:tgtEl>
                                          <p:spTgt spid="61"/>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2"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2" nodeType="clickEffect">
                                  <p:stCondLst>
                                    <p:cond delay="0"/>
                                  </p:stCondLst>
                                  <p:childTnLst>
                                    <p:animEffect transition="out" filter="fade">
                                      <p:cBhvr>
                                        <p:cTn id="74" dur="500"/>
                                        <p:tgtEl>
                                          <p:spTgt spid="57"/>
                                        </p:tgtEl>
                                      </p:cBhvr>
                                    </p:animEffect>
                                    <p:set>
                                      <p:cBhvr>
                                        <p:cTn id="75" dur="1" fill="hold">
                                          <p:stCondLst>
                                            <p:cond delay="499"/>
                                          </p:stCondLst>
                                        </p:cTn>
                                        <p:tgtEl>
                                          <p:spTgt spid="57"/>
                                        </p:tgtEl>
                                        <p:attrNameLst>
                                          <p:attrName>style.visibility</p:attrName>
                                        </p:attrNameLst>
                                      </p:cBhvr>
                                      <p:to>
                                        <p:strVal val="hidden"/>
                                      </p:to>
                                    </p:set>
                                  </p:childTnLst>
                                </p:cTn>
                              </p:par>
                              <p:par>
                                <p:cTn id="76" presetID="10" presetClass="exit" presetSubtype="0" fill="hold" grpId="4" nodeType="withEffect">
                                  <p:stCondLst>
                                    <p:cond delay="0"/>
                                  </p:stCondLst>
                                  <p:childTnLst>
                                    <p:animEffect transition="out" filter="fade">
                                      <p:cBhvr>
                                        <p:cTn id="77" dur="500"/>
                                        <p:tgtEl>
                                          <p:spTgt spid="64"/>
                                        </p:tgtEl>
                                      </p:cBhvr>
                                    </p:animEffect>
                                    <p:set>
                                      <p:cBhvr>
                                        <p:cTn id="78" dur="1" fill="hold">
                                          <p:stCondLst>
                                            <p:cond delay="499"/>
                                          </p:stCondLst>
                                        </p:cTn>
                                        <p:tgtEl>
                                          <p:spTgt spid="64"/>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3"/>
                                        </p:tgtEl>
                                      </p:cBhvr>
                                    </p:animEffect>
                                    <p:set>
                                      <p:cBhvr>
                                        <p:cTn id="81" dur="1" fill="hold">
                                          <p:stCondLst>
                                            <p:cond delay="499"/>
                                          </p:stCondLst>
                                        </p:cTn>
                                        <p:tgtEl>
                                          <p:spTgt spid="3"/>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fade">
                                      <p:cBhvr>
                                        <p:cTn id="8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4" grpId="2" animBg="1"/>
      <p:bldP spid="64" grpId="4" animBg="1"/>
      <p:bldP spid="56" grpId="0" animBg="1"/>
      <p:bldP spid="56" grpId="1" animBg="1"/>
      <p:bldP spid="3" grpId="0" animBg="1"/>
      <p:bldP spid="58" grpId="0"/>
      <p:bldP spid="57" grpId="2"/>
      <p:bldP spid="61" grpId="0"/>
      <p:bldP spid="61" grpId="1"/>
      <p:bldP spid="63" grpId="0"/>
      <p:bldP spid="63" grpId="1"/>
      <p:bldP spid="63" grpId="2"/>
      <p:bldP spid="66" grpId="0" animBg="1"/>
      <p:bldP spid="67" grpId="0"/>
      <p:bldP spid="65" grpId="0" animBg="1"/>
      <p:bldP spid="59" grpId="1" animBg="1"/>
      <p:bldP spid="59" grpId="2" animBg="1"/>
      <p:bldP spid="60" grpId="1" animBg="1"/>
      <p:bldP spid="60" grpId="2" animBg="1"/>
      <p:bldP spid="54" grpId="0" animBg="1"/>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p:cNvSpPr/>
          <p:nvPr/>
        </p:nvSpPr>
        <p:spPr>
          <a:xfrm>
            <a:off x="2195895"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81" name="Rounded Rectangle 80"/>
          <p:cNvSpPr/>
          <p:nvPr/>
        </p:nvSpPr>
        <p:spPr>
          <a:xfrm>
            <a:off x="1043767"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74" name="Rounded Rectangle 73"/>
          <p:cNvSpPr/>
          <p:nvPr/>
        </p:nvSpPr>
        <p:spPr>
          <a:xfrm>
            <a:off x="1619831"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9" name="Rectangle 68"/>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 name="Title 1"/>
          <p:cNvSpPr>
            <a:spLocks noGrp="1"/>
          </p:cNvSpPr>
          <p:nvPr>
            <p:ph type="title"/>
          </p:nvPr>
        </p:nvSpPr>
        <p:spPr/>
        <p:txBody>
          <a:bodyPr/>
          <a:lstStyle/>
          <a:p>
            <a:r>
              <a:rPr lang="en-US" dirty="0" smtClean="0"/>
              <a:t>Algorithm</a:t>
            </a:r>
            <a:endParaRPr lang="en-US" dirty="0"/>
          </a:p>
        </p:txBody>
      </p:sp>
      <p:grpSp>
        <p:nvGrpSpPr>
          <p:cNvPr id="4" name="Group 3"/>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5" name="Group 4"/>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6" name="Group 5"/>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7" name="Group 6"/>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 name="Group 7"/>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9" name="Group 8"/>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10" name="Group 9"/>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1" name="Group 10"/>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8" name="TextBox 67"/>
          <p:cNvSpPr txBox="1"/>
          <p:nvPr/>
        </p:nvSpPr>
        <p:spPr>
          <a:xfrm>
            <a:off x="1917212" y="96799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δ(0,3</a:t>
            </a:r>
            <a:r>
              <a:rPr lang="en-US" sz="1800" dirty="0">
                <a:latin typeface="+mj-lt"/>
                <a:cs typeface="Times New Roman" pitchFamily="18" charset="0"/>
              </a:rPr>
              <a:t>) = </a:t>
            </a:r>
            <a:r>
              <a:rPr lang="en-US" sz="1800" dirty="0" smtClean="0">
                <a:latin typeface="+mj-lt"/>
                <a:cs typeface="Times New Roman" pitchFamily="18" charset="0"/>
              </a:rPr>
              <a:t>2</a:t>
            </a:r>
            <a:endParaRPr lang="en-US" sz="1800" dirty="0">
              <a:latin typeface="+mj-lt"/>
              <a:cs typeface="Times New Roman" pitchFamily="18" charset="0"/>
            </a:endParaRPr>
          </a:p>
        </p:txBody>
      </p:sp>
      <p:sp>
        <p:nvSpPr>
          <p:cNvPr id="71" name="Right Arrow 70"/>
          <p:cNvSpPr/>
          <p:nvPr/>
        </p:nvSpPr>
        <p:spPr>
          <a:xfrm flipH="1">
            <a:off x="1807095" y="1879662"/>
            <a:ext cx="720081"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3" name="TextBox 72"/>
          <p:cNvSpPr txBox="1"/>
          <p:nvPr/>
        </p:nvSpPr>
        <p:spPr>
          <a:xfrm>
            <a:off x="1392150" y="1662231"/>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sp>
        <p:nvSpPr>
          <p:cNvPr id="75" name="Rectangle 74"/>
          <p:cNvSpPr/>
          <p:nvPr/>
        </p:nvSpPr>
        <p:spPr>
          <a:xfrm>
            <a:off x="1087016" y="3153484"/>
            <a:ext cx="1584176" cy="281918"/>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6" name="Rectangle 75"/>
          <p:cNvSpPr/>
          <p:nvPr/>
        </p:nvSpPr>
        <p:spPr>
          <a:xfrm>
            <a:off x="1087016" y="3435402"/>
            <a:ext cx="1584176"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7" name="Rectangle 76"/>
          <p:cNvSpPr/>
          <p:nvPr/>
        </p:nvSpPr>
        <p:spPr>
          <a:xfrm>
            <a:off x="1663080" y="3153483"/>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8" name="Rectangle 77"/>
          <p:cNvSpPr/>
          <p:nvPr/>
        </p:nvSpPr>
        <p:spPr>
          <a:xfrm>
            <a:off x="1663080" y="3715581"/>
            <a:ext cx="1008112"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79" name="TextBox 78"/>
          <p:cNvSpPr txBox="1"/>
          <p:nvPr/>
        </p:nvSpPr>
        <p:spPr>
          <a:xfrm>
            <a:off x="2603391" y="178133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a:t>
            </a:r>
            <a:r>
              <a:rPr lang="en-US" sz="1800" dirty="0">
                <a:latin typeface="+mj-lt"/>
                <a:cs typeface="Times New Roman" pitchFamily="18" charset="0"/>
              </a:rPr>
              <a:t>) = 4</a:t>
            </a:r>
          </a:p>
        </p:txBody>
      </p:sp>
      <p:sp>
        <p:nvSpPr>
          <p:cNvPr id="80" name="TextBox 79"/>
          <p:cNvSpPr txBox="1"/>
          <p:nvPr/>
        </p:nvSpPr>
        <p:spPr>
          <a:xfrm>
            <a:off x="3607296" y="1735168"/>
            <a:ext cx="426698" cy="46165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82" name="TextBox 81"/>
          <p:cNvSpPr txBox="1"/>
          <p:nvPr/>
        </p:nvSpPr>
        <p:spPr>
          <a:xfrm>
            <a:off x="2603391" y="178133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δ(1,3</a:t>
            </a:r>
            <a:r>
              <a:rPr lang="en-US" sz="1800" dirty="0">
                <a:latin typeface="+mj-lt"/>
                <a:cs typeface="Times New Roman" pitchFamily="18" charset="0"/>
              </a:rPr>
              <a:t>) = </a:t>
            </a:r>
            <a:r>
              <a:rPr lang="en-US" sz="1800" dirty="0" smtClean="0">
                <a:latin typeface="+mj-lt"/>
                <a:cs typeface="Times New Roman" pitchFamily="18" charset="0"/>
              </a:rPr>
              <a:t>2</a:t>
            </a:r>
            <a:endParaRPr lang="en-US" sz="1800" dirty="0">
              <a:latin typeface="+mj-lt"/>
              <a:cs typeface="Times New Roman" pitchFamily="18" charset="0"/>
            </a:endParaRPr>
          </a:p>
        </p:txBody>
      </p:sp>
      <p:sp>
        <p:nvSpPr>
          <p:cNvPr id="83" name="TextBox 82"/>
          <p:cNvSpPr txBox="1"/>
          <p:nvPr/>
        </p:nvSpPr>
        <p:spPr>
          <a:xfrm>
            <a:off x="3593410" y="1673613"/>
            <a:ext cx="445934" cy="58476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84" name="Oval 83"/>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35</a:t>
            </a:fld>
            <a:endParaRPr lang="de-DE"/>
          </a:p>
        </p:txBody>
      </p:sp>
    </p:spTree>
    <p:extLst>
      <p:ext uri="{BB962C8B-B14F-4D97-AF65-F5344CB8AC3E}">
        <p14:creationId xmlns:p14="http://schemas.microsoft.com/office/powerpoint/2010/main" val="1071570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4"/>
                                        </p:tgtEl>
                                      </p:cBhvr>
                                    </p:animEffect>
                                    <p:set>
                                      <p:cBhvr>
                                        <p:cTn id="12" dur="1" fill="hold">
                                          <p:stCondLst>
                                            <p:cond delay="499"/>
                                          </p:stCondLst>
                                        </p:cTn>
                                        <p:tgtEl>
                                          <p:spTgt spid="54"/>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500"/>
                                        <p:tgtEl>
                                          <p:spTgt spid="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gtEl>
                                      </p:cBhvr>
                                    </p:animEffect>
                                    <p:set>
                                      <p:cBhvr>
                                        <p:cTn id="37" dur="1" fill="hold">
                                          <p:stCondLst>
                                            <p:cond delay="499"/>
                                          </p:stCondLst>
                                        </p:cTn>
                                        <p:tgtEl>
                                          <p:spTgt spid="7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0"/>
                                        </p:tgtEl>
                                      </p:cBhvr>
                                    </p:animEffect>
                                    <p:set>
                                      <p:cBhvr>
                                        <p:cTn id="40" dur="1" fill="hold">
                                          <p:stCondLst>
                                            <p:cond delay="499"/>
                                          </p:stCondLst>
                                        </p:cTn>
                                        <p:tgtEl>
                                          <p:spTgt spid="80"/>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Effect transition="in" filter="fade">
                                      <p:cBhvr>
                                        <p:cTn id="43" dur="500"/>
                                        <p:tgtEl>
                                          <p:spTgt spid="8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78"/>
                                        </p:tgtEl>
                                      </p:cBhvr>
                                    </p:animEffect>
                                    <p:set>
                                      <p:cBhvr>
                                        <p:cTn id="48" dur="1" fill="hold">
                                          <p:stCondLst>
                                            <p:cond delay="499"/>
                                          </p:stCondLst>
                                        </p:cTn>
                                        <p:tgtEl>
                                          <p:spTgt spid="78"/>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77"/>
                                        </p:tgtEl>
                                      </p:cBhvr>
                                    </p:animEffect>
                                    <p:set>
                                      <p:cBhvr>
                                        <p:cTn id="51" dur="1" fill="hold">
                                          <p:stCondLst>
                                            <p:cond delay="499"/>
                                          </p:stCondLst>
                                        </p:cTn>
                                        <p:tgtEl>
                                          <p:spTgt spid="77"/>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par>
                          <p:cTn id="58" fill="hold">
                            <p:stCondLst>
                              <p:cond delay="500"/>
                            </p:stCondLst>
                            <p:childTnLst>
                              <p:par>
                                <p:cTn id="59" presetID="10" presetClass="exit" presetSubtype="0" fill="hold" grpId="1" nodeType="afterEffect">
                                  <p:stCondLst>
                                    <p:cond delay="0"/>
                                  </p:stCondLst>
                                  <p:childTnLst>
                                    <p:animEffect transition="out" filter="fade">
                                      <p:cBhvr>
                                        <p:cTn id="60" dur="500"/>
                                        <p:tgtEl>
                                          <p:spTgt spid="79"/>
                                        </p:tgtEl>
                                      </p:cBhvr>
                                    </p:animEffect>
                                    <p:set>
                                      <p:cBhvr>
                                        <p:cTn id="61" dur="1" fill="hold">
                                          <p:stCondLst>
                                            <p:cond delay="499"/>
                                          </p:stCondLst>
                                        </p:cTn>
                                        <p:tgtEl>
                                          <p:spTgt spid="79"/>
                                        </p:tgtEl>
                                        <p:attrNameLst>
                                          <p:attrName>style.visibility</p:attrName>
                                        </p:attrNameLst>
                                      </p:cBhvr>
                                      <p:to>
                                        <p:strVal val="hidden"/>
                                      </p:to>
                                    </p:set>
                                  </p:childTnLst>
                                </p:cTn>
                              </p:par>
                              <p:par>
                                <p:cTn id="62" presetID="10"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3"/>
                                        </p:tgtEl>
                                        <p:attrNameLst>
                                          <p:attrName>style.visibility</p:attrName>
                                        </p:attrNameLst>
                                      </p:cBhvr>
                                      <p:to>
                                        <p:strVal val="visible"/>
                                      </p:to>
                                    </p:set>
                                    <p:animEffect transition="in" filter="fade">
                                      <p:cBhvr>
                                        <p:cTn id="69" dur="500"/>
                                        <p:tgtEl>
                                          <p:spTgt spid="8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73"/>
                                        </p:tgtEl>
                                      </p:cBhvr>
                                    </p:animEffect>
                                    <p:set>
                                      <p:cBhvr>
                                        <p:cTn id="74" dur="1" fill="hold">
                                          <p:stCondLst>
                                            <p:cond delay="499"/>
                                          </p:stCondLst>
                                        </p:cTn>
                                        <p:tgtEl>
                                          <p:spTgt spid="73"/>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81" grpId="0" animBg="1"/>
      <p:bldP spid="74" grpId="0" animBg="1"/>
      <p:bldP spid="74" grpId="1" animBg="1"/>
      <p:bldP spid="73" grpId="0"/>
      <p:bldP spid="75" grpId="0" animBg="1"/>
      <p:bldP spid="76" grpId="0" animBg="1"/>
      <p:bldP spid="77" grpId="0" animBg="1"/>
      <p:bldP spid="77" grpId="1" animBg="1"/>
      <p:bldP spid="78" grpId="0" animBg="1"/>
      <p:bldP spid="78" grpId="1" animBg="1"/>
      <p:bldP spid="79" grpId="0"/>
      <p:bldP spid="79" grpId="1"/>
      <p:bldP spid="80" grpId="0"/>
      <p:bldP spid="80" grpId="1"/>
      <p:bldP spid="82" grpId="0"/>
      <p:bldP spid="83" grpId="0"/>
      <p:bldP spid="8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69" name="Rectangle 68"/>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 name="Title 1"/>
          <p:cNvSpPr>
            <a:spLocks noGrp="1"/>
          </p:cNvSpPr>
          <p:nvPr>
            <p:ph type="title"/>
          </p:nvPr>
        </p:nvSpPr>
        <p:spPr/>
        <p:txBody>
          <a:bodyPr/>
          <a:lstStyle/>
          <a:p>
            <a:r>
              <a:rPr lang="en-US" dirty="0" smtClean="0"/>
              <a:t>Algorithm</a:t>
            </a:r>
            <a:endParaRPr lang="en-US" dirty="0"/>
          </a:p>
        </p:txBody>
      </p:sp>
      <p:grpSp>
        <p:nvGrpSpPr>
          <p:cNvPr id="4" name="Group 3"/>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5" name="Group 4"/>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6" name="Group 5"/>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7" name="Group 6"/>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8" name="Group 7"/>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9" name="Group 8"/>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10" name="Group 9"/>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1" name="Group 10"/>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8" name="TextBox 67"/>
          <p:cNvSpPr txBox="1"/>
          <p:nvPr/>
        </p:nvSpPr>
        <p:spPr>
          <a:xfrm>
            <a:off x="1917212" y="967998"/>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δ(0,3</a:t>
            </a:r>
            <a:r>
              <a:rPr lang="en-US" sz="1800" dirty="0">
                <a:latin typeface="+mj-lt"/>
                <a:cs typeface="Times New Roman" pitchFamily="18" charset="0"/>
              </a:rPr>
              <a:t>) = </a:t>
            </a:r>
            <a:r>
              <a:rPr lang="en-US" sz="1800" dirty="0" smtClean="0">
                <a:latin typeface="+mj-lt"/>
                <a:cs typeface="Times New Roman" pitchFamily="18" charset="0"/>
              </a:rPr>
              <a:t>2</a:t>
            </a:r>
            <a:endParaRPr lang="en-US" sz="1800" dirty="0">
              <a:latin typeface="+mj-lt"/>
              <a:cs typeface="Times New Roman" pitchFamily="18" charset="0"/>
            </a:endParaRPr>
          </a:p>
        </p:txBody>
      </p:sp>
      <p:sp>
        <p:nvSpPr>
          <p:cNvPr id="84" name="Oval 83"/>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56" name="Straight Connector 55"/>
          <p:cNvCxnSpPr/>
          <p:nvPr/>
        </p:nvCxnSpPr>
        <p:spPr>
          <a:xfrm flipH="1">
            <a:off x="1231032" y="1481336"/>
            <a:ext cx="288032" cy="44358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1663080" y="1481336"/>
            <a:ext cx="254132" cy="42249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5" name="Rectangle 54"/>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58" name="Left Brace 57"/>
          <p:cNvSpPr/>
          <p:nvPr/>
        </p:nvSpPr>
        <p:spPr>
          <a:xfrm rot="16200000">
            <a:off x="914025" y="1786810"/>
            <a:ext cx="201967" cy="720082"/>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59" name="TextBox 58"/>
          <p:cNvSpPr txBox="1"/>
          <p:nvPr/>
        </p:nvSpPr>
        <p:spPr>
          <a:xfrm>
            <a:off x="864176" y="2201416"/>
            <a:ext cx="301663" cy="369322"/>
          </a:xfrm>
          <a:prstGeom prst="rect">
            <a:avLst/>
          </a:prstGeom>
          <a:noFill/>
        </p:spPr>
        <p:txBody>
          <a:bodyPr wrap="none" lIns="91429" tIns="45715" rIns="91429" bIns="45715" rtlCol="0">
            <a:spAutoFit/>
          </a:bodyPr>
          <a:lstStyle/>
          <a:p>
            <a:r>
              <a:rPr lang="en-US" sz="1800" dirty="0">
                <a:latin typeface="+mj-lt"/>
              </a:rPr>
              <a:t>2</a:t>
            </a:r>
          </a:p>
        </p:txBody>
      </p:sp>
      <p:sp>
        <p:nvSpPr>
          <p:cNvPr id="60" name="Left Brace 59"/>
          <p:cNvSpPr/>
          <p:nvPr/>
        </p:nvSpPr>
        <p:spPr>
          <a:xfrm rot="16200000">
            <a:off x="2066154" y="1765722"/>
            <a:ext cx="201967" cy="720082"/>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61" name="TextBox 60"/>
          <p:cNvSpPr txBox="1"/>
          <p:nvPr/>
        </p:nvSpPr>
        <p:spPr>
          <a:xfrm>
            <a:off x="2016305" y="2180328"/>
            <a:ext cx="301663" cy="369322"/>
          </a:xfrm>
          <a:prstGeom prst="rect">
            <a:avLst/>
          </a:prstGeom>
          <a:noFill/>
        </p:spPr>
        <p:txBody>
          <a:bodyPr wrap="none" lIns="91429" tIns="45715" rIns="91429" bIns="45715" rtlCol="0">
            <a:spAutoFit/>
          </a:bodyPr>
          <a:lstStyle/>
          <a:p>
            <a:r>
              <a:rPr lang="en-US" sz="1800" dirty="0">
                <a:latin typeface="+mj-lt"/>
              </a:rPr>
              <a:t>2</a:t>
            </a:r>
          </a:p>
        </p:txBody>
      </p:sp>
      <p:sp>
        <p:nvSpPr>
          <p:cNvPr id="63" name="Oval 62"/>
          <p:cNvSpPr/>
          <p:nvPr/>
        </p:nvSpPr>
        <p:spPr>
          <a:xfrm>
            <a:off x="115902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64" name="Oval 63"/>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cxnSp>
        <p:nvCxnSpPr>
          <p:cNvPr id="67" name="Straight Connector 66"/>
          <p:cNvCxnSpPr/>
          <p:nvPr/>
        </p:nvCxnSpPr>
        <p:spPr>
          <a:xfrm flipH="1">
            <a:off x="130304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66308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36</a:t>
            </a:fld>
            <a:endParaRPr lang="de-DE"/>
          </a:p>
        </p:txBody>
      </p:sp>
    </p:spTree>
    <p:extLst>
      <p:ext uri="{BB962C8B-B14F-4D97-AF65-F5344CB8AC3E}">
        <p14:creationId xmlns:p14="http://schemas.microsoft.com/office/powerpoint/2010/main" val="270415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6"/>
                                        </p:tgtEl>
                                      </p:cBhvr>
                                    </p:animEffect>
                                    <p:set>
                                      <p:cBhvr>
                                        <p:cTn id="15" dur="1" fill="hold">
                                          <p:stCondLst>
                                            <p:cond delay="499"/>
                                          </p:stCondLst>
                                        </p:cTn>
                                        <p:tgtEl>
                                          <p:spTgt spid="5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animBg="1"/>
      <p:bldP spid="61" grpId="0"/>
      <p:bldP spid="63" grpId="0" animBg="1"/>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150913" y="833265"/>
            <a:ext cx="5061644" cy="2841799"/>
          </a:xfrm>
        </p:spPr>
        <p:txBody>
          <a:bodyPr/>
          <a:lstStyle/>
          <a:p>
            <a:pPr marL="0" indent="0">
              <a:buNone/>
            </a:pPr>
            <a:r>
              <a:rPr lang="en-US" dirty="0" smtClean="0"/>
              <a:t>For each node i=0..n-2 in parallel:</a:t>
            </a:r>
          </a:p>
          <a:p>
            <a:pPr marL="457200" indent="-457200">
              <a:buFont typeface="+mj-lt"/>
              <a:buAutoNum type="arabicPeriod"/>
            </a:pPr>
            <a:r>
              <a:rPr lang="en-US" dirty="0" smtClean="0"/>
              <a:t>Determine direction of the range</a:t>
            </a:r>
          </a:p>
          <a:p>
            <a:pPr marL="457200" indent="-457200">
              <a:buFont typeface="+mj-lt"/>
              <a:buAutoNum type="arabicPeriod"/>
            </a:pPr>
            <a:r>
              <a:rPr lang="en-US" dirty="0" smtClean="0"/>
              <a:t>Expand the range as far as possible</a:t>
            </a:r>
          </a:p>
          <a:p>
            <a:pPr marL="457200" indent="-457200">
              <a:buFont typeface="+mj-lt"/>
              <a:buAutoNum type="arabicPeriod"/>
            </a:pPr>
            <a:r>
              <a:rPr lang="en-US" dirty="0" smtClean="0"/>
              <a:t>Find where to split the range</a:t>
            </a:r>
          </a:p>
          <a:p>
            <a:pPr marL="457200" indent="-457200">
              <a:buFont typeface="+mj-lt"/>
              <a:buAutoNum type="arabicPeriod"/>
            </a:pPr>
            <a:r>
              <a:rPr lang="en-US" dirty="0" smtClean="0"/>
              <a:t>Identify children</a:t>
            </a:r>
          </a:p>
        </p:txBody>
      </p:sp>
      <p:sp>
        <p:nvSpPr>
          <p:cNvPr id="2" name="Title 1"/>
          <p:cNvSpPr>
            <a:spLocks noGrp="1"/>
          </p:cNvSpPr>
          <p:nvPr>
            <p:ph type="title"/>
          </p:nvPr>
        </p:nvSpPr>
        <p:spPr/>
        <p:txBody>
          <a:bodyPr/>
          <a:lstStyle/>
          <a:p>
            <a:r>
              <a:rPr lang="en-US" dirty="0" smtClean="0"/>
              <a:t>Algorithm</a:t>
            </a:r>
            <a:endParaRPr lang="en-US" dirty="0"/>
          </a:p>
        </p:txBody>
      </p:sp>
      <p:sp>
        <p:nvSpPr>
          <p:cNvPr id="9" name="Content Placeholder 2"/>
          <p:cNvSpPr txBox="1">
            <a:spLocks/>
          </p:cNvSpPr>
          <p:nvPr/>
        </p:nvSpPr>
        <p:spPr bwMode="auto">
          <a:xfrm>
            <a:off x="3594544" y="2633464"/>
            <a:ext cx="1656184" cy="432048"/>
          </a:xfrm>
          <a:prstGeom prst="rect">
            <a:avLst/>
          </a:prstGeom>
          <a:noFill/>
          <a:ln w="9525">
            <a:noFill/>
            <a:miter lim="800000"/>
            <a:headEnd/>
            <a:tailEnd/>
          </a:ln>
          <a:effectLst>
            <a:outerShdw blurRad="50800" dist="38100" dir="2700000" algn="tl" rotWithShape="0">
              <a:prstClr val="black">
                <a:alpha val="40000"/>
              </a:prstClr>
            </a:outerShdw>
          </a:effectLst>
        </p:spPr>
        <p:txBody>
          <a:bodyPr vert="horz" wrap="square" lIns="65306" tIns="32653" rIns="65306" bIns="32653" numCol="1" anchor="t" anchorCtr="0" compatLnSpc="1">
            <a:prstTxWarp prst="textNoShape">
              <a:avLst/>
            </a:prstTxWarp>
          </a:bodyPr>
          <a:lstStyle>
            <a:lvl1pPr marL="244475" indent="-244475" algn="l" defTabSz="652463" rtl="0" fontAlgn="base">
              <a:spcBef>
                <a:spcPts val="600"/>
              </a:spcBef>
              <a:spcAft>
                <a:spcPct val="0"/>
              </a:spcAft>
              <a:buClr>
                <a:schemeClr val="accent1"/>
              </a:buClr>
              <a:buFont typeface="Wingdings" pitchFamily="2" charset="2"/>
              <a:buChar char="§"/>
              <a:defRPr sz="2000" kern="1200">
                <a:solidFill>
                  <a:schemeClr val="tx1"/>
                </a:solidFill>
                <a:latin typeface="+mn-lt"/>
                <a:ea typeface="+mn-ea"/>
                <a:cs typeface="Arial" pitchFamily="34" charset="0"/>
              </a:defRPr>
            </a:lvl1pPr>
            <a:lvl2pPr marL="530225" indent="-203200" algn="l" defTabSz="652463" rtl="0" fontAlgn="base">
              <a:spcBef>
                <a:spcPct val="20000"/>
              </a:spcBef>
              <a:spcAft>
                <a:spcPct val="0"/>
              </a:spcAft>
              <a:buClr>
                <a:schemeClr val="accent1"/>
              </a:buClr>
              <a:buFont typeface="Wingdings" pitchFamily="2" charset="2"/>
              <a:buChar char="§"/>
              <a:defRPr sz="1800" kern="1200">
                <a:solidFill>
                  <a:schemeClr val="tx1"/>
                </a:solidFill>
                <a:latin typeface="+mn-lt"/>
                <a:ea typeface="+mn-ea"/>
                <a:cs typeface="Arial" pitchFamily="34" charset="0"/>
              </a:defRPr>
            </a:lvl2pPr>
            <a:lvl3pPr marL="815975" indent="-161925" algn="l" defTabSz="652463" rtl="0" fontAlgn="base">
              <a:spcBef>
                <a:spcPct val="20000"/>
              </a:spcBef>
              <a:spcAft>
                <a:spcPct val="0"/>
              </a:spcAft>
              <a:buClr>
                <a:schemeClr val="accent1"/>
              </a:buClr>
              <a:buFont typeface="Wingdings" pitchFamily="2" charset="2"/>
              <a:buChar char="§"/>
              <a:defRPr sz="1600" kern="1200">
                <a:solidFill>
                  <a:schemeClr val="tx1"/>
                </a:solidFill>
                <a:latin typeface="+mn-lt"/>
                <a:ea typeface="+mn-ea"/>
                <a:cs typeface="Arial" pitchFamily="34" charset="0"/>
              </a:defRPr>
            </a:lvl3pPr>
            <a:lvl4pPr marL="1141413" indent="-161925" algn="l" defTabSz="652463" rtl="0" fontAlgn="base">
              <a:spcBef>
                <a:spcPct val="20000"/>
              </a:spcBef>
              <a:spcAft>
                <a:spcPct val="0"/>
              </a:spcAft>
              <a:buFont typeface="Arial" pitchFamily="34" charset="0"/>
              <a:buChar char="–"/>
              <a:defRPr sz="1600" kern="1200">
                <a:solidFill>
                  <a:schemeClr val="tx1"/>
                </a:solidFill>
                <a:latin typeface="+mn-lt"/>
                <a:ea typeface="+mn-ea"/>
                <a:cs typeface="Arial" pitchFamily="34" charset="0"/>
              </a:defRPr>
            </a:lvl4pPr>
            <a:lvl5pPr marL="1468438" indent="-161925" algn="l" defTabSz="652463" rtl="0" fontAlgn="base">
              <a:spcBef>
                <a:spcPct val="20000"/>
              </a:spcBef>
              <a:spcAft>
                <a:spcPct val="0"/>
              </a:spcAft>
              <a:buFont typeface="Arial" pitchFamily="34" charset="0"/>
              <a:buChar char="»"/>
              <a:defRPr sz="1600" kern="1200">
                <a:solidFill>
                  <a:schemeClr val="tx1"/>
                </a:solidFill>
                <a:latin typeface="+mn-lt"/>
                <a:ea typeface="+mn-ea"/>
                <a:cs typeface="Arial" pitchFamily="34" charset="0"/>
              </a:defRPr>
            </a:lvl5pPr>
            <a:lvl6pPr marL="1795927"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122460"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448992"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775524" indent="-163266" algn="l" defTabSz="65306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buNone/>
            </a:pPr>
            <a:r>
              <a:rPr lang="en-US" dirty="0" smtClean="0">
                <a:solidFill>
                  <a:srgbClr val="C00000"/>
                </a:solidFill>
              </a:rPr>
              <a:t>Binary search</a:t>
            </a:r>
          </a:p>
        </p:txBody>
      </p:sp>
      <p:cxnSp>
        <p:nvCxnSpPr>
          <p:cNvPr id="10" name="Straight Arrow Connector 9"/>
          <p:cNvCxnSpPr/>
          <p:nvPr/>
        </p:nvCxnSpPr>
        <p:spPr>
          <a:xfrm flipH="1" flipV="1">
            <a:off x="3967336" y="1913384"/>
            <a:ext cx="455300" cy="648072"/>
          </a:xfrm>
          <a:prstGeom prst="straightConnector1">
            <a:avLst/>
          </a:prstGeom>
          <a:ln w="28575">
            <a:solidFill>
              <a:srgbClr val="C0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679304" y="2273424"/>
            <a:ext cx="515682" cy="360040"/>
          </a:xfrm>
          <a:prstGeom prst="straightConnector1">
            <a:avLst/>
          </a:prstGeom>
          <a:ln w="28575">
            <a:solidFill>
              <a:srgbClr val="C00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37</a:t>
            </a:fld>
            <a:endParaRPr lang="de-DE"/>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3004" y="3045281"/>
            <a:ext cx="2016224" cy="565108"/>
          </a:xfrm>
          <a:prstGeom prst="rect">
            <a:avLst/>
          </a:prstGeom>
          <a:ln>
            <a:solidFill>
              <a:schemeClr val="bg1">
                <a:lumMod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2496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keys</a:t>
            </a:r>
            <a:endParaRPr lang="en-US" dirty="0"/>
          </a:p>
        </p:txBody>
      </p:sp>
      <p:sp>
        <p:nvSpPr>
          <p:cNvPr id="3" name="Content Placeholder 2"/>
          <p:cNvSpPr>
            <a:spLocks noGrp="1"/>
          </p:cNvSpPr>
          <p:nvPr>
            <p:ph idx="1"/>
          </p:nvPr>
        </p:nvSpPr>
        <p:spPr/>
        <p:txBody>
          <a:bodyPr/>
          <a:lstStyle/>
          <a:p>
            <a:r>
              <a:rPr lang="en-US" dirty="0" smtClean="0"/>
              <a:t>The algorithm only works with unique keys</a:t>
            </a:r>
          </a:p>
          <a:p>
            <a:pPr lvl="1"/>
            <a:r>
              <a:rPr lang="en-US" dirty="0" smtClean="0"/>
              <a:t>Duplicates are common in practice</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38</a:t>
            </a:fld>
            <a:endParaRPr lang="de-DE"/>
          </a:p>
        </p:txBody>
      </p:sp>
    </p:spTree>
    <p:extLst>
      <p:ext uri="{BB962C8B-B14F-4D97-AF65-F5344CB8AC3E}">
        <p14:creationId xmlns:p14="http://schemas.microsoft.com/office/powerpoint/2010/main" val="330466940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keys</a:t>
            </a:r>
            <a:endParaRPr lang="en-US" dirty="0"/>
          </a:p>
        </p:txBody>
      </p:sp>
      <p:sp>
        <p:nvSpPr>
          <p:cNvPr id="3" name="Content Placeholder 2"/>
          <p:cNvSpPr>
            <a:spLocks noGrp="1"/>
          </p:cNvSpPr>
          <p:nvPr>
            <p:ph idx="1"/>
          </p:nvPr>
        </p:nvSpPr>
        <p:spPr/>
        <p:txBody>
          <a:bodyPr/>
          <a:lstStyle/>
          <a:p>
            <a:r>
              <a:rPr lang="en-US" dirty="0"/>
              <a:t>The algorithm only works with unique keys</a:t>
            </a:r>
          </a:p>
          <a:p>
            <a:pPr lvl="1"/>
            <a:r>
              <a:rPr lang="en-US" dirty="0"/>
              <a:t>Duplicates are common in practice</a:t>
            </a:r>
          </a:p>
          <a:p>
            <a:endParaRPr lang="en-US" dirty="0"/>
          </a:p>
          <a:p>
            <a:r>
              <a:rPr lang="en-US" dirty="0" smtClean="0"/>
              <a:t>Trick: Augment each key with its index</a:t>
            </a:r>
          </a:p>
          <a:p>
            <a:pPr lvl="1"/>
            <a:r>
              <a:rPr lang="en-US" dirty="0" smtClean="0"/>
              <a:t>Distinguishes between duplicates</a:t>
            </a:r>
          </a:p>
          <a:p>
            <a:pPr lvl="1"/>
            <a:r>
              <a:rPr lang="en-US" dirty="0" smtClean="0"/>
              <a:t>Keys are still in lexicographical order</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39</a:t>
            </a:fld>
            <a:endParaRPr lang="de-DE"/>
          </a:p>
        </p:txBody>
      </p:sp>
    </p:spTree>
    <p:extLst>
      <p:ext uri="{BB962C8B-B14F-4D97-AF65-F5344CB8AC3E}">
        <p14:creationId xmlns:p14="http://schemas.microsoft.com/office/powerpoint/2010/main" val="13378272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fi-FI" dirty="0" smtClean="0"/>
              <a:t>Fastest existing methods are sequential</a:t>
            </a:r>
          </a:p>
          <a:p>
            <a:pPr lvl="1"/>
            <a:r>
              <a:rPr lang="fi-FI" dirty="0" smtClean="0"/>
              <a:t>Parallelize within each hierarchy level</a:t>
            </a:r>
          </a:p>
          <a:p>
            <a:pPr lvl="1"/>
            <a:r>
              <a:rPr lang="fi-FI" dirty="0" smtClean="0"/>
              <a:t>But not between levels</a:t>
            </a:r>
            <a:endParaRPr lang="fi-FI" dirty="0"/>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a:t>
            </a:fld>
            <a:endParaRPr lang="de-DE"/>
          </a:p>
        </p:txBody>
      </p:sp>
    </p:spTree>
    <p:extLst>
      <p:ext uri="{BB962C8B-B14F-4D97-AF65-F5344CB8AC3E}">
        <p14:creationId xmlns:p14="http://schemas.microsoft.com/office/powerpoint/2010/main" val="348689069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keys</a:t>
            </a:r>
            <a:endParaRPr lang="en-US" dirty="0"/>
          </a:p>
        </p:txBody>
      </p:sp>
      <p:sp>
        <p:nvSpPr>
          <p:cNvPr id="3" name="Content Placeholder 2"/>
          <p:cNvSpPr>
            <a:spLocks noGrp="1"/>
          </p:cNvSpPr>
          <p:nvPr>
            <p:ph idx="1"/>
          </p:nvPr>
        </p:nvSpPr>
        <p:spPr/>
        <p:txBody>
          <a:bodyPr/>
          <a:lstStyle/>
          <a:p>
            <a:r>
              <a:rPr lang="en-US" dirty="0"/>
              <a:t>The algorithm only works with unique keys</a:t>
            </a:r>
          </a:p>
          <a:p>
            <a:pPr lvl="1"/>
            <a:r>
              <a:rPr lang="en-US" dirty="0"/>
              <a:t>Duplicates are common in practice</a:t>
            </a:r>
          </a:p>
          <a:p>
            <a:endParaRPr lang="en-US" dirty="0"/>
          </a:p>
          <a:p>
            <a:r>
              <a:rPr lang="en-US" dirty="0" smtClean="0"/>
              <a:t>Trick: Augment each key with its index</a:t>
            </a:r>
          </a:p>
          <a:p>
            <a:pPr lvl="1"/>
            <a:r>
              <a:rPr lang="en-US" dirty="0" smtClean="0"/>
              <a:t>Distinguishes between duplicates</a:t>
            </a:r>
          </a:p>
          <a:p>
            <a:pPr lvl="1"/>
            <a:r>
              <a:rPr lang="en-US" dirty="0" smtClean="0"/>
              <a:t>Keys are still in lexicographical order</a:t>
            </a:r>
          </a:p>
          <a:p>
            <a:endParaRPr lang="en-US" dirty="0" smtClean="0"/>
          </a:p>
          <a:p>
            <a:r>
              <a:rPr lang="en-US" dirty="0" smtClean="0"/>
              <a:t>Tie-break when evaluating </a:t>
            </a:r>
            <a:r>
              <a:rPr lang="en-US" dirty="0" smtClean="0">
                <a:cs typeface="Times New Roman" pitchFamily="18" charset="0"/>
              </a:rPr>
              <a:t>δ(</a:t>
            </a:r>
            <a:r>
              <a:rPr lang="en-US" dirty="0" err="1">
                <a:cs typeface="Times New Roman" pitchFamily="18" charset="0"/>
              </a:rPr>
              <a:t>i</a:t>
            </a:r>
            <a:r>
              <a:rPr lang="en-US" dirty="0" err="1" smtClean="0">
                <a:cs typeface="Times New Roman" pitchFamily="18" charset="0"/>
              </a:rPr>
              <a:t>,j</a:t>
            </a:r>
            <a:r>
              <a:rPr lang="en-US" dirty="0" smtClean="0">
                <a:cs typeface="Times New Roman" pitchFamily="18" charset="0"/>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40</a:t>
            </a:fld>
            <a:endParaRPr lang="de-DE"/>
          </a:p>
        </p:txBody>
      </p:sp>
    </p:spTree>
    <p:extLst>
      <p:ext uri="{BB962C8B-B14F-4D97-AF65-F5344CB8AC3E}">
        <p14:creationId xmlns:p14="http://schemas.microsoft.com/office/powerpoint/2010/main" val="374229522"/>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1913384"/>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0" y="1481336"/>
            <a:ext cx="3175248" cy="576064"/>
          </a:xfrm>
          <a:prstGeom prst="roundRect">
            <a:avLst>
              <a:gd name="adj" fmla="val 34198"/>
            </a:avLst>
          </a:prstGeom>
          <a:solidFill>
            <a:srgbClr val="B3CC82"/>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fi-FI" dirty="0" smtClean="0"/>
              <a:t>LBVH</a:t>
            </a:r>
            <a:endParaRPr lang="en-US" dirty="0"/>
          </a:p>
        </p:txBody>
      </p:sp>
      <p:sp>
        <p:nvSpPr>
          <p:cNvPr id="3" name="Content Placeholder 2"/>
          <p:cNvSpPr>
            <a:spLocks noGrp="1"/>
          </p:cNvSpPr>
          <p:nvPr>
            <p:ph idx="1"/>
          </p:nvPr>
        </p:nvSpPr>
        <p:spPr>
          <a:xfrm>
            <a:off x="150913" y="833265"/>
            <a:ext cx="2808311" cy="2841799"/>
          </a:xfrm>
        </p:spPr>
        <p:txBody>
          <a:bodyPr/>
          <a:lstStyle/>
          <a:p>
            <a:pPr marL="457200" indent="-457200">
              <a:buFont typeface="+mj-lt"/>
              <a:buAutoNum type="arabicPeriod"/>
            </a:pPr>
            <a:r>
              <a:rPr lang="en-US" dirty="0" smtClean="0"/>
              <a:t>Assign Morton codes</a:t>
            </a:r>
          </a:p>
          <a:p>
            <a:pPr marL="457200" indent="-457200">
              <a:buFont typeface="+mj-lt"/>
              <a:buAutoNum type="arabicPeriod"/>
            </a:pPr>
            <a:r>
              <a:rPr lang="en-US" dirty="0" smtClean="0"/>
              <a:t>Sort primitives</a:t>
            </a:r>
          </a:p>
          <a:p>
            <a:pPr marL="457200" indent="-457200">
              <a:buFont typeface="+mj-lt"/>
              <a:buAutoNum type="arabicPeriod"/>
            </a:pPr>
            <a:r>
              <a:rPr lang="en-US" dirty="0" smtClean="0"/>
              <a:t>Generate hierarchy</a:t>
            </a:r>
          </a:p>
          <a:p>
            <a:pPr marL="457200" indent="-457200">
              <a:buFont typeface="+mj-lt"/>
              <a:buAutoNum type="arabicPeriod"/>
            </a:pPr>
            <a:r>
              <a:rPr lang="en-US" dirty="0" smtClean="0"/>
              <a:t>Fit bounding boxes</a:t>
            </a:r>
            <a:endParaRPr lang="en-US" dirty="0"/>
          </a:p>
        </p:txBody>
      </p:sp>
      <p:sp>
        <p:nvSpPr>
          <p:cNvPr id="6" name="Slide Number Placeholder 5"/>
          <p:cNvSpPr>
            <a:spLocks noGrp="1"/>
          </p:cNvSpPr>
          <p:nvPr>
            <p:ph type="sldNum" sz="quarter" idx="12"/>
          </p:nvPr>
        </p:nvSpPr>
        <p:spPr/>
        <p:txBody>
          <a:bodyPr/>
          <a:lstStyle/>
          <a:p>
            <a:pPr>
              <a:defRPr/>
            </a:pPr>
            <a:fld id="{AD73B8B3-247B-45E9-B8A2-9D6A39559F4A}" type="slidenum">
              <a:rPr lang="de-DE" smtClean="0"/>
              <a:pPr>
                <a:defRPr/>
              </a:pPr>
              <a:t>41</a:t>
            </a:fld>
            <a:endParaRPr lang="de-DE"/>
          </a:p>
        </p:txBody>
      </p:sp>
    </p:spTree>
    <p:extLst>
      <p:ext uri="{BB962C8B-B14F-4D97-AF65-F5344CB8AC3E}">
        <p14:creationId xmlns:p14="http://schemas.microsoft.com/office/powerpoint/2010/main" val="23292171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03"/>
          <p:cNvSpPr/>
          <p:nvPr/>
        </p:nvSpPr>
        <p:spPr>
          <a:xfrm>
            <a:off x="2483905" y="930019"/>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3" name="Rounded Rectangle 102"/>
          <p:cNvSpPr/>
          <p:nvPr/>
        </p:nvSpPr>
        <p:spPr>
          <a:xfrm>
            <a:off x="3059969" y="1434070"/>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2" name="Rounded Rectangle 101"/>
          <p:cNvSpPr/>
          <p:nvPr/>
        </p:nvSpPr>
        <p:spPr>
          <a:xfrm>
            <a:off x="1331777" y="1434072"/>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1" name="Rounded Rectangle 100"/>
          <p:cNvSpPr/>
          <p:nvPr/>
        </p:nvSpPr>
        <p:spPr>
          <a:xfrm>
            <a:off x="4212097" y="193801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0" name="Rounded Rectangle 99"/>
          <p:cNvSpPr/>
          <p:nvPr/>
        </p:nvSpPr>
        <p:spPr>
          <a:xfrm>
            <a:off x="1922755" y="193801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9" name="Rounded Rectangle 98"/>
          <p:cNvSpPr/>
          <p:nvPr/>
        </p:nvSpPr>
        <p:spPr>
          <a:xfrm>
            <a:off x="755713" y="1938126"/>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8" name="Rounded Rectangle 97"/>
          <p:cNvSpPr/>
          <p:nvPr/>
        </p:nvSpPr>
        <p:spPr>
          <a:xfrm>
            <a:off x="3636033" y="244218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7" name="Rounded Rectangle 96"/>
          <p:cNvSpPr/>
          <p:nvPr/>
        </p:nvSpPr>
        <p:spPr>
          <a:xfrm>
            <a:off x="4500129"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6" name="Rounded Rectangle 95"/>
          <p:cNvSpPr/>
          <p:nvPr/>
        </p:nvSpPr>
        <p:spPr>
          <a:xfrm>
            <a:off x="3938979" y="2945522"/>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5" name="Rounded Rectangle 94"/>
          <p:cNvSpPr/>
          <p:nvPr/>
        </p:nvSpPr>
        <p:spPr>
          <a:xfrm>
            <a:off x="3348001"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4" name="Rounded Rectangle 93"/>
          <p:cNvSpPr/>
          <p:nvPr/>
        </p:nvSpPr>
        <p:spPr>
          <a:xfrm>
            <a:off x="2771937"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3" name="Rounded Rectangle 92"/>
          <p:cNvSpPr/>
          <p:nvPr/>
        </p:nvSpPr>
        <p:spPr>
          <a:xfrm>
            <a:off x="2195873"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2" name="Rounded Rectangle 91"/>
          <p:cNvSpPr/>
          <p:nvPr/>
        </p:nvSpPr>
        <p:spPr>
          <a:xfrm>
            <a:off x="1620806"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1" name="Rounded Rectangle 90"/>
          <p:cNvSpPr/>
          <p:nvPr/>
        </p:nvSpPr>
        <p:spPr>
          <a:xfrm>
            <a:off x="1043745"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0" name="Rounded Rectangle 89"/>
          <p:cNvSpPr/>
          <p:nvPr/>
        </p:nvSpPr>
        <p:spPr>
          <a:xfrm>
            <a:off x="467681"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cxnSp>
        <p:nvCxnSpPr>
          <p:cNvPr id="44" name="Straight Connector 43"/>
          <p:cNvCxnSpPr/>
          <p:nvPr/>
        </p:nvCxnSpPr>
        <p:spPr>
          <a:xfrm>
            <a:off x="222920" y="3209527"/>
            <a:ext cx="5112546" cy="0"/>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fi-FI" dirty="0" smtClean="0"/>
              <a:t>Lauterbach </a:t>
            </a:r>
            <a:r>
              <a:rPr lang="fi-FI" dirty="0"/>
              <a:t>et al. [2009]</a:t>
            </a:r>
            <a:endParaRPr lang="en-US" dirty="0"/>
          </a:p>
        </p:txBody>
      </p:sp>
      <p:cxnSp>
        <p:nvCxnSpPr>
          <p:cNvPr id="4" name="Straight Connector 3"/>
          <p:cNvCxnSpPr/>
          <p:nvPr/>
        </p:nvCxnSpPr>
        <p:spPr>
          <a:xfrm>
            <a:off x="222942" y="2705472"/>
            <a:ext cx="5112546" cy="0"/>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22942" y="2201910"/>
            <a:ext cx="5112546" cy="0"/>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222942" y="1697359"/>
            <a:ext cx="5112546" cy="2"/>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22942" y="1193303"/>
            <a:ext cx="5112546" cy="5"/>
          </a:xfrm>
          <a:prstGeom prst="line">
            <a:avLst/>
          </a:prstGeom>
          <a:ln>
            <a:solidFill>
              <a:schemeClr val="bg1">
                <a:lumMod val="65000"/>
              </a:schemeClr>
            </a:solidFill>
            <a:prstDash val="das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Straight Connector 32"/>
          <p:cNvCxnSpPr>
            <a:endCxn id="47" idx="1"/>
          </p:cNvCxnSpPr>
          <p:nvPr/>
        </p:nvCxnSpPr>
        <p:spPr>
          <a:xfrm>
            <a:off x="2815187" y="1193304"/>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endCxn id="46" idx="7"/>
          </p:cNvCxnSpPr>
          <p:nvPr/>
        </p:nvCxnSpPr>
        <p:spPr>
          <a:xfrm flipH="1">
            <a:off x="1692886" y="1193304"/>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3031210" y="1697360"/>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1" name="Straight Connector 40"/>
          <p:cNvCxnSpPr>
            <a:endCxn id="63" idx="7"/>
          </p:cNvCxnSpPr>
          <p:nvPr/>
        </p:nvCxnSpPr>
        <p:spPr>
          <a:xfrm flipH="1">
            <a:off x="1116822" y="1697359"/>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2" name="Straight Connector 41"/>
          <p:cNvCxnSpPr>
            <a:endCxn id="64" idx="1"/>
          </p:cNvCxnSpPr>
          <p:nvPr/>
        </p:nvCxnSpPr>
        <p:spPr>
          <a:xfrm>
            <a:off x="1663059" y="1697359"/>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Connector 42"/>
          <p:cNvCxnSpPr>
            <a:endCxn id="65" idx="1"/>
          </p:cNvCxnSpPr>
          <p:nvPr/>
        </p:nvCxnSpPr>
        <p:spPr>
          <a:xfrm>
            <a:off x="3391251" y="1697359"/>
            <a:ext cx="978285"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6" name="Oval 45"/>
          <p:cNvSpPr/>
          <p:nvPr/>
        </p:nvSpPr>
        <p:spPr>
          <a:xfrm>
            <a:off x="1447034" y="155334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7" name="Oval 46"/>
          <p:cNvSpPr/>
          <p:nvPr/>
        </p:nvSpPr>
        <p:spPr>
          <a:xfrm>
            <a:off x="3175226" y="155334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Oval 47"/>
          <p:cNvSpPr/>
          <p:nvPr/>
        </p:nvSpPr>
        <p:spPr>
          <a:xfrm>
            <a:off x="2599162" y="1049288"/>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57" name="Straight Connector 56"/>
          <p:cNvCxnSpPr/>
          <p:nvPr/>
        </p:nvCxnSpPr>
        <p:spPr>
          <a:xfrm flipH="1">
            <a:off x="726954" y="2201415"/>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1086994" y="2201415"/>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1879082" y="2180325"/>
            <a:ext cx="216024" cy="88518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239122" y="2180325"/>
            <a:ext cx="216024" cy="885187"/>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1" name="Straight Connector 60"/>
          <p:cNvCxnSpPr>
            <a:endCxn id="79" idx="7"/>
          </p:cNvCxnSpPr>
          <p:nvPr/>
        </p:nvCxnSpPr>
        <p:spPr>
          <a:xfrm flipH="1">
            <a:off x="3997142" y="2201416"/>
            <a:ext cx="402221" cy="402221"/>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a:off x="4543378" y="2201415"/>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3" name="Oval 62"/>
          <p:cNvSpPr/>
          <p:nvPr/>
        </p:nvSpPr>
        <p:spPr>
          <a:xfrm>
            <a:off x="870970"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4" name="Oval 63"/>
          <p:cNvSpPr/>
          <p:nvPr/>
        </p:nvSpPr>
        <p:spPr>
          <a:xfrm>
            <a:off x="2023098"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5" name="Oval 64"/>
          <p:cNvSpPr/>
          <p:nvPr/>
        </p:nvSpPr>
        <p:spPr>
          <a:xfrm>
            <a:off x="4327354"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7" name="Oval 66"/>
          <p:cNvSpPr/>
          <p:nvPr/>
        </p:nvSpPr>
        <p:spPr>
          <a:xfrm>
            <a:off x="582938"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8" name="Oval 67"/>
          <p:cNvSpPr/>
          <p:nvPr/>
        </p:nvSpPr>
        <p:spPr>
          <a:xfrm>
            <a:off x="1159002"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9" name="Oval 68"/>
          <p:cNvSpPr/>
          <p:nvPr/>
        </p:nvSpPr>
        <p:spPr>
          <a:xfrm>
            <a:off x="1735066"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0" name="Oval 69"/>
          <p:cNvSpPr/>
          <p:nvPr/>
        </p:nvSpPr>
        <p:spPr>
          <a:xfrm>
            <a:off x="2311130"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1" name="Oval 70"/>
          <p:cNvSpPr/>
          <p:nvPr/>
        </p:nvSpPr>
        <p:spPr>
          <a:xfrm>
            <a:off x="2887194"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2" name="Oval 71"/>
          <p:cNvSpPr/>
          <p:nvPr/>
        </p:nvSpPr>
        <p:spPr>
          <a:xfrm>
            <a:off x="3463258"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3" name="Oval 72"/>
          <p:cNvSpPr/>
          <p:nvPr/>
        </p:nvSpPr>
        <p:spPr>
          <a:xfrm>
            <a:off x="4039322"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4" name="Oval 73"/>
          <p:cNvSpPr/>
          <p:nvPr/>
        </p:nvSpPr>
        <p:spPr>
          <a:xfrm>
            <a:off x="4615386"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77" name="Straight Connector 76"/>
          <p:cNvCxnSpPr/>
          <p:nvPr/>
        </p:nvCxnSpPr>
        <p:spPr>
          <a:xfrm flipH="1">
            <a:off x="3607274" y="2705471"/>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a:off x="3967314" y="2705471"/>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9" name="Oval 78"/>
          <p:cNvSpPr/>
          <p:nvPr/>
        </p:nvSpPr>
        <p:spPr>
          <a:xfrm>
            <a:off x="3751290" y="256145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5" name="Rectangle 44"/>
          <p:cNvSpPr/>
          <p:nvPr/>
        </p:nvSpPr>
        <p:spPr>
          <a:xfrm>
            <a:off x="582938"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49" name="Rectangle 48"/>
          <p:cNvSpPr/>
          <p:nvPr/>
        </p:nvSpPr>
        <p:spPr>
          <a:xfrm>
            <a:off x="1159002"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0" name="Rectangle 49"/>
          <p:cNvSpPr/>
          <p:nvPr/>
        </p:nvSpPr>
        <p:spPr>
          <a:xfrm>
            <a:off x="1736063"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1" name="Rectangle 50"/>
          <p:cNvSpPr/>
          <p:nvPr/>
        </p:nvSpPr>
        <p:spPr>
          <a:xfrm>
            <a:off x="2311130" y="3353544"/>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2" name="Rectangle 51"/>
          <p:cNvSpPr/>
          <p:nvPr/>
        </p:nvSpPr>
        <p:spPr>
          <a:xfrm>
            <a:off x="2887194" y="3353543"/>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3" name="Rectangle 52"/>
          <p:cNvSpPr/>
          <p:nvPr/>
        </p:nvSpPr>
        <p:spPr>
          <a:xfrm>
            <a:off x="3463258" y="3353542"/>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4" name="Rectangle 53"/>
          <p:cNvSpPr/>
          <p:nvPr/>
        </p:nvSpPr>
        <p:spPr>
          <a:xfrm>
            <a:off x="4039322"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5" name="Rectangle 54"/>
          <p:cNvSpPr/>
          <p:nvPr/>
        </p:nvSpPr>
        <p:spPr>
          <a:xfrm>
            <a:off x="4615386"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56" name="Rectangle 55"/>
          <p:cNvSpPr/>
          <p:nvPr/>
        </p:nvSpPr>
        <p:spPr>
          <a:xfrm>
            <a:off x="870970" y="2345432"/>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66" name="Rectangle 65"/>
          <p:cNvSpPr/>
          <p:nvPr/>
        </p:nvSpPr>
        <p:spPr>
          <a:xfrm>
            <a:off x="870970" y="2345431"/>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75" name="Rectangle 74"/>
          <p:cNvSpPr/>
          <p:nvPr/>
        </p:nvSpPr>
        <p:spPr>
          <a:xfrm>
            <a:off x="2024095" y="2345430"/>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76" name="Rectangle 75"/>
          <p:cNvSpPr/>
          <p:nvPr/>
        </p:nvSpPr>
        <p:spPr>
          <a:xfrm>
            <a:off x="2023098" y="2345429"/>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0" name="Rectangle 79"/>
          <p:cNvSpPr/>
          <p:nvPr/>
        </p:nvSpPr>
        <p:spPr>
          <a:xfrm>
            <a:off x="3751290" y="2849488"/>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1" name="Rectangle 80"/>
          <p:cNvSpPr/>
          <p:nvPr/>
        </p:nvSpPr>
        <p:spPr>
          <a:xfrm>
            <a:off x="3751290" y="2849487"/>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2" name="Rectangle 81"/>
          <p:cNvSpPr/>
          <p:nvPr/>
        </p:nvSpPr>
        <p:spPr>
          <a:xfrm>
            <a:off x="4327354" y="2345432"/>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3" name="Rectangle 82"/>
          <p:cNvSpPr/>
          <p:nvPr/>
        </p:nvSpPr>
        <p:spPr>
          <a:xfrm>
            <a:off x="4327354" y="2345428"/>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4" name="Rectangle 83"/>
          <p:cNvSpPr/>
          <p:nvPr/>
        </p:nvSpPr>
        <p:spPr>
          <a:xfrm>
            <a:off x="1447034" y="184137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5" name="Rectangle 84"/>
          <p:cNvSpPr/>
          <p:nvPr/>
        </p:nvSpPr>
        <p:spPr>
          <a:xfrm>
            <a:off x="1447034" y="184137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6" name="Rectangle 85"/>
          <p:cNvSpPr/>
          <p:nvPr/>
        </p:nvSpPr>
        <p:spPr>
          <a:xfrm>
            <a:off x="3175226" y="184137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7" name="Rectangle 86"/>
          <p:cNvSpPr/>
          <p:nvPr/>
        </p:nvSpPr>
        <p:spPr>
          <a:xfrm>
            <a:off x="3175226" y="184137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8" name="Rectangle 87"/>
          <p:cNvSpPr/>
          <p:nvPr/>
        </p:nvSpPr>
        <p:spPr>
          <a:xfrm>
            <a:off x="2599162" y="1337320"/>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89" name="Rectangle 88"/>
          <p:cNvSpPr/>
          <p:nvPr/>
        </p:nvSpPr>
        <p:spPr>
          <a:xfrm>
            <a:off x="2599162" y="1337319"/>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42</a:t>
            </a:fld>
            <a:endParaRPr lang="de-DE"/>
          </a:p>
        </p:txBody>
      </p:sp>
    </p:spTree>
    <p:extLst>
      <p:ext uri="{BB962C8B-B14F-4D97-AF65-F5344CB8AC3E}">
        <p14:creationId xmlns:p14="http://schemas.microsoft.com/office/powerpoint/2010/main" val="2473512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500"/>
                                        <p:tgtEl>
                                          <p:spTgt spid="9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fade">
                                      <p:cBhvr>
                                        <p:cTn id="19" dur="500"/>
                                        <p:tgtEl>
                                          <p:spTgt spid="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fade">
                                      <p:cBhvr>
                                        <p:cTn id="28" dur="500"/>
                                        <p:tgtEl>
                                          <p:spTgt spid="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fade">
                                      <p:cBhvr>
                                        <p:cTn id="54" dur="500"/>
                                        <p:tgtEl>
                                          <p:spTgt spid="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97"/>
                                        </p:tgtEl>
                                      </p:cBhvr>
                                    </p:animEffect>
                                    <p:set>
                                      <p:cBhvr>
                                        <p:cTn id="59" dur="1" fill="hold">
                                          <p:stCondLst>
                                            <p:cond delay="499"/>
                                          </p:stCondLst>
                                        </p:cTn>
                                        <p:tgtEl>
                                          <p:spTgt spid="97"/>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96"/>
                                        </p:tgtEl>
                                      </p:cBhvr>
                                    </p:animEffect>
                                    <p:set>
                                      <p:cBhvr>
                                        <p:cTn id="62" dur="1" fill="hold">
                                          <p:stCondLst>
                                            <p:cond delay="499"/>
                                          </p:stCondLst>
                                        </p:cTn>
                                        <p:tgtEl>
                                          <p:spTgt spid="9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95"/>
                                        </p:tgtEl>
                                      </p:cBhvr>
                                    </p:animEffect>
                                    <p:set>
                                      <p:cBhvr>
                                        <p:cTn id="65" dur="1" fill="hold">
                                          <p:stCondLst>
                                            <p:cond delay="499"/>
                                          </p:stCondLst>
                                        </p:cTn>
                                        <p:tgtEl>
                                          <p:spTgt spid="95"/>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94"/>
                                        </p:tgtEl>
                                      </p:cBhvr>
                                    </p:animEffect>
                                    <p:set>
                                      <p:cBhvr>
                                        <p:cTn id="68" dur="1" fill="hold">
                                          <p:stCondLst>
                                            <p:cond delay="499"/>
                                          </p:stCondLst>
                                        </p:cTn>
                                        <p:tgtEl>
                                          <p:spTgt spid="94"/>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3"/>
                                        </p:tgtEl>
                                      </p:cBhvr>
                                    </p:animEffect>
                                    <p:set>
                                      <p:cBhvr>
                                        <p:cTn id="71" dur="1" fill="hold">
                                          <p:stCondLst>
                                            <p:cond delay="499"/>
                                          </p:stCondLst>
                                        </p:cTn>
                                        <p:tgtEl>
                                          <p:spTgt spid="9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92"/>
                                        </p:tgtEl>
                                      </p:cBhvr>
                                    </p:animEffect>
                                    <p:set>
                                      <p:cBhvr>
                                        <p:cTn id="74" dur="1" fill="hold">
                                          <p:stCondLst>
                                            <p:cond delay="499"/>
                                          </p:stCondLst>
                                        </p:cTn>
                                        <p:tgtEl>
                                          <p:spTgt spid="9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91"/>
                                        </p:tgtEl>
                                      </p:cBhvr>
                                    </p:animEffect>
                                    <p:set>
                                      <p:cBhvr>
                                        <p:cTn id="77" dur="1" fill="hold">
                                          <p:stCondLst>
                                            <p:cond delay="499"/>
                                          </p:stCondLst>
                                        </p:cTn>
                                        <p:tgtEl>
                                          <p:spTgt spid="91"/>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90"/>
                                        </p:tgtEl>
                                      </p:cBhvr>
                                    </p:animEffect>
                                    <p:set>
                                      <p:cBhvr>
                                        <p:cTn id="80" dur="1" fill="hold">
                                          <p:stCondLst>
                                            <p:cond delay="499"/>
                                          </p:stCondLst>
                                        </p:cTn>
                                        <p:tgtEl>
                                          <p:spTgt spid="90"/>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98"/>
                                        </p:tgtEl>
                                        <p:attrNameLst>
                                          <p:attrName>style.visibility</p:attrName>
                                        </p:attrNameLst>
                                      </p:cBhvr>
                                      <p:to>
                                        <p:strVal val="visible"/>
                                      </p:to>
                                    </p:set>
                                    <p:animEffect transition="in" filter="fade">
                                      <p:cBhvr>
                                        <p:cTn id="83" dur="500"/>
                                        <p:tgtEl>
                                          <p:spTgt spid="9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fade">
                                      <p:cBhvr>
                                        <p:cTn id="88" dur="500"/>
                                        <p:tgtEl>
                                          <p:spTgt spid="8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fade">
                                      <p:cBhvr>
                                        <p:cTn id="91" dur="500"/>
                                        <p:tgtEl>
                                          <p:spTgt spid="81"/>
                                        </p:tgtEl>
                                      </p:cBhvr>
                                    </p:animEffect>
                                  </p:childTnLst>
                                </p:cTn>
                              </p:par>
                              <p:par>
                                <p:cTn id="92" presetID="42" presetClass="path" presetSubtype="0" accel="50000" decel="50000" fill="hold" grpId="1" nodeType="withEffect">
                                  <p:stCondLst>
                                    <p:cond delay="0"/>
                                  </p:stCondLst>
                                  <p:childTnLst>
                                    <p:animMotion origin="layout" path="M -9.25926E-8 3.45679E-6 L 0.05266 0.12268 " pathEditMode="relative" rAng="0" ptsTypes="AA">
                                      <p:cBhvr>
                                        <p:cTn id="93" dur="1000" spd="-100000" fill="hold"/>
                                        <p:tgtEl>
                                          <p:spTgt spid="80"/>
                                        </p:tgtEl>
                                        <p:attrNameLst>
                                          <p:attrName>ppt_x</p:attrName>
                                          <p:attrName>ppt_y</p:attrName>
                                        </p:attrNameLst>
                                      </p:cBhvr>
                                      <p:rCtr x="2633" y="6134"/>
                                    </p:animMotion>
                                  </p:childTnLst>
                                </p:cTn>
                              </p:par>
                              <p:par>
                                <p:cTn id="94" presetID="42" presetClass="path" presetSubtype="0" accel="50000" decel="50000" fill="hold" grpId="1" nodeType="withEffect">
                                  <p:stCondLst>
                                    <p:cond delay="0"/>
                                  </p:stCondLst>
                                  <p:childTnLst>
                                    <p:animMotion origin="layout" path="M -9.25926E-8 3.45679E-6 L -0.05237 0.12268 " pathEditMode="relative" rAng="0" ptsTypes="AA">
                                      <p:cBhvr>
                                        <p:cTn id="95" dur="1000" spd="-100000" fill="hold"/>
                                        <p:tgtEl>
                                          <p:spTgt spid="81"/>
                                        </p:tgtEl>
                                        <p:attrNameLst>
                                          <p:attrName>ppt_x</p:attrName>
                                          <p:attrName>ppt_y</p:attrName>
                                        </p:attrNameLst>
                                      </p:cBhvr>
                                      <p:rCtr x="-2633" y="6134"/>
                                    </p:animMotion>
                                  </p:childTnLst>
                                </p:cTn>
                              </p:par>
                            </p:childTnLst>
                          </p:cTn>
                        </p:par>
                        <p:par>
                          <p:cTn id="96" fill="hold">
                            <p:stCondLst>
                              <p:cond delay="1000"/>
                            </p:stCondLst>
                            <p:childTnLst>
                              <p:par>
                                <p:cTn id="97" presetID="10" presetClass="exit" presetSubtype="0" fill="hold" grpId="2" nodeType="afterEffect">
                                  <p:stCondLst>
                                    <p:cond delay="0"/>
                                  </p:stCondLst>
                                  <p:childTnLst>
                                    <p:animEffect transition="out" filter="fade">
                                      <p:cBhvr>
                                        <p:cTn id="98" dur="250"/>
                                        <p:tgtEl>
                                          <p:spTgt spid="81"/>
                                        </p:tgtEl>
                                      </p:cBhvr>
                                    </p:animEffect>
                                    <p:set>
                                      <p:cBhvr>
                                        <p:cTn id="99" dur="1" fill="hold">
                                          <p:stCondLst>
                                            <p:cond delay="249"/>
                                          </p:stCondLst>
                                        </p:cTn>
                                        <p:tgtEl>
                                          <p:spTgt spid="81"/>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98"/>
                                        </p:tgtEl>
                                      </p:cBhvr>
                                    </p:animEffect>
                                    <p:set>
                                      <p:cBhvr>
                                        <p:cTn id="104" dur="1" fill="hold">
                                          <p:stCondLst>
                                            <p:cond delay="499"/>
                                          </p:stCondLst>
                                        </p:cTn>
                                        <p:tgtEl>
                                          <p:spTgt spid="98"/>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fade">
                                      <p:cBhvr>
                                        <p:cTn id="107" dur="500"/>
                                        <p:tgtEl>
                                          <p:spTgt spid="9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fade">
                                      <p:cBhvr>
                                        <p:cTn id="110" dur="500"/>
                                        <p:tgtEl>
                                          <p:spTgt spid="10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fade">
                                      <p:cBhvr>
                                        <p:cTn id="113" dur="500"/>
                                        <p:tgtEl>
                                          <p:spTgt spid="101"/>
                                        </p:tgtEl>
                                      </p:cBhvr>
                                    </p:animEffect>
                                  </p:childTnLst>
                                </p:cTn>
                              </p:par>
                            </p:childTnLst>
                          </p:cTn>
                        </p:par>
                        <p:par>
                          <p:cTn id="114" fill="hold">
                            <p:stCondLst>
                              <p:cond delay="500"/>
                            </p:stCondLst>
                            <p:childTnLst>
                              <p:par>
                                <p:cTn id="115" presetID="10" presetClass="entr" presetSubtype="0" fill="hold" grpId="0" nodeType="after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fade">
                                      <p:cBhvr>
                                        <p:cTn id="117" dur="500"/>
                                        <p:tgtEl>
                                          <p:spTgt spid="5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6"/>
                                        </p:tgtEl>
                                        <p:attrNameLst>
                                          <p:attrName>style.visibility</p:attrName>
                                        </p:attrNameLst>
                                      </p:cBhvr>
                                      <p:to>
                                        <p:strVal val="visible"/>
                                      </p:to>
                                    </p:set>
                                    <p:animEffect transition="in" filter="fade">
                                      <p:cBhvr>
                                        <p:cTn id="120" dur="500"/>
                                        <p:tgtEl>
                                          <p:spTgt spid="66"/>
                                        </p:tgtEl>
                                      </p:cBhvr>
                                    </p:animEffect>
                                  </p:childTnLst>
                                </p:cTn>
                              </p:par>
                              <p:par>
                                <p:cTn id="121" presetID="42" presetClass="path" presetSubtype="0" accel="50000" decel="50000" fill="hold" grpId="1" nodeType="withEffect">
                                  <p:stCondLst>
                                    <p:cond delay="0"/>
                                  </p:stCondLst>
                                  <p:childTnLst>
                                    <p:animMotion origin="layout" path="M 4.16667E-6 2.83951E-6 L 0.05266 0.24498 " pathEditMode="relative" rAng="0" ptsTypes="AA">
                                      <p:cBhvr>
                                        <p:cTn id="122" dur="1000" spd="-100000" fill="hold"/>
                                        <p:tgtEl>
                                          <p:spTgt spid="56"/>
                                        </p:tgtEl>
                                        <p:attrNameLst>
                                          <p:attrName>ppt_x</p:attrName>
                                          <p:attrName>ppt_y</p:attrName>
                                        </p:attrNameLst>
                                      </p:cBhvr>
                                      <p:rCtr x="2633" y="12230"/>
                                    </p:animMotion>
                                  </p:childTnLst>
                                </p:cTn>
                              </p:par>
                              <p:par>
                                <p:cTn id="123" presetID="42" presetClass="path" presetSubtype="0" accel="50000" decel="50000" fill="hold" grpId="1" nodeType="withEffect">
                                  <p:stCondLst>
                                    <p:cond delay="0"/>
                                  </p:stCondLst>
                                  <p:childTnLst>
                                    <p:animMotion origin="layout" path="M 4.16667E-6 2.83951E-6 L -0.05238 0.24498 " pathEditMode="relative" rAng="0" ptsTypes="AA">
                                      <p:cBhvr>
                                        <p:cTn id="124" dur="1000" spd="-100000" fill="hold"/>
                                        <p:tgtEl>
                                          <p:spTgt spid="66"/>
                                        </p:tgtEl>
                                        <p:attrNameLst>
                                          <p:attrName>ppt_x</p:attrName>
                                          <p:attrName>ppt_y</p:attrName>
                                        </p:attrNameLst>
                                      </p:cBhvr>
                                      <p:rCtr x="-2633" y="12230"/>
                                    </p:animMotion>
                                  </p:childTnLst>
                                </p:cTn>
                              </p:par>
                              <p:par>
                                <p:cTn id="125" presetID="10" presetClass="entr" presetSubtype="0" fill="hold" grpId="0" nodeType="with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fade">
                                      <p:cBhvr>
                                        <p:cTn id="127" dur="500"/>
                                        <p:tgtEl>
                                          <p:spTgt spid="7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6"/>
                                        </p:tgtEl>
                                        <p:attrNameLst>
                                          <p:attrName>style.visibility</p:attrName>
                                        </p:attrNameLst>
                                      </p:cBhvr>
                                      <p:to>
                                        <p:strVal val="visible"/>
                                      </p:to>
                                    </p:set>
                                    <p:animEffect transition="in" filter="fade">
                                      <p:cBhvr>
                                        <p:cTn id="130" dur="500"/>
                                        <p:tgtEl>
                                          <p:spTgt spid="76"/>
                                        </p:tgtEl>
                                      </p:cBhvr>
                                    </p:animEffect>
                                  </p:childTnLst>
                                </p:cTn>
                              </p:par>
                              <p:par>
                                <p:cTn id="131" presetID="42" presetClass="path" presetSubtype="0" accel="50000" decel="50000" fill="hold" grpId="1" nodeType="withEffect">
                                  <p:stCondLst>
                                    <p:cond delay="0"/>
                                  </p:stCondLst>
                                  <p:childTnLst>
                                    <p:animMotion origin="layout" path="M 4.72222E-6 2.83951E-6 L 0.05266 0.24498 " pathEditMode="relative" rAng="0" ptsTypes="AA">
                                      <p:cBhvr>
                                        <p:cTn id="132" dur="1000" spd="-100000" fill="hold"/>
                                        <p:tgtEl>
                                          <p:spTgt spid="75"/>
                                        </p:tgtEl>
                                        <p:attrNameLst>
                                          <p:attrName>ppt_x</p:attrName>
                                          <p:attrName>ppt_y</p:attrName>
                                        </p:attrNameLst>
                                      </p:cBhvr>
                                      <p:rCtr x="2633" y="12230"/>
                                    </p:animMotion>
                                  </p:childTnLst>
                                </p:cTn>
                              </p:par>
                              <p:par>
                                <p:cTn id="133" presetID="42" presetClass="path" presetSubtype="0" accel="50000" decel="50000" fill="hold" grpId="1" nodeType="withEffect">
                                  <p:stCondLst>
                                    <p:cond delay="0"/>
                                  </p:stCondLst>
                                  <p:childTnLst>
                                    <p:animMotion origin="layout" path="M 4.72222E-6 2.83951E-6 L -0.05238 0.24498 " pathEditMode="relative" rAng="0" ptsTypes="AA">
                                      <p:cBhvr>
                                        <p:cTn id="134" dur="1000" spd="-100000" fill="hold"/>
                                        <p:tgtEl>
                                          <p:spTgt spid="76"/>
                                        </p:tgtEl>
                                        <p:attrNameLst>
                                          <p:attrName>ppt_x</p:attrName>
                                          <p:attrName>ppt_y</p:attrName>
                                        </p:attrNameLst>
                                      </p:cBhvr>
                                      <p:rCtr x="-2633" y="12230"/>
                                    </p:animMotion>
                                  </p:childTnLst>
                                </p:cTn>
                              </p:par>
                              <p:par>
                                <p:cTn id="135" presetID="10" presetClass="entr" presetSubtype="0" fill="hold" grpId="0" nodeType="withEffect">
                                  <p:stCondLst>
                                    <p:cond delay="0"/>
                                  </p:stCondLst>
                                  <p:childTnLst>
                                    <p:set>
                                      <p:cBhvr>
                                        <p:cTn id="136" dur="1" fill="hold">
                                          <p:stCondLst>
                                            <p:cond delay="0"/>
                                          </p:stCondLst>
                                        </p:cTn>
                                        <p:tgtEl>
                                          <p:spTgt spid="82"/>
                                        </p:tgtEl>
                                        <p:attrNameLst>
                                          <p:attrName>style.visibility</p:attrName>
                                        </p:attrNameLst>
                                      </p:cBhvr>
                                      <p:to>
                                        <p:strVal val="visible"/>
                                      </p:to>
                                    </p:set>
                                    <p:animEffect transition="in" filter="fade">
                                      <p:cBhvr>
                                        <p:cTn id="137" dur="500"/>
                                        <p:tgtEl>
                                          <p:spTgt spid="8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83"/>
                                        </p:tgtEl>
                                        <p:attrNameLst>
                                          <p:attrName>style.visibility</p:attrName>
                                        </p:attrNameLst>
                                      </p:cBhvr>
                                      <p:to>
                                        <p:strVal val="visible"/>
                                      </p:to>
                                    </p:set>
                                    <p:animEffect transition="in" filter="fade">
                                      <p:cBhvr>
                                        <p:cTn id="140" dur="500"/>
                                        <p:tgtEl>
                                          <p:spTgt spid="83"/>
                                        </p:tgtEl>
                                      </p:cBhvr>
                                    </p:animEffect>
                                  </p:childTnLst>
                                </p:cTn>
                              </p:par>
                              <p:par>
                                <p:cTn id="141" presetID="42" presetClass="path" presetSubtype="0" accel="50000" decel="50000" fill="hold" grpId="1" nodeType="withEffect">
                                  <p:stCondLst>
                                    <p:cond delay="0"/>
                                  </p:stCondLst>
                                  <p:childTnLst>
                                    <p:animMotion origin="layout" path="M -4.81481E-6 2.83951E-6 L 0.05267 0.24498 " pathEditMode="relative" rAng="0" ptsTypes="AA">
                                      <p:cBhvr>
                                        <p:cTn id="142" dur="1000" spd="-100000" fill="hold"/>
                                        <p:tgtEl>
                                          <p:spTgt spid="82"/>
                                        </p:tgtEl>
                                        <p:attrNameLst>
                                          <p:attrName>ppt_x</p:attrName>
                                          <p:attrName>ppt_y</p:attrName>
                                        </p:attrNameLst>
                                      </p:cBhvr>
                                      <p:rCtr x="2633" y="12230"/>
                                    </p:animMotion>
                                  </p:childTnLst>
                                </p:cTn>
                              </p:par>
                              <p:par>
                                <p:cTn id="143" presetID="42" presetClass="path" presetSubtype="0" accel="50000" decel="50000" fill="hold" grpId="1" nodeType="withEffect">
                                  <p:stCondLst>
                                    <p:cond delay="0"/>
                                  </p:stCondLst>
                                  <p:childTnLst>
                                    <p:animMotion origin="layout" path="M -0.00028 2.83951E-6 L -0.10503 0.1223 " pathEditMode="relative" rAng="0" ptsTypes="AA">
                                      <p:cBhvr>
                                        <p:cTn id="144" dur="1000" spd="-100000" fill="hold"/>
                                        <p:tgtEl>
                                          <p:spTgt spid="83"/>
                                        </p:tgtEl>
                                        <p:attrNameLst>
                                          <p:attrName>ppt_x</p:attrName>
                                          <p:attrName>ppt_y</p:attrName>
                                        </p:attrNameLst>
                                      </p:cBhvr>
                                      <p:rCtr x="-5237" y="6096"/>
                                    </p:animMotion>
                                  </p:childTnLst>
                                </p:cTn>
                              </p:par>
                            </p:childTnLst>
                          </p:cTn>
                        </p:par>
                        <p:par>
                          <p:cTn id="145" fill="hold">
                            <p:stCondLst>
                              <p:cond delay="1500"/>
                            </p:stCondLst>
                            <p:childTnLst>
                              <p:par>
                                <p:cTn id="146" presetID="10" presetClass="exit" presetSubtype="0" fill="hold" grpId="2" nodeType="afterEffect">
                                  <p:stCondLst>
                                    <p:cond delay="0"/>
                                  </p:stCondLst>
                                  <p:childTnLst>
                                    <p:animEffect transition="out" filter="fade">
                                      <p:cBhvr>
                                        <p:cTn id="147" dur="250"/>
                                        <p:tgtEl>
                                          <p:spTgt spid="66"/>
                                        </p:tgtEl>
                                      </p:cBhvr>
                                    </p:animEffect>
                                    <p:set>
                                      <p:cBhvr>
                                        <p:cTn id="148" dur="1" fill="hold">
                                          <p:stCondLst>
                                            <p:cond delay="249"/>
                                          </p:stCondLst>
                                        </p:cTn>
                                        <p:tgtEl>
                                          <p:spTgt spid="66"/>
                                        </p:tgtEl>
                                        <p:attrNameLst>
                                          <p:attrName>style.visibility</p:attrName>
                                        </p:attrNameLst>
                                      </p:cBhvr>
                                      <p:to>
                                        <p:strVal val="hidden"/>
                                      </p:to>
                                    </p:set>
                                  </p:childTnLst>
                                </p:cTn>
                              </p:par>
                              <p:par>
                                <p:cTn id="149" presetID="10" presetClass="exit" presetSubtype="0" fill="hold" grpId="2" nodeType="withEffect">
                                  <p:stCondLst>
                                    <p:cond delay="0"/>
                                  </p:stCondLst>
                                  <p:childTnLst>
                                    <p:animEffect transition="out" filter="fade">
                                      <p:cBhvr>
                                        <p:cTn id="150" dur="250"/>
                                        <p:tgtEl>
                                          <p:spTgt spid="76"/>
                                        </p:tgtEl>
                                      </p:cBhvr>
                                    </p:animEffect>
                                    <p:set>
                                      <p:cBhvr>
                                        <p:cTn id="151" dur="1" fill="hold">
                                          <p:stCondLst>
                                            <p:cond delay="249"/>
                                          </p:stCondLst>
                                        </p:cTn>
                                        <p:tgtEl>
                                          <p:spTgt spid="76"/>
                                        </p:tgtEl>
                                        <p:attrNameLst>
                                          <p:attrName>style.visibility</p:attrName>
                                        </p:attrNameLst>
                                      </p:cBhvr>
                                      <p:to>
                                        <p:strVal val="hidden"/>
                                      </p:to>
                                    </p:set>
                                  </p:childTnLst>
                                </p:cTn>
                              </p:par>
                              <p:par>
                                <p:cTn id="152" presetID="10" presetClass="exit" presetSubtype="0" fill="hold" grpId="2" nodeType="withEffect">
                                  <p:stCondLst>
                                    <p:cond delay="0"/>
                                  </p:stCondLst>
                                  <p:childTnLst>
                                    <p:animEffect transition="out" filter="fade">
                                      <p:cBhvr>
                                        <p:cTn id="153" dur="250"/>
                                        <p:tgtEl>
                                          <p:spTgt spid="83"/>
                                        </p:tgtEl>
                                      </p:cBhvr>
                                    </p:animEffect>
                                    <p:set>
                                      <p:cBhvr>
                                        <p:cTn id="154" dur="1" fill="hold">
                                          <p:stCondLst>
                                            <p:cond delay="249"/>
                                          </p:stCondLst>
                                        </p:cTn>
                                        <p:tgtEl>
                                          <p:spTgt spid="83"/>
                                        </p:tgtEl>
                                        <p:attrNameLst>
                                          <p:attrName>style.visibility</p:attrName>
                                        </p:attrNameLst>
                                      </p:cBhvr>
                                      <p:to>
                                        <p:strVal val="hidden"/>
                                      </p:to>
                                    </p:set>
                                  </p:childTnLst>
                                </p:cTn>
                              </p:par>
                            </p:childTnLst>
                          </p:cTn>
                        </p:par>
                        <p:par>
                          <p:cTn id="155" fill="hold">
                            <p:stCondLst>
                              <p:cond delay="1750"/>
                            </p:stCondLst>
                            <p:childTnLst>
                              <p:par>
                                <p:cTn id="156" presetID="10" presetClass="exit" presetSubtype="0" fill="hold" grpId="1" nodeType="afterEffect">
                                  <p:stCondLst>
                                    <p:cond delay="0"/>
                                  </p:stCondLst>
                                  <p:childTnLst>
                                    <p:animEffect transition="out" filter="fade">
                                      <p:cBhvr>
                                        <p:cTn id="157" dur="500"/>
                                        <p:tgtEl>
                                          <p:spTgt spid="99"/>
                                        </p:tgtEl>
                                      </p:cBhvr>
                                    </p:animEffect>
                                    <p:set>
                                      <p:cBhvr>
                                        <p:cTn id="158" dur="1" fill="hold">
                                          <p:stCondLst>
                                            <p:cond delay="499"/>
                                          </p:stCondLst>
                                        </p:cTn>
                                        <p:tgtEl>
                                          <p:spTgt spid="99"/>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100"/>
                                        </p:tgtEl>
                                      </p:cBhvr>
                                    </p:animEffect>
                                    <p:set>
                                      <p:cBhvr>
                                        <p:cTn id="161" dur="1" fill="hold">
                                          <p:stCondLst>
                                            <p:cond delay="499"/>
                                          </p:stCondLst>
                                        </p:cTn>
                                        <p:tgtEl>
                                          <p:spTgt spid="100"/>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101"/>
                                        </p:tgtEl>
                                      </p:cBhvr>
                                    </p:animEffect>
                                    <p:set>
                                      <p:cBhvr>
                                        <p:cTn id="164" dur="1" fill="hold">
                                          <p:stCondLst>
                                            <p:cond delay="499"/>
                                          </p:stCondLst>
                                        </p:cTn>
                                        <p:tgtEl>
                                          <p:spTgt spid="101"/>
                                        </p:tgtEl>
                                        <p:attrNameLst>
                                          <p:attrName>style.visibility</p:attrName>
                                        </p:attrNameLst>
                                      </p:cBhvr>
                                      <p:to>
                                        <p:strVal val="hidden"/>
                                      </p:to>
                                    </p:set>
                                  </p:childTnLst>
                                </p:cTn>
                              </p:par>
                              <p:par>
                                <p:cTn id="165" presetID="10" presetClass="entr" presetSubtype="0" fill="hold" grpId="0" nodeType="withEffect">
                                  <p:stCondLst>
                                    <p:cond delay="0"/>
                                  </p:stCondLst>
                                  <p:childTnLst>
                                    <p:set>
                                      <p:cBhvr>
                                        <p:cTn id="166" dur="1" fill="hold">
                                          <p:stCondLst>
                                            <p:cond delay="0"/>
                                          </p:stCondLst>
                                        </p:cTn>
                                        <p:tgtEl>
                                          <p:spTgt spid="102"/>
                                        </p:tgtEl>
                                        <p:attrNameLst>
                                          <p:attrName>style.visibility</p:attrName>
                                        </p:attrNameLst>
                                      </p:cBhvr>
                                      <p:to>
                                        <p:strVal val="visible"/>
                                      </p:to>
                                    </p:set>
                                    <p:animEffect transition="in" filter="fade">
                                      <p:cBhvr>
                                        <p:cTn id="167" dur="500"/>
                                        <p:tgtEl>
                                          <p:spTgt spid="10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03"/>
                                        </p:tgtEl>
                                        <p:attrNameLst>
                                          <p:attrName>style.visibility</p:attrName>
                                        </p:attrNameLst>
                                      </p:cBhvr>
                                      <p:to>
                                        <p:strVal val="visible"/>
                                      </p:to>
                                    </p:set>
                                    <p:animEffect transition="in" filter="fade">
                                      <p:cBhvr>
                                        <p:cTn id="170" dur="500"/>
                                        <p:tgtEl>
                                          <p:spTgt spid="103"/>
                                        </p:tgtEl>
                                      </p:cBhvr>
                                    </p:animEffect>
                                  </p:childTnLst>
                                </p:cTn>
                              </p:par>
                            </p:childTnLst>
                          </p:cTn>
                        </p:par>
                        <p:par>
                          <p:cTn id="171" fill="hold">
                            <p:stCondLst>
                              <p:cond delay="2250"/>
                            </p:stCondLst>
                            <p:childTnLst>
                              <p:par>
                                <p:cTn id="172" presetID="10" presetClass="entr" presetSubtype="0" fill="hold" grpId="0" nodeType="after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fade">
                                      <p:cBhvr>
                                        <p:cTn id="174" dur="500"/>
                                        <p:tgtEl>
                                          <p:spTgt spid="84"/>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85"/>
                                        </p:tgtEl>
                                        <p:attrNameLst>
                                          <p:attrName>style.visibility</p:attrName>
                                        </p:attrNameLst>
                                      </p:cBhvr>
                                      <p:to>
                                        <p:strVal val="visible"/>
                                      </p:to>
                                    </p:set>
                                    <p:animEffect transition="in" filter="fade">
                                      <p:cBhvr>
                                        <p:cTn id="177" dur="500"/>
                                        <p:tgtEl>
                                          <p:spTgt spid="85"/>
                                        </p:tgtEl>
                                      </p:cBhvr>
                                    </p:animEffect>
                                  </p:childTnLst>
                                </p:cTn>
                              </p:par>
                              <p:par>
                                <p:cTn id="178" presetID="42" presetClass="path" presetSubtype="0" accel="50000" decel="50000" fill="hold" grpId="1" nodeType="withEffect">
                                  <p:stCondLst>
                                    <p:cond delay="0"/>
                                  </p:stCondLst>
                                  <p:childTnLst>
                                    <p:animMotion origin="layout" path="M -5.55556E-7 -1.97531E-6 L 0.10504 0.12269 " pathEditMode="relative" rAng="0" ptsTypes="AA">
                                      <p:cBhvr>
                                        <p:cTn id="179" dur="1000" spd="-100000" fill="hold"/>
                                        <p:tgtEl>
                                          <p:spTgt spid="84"/>
                                        </p:tgtEl>
                                        <p:attrNameLst>
                                          <p:attrName>ppt_x</p:attrName>
                                          <p:attrName>ppt_y</p:attrName>
                                        </p:attrNameLst>
                                      </p:cBhvr>
                                      <p:rCtr x="5237" y="6134"/>
                                    </p:animMotion>
                                  </p:childTnLst>
                                </p:cTn>
                              </p:par>
                              <p:par>
                                <p:cTn id="180" presetID="42" presetClass="path" presetSubtype="0" accel="50000" decel="50000" fill="hold" grpId="1" nodeType="withEffect">
                                  <p:stCondLst>
                                    <p:cond delay="0"/>
                                  </p:stCondLst>
                                  <p:childTnLst>
                                    <p:animMotion origin="layout" path="M -5.55556E-7 -1.97531E-6 L -0.10503 0.12269 " pathEditMode="relative" rAng="0" ptsTypes="AA">
                                      <p:cBhvr>
                                        <p:cTn id="181" dur="1000" spd="-100000" fill="hold"/>
                                        <p:tgtEl>
                                          <p:spTgt spid="85"/>
                                        </p:tgtEl>
                                        <p:attrNameLst>
                                          <p:attrName>ppt_x</p:attrName>
                                          <p:attrName>ppt_y</p:attrName>
                                        </p:attrNameLst>
                                      </p:cBhvr>
                                      <p:rCtr x="-5266" y="6134"/>
                                    </p:animMotion>
                                  </p:childTnLst>
                                </p:cTn>
                              </p:par>
                              <p:par>
                                <p:cTn id="182" presetID="10" presetClass="entr" presetSubtype="0" fill="hold" grpId="0" nodeType="withEffect">
                                  <p:stCondLst>
                                    <p:cond delay="0"/>
                                  </p:stCondLst>
                                  <p:childTnLst>
                                    <p:set>
                                      <p:cBhvr>
                                        <p:cTn id="183" dur="1" fill="hold">
                                          <p:stCondLst>
                                            <p:cond delay="0"/>
                                          </p:stCondLst>
                                        </p:cTn>
                                        <p:tgtEl>
                                          <p:spTgt spid="86"/>
                                        </p:tgtEl>
                                        <p:attrNameLst>
                                          <p:attrName>style.visibility</p:attrName>
                                        </p:attrNameLst>
                                      </p:cBhvr>
                                      <p:to>
                                        <p:strVal val="visible"/>
                                      </p:to>
                                    </p:set>
                                    <p:animEffect transition="in" filter="fade">
                                      <p:cBhvr>
                                        <p:cTn id="184" dur="500"/>
                                        <p:tgtEl>
                                          <p:spTgt spid="8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87"/>
                                        </p:tgtEl>
                                        <p:attrNameLst>
                                          <p:attrName>style.visibility</p:attrName>
                                        </p:attrNameLst>
                                      </p:cBhvr>
                                      <p:to>
                                        <p:strVal val="visible"/>
                                      </p:to>
                                    </p:set>
                                    <p:animEffect transition="in" filter="fade">
                                      <p:cBhvr>
                                        <p:cTn id="187" dur="500"/>
                                        <p:tgtEl>
                                          <p:spTgt spid="87"/>
                                        </p:tgtEl>
                                      </p:cBhvr>
                                    </p:animEffect>
                                  </p:childTnLst>
                                </p:cTn>
                              </p:par>
                              <p:par>
                                <p:cTn id="188" presetID="42" presetClass="path" presetSubtype="0" accel="50000" decel="50000" fill="hold" grpId="1" nodeType="withEffect">
                                  <p:stCondLst>
                                    <p:cond delay="0"/>
                                  </p:stCondLst>
                                  <p:childTnLst>
                                    <p:animMotion origin="layout" path="M -0.00029 -1.97531E-6 L 0.20978 0.12269 " pathEditMode="relative" rAng="0" ptsTypes="AA">
                                      <p:cBhvr>
                                        <p:cTn id="189" dur="1000" spd="-100000" fill="hold"/>
                                        <p:tgtEl>
                                          <p:spTgt spid="86"/>
                                        </p:tgtEl>
                                        <p:attrNameLst>
                                          <p:attrName>ppt_x</p:attrName>
                                          <p:attrName>ppt_y</p:attrName>
                                        </p:attrNameLst>
                                      </p:cBhvr>
                                      <p:rCtr x="10503" y="6134"/>
                                    </p:animMotion>
                                  </p:childTnLst>
                                </p:cTn>
                              </p:par>
                              <p:par>
                                <p:cTn id="190" presetID="42" presetClass="path" presetSubtype="0" accel="50000" decel="50000" fill="hold" grpId="1" nodeType="withEffect">
                                  <p:stCondLst>
                                    <p:cond delay="0"/>
                                  </p:stCondLst>
                                  <p:childTnLst>
                                    <p:animMotion origin="layout" path="M -4.72222E-6 -1.97531E-6 L -0.05266 0.36767 " pathEditMode="relative" rAng="0" ptsTypes="AA">
                                      <p:cBhvr>
                                        <p:cTn id="191" dur="1000" spd="-100000" fill="hold"/>
                                        <p:tgtEl>
                                          <p:spTgt spid="87"/>
                                        </p:tgtEl>
                                        <p:attrNameLst>
                                          <p:attrName>ppt_x</p:attrName>
                                          <p:attrName>ppt_y</p:attrName>
                                        </p:attrNameLst>
                                      </p:cBhvr>
                                      <p:rCtr x="-2633" y="18364"/>
                                    </p:animMotion>
                                  </p:childTnLst>
                                </p:cTn>
                              </p:par>
                            </p:childTnLst>
                          </p:cTn>
                        </p:par>
                        <p:par>
                          <p:cTn id="192" fill="hold">
                            <p:stCondLst>
                              <p:cond delay="3250"/>
                            </p:stCondLst>
                            <p:childTnLst>
                              <p:par>
                                <p:cTn id="193" presetID="10" presetClass="exit" presetSubtype="0" fill="hold" grpId="2" nodeType="afterEffect">
                                  <p:stCondLst>
                                    <p:cond delay="0"/>
                                  </p:stCondLst>
                                  <p:childTnLst>
                                    <p:animEffect transition="out" filter="fade">
                                      <p:cBhvr>
                                        <p:cTn id="194" dur="250"/>
                                        <p:tgtEl>
                                          <p:spTgt spid="85"/>
                                        </p:tgtEl>
                                      </p:cBhvr>
                                    </p:animEffect>
                                    <p:set>
                                      <p:cBhvr>
                                        <p:cTn id="195" dur="1" fill="hold">
                                          <p:stCondLst>
                                            <p:cond delay="249"/>
                                          </p:stCondLst>
                                        </p:cTn>
                                        <p:tgtEl>
                                          <p:spTgt spid="85"/>
                                        </p:tgtEl>
                                        <p:attrNameLst>
                                          <p:attrName>style.visibility</p:attrName>
                                        </p:attrNameLst>
                                      </p:cBhvr>
                                      <p:to>
                                        <p:strVal val="hidden"/>
                                      </p:to>
                                    </p:set>
                                  </p:childTnLst>
                                </p:cTn>
                              </p:par>
                              <p:par>
                                <p:cTn id="196" presetID="10" presetClass="exit" presetSubtype="0" fill="hold" grpId="2" nodeType="withEffect">
                                  <p:stCondLst>
                                    <p:cond delay="0"/>
                                  </p:stCondLst>
                                  <p:childTnLst>
                                    <p:animEffect transition="out" filter="fade">
                                      <p:cBhvr>
                                        <p:cTn id="197" dur="250"/>
                                        <p:tgtEl>
                                          <p:spTgt spid="87"/>
                                        </p:tgtEl>
                                      </p:cBhvr>
                                    </p:animEffect>
                                    <p:set>
                                      <p:cBhvr>
                                        <p:cTn id="198" dur="1" fill="hold">
                                          <p:stCondLst>
                                            <p:cond delay="249"/>
                                          </p:stCondLst>
                                        </p:cTn>
                                        <p:tgtEl>
                                          <p:spTgt spid="87"/>
                                        </p:tgtEl>
                                        <p:attrNameLst>
                                          <p:attrName>style.visibility</p:attrName>
                                        </p:attrNameLst>
                                      </p:cBhvr>
                                      <p:to>
                                        <p:strVal val="hidden"/>
                                      </p:to>
                                    </p:set>
                                  </p:childTnLst>
                                </p:cTn>
                              </p:par>
                            </p:childTnLst>
                          </p:cTn>
                        </p:par>
                        <p:par>
                          <p:cTn id="199" fill="hold">
                            <p:stCondLst>
                              <p:cond delay="3500"/>
                            </p:stCondLst>
                            <p:childTnLst>
                              <p:par>
                                <p:cTn id="200" presetID="10" presetClass="exit" presetSubtype="0" fill="hold" grpId="1" nodeType="afterEffect">
                                  <p:stCondLst>
                                    <p:cond delay="0"/>
                                  </p:stCondLst>
                                  <p:childTnLst>
                                    <p:animEffect transition="out" filter="fade">
                                      <p:cBhvr>
                                        <p:cTn id="201" dur="500"/>
                                        <p:tgtEl>
                                          <p:spTgt spid="102"/>
                                        </p:tgtEl>
                                      </p:cBhvr>
                                    </p:animEffect>
                                    <p:set>
                                      <p:cBhvr>
                                        <p:cTn id="202" dur="1" fill="hold">
                                          <p:stCondLst>
                                            <p:cond delay="499"/>
                                          </p:stCondLst>
                                        </p:cTn>
                                        <p:tgtEl>
                                          <p:spTgt spid="102"/>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103"/>
                                        </p:tgtEl>
                                      </p:cBhvr>
                                    </p:animEffect>
                                    <p:set>
                                      <p:cBhvr>
                                        <p:cTn id="205" dur="1" fill="hold">
                                          <p:stCondLst>
                                            <p:cond delay="499"/>
                                          </p:stCondLst>
                                        </p:cTn>
                                        <p:tgtEl>
                                          <p:spTgt spid="103"/>
                                        </p:tgtEl>
                                        <p:attrNameLst>
                                          <p:attrName>style.visibility</p:attrName>
                                        </p:attrNameLst>
                                      </p:cBhvr>
                                      <p:to>
                                        <p:strVal val="hidden"/>
                                      </p:to>
                                    </p:set>
                                  </p:childTnLst>
                                </p:cTn>
                              </p:par>
                              <p:par>
                                <p:cTn id="206" presetID="10" presetClass="entr" presetSubtype="0" fill="hold" grpId="0" nodeType="withEffect">
                                  <p:stCondLst>
                                    <p:cond delay="0"/>
                                  </p:stCondLst>
                                  <p:childTnLst>
                                    <p:set>
                                      <p:cBhvr>
                                        <p:cTn id="207" dur="1" fill="hold">
                                          <p:stCondLst>
                                            <p:cond delay="0"/>
                                          </p:stCondLst>
                                        </p:cTn>
                                        <p:tgtEl>
                                          <p:spTgt spid="104"/>
                                        </p:tgtEl>
                                        <p:attrNameLst>
                                          <p:attrName>style.visibility</p:attrName>
                                        </p:attrNameLst>
                                      </p:cBhvr>
                                      <p:to>
                                        <p:strVal val="visible"/>
                                      </p:to>
                                    </p:set>
                                    <p:animEffect transition="in" filter="fade">
                                      <p:cBhvr>
                                        <p:cTn id="208" dur="500"/>
                                        <p:tgtEl>
                                          <p:spTgt spid="104"/>
                                        </p:tgtEl>
                                      </p:cBhvr>
                                    </p:animEffect>
                                  </p:childTnLst>
                                </p:cTn>
                              </p:par>
                            </p:childTnLst>
                          </p:cTn>
                        </p:par>
                        <p:par>
                          <p:cTn id="209" fill="hold">
                            <p:stCondLst>
                              <p:cond delay="4000"/>
                            </p:stCondLst>
                            <p:childTnLst>
                              <p:par>
                                <p:cTn id="210" presetID="10" presetClass="entr" presetSubtype="0" fill="hold" grpId="0" nodeType="afterEffect">
                                  <p:stCondLst>
                                    <p:cond delay="0"/>
                                  </p:stCondLst>
                                  <p:childTnLst>
                                    <p:set>
                                      <p:cBhvr>
                                        <p:cTn id="211" dur="1" fill="hold">
                                          <p:stCondLst>
                                            <p:cond delay="0"/>
                                          </p:stCondLst>
                                        </p:cTn>
                                        <p:tgtEl>
                                          <p:spTgt spid="88"/>
                                        </p:tgtEl>
                                        <p:attrNameLst>
                                          <p:attrName>style.visibility</p:attrName>
                                        </p:attrNameLst>
                                      </p:cBhvr>
                                      <p:to>
                                        <p:strVal val="visible"/>
                                      </p:to>
                                    </p:set>
                                    <p:animEffect transition="in" filter="fade">
                                      <p:cBhvr>
                                        <p:cTn id="212" dur="500"/>
                                        <p:tgtEl>
                                          <p:spTgt spid="88"/>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89"/>
                                        </p:tgtEl>
                                        <p:attrNameLst>
                                          <p:attrName>style.visibility</p:attrName>
                                        </p:attrNameLst>
                                      </p:cBhvr>
                                      <p:to>
                                        <p:strVal val="visible"/>
                                      </p:to>
                                    </p:set>
                                    <p:animEffect transition="in" filter="fade">
                                      <p:cBhvr>
                                        <p:cTn id="215" dur="500"/>
                                        <p:tgtEl>
                                          <p:spTgt spid="89"/>
                                        </p:tgtEl>
                                      </p:cBhvr>
                                    </p:animEffect>
                                  </p:childTnLst>
                                </p:cTn>
                              </p:par>
                              <p:par>
                                <p:cTn id="216" presetID="42" presetClass="path" presetSubtype="0" accel="50000" decel="50000" fill="hold" grpId="1" nodeType="withEffect">
                                  <p:stCondLst>
                                    <p:cond delay="0"/>
                                  </p:stCondLst>
                                  <p:childTnLst>
                                    <p:animMotion origin="layout" path="M -0.00029 3.20988E-6 L 0.10474 0.12268 " pathEditMode="relative" rAng="0" ptsTypes="AA">
                                      <p:cBhvr>
                                        <p:cTn id="217" dur="1000" spd="-100000" fill="hold"/>
                                        <p:tgtEl>
                                          <p:spTgt spid="88"/>
                                        </p:tgtEl>
                                        <p:attrNameLst>
                                          <p:attrName>ppt_x</p:attrName>
                                          <p:attrName>ppt_y</p:attrName>
                                        </p:attrNameLst>
                                      </p:cBhvr>
                                      <p:rCtr x="5237" y="6134"/>
                                    </p:animMotion>
                                  </p:childTnLst>
                                </p:cTn>
                              </p:par>
                              <p:par>
                                <p:cTn id="218" presetID="42" presetClass="path" presetSubtype="0" accel="50000" decel="50000" fill="hold" grpId="1" nodeType="withEffect">
                                  <p:stCondLst>
                                    <p:cond delay="0"/>
                                  </p:stCondLst>
                                  <p:childTnLst>
                                    <p:animMotion origin="layout" path="M 0 3.20988E-6 L -0.21007 0.12268 " pathEditMode="relative" rAng="0" ptsTypes="AA">
                                      <p:cBhvr>
                                        <p:cTn id="219" dur="1000" spd="-100000" fill="hold"/>
                                        <p:tgtEl>
                                          <p:spTgt spid="89"/>
                                        </p:tgtEl>
                                        <p:attrNameLst>
                                          <p:attrName>ppt_x</p:attrName>
                                          <p:attrName>ppt_y</p:attrName>
                                        </p:attrNameLst>
                                      </p:cBhvr>
                                      <p:rCtr x="-10503" y="6134"/>
                                    </p:animMotion>
                                  </p:childTnLst>
                                </p:cTn>
                              </p:par>
                            </p:childTnLst>
                          </p:cTn>
                        </p:par>
                        <p:par>
                          <p:cTn id="220" fill="hold">
                            <p:stCondLst>
                              <p:cond delay="5000"/>
                            </p:stCondLst>
                            <p:childTnLst>
                              <p:par>
                                <p:cTn id="221" presetID="10" presetClass="exit" presetSubtype="0" fill="hold" grpId="2" nodeType="afterEffect">
                                  <p:stCondLst>
                                    <p:cond delay="0"/>
                                  </p:stCondLst>
                                  <p:childTnLst>
                                    <p:animEffect transition="out" filter="fade">
                                      <p:cBhvr>
                                        <p:cTn id="222" dur="250"/>
                                        <p:tgtEl>
                                          <p:spTgt spid="89"/>
                                        </p:tgtEl>
                                      </p:cBhvr>
                                    </p:animEffect>
                                    <p:set>
                                      <p:cBhvr>
                                        <p:cTn id="223" dur="1" fill="hold">
                                          <p:stCondLst>
                                            <p:cond delay="249"/>
                                          </p:stCondLst>
                                        </p:cTn>
                                        <p:tgtEl>
                                          <p:spTgt spid="89"/>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104"/>
                                        </p:tgtEl>
                                      </p:cBhvr>
                                    </p:animEffect>
                                    <p:set>
                                      <p:cBhvr>
                                        <p:cTn id="226"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03" grpId="0" animBg="1"/>
      <p:bldP spid="103" grpId="1" animBg="1"/>
      <p:bldP spid="102" grpId="0" animBg="1"/>
      <p:bldP spid="102" grpId="1" animBg="1"/>
      <p:bldP spid="101" grpId="0" animBg="1"/>
      <p:bldP spid="101" grpId="1" animBg="1"/>
      <p:bldP spid="100" grpId="0" animBg="1"/>
      <p:bldP spid="100" grpId="1" animBg="1"/>
      <p:bldP spid="99" grpId="0" animBg="1"/>
      <p:bldP spid="99" grpId="1" animBg="1"/>
      <p:bldP spid="98" grpId="0" animBg="1"/>
      <p:bldP spid="98" grpId="1" animBg="1"/>
      <p:bldP spid="97" grpId="0" animBg="1"/>
      <p:bldP spid="97" grpId="1" animBg="1"/>
      <p:bldP spid="96" grpId="0" animBg="1"/>
      <p:bldP spid="96" grpId="1" animBg="1"/>
      <p:bldP spid="95" grpId="0" animBg="1"/>
      <p:bldP spid="95" grpId="1" animBg="1"/>
      <p:bldP spid="94" grpId="0" animBg="1"/>
      <p:bldP spid="94" grpId="1" animBg="1"/>
      <p:bldP spid="93" grpId="0" animBg="1"/>
      <p:bldP spid="93" grpId="1" animBg="1"/>
      <p:bldP spid="92" grpId="0" animBg="1"/>
      <p:bldP spid="92" grpId="1" animBg="1"/>
      <p:bldP spid="91" grpId="0" animBg="1"/>
      <p:bldP spid="91" grpId="1" animBg="1"/>
      <p:bldP spid="90" grpId="0" animBg="1"/>
      <p:bldP spid="90" grpId="1" animBg="1"/>
      <p:bldP spid="45" grpId="0" animBg="1"/>
      <p:bldP spid="49" grpId="0" animBg="1"/>
      <p:bldP spid="50" grpId="0" animBg="1"/>
      <p:bldP spid="51" grpId="0" animBg="1"/>
      <p:bldP spid="52" grpId="0" animBg="1"/>
      <p:bldP spid="53" grpId="0" animBg="1"/>
      <p:bldP spid="54" grpId="0" animBg="1"/>
      <p:bldP spid="55" grpId="0" animBg="1"/>
      <p:bldP spid="56" grpId="0" animBg="1"/>
      <p:bldP spid="56" grpId="1" animBg="1"/>
      <p:bldP spid="66" grpId="0" animBg="1"/>
      <p:bldP spid="66" grpId="1" animBg="1"/>
      <p:bldP spid="66" grpId="2" animBg="1"/>
      <p:bldP spid="75" grpId="0" animBg="1"/>
      <p:bldP spid="75" grpId="1" animBg="1"/>
      <p:bldP spid="76" grpId="0" animBg="1"/>
      <p:bldP spid="76" grpId="1" animBg="1"/>
      <p:bldP spid="76" grpId="2" animBg="1"/>
      <p:bldP spid="80" grpId="0" animBg="1"/>
      <p:bldP spid="80" grpId="1" animBg="1"/>
      <p:bldP spid="81" grpId="0" animBg="1"/>
      <p:bldP spid="81" grpId="1" animBg="1"/>
      <p:bldP spid="81" grpId="2" animBg="1"/>
      <p:bldP spid="82" grpId="0" animBg="1"/>
      <p:bldP spid="82" grpId="1" animBg="1"/>
      <p:bldP spid="83" grpId="0" animBg="1"/>
      <p:bldP spid="83" grpId="1" animBg="1"/>
      <p:bldP spid="83" grpId="2" animBg="1"/>
      <p:bldP spid="84" grpId="0" animBg="1"/>
      <p:bldP spid="84" grpId="1" animBg="1"/>
      <p:bldP spid="85" grpId="0" animBg="1"/>
      <p:bldP spid="85" grpId="1" animBg="1"/>
      <p:bldP spid="85" grpId="2" animBg="1"/>
      <p:bldP spid="86" grpId="0" animBg="1"/>
      <p:bldP spid="86" grpId="1" animBg="1"/>
      <p:bldP spid="87" grpId="0" animBg="1"/>
      <p:bldP spid="87" grpId="1" animBg="1"/>
      <p:bldP spid="87" grpId="2" animBg="1"/>
      <p:bldP spid="88" grpId="0" animBg="1"/>
      <p:bldP spid="88" grpId="1" animBg="1"/>
      <p:bldP spid="89" grpId="0" animBg="1"/>
      <p:bldP spid="89" grpId="1" animBg="1"/>
      <p:bldP spid="8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Content Placeholder 2"/>
          <p:cNvSpPr>
            <a:spLocks noGrp="1"/>
          </p:cNvSpPr>
          <p:nvPr>
            <p:ph idx="1"/>
          </p:nvPr>
        </p:nvSpPr>
        <p:spPr/>
        <p:txBody>
          <a:bodyPr/>
          <a:lstStyle/>
          <a:p>
            <a:r>
              <a:rPr lang="en-US" dirty="0" smtClean="0"/>
              <a:t>Need a different approach</a:t>
            </a:r>
          </a:p>
          <a:p>
            <a:pPr lvl="1"/>
            <a:r>
              <a:rPr lang="en-US" dirty="0" smtClean="0"/>
              <a:t>How many levels are there?</a:t>
            </a:r>
          </a:p>
          <a:p>
            <a:pPr lvl="1"/>
            <a:r>
              <a:rPr lang="en-US" dirty="0" smtClean="0"/>
              <a:t>Which nodes are located on a given level?</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43</a:t>
            </a:fld>
            <a:endParaRPr lang="de-DE"/>
          </a:p>
        </p:txBody>
      </p:sp>
    </p:spTree>
    <p:extLst>
      <p:ext uri="{BB962C8B-B14F-4D97-AF65-F5344CB8AC3E}">
        <p14:creationId xmlns:p14="http://schemas.microsoft.com/office/powerpoint/2010/main" val="269878538"/>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p:sp>
        <p:nvSpPr>
          <p:cNvPr id="3" name="Content Placeholder 2"/>
          <p:cNvSpPr>
            <a:spLocks noGrp="1"/>
          </p:cNvSpPr>
          <p:nvPr>
            <p:ph idx="1"/>
          </p:nvPr>
        </p:nvSpPr>
        <p:spPr/>
        <p:txBody>
          <a:bodyPr/>
          <a:lstStyle/>
          <a:p>
            <a:r>
              <a:rPr lang="en-US" dirty="0"/>
              <a:t>Need a different approach</a:t>
            </a:r>
          </a:p>
          <a:p>
            <a:pPr lvl="1"/>
            <a:r>
              <a:rPr lang="en-US" dirty="0" smtClean="0"/>
              <a:t>How many levels are there?</a:t>
            </a:r>
          </a:p>
          <a:p>
            <a:pPr lvl="1"/>
            <a:r>
              <a:rPr lang="en-US" dirty="0" smtClean="0"/>
              <a:t>Which nodes are located on a given level?</a:t>
            </a:r>
          </a:p>
          <a:p>
            <a:endParaRPr lang="en-US" dirty="0" smtClean="0"/>
          </a:p>
          <a:p>
            <a:r>
              <a:rPr lang="en-US" dirty="0" smtClean="0"/>
              <a:t>Traverse paths in the tree in parallel</a:t>
            </a:r>
          </a:p>
          <a:p>
            <a:pPr lvl="1"/>
            <a:r>
              <a:rPr lang="en-US" dirty="0" smtClean="0"/>
              <a:t>Start from leaves, advance toward the root</a:t>
            </a:r>
          </a:p>
          <a:p>
            <a:pPr lvl="1"/>
            <a:r>
              <a:rPr lang="en-US" dirty="0" smtClean="0"/>
              <a:t>Terminate threads using per-node atomic flags</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44</a:t>
            </a:fld>
            <a:endParaRPr lang="de-DE"/>
          </a:p>
        </p:txBody>
      </p:sp>
    </p:spTree>
    <p:extLst>
      <p:ext uri="{BB962C8B-B14F-4D97-AF65-F5344CB8AC3E}">
        <p14:creationId xmlns:p14="http://schemas.microsoft.com/office/powerpoint/2010/main" val="327638975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ounded Rectangle 139"/>
          <p:cNvSpPr/>
          <p:nvPr/>
        </p:nvSpPr>
        <p:spPr>
          <a:xfrm>
            <a:off x="1331777" y="1434072"/>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6" name="Rounded Rectangle 135"/>
          <p:cNvSpPr/>
          <p:nvPr/>
        </p:nvSpPr>
        <p:spPr>
          <a:xfrm>
            <a:off x="3059969" y="1434070"/>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7" name="Rounded Rectangle 136"/>
          <p:cNvSpPr/>
          <p:nvPr/>
        </p:nvSpPr>
        <p:spPr>
          <a:xfrm>
            <a:off x="4212097" y="193801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8" name="Rounded Rectangle 137"/>
          <p:cNvSpPr/>
          <p:nvPr/>
        </p:nvSpPr>
        <p:spPr>
          <a:xfrm>
            <a:off x="1922755" y="193801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39" name="Rounded Rectangle 138"/>
          <p:cNvSpPr/>
          <p:nvPr/>
        </p:nvSpPr>
        <p:spPr>
          <a:xfrm>
            <a:off x="3636033" y="2442183"/>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28" name="Rounded Rectangle 127"/>
          <p:cNvSpPr/>
          <p:nvPr/>
        </p:nvSpPr>
        <p:spPr>
          <a:xfrm>
            <a:off x="755713" y="1938126"/>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5" name="Rounded Rectangle 104"/>
          <p:cNvSpPr/>
          <p:nvPr/>
        </p:nvSpPr>
        <p:spPr>
          <a:xfrm>
            <a:off x="4500129"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6" name="Rounded Rectangle 105"/>
          <p:cNvSpPr/>
          <p:nvPr/>
        </p:nvSpPr>
        <p:spPr>
          <a:xfrm>
            <a:off x="3938979" y="2945522"/>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7" name="Rounded Rectangle 106"/>
          <p:cNvSpPr/>
          <p:nvPr/>
        </p:nvSpPr>
        <p:spPr>
          <a:xfrm>
            <a:off x="3348001"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8" name="Rounded Rectangle 107"/>
          <p:cNvSpPr/>
          <p:nvPr/>
        </p:nvSpPr>
        <p:spPr>
          <a:xfrm>
            <a:off x="2771937"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09" name="Rounded Rectangle 108"/>
          <p:cNvSpPr/>
          <p:nvPr/>
        </p:nvSpPr>
        <p:spPr>
          <a:xfrm>
            <a:off x="2195873"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10" name="Rounded Rectangle 109"/>
          <p:cNvSpPr/>
          <p:nvPr/>
        </p:nvSpPr>
        <p:spPr>
          <a:xfrm>
            <a:off x="1620806"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11" name="Rounded Rectangle 110"/>
          <p:cNvSpPr/>
          <p:nvPr/>
        </p:nvSpPr>
        <p:spPr>
          <a:xfrm>
            <a:off x="1043745"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12" name="Rounded Rectangle 111"/>
          <p:cNvSpPr/>
          <p:nvPr/>
        </p:nvSpPr>
        <p:spPr>
          <a:xfrm>
            <a:off x="467681" y="2946238"/>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fi-FI" dirty="0" smtClean="0"/>
              <a:t>Our method</a:t>
            </a:r>
            <a:endParaRPr lang="en-US" dirty="0"/>
          </a:p>
        </p:txBody>
      </p:sp>
      <p:cxnSp>
        <p:nvCxnSpPr>
          <p:cNvPr id="33" name="Straight Connector 32"/>
          <p:cNvCxnSpPr>
            <a:stCxn id="48" idx="5"/>
            <a:endCxn id="47" idx="1"/>
          </p:cNvCxnSpPr>
          <p:nvPr/>
        </p:nvCxnSpPr>
        <p:spPr>
          <a:xfrm>
            <a:off x="2845013" y="1295139"/>
            <a:ext cx="372394" cy="300385"/>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48" idx="2"/>
            <a:endCxn id="46" idx="7"/>
          </p:cNvCxnSpPr>
          <p:nvPr/>
        </p:nvCxnSpPr>
        <p:spPr>
          <a:xfrm flipH="1">
            <a:off x="1692885" y="1193304"/>
            <a:ext cx="906277" cy="402220"/>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0" name="Straight Connector 39"/>
          <p:cNvCxnSpPr>
            <a:stCxn id="47" idx="3"/>
            <a:endCxn id="71" idx="0"/>
          </p:cNvCxnSpPr>
          <p:nvPr/>
        </p:nvCxnSpPr>
        <p:spPr>
          <a:xfrm flipH="1">
            <a:off x="3031210" y="1799194"/>
            <a:ext cx="186197" cy="1266317"/>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1" name="Straight Connector 40"/>
          <p:cNvCxnSpPr>
            <a:stCxn id="46" idx="3"/>
            <a:endCxn id="63" idx="7"/>
          </p:cNvCxnSpPr>
          <p:nvPr/>
        </p:nvCxnSpPr>
        <p:spPr>
          <a:xfrm flipH="1">
            <a:off x="1116821" y="1799194"/>
            <a:ext cx="372394" cy="300386"/>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2" name="Straight Connector 41"/>
          <p:cNvCxnSpPr>
            <a:stCxn id="46" idx="5"/>
            <a:endCxn id="64" idx="1"/>
          </p:cNvCxnSpPr>
          <p:nvPr/>
        </p:nvCxnSpPr>
        <p:spPr>
          <a:xfrm>
            <a:off x="1692885" y="1799194"/>
            <a:ext cx="372394" cy="300386"/>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Connector 42"/>
          <p:cNvCxnSpPr>
            <a:stCxn id="47" idx="6"/>
            <a:endCxn id="65" idx="1"/>
          </p:cNvCxnSpPr>
          <p:nvPr/>
        </p:nvCxnSpPr>
        <p:spPr>
          <a:xfrm>
            <a:off x="3463258" y="1697359"/>
            <a:ext cx="906277" cy="40222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46" name="Oval 45"/>
          <p:cNvSpPr/>
          <p:nvPr/>
        </p:nvSpPr>
        <p:spPr>
          <a:xfrm>
            <a:off x="1447034" y="155334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7" name="Oval 46"/>
          <p:cNvSpPr/>
          <p:nvPr/>
        </p:nvSpPr>
        <p:spPr>
          <a:xfrm>
            <a:off x="3175226" y="155334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48" name="Oval 47"/>
          <p:cNvSpPr/>
          <p:nvPr/>
        </p:nvSpPr>
        <p:spPr>
          <a:xfrm>
            <a:off x="2599162" y="1049288"/>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57" name="Straight Connector 56"/>
          <p:cNvCxnSpPr>
            <a:stCxn id="63" idx="3"/>
            <a:endCxn id="67" idx="0"/>
          </p:cNvCxnSpPr>
          <p:nvPr/>
        </p:nvCxnSpPr>
        <p:spPr>
          <a:xfrm flipH="1">
            <a:off x="726954" y="2303250"/>
            <a:ext cx="186197" cy="76226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8" name="Straight Connector 57"/>
          <p:cNvCxnSpPr>
            <a:stCxn id="63" idx="5"/>
            <a:endCxn id="68" idx="0"/>
          </p:cNvCxnSpPr>
          <p:nvPr/>
        </p:nvCxnSpPr>
        <p:spPr>
          <a:xfrm>
            <a:off x="1116821" y="2303250"/>
            <a:ext cx="186197" cy="76226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9" name="Straight Connector 58"/>
          <p:cNvCxnSpPr>
            <a:stCxn id="64" idx="3"/>
            <a:endCxn id="69" idx="0"/>
          </p:cNvCxnSpPr>
          <p:nvPr/>
        </p:nvCxnSpPr>
        <p:spPr>
          <a:xfrm flipH="1">
            <a:off x="1879082" y="2303250"/>
            <a:ext cx="186197" cy="76226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0" name="Straight Connector 59"/>
          <p:cNvCxnSpPr>
            <a:stCxn id="64" idx="5"/>
            <a:endCxn id="70" idx="0"/>
          </p:cNvCxnSpPr>
          <p:nvPr/>
        </p:nvCxnSpPr>
        <p:spPr>
          <a:xfrm>
            <a:off x="2268949" y="2303250"/>
            <a:ext cx="186197" cy="76226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1" name="Straight Connector 60"/>
          <p:cNvCxnSpPr>
            <a:stCxn id="65" idx="3"/>
            <a:endCxn id="79" idx="7"/>
          </p:cNvCxnSpPr>
          <p:nvPr/>
        </p:nvCxnSpPr>
        <p:spPr>
          <a:xfrm flipH="1">
            <a:off x="3997141" y="2303250"/>
            <a:ext cx="372394" cy="300387"/>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2" name="Straight Connector 61"/>
          <p:cNvCxnSpPr>
            <a:stCxn id="65" idx="5"/>
            <a:endCxn id="74" idx="0"/>
          </p:cNvCxnSpPr>
          <p:nvPr/>
        </p:nvCxnSpPr>
        <p:spPr>
          <a:xfrm>
            <a:off x="4573205" y="2303250"/>
            <a:ext cx="186197" cy="762261"/>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63" name="Oval 62"/>
          <p:cNvSpPr/>
          <p:nvPr/>
        </p:nvSpPr>
        <p:spPr>
          <a:xfrm>
            <a:off x="870970"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4" name="Oval 63"/>
          <p:cNvSpPr/>
          <p:nvPr/>
        </p:nvSpPr>
        <p:spPr>
          <a:xfrm>
            <a:off x="2023098"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5" name="Oval 64"/>
          <p:cNvSpPr/>
          <p:nvPr/>
        </p:nvSpPr>
        <p:spPr>
          <a:xfrm>
            <a:off x="4327354" y="2057399"/>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7" name="Oval 66"/>
          <p:cNvSpPr/>
          <p:nvPr/>
        </p:nvSpPr>
        <p:spPr>
          <a:xfrm>
            <a:off x="582938"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8" name="Oval 67"/>
          <p:cNvSpPr/>
          <p:nvPr/>
        </p:nvSpPr>
        <p:spPr>
          <a:xfrm>
            <a:off x="1159002"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9" name="Oval 68"/>
          <p:cNvSpPr/>
          <p:nvPr/>
        </p:nvSpPr>
        <p:spPr>
          <a:xfrm>
            <a:off x="1735066"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0" name="Oval 69"/>
          <p:cNvSpPr/>
          <p:nvPr/>
        </p:nvSpPr>
        <p:spPr>
          <a:xfrm>
            <a:off x="2311130"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1" name="Oval 70"/>
          <p:cNvSpPr/>
          <p:nvPr/>
        </p:nvSpPr>
        <p:spPr>
          <a:xfrm>
            <a:off x="2887194"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2" name="Oval 71"/>
          <p:cNvSpPr/>
          <p:nvPr/>
        </p:nvSpPr>
        <p:spPr>
          <a:xfrm>
            <a:off x="3463258"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3" name="Oval 72"/>
          <p:cNvSpPr/>
          <p:nvPr/>
        </p:nvSpPr>
        <p:spPr>
          <a:xfrm>
            <a:off x="4039322"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74" name="Oval 73"/>
          <p:cNvSpPr/>
          <p:nvPr/>
        </p:nvSpPr>
        <p:spPr>
          <a:xfrm>
            <a:off x="4615386" y="3065511"/>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77" name="Straight Connector 76"/>
          <p:cNvCxnSpPr>
            <a:stCxn id="79" idx="3"/>
            <a:endCxn id="72" idx="0"/>
          </p:cNvCxnSpPr>
          <p:nvPr/>
        </p:nvCxnSpPr>
        <p:spPr>
          <a:xfrm flipH="1">
            <a:off x="3607274" y="2807307"/>
            <a:ext cx="186197" cy="258204"/>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8" name="Straight Connector 77"/>
          <p:cNvCxnSpPr>
            <a:stCxn id="79" idx="5"/>
            <a:endCxn id="73" idx="0"/>
          </p:cNvCxnSpPr>
          <p:nvPr/>
        </p:nvCxnSpPr>
        <p:spPr>
          <a:xfrm>
            <a:off x="3997141" y="2807307"/>
            <a:ext cx="186197" cy="258204"/>
          </a:xfrm>
          <a:prstGeom prst="line">
            <a:avLst/>
          </a:prstGeom>
          <a:ln>
            <a:headEnd type="stealth"/>
            <a:tailEnd type="non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9" name="Oval 78"/>
          <p:cNvSpPr/>
          <p:nvPr/>
        </p:nvSpPr>
        <p:spPr>
          <a:xfrm>
            <a:off x="3751290" y="256145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14" name="Rectangle 113"/>
          <p:cNvSpPr/>
          <p:nvPr/>
        </p:nvSpPr>
        <p:spPr>
          <a:xfrm>
            <a:off x="1159002"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21" name="TextBox 120"/>
          <p:cNvSpPr txBox="1"/>
          <p:nvPr/>
        </p:nvSpPr>
        <p:spPr>
          <a:xfrm>
            <a:off x="884341" y="1955193"/>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2" name="TextBox 121"/>
          <p:cNvSpPr txBox="1"/>
          <p:nvPr/>
        </p:nvSpPr>
        <p:spPr>
          <a:xfrm>
            <a:off x="2036469" y="1955193"/>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3" name="TextBox 122"/>
          <p:cNvSpPr txBox="1"/>
          <p:nvPr/>
        </p:nvSpPr>
        <p:spPr>
          <a:xfrm>
            <a:off x="1460405" y="1462750"/>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4" name="TextBox 123"/>
          <p:cNvSpPr txBox="1"/>
          <p:nvPr/>
        </p:nvSpPr>
        <p:spPr>
          <a:xfrm>
            <a:off x="3764661" y="2459250"/>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5" name="TextBox 124"/>
          <p:cNvSpPr txBox="1"/>
          <p:nvPr/>
        </p:nvSpPr>
        <p:spPr>
          <a:xfrm>
            <a:off x="4340725" y="1966807"/>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6" name="TextBox 125"/>
          <p:cNvSpPr txBox="1"/>
          <p:nvPr/>
        </p:nvSpPr>
        <p:spPr>
          <a:xfrm>
            <a:off x="3188597" y="1451137"/>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7" name="TextBox 126"/>
          <p:cNvSpPr txBox="1"/>
          <p:nvPr/>
        </p:nvSpPr>
        <p:spPr>
          <a:xfrm>
            <a:off x="2612533" y="947082"/>
            <a:ext cx="261290" cy="492443"/>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129" name="Rectangle 128"/>
          <p:cNvSpPr/>
          <p:nvPr/>
        </p:nvSpPr>
        <p:spPr>
          <a:xfrm>
            <a:off x="582938"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0" name="Rectangle 129"/>
          <p:cNvSpPr/>
          <p:nvPr/>
        </p:nvSpPr>
        <p:spPr>
          <a:xfrm>
            <a:off x="870970" y="2345432"/>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1" name="Rectangle 130"/>
          <p:cNvSpPr/>
          <p:nvPr/>
        </p:nvSpPr>
        <p:spPr>
          <a:xfrm>
            <a:off x="870970" y="2345431"/>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2" name="Rectangle 131"/>
          <p:cNvSpPr/>
          <p:nvPr/>
        </p:nvSpPr>
        <p:spPr>
          <a:xfrm>
            <a:off x="1736063"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3" name="Rectangle 132"/>
          <p:cNvSpPr/>
          <p:nvPr/>
        </p:nvSpPr>
        <p:spPr>
          <a:xfrm>
            <a:off x="2887194" y="3353543"/>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4" name="Rectangle 133"/>
          <p:cNvSpPr/>
          <p:nvPr/>
        </p:nvSpPr>
        <p:spPr>
          <a:xfrm>
            <a:off x="4039322"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35" name="Rectangle 134"/>
          <p:cNvSpPr/>
          <p:nvPr/>
        </p:nvSpPr>
        <p:spPr>
          <a:xfrm>
            <a:off x="4615386" y="3353545"/>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1" name="Rectangle 140"/>
          <p:cNvSpPr/>
          <p:nvPr/>
        </p:nvSpPr>
        <p:spPr>
          <a:xfrm>
            <a:off x="2311130" y="3353544"/>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2" name="Rectangle 141"/>
          <p:cNvSpPr/>
          <p:nvPr/>
        </p:nvSpPr>
        <p:spPr>
          <a:xfrm>
            <a:off x="3463258" y="3353542"/>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3" name="Rectangle 142"/>
          <p:cNvSpPr/>
          <p:nvPr/>
        </p:nvSpPr>
        <p:spPr>
          <a:xfrm>
            <a:off x="2024095" y="2345430"/>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4" name="Rectangle 143"/>
          <p:cNvSpPr/>
          <p:nvPr/>
        </p:nvSpPr>
        <p:spPr>
          <a:xfrm>
            <a:off x="2023098" y="2345429"/>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5" name="Rectangle 144"/>
          <p:cNvSpPr/>
          <p:nvPr/>
        </p:nvSpPr>
        <p:spPr>
          <a:xfrm>
            <a:off x="3751290" y="2849488"/>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146" name="Rectangle 145"/>
          <p:cNvSpPr/>
          <p:nvPr/>
        </p:nvSpPr>
        <p:spPr>
          <a:xfrm>
            <a:off x="3751290" y="2849487"/>
            <a:ext cx="288032" cy="288031"/>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29" tIns="45715" rIns="91429" bIns="45715"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45</a:t>
            </a:fld>
            <a:endParaRPr lang="de-DE"/>
          </a:p>
        </p:txBody>
      </p:sp>
      <p:sp>
        <p:nvSpPr>
          <p:cNvPr id="75" name="TextBox 74"/>
          <p:cNvSpPr txBox="1"/>
          <p:nvPr/>
        </p:nvSpPr>
        <p:spPr>
          <a:xfrm>
            <a:off x="874909" y="2042149"/>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76" name="TextBox 75"/>
          <p:cNvSpPr txBox="1"/>
          <p:nvPr/>
        </p:nvSpPr>
        <p:spPr>
          <a:xfrm>
            <a:off x="2035428" y="2042149"/>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80" name="TextBox 79"/>
          <p:cNvSpPr txBox="1"/>
          <p:nvPr/>
        </p:nvSpPr>
        <p:spPr>
          <a:xfrm>
            <a:off x="1456189" y="1538662"/>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81" name="TextBox 80"/>
          <p:cNvSpPr txBox="1"/>
          <p:nvPr/>
        </p:nvSpPr>
        <p:spPr>
          <a:xfrm>
            <a:off x="3187159" y="1531099"/>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82" name="TextBox 81"/>
          <p:cNvSpPr txBox="1"/>
          <p:nvPr/>
        </p:nvSpPr>
        <p:spPr>
          <a:xfrm>
            <a:off x="3760476" y="2546060"/>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83" name="TextBox 82"/>
          <p:cNvSpPr txBox="1"/>
          <p:nvPr/>
        </p:nvSpPr>
        <p:spPr>
          <a:xfrm>
            <a:off x="4342704" y="2045034"/>
            <a:ext cx="242054"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0" tIns="0" rIns="0" bIns="0"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Tree>
    <p:extLst>
      <p:ext uri="{BB962C8B-B14F-4D97-AF65-F5344CB8AC3E}">
        <p14:creationId xmlns:p14="http://schemas.microsoft.com/office/powerpoint/2010/main" val="2674961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500"/>
                                        <p:tgtEl>
                                          <p:spTgt spid="1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fade">
                                      <p:cBhvr>
                                        <p:cTn id="10" dur="500"/>
                                        <p:tgtEl>
                                          <p:spTgt spid="1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7"/>
                                        </p:tgtEl>
                                        <p:attrNameLst>
                                          <p:attrName>style.visibility</p:attrName>
                                        </p:attrNameLst>
                                      </p:cBhvr>
                                      <p:to>
                                        <p:strVal val="visible"/>
                                      </p:to>
                                    </p:set>
                                    <p:animEffect transition="in" filter="fade">
                                      <p:cBhvr>
                                        <p:cTn id="16" dur="500"/>
                                        <p:tgtEl>
                                          <p:spTgt spid="1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fade">
                                      <p:cBhvr>
                                        <p:cTn id="19" dur="500"/>
                                        <p:tgtEl>
                                          <p:spTgt spid="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500"/>
                                        <p:tgtEl>
                                          <p:spTgt spid="1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5"/>
                                        </p:tgtEl>
                                        <p:attrNameLst>
                                          <p:attrName>style.visibility</p:attrName>
                                        </p:attrNameLst>
                                      </p:cBhvr>
                                      <p:to>
                                        <p:strVal val="visible"/>
                                      </p:to>
                                    </p:set>
                                    <p:animEffect transition="in" filter="fade">
                                      <p:cBhvr>
                                        <p:cTn id="30" dur="500"/>
                                        <p:tgtEl>
                                          <p:spTgt spid="10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7"/>
                                        </p:tgtEl>
                                        <p:attrNameLst>
                                          <p:attrName>style.visibility</p:attrName>
                                        </p:attrNameLst>
                                      </p:cBhvr>
                                      <p:to>
                                        <p:strVal val="visible"/>
                                      </p:to>
                                    </p:set>
                                    <p:animEffect transition="in" filter="fade">
                                      <p:cBhvr>
                                        <p:cTn id="36" dur="500"/>
                                        <p:tgtEl>
                                          <p:spTgt spid="10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9"/>
                                        </p:tgtEl>
                                        <p:attrNameLst>
                                          <p:attrName>style.visibility</p:attrName>
                                        </p:attrNameLst>
                                      </p:cBhvr>
                                      <p:to>
                                        <p:strVal val="visible"/>
                                      </p:to>
                                    </p:set>
                                    <p:animEffect transition="in" filter="fade">
                                      <p:cBhvr>
                                        <p:cTn id="42" dur="500"/>
                                        <p:tgtEl>
                                          <p:spTgt spid="10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fade">
                                      <p:cBhvr>
                                        <p:cTn id="45" dur="500"/>
                                        <p:tgtEl>
                                          <p:spTgt spid="1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fade">
                                      <p:cBhvr>
                                        <p:cTn id="48" dur="500"/>
                                        <p:tgtEl>
                                          <p:spTgt spid="1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fad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fade">
                                      <p:cBhvr>
                                        <p:cTn id="56" dur="500"/>
                                        <p:tgtEl>
                                          <p:spTgt spid="1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11"/>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par>
                                <p:cTn id="63" presetID="42" presetClass="path" presetSubtype="0" accel="50000" decel="50000" fill="hold" grpId="1" nodeType="withEffect">
                                  <p:stCondLst>
                                    <p:cond delay="0"/>
                                  </p:stCondLst>
                                  <p:childTnLst>
                                    <p:animMotion origin="layout" path="M 4.16667E-6 1.97531E-6 L 0.05266 0.24498 " pathEditMode="relative" rAng="0" ptsTypes="AA">
                                      <p:cBhvr>
                                        <p:cTn id="64" dur="1000" spd="-100000" fill="hold"/>
                                        <p:tgtEl>
                                          <p:spTgt spid="128"/>
                                        </p:tgtEl>
                                        <p:attrNameLst>
                                          <p:attrName>ppt_x</p:attrName>
                                          <p:attrName>ppt_y</p:attrName>
                                        </p:attrNameLst>
                                      </p:cBhvr>
                                      <p:rCtr x="2633" y="12230"/>
                                    </p:animMotion>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21"/>
                                        </p:tgtEl>
                                      </p:cBhvr>
                                    </p:animEffect>
                                    <p:set>
                                      <p:cBhvr>
                                        <p:cTn id="69" dur="1" fill="hold">
                                          <p:stCondLst>
                                            <p:cond delay="499"/>
                                          </p:stCondLst>
                                        </p:cTn>
                                        <p:tgtEl>
                                          <p:spTgt spid="121"/>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2" nodeType="clickEffect">
                                  <p:stCondLst>
                                    <p:cond delay="0"/>
                                  </p:stCondLst>
                                  <p:childTnLst>
                                    <p:animEffect transition="out" filter="fade">
                                      <p:cBhvr>
                                        <p:cTn id="76" dur="500"/>
                                        <p:tgtEl>
                                          <p:spTgt spid="128"/>
                                        </p:tgtEl>
                                      </p:cBhvr>
                                    </p:animEffect>
                                    <p:set>
                                      <p:cBhvr>
                                        <p:cTn id="77" dur="1" fill="hold">
                                          <p:stCondLst>
                                            <p:cond delay="499"/>
                                          </p:stCondLst>
                                        </p:cTn>
                                        <p:tgtEl>
                                          <p:spTgt spid="1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fade">
                                      <p:cBhvr>
                                        <p:cTn id="82" dur="500"/>
                                        <p:tgtEl>
                                          <p:spTgt spid="12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12"/>
                                        </p:tgtEl>
                                        <p:attrNameLst>
                                          <p:attrName>style.visibility</p:attrName>
                                        </p:attrNameLst>
                                      </p:cBhvr>
                                      <p:to>
                                        <p:strVal val="hidden"/>
                                      </p:to>
                                    </p:set>
                                  </p:childTnLst>
                                </p:cTn>
                              </p:par>
                              <p:par>
                                <p:cTn id="87" presetID="1" presetClass="entr" presetSubtype="0" fill="hold" grpId="3" nodeType="withEffect">
                                  <p:stCondLst>
                                    <p:cond delay="0"/>
                                  </p:stCondLst>
                                  <p:childTnLst>
                                    <p:set>
                                      <p:cBhvr>
                                        <p:cTn id="88" dur="1" fill="hold">
                                          <p:stCondLst>
                                            <p:cond delay="0"/>
                                          </p:stCondLst>
                                        </p:cTn>
                                        <p:tgtEl>
                                          <p:spTgt spid="128"/>
                                        </p:tgtEl>
                                        <p:attrNameLst>
                                          <p:attrName>style.visibility</p:attrName>
                                        </p:attrNameLst>
                                      </p:cBhvr>
                                      <p:to>
                                        <p:strVal val="visible"/>
                                      </p:to>
                                    </p:set>
                                  </p:childTnLst>
                                </p:cTn>
                              </p:par>
                              <p:par>
                                <p:cTn id="89" presetID="42" presetClass="path" presetSubtype="0" accel="50000" decel="50000" fill="hold" grpId="4" nodeType="withEffect">
                                  <p:stCondLst>
                                    <p:cond delay="0"/>
                                  </p:stCondLst>
                                  <p:childTnLst>
                                    <p:animMotion origin="layout" path="M 4.16667E-6 1.97531E-6 L -0.05238 0.24498 " pathEditMode="relative" rAng="0" ptsTypes="AA">
                                      <p:cBhvr>
                                        <p:cTn id="90" dur="1000" spd="-100000" fill="hold"/>
                                        <p:tgtEl>
                                          <p:spTgt spid="128"/>
                                        </p:tgtEl>
                                        <p:attrNameLst>
                                          <p:attrName>ppt_x</p:attrName>
                                          <p:attrName>ppt_y</p:attrName>
                                        </p:attrNameLst>
                                      </p:cBhvr>
                                      <p:rCtr x="-2633" y="12230"/>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30"/>
                                        </p:tgtEl>
                                        <p:attrNameLst>
                                          <p:attrName>style.visibility</p:attrName>
                                        </p:attrNameLst>
                                      </p:cBhvr>
                                      <p:to>
                                        <p:strVal val="visible"/>
                                      </p:to>
                                    </p:set>
                                    <p:animEffect transition="in" filter="fade">
                                      <p:cBhvr>
                                        <p:cTn id="95" dur="500"/>
                                        <p:tgtEl>
                                          <p:spTgt spid="13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31"/>
                                        </p:tgtEl>
                                        <p:attrNameLst>
                                          <p:attrName>style.visibility</p:attrName>
                                        </p:attrNameLst>
                                      </p:cBhvr>
                                      <p:to>
                                        <p:strVal val="visible"/>
                                      </p:to>
                                    </p:set>
                                    <p:animEffect transition="in" filter="fade">
                                      <p:cBhvr>
                                        <p:cTn id="98" dur="500"/>
                                        <p:tgtEl>
                                          <p:spTgt spid="131"/>
                                        </p:tgtEl>
                                      </p:cBhvr>
                                    </p:animEffect>
                                  </p:childTnLst>
                                </p:cTn>
                              </p:par>
                              <p:par>
                                <p:cTn id="99" presetID="42" presetClass="path" presetSubtype="0" accel="50000" decel="50000" fill="hold" grpId="1" nodeType="withEffect">
                                  <p:stCondLst>
                                    <p:cond delay="0"/>
                                  </p:stCondLst>
                                  <p:childTnLst>
                                    <p:animMotion origin="layout" path="M 4.16667E-6 2.83951E-6 L 0.05266 0.24498 " pathEditMode="relative" rAng="0" ptsTypes="AA">
                                      <p:cBhvr>
                                        <p:cTn id="100" dur="1000" spd="-100000" fill="hold"/>
                                        <p:tgtEl>
                                          <p:spTgt spid="130"/>
                                        </p:tgtEl>
                                        <p:attrNameLst>
                                          <p:attrName>ppt_x</p:attrName>
                                          <p:attrName>ppt_y</p:attrName>
                                        </p:attrNameLst>
                                      </p:cBhvr>
                                      <p:rCtr x="2633" y="12230"/>
                                    </p:animMotion>
                                  </p:childTnLst>
                                </p:cTn>
                              </p:par>
                              <p:par>
                                <p:cTn id="101" presetID="42" presetClass="path" presetSubtype="0" accel="50000" decel="50000" fill="hold" grpId="1" nodeType="withEffect">
                                  <p:stCondLst>
                                    <p:cond delay="0"/>
                                  </p:stCondLst>
                                  <p:childTnLst>
                                    <p:animMotion origin="layout" path="M 4.16667E-6 2.83951E-6 L -0.05238 0.24498 " pathEditMode="relative" rAng="0" ptsTypes="AA">
                                      <p:cBhvr>
                                        <p:cTn id="102" dur="1000" spd="-100000" fill="hold"/>
                                        <p:tgtEl>
                                          <p:spTgt spid="131"/>
                                        </p:tgtEl>
                                        <p:attrNameLst>
                                          <p:attrName>ppt_x</p:attrName>
                                          <p:attrName>ppt_y</p:attrName>
                                        </p:attrNameLst>
                                      </p:cBhvr>
                                      <p:rCtr x="-2633" y="12230"/>
                                    </p:animMotion>
                                  </p:childTnLst>
                                </p:cTn>
                              </p:par>
                            </p:childTnLst>
                          </p:cTn>
                        </p:par>
                        <p:par>
                          <p:cTn id="103" fill="hold">
                            <p:stCondLst>
                              <p:cond delay="1000"/>
                            </p:stCondLst>
                            <p:childTnLst>
                              <p:par>
                                <p:cTn id="104" presetID="10" presetClass="exit" presetSubtype="0" fill="hold" grpId="2" nodeType="afterEffect">
                                  <p:stCondLst>
                                    <p:cond delay="0"/>
                                  </p:stCondLst>
                                  <p:childTnLst>
                                    <p:animEffect transition="out" filter="fade">
                                      <p:cBhvr>
                                        <p:cTn id="105" dur="250"/>
                                        <p:tgtEl>
                                          <p:spTgt spid="131"/>
                                        </p:tgtEl>
                                      </p:cBhvr>
                                    </p:animEffect>
                                    <p:set>
                                      <p:cBhvr>
                                        <p:cTn id="106" dur="1" fill="hold">
                                          <p:stCondLst>
                                            <p:cond delay="249"/>
                                          </p:stCondLst>
                                        </p:cTn>
                                        <p:tgtEl>
                                          <p:spTgt spid="1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fade">
                                      <p:cBhvr>
                                        <p:cTn id="111" dur="500"/>
                                        <p:tgtEl>
                                          <p:spTgt spid="132"/>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500"/>
                                        <p:tgtEl>
                                          <p:spTgt spid="133"/>
                                        </p:tgtEl>
                                      </p:cBhvr>
                                    </p:animEffect>
                                  </p:childTnLst>
                                </p:cTn>
                              </p:par>
                              <p:par>
                                <p:cTn id="115" presetID="10" presetClass="entr" presetSubtype="0" fill="hold" grpId="0" nodeType="withEffect">
                                  <p:stCondLst>
                                    <p:cond delay="500"/>
                                  </p:stCondLst>
                                  <p:childTnLst>
                                    <p:set>
                                      <p:cBhvr>
                                        <p:cTn id="116" dur="1" fill="hold">
                                          <p:stCondLst>
                                            <p:cond delay="0"/>
                                          </p:stCondLst>
                                        </p:cTn>
                                        <p:tgtEl>
                                          <p:spTgt spid="134"/>
                                        </p:tgtEl>
                                        <p:attrNameLst>
                                          <p:attrName>style.visibility</p:attrName>
                                        </p:attrNameLst>
                                      </p:cBhvr>
                                      <p:to>
                                        <p:strVal val="visible"/>
                                      </p:to>
                                    </p:set>
                                    <p:animEffect transition="in" filter="fade">
                                      <p:cBhvr>
                                        <p:cTn id="117" dur="500"/>
                                        <p:tgtEl>
                                          <p:spTgt spid="134"/>
                                        </p:tgtEl>
                                      </p:cBhvr>
                                    </p:animEffect>
                                  </p:childTnLst>
                                </p:cTn>
                              </p:par>
                              <p:par>
                                <p:cTn id="118" presetID="10" presetClass="entr" presetSubtype="0" fill="hold" grpId="0" nodeType="withEffect">
                                  <p:stCondLst>
                                    <p:cond delay="750"/>
                                  </p:stCondLst>
                                  <p:childTnLst>
                                    <p:set>
                                      <p:cBhvr>
                                        <p:cTn id="119" dur="1" fill="hold">
                                          <p:stCondLst>
                                            <p:cond delay="0"/>
                                          </p:stCondLst>
                                        </p:cTn>
                                        <p:tgtEl>
                                          <p:spTgt spid="135"/>
                                        </p:tgtEl>
                                        <p:attrNameLst>
                                          <p:attrName>style.visibility</p:attrName>
                                        </p:attrNameLst>
                                      </p:cBhvr>
                                      <p:to>
                                        <p:strVal val="visible"/>
                                      </p:to>
                                    </p:set>
                                    <p:animEffect transition="in" filter="fade">
                                      <p:cBhvr>
                                        <p:cTn id="120" dur="500"/>
                                        <p:tgtEl>
                                          <p:spTgt spid="135"/>
                                        </p:tgtEl>
                                      </p:cBhvr>
                                    </p:animEffect>
                                  </p:childTnLst>
                                </p:cTn>
                              </p:par>
                              <p:par>
                                <p:cTn id="121" presetID="1" presetClass="exit" presetSubtype="0" fill="hold" grpId="1" nodeType="withEffect">
                                  <p:stCondLst>
                                    <p:cond delay="500"/>
                                  </p:stCondLst>
                                  <p:childTnLst>
                                    <p:set>
                                      <p:cBhvr>
                                        <p:cTn id="122" dur="1" fill="hold">
                                          <p:stCondLst>
                                            <p:cond delay="0"/>
                                          </p:stCondLst>
                                        </p:cTn>
                                        <p:tgtEl>
                                          <p:spTgt spid="110"/>
                                        </p:tgtEl>
                                        <p:attrNameLst>
                                          <p:attrName>style.visibility</p:attrName>
                                        </p:attrNameLst>
                                      </p:cBhvr>
                                      <p:to>
                                        <p:strVal val="hidden"/>
                                      </p:to>
                                    </p:set>
                                  </p:childTnLst>
                                </p:cTn>
                              </p:par>
                              <p:par>
                                <p:cTn id="123" presetID="1" presetClass="entr" presetSubtype="0" fill="hold" grpId="0" nodeType="withEffect">
                                  <p:stCondLst>
                                    <p:cond delay="500"/>
                                  </p:stCondLst>
                                  <p:childTnLst>
                                    <p:set>
                                      <p:cBhvr>
                                        <p:cTn id="124" dur="1" fill="hold">
                                          <p:stCondLst>
                                            <p:cond delay="0"/>
                                          </p:stCondLst>
                                        </p:cTn>
                                        <p:tgtEl>
                                          <p:spTgt spid="138"/>
                                        </p:tgtEl>
                                        <p:attrNameLst>
                                          <p:attrName>style.visibility</p:attrName>
                                        </p:attrNameLst>
                                      </p:cBhvr>
                                      <p:to>
                                        <p:strVal val="visible"/>
                                      </p:to>
                                    </p:set>
                                  </p:childTnLst>
                                </p:cTn>
                              </p:par>
                              <p:par>
                                <p:cTn id="125" presetID="42" presetClass="path" presetSubtype="0" accel="50000" decel="50000" fill="hold" grpId="1" nodeType="withEffect">
                                  <p:stCondLst>
                                    <p:cond delay="500"/>
                                  </p:stCondLst>
                                  <p:childTnLst>
                                    <p:animMotion origin="layout" path="M 5.55556E-7 1.97531E-6 L -0.05498 0.24498 " pathEditMode="relative" rAng="0" ptsTypes="AA">
                                      <p:cBhvr>
                                        <p:cTn id="126" dur="1000" spd="-100000" fill="hold"/>
                                        <p:tgtEl>
                                          <p:spTgt spid="138"/>
                                        </p:tgtEl>
                                        <p:attrNameLst>
                                          <p:attrName>ppt_x</p:attrName>
                                          <p:attrName>ppt_y</p:attrName>
                                        </p:attrNameLst>
                                      </p:cBhvr>
                                      <p:rCtr x="-2749" y="12230"/>
                                    </p:animMotion>
                                  </p:childTnLst>
                                </p:cTn>
                              </p:par>
                              <p:par>
                                <p:cTn id="127" presetID="1" presetClass="exit" presetSubtype="0" fill="hold" grpId="1" nodeType="withEffect">
                                  <p:stCondLst>
                                    <p:cond delay="750"/>
                                  </p:stCondLst>
                                  <p:childTnLst>
                                    <p:set>
                                      <p:cBhvr>
                                        <p:cTn id="128" dur="1" fill="hold">
                                          <p:stCondLst>
                                            <p:cond delay="0"/>
                                          </p:stCondLst>
                                        </p:cTn>
                                        <p:tgtEl>
                                          <p:spTgt spid="108"/>
                                        </p:tgtEl>
                                        <p:attrNameLst>
                                          <p:attrName>style.visibility</p:attrName>
                                        </p:attrNameLst>
                                      </p:cBhvr>
                                      <p:to>
                                        <p:strVal val="hidden"/>
                                      </p:to>
                                    </p:set>
                                  </p:childTnLst>
                                </p:cTn>
                              </p:par>
                              <p:par>
                                <p:cTn id="129" presetID="1" presetClass="entr" presetSubtype="0" fill="hold" grpId="0" nodeType="withEffect">
                                  <p:stCondLst>
                                    <p:cond delay="750"/>
                                  </p:stCondLst>
                                  <p:childTnLst>
                                    <p:set>
                                      <p:cBhvr>
                                        <p:cTn id="130" dur="1" fill="hold">
                                          <p:stCondLst>
                                            <p:cond delay="0"/>
                                          </p:stCondLst>
                                        </p:cTn>
                                        <p:tgtEl>
                                          <p:spTgt spid="136"/>
                                        </p:tgtEl>
                                        <p:attrNameLst>
                                          <p:attrName>style.visibility</p:attrName>
                                        </p:attrNameLst>
                                      </p:cBhvr>
                                      <p:to>
                                        <p:strVal val="visible"/>
                                      </p:to>
                                    </p:set>
                                  </p:childTnLst>
                                </p:cTn>
                              </p:par>
                              <p:par>
                                <p:cTn id="131" presetID="42" presetClass="path" presetSubtype="0" accel="50000" decel="50000" fill="hold" grpId="1" nodeType="withEffect">
                                  <p:stCondLst>
                                    <p:cond delay="750"/>
                                  </p:stCondLst>
                                  <p:childTnLst>
                                    <p:animMotion origin="layout" path="M -4.72222E-6 -2.83951E-6 L -0.05266 0.36767 " pathEditMode="relative" rAng="0" ptsTypes="AA">
                                      <p:cBhvr>
                                        <p:cTn id="132" dur="1000" spd="-100000" fill="hold"/>
                                        <p:tgtEl>
                                          <p:spTgt spid="136"/>
                                        </p:tgtEl>
                                        <p:attrNameLst>
                                          <p:attrName>ppt_x</p:attrName>
                                          <p:attrName>ppt_y</p:attrName>
                                        </p:attrNameLst>
                                      </p:cBhvr>
                                      <p:rCtr x="-2633" y="18364"/>
                                    </p:animMotion>
                                  </p:childTnLst>
                                </p:cTn>
                              </p:par>
                              <p:par>
                                <p:cTn id="133" presetID="1" presetClass="exit" presetSubtype="0" fill="hold" grpId="1" nodeType="withEffect">
                                  <p:stCondLst>
                                    <p:cond delay="1000"/>
                                  </p:stCondLst>
                                  <p:childTnLst>
                                    <p:set>
                                      <p:cBhvr>
                                        <p:cTn id="134" dur="1" fill="hold">
                                          <p:stCondLst>
                                            <p:cond delay="0"/>
                                          </p:stCondLst>
                                        </p:cTn>
                                        <p:tgtEl>
                                          <p:spTgt spid="106"/>
                                        </p:tgtEl>
                                        <p:attrNameLst>
                                          <p:attrName>style.visibility</p:attrName>
                                        </p:attrNameLst>
                                      </p:cBhvr>
                                      <p:to>
                                        <p:strVal val="hidden"/>
                                      </p:to>
                                    </p:set>
                                  </p:childTnLst>
                                </p:cTn>
                              </p:par>
                              <p:par>
                                <p:cTn id="135" presetID="1" presetClass="entr" presetSubtype="0" fill="hold" grpId="0" nodeType="withEffect">
                                  <p:stCondLst>
                                    <p:cond delay="1000"/>
                                  </p:stCondLst>
                                  <p:childTnLst>
                                    <p:set>
                                      <p:cBhvr>
                                        <p:cTn id="136" dur="1" fill="hold">
                                          <p:stCondLst>
                                            <p:cond delay="0"/>
                                          </p:stCondLst>
                                        </p:cTn>
                                        <p:tgtEl>
                                          <p:spTgt spid="139"/>
                                        </p:tgtEl>
                                        <p:attrNameLst>
                                          <p:attrName>style.visibility</p:attrName>
                                        </p:attrNameLst>
                                      </p:cBhvr>
                                      <p:to>
                                        <p:strVal val="visible"/>
                                      </p:to>
                                    </p:set>
                                  </p:childTnLst>
                                </p:cTn>
                              </p:par>
                              <p:par>
                                <p:cTn id="137" presetID="42" presetClass="path" presetSubtype="0" accel="50000" decel="50000" fill="hold" grpId="1" nodeType="withEffect">
                                  <p:stCondLst>
                                    <p:cond delay="1000"/>
                                  </p:stCondLst>
                                  <p:childTnLst>
                                    <p:animMotion origin="layout" path="M -9.25926E-8 2.59259E-6 L 0.05266 0.12268 " pathEditMode="relative" rAng="0" ptsTypes="AA">
                                      <p:cBhvr>
                                        <p:cTn id="138" dur="1000" spd="-100000" fill="hold"/>
                                        <p:tgtEl>
                                          <p:spTgt spid="139"/>
                                        </p:tgtEl>
                                        <p:attrNameLst>
                                          <p:attrName>ppt_x</p:attrName>
                                          <p:attrName>ppt_y</p:attrName>
                                        </p:attrNameLst>
                                      </p:cBhvr>
                                      <p:rCtr x="2633" y="6134"/>
                                    </p:animMotion>
                                  </p:childTnLst>
                                </p:cTn>
                              </p:par>
                              <p:par>
                                <p:cTn id="139" presetID="1" presetClass="exit" presetSubtype="0" fill="hold" grpId="1" nodeType="withEffect">
                                  <p:stCondLst>
                                    <p:cond delay="125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ntr" presetSubtype="0" fill="hold" grpId="0" nodeType="withEffect">
                                  <p:stCondLst>
                                    <p:cond delay="1250"/>
                                  </p:stCondLst>
                                  <p:childTnLst>
                                    <p:set>
                                      <p:cBhvr>
                                        <p:cTn id="142" dur="1" fill="hold">
                                          <p:stCondLst>
                                            <p:cond delay="0"/>
                                          </p:stCondLst>
                                        </p:cTn>
                                        <p:tgtEl>
                                          <p:spTgt spid="137"/>
                                        </p:tgtEl>
                                        <p:attrNameLst>
                                          <p:attrName>style.visibility</p:attrName>
                                        </p:attrNameLst>
                                      </p:cBhvr>
                                      <p:to>
                                        <p:strVal val="visible"/>
                                      </p:to>
                                    </p:set>
                                  </p:childTnLst>
                                </p:cTn>
                              </p:par>
                              <p:par>
                                <p:cTn id="143" presetID="42" presetClass="path" presetSubtype="0" accel="50000" decel="50000" fill="hold" grpId="1" nodeType="withEffect">
                                  <p:stCondLst>
                                    <p:cond delay="1250"/>
                                  </p:stCondLst>
                                  <p:childTnLst>
                                    <p:animMotion origin="layout" path="M -4.81481E-6 1.97531E-6 L 0.05267 0.24498 " pathEditMode="relative" rAng="0" ptsTypes="AA">
                                      <p:cBhvr>
                                        <p:cTn id="144" dur="1000" spd="-100000" fill="hold"/>
                                        <p:tgtEl>
                                          <p:spTgt spid="137"/>
                                        </p:tgtEl>
                                        <p:attrNameLst>
                                          <p:attrName>ppt_x</p:attrName>
                                          <p:attrName>ppt_y</p:attrName>
                                        </p:attrNameLst>
                                      </p:cBhvr>
                                      <p:rCtr x="2633" y="12230"/>
                                    </p:animMotion>
                                  </p:childTnLst>
                                </p:cTn>
                              </p:par>
                              <p:par>
                                <p:cTn id="145" presetID="1" presetClass="exit" presetSubtype="0" fill="hold" grpId="5" nodeType="withEffect">
                                  <p:stCondLst>
                                    <p:cond delay="1500"/>
                                  </p:stCondLst>
                                  <p:childTnLst>
                                    <p:set>
                                      <p:cBhvr>
                                        <p:cTn id="146" dur="1" fill="hold">
                                          <p:stCondLst>
                                            <p:cond delay="0"/>
                                          </p:stCondLst>
                                        </p:cTn>
                                        <p:tgtEl>
                                          <p:spTgt spid="128"/>
                                        </p:tgtEl>
                                        <p:attrNameLst>
                                          <p:attrName>style.visibility</p:attrName>
                                        </p:attrNameLst>
                                      </p:cBhvr>
                                      <p:to>
                                        <p:strVal val="hidden"/>
                                      </p:to>
                                    </p:set>
                                  </p:childTnLst>
                                </p:cTn>
                              </p:par>
                              <p:par>
                                <p:cTn id="147" presetID="1" presetClass="entr" presetSubtype="0" fill="hold" grpId="0" nodeType="withEffect">
                                  <p:stCondLst>
                                    <p:cond delay="1500"/>
                                  </p:stCondLst>
                                  <p:childTnLst>
                                    <p:set>
                                      <p:cBhvr>
                                        <p:cTn id="148" dur="1" fill="hold">
                                          <p:stCondLst>
                                            <p:cond delay="0"/>
                                          </p:stCondLst>
                                        </p:cTn>
                                        <p:tgtEl>
                                          <p:spTgt spid="140"/>
                                        </p:tgtEl>
                                        <p:attrNameLst>
                                          <p:attrName>style.visibility</p:attrName>
                                        </p:attrNameLst>
                                      </p:cBhvr>
                                      <p:to>
                                        <p:strVal val="visible"/>
                                      </p:to>
                                    </p:set>
                                  </p:childTnLst>
                                </p:cTn>
                              </p:par>
                              <p:par>
                                <p:cTn id="149" presetID="42" presetClass="path" presetSubtype="0" accel="50000" decel="50000" fill="hold" grpId="1" nodeType="withEffect">
                                  <p:stCondLst>
                                    <p:cond delay="1500"/>
                                  </p:stCondLst>
                                  <p:childTnLst>
                                    <p:animMotion origin="layout" path="M -5.55556E-7 -2.83951E-6 L -0.10503 0.12269 " pathEditMode="relative" rAng="0" ptsTypes="AA">
                                      <p:cBhvr>
                                        <p:cTn id="150" dur="1000" spd="-100000" fill="hold"/>
                                        <p:tgtEl>
                                          <p:spTgt spid="140"/>
                                        </p:tgtEl>
                                        <p:attrNameLst>
                                          <p:attrName>ppt_x</p:attrName>
                                          <p:attrName>ppt_y</p:attrName>
                                        </p:attrNameLst>
                                      </p:cBhvr>
                                      <p:rCtr x="-5266" y="6134"/>
                                    </p:animMotion>
                                  </p:childTnLst>
                                </p:cTn>
                              </p:par>
                              <p:par>
                                <p:cTn id="151" presetID="10" presetClass="exit" presetSubtype="0" fill="hold" grpId="1" nodeType="withEffect">
                                  <p:stCondLst>
                                    <p:cond delay="1500"/>
                                  </p:stCondLst>
                                  <p:childTnLst>
                                    <p:animEffect transition="out" filter="fade">
                                      <p:cBhvr>
                                        <p:cTn id="152" dur="500"/>
                                        <p:tgtEl>
                                          <p:spTgt spid="122"/>
                                        </p:tgtEl>
                                      </p:cBhvr>
                                    </p:animEffect>
                                    <p:set>
                                      <p:cBhvr>
                                        <p:cTn id="153" dur="1" fill="hold">
                                          <p:stCondLst>
                                            <p:cond delay="499"/>
                                          </p:stCondLst>
                                        </p:cTn>
                                        <p:tgtEl>
                                          <p:spTgt spid="122"/>
                                        </p:tgtEl>
                                        <p:attrNameLst>
                                          <p:attrName>style.visibility</p:attrName>
                                        </p:attrNameLst>
                                      </p:cBhvr>
                                      <p:to>
                                        <p:strVal val="hidden"/>
                                      </p:to>
                                    </p:set>
                                  </p:childTnLst>
                                </p:cTn>
                              </p:par>
                              <p:par>
                                <p:cTn id="154" presetID="10" presetClass="entr" presetSubtype="0" fill="hold" grpId="0" nodeType="withEffect">
                                  <p:stCondLst>
                                    <p:cond delay="1500"/>
                                  </p:stCondLst>
                                  <p:childTnLst>
                                    <p:set>
                                      <p:cBhvr>
                                        <p:cTn id="155" dur="1" fill="hold">
                                          <p:stCondLst>
                                            <p:cond delay="0"/>
                                          </p:stCondLst>
                                        </p:cTn>
                                        <p:tgtEl>
                                          <p:spTgt spid="76"/>
                                        </p:tgtEl>
                                        <p:attrNameLst>
                                          <p:attrName>style.visibility</p:attrName>
                                        </p:attrNameLst>
                                      </p:cBhvr>
                                      <p:to>
                                        <p:strVal val="visible"/>
                                      </p:to>
                                    </p:set>
                                    <p:animEffect transition="in" filter="fade">
                                      <p:cBhvr>
                                        <p:cTn id="156" dur="500"/>
                                        <p:tgtEl>
                                          <p:spTgt spid="76"/>
                                        </p:tgtEl>
                                      </p:cBhvr>
                                    </p:animEffect>
                                  </p:childTnLst>
                                </p:cTn>
                              </p:par>
                              <p:par>
                                <p:cTn id="157" presetID="10" presetClass="exit" presetSubtype="0" fill="hold" grpId="2" nodeType="withEffect">
                                  <p:stCondLst>
                                    <p:cond delay="1500"/>
                                  </p:stCondLst>
                                  <p:childTnLst>
                                    <p:animEffect transition="out" filter="fade">
                                      <p:cBhvr>
                                        <p:cTn id="158" dur="500"/>
                                        <p:tgtEl>
                                          <p:spTgt spid="138"/>
                                        </p:tgtEl>
                                      </p:cBhvr>
                                    </p:animEffect>
                                    <p:set>
                                      <p:cBhvr>
                                        <p:cTn id="159" dur="1" fill="hold">
                                          <p:stCondLst>
                                            <p:cond delay="499"/>
                                          </p:stCondLst>
                                        </p:cTn>
                                        <p:tgtEl>
                                          <p:spTgt spid="138"/>
                                        </p:tgtEl>
                                        <p:attrNameLst>
                                          <p:attrName>style.visibility</p:attrName>
                                        </p:attrNameLst>
                                      </p:cBhvr>
                                      <p:to>
                                        <p:strVal val="hidden"/>
                                      </p:to>
                                    </p:set>
                                  </p:childTnLst>
                                </p:cTn>
                              </p:par>
                              <p:par>
                                <p:cTn id="160" presetID="10" presetClass="exit" presetSubtype="0" fill="hold" grpId="1" nodeType="withEffect">
                                  <p:stCondLst>
                                    <p:cond delay="1750"/>
                                  </p:stCondLst>
                                  <p:childTnLst>
                                    <p:animEffect transition="out" filter="fade">
                                      <p:cBhvr>
                                        <p:cTn id="161" dur="500"/>
                                        <p:tgtEl>
                                          <p:spTgt spid="126"/>
                                        </p:tgtEl>
                                      </p:cBhvr>
                                    </p:animEffect>
                                    <p:set>
                                      <p:cBhvr>
                                        <p:cTn id="162" dur="1" fill="hold">
                                          <p:stCondLst>
                                            <p:cond delay="499"/>
                                          </p:stCondLst>
                                        </p:cTn>
                                        <p:tgtEl>
                                          <p:spTgt spid="126"/>
                                        </p:tgtEl>
                                        <p:attrNameLst>
                                          <p:attrName>style.visibility</p:attrName>
                                        </p:attrNameLst>
                                      </p:cBhvr>
                                      <p:to>
                                        <p:strVal val="hidden"/>
                                      </p:to>
                                    </p:set>
                                  </p:childTnLst>
                                </p:cTn>
                              </p:par>
                              <p:par>
                                <p:cTn id="163" presetID="10" presetClass="entr" presetSubtype="0" fill="hold" grpId="0" nodeType="withEffect">
                                  <p:stCondLst>
                                    <p:cond delay="1750"/>
                                  </p:stCondLst>
                                  <p:childTnLst>
                                    <p:set>
                                      <p:cBhvr>
                                        <p:cTn id="164" dur="1" fill="hold">
                                          <p:stCondLst>
                                            <p:cond delay="0"/>
                                          </p:stCondLst>
                                        </p:cTn>
                                        <p:tgtEl>
                                          <p:spTgt spid="81"/>
                                        </p:tgtEl>
                                        <p:attrNameLst>
                                          <p:attrName>style.visibility</p:attrName>
                                        </p:attrNameLst>
                                      </p:cBhvr>
                                      <p:to>
                                        <p:strVal val="visible"/>
                                      </p:to>
                                    </p:set>
                                    <p:animEffect transition="in" filter="fade">
                                      <p:cBhvr>
                                        <p:cTn id="165" dur="500"/>
                                        <p:tgtEl>
                                          <p:spTgt spid="81"/>
                                        </p:tgtEl>
                                      </p:cBhvr>
                                    </p:animEffect>
                                  </p:childTnLst>
                                </p:cTn>
                              </p:par>
                              <p:par>
                                <p:cTn id="166" presetID="10" presetClass="exit" presetSubtype="0" fill="hold" grpId="2" nodeType="withEffect">
                                  <p:stCondLst>
                                    <p:cond delay="1750"/>
                                  </p:stCondLst>
                                  <p:childTnLst>
                                    <p:animEffect transition="out" filter="fade">
                                      <p:cBhvr>
                                        <p:cTn id="167" dur="500"/>
                                        <p:tgtEl>
                                          <p:spTgt spid="136"/>
                                        </p:tgtEl>
                                      </p:cBhvr>
                                    </p:animEffect>
                                    <p:set>
                                      <p:cBhvr>
                                        <p:cTn id="168" dur="1" fill="hold">
                                          <p:stCondLst>
                                            <p:cond delay="499"/>
                                          </p:stCondLst>
                                        </p:cTn>
                                        <p:tgtEl>
                                          <p:spTgt spid="136"/>
                                        </p:tgtEl>
                                        <p:attrNameLst>
                                          <p:attrName>style.visibility</p:attrName>
                                        </p:attrNameLst>
                                      </p:cBhvr>
                                      <p:to>
                                        <p:strVal val="hidden"/>
                                      </p:to>
                                    </p:set>
                                  </p:childTnLst>
                                </p:cTn>
                              </p:par>
                              <p:par>
                                <p:cTn id="169" presetID="10" presetClass="exit" presetSubtype="0" fill="hold" grpId="1" nodeType="withEffect">
                                  <p:stCondLst>
                                    <p:cond delay="2000"/>
                                  </p:stCondLst>
                                  <p:childTnLst>
                                    <p:animEffect transition="out" filter="fade">
                                      <p:cBhvr>
                                        <p:cTn id="170" dur="500"/>
                                        <p:tgtEl>
                                          <p:spTgt spid="124"/>
                                        </p:tgtEl>
                                      </p:cBhvr>
                                    </p:animEffect>
                                    <p:set>
                                      <p:cBhvr>
                                        <p:cTn id="171" dur="1" fill="hold">
                                          <p:stCondLst>
                                            <p:cond delay="499"/>
                                          </p:stCondLst>
                                        </p:cTn>
                                        <p:tgtEl>
                                          <p:spTgt spid="124"/>
                                        </p:tgtEl>
                                        <p:attrNameLst>
                                          <p:attrName>style.visibility</p:attrName>
                                        </p:attrNameLst>
                                      </p:cBhvr>
                                      <p:to>
                                        <p:strVal val="hidden"/>
                                      </p:to>
                                    </p:set>
                                  </p:childTnLst>
                                </p:cTn>
                              </p:par>
                              <p:par>
                                <p:cTn id="172" presetID="10" presetClass="entr" presetSubtype="0" fill="hold" grpId="0" nodeType="withEffect">
                                  <p:stCondLst>
                                    <p:cond delay="2000"/>
                                  </p:stCondLst>
                                  <p:childTnLst>
                                    <p:set>
                                      <p:cBhvr>
                                        <p:cTn id="173" dur="1" fill="hold">
                                          <p:stCondLst>
                                            <p:cond delay="0"/>
                                          </p:stCondLst>
                                        </p:cTn>
                                        <p:tgtEl>
                                          <p:spTgt spid="82"/>
                                        </p:tgtEl>
                                        <p:attrNameLst>
                                          <p:attrName>style.visibility</p:attrName>
                                        </p:attrNameLst>
                                      </p:cBhvr>
                                      <p:to>
                                        <p:strVal val="visible"/>
                                      </p:to>
                                    </p:set>
                                    <p:animEffect transition="in" filter="fade">
                                      <p:cBhvr>
                                        <p:cTn id="174" dur="500"/>
                                        <p:tgtEl>
                                          <p:spTgt spid="82"/>
                                        </p:tgtEl>
                                      </p:cBhvr>
                                    </p:animEffect>
                                  </p:childTnLst>
                                </p:cTn>
                              </p:par>
                              <p:par>
                                <p:cTn id="175" presetID="10" presetClass="exit" presetSubtype="0" fill="hold" grpId="2" nodeType="withEffect">
                                  <p:stCondLst>
                                    <p:cond delay="2000"/>
                                  </p:stCondLst>
                                  <p:childTnLst>
                                    <p:animEffect transition="out" filter="fade">
                                      <p:cBhvr>
                                        <p:cTn id="176" dur="500"/>
                                        <p:tgtEl>
                                          <p:spTgt spid="139"/>
                                        </p:tgtEl>
                                      </p:cBhvr>
                                    </p:animEffect>
                                    <p:set>
                                      <p:cBhvr>
                                        <p:cTn id="177" dur="1" fill="hold">
                                          <p:stCondLst>
                                            <p:cond delay="499"/>
                                          </p:stCondLst>
                                        </p:cTn>
                                        <p:tgtEl>
                                          <p:spTgt spid="139"/>
                                        </p:tgtEl>
                                        <p:attrNameLst>
                                          <p:attrName>style.visibility</p:attrName>
                                        </p:attrNameLst>
                                      </p:cBhvr>
                                      <p:to>
                                        <p:strVal val="hidden"/>
                                      </p:to>
                                    </p:set>
                                  </p:childTnLst>
                                </p:cTn>
                              </p:par>
                              <p:par>
                                <p:cTn id="178" presetID="10" presetClass="exit" presetSubtype="0" fill="hold" grpId="1" nodeType="withEffect">
                                  <p:stCondLst>
                                    <p:cond delay="2250"/>
                                  </p:stCondLst>
                                  <p:childTnLst>
                                    <p:animEffect transition="out" filter="fade">
                                      <p:cBhvr>
                                        <p:cTn id="179" dur="500"/>
                                        <p:tgtEl>
                                          <p:spTgt spid="125"/>
                                        </p:tgtEl>
                                      </p:cBhvr>
                                    </p:animEffect>
                                    <p:set>
                                      <p:cBhvr>
                                        <p:cTn id="180" dur="1" fill="hold">
                                          <p:stCondLst>
                                            <p:cond delay="499"/>
                                          </p:stCondLst>
                                        </p:cTn>
                                        <p:tgtEl>
                                          <p:spTgt spid="125"/>
                                        </p:tgtEl>
                                        <p:attrNameLst>
                                          <p:attrName>style.visibility</p:attrName>
                                        </p:attrNameLst>
                                      </p:cBhvr>
                                      <p:to>
                                        <p:strVal val="hidden"/>
                                      </p:to>
                                    </p:set>
                                  </p:childTnLst>
                                </p:cTn>
                              </p:par>
                              <p:par>
                                <p:cTn id="181" presetID="10" presetClass="entr" presetSubtype="0" fill="hold" grpId="0" nodeType="withEffect">
                                  <p:stCondLst>
                                    <p:cond delay="2250"/>
                                  </p:stCondLst>
                                  <p:childTnLst>
                                    <p:set>
                                      <p:cBhvr>
                                        <p:cTn id="182" dur="1" fill="hold">
                                          <p:stCondLst>
                                            <p:cond delay="0"/>
                                          </p:stCondLst>
                                        </p:cTn>
                                        <p:tgtEl>
                                          <p:spTgt spid="83"/>
                                        </p:tgtEl>
                                        <p:attrNameLst>
                                          <p:attrName>style.visibility</p:attrName>
                                        </p:attrNameLst>
                                      </p:cBhvr>
                                      <p:to>
                                        <p:strVal val="visible"/>
                                      </p:to>
                                    </p:set>
                                    <p:animEffect transition="in" filter="fade">
                                      <p:cBhvr>
                                        <p:cTn id="183" dur="500"/>
                                        <p:tgtEl>
                                          <p:spTgt spid="83"/>
                                        </p:tgtEl>
                                      </p:cBhvr>
                                    </p:animEffect>
                                  </p:childTnLst>
                                </p:cTn>
                              </p:par>
                              <p:par>
                                <p:cTn id="184" presetID="10" presetClass="exit" presetSubtype="0" fill="hold" grpId="2" nodeType="withEffect">
                                  <p:stCondLst>
                                    <p:cond delay="2250"/>
                                  </p:stCondLst>
                                  <p:childTnLst>
                                    <p:animEffect transition="out" filter="fade">
                                      <p:cBhvr>
                                        <p:cTn id="185" dur="500"/>
                                        <p:tgtEl>
                                          <p:spTgt spid="137"/>
                                        </p:tgtEl>
                                      </p:cBhvr>
                                    </p:animEffect>
                                    <p:set>
                                      <p:cBhvr>
                                        <p:cTn id="186" dur="1" fill="hold">
                                          <p:stCondLst>
                                            <p:cond delay="499"/>
                                          </p:stCondLst>
                                        </p:cTn>
                                        <p:tgtEl>
                                          <p:spTgt spid="137"/>
                                        </p:tgtEl>
                                        <p:attrNameLst>
                                          <p:attrName>style.visibility</p:attrName>
                                        </p:attrNameLst>
                                      </p:cBhvr>
                                      <p:to>
                                        <p:strVal val="hidden"/>
                                      </p:to>
                                    </p:set>
                                  </p:childTnLst>
                                </p:cTn>
                              </p:par>
                              <p:par>
                                <p:cTn id="187" presetID="10" presetClass="exit" presetSubtype="0" fill="hold" grpId="1" nodeType="withEffect">
                                  <p:stCondLst>
                                    <p:cond delay="2500"/>
                                  </p:stCondLst>
                                  <p:childTnLst>
                                    <p:animEffect transition="out" filter="fade">
                                      <p:cBhvr>
                                        <p:cTn id="188" dur="500"/>
                                        <p:tgtEl>
                                          <p:spTgt spid="123"/>
                                        </p:tgtEl>
                                      </p:cBhvr>
                                    </p:animEffect>
                                    <p:set>
                                      <p:cBhvr>
                                        <p:cTn id="189" dur="1" fill="hold">
                                          <p:stCondLst>
                                            <p:cond delay="499"/>
                                          </p:stCondLst>
                                        </p:cTn>
                                        <p:tgtEl>
                                          <p:spTgt spid="123"/>
                                        </p:tgtEl>
                                        <p:attrNameLst>
                                          <p:attrName>style.visibility</p:attrName>
                                        </p:attrNameLst>
                                      </p:cBhvr>
                                      <p:to>
                                        <p:strVal val="hidden"/>
                                      </p:to>
                                    </p:set>
                                  </p:childTnLst>
                                </p:cTn>
                              </p:par>
                              <p:par>
                                <p:cTn id="190" presetID="10" presetClass="entr" presetSubtype="0" fill="hold" grpId="0" nodeType="withEffect">
                                  <p:stCondLst>
                                    <p:cond delay="2500"/>
                                  </p:stCondLst>
                                  <p:childTnLst>
                                    <p:set>
                                      <p:cBhvr>
                                        <p:cTn id="191" dur="1" fill="hold">
                                          <p:stCondLst>
                                            <p:cond delay="0"/>
                                          </p:stCondLst>
                                        </p:cTn>
                                        <p:tgtEl>
                                          <p:spTgt spid="80"/>
                                        </p:tgtEl>
                                        <p:attrNameLst>
                                          <p:attrName>style.visibility</p:attrName>
                                        </p:attrNameLst>
                                      </p:cBhvr>
                                      <p:to>
                                        <p:strVal val="visible"/>
                                      </p:to>
                                    </p:set>
                                    <p:animEffect transition="in" filter="fade">
                                      <p:cBhvr>
                                        <p:cTn id="192" dur="500"/>
                                        <p:tgtEl>
                                          <p:spTgt spid="80"/>
                                        </p:tgtEl>
                                      </p:cBhvr>
                                    </p:animEffect>
                                  </p:childTnLst>
                                </p:cTn>
                              </p:par>
                              <p:par>
                                <p:cTn id="193" presetID="10" presetClass="exit" presetSubtype="0" fill="hold" grpId="2" nodeType="withEffect">
                                  <p:stCondLst>
                                    <p:cond delay="2500"/>
                                  </p:stCondLst>
                                  <p:childTnLst>
                                    <p:animEffect transition="out" filter="fade">
                                      <p:cBhvr>
                                        <p:cTn id="194" dur="500"/>
                                        <p:tgtEl>
                                          <p:spTgt spid="140"/>
                                        </p:tgtEl>
                                      </p:cBhvr>
                                    </p:animEffect>
                                    <p:set>
                                      <p:cBhvr>
                                        <p:cTn id="195" dur="1" fill="hold">
                                          <p:stCondLst>
                                            <p:cond delay="499"/>
                                          </p:stCondLst>
                                        </p:cTn>
                                        <p:tgtEl>
                                          <p:spTgt spid="140"/>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141"/>
                                        </p:tgtEl>
                                        <p:attrNameLst>
                                          <p:attrName>style.visibility</p:attrName>
                                        </p:attrNameLst>
                                      </p:cBhvr>
                                      <p:to>
                                        <p:strVal val="visible"/>
                                      </p:to>
                                    </p:set>
                                    <p:animEffect transition="in" filter="fade">
                                      <p:cBhvr>
                                        <p:cTn id="200" dur="500"/>
                                        <p:tgtEl>
                                          <p:spTgt spid="141"/>
                                        </p:tgtEl>
                                      </p:cBhvr>
                                    </p:animEffect>
                                  </p:childTnLst>
                                </p:cTn>
                              </p:par>
                              <p:par>
                                <p:cTn id="201" presetID="10" presetClass="entr" presetSubtype="0" fill="hold" grpId="0" nodeType="withEffect">
                                  <p:stCondLst>
                                    <p:cond delay="250"/>
                                  </p:stCondLst>
                                  <p:childTnLst>
                                    <p:set>
                                      <p:cBhvr>
                                        <p:cTn id="202" dur="1" fill="hold">
                                          <p:stCondLst>
                                            <p:cond delay="0"/>
                                          </p:stCondLst>
                                        </p:cTn>
                                        <p:tgtEl>
                                          <p:spTgt spid="142"/>
                                        </p:tgtEl>
                                        <p:attrNameLst>
                                          <p:attrName>style.visibility</p:attrName>
                                        </p:attrNameLst>
                                      </p:cBhvr>
                                      <p:to>
                                        <p:strVal val="visible"/>
                                      </p:to>
                                    </p:set>
                                    <p:animEffect transition="in" filter="fade">
                                      <p:cBhvr>
                                        <p:cTn id="203" dur="500"/>
                                        <p:tgtEl>
                                          <p:spTgt spid="142"/>
                                        </p:tgtEl>
                                      </p:cBhvr>
                                    </p:animEffect>
                                  </p:childTnLst>
                                </p:cTn>
                              </p:par>
                              <p:par>
                                <p:cTn id="204" presetID="1" presetClass="exit" presetSubtype="0" fill="hold" grpId="1" nodeType="withEffect">
                                  <p:stCondLst>
                                    <p:cond delay="500"/>
                                  </p:stCondLst>
                                  <p:childTnLst>
                                    <p:set>
                                      <p:cBhvr>
                                        <p:cTn id="205" dur="1" fill="hold">
                                          <p:stCondLst>
                                            <p:cond delay="0"/>
                                          </p:stCondLst>
                                        </p:cTn>
                                        <p:tgtEl>
                                          <p:spTgt spid="109"/>
                                        </p:tgtEl>
                                        <p:attrNameLst>
                                          <p:attrName>style.visibility</p:attrName>
                                        </p:attrNameLst>
                                      </p:cBhvr>
                                      <p:to>
                                        <p:strVal val="hidden"/>
                                      </p:to>
                                    </p:set>
                                  </p:childTnLst>
                                </p:cTn>
                              </p:par>
                              <p:par>
                                <p:cTn id="206" presetID="1" presetClass="entr" presetSubtype="0" fill="hold" grpId="3" nodeType="withEffect">
                                  <p:stCondLst>
                                    <p:cond delay="500"/>
                                  </p:stCondLst>
                                  <p:childTnLst>
                                    <p:set>
                                      <p:cBhvr>
                                        <p:cTn id="207" dur="1" fill="hold">
                                          <p:stCondLst>
                                            <p:cond delay="0"/>
                                          </p:stCondLst>
                                        </p:cTn>
                                        <p:tgtEl>
                                          <p:spTgt spid="138"/>
                                        </p:tgtEl>
                                        <p:attrNameLst>
                                          <p:attrName>style.visibility</p:attrName>
                                        </p:attrNameLst>
                                      </p:cBhvr>
                                      <p:to>
                                        <p:strVal val="visible"/>
                                      </p:to>
                                    </p:set>
                                  </p:childTnLst>
                                </p:cTn>
                              </p:par>
                              <p:par>
                                <p:cTn id="208" presetID="42" presetClass="path" presetSubtype="0" accel="50000" decel="50000" fill="hold" grpId="4" nodeType="withEffect">
                                  <p:stCondLst>
                                    <p:cond delay="500"/>
                                  </p:stCondLst>
                                  <p:childTnLst>
                                    <p:animMotion origin="layout" path="M 5.55556E-7 1.97531E-6 L 0.05006 0.24498 " pathEditMode="relative" rAng="0" ptsTypes="AA">
                                      <p:cBhvr>
                                        <p:cTn id="209" dur="1000" spd="-100000" fill="hold"/>
                                        <p:tgtEl>
                                          <p:spTgt spid="138"/>
                                        </p:tgtEl>
                                        <p:attrNameLst>
                                          <p:attrName>ppt_x</p:attrName>
                                          <p:attrName>ppt_y</p:attrName>
                                        </p:attrNameLst>
                                      </p:cBhvr>
                                      <p:rCtr x="2488" y="12230"/>
                                    </p:animMotion>
                                  </p:childTnLst>
                                </p:cTn>
                              </p:par>
                              <p:par>
                                <p:cTn id="210" presetID="1" presetClass="exit" presetSubtype="0" fill="hold" grpId="1" nodeType="withEffect">
                                  <p:stCondLst>
                                    <p:cond delay="750"/>
                                  </p:stCondLst>
                                  <p:childTnLst>
                                    <p:set>
                                      <p:cBhvr>
                                        <p:cTn id="211" dur="1" fill="hold">
                                          <p:stCondLst>
                                            <p:cond delay="0"/>
                                          </p:stCondLst>
                                        </p:cTn>
                                        <p:tgtEl>
                                          <p:spTgt spid="107"/>
                                        </p:tgtEl>
                                        <p:attrNameLst>
                                          <p:attrName>style.visibility</p:attrName>
                                        </p:attrNameLst>
                                      </p:cBhvr>
                                      <p:to>
                                        <p:strVal val="hidden"/>
                                      </p:to>
                                    </p:set>
                                  </p:childTnLst>
                                </p:cTn>
                              </p:par>
                              <p:par>
                                <p:cTn id="212" presetID="1" presetClass="entr" presetSubtype="0" fill="hold" grpId="3" nodeType="withEffect">
                                  <p:stCondLst>
                                    <p:cond delay="750"/>
                                  </p:stCondLst>
                                  <p:childTnLst>
                                    <p:set>
                                      <p:cBhvr>
                                        <p:cTn id="213" dur="1" fill="hold">
                                          <p:stCondLst>
                                            <p:cond delay="0"/>
                                          </p:stCondLst>
                                        </p:cTn>
                                        <p:tgtEl>
                                          <p:spTgt spid="139"/>
                                        </p:tgtEl>
                                        <p:attrNameLst>
                                          <p:attrName>style.visibility</p:attrName>
                                        </p:attrNameLst>
                                      </p:cBhvr>
                                      <p:to>
                                        <p:strVal val="visible"/>
                                      </p:to>
                                    </p:set>
                                  </p:childTnLst>
                                </p:cTn>
                              </p:par>
                              <p:par>
                                <p:cTn id="214" presetID="42" presetClass="path" presetSubtype="0" accel="50000" decel="50000" fill="hold" grpId="4" nodeType="withEffect">
                                  <p:stCondLst>
                                    <p:cond delay="750"/>
                                  </p:stCondLst>
                                  <p:childTnLst>
                                    <p:animMotion origin="layout" path="M -9.25926E-8 2.59259E-6 L -0.05237 0.12268 " pathEditMode="relative" rAng="0" ptsTypes="AA">
                                      <p:cBhvr>
                                        <p:cTn id="215" dur="1000" spd="-100000" fill="hold"/>
                                        <p:tgtEl>
                                          <p:spTgt spid="139"/>
                                        </p:tgtEl>
                                        <p:attrNameLst>
                                          <p:attrName>ppt_x</p:attrName>
                                          <p:attrName>ppt_y</p:attrName>
                                        </p:attrNameLst>
                                      </p:cBhvr>
                                      <p:rCtr x="-2633" y="6134"/>
                                    </p:animMotion>
                                  </p:childTnLst>
                                </p:cTn>
                              </p:par>
                              <p:par>
                                <p:cTn id="216" presetID="10" presetClass="entr" presetSubtype="0" fill="hold" grpId="0" nodeType="withEffect">
                                  <p:stCondLst>
                                    <p:cond delay="1000"/>
                                  </p:stCondLst>
                                  <p:childTnLst>
                                    <p:set>
                                      <p:cBhvr>
                                        <p:cTn id="217" dur="1" fill="hold">
                                          <p:stCondLst>
                                            <p:cond delay="0"/>
                                          </p:stCondLst>
                                        </p:cTn>
                                        <p:tgtEl>
                                          <p:spTgt spid="143"/>
                                        </p:tgtEl>
                                        <p:attrNameLst>
                                          <p:attrName>style.visibility</p:attrName>
                                        </p:attrNameLst>
                                      </p:cBhvr>
                                      <p:to>
                                        <p:strVal val="visible"/>
                                      </p:to>
                                    </p:set>
                                    <p:animEffect transition="in" filter="fade">
                                      <p:cBhvr>
                                        <p:cTn id="218" dur="500"/>
                                        <p:tgtEl>
                                          <p:spTgt spid="143"/>
                                        </p:tgtEl>
                                      </p:cBhvr>
                                    </p:animEffect>
                                  </p:childTnLst>
                                </p:cTn>
                              </p:par>
                              <p:par>
                                <p:cTn id="219" presetID="10" presetClass="entr" presetSubtype="0" fill="hold" grpId="0" nodeType="withEffect">
                                  <p:stCondLst>
                                    <p:cond delay="1000"/>
                                  </p:stCondLst>
                                  <p:childTnLst>
                                    <p:set>
                                      <p:cBhvr>
                                        <p:cTn id="220" dur="1" fill="hold">
                                          <p:stCondLst>
                                            <p:cond delay="0"/>
                                          </p:stCondLst>
                                        </p:cTn>
                                        <p:tgtEl>
                                          <p:spTgt spid="144"/>
                                        </p:tgtEl>
                                        <p:attrNameLst>
                                          <p:attrName>style.visibility</p:attrName>
                                        </p:attrNameLst>
                                      </p:cBhvr>
                                      <p:to>
                                        <p:strVal val="visible"/>
                                      </p:to>
                                    </p:set>
                                    <p:animEffect transition="in" filter="fade">
                                      <p:cBhvr>
                                        <p:cTn id="221" dur="500"/>
                                        <p:tgtEl>
                                          <p:spTgt spid="144"/>
                                        </p:tgtEl>
                                      </p:cBhvr>
                                    </p:animEffect>
                                  </p:childTnLst>
                                </p:cTn>
                              </p:par>
                              <p:par>
                                <p:cTn id="222" presetID="42" presetClass="path" presetSubtype="0" accel="50000" decel="50000" fill="hold" grpId="1" nodeType="withEffect">
                                  <p:stCondLst>
                                    <p:cond delay="1000"/>
                                  </p:stCondLst>
                                  <p:childTnLst>
                                    <p:animMotion origin="layout" path="M 4.72222E-6 2.83951E-6 L 0.05266 0.24498 " pathEditMode="relative" rAng="0" ptsTypes="AA">
                                      <p:cBhvr>
                                        <p:cTn id="223" dur="1000" spd="-100000" fill="hold"/>
                                        <p:tgtEl>
                                          <p:spTgt spid="143"/>
                                        </p:tgtEl>
                                        <p:attrNameLst>
                                          <p:attrName>ppt_x</p:attrName>
                                          <p:attrName>ppt_y</p:attrName>
                                        </p:attrNameLst>
                                      </p:cBhvr>
                                      <p:rCtr x="2633" y="12230"/>
                                    </p:animMotion>
                                  </p:childTnLst>
                                </p:cTn>
                              </p:par>
                              <p:par>
                                <p:cTn id="224" presetID="42" presetClass="path" presetSubtype="0" accel="50000" decel="50000" fill="hold" grpId="1" nodeType="withEffect">
                                  <p:stCondLst>
                                    <p:cond delay="1000"/>
                                  </p:stCondLst>
                                  <p:childTnLst>
                                    <p:animMotion origin="layout" path="M 4.72222E-6 2.83951E-6 L -0.05238 0.24498 " pathEditMode="relative" rAng="0" ptsTypes="AA">
                                      <p:cBhvr>
                                        <p:cTn id="225" dur="1000" spd="-100000" fill="hold"/>
                                        <p:tgtEl>
                                          <p:spTgt spid="144"/>
                                        </p:tgtEl>
                                        <p:attrNameLst>
                                          <p:attrName>ppt_x</p:attrName>
                                          <p:attrName>ppt_y</p:attrName>
                                        </p:attrNameLst>
                                      </p:cBhvr>
                                      <p:rCtr x="-2633" y="12230"/>
                                    </p:animMotion>
                                  </p:childTnLst>
                                </p:cTn>
                              </p:par>
                              <p:par>
                                <p:cTn id="226" presetID="10" presetClass="entr" presetSubtype="0" fill="hold" grpId="0" nodeType="withEffect">
                                  <p:stCondLst>
                                    <p:cond delay="1250"/>
                                  </p:stCondLst>
                                  <p:childTnLst>
                                    <p:set>
                                      <p:cBhvr>
                                        <p:cTn id="227" dur="1" fill="hold">
                                          <p:stCondLst>
                                            <p:cond delay="0"/>
                                          </p:stCondLst>
                                        </p:cTn>
                                        <p:tgtEl>
                                          <p:spTgt spid="145"/>
                                        </p:tgtEl>
                                        <p:attrNameLst>
                                          <p:attrName>style.visibility</p:attrName>
                                        </p:attrNameLst>
                                      </p:cBhvr>
                                      <p:to>
                                        <p:strVal val="visible"/>
                                      </p:to>
                                    </p:set>
                                    <p:animEffect transition="in" filter="fade">
                                      <p:cBhvr>
                                        <p:cTn id="228" dur="500"/>
                                        <p:tgtEl>
                                          <p:spTgt spid="145"/>
                                        </p:tgtEl>
                                      </p:cBhvr>
                                    </p:animEffect>
                                  </p:childTnLst>
                                </p:cTn>
                              </p:par>
                              <p:par>
                                <p:cTn id="229" presetID="10" presetClass="entr" presetSubtype="0" fill="hold" grpId="0" nodeType="withEffect">
                                  <p:stCondLst>
                                    <p:cond delay="1250"/>
                                  </p:stCondLst>
                                  <p:childTnLst>
                                    <p:set>
                                      <p:cBhvr>
                                        <p:cTn id="230" dur="1" fill="hold">
                                          <p:stCondLst>
                                            <p:cond delay="0"/>
                                          </p:stCondLst>
                                        </p:cTn>
                                        <p:tgtEl>
                                          <p:spTgt spid="146"/>
                                        </p:tgtEl>
                                        <p:attrNameLst>
                                          <p:attrName>style.visibility</p:attrName>
                                        </p:attrNameLst>
                                      </p:cBhvr>
                                      <p:to>
                                        <p:strVal val="visible"/>
                                      </p:to>
                                    </p:set>
                                    <p:animEffect transition="in" filter="fade">
                                      <p:cBhvr>
                                        <p:cTn id="231" dur="500"/>
                                        <p:tgtEl>
                                          <p:spTgt spid="146"/>
                                        </p:tgtEl>
                                      </p:cBhvr>
                                    </p:animEffect>
                                  </p:childTnLst>
                                </p:cTn>
                              </p:par>
                              <p:par>
                                <p:cTn id="232" presetID="42" presetClass="path" presetSubtype="0" accel="50000" decel="50000" fill="hold" grpId="1" nodeType="withEffect">
                                  <p:stCondLst>
                                    <p:cond delay="1250"/>
                                  </p:stCondLst>
                                  <p:childTnLst>
                                    <p:animMotion origin="layout" path="M -9.25926E-8 3.45679E-6 L 0.05266 0.12268 " pathEditMode="relative" rAng="0" ptsTypes="AA">
                                      <p:cBhvr>
                                        <p:cTn id="233" dur="1000" spd="-100000" fill="hold"/>
                                        <p:tgtEl>
                                          <p:spTgt spid="145"/>
                                        </p:tgtEl>
                                        <p:attrNameLst>
                                          <p:attrName>ppt_x</p:attrName>
                                          <p:attrName>ppt_y</p:attrName>
                                        </p:attrNameLst>
                                      </p:cBhvr>
                                      <p:rCtr x="2633" y="6134"/>
                                    </p:animMotion>
                                  </p:childTnLst>
                                </p:cTn>
                              </p:par>
                              <p:par>
                                <p:cTn id="234" presetID="42" presetClass="path" presetSubtype="0" accel="50000" decel="50000" fill="hold" grpId="1" nodeType="withEffect">
                                  <p:stCondLst>
                                    <p:cond delay="1250"/>
                                  </p:stCondLst>
                                  <p:childTnLst>
                                    <p:animMotion origin="layout" path="M -9.25926E-8 3.45679E-6 L -0.05237 0.12268 " pathEditMode="relative" rAng="0" ptsTypes="AA">
                                      <p:cBhvr>
                                        <p:cTn id="235" dur="1000" spd="-100000" fill="hold"/>
                                        <p:tgtEl>
                                          <p:spTgt spid="146"/>
                                        </p:tgtEl>
                                        <p:attrNameLst>
                                          <p:attrName>ppt_x</p:attrName>
                                          <p:attrName>ppt_y</p:attrName>
                                        </p:attrNameLst>
                                      </p:cBhvr>
                                      <p:rCtr x="-2633" y="6134"/>
                                    </p:animMotion>
                                  </p:childTnLst>
                                </p:cTn>
                              </p:par>
                              <p:par>
                                <p:cTn id="236" presetID="10" presetClass="exit" presetSubtype="0" fill="hold" grpId="2" nodeType="withEffect">
                                  <p:stCondLst>
                                    <p:cond delay="2000"/>
                                  </p:stCondLst>
                                  <p:childTnLst>
                                    <p:animEffect transition="out" filter="fade">
                                      <p:cBhvr>
                                        <p:cTn id="237" dur="250"/>
                                        <p:tgtEl>
                                          <p:spTgt spid="144"/>
                                        </p:tgtEl>
                                      </p:cBhvr>
                                    </p:animEffect>
                                    <p:set>
                                      <p:cBhvr>
                                        <p:cTn id="238" dur="1" fill="hold">
                                          <p:stCondLst>
                                            <p:cond delay="249"/>
                                          </p:stCondLst>
                                        </p:cTn>
                                        <p:tgtEl>
                                          <p:spTgt spid="144"/>
                                        </p:tgtEl>
                                        <p:attrNameLst>
                                          <p:attrName>style.visibility</p:attrName>
                                        </p:attrNameLst>
                                      </p:cBhvr>
                                      <p:to>
                                        <p:strVal val="hidden"/>
                                      </p:to>
                                    </p:set>
                                  </p:childTnLst>
                                </p:cTn>
                              </p:par>
                              <p:par>
                                <p:cTn id="239" presetID="10" presetClass="exit" presetSubtype="0" fill="hold" grpId="2" nodeType="withEffect">
                                  <p:stCondLst>
                                    <p:cond delay="2250"/>
                                  </p:stCondLst>
                                  <p:childTnLst>
                                    <p:animEffect transition="out" filter="fade">
                                      <p:cBhvr>
                                        <p:cTn id="240" dur="250"/>
                                        <p:tgtEl>
                                          <p:spTgt spid="146"/>
                                        </p:tgtEl>
                                      </p:cBhvr>
                                    </p:animEffect>
                                    <p:set>
                                      <p:cBhvr>
                                        <p:cTn id="241" dur="1" fill="hold">
                                          <p:stCondLst>
                                            <p:cond delay="249"/>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0" grpId="1" animBg="1"/>
      <p:bldP spid="140" grpId="2" animBg="1"/>
      <p:bldP spid="136" grpId="0" animBg="1"/>
      <p:bldP spid="136" grpId="1" animBg="1"/>
      <p:bldP spid="136" grpId="2" animBg="1"/>
      <p:bldP spid="137" grpId="0" animBg="1"/>
      <p:bldP spid="137" grpId="1" animBg="1"/>
      <p:bldP spid="137" grpId="2" animBg="1"/>
      <p:bldP spid="138" grpId="0" animBg="1"/>
      <p:bldP spid="138" grpId="1" animBg="1"/>
      <p:bldP spid="138" grpId="2" animBg="1"/>
      <p:bldP spid="138" grpId="3" animBg="1"/>
      <p:bldP spid="138" grpId="4" animBg="1"/>
      <p:bldP spid="139" grpId="0" animBg="1"/>
      <p:bldP spid="139" grpId="1" animBg="1"/>
      <p:bldP spid="139" grpId="2" animBg="1"/>
      <p:bldP spid="139" grpId="3" animBg="1"/>
      <p:bldP spid="139" grpId="4" animBg="1"/>
      <p:bldP spid="128" grpId="0" animBg="1"/>
      <p:bldP spid="128" grpId="1" animBg="1"/>
      <p:bldP spid="128" grpId="2" animBg="1"/>
      <p:bldP spid="128" grpId="3" animBg="1"/>
      <p:bldP spid="128" grpId="4" animBg="1"/>
      <p:bldP spid="128" grpId="5" animBg="1"/>
      <p:bldP spid="105" grpId="0" animBg="1"/>
      <p:bldP spid="105"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4" grpId="0" animBg="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9" grpId="0" animBg="1"/>
      <p:bldP spid="130" grpId="0" animBg="1"/>
      <p:bldP spid="130" grpId="1" animBg="1"/>
      <p:bldP spid="131" grpId="0" animBg="1"/>
      <p:bldP spid="131" grpId="1" animBg="1"/>
      <p:bldP spid="131" grpId="2" animBg="1"/>
      <p:bldP spid="132" grpId="0" animBg="1"/>
      <p:bldP spid="133" grpId="0" animBg="1"/>
      <p:bldP spid="134" grpId="0" animBg="1"/>
      <p:bldP spid="135" grpId="0" animBg="1"/>
      <p:bldP spid="141" grpId="0" animBg="1"/>
      <p:bldP spid="142" grpId="0" animBg="1"/>
      <p:bldP spid="143" grpId="0" animBg="1"/>
      <p:bldP spid="143" grpId="1" animBg="1"/>
      <p:bldP spid="144" grpId="0" animBg="1"/>
      <p:bldP spid="144" grpId="1" animBg="1"/>
      <p:bldP spid="144" grpId="2" animBg="1"/>
      <p:bldP spid="145" grpId="0" animBg="1"/>
      <p:bldP spid="145" grpId="1" animBg="1"/>
      <p:bldP spid="146" grpId="0" animBg="1"/>
      <p:bldP spid="146" grpId="1" animBg="1"/>
      <p:bldP spid="146" grpId="2" animBg="1"/>
      <p:bldP spid="75" grpId="0"/>
      <p:bldP spid="76" grpId="0"/>
      <p:bldP spid="80" grpId="0"/>
      <p:bldP spid="81" grpId="0"/>
      <p:bldP spid="82" grpId="0"/>
      <p:bldP spid="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Evaluate performance on GTX 480 (Fermi)</a:t>
            </a:r>
          </a:p>
          <a:p>
            <a:pPr lvl="1"/>
            <a:r>
              <a:rPr lang="en-US" dirty="0" smtClean="0"/>
              <a:t>CUDA, 30-bit Morton codes</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46</a:t>
            </a:fld>
            <a:endParaRPr lang="de-DE"/>
          </a:p>
        </p:txBody>
      </p:sp>
    </p:spTree>
    <p:extLst>
      <p:ext uri="{BB962C8B-B14F-4D97-AF65-F5344CB8AC3E}">
        <p14:creationId xmlns:p14="http://schemas.microsoft.com/office/powerpoint/2010/main" val="60347612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Evaluate performance on GTX 480 (Fermi)</a:t>
            </a:r>
          </a:p>
          <a:p>
            <a:pPr lvl="1"/>
            <a:r>
              <a:rPr lang="en-US" dirty="0" smtClean="0"/>
              <a:t>CUDA, 30-bit Morton codes</a:t>
            </a:r>
          </a:p>
          <a:p>
            <a:pPr lvl="1"/>
            <a:endParaRPr lang="en-US" dirty="0" smtClean="0"/>
          </a:p>
          <a:p>
            <a:r>
              <a:rPr lang="en-US" dirty="0" smtClean="0"/>
              <a:t>Compare against </a:t>
            </a:r>
            <a:r>
              <a:rPr lang="en-US" dirty="0" err="1" smtClean="0"/>
              <a:t>Garanzha</a:t>
            </a:r>
            <a:r>
              <a:rPr lang="en-US" dirty="0" smtClean="0"/>
              <a:t> et al. [2011]</a:t>
            </a:r>
          </a:p>
          <a:p>
            <a:pPr lvl="1"/>
            <a:r>
              <a:rPr lang="en-US" dirty="0" smtClean="0"/>
              <a:t>Identical tree (top-level SAH splits disabled)</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47</a:t>
            </a:fld>
            <a:endParaRPr lang="de-DE"/>
          </a:p>
        </p:txBody>
      </p:sp>
    </p:spTree>
    <p:extLst>
      <p:ext uri="{BB962C8B-B14F-4D97-AF65-F5344CB8AC3E}">
        <p14:creationId xmlns:p14="http://schemas.microsoft.com/office/powerpoint/2010/main" val="212469816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a:t>Evaluate performance on GTX 480 (Fermi)</a:t>
            </a:r>
          </a:p>
          <a:p>
            <a:pPr lvl="1"/>
            <a:r>
              <a:rPr lang="en-US" dirty="0" smtClean="0"/>
              <a:t>CUDA, 30-bit Morton codes</a:t>
            </a:r>
          </a:p>
          <a:p>
            <a:pPr lvl="1"/>
            <a:endParaRPr lang="en-US" dirty="0" smtClean="0"/>
          </a:p>
          <a:p>
            <a:r>
              <a:rPr lang="en-US" dirty="0" smtClean="0"/>
              <a:t>Compare against </a:t>
            </a:r>
            <a:r>
              <a:rPr lang="en-US" dirty="0" err="1" smtClean="0"/>
              <a:t>Garanzha</a:t>
            </a:r>
            <a:r>
              <a:rPr lang="en-US" dirty="0" smtClean="0"/>
              <a:t> et al. [2011]</a:t>
            </a:r>
          </a:p>
          <a:p>
            <a:pPr lvl="1"/>
            <a:r>
              <a:rPr lang="en-US" dirty="0"/>
              <a:t>Identical tree (top-level SAH splits disabled)</a:t>
            </a:r>
          </a:p>
          <a:p>
            <a:pPr lvl="1"/>
            <a:endParaRPr lang="en-US" dirty="0" smtClean="0"/>
          </a:p>
          <a:p>
            <a:r>
              <a:rPr lang="en-US" dirty="0" smtClean="0"/>
              <a:t>Simulate large GPUs</a:t>
            </a:r>
          </a:p>
          <a:p>
            <a:pPr lvl="1"/>
            <a:r>
              <a:rPr lang="en-US" dirty="0" smtClean="0"/>
              <a:t>N times as many cores</a:t>
            </a:r>
          </a:p>
          <a:p>
            <a:pPr lvl="1"/>
            <a:r>
              <a:rPr lang="en-US" dirty="0" smtClean="0"/>
              <a:t>N times the memory bandwidth</a:t>
            </a:r>
            <a:endParaRPr lang="en-US" dirty="0"/>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48</a:t>
            </a:fld>
            <a:endParaRPr lang="de-DE"/>
          </a:p>
        </p:txBody>
      </p:sp>
    </p:spTree>
    <p:extLst>
      <p:ext uri="{BB962C8B-B14F-4D97-AF65-F5344CB8AC3E}">
        <p14:creationId xmlns:p14="http://schemas.microsoft.com/office/powerpoint/2010/main" val="212469816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13" y="69226"/>
            <a:ext cx="1224135" cy="504056"/>
          </a:xfrm>
        </p:spPr>
        <p:txBody>
          <a:bodyPr/>
          <a:lstStyle/>
          <a:p>
            <a:r>
              <a:rPr lang="en-US" dirty="0" smtClean="0"/>
              <a:t>Results</a:t>
            </a:r>
            <a:endParaRPr lang="en-US" dirty="0"/>
          </a:p>
        </p:txBody>
      </p:sp>
      <p:sp>
        <p:nvSpPr>
          <p:cNvPr id="4" name="Slide Number Placeholder 3"/>
          <p:cNvSpPr>
            <a:spLocks noGrp="1"/>
          </p:cNvSpPr>
          <p:nvPr>
            <p:ph type="sldNum" sz="quarter" idx="12"/>
          </p:nvPr>
        </p:nvSpPr>
        <p:spPr>
          <a:xfrm>
            <a:off x="3931444" y="3854549"/>
            <a:ext cx="1281113" cy="219075"/>
          </a:xfrm>
        </p:spPr>
        <p:txBody>
          <a:bodyPr/>
          <a:lstStyle/>
          <a:p>
            <a:pPr>
              <a:defRPr/>
            </a:pPr>
            <a:fld id="{AD73B8B3-247B-45E9-B8A2-9D6A39559F4A}" type="slidenum">
              <a:rPr lang="de-DE" smtClean="0"/>
              <a:pPr>
                <a:defRPr/>
              </a:pPr>
              <a:t>49</a:t>
            </a:fld>
            <a:endParaRPr lang="de-DE"/>
          </a:p>
        </p:txBody>
      </p:sp>
      <p:sp>
        <p:nvSpPr>
          <p:cNvPr id="8" name="Rectangle 7"/>
          <p:cNvSpPr/>
          <p:nvPr/>
        </p:nvSpPr>
        <p:spPr>
          <a:xfrm>
            <a:off x="1087016" y="3555487"/>
            <a:ext cx="936104"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outerShdw blurRad="50800" dist="38100" dir="2700000" algn="tl" rotWithShape="0">
                    <a:prstClr val="black">
                      <a:alpha val="40000"/>
                    </a:prstClr>
                  </a:outerShdw>
                </a:effectLst>
              </a:rPr>
              <a:t>Our method</a:t>
            </a:r>
            <a:endParaRPr lang="en-US" dirty="0">
              <a:solidFill>
                <a:schemeClr val="tx1"/>
              </a:solidFill>
              <a:effectLst>
                <a:outerShdw blurRad="50800" dist="38100" dir="2700000" algn="tl" rotWithShape="0">
                  <a:prstClr val="black">
                    <a:alpha val="40000"/>
                  </a:prstClr>
                </a:outerShdw>
              </a:effectLst>
            </a:endParaRPr>
          </a:p>
        </p:txBody>
      </p:sp>
      <p:sp>
        <p:nvSpPr>
          <p:cNvPr id="9" name="Rectangle 8"/>
          <p:cNvSpPr/>
          <p:nvPr/>
        </p:nvSpPr>
        <p:spPr>
          <a:xfrm>
            <a:off x="3535288" y="3641576"/>
            <a:ext cx="1080120"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effectLst>
                  <a:outerShdw blurRad="50800" dist="38100" dir="2700000" algn="tl" rotWithShape="0">
                    <a:prstClr val="black">
                      <a:alpha val="40000"/>
                    </a:prstClr>
                  </a:outerShdw>
                </a:effectLst>
              </a:rPr>
              <a:t>Garanzha</a:t>
            </a:r>
            <a:r>
              <a:rPr lang="en-US" dirty="0" smtClean="0">
                <a:solidFill>
                  <a:schemeClr val="tx1"/>
                </a:solidFill>
                <a:effectLst>
                  <a:outerShdw blurRad="50800" dist="38100" dir="2700000" algn="tl" rotWithShape="0">
                    <a:prstClr val="black">
                      <a:alpha val="40000"/>
                    </a:prstClr>
                  </a:outerShdw>
                </a:effectLst>
              </a:rPr>
              <a:t> et al.</a:t>
            </a:r>
            <a:endParaRPr lang="en-US" dirty="0">
              <a:solidFill>
                <a:schemeClr val="tx1"/>
              </a:solidFill>
              <a:effectLst>
                <a:outerShdw blurRad="50800" dist="38100" dir="2700000" algn="tl" rotWithShape="0">
                  <a:prstClr val="black">
                    <a:alpha val="40000"/>
                  </a:prstClr>
                </a:outerShdw>
              </a:effectLst>
            </a:endParaRPr>
          </a:p>
        </p:txBody>
      </p:sp>
      <p:sp>
        <p:nvSpPr>
          <p:cNvPr id="10" name="Rectangle 9"/>
          <p:cNvSpPr/>
          <p:nvPr/>
        </p:nvSpPr>
        <p:spPr>
          <a:xfrm>
            <a:off x="2527176" y="0"/>
            <a:ext cx="2160240" cy="6172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r"/>
            <a:r>
              <a:rPr lang="en-US" sz="1800" b="1" dirty="0" smtClean="0">
                <a:solidFill>
                  <a:schemeClr val="tx1"/>
                </a:solidFill>
                <a:effectLst>
                  <a:outerShdw blurRad="50800" dist="38100" dir="2700000" algn="tl" rotWithShape="0">
                    <a:prstClr val="black">
                      <a:alpha val="40000"/>
                    </a:prstClr>
                  </a:outerShdw>
                </a:effectLst>
              </a:rPr>
              <a:t>Fairy Forest</a:t>
            </a:r>
            <a:endParaRPr lang="en-US" sz="1400" b="1" dirty="0" smtClean="0">
              <a:solidFill>
                <a:schemeClr val="tx1"/>
              </a:solidFill>
              <a:effectLst>
                <a:outerShdw blurRad="50800" dist="38100" dir="2700000" algn="tl" rotWithShape="0">
                  <a:prstClr val="black">
                    <a:alpha val="40000"/>
                  </a:prstClr>
                </a:outerShdw>
              </a:effectLst>
            </a:endParaRPr>
          </a:p>
          <a:p>
            <a:pPr algn="r"/>
            <a:r>
              <a:rPr lang="en-US" sz="1200" dirty="0" smtClean="0">
                <a:solidFill>
                  <a:schemeClr val="tx1"/>
                </a:solidFill>
                <a:effectLst>
                  <a:outerShdw blurRad="50800" dist="38100" dir="2700000" algn="tl" rotWithShape="0">
                    <a:prstClr val="black">
                      <a:alpha val="40000"/>
                    </a:prstClr>
                  </a:outerShdw>
                </a:effectLst>
              </a:rPr>
              <a:t>174K triangles</a:t>
            </a:r>
            <a:endParaRPr lang="en-US" sz="1200" dirty="0">
              <a:solidFill>
                <a:schemeClr val="tx1"/>
              </a:solidFill>
              <a:effectLst>
                <a:outerShdw blurRad="50800" dist="38100" dir="2700000" algn="tl" rotWithShape="0">
                  <a:prstClr val="black">
                    <a:alpha val="40000"/>
                  </a:prstClr>
                </a:outerShd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1349" y="0"/>
            <a:ext cx="822985" cy="617239"/>
          </a:xfrm>
          <a:prstGeom prst="rect">
            <a:avLst/>
          </a:prstGeom>
          <a:ln w="6350">
            <a:noFill/>
          </a:ln>
          <a:effectLst>
            <a:outerShdw blurRad="50800" dist="38100" dir="10800000" algn="r" rotWithShape="0">
              <a:prstClr val="black">
                <a:alpha val="40000"/>
              </a:prstClr>
            </a:outerShdw>
          </a:effectLst>
        </p:spPr>
      </p:pic>
      <p:sp>
        <p:nvSpPr>
          <p:cNvPr id="50" name="Rectangle 49"/>
          <p:cNvSpPr/>
          <p:nvPr/>
        </p:nvSpPr>
        <p:spPr>
          <a:xfrm>
            <a:off x="222920" y="658613"/>
            <a:ext cx="648072"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chemeClr val="tx1"/>
                </a:solidFill>
              </a:rPr>
              <a:t>milliseconds</a:t>
            </a:r>
            <a:endParaRPr lang="en-US" sz="800" dirty="0">
              <a:solidFill>
                <a:schemeClr val="tx1"/>
              </a:solidFill>
            </a:endParaRPr>
          </a:p>
        </p:txBody>
      </p:sp>
      <p:graphicFrame>
        <p:nvGraphicFramePr>
          <p:cNvPr id="65" name="Chart 64"/>
          <p:cNvGraphicFramePr>
            <a:graphicFrameLocks/>
          </p:cNvGraphicFramePr>
          <p:nvPr>
            <p:extLst>
              <p:ext uri="{D42A27DB-BD31-4B8C-83A1-F6EECF244321}">
                <p14:modId xmlns:p14="http://schemas.microsoft.com/office/powerpoint/2010/main" val="719507240"/>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7" name="Chart 66"/>
          <p:cNvGraphicFramePr>
            <a:graphicFrameLocks/>
          </p:cNvGraphicFramePr>
          <p:nvPr>
            <p:extLst>
              <p:ext uri="{D42A27DB-BD31-4B8C-83A1-F6EECF244321}">
                <p14:modId xmlns:p14="http://schemas.microsoft.com/office/powerpoint/2010/main" val="3444250583"/>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5"/>
          </a:graphicData>
        </a:graphic>
      </p:graphicFrame>
      <p:cxnSp>
        <p:nvCxnSpPr>
          <p:cNvPr id="68" name="Straight Connector 67"/>
          <p:cNvCxnSpPr/>
          <p:nvPr/>
        </p:nvCxnSpPr>
        <p:spPr>
          <a:xfrm flipH="1">
            <a:off x="1241425" y="2286000"/>
            <a:ext cx="170656" cy="400148"/>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1336679" y="2502694"/>
            <a:ext cx="270665" cy="388167"/>
          </a:xfrm>
          <a:prstGeom prst="line">
            <a:avLst/>
          </a:prstGeom>
          <a:ln w="19050">
            <a:solidFill>
              <a:schemeClr val="accent3">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578670" y="2266155"/>
            <a:ext cx="21602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2 ×</a:t>
            </a:r>
          </a:p>
        </p:txBody>
      </p:sp>
      <p:cxnSp>
        <p:nvCxnSpPr>
          <p:cNvPr id="71" name="Straight Connector 70"/>
          <p:cNvCxnSpPr/>
          <p:nvPr/>
        </p:nvCxnSpPr>
        <p:spPr>
          <a:xfrm flipH="1">
            <a:off x="1470028" y="2717006"/>
            <a:ext cx="306385" cy="216792"/>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375048" y="2042640"/>
            <a:ext cx="720080"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dirty="0">
                <a:solidFill>
                  <a:schemeClr val="tx1"/>
                </a:solidFill>
                <a:effectLst>
                  <a:glow rad="228600">
                    <a:schemeClr val="bg1"/>
                  </a:glow>
                </a:effectLst>
              </a:rPr>
              <a:t>1 × </a:t>
            </a:r>
            <a:r>
              <a:rPr lang="en-US" dirty="0" smtClean="0">
                <a:solidFill>
                  <a:schemeClr val="tx1"/>
                </a:solidFill>
                <a:effectLst>
                  <a:glow rad="228600">
                    <a:schemeClr val="bg1"/>
                  </a:glow>
                </a:effectLst>
              </a:rPr>
              <a:t>cores</a:t>
            </a:r>
            <a:endParaRPr lang="en-US" dirty="0">
              <a:solidFill>
                <a:schemeClr val="tx1"/>
              </a:solidFill>
              <a:effectLst>
                <a:glow rad="228600">
                  <a:schemeClr val="bg1"/>
                </a:glow>
              </a:effectLst>
            </a:endParaRPr>
          </a:p>
        </p:txBody>
      </p:sp>
      <p:sp>
        <p:nvSpPr>
          <p:cNvPr id="73" name="Rectangle 72"/>
          <p:cNvSpPr/>
          <p:nvPr/>
        </p:nvSpPr>
        <p:spPr>
          <a:xfrm>
            <a:off x="1747788" y="2494817"/>
            <a:ext cx="21602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4 ×</a:t>
            </a:r>
          </a:p>
        </p:txBody>
      </p:sp>
      <p:sp>
        <p:nvSpPr>
          <p:cNvPr id="74" name="Rounded Rectangle 73"/>
          <p:cNvSpPr/>
          <p:nvPr/>
        </p:nvSpPr>
        <p:spPr>
          <a:xfrm>
            <a:off x="546100" y="2434430"/>
            <a:ext cx="1104900" cy="920476"/>
          </a:xfrm>
          <a:prstGeom prst="roundRect">
            <a:avLst>
              <a:gd name="adj" fmla="val 30103"/>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p:nvSpPr>
        <p:spPr>
          <a:xfrm>
            <a:off x="2946090" y="2559148"/>
            <a:ext cx="1104900" cy="920476"/>
          </a:xfrm>
          <a:prstGeom prst="roundRect">
            <a:avLst>
              <a:gd name="adj" fmla="val 30103"/>
            </a:avLst>
          </a:prstGeom>
          <a:no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160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72"/>
                                        </p:tgtEl>
                                      </p:cBhvr>
                                    </p:animEffect>
                                    <p:set>
                                      <p:cBhvr>
                                        <p:cTn id="32" dur="1" fill="hold">
                                          <p:stCondLst>
                                            <p:cond delay="499"/>
                                          </p:stCondLst>
                                        </p:cTn>
                                        <p:tgtEl>
                                          <p:spTgt spid="72"/>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9"/>
                                        </p:tgtEl>
                                      </p:cBhvr>
                                    </p:animEffect>
                                    <p:set>
                                      <p:cBhvr>
                                        <p:cTn id="35" dur="1" fill="hold">
                                          <p:stCondLst>
                                            <p:cond delay="499"/>
                                          </p:stCondLst>
                                        </p:cTn>
                                        <p:tgtEl>
                                          <p:spTgt spid="6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71"/>
                                        </p:tgtEl>
                                      </p:cBhvr>
                                    </p:animEffect>
                                    <p:set>
                                      <p:cBhvr>
                                        <p:cTn id="41" dur="1" fill="hold">
                                          <p:stCondLst>
                                            <p:cond delay="499"/>
                                          </p:stCondLst>
                                        </p:cTn>
                                        <p:tgtEl>
                                          <p:spTgt spid="71"/>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3"/>
                                        </p:tgtEl>
                                      </p:cBhvr>
                                    </p:animEffect>
                                    <p:set>
                                      <p:cBhvr>
                                        <p:cTn id="44" dur="1" fill="hold">
                                          <p:stCondLst>
                                            <p:cond delay="499"/>
                                          </p:stCondLst>
                                        </p:cTn>
                                        <p:tgtEl>
                                          <p:spTgt spid="73"/>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fade">
                                      <p:cBhvr>
                                        <p:cTn id="5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0" grpId="1"/>
      <p:bldP spid="72" grpId="0"/>
      <p:bldP spid="72" grpId="1"/>
      <p:bldP spid="73" grpId="0"/>
      <p:bldP spid="73" grpId="1"/>
      <p:bldP spid="74" grpId="0" animBg="1"/>
      <p:bldP spid="7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fi-FI" dirty="0" smtClean="0"/>
              <a:t>Fastest existing methods are sequential</a:t>
            </a:r>
          </a:p>
          <a:p>
            <a:pPr lvl="1"/>
            <a:r>
              <a:rPr lang="fi-FI" dirty="0" smtClean="0"/>
              <a:t>Parallelize within each hierarchy level</a:t>
            </a:r>
          </a:p>
          <a:p>
            <a:pPr lvl="1"/>
            <a:r>
              <a:rPr lang="fi-FI" dirty="0" smtClean="0"/>
              <a:t>But not between levels</a:t>
            </a:r>
          </a:p>
          <a:p>
            <a:pPr lvl="1"/>
            <a:endParaRPr lang="fi-FI" dirty="0" smtClean="0"/>
          </a:p>
          <a:p>
            <a:r>
              <a:rPr lang="fi-FI" dirty="0" smtClean="0"/>
              <a:t>Lack of parallelism</a:t>
            </a:r>
          </a:p>
          <a:p>
            <a:pPr lvl="1"/>
            <a:r>
              <a:rPr lang="fi-FI" dirty="0" smtClean="0"/>
              <a:t>Small workloads bottlenecked by top levels</a:t>
            </a:r>
          </a:p>
          <a:p>
            <a:pPr lvl="1"/>
            <a:r>
              <a:rPr lang="fi-FI" dirty="0" smtClean="0"/>
              <a:t>Sub-linear scaling of performance</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5</a:t>
            </a:fld>
            <a:endParaRPr lang="de-DE"/>
          </a:p>
        </p:txBody>
      </p:sp>
    </p:spTree>
    <p:extLst>
      <p:ext uri="{BB962C8B-B14F-4D97-AF65-F5344CB8AC3E}">
        <p14:creationId xmlns:p14="http://schemas.microsoft.com/office/powerpoint/2010/main" val="3733755216"/>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13" y="69226"/>
            <a:ext cx="1224135" cy="504056"/>
          </a:xfrm>
        </p:spPr>
        <p:txBody>
          <a:bodyPr/>
          <a:lstStyle/>
          <a:p>
            <a:r>
              <a:rPr lang="en-US" dirty="0" smtClean="0"/>
              <a:t>Results</a:t>
            </a:r>
            <a:endParaRPr lang="en-US" dirty="0"/>
          </a:p>
        </p:txBody>
      </p:sp>
      <p:sp>
        <p:nvSpPr>
          <p:cNvPr id="4" name="Slide Number Placeholder 3"/>
          <p:cNvSpPr>
            <a:spLocks noGrp="1"/>
          </p:cNvSpPr>
          <p:nvPr>
            <p:ph type="sldNum" sz="quarter" idx="12"/>
          </p:nvPr>
        </p:nvSpPr>
        <p:spPr>
          <a:xfrm>
            <a:off x="3931444" y="3854549"/>
            <a:ext cx="1281113" cy="219075"/>
          </a:xfrm>
        </p:spPr>
        <p:txBody>
          <a:bodyPr/>
          <a:lstStyle/>
          <a:p>
            <a:pPr>
              <a:defRPr/>
            </a:pPr>
            <a:fld id="{AD73B8B3-247B-45E9-B8A2-9D6A39559F4A}" type="slidenum">
              <a:rPr lang="de-DE" smtClean="0"/>
              <a:pPr>
                <a:defRPr/>
              </a:pPr>
              <a:t>50</a:t>
            </a:fld>
            <a:endParaRPr lang="de-DE"/>
          </a:p>
        </p:txBody>
      </p:sp>
      <p:sp>
        <p:nvSpPr>
          <p:cNvPr id="8" name="Rectangle 7"/>
          <p:cNvSpPr/>
          <p:nvPr/>
        </p:nvSpPr>
        <p:spPr>
          <a:xfrm>
            <a:off x="1087016" y="3555487"/>
            <a:ext cx="936104"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outerShdw blurRad="50800" dist="38100" dir="2700000" algn="tl" rotWithShape="0">
                    <a:prstClr val="black">
                      <a:alpha val="40000"/>
                    </a:prstClr>
                  </a:outerShdw>
                </a:effectLst>
              </a:rPr>
              <a:t>Our method</a:t>
            </a:r>
            <a:endParaRPr lang="en-US" dirty="0">
              <a:solidFill>
                <a:schemeClr val="tx1"/>
              </a:solidFill>
              <a:effectLst>
                <a:outerShdw blurRad="50800" dist="38100" dir="2700000" algn="tl" rotWithShape="0">
                  <a:prstClr val="black">
                    <a:alpha val="40000"/>
                  </a:prstClr>
                </a:outerShdw>
              </a:effectLst>
            </a:endParaRPr>
          </a:p>
        </p:txBody>
      </p:sp>
      <p:sp>
        <p:nvSpPr>
          <p:cNvPr id="9" name="Rectangle 8"/>
          <p:cNvSpPr/>
          <p:nvPr/>
        </p:nvSpPr>
        <p:spPr>
          <a:xfrm>
            <a:off x="3535288" y="3641576"/>
            <a:ext cx="1080120"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effectLst>
                  <a:outerShdw blurRad="50800" dist="38100" dir="2700000" algn="tl" rotWithShape="0">
                    <a:prstClr val="black">
                      <a:alpha val="40000"/>
                    </a:prstClr>
                  </a:outerShdw>
                </a:effectLst>
              </a:rPr>
              <a:t>Garanzha</a:t>
            </a:r>
            <a:r>
              <a:rPr lang="en-US" dirty="0" smtClean="0">
                <a:solidFill>
                  <a:schemeClr val="tx1"/>
                </a:solidFill>
                <a:effectLst>
                  <a:outerShdw blurRad="50800" dist="38100" dir="2700000" algn="tl" rotWithShape="0">
                    <a:prstClr val="black">
                      <a:alpha val="40000"/>
                    </a:prstClr>
                  </a:outerShdw>
                </a:effectLst>
              </a:rPr>
              <a:t> et al.</a:t>
            </a:r>
            <a:endParaRPr lang="en-US" dirty="0">
              <a:solidFill>
                <a:schemeClr val="tx1"/>
              </a:solidFill>
              <a:effectLst>
                <a:outerShdw blurRad="50800" dist="38100" dir="2700000" algn="tl" rotWithShape="0">
                  <a:prstClr val="black">
                    <a:alpha val="40000"/>
                  </a:prstClr>
                </a:outerShdw>
              </a:effectLst>
            </a:endParaRPr>
          </a:p>
        </p:txBody>
      </p:sp>
      <p:sp>
        <p:nvSpPr>
          <p:cNvPr id="10" name="Rectangle 9"/>
          <p:cNvSpPr/>
          <p:nvPr/>
        </p:nvSpPr>
        <p:spPr>
          <a:xfrm>
            <a:off x="2527176" y="0"/>
            <a:ext cx="2160240" cy="6172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r"/>
            <a:r>
              <a:rPr lang="en-US" sz="1800" b="1" dirty="0" smtClean="0">
                <a:solidFill>
                  <a:schemeClr val="tx1"/>
                </a:solidFill>
                <a:effectLst>
                  <a:outerShdw blurRad="50800" dist="38100" dir="2700000" algn="tl" rotWithShape="0">
                    <a:prstClr val="black">
                      <a:alpha val="40000"/>
                    </a:prstClr>
                  </a:outerShdw>
                </a:effectLst>
              </a:rPr>
              <a:t>Fairy Forest</a:t>
            </a:r>
            <a:endParaRPr lang="en-US" sz="1400" b="1" dirty="0" smtClean="0">
              <a:solidFill>
                <a:schemeClr val="tx1"/>
              </a:solidFill>
              <a:effectLst>
                <a:outerShdw blurRad="50800" dist="38100" dir="2700000" algn="tl" rotWithShape="0">
                  <a:prstClr val="black">
                    <a:alpha val="40000"/>
                  </a:prstClr>
                </a:outerShdw>
              </a:effectLst>
            </a:endParaRPr>
          </a:p>
          <a:p>
            <a:pPr algn="r"/>
            <a:r>
              <a:rPr lang="en-US" sz="1200" dirty="0" smtClean="0">
                <a:solidFill>
                  <a:schemeClr val="tx1"/>
                </a:solidFill>
                <a:effectLst>
                  <a:outerShdw blurRad="50800" dist="38100" dir="2700000" algn="tl" rotWithShape="0">
                    <a:prstClr val="black">
                      <a:alpha val="40000"/>
                    </a:prstClr>
                  </a:outerShdw>
                </a:effectLst>
              </a:rPr>
              <a:t>174K triangles</a:t>
            </a:r>
            <a:endParaRPr lang="en-US" sz="1200" dirty="0">
              <a:solidFill>
                <a:schemeClr val="tx1"/>
              </a:solidFill>
              <a:effectLst>
                <a:outerShdw blurRad="50800" dist="38100" dir="2700000" algn="tl" rotWithShape="0">
                  <a:prstClr val="black">
                    <a:alpha val="40000"/>
                  </a:prstClr>
                </a:outerShd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1349" y="0"/>
            <a:ext cx="822985" cy="617239"/>
          </a:xfrm>
          <a:prstGeom prst="rect">
            <a:avLst/>
          </a:prstGeom>
          <a:ln w="6350">
            <a:noFill/>
          </a:ln>
          <a:effectLst>
            <a:outerShdw blurRad="50800" dist="38100" dir="10800000" algn="r" rotWithShape="0">
              <a:prstClr val="black">
                <a:alpha val="40000"/>
              </a:prstClr>
            </a:outerShdw>
          </a:effectLst>
        </p:spPr>
      </p:pic>
      <p:sp>
        <p:nvSpPr>
          <p:cNvPr id="50" name="Rectangle 49"/>
          <p:cNvSpPr/>
          <p:nvPr/>
        </p:nvSpPr>
        <p:spPr>
          <a:xfrm>
            <a:off x="222920" y="658613"/>
            <a:ext cx="648072"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chemeClr val="tx1"/>
                </a:solidFill>
              </a:rPr>
              <a:t>milliseconds</a:t>
            </a:r>
            <a:endParaRPr lang="en-US" sz="800" dirty="0">
              <a:solidFill>
                <a:schemeClr val="tx1"/>
              </a:solidFill>
            </a:endParaRPr>
          </a:p>
        </p:txBody>
      </p:sp>
      <p:graphicFrame>
        <p:nvGraphicFramePr>
          <p:cNvPr id="65" name="Chart 64"/>
          <p:cNvGraphicFramePr>
            <a:graphicFrameLocks/>
          </p:cNvGraphicFramePr>
          <p:nvPr>
            <p:extLst>
              <p:ext uri="{D42A27DB-BD31-4B8C-83A1-F6EECF244321}">
                <p14:modId xmlns:p14="http://schemas.microsoft.com/office/powerpoint/2010/main" val="2197005050"/>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7" name="Chart 66"/>
          <p:cNvGraphicFramePr>
            <a:graphicFrameLocks/>
          </p:cNvGraphicFramePr>
          <p:nvPr>
            <p:extLst>
              <p:ext uri="{D42A27DB-BD31-4B8C-83A1-F6EECF244321}">
                <p14:modId xmlns:p14="http://schemas.microsoft.com/office/powerpoint/2010/main" val="1002504481"/>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5"/>
          </a:graphicData>
        </a:graphic>
      </p:graphicFrame>
      <p:cxnSp>
        <p:nvCxnSpPr>
          <p:cNvPr id="19" name="Straight Connector 18"/>
          <p:cNvCxnSpPr/>
          <p:nvPr/>
        </p:nvCxnSpPr>
        <p:spPr>
          <a:xfrm flipH="1">
            <a:off x="1231904" y="2255044"/>
            <a:ext cx="49209" cy="402431"/>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97781" y="2252663"/>
            <a:ext cx="29369" cy="646112"/>
          </a:xfrm>
          <a:prstGeom prst="line">
            <a:avLst/>
          </a:prstGeom>
          <a:ln w="19050">
            <a:solidFill>
              <a:schemeClr val="accent3">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85354" y="2021447"/>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1.7 ×</a:t>
            </a:r>
          </a:p>
        </p:txBody>
      </p:sp>
      <p:cxnSp>
        <p:nvCxnSpPr>
          <p:cNvPr id="22" name="Straight Connector 21"/>
          <p:cNvCxnSpPr/>
          <p:nvPr/>
        </p:nvCxnSpPr>
        <p:spPr>
          <a:xfrm flipH="1">
            <a:off x="1355725" y="2488406"/>
            <a:ext cx="270669" cy="410369"/>
          </a:xfrm>
          <a:prstGeom prst="line">
            <a:avLst/>
          </a:prstGeom>
          <a:ln w="19050">
            <a:solidFill>
              <a:schemeClr val="accent3">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466852" y="2490788"/>
            <a:ext cx="173829" cy="430708"/>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355998" y="2257549"/>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1.1 ×</a:t>
            </a:r>
          </a:p>
        </p:txBody>
      </p:sp>
      <p:cxnSp>
        <p:nvCxnSpPr>
          <p:cNvPr id="25" name="Straight Connector 24"/>
          <p:cNvCxnSpPr/>
          <p:nvPr/>
        </p:nvCxnSpPr>
        <p:spPr>
          <a:xfrm flipH="1">
            <a:off x="1719271" y="1386509"/>
            <a:ext cx="969264" cy="1704354"/>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63078" y="1391478"/>
            <a:ext cx="1453322" cy="748472"/>
          </a:xfrm>
          <a:prstGeom prst="line">
            <a:avLst/>
          </a:prstGeom>
          <a:ln w="19050">
            <a:solidFill>
              <a:schemeClr val="accent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429041" y="1154997"/>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glow rad="228600">
                    <a:schemeClr val="bg1"/>
                  </a:glow>
                </a:effectLst>
              </a:rPr>
              <a:t>12.5 ×</a:t>
            </a:r>
            <a:endParaRPr lang="en-US" dirty="0">
              <a:solidFill>
                <a:schemeClr val="tx1"/>
              </a:solidFill>
              <a:effectLst>
                <a:glow rad="228600">
                  <a:schemeClr val="bg1"/>
                </a:glow>
              </a:effectLst>
            </a:endParaRPr>
          </a:p>
        </p:txBody>
      </p:sp>
      <p:cxnSp>
        <p:nvCxnSpPr>
          <p:cNvPr id="28" name="Straight Connector 27"/>
          <p:cNvCxnSpPr/>
          <p:nvPr/>
        </p:nvCxnSpPr>
        <p:spPr>
          <a:xfrm flipH="1">
            <a:off x="1914527" y="1843709"/>
            <a:ext cx="898247" cy="1375741"/>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882348" y="1858617"/>
            <a:ext cx="1556302" cy="744883"/>
          </a:xfrm>
          <a:prstGeom prst="line">
            <a:avLst/>
          </a:prstGeom>
          <a:ln w="190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540893" y="1622177"/>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33.6 ×</a:t>
            </a:r>
          </a:p>
        </p:txBody>
      </p:sp>
      <p:cxnSp>
        <p:nvCxnSpPr>
          <p:cNvPr id="31" name="Straight Connector 30"/>
          <p:cNvCxnSpPr/>
          <p:nvPr/>
        </p:nvCxnSpPr>
        <p:spPr>
          <a:xfrm flipH="1">
            <a:off x="2200278" y="2325757"/>
            <a:ext cx="751644" cy="712718"/>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16526" y="2325757"/>
            <a:ext cx="1695174" cy="823843"/>
          </a:xfrm>
          <a:prstGeom prst="line">
            <a:avLst/>
          </a:prstGeom>
          <a:ln w="19050">
            <a:solidFill>
              <a:schemeClr val="accent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690655" y="2082915"/>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1.3 ×</a:t>
            </a:r>
          </a:p>
        </p:txBody>
      </p:sp>
      <p:cxnSp>
        <p:nvCxnSpPr>
          <p:cNvPr id="35" name="Straight Connector 34"/>
          <p:cNvCxnSpPr/>
          <p:nvPr/>
        </p:nvCxnSpPr>
        <p:spPr>
          <a:xfrm flipH="1">
            <a:off x="2409827" y="2782957"/>
            <a:ext cx="606699" cy="441256"/>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105978" y="2792896"/>
            <a:ext cx="1847022" cy="553554"/>
          </a:xfrm>
          <a:prstGeom prst="line">
            <a:avLst/>
          </a:prstGeom>
          <a:ln w="190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57280" y="2536313"/>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2.4 ×</a:t>
            </a:r>
          </a:p>
        </p:txBody>
      </p:sp>
    </p:spTree>
    <p:extLst>
      <p:ext uri="{BB962C8B-B14F-4D97-AF65-F5344CB8AC3E}">
        <p14:creationId xmlns:p14="http://schemas.microsoft.com/office/powerpoint/2010/main" val="3715449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6"/>
                                        </p:tgtEl>
                                      </p:cBhvr>
                                    </p:animEffect>
                                    <p:set>
                                      <p:cBhvr>
                                        <p:cTn id="71" dur="1" fill="hold">
                                          <p:stCondLst>
                                            <p:cond delay="499"/>
                                          </p:stCondLst>
                                        </p:cTn>
                                        <p:tgtEl>
                                          <p:spTgt spid="2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9"/>
                                        </p:tgtEl>
                                      </p:cBhvr>
                                    </p:animEffect>
                                    <p:set>
                                      <p:cBhvr>
                                        <p:cTn id="80" dur="1" fill="hold">
                                          <p:stCondLst>
                                            <p:cond delay="499"/>
                                          </p:stCondLst>
                                        </p:cTn>
                                        <p:tgtEl>
                                          <p:spTgt spid="29"/>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0"/>
                                        </p:tgtEl>
                                      </p:cBhvr>
                                    </p:animEffect>
                                    <p:set>
                                      <p:cBhvr>
                                        <p:cTn id="83" dur="1" fill="hold">
                                          <p:stCondLst>
                                            <p:cond delay="499"/>
                                          </p:stCondLst>
                                        </p:cTn>
                                        <p:tgtEl>
                                          <p:spTgt spid="30"/>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par>
                          <p:cTn id="94" fill="hold">
                            <p:stCondLst>
                              <p:cond delay="1000"/>
                            </p:stCondLst>
                            <p:childTnLst>
                              <p:par>
                                <p:cTn id="95" presetID="10" presetClass="entr" presetSubtype="0" fill="hold"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par>
                                <p:cTn id="98" presetID="10" presetClass="entr" presetSubtype="0" fill="hold"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fade">
                                      <p:cBhvr>
                                        <p:cTn id="100" dur="500"/>
                                        <p:tgtEl>
                                          <p:spTgt spid="3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4" grpId="0"/>
      <p:bldP spid="24" grpId="1"/>
      <p:bldP spid="27" grpId="0"/>
      <p:bldP spid="27" grpId="1"/>
      <p:bldP spid="30" grpId="0"/>
      <p:bldP spid="30" grpId="1"/>
      <p:bldP spid="33" grpId="0"/>
      <p:bldP spid="3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13" y="69226"/>
            <a:ext cx="1224135" cy="504056"/>
          </a:xfrm>
        </p:spPr>
        <p:txBody>
          <a:bodyPr/>
          <a:lstStyle/>
          <a:p>
            <a:r>
              <a:rPr lang="en-US" dirty="0" smtClean="0"/>
              <a:t>Results</a:t>
            </a:r>
            <a:endParaRPr lang="en-US" dirty="0"/>
          </a:p>
        </p:txBody>
      </p:sp>
      <p:sp>
        <p:nvSpPr>
          <p:cNvPr id="4" name="Slide Number Placeholder 3"/>
          <p:cNvSpPr>
            <a:spLocks noGrp="1"/>
          </p:cNvSpPr>
          <p:nvPr>
            <p:ph type="sldNum" sz="quarter" idx="12"/>
          </p:nvPr>
        </p:nvSpPr>
        <p:spPr>
          <a:xfrm>
            <a:off x="3931444" y="3854549"/>
            <a:ext cx="1281113" cy="219075"/>
          </a:xfrm>
        </p:spPr>
        <p:txBody>
          <a:bodyPr/>
          <a:lstStyle/>
          <a:p>
            <a:pPr>
              <a:defRPr/>
            </a:pPr>
            <a:fld id="{AD73B8B3-247B-45E9-B8A2-9D6A39559F4A}" type="slidenum">
              <a:rPr lang="de-DE" smtClean="0"/>
              <a:pPr>
                <a:defRPr/>
              </a:pPr>
              <a:t>51</a:t>
            </a:fld>
            <a:endParaRPr lang="de-DE"/>
          </a:p>
        </p:txBody>
      </p:sp>
      <p:sp>
        <p:nvSpPr>
          <p:cNvPr id="8" name="Rectangle 7"/>
          <p:cNvSpPr/>
          <p:nvPr/>
        </p:nvSpPr>
        <p:spPr>
          <a:xfrm>
            <a:off x="1087016" y="3555487"/>
            <a:ext cx="936104"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outerShdw blurRad="50800" dist="38100" dir="2700000" algn="tl" rotWithShape="0">
                    <a:prstClr val="black">
                      <a:alpha val="40000"/>
                    </a:prstClr>
                  </a:outerShdw>
                </a:effectLst>
              </a:rPr>
              <a:t>Our method</a:t>
            </a:r>
            <a:endParaRPr lang="en-US" dirty="0">
              <a:solidFill>
                <a:schemeClr val="tx1"/>
              </a:solidFill>
              <a:effectLst>
                <a:outerShdw blurRad="50800" dist="38100" dir="2700000" algn="tl" rotWithShape="0">
                  <a:prstClr val="black">
                    <a:alpha val="40000"/>
                  </a:prstClr>
                </a:outerShdw>
              </a:effectLst>
            </a:endParaRPr>
          </a:p>
        </p:txBody>
      </p:sp>
      <p:sp>
        <p:nvSpPr>
          <p:cNvPr id="10" name="Rectangle 9"/>
          <p:cNvSpPr/>
          <p:nvPr/>
        </p:nvSpPr>
        <p:spPr>
          <a:xfrm>
            <a:off x="2527176" y="0"/>
            <a:ext cx="2160240" cy="6172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r"/>
            <a:r>
              <a:rPr lang="en-US" sz="1800" b="1" dirty="0" smtClean="0">
                <a:solidFill>
                  <a:schemeClr val="tx1"/>
                </a:solidFill>
                <a:effectLst>
                  <a:outerShdw blurRad="50800" dist="38100" dir="2700000" algn="tl" rotWithShape="0">
                    <a:prstClr val="black">
                      <a:alpha val="40000"/>
                    </a:prstClr>
                  </a:outerShdw>
                </a:effectLst>
              </a:rPr>
              <a:t>Turbine Blade</a:t>
            </a:r>
            <a:endParaRPr lang="en-US" sz="1400" b="1" dirty="0" smtClean="0">
              <a:solidFill>
                <a:schemeClr val="tx1"/>
              </a:solidFill>
              <a:effectLst>
                <a:outerShdw blurRad="50800" dist="38100" dir="2700000" algn="tl" rotWithShape="0">
                  <a:prstClr val="black">
                    <a:alpha val="40000"/>
                  </a:prstClr>
                </a:outerShdw>
              </a:effectLst>
            </a:endParaRPr>
          </a:p>
          <a:p>
            <a:pPr algn="r"/>
            <a:r>
              <a:rPr lang="en-US" sz="1200" dirty="0" smtClean="0">
                <a:solidFill>
                  <a:schemeClr val="tx1"/>
                </a:solidFill>
                <a:effectLst>
                  <a:outerShdw blurRad="50800" dist="38100" dir="2700000" algn="tl" rotWithShape="0">
                    <a:prstClr val="black">
                      <a:alpha val="40000"/>
                    </a:prstClr>
                  </a:outerShdw>
                </a:effectLst>
              </a:rPr>
              <a:t>1.77M triangles</a:t>
            </a:r>
            <a:endParaRPr lang="en-US" sz="1200" dirty="0">
              <a:solidFill>
                <a:schemeClr val="tx1"/>
              </a:solidFill>
              <a:effectLst>
                <a:outerShdw blurRad="50800" dist="38100" dir="2700000" algn="tl" rotWithShape="0">
                  <a:prstClr val="black">
                    <a:alpha val="40000"/>
                  </a:prstClr>
                </a:outerShdw>
              </a:effectLst>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1349" y="0"/>
            <a:ext cx="822985" cy="617238"/>
          </a:xfrm>
          <a:prstGeom prst="rect">
            <a:avLst/>
          </a:prstGeom>
          <a:ln w="6350">
            <a:noFill/>
          </a:ln>
          <a:effectLst>
            <a:outerShdw blurRad="50800" dist="38100" dir="10800000" algn="r" rotWithShape="0">
              <a:prstClr val="black">
                <a:alpha val="40000"/>
              </a:prstClr>
            </a:outerShdw>
          </a:effectLst>
        </p:spPr>
      </p:pic>
      <p:sp>
        <p:nvSpPr>
          <p:cNvPr id="15" name="Rectangle 14"/>
          <p:cNvSpPr/>
          <p:nvPr/>
        </p:nvSpPr>
        <p:spPr>
          <a:xfrm>
            <a:off x="222920" y="658613"/>
            <a:ext cx="648072"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chemeClr val="tx1"/>
                </a:solidFill>
              </a:rPr>
              <a:t>milliseconds</a:t>
            </a:r>
            <a:endParaRPr lang="en-US" sz="800" dirty="0">
              <a:solidFill>
                <a:schemeClr val="tx1"/>
              </a:solidFill>
            </a:endParaRPr>
          </a:p>
        </p:txBody>
      </p:sp>
      <p:sp>
        <p:nvSpPr>
          <p:cNvPr id="54" name="Rectangle 53"/>
          <p:cNvSpPr/>
          <p:nvPr/>
        </p:nvSpPr>
        <p:spPr>
          <a:xfrm>
            <a:off x="3535288" y="3641576"/>
            <a:ext cx="1080120"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effectLst>
                  <a:outerShdw blurRad="50800" dist="38100" dir="2700000" algn="tl" rotWithShape="0">
                    <a:prstClr val="black">
                      <a:alpha val="40000"/>
                    </a:prstClr>
                  </a:outerShdw>
                </a:effectLst>
              </a:rPr>
              <a:t>Garanzha</a:t>
            </a:r>
            <a:r>
              <a:rPr lang="en-US" dirty="0" smtClean="0">
                <a:solidFill>
                  <a:schemeClr val="tx1"/>
                </a:solidFill>
                <a:effectLst>
                  <a:outerShdw blurRad="50800" dist="38100" dir="2700000" algn="tl" rotWithShape="0">
                    <a:prstClr val="black">
                      <a:alpha val="40000"/>
                    </a:prstClr>
                  </a:outerShdw>
                </a:effectLst>
              </a:rPr>
              <a:t> et al.</a:t>
            </a:r>
            <a:endParaRPr lang="en-US" dirty="0">
              <a:solidFill>
                <a:schemeClr val="tx1"/>
              </a:solidFill>
              <a:effectLst>
                <a:outerShdw blurRad="50800" dist="38100" dir="2700000" algn="tl" rotWithShape="0">
                  <a:prstClr val="black">
                    <a:alpha val="40000"/>
                  </a:prstClr>
                </a:outerShdw>
              </a:effectLst>
            </a:endParaRPr>
          </a:p>
        </p:txBody>
      </p:sp>
      <p:graphicFrame>
        <p:nvGraphicFramePr>
          <p:cNvPr id="57" name="Chart 56"/>
          <p:cNvGraphicFramePr>
            <a:graphicFrameLocks/>
          </p:cNvGraphicFramePr>
          <p:nvPr>
            <p:extLst>
              <p:ext uri="{D42A27DB-BD31-4B8C-83A1-F6EECF244321}">
                <p14:modId xmlns:p14="http://schemas.microsoft.com/office/powerpoint/2010/main" val="54614067"/>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9" name="Chart 58"/>
          <p:cNvGraphicFramePr>
            <a:graphicFrameLocks/>
          </p:cNvGraphicFramePr>
          <p:nvPr>
            <p:extLst>
              <p:ext uri="{D42A27DB-BD31-4B8C-83A1-F6EECF244321}">
                <p14:modId xmlns:p14="http://schemas.microsoft.com/office/powerpoint/2010/main" val="2243255141"/>
              </p:ext>
            </p:extLst>
          </p:nvPr>
        </p:nvGraphicFramePr>
        <p:xfrm>
          <a:off x="0" y="781565"/>
          <a:ext cx="5504334" cy="3038475"/>
        </p:xfrm>
        <a:graphic>
          <a:graphicData uri="http://schemas.openxmlformats.org/drawingml/2006/chart">
            <c:chart xmlns:c="http://schemas.openxmlformats.org/drawingml/2006/chart" xmlns:r="http://schemas.openxmlformats.org/officeDocument/2006/relationships" r:id="rId5"/>
          </a:graphicData>
        </a:graphic>
      </p:graphicFrame>
      <p:cxnSp>
        <p:nvCxnSpPr>
          <p:cNvPr id="60" name="Straight Connector 59"/>
          <p:cNvCxnSpPr/>
          <p:nvPr/>
        </p:nvCxnSpPr>
        <p:spPr>
          <a:xfrm flipH="1">
            <a:off x="1714500" y="1346752"/>
            <a:ext cx="134178" cy="137160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948070" y="1351722"/>
            <a:ext cx="2281030" cy="566530"/>
          </a:xfrm>
          <a:prstGeom prst="line">
            <a:avLst/>
          </a:prstGeom>
          <a:ln w="19050">
            <a:solidFill>
              <a:schemeClr val="accent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923229" y="1813891"/>
            <a:ext cx="288228" cy="1336813"/>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315817" y="1838739"/>
            <a:ext cx="2136913" cy="611257"/>
          </a:xfrm>
          <a:prstGeom prst="line">
            <a:avLst/>
          </a:prstGeom>
          <a:ln w="190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2196549" y="2309813"/>
            <a:ext cx="515695" cy="368783"/>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847975" y="2312194"/>
            <a:ext cx="1878082" cy="530397"/>
          </a:xfrm>
          <a:prstGeom prst="line">
            <a:avLst/>
          </a:prstGeom>
          <a:ln w="19050">
            <a:solidFill>
              <a:schemeClr val="accent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614030" y="1115241"/>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3.7 ×</a:t>
            </a:r>
          </a:p>
        </p:txBody>
      </p:sp>
      <p:sp>
        <p:nvSpPr>
          <p:cNvPr id="65" name="Rectangle 64"/>
          <p:cNvSpPr/>
          <p:nvPr/>
        </p:nvSpPr>
        <p:spPr>
          <a:xfrm>
            <a:off x="1964424" y="1592360"/>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7.0 ×</a:t>
            </a:r>
          </a:p>
        </p:txBody>
      </p:sp>
      <p:sp>
        <p:nvSpPr>
          <p:cNvPr id="68" name="Rectangle 67"/>
          <p:cNvSpPr/>
          <p:nvPr/>
        </p:nvSpPr>
        <p:spPr>
          <a:xfrm>
            <a:off x="2484834" y="2068008"/>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effectLst>
                  <a:glow rad="228600">
                    <a:schemeClr val="bg1"/>
                  </a:glow>
                </a:effectLst>
              </a:rPr>
              <a:t>0.8 ×</a:t>
            </a:r>
          </a:p>
        </p:txBody>
      </p:sp>
      <p:cxnSp>
        <p:nvCxnSpPr>
          <p:cNvPr id="21" name="Straight Connector 20"/>
          <p:cNvCxnSpPr/>
          <p:nvPr/>
        </p:nvCxnSpPr>
        <p:spPr>
          <a:xfrm flipH="1">
            <a:off x="2403475" y="2783681"/>
            <a:ext cx="496889" cy="318294"/>
          </a:xfrm>
          <a:prstGeom prst="line">
            <a:avLst/>
          </a:prstGeom>
          <a:ln w="19050">
            <a:solidFill>
              <a:srgbClr val="ACC77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067050" y="2778919"/>
            <a:ext cx="1901825" cy="478631"/>
          </a:xfrm>
          <a:prstGeom prst="line">
            <a:avLst/>
          </a:prstGeom>
          <a:ln w="19050">
            <a:solidFill>
              <a:schemeClr val="accent2">
                <a:lumMod val="60000"/>
                <a:lumOff val="4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709292" y="2537356"/>
            <a:ext cx="58876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glow rad="228600">
                    <a:schemeClr val="bg1"/>
                  </a:glow>
                </a:effectLst>
              </a:rPr>
              <a:t>1</a:t>
            </a:r>
            <a:r>
              <a:rPr lang="en-US" dirty="0">
                <a:solidFill>
                  <a:schemeClr val="tx1"/>
                </a:solidFill>
                <a:effectLst>
                  <a:glow rad="228600">
                    <a:schemeClr val="bg1"/>
                  </a:glow>
                </a:effectLst>
              </a:rPr>
              <a:t>.0 ×</a:t>
            </a:r>
          </a:p>
        </p:txBody>
      </p:sp>
    </p:spTree>
    <p:extLst>
      <p:ext uri="{BB962C8B-B14F-4D97-AF65-F5344CB8AC3E}">
        <p14:creationId xmlns:p14="http://schemas.microsoft.com/office/powerpoint/2010/main" val="191894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childTnLst>
                                </p:cTn>
                              </p:par>
                              <p:par>
                                <p:cTn id="18" presetID="10" presetClass="entr" presetSubtype="0"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61"/>
                                        </p:tgtEl>
                                      </p:cBhvr>
                                    </p:animEffect>
                                    <p:set>
                                      <p:cBhvr>
                                        <p:cTn id="28" dur="1" fill="hold">
                                          <p:stCondLst>
                                            <p:cond delay="499"/>
                                          </p:stCondLst>
                                        </p:cTn>
                                        <p:tgtEl>
                                          <p:spTgt spid="6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2"/>
                                        </p:tgtEl>
                                      </p:cBhvr>
                                    </p:animEffect>
                                    <p:set>
                                      <p:cBhvr>
                                        <p:cTn id="34" dur="1" fill="hold">
                                          <p:stCondLst>
                                            <p:cond delay="499"/>
                                          </p:stCondLst>
                                        </p:cTn>
                                        <p:tgtEl>
                                          <p:spTgt spid="62"/>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64"/>
                                        </p:tgtEl>
                                      </p:cBhvr>
                                    </p:animEffect>
                                    <p:set>
                                      <p:cBhvr>
                                        <p:cTn id="37" dur="1" fill="hold">
                                          <p:stCondLst>
                                            <p:cond delay="499"/>
                                          </p:stCondLst>
                                        </p:cTn>
                                        <p:tgtEl>
                                          <p:spTgt spid="64"/>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3"/>
                                        </p:tgtEl>
                                      </p:cBhvr>
                                    </p:animEffect>
                                    <p:set>
                                      <p:cBhvr>
                                        <p:cTn id="40" dur="1" fill="hold">
                                          <p:stCondLst>
                                            <p:cond delay="499"/>
                                          </p:stCondLst>
                                        </p:cTn>
                                        <p:tgtEl>
                                          <p:spTgt spid="6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65"/>
                                        </p:tgtEl>
                                      </p:cBhvr>
                                    </p:animEffect>
                                    <p:set>
                                      <p:cBhvr>
                                        <p:cTn id="43" dur="1" fill="hold">
                                          <p:stCondLst>
                                            <p:cond delay="499"/>
                                          </p:stCondLst>
                                        </p:cTn>
                                        <p:tgtEl>
                                          <p:spTgt spid="65"/>
                                        </p:tgtEl>
                                        <p:attrNameLst>
                                          <p:attrName>style.visibility</p:attrName>
                                        </p:attrNameLst>
                                      </p:cBhvr>
                                      <p:to>
                                        <p:strVal val="hidden"/>
                                      </p:to>
                                    </p:se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500"/>
                                        <p:tgtEl>
                                          <p:spTgt spid="68"/>
                                        </p:tgtEl>
                                      </p:cBhvr>
                                    </p:animEffect>
                                  </p:childTnLst>
                                </p:cTn>
                              </p:par>
                              <p:par>
                                <p:cTn id="48" presetID="10" presetClass="entr" presetSubtype="0" fill="hold" nodeType="with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animEffect transition="in" filter="fade">
                                      <p:cBhvr>
                                        <p:cTn id="53" dur="500"/>
                                        <p:tgtEl>
                                          <p:spTgt spid="67"/>
                                        </p:tgtEl>
                                      </p:cBhvr>
                                    </p:animEffect>
                                  </p:childTnLst>
                                </p:cTn>
                              </p:par>
                            </p:childTnLst>
                          </p:cTn>
                        </p:par>
                        <p:par>
                          <p:cTn id="54" fill="hold">
                            <p:stCondLst>
                              <p:cond delay="10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2" grpId="1"/>
      <p:bldP spid="65" grpId="0"/>
      <p:bldP spid="65" grpId="1"/>
      <p:bldP spid="68" grpId="0"/>
      <p:bldP spid="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Chart 52"/>
          <p:cNvGraphicFramePr>
            <a:graphicFrameLocks/>
          </p:cNvGraphicFramePr>
          <p:nvPr>
            <p:extLst>
              <p:ext uri="{D42A27DB-BD31-4B8C-83A1-F6EECF244321}">
                <p14:modId xmlns:p14="http://schemas.microsoft.com/office/powerpoint/2010/main" val="1098452562"/>
              </p:ext>
            </p:extLst>
          </p:nvPr>
        </p:nvGraphicFramePr>
        <p:xfrm>
          <a:off x="150912" y="1193304"/>
          <a:ext cx="2664296" cy="230425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Results</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1944211392"/>
              </p:ext>
            </p:extLst>
          </p:nvPr>
        </p:nvGraphicFramePr>
        <p:xfrm>
          <a:off x="2743200" y="1193304"/>
          <a:ext cx="2664296" cy="2304256"/>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p:cNvSpPr/>
          <p:nvPr/>
        </p:nvSpPr>
        <p:spPr>
          <a:xfrm>
            <a:off x="3679304" y="3425552"/>
            <a:ext cx="1080120"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err="1" smtClean="0">
                <a:solidFill>
                  <a:schemeClr val="tx1"/>
                </a:solidFill>
                <a:effectLst>
                  <a:outerShdw blurRad="50800" dist="38100" dir="2700000" algn="tl" rotWithShape="0">
                    <a:prstClr val="black">
                      <a:alpha val="40000"/>
                    </a:prstClr>
                  </a:outerShdw>
                </a:effectLst>
              </a:rPr>
              <a:t>Garanzha</a:t>
            </a:r>
            <a:r>
              <a:rPr lang="en-US" dirty="0" smtClean="0">
                <a:solidFill>
                  <a:schemeClr val="tx1"/>
                </a:solidFill>
                <a:effectLst>
                  <a:outerShdw blurRad="50800" dist="38100" dir="2700000" algn="tl" rotWithShape="0">
                    <a:prstClr val="black">
                      <a:alpha val="40000"/>
                    </a:prstClr>
                  </a:outerShdw>
                </a:effectLst>
              </a:rPr>
              <a:t> et al.</a:t>
            </a:r>
            <a:endParaRPr lang="en-US" dirty="0">
              <a:solidFill>
                <a:schemeClr val="tx1"/>
              </a:solidFill>
              <a:effectLst>
                <a:outerShdw blurRad="50800" dist="38100" dir="2700000" algn="tl" rotWithShape="0">
                  <a:prstClr val="black">
                    <a:alpha val="40000"/>
                  </a:prstClr>
                </a:outerShdw>
              </a:effectLst>
            </a:endParaRPr>
          </a:p>
        </p:txBody>
      </p:sp>
      <p:cxnSp>
        <p:nvCxnSpPr>
          <p:cNvPr id="4" name="Straight Connector 3"/>
          <p:cNvCxnSpPr/>
          <p:nvPr/>
        </p:nvCxnSpPr>
        <p:spPr>
          <a:xfrm>
            <a:off x="2343150" y="2846070"/>
            <a:ext cx="691515" cy="297180"/>
          </a:xfrm>
          <a:prstGeom prst="line">
            <a:avLst/>
          </a:prstGeom>
          <a:ln w="19050">
            <a:solidFill>
              <a:schemeClr val="accent3">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2331721" y="2468880"/>
            <a:ext cx="697229" cy="274320"/>
          </a:xfrm>
          <a:prstGeom prst="line">
            <a:avLst/>
          </a:prstGeom>
          <a:ln w="19050">
            <a:solidFill>
              <a:srgbClr val="8EB149"/>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337435" y="2103121"/>
            <a:ext cx="697230" cy="142874"/>
          </a:xfrm>
          <a:prstGeom prst="line">
            <a:avLst/>
          </a:prstGeom>
          <a:ln w="19050">
            <a:solidFill>
              <a:srgbClr val="C5615F"/>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2348867" y="1731646"/>
            <a:ext cx="777238" cy="34289"/>
          </a:xfrm>
          <a:prstGeom prst="line">
            <a:avLst/>
          </a:prstGeom>
          <a:ln w="19050">
            <a:solidFill>
              <a:schemeClr val="accent2">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52</a:t>
            </a:fld>
            <a:endParaRPr lang="de-DE"/>
          </a:p>
        </p:txBody>
      </p:sp>
      <p:sp>
        <p:nvSpPr>
          <p:cNvPr id="16" name="Rectangle 15"/>
          <p:cNvSpPr/>
          <p:nvPr/>
        </p:nvSpPr>
        <p:spPr>
          <a:xfrm>
            <a:off x="2527176" y="0"/>
            <a:ext cx="2160240" cy="6172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82880" bIns="0" rtlCol="0" anchor="ctr"/>
          <a:lstStyle/>
          <a:p>
            <a:pPr algn="r"/>
            <a:r>
              <a:rPr lang="en-US" sz="1800" b="1" dirty="0" smtClean="0">
                <a:solidFill>
                  <a:schemeClr val="tx1"/>
                </a:solidFill>
                <a:effectLst>
                  <a:outerShdw blurRad="50800" dist="38100" dir="2700000" algn="tl" rotWithShape="0">
                    <a:prstClr val="black">
                      <a:alpha val="40000"/>
                    </a:prstClr>
                  </a:outerShdw>
                </a:effectLst>
              </a:rPr>
              <a:t>Stanford Dragon</a:t>
            </a:r>
            <a:endParaRPr lang="en-US" sz="1400" b="1" dirty="0" smtClean="0">
              <a:solidFill>
                <a:schemeClr val="tx1"/>
              </a:solidFill>
              <a:effectLst>
                <a:outerShdw blurRad="50800" dist="38100" dir="2700000" algn="tl" rotWithShape="0">
                  <a:prstClr val="black">
                    <a:alpha val="40000"/>
                  </a:prstClr>
                </a:outerShdw>
              </a:effectLst>
            </a:endParaRPr>
          </a:p>
          <a:p>
            <a:pPr algn="r"/>
            <a:r>
              <a:rPr lang="en-US" sz="1200" dirty="0" smtClean="0">
                <a:solidFill>
                  <a:schemeClr val="tx1"/>
                </a:solidFill>
                <a:effectLst>
                  <a:outerShdw blurRad="50800" dist="38100" dir="2700000" algn="tl" rotWithShape="0">
                    <a:prstClr val="black">
                      <a:alpha val="40000"/>
                    </a:prstClr>
                  </a:outerShdw>
                </a:effectLst>
              </a:rPr>
              <a:t>871K triangles</a:t>
            </a:r>
            <a:endParaRPr lang="en-US" sz="1200" dirty="0">
              <a:solidFill>
                <a:schemeClr val="tx1"/>
              </a:solidFill>
              <a:effectLst>
                <a:outerShdw blurRad="50800" dist="38100" dir="2700000" algn="tl" rotWithShape="0">
                  <a:prstClr val="black">
                    <a:alpha val="40000"/>
                  </a:prstClr>
                </a:outerShdw>
              </a:effectLst>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1349" y="0"/>
            <a:ext cx="822984" cy="617238"/>
          </a:xfrm>
          <a:prstGeom prst="rect">
            <a:avLst/>
          </a:prstGeom>
          <a:ln w="6350">
            <a:noFill/>
          </a:ln>
          <a:effectLst>
            <a:outerShdw blurRad="50800" dist="38100" dir="10800000" algn="r" rotWithShape="0">
              <a:prstClr val="black">
                <a:alpha val="40000"/>
              </a:prstClr>
            </a:outerShdw>
          </a:effectLst>
        </p:spPr>
      </p:pic>
      <p:sp>
        <p:nvSpPr>
          <p:cNvPr id="10" name="Rectangle 9"/>
          <p:cNvSpPr/>
          <p:nvPr/>
        </p:nvSpPr>
        <p:spPr>
          <a:xfrm>
            <a:off x="1375048" y="2633464"/>
            <a:ext cx="93610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dirty="0" smtClean="0">
                <a:solidFill>
                  <a:schemeClr val="tx1"/>
                </a:solidFill>
                <a:effectLst>
                  <a:glow rad="228600">
                    <a:schemeClr val="bg1"/>
                  </a:glow>
                </a:effectLst>
              </a:rPr>
              <a:t>Morton</a:t>
            </a:r>
            <a:endParaRPr lang="en-US" dirty="0">
              <a:solidFill>
                <a:schemeClr val="tx1"/>
              </a:solidFill>
              <a:effectLst>
                <a:glow rad="228600">
                  <a:schemeClr val="bg1"/>
                </a:glow>
              </a:effectLst>
            </a:endParaRPr>
          </a:p>
        </p:txBody>
      </p:sp>
      <p:sp>
        <p:nvSpPr>
          <p:cNvPr id="18" name="Rectangle 17"/>
          <p:cNvSpPr/>
          <p:nvPr/>
        </p:nvSpPr>
        <p:spPr>
          <a:xfrm>
            <a:off x="1375048" y="2273424"/>
            <a:ext cx="93610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dirty="0" smtClean="0">
                <a:solidFill>
                  <a:schemeClr val="tx1"/>
                </a:solidFill>
                <a:effectLst>
                  <a:glow rad="228600">
                    <a:schemeClr val="bg1"/>
                  </a:glow>
                </a:effectLst>
              </a:rPr>
              <a:t>Sort</a:t>
            </a:r>
            <a:endParaRPr lang="en-US" dirty="0">
              <a:solidFill>
                <a:schemeClr val="tx1"/>
              </a:solidFill>
              <a:effectLst>
                <a:glow rad="228600">
                  <a:schemeClr val="bg1"/>
                </a:glow>
              </a:effectLst>
            </a:endParaRPr>
          </a:p>
        </p:txBody>
      </p:sp>
      <p:sp>
        <p:nvSpPr>
          <p:cNvPr id="28" name="Rectangle 27"/>
          <p:cNvSpPr/>
          <p:nvPr/>
        </p:nvSpPr>
        <p:spPr>
          <a:xfrm>
            <a:off x="1375048" y="1913384"/>
            <a:ext cx="93610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dirty="0" smtClean="0">
                <a:solidFill>
                  <a:schemeClr val="tx1"/>
                </a:solidFill>
                <a:effectLst>
                  <a:glow rad="228600">
                    <a:schemeClr val="bg1"/>
                  </a:glow>
                </a:effectLst>
              </a:rPr>
              <a:t>Build</a:t>
            </a:r>
            <a:endParaRPr lang="en-US" dirty="0">
              <a:solidFill>
                <a:schemeClr val="tx1"/>
              </a:solidFill>
              <a:effectLst>
                <a:glow rad="228600">
                  <a:schemeClr val="bg1"/>
                </a:glow>
              </a:effectLst>
            </a:endParaRPr>
          </a:p>
        </p:txBody>
      </p:sp>
      <p:sp>
        <p:nvSpPr>
          <p:cNvPr id="33" name="Rectangle 32"/>
          <p:cNvSpPr/>
          <p:nvPr/>
        </p:nvSpPr>
        <p:spPr>
          <a:xfrm>
            <a:off x="1375048" y="1553344"/>
            <a:ext cx="93610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r>
              <a:rPr lang="en-US" dirty="0" smtClean="0">
                <a:solidFill>
                  <a:schemeClr val="tx1"/>
                </a:solidFill>
                <a:effectLst>
                  <a:glow rad="228600">
                    <a:schemeClr val="bg1"/>
                  </a:glow>
                </a:effectLst>
              </a:rPr>
              <a:t>AABB</a:t>
            </a:r>
            <a:endParaRPr lang="en-US" dirty="0">
              <a:solidFill>
                <a:schemeClr val="tx1"/>
              </a:solidFill>
              <a:effectLst>
                <a:glow rad="228600">
                  <a:schemeClr val="bg1"/>
                </a:glow>
              </a:effectLst>
            </a:endParaRPr>
          </a:p>
        </p:txBody>
      </p:sp>
      <p:sp>
        <p:nvSpPr>
          <p:cNvPr id="52" name="Rectangle 51"/>
          <p:cNvSpPr/>
          <p:nvPr/>
        </p:nvSpPr>
        <p:spPr>
          <a:xfrm>
            <a:off x="2815208" y="977280"/>
            <a:ext cx="648072"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chemeClr val="tx1"/>
                </a:solidFill>
              </a:rPr>
              <a:t>milliseconds</a:t>
            </a:r>
            <a:endParaRPr lang="en-US" sz="800" dirty="0">
              <a:solidFill>
                <a:schemeClr val="tx1"/>
              </a:solidFill>
            </a:endParaRPr>
          </a:p>
        </p:txBody>
      </p:sp>
      <p:sp>
        <p:nvSpPr>
          <p:cNvPr id="54" name="Rectangle 53"/>
          <p:cNvSpPr/>
          <p:nvPr/>
        </p:nvSpPr>
        <p:spPr>
          <a:xfrm>
            <a:off x="1159024" y="3425552"/>
            <a:ext cx="936104" cy="36004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effectLst>
                  <a:outerShdw blurRad="50800" dist="38100" dir="2700000" algn="tl" rotWithShape="0">
                    <a:prstClr val="black">
                      <a:alpha val="40000"/>
                    </a:prstClr>
                  </a:outerShdw>
                </a:effectLst>
              </a:rPr>
              <a:t>Our method</a:t>
            </a:r>
            <a:endParaRPr lang="en-US" dirty="0">
              <a:solidFill>
                <a:schemeClr val="tx1"/>
              </a:solidFill>
              <a:effectLst>
                <a:outerShdw blurRad="50800" dist="38100" dir="2700000" algn="tl" rotWithShape="0">
                  <a:prstClr val="black">
                    <a:alpha val="40000"/>
                  </a:prstClr>
                </a:outerShdw>
              </a:effectLst>
            </a:endParaRPr>
          </a:p>
        </p:txBody>
      </p:sp>
      <p:sp>
        <p:nvSpPr>
          <p:cNvPr id="55" name="Rectangle 54"/>
          <p:cNvSpPr/>
          <p:nvPr/>
        </p:nvSpPr>
        <p:spPr>
          <a:xfrm>
            <a:off x="222920" y="977280"/>
            <a:ext cx="648072" cy="3434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800" dirty="0" smtClean="0">
                <a:solidFill>
                  <a:schemeClr val="tx1"/>
                </a:solidFill>
              </a:rPr>
              <a:t>milliseconds</a:t>
            </a:r>
            <a:endParaRPr lang="en-US" sz="800" dirty="0">
              <a:solidFill>
                <a:schemeClr val="tx1"/>
              </a:solidFill>
            </a:endParaRPr>
          </a:p>
        </p:txBody>
      </p:sp>
    </p:spTree>
    <p:extLst>
      <p:ext uri="{BB962C8B-B14F-4D97-AF65-F5344CB8AC3E}">
        <p14:creationId xmlns:p14="http://schemas.microsoft.com/office/powerpoint/2010/main" val="3113286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9"/>
                                        </p:tgtEl>
                                      </p:cBhvr>
                                    </p:animEffect>
                                    <p:set>
                                      <p:cBhvr>
                                        <p:cTn id="42" dur="1" fill="hold">
                                          <p:stCondLst>
                                            <p:cond delay="499"/>
                                          </p:stCondLst>
                                        </p:cTn>
                                        <p:tgtEl>
                                          <p:spTgt spid="2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4"/>
                                        </p:tgtEl>
                                      </p:cBhvr>
                                    </p:animEffect>
                                    <p:set>
                                      <p:cBhvr>
                                        <p:cTn id="45" dur="1" fill="hold">
                                          <p:stCondLst>
                                            <p:cond delay="4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8"/>
                                        </p:tgtEl>
                                      </p:cBhvr>
                                    </p:animEffect>
                                    <p:set>
                                      <p:cBhvr>
                                        <p:cTn id="51" dur="1" fill="hold">
                                          <p:stCondLst>
                                            <p:cond delay="499"/>
                                          </p:stCondLst>
                                        </p:cTn>
                                        <p:tgtEl>
                                          <p:spTgt spid="1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fade">
                                      <p:cBhvr>
                                        <p:cTn id="64" dur="500"/>
                                        <p:tgtEl>
                                          <p:spTgt spid="5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3" grpId="0">
        <p:bldAsOne/>
      </p:bldGraphic>
      <p:bldP spid="10" grpId="0"/>
      <p:bldP spid="10" grpId="1"/>
      <p:bldP spid="18" grpId="0"/>
      <p:bldP spid="18" grpId="1"/>
      <p:bldP spid="28" grpId="0"/>
      <p:bldP spid="28" grpId="1"/>
      <p:bldP spid="33" grpId="0"/>
      <p:bldP spid="33" grpId="1"/>
      <p:bldP spid="54" grpId="0"/>
      <p:bldP spid="5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err="1" smtClean="0"/>
              <a:t>Timo</a:t>
            </a:r>
            <a:r>
              <a:rPr lang="en-US" dirty="0" smtClean="0"/>
              <a:t> </a:t>
            </a:r>
            <a:r>
              <a:rPr lang="en-US" dirty="0" err="1" smtClean="0"/>
              <a:t>Aila</a:t>
            </a:r>
            <a:endParaRPr lang="en-US" dirty="0" smtClean="0"/>
          </a:p>
          <a:p>
            <a:r>
              <a:rPr lang="en-US" dirty="0" err="1" smtClean="0"/>
              <a:t>Samuli</a:t>
            </a:r>
            <a:r>
              <a:rPr lang="en-US" dirty="0" smtClean="0"/>
              <a:t> </a:t>
            </a:r>
            <a:r>
              <a:rPr lang="en-US" dirty="0" err="1" smtClean="0"/>
              <a:t>Laine</a:t>
            </a:r>
            <a:endParaRPr lang="en-US" dirty="0" smtClean="0"/>
          </a:p>
          <a:p>
            <a:r>
              <a:rPr lang="en-US" dirty="0" smtClean="0"/>
              <a:t>David </a:t>
            </a:r>
            <a:r>
              <a:rPr lang="en-US" dirty="0" err="1" smtClean="0"/>
              <a:t>Luebke</a:t>
            </a:r>
            <a:endParaRPr lang="en-US" dirty="0"/>
          </a:p>
          <a:p>
            <a:r>
              <a:rPr lang="en-US" dirty="0" smtClean="0"/>
              <a:t>Jacopo </a:t>
            </a:r>
            <a:r>
              <a:rPr lang="en-US" dirty="0" err="1" smtClean="0"/>
              <a:t>Pantaleoni</a:t>
            </a:r>
            <a:endParaRPr lang="en-US" dirty="0" smtClean="0"/>
          </a:p>
          <a:p>
            <a:r>
              <a:rPr lang="en-US" dirty="0" err="1"/>
              <a:t>Jaakko</a:t>
            </a:r>
            <a:r>
              <a:rPr lang="en-US" dirty="0"/>
              <a:t> </a:t>
            </a:r>
            <a:r>
              <a:rPr lang="en-US" dirty="0" err="1" smtClean="0"/>
              <a:t>Lehtinen</a:t>
            </a:r>
            <a:endParaRPr lang="en-US" dirty="0" smtClean="0"/>
          </a:p>
          <a:p>
            <a:endParaRPr lang="en-US" dirty="0" smtClean="0"/>
          </a:p>
          <a:p>
            <a:pPr marL="0" indent="0">
              <a:buNone/>
            </a:pPr>
            <a:r>
              <a:rPr lang="en-US" dirty="0" smtClean="0"/>
              <a:t>For helpful suggestions and proofreading.</a:t>
            </a:r>
          </a:p>
          <a:p>
            <a:pPr marL="0" indent="0">
              <a:buNone/>
            </a:pPr>
            <a:endParaRPr lang="en-US" dirty="0" smtClean="0"/>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53</a:t>
            </a:fld>
            <a:endParaRPr lang="de-DE"/>
          </a:p>
        </p:txBody>
      </p:sp>
    </p:spTree>
    <p:extLst>
      <p:ext uri="{BB962C8B-B14F-4D97-AF65-F5344CB8AC3E}">
        <p14:creationId xmlns:p14="http://schemas.microsoft.com/office/powerpoint/2010/main" val="106173173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150913" y="69226"/>
            <a:ext cx="5158550" cy="504056"/>
          </a:xfrm>
        </p:spPr>
        <p:txBody>
          <a:bodyPr/>
          <a:lstStyle/>
          <a:p>
            <a:r>
              <a:rPr lang="fi-FI" dirty="0" smtClean="0"/>
              <a:t>Thank You</a:t>
            </a:r>
            <a:endParaRPr lang="en-US" dirty="0"/>
          </a:p>
        </p:txBody>
      </p:sp>
      <p:sp>
        <p:nvSpPr>
          <p:cNvPr id="5" name="Content Placeholder 4"/>
          <p:cNvSpPr>
            <a:spLocks noGrp="1"/>
          </p:cNvSpPr>
          <p:nvPr>
            <p:ph idx="1"/>
          </p:nvPr>
        </p:nvSpPr>
        <p:spPr>
          <a:xfrm>
            <a:off x="150913" y="833266"/>
            <a:ext cx="5061644" cy="576063"/>
          </a:xfrm>
        </p:spPr>
        <p:txBody>
          <a:bodyPr/>
          <a:lstStyle/>
          <a:p>
            <a:r>
              <a:rPr lang="fi-FI" dirty="0" smtClean="0"/>
              <a:t>Questions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474" y="3818768"/>
            <a:ext cx="1747022" cy="232120"/>
          </a:xfrm>
          <a:prstGeom prst="rect">
            <a:avLst/>
          </a:prstGeom>
        </p:spPr>
      </p:pic>
      <p:pic>
        <p:nvPicPr>
          <p:cNvPr id="11" name="Picture 4" descr="logo.png"/>
          <p:cNvPicPr>
            <a:picLocks noChangeAspect="1"/>
          </p:cNvPicPr>
          <p:nvPr/>
        </p:nvPicPr>
        <p:blipFill>
          <a:blip r:embed="rId4" cstate="print">
            <a:lum bright="16000" contrast="8000"/>
          </a:blip>
          <a:srcRect/>
          <a:stretch>
            <a:fillRect/>
          </a:stretch>
        </p:blipFill>
        <p:spPr bwMode="auto">
          <a:xfrm>
            <a:off x="76547" y="3665538"/>
            <a:ext cx="506413" cy="449262"/>
          </a:xfrm>
          <a:prstGeom prst="rect">
            <a:avLst/>
          </a:prstGeom>
          <a:noFill/>
          <a:ln w="9525">
            <a:noFill/>
            <a:miter lim="800000"/>
            <a:headEnd/>
            <a:tailEnd/>
          </a:ln>
        </p:spPr>
      </p:pic>
      <p:pic>
        <p:nvPicPr>
          <p:cNvPr id="12" name="Picture 4" descr="nvidia-logo.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1773" y="689248"/>
            <a:ext cx="1025723" cy="82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234833731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110" y="617240"/>
            <a:ext cx="2764180" cy="3427582"/>
          </a:xfrm>
          <a:prstGeom prst="rect">
            <a:avLst/>
          </a:prstGeom>
          <a:ln w="6350">
            <a:solidFill>
              <a:schemeClr val="bg1">
                <a:lumMod val="85000"/>
              </a:schemeClr>
            </a:solidFill>
          </a:ln>
          <a:effectLst>
            <a:outerShdw blurRad="50800" dist="38100" dir="2700000" algn="tl" rotWithShape="0">
              <a:prstClr val="black">
                <a:alpha val="40000"/>
              </a:prstClr>
            </a:outerShdw>
          </a:effectLst>
        </p:spPr>
      </p:pic>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56</a:t>
            </a:fld>
            <a:endParaRPr lang="de-DE"/>
          </a:p>
        </p:txBody>
      </p:sp>
    </p:spTree>
    <p:extLst>
      <p:ext uri="{BB962C8B-B14F-4D97-AF65-F5344CB8AC3E}">
        <p14:creationId xmlns:p14="http://schemas.microsoft.com/office/powerpoint/2010/main" val="3441921423"/>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92101166"/>
              </p:ext>
            </p:extLst>
          </p:nvPr>
        </p:nvGraphicFramePr>
        <p:xfrm>
          <a:off x="438946" y="833264"/>
          <a:ext cx="4536502" cy="3029712"/>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72007"/>
                <a:gridCol w="1241842"/>
                <a:gridCol w="460379"/>
                <a:gridCol w="460379"/>
                <a:gridCol w="460379"/>
                <a:gridCol w="460379"/>
                <a:gridCol w="460379"/>
                <a:gridCol w="460379"/>
                <a:gridCol w="460379"/>
              </a:tblGrid>
              <a:tr h="216408">
                <a:tc>
                  <a:txBody>
                    <a:bodyPr/>
                    <a:lstStyle/>
                    <a:p>
                      <a:pPr algn="l"/>
                      <a:endParaRPr lang="en-US" b="1" dirty="0">
                        <a:solidFill>
                          <a:schemeClr val="bg1"/>
                        </a:solidFill>
                      </a:endParaRPr>
                    </a:p>
                  </a:txBody>
                  <a:tcPr marL="0" marR="0" marT="9144" marB="9144" anchor="ctr">
                    <a:lnR w="12700" cmpd="sng">
                      <a:noFill/>
                    </a:lnR>
                    <a:lnB w="12700" cmpd="sng">
                      <a:noFill/>
                    </a:lnB>
                    <a:solidFill>
                      <a:schemeClr val="tx1"/>
                    </a:solidFill>
                  </a:tcPr>
                </a:tc>
                <a:tc>
                  <a:txBody>
                    <a:bodyPr/>
                    <a:lstStyle/>
                    <a:p>
                      <a:pPr algn="l"/>
                      <a:endParaRPr lang="en-US" b="1" dirty="0">
                        <a:solidFill>
                          <a:schemeClr val="bg1"/>
                        </a:solidFill>
                      </a:endParaRPr>
                    </a:p>
                  </a:txBody>
                  <a:tcPr marL="0" marR="0" marT="9144" marB="9144" anchor="ctr">
                    <a:lnL w="12700" cmpd="sng">
                      <a:noFill/>
                    </a:lnL>
                    <a:lnR w="12700" cap="flat" cmpd="sng" algn="ctr">
                      <a:solidFill>
                        <a:schemeClr val="bg1">
                          <a:lumMod val="75000"/>
                        </a:schemeClr>
                      </a:solidFill>
                      <a:prstDash val="solid"/>
                      <a:round/>
                      <a:headEnd type="none" w="med" len="med"/>
                      <a:tailEnd type="none" w="med" len="med"/>
                    </a:lnR>
                    <a:lnB w="12700" cmpd="sng">
                      <a:noFill/>
                    </a:lnB>
                    <a:solidFill>
                      <a:schemeClr val="tx1"/>
                    </a:solidFill>
                  </a:tcPr>
                </a:tc>
                <a:tc>
                  <a:txBody>
                    <a:bodyPr/>
                    <a:lstStyle/>
                    <a:p>
                      <a:pPr algn="ct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mpd="sng">
                      <a:noFill/>
                    </a:lnB>
                    <a:solidFill>
                      <a:schemeClr val="tx1"/>
                    </a:solidFill>
                  </a:tcPr>
                </a:tc>
                <a:tc gridSpan="2">
                  <a:txBody>
                    <a:bodyPr/>
                    <a:lstStyle/>
                    <a:p>
                      <a:pPr algn="ctr"/>
                      <a:r>
                        <a:rPr lang="en-US" b="1" dirty="0" smtClean="0">
                          <a:solidFill>
                            <a:schemeClr val="bg1"/>
                          </a:solidFill>
                        </a:rPr>
                        <a:t>Common</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mpd="sng">
                      <a:noFill/>
                    </a:lnB>
                    <a:solidFill>
                      <a:schemeClr val="tx1"/>
                    </a:solidFill>
                  </a:tcPr>
                </a:tc>
                <a:tc hMerge="1">
                  <a:txBody>
                    <a:bodyPr/>
                    <a:lstStyle/>
                    <a:p>
                      <a:pPr algn="ctr"/>
                      <a:endParaRPr lang="en-US" dirty="0"/>
                    </a:p>
                  </a:txBody>
                  <a:tcPr/>
                </a:tc>
                <a:tc gridSpan="2">
                  <a:txBody>
                    <a:bodyPr/>
                    <a:lstStyle/>
                    <a:p>
                      <a:pPr algn="ctr"/>
                      <a:r>
                        <a:rPr lang="en-US" b="1" dirty="0" smtClean="0">
                          <a:solidFill>
                            <a:schemeClr val="bg1"/>
                          </a:solidFill>
                        </a:rPr>
                        <a:t>Build</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mpd="sng">
                      <a:noFill/>
                    </a:lnB>
                    <a:solidFill>
                      <a:schemeClr val="tx1"/>
                    </a:solidFill>
                  </a:tcPr>
                </a:tc>
                <a:tc hMerge="1">
                  <a:txBody>
                    <a:bodyPr/>
                    <a:lstStyle/>
                    <a:p>
                      <a:pPr algn="ctr"/>
                      <a:endParaRPr lang="en-US" dirty="0"/>
                    </a:p>
                  </a:txBody>
                  <a:tcPr/>
                </a:tc>
                <a:tc gridSpan="2">
                  <a:txBody>
                    <a:bodyPr/>
                    <a:lstStyle/>
                    <a:p>
                      <a:pPr algn="ctr"/>
                      <a:r>
                        <a:rPr lang="en-US" b="1" dirty="0" smtClean="0">
                          <a:solidFill>
                            <a:schemeClr val="bg1"/>
                          </a:solidFill>
                        </a:rPr>
                        <a:t>AABB</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B w="12700" cmpd="sng">
                      <a:noFill/>
                    </a:lnB>
                    <a:solidFill>
                      <a:schemeClr val="tx1"/>
                    </a:solidFill>
                  </a:tcPr>
                </a:tc>
                <a:tc hMerge="1">
                  <a:txBody>
                    <a:bodyPr/>
                    <a:lstStyle/>
                    <a:p>
                      <a:pPr algn="ctr"/>
                      <a:endParaRPr lang="en-US" dirty="0"/>
                    </a:p>
                  </a:txBody>
                  <a:tcPr/>
                </a:tc>
              </a:tr>
              <a:tr h="182880">
                <a:tc>
                  <a:txBody>
                    <a:bodyPr/>
                    <a:lstStyle/>
                    <a:p>
                      <a:pPr algn="l"/>
                      <a:endParaRPr lang="en-US" b="1" dirty="0">
                        <a:solidFill>
                          <a:schemeClr val="bg1"/>
                        </a:solidFill>
                      </a:endParaRPr>
                    </a:p>
                  </a:txBody>
                  <a:tcPr marL="0" marR="0" marT="9144" marB="9144" anchor="ctr">
                    <a:lnR w="12700" cmpd="sng">
                      <a:noFill/>
                    </a:lnR>
                    <a:lnT w="12700" cmpd="sng">
                      <a:noFill/>
                    </a:lnT>
                    <a:solidFill>
                      <a:schemeClr val="tx1"/>
                    </a:solidFill>
                  </a:tcPr>
                </a:tc>
                <a:tc>
                  <a:txBody>
                    <a:bodyPr/>
                    <a:lstStyle/>
                    <a:p>
                      <a:pPr algn="l"/>
                      <a:r>
                        <a:rPr lang="en-US" b="1" dirty="0" smtClean="0">
                          <a:solidFill>
                            <a:schemeClr val="bg1"/>
                          </a:solidFill>
                        </a:rPr>
                        <a:t>Scene</a:t>
                      </a:r>
                      <a:endParaRPr lang="en-US" b="1" dirty="0">
                        <a:solidFill>
                          <a:schemeClr val="bg1"/>
                        </a:solidFill>
                      </a:endParaRPr>
                    </a:p>
                  </a:txBody>
                  <a:tcPr marL="0" marR="0" marT="9144" marB="9144" anchor="ctr">
                    <a:lnL w="12700" cmpd="sng">
                      <a:noFill/>
                    </a:lnL>
                    <a:lnR w="12700" cap="flat" cmpd="sng" algn="ctr">
                      <a:solidFill>
                        <a:schemeClr val="bg1">
                          <a:lumMod val="75000"/>
                        </a:schemeClr>
                      </a:solidFill>
                      <a:prstDash val="solid"/>
                      <a:round/>
                      <a:headEnd type="none" w="med" len="med"/>
                      <a:tailEnd type="none" w="med" len="med"/>
                    </a:lnR>
                    <a:lnT w="12700" cmpd="sng">
                      <a:noFill/>
                    </a:lnT>
                    <a:solidFill>
                      <a:schemeClr val="tx1"/>
                    </a:solidFill>
                  </a:tcPr>
                </a:tc>
                <a:tc>
                  <a:txBody>
                    <a:bodyPr/>
                    <a:lstStyle/>
                    <a:p>
                      <a:pPr algn="ctr"/>
                      <a:r>
                        <a:rPr lang="en-US" b="1" dirty="0" smtClean="0">
                          <a:solidFill>
                            <a:schemeClr val="bg1"/>
                          </a:solidFill>
                        </a:rPr>
                        <a:t>Cores</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solidFill>
                      <a:schemeClr val="tx1"/>
                    </a:solidFill>
                  </a:tcPr>
                </a:tc>
                <a:tc>
                  <a:txBody>
                    <a:bodyPr/>
                    <a:lstStyle/>
                    <a:p>
                      <a:pPr algn="ctr"/>
                      <a:r>
                        <a:rPr lang="en-US" b="1" dirty="0" err="1" smtClean="0">
                          <a:solidFill>
                            <a:schemeClr val="bg1"/>
                          </a:solidFill>
                        </a:rPr>
                        <a:t>Eval</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mpd="sng">
                      <a:noFill/>
                    </a:lnR>
                    <a:lnT w="12700" cmpd="sng">
                      <a:noFill/>
                    </a:lnT>
                    <a:solidFill>
                      <a:schemeClr val="tx1"/>
                    </a:solidFill>
                  </a:tcPr>
                </a:tc>
                <a:tc>
                  <a:txBody>
                    <a:bodyPr/>
                    <a:lstStyle/>
                    <a:p>
                      <a:pPr algn="ctr"/>
                      <a:r>
                        <a:rPr lang="en-US" b="1" dirty="0" smtClean="0">
                          <a:solidFill>
                            <a:schemeClr val="bg1"/>
                          </a:solidFill>
                        </a:rPr>
                        <a:t>Sort</a:t>
                      </a:r>
                      <a:endParaRPr lang="en-US" b="1" dirty="0">
                        <a:solidFill>
                          <a:schemeClr val="bg1"/>
                        </a:solidFill>
                      </a:endParaRPr>
                    </a:p>
                  </a:txBody>
                  <a:tcPr marL="0" marR="0" marT="9144" marB="9144" anchor="ctr">
                    <a:lnL w="12700" cmpd="sng">
                      <a:noFill/>
                    </a:lnL>
                    <a:lnR w="12700" cap="flat" cmpd="sng" algn="ctr">
                      <a:solidFill>
                        <a:schemeClr val="bg1">
                          <a:lumMod val="75000"/>
                        </a:schemeClr>
                      </a:solidFill>
                      <a:prstDash val="solid"/>
                      <a:round/>
                      <a:headEnd type="none" w="med" len="med"/>
                      <a:tailEnd type="none" w="med" len="med"/>
                    </a:lnR>
                    <a:lnT w="12700" cmpd="sng">
                      <a:noFill/>
                    </a:lnT>
                    <a:solidFill>
                      <a:schemeClr val="tx1"/>
                    </a:solidFill>
                  </a:tcPr>
                </a:tc>
                <a:tc>
                  <a:txBody>
                    <a:bodyPr/>
                    <a:lstStyle/>
                    <a:p>
                      <a:pPr algn="ctr"/>
                      <a:r>
                        <a:rPr lang="en-US" b="1" dirty="0" smtClean="0">
                          <a:solidFill>
                            <a:schemeClr val="bg1"/>
                          </a:solidFill>
                        </a:rPr>
                        <a:t>Our</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mpd="sng">
                      <a:noFill/>
                    </a:lnR>
                    <a:lnT w="12700" cmpd="sng">
                      <a:noFill/>
                    </a:lnT>
                    <a:solidFill>
                      <a:schemeClr val="tx1"/>
                    </a:solidFill>
                  </a:tcPr>
                </a:tc>
                <a:tc>
                  <a:txBody>
                    <a:bodyPr/>
                    <a:lstStyle/>
                    <a:p>
                      <a:pPr algn="ctr"/>
                      <a:r>
                        <a:rPr lang="en-US" b="1" dirty="0" err="1" smtClean="0">
                          <a:solidFill>
                            <a:schemeClr val="bg1"/>
                          </a:solidFill>
                        </a:rPr>
                        <a:t>Prev</a:t>
                      </a:r>
                      <a:endParaRPr lang="en-US" b="1" dirty="0">
                        <a:solidFill>
                          <a:schemeClr val="bg1"/>
                        </a:solidFill>
                      </a:endParaRPr>
                    </a:p>
                  </a:txBody>
                  <a:tcPr marL="0" marR="0" marT="9144" marB="9144" anchor="ctr">
                    <a:lnL w="12700" cmpd="sng">
                      <a:noFill/>
                    </a:lnL>
                    <a:lnR w="12700" cap="flat" cmpd="sng" algn="ctr">
                      <a:solidFill>
                        <a:schemeClr val="bg1">
                          <a:lumMod val="75000"/>
                        </a:schemeClr>
                      </a:solidFill>
                      <a:prstDash val="solid"/>
                      <a:round/>
                      <a:headEnd type="none" w="med" len="med"/>
                      <a:tailEnd type="none" w="med" len="med"/>
                    </a:lnR>
                    <a:lnT w="12700" cmpd="sng">
                      <a:noFill/>
                    </a:lnT>
                    <a:solidFill>
                      <a:schemeClr val="tx1"/>
                    </a:solidFill>
                  </a:tcPr>
                </a:tc>
                <a:tc>
                  <a:txBody>
                    <a:bodyPr/>
                    <a:lstStyle/>
                    <a:p>
                      <a:pPr algn="ctr"/>
                      <a:r>
                        <a:rPr lang="en-US" b="1" dirty="0" smtClean="0">
                          <a:solidFill>
                            <a:schemeClr val="bg1"/>
                          </a:solidFill>
                        </a:rPr>
                        <a:t>Our</a:t>
                      </a:r>
                      <a:endParaRPr lang="en-US" b="1" dirty="0">
                        <a:solidFill>
                          <a:schemeClr val="bg1"/>
                        </a:solidFill>
                      </a:endParaRPr>
                    </a:p>
                  </a:txBody>
                  <a:tcPr marL="0" marR="0" marT="9144" marB="9144" anchor="ctr">
                    <a:lnL w="12700" cap="flat" cmpd="sng" algn="ctr">
                      <a:solidFill>
                        <a:schemeClr val="bg1">
                          <a:lumMod val="75000"/>
                        </a:schemeClr>
                      </a:solidFill>
                      <a:prstDash val="solid"/>
                      <a:round/>
                      <a:headEnd type="none" w="med" len="med"/>
                      <a:tailEnd type="none" w="med" len="med"/>
                    </a:lnL>
                    <a:lnR w="12700" cmpd="sng">
                      <a:noFill/>
                    </a:lnR>
                    <a:lnT w="12700" cmpd="sng">
                      <a:noFill/>
                    </a:lnT>
                    <a:solidFill>
                      <a:schemeClr val="tx1"/>
                    </a:solidFill>
                  </a:tcPr>
                </a:tc>
                <a:tc>
                  <a:txBody>
                    <a:bodyPr/>
                    <a:lstStyle/>
                    <a:p>
                      <a:pPr algn="ctr"/>
                      <a:r>
                        <a:rPr lang="en-US" b="1" dirty="0" err="1" smtClean="0">
                          <a:solidFill>
                            <a:schemeClr val="bg1"/>
                          </a:solidFill>
                        </a:rPr>
                        <a:t>Prev</a:t>
                      </a:r>
                      <a:endParaRPr lang="en-US" b="1" dirty="0">
                        <a:solidFill>
                          <a:schemeClr val="bg1"/>
                        </a:solidFill>
                      </a:endParaRPr>
                    </a:p>
                  </a:txBody>
                  <a:tcPr marL="0" marR="0" marT="9144" marB="9144" anchor="ctr">
                    <a:lnL w="12700" cmpd="sng">
                      <a:noFill/>
                    </a:lnL>
                    <a:lnT w="12700" cmpd="sng">
                      <a:noFill/>
                    </a:lnT>
                    <a:solidFill>
                      <a:schemeClr val="tx1"/>
                    </a:solidFill>
                  </a:tcPr>
                </a:tc>
              </a:tr>
              <a:tr h="182880">
                <a:tc rowSpan="3">
                  <a:txBody>
                    <a:bodyPr/>
                    <a:lstStyle/>
                    <a:p>
                      <a:pPr algn="l"/>
                      <a:endParaRPr lang="en-US" dirty="0"/>
                    </a:p>
                  </a:txBody>
                  <a:tcPr marL="0" marR="0" marT="9144" marB="9144" anchor="ctr">
                    <a:lnR w="12700" cmpd="sng">
                      <a:noFill/>
                    </a:lnR>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rowSpan="3">
                  <a:txBody>
                    <a:bodyPr/>
                    <a:lstStyle/>
                    <a:p>
                      <a:pPr algn="l"/>
                      <a:r>
                        <a:rPr lang="en-US" dirty="0" smtClean="0"/>
                        <a:t>Fairy Forest</a:t>
                      </a:r>
                    </a:p>
                    <a:p>
                      <a:pPr algn="l"/>
                      <a:r>
                        <a:rPr lang="en-US" dirty="0" smtClean="0"/>
                        <a:t>(174K </a:t>
                      </a:r>
                      <a:r>
                        <a:rPr lang="en-US" dirty="0" err="1" smtClean="0"/>
                        <a:t>tris</a:t>
                      </a:r>
                      <a:r>
                        <a:rPr lang="en-US" dirty="0" smtClean="0"/>
                        <a:t>)</a:t>
                      </a:r>
                      <a:endParaRPr lang="en-US" dirty="0"/>
                    </a:p>
                  </a:txBody>
                  <a:tcPr marL="0" marR="0" marT="9144" marB="9144" anchor="ctr">
                    <a:lnL w="12700" cmpd="sng">
                      <a:noFill/>
                    </a:lnL>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a:txBody>
                    <a:bodyPr/>
                    <a:lstStyle/>
                    <a:p>
                      <a:pPr algn="ctr"/>
                      <a:r>
                        <a:rPr lang="en-US" dirty="0" smtClean="0"/>
                        <a:t>1x</a:t>
                      </a:r>
                      <a:endParaRPr lang="en-US" dirty="0"/>
                    </a:p>
                  </a:txBody>
                  <a:tcPr marL="0" marR="0" marT="9144" marB="9144" anchor="ct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0.05</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0.56</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0.15</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1.88</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0.23</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0.29</a:t>
                      </a:r>
                      <a:endParaRPr lang="en-US" dirty="0"/>
                    </a:p>
                  </a:txBody>
                  <a:tcPr marL="0" marR="0" marT="9144" marB="9144" anchor="ctr">
                    <a:lnL w="12700" cmpd="sng">
                      <a:noFill/>
                    </a:lnL>
                    <a:lnB w="12700" cmpd="sng">
                      <a:noFill/>
                    </a:lnB>
                    <a:solidFill>
                      <a:schemeClr val="accent3">
                        <a:lumMod val="20000"/>
                        <a:lumOff val="80000"/>
                      </a:schemeClr>
                    </a:solidFill>
                  </a:tcPr>
                </a:tc>
              </a:tr>
              <a:tr h="182880">
                <a:tc vMerge="1">
                  <a:txBody>
                    <a:bodyPr/>
                    <a:lstStyle/>
                    <a:p>
                      <a:endParaRPr lang="en-US"/>
                    </a:p>
                  </a:txBody>
                  <a:tcPr/>
                </a:tc>
                <a:tc vMerge="1">
                  <a:txBody>
                    <a:bodyPr/>
                    <a:lstStyle/>
                    <a:p>
                      <a:pPr algn="ctr"/>
                      <a:endParaRPr lang="en-US" dirty="0"/>
                    </a:p>
                  </a:txBody>
                  <a:tcPr anchor="ctr"/>
                </a:tc>
                <a:tc>
                  <a:txBody>
                    <a:bodyPr/>
                    <a:lstStyle/>
                    <a:p>
                      <a:pPr algn="ctr"/>
                      <a:r>
                        <a:rPr lang="en-US" dirty="0" smtClean="0"/>
                        <a:t>2x</a:t>
                      </a:r>
                      <a:endParaRPr lang="en-US" dirty="0"/>
                    </a:p>
                  </a:txBody>
                  <a:tcPr marL="0" marR="0" marT="9144" marB="9144" anchor="ct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0.03</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0.33</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0.09</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1.75</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0.13</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0.22</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r>
              <a:tr h="182880">
                <a:tc vMerge="1">
                  <a:txBody>
                    <a:bodyPr/>
                    <a:lstStyle/>
                    <a:p>
                      <a:endParaRPr lang="en-US"/>
                    </a:p>
                  </a:txBody>
                  <a:tcPr/>
                </a:tc>
                <a:tc vMerge="1">
                  <a:txBody>
                    <a:bodyPr/>
                    <a:lstStyle/>
                    <a:p>
                      <a:pPr algn="ctr"/>
                      <a:endParaRPr lang="en-US" dirty="0"/>
                    </a:p>
                  </a:txBody>
                  <a:tcPr anchor="ctr"/>
                </a:tc>
                <a:tc>
                  <a:txBody>
                    <a:bodyPr/>
                    <a:lstStyle/>
                    <a:p>
                      <a:pPr algn="ctr"/>
                      <a:r>
                        <a:rPr lang="en-US" dirty="0" smtClean="0"/>
                        <a:t>4x</a:t>
                      </a:r>
                      <a:endParaRPr lang="en-US" dirty="0"/>
                    </a:p>
                  </a:txBody>
                  <a:tcPr marL="0" marR="0" marT="9144" marB="9144" anchor="ct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0.02</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0.30</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0.05</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1.68</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0.08</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0.19</a:t>
                      </a:r>
                      <a:endParaRPr lang="en-US" dirty="0"/>
                    </a:p>
                  </a:txBody>
                  <a:tcPr marL="0" marR="0" marT="9144" marB="9144" anchor="ctr">
                    <a:lnL w="12700" cmpd="sng">
                      <a:noFill/>
                    </a:lnL>
                    <a:lnT w="12700" cmpd="sng">
                      <a:noFill/>
                    </a:lnT>
                    <a:solidFill>
                      <a:schemeClr val="accent3">
                        <a:lumMod val="60000"/>
                        <a:lumOff val="40000"/>
                      </a:schemeClr>
                    </a:solidFill>
                  </a:tcPr>
                </a:tc>
              </a:tr>
              <a:tr h="182880">
                <a:tc rowSpan="3">
                  <a:txBody>
                    <a:bodyPr/>
                    <a:lstStyle/>
                    <a:p>
                      <a:pPr algn="l"/>
                      <a:endParaRPr lang="en-US" dirty="0"/>
                    </a:p>
                  </a:txBody>
                  <a:tcPr marL="0" marR="0" marT="9144" marB="9144" anchor="ctr">
                    <a:lnR w="12700" cmpd="sng">
                      <a:noFill/>
                    </a:lnR>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rowSpan="3">
                  <a:txBody>
                    <a:bodyPr/>
                    <a:lstStyle/>
                    <a:p>
                      <a:pPr algn="l"/>
                      <a:r>
                        <a:rPr lang="en-US" dirty="0" smtClean="0"/>
                        <a:t>Conference Room</a:t>
                      </a:r>
                    </a:p>
                    <a:p>
                      <a:pPr algn="l"/>
                      <a:r>
                        <a:rPr lang="en-US" dirty="0" smtClean="0"/>
                        <a:t>(283K </a:t>
                      </a:r>
                      <a:r>
                        <a:rPr lang="en-US" dirty="0" err="1" smtClean="0"/>
                        <a:t>tris</a:t>
                      </a:r>
                      <a:r>
                        <a:rPr lang="en-US" dirty="0" smtClean="0"/>
                        <a:t>)</a:t>
                      </a:r>
                      <a:endParaRPr lang="en-US" dirty="0"/>
                    </a:p>
                  </a:txBody>
                  <a:tcPr marL="0" marR="0" marT="9144" marB="9144" anchor="ctr">
                    <a:lnL w="12700" cmpd="sng">
                      <a:noFill/>
                    </a:lnL>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a:txBody>
                    <a:bodyPr/>
                    <a:lstStyle/>
                    <a:p>
                      <a:pPr algn="ctr"/>
                      <a:r>
                        <a:rPr lang="en-US" dirty="0" smtClean="0"/>
                        <a:t>1x</a:t>
                      </a:r>
                      <a:endParaRPr lang="en-US" dirty="0"/>
                    </a:p>
                  </a:txBody>
                  <a:tcPr marL="0" marR="0" marT="9144" marB="9144" anchor="ct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0.08</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0.78</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0.24</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1.93</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0.35</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0.38</a:t>
                      </a:r>
                      <a:endParaRPr lang="en-US" dirty="0"/>
                    </a:p>
                  </a:txBody>
                  <a:tcPr marL="0" marR="0" marT="9144" marB="9144" anchor="ctr">
                    <a:lnL w="12700" cmpd="sng">
                      <a:noFill/>
                    </a:lnL>
                    <a:lnB w="12700" cmpd="sng">
                      <a:noFill/>
                    </a:lnB>
                    <a:solidFill>
                      <a:schemeClr val="accent3">
                        <a:lumMod val="20000"/>
                        <a:lumOff val="8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2x</a:t>
                      </a:r>
                      <a:endParaRPr lang="en-US" dirty="0"/>
                    </a:p>
                  </a:txBody>
                  <a:tcPr marL="0" marR="0" marT="9144" marB="9144" anchor="ct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0.04</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0.51</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0.13</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1.72</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0.19</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0.26</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4x</a:t>
                      </a:r>
                      <a:endParaRPr lang="en-US" dirty="0"/>
                    </a:p>
                  </a:txBody>
                  <a:tcPr marL="0" marR="0" marT="9144" marB="9144" anchor="ct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0.03</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0.31</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0.08</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1.58</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0.12</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0.20</a:t>
                      </a:r>
                      <a:endParaRPr lang="en-US" dirty="0"/>
                    </a:p>
                  </a:txBody>
                  <a:tcPr marL="0" marR="0" marT="9144" marB="9144" anchor="ctr">
                    <a:lnL w="12700" cmpd="sng">
                      <a:noFill/>
                    </a:lnL>
                    <a:lnT w="12700" cmpd="sng">
                      <a:noFill/>
                    </a:lnT>
                    <a:solidFill>
                      <a:schemeClr val="accent3">
                        <a:lumMod val="60000"/>
                        <a:lumOff val="40000"/>
                      </a:schemeClr>
                    </a:solidFill>
                  </a:tcPr>
                </a:tc>
              </a:tr>
              <a:tr h="182880">
                <a:tc rowSpan="3">
                  <a:txBody>
                    <a:bodyPr/>
                    <a:lstStyle/>
                    <a:p>
                      <a:pPr algn="l"/>
                      <a:endParaRPr lang="en-US" dirty="0"/>
                    </a:p>
                  </a:txBody>
                  <a:tcPr marL="0" marR="0" marT="9144" marB="9144" anchor="ctr">
                    <a:lnR w="12700" cmpd="sng">
                      <a:noFill/>
                    </a:lnR>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rowSpan="3">
                  <a:txBody>
                    <a:bodyPr/>
                    <a:lstStyle/>
                    <a:p>
                      <a:pPr algn="l"/>
                      <a:r>
                        <a:rPr lang="en-US" dirty="0" smtClean="0"/>
                        <a:t>Stanford</a:t>
                      </a:r>
                      <a:r>
                        <a:rPr lang="en-US" baseline="0" dirty="0" smtClean="0"/>
                        <a:t> Dragon</a:t>
                      </a:r>
                    </a:p>
                    <a:p>
                      <a:pPr algn="l"/>
                      <a:r>
                        <a:rPr lang="en-US" baseline="0" dirty="0" smtClean="0"/>
                        <a:t>(871K </a:t>
                      </a:r>
                      <a:r>
                        <a:rPr lang="en-US" baseline="0" dirty="0" err="1" smtClean="0"/>
                        <a:t>tris</a:t>
                      </a:r>
                      <a:r>
                        <a:rPr lang="en-US" baseline="0" dirty="0" smtClean="0"/>
                        <a:t>)</a:t>
                      </a:r>
                      <a:endParaRPr lang="en-US" dirty="0"/>
                    </a:p>
                  </a:txBody>
                  <a:tcPr marL="0" marR="0" marT="9144" marB="9144" anchor="ctr">
                    <a:lnL w="12700" cmpd="sng">
                      <a:noFill/>
                    </a:lnL>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a:txBody>
                    <a:bodyPr/>
                    <a:lstStyle/>
                    <a:p>
                      <a:pPr algn="ctr"/>
                      <a:r>
                        <a:rPr lang="en-US" dirty="0" smtClean="0"/>
                        <a:t>1x</a:t>
                      </a:r>
                      <a:endParaRPr lang="en-US" dirty="0"/>
                    </a:p>
                  </a:txBody>
                  <a:tcPr marL="0" marR="0" marT="9144" marB="9144" anchor="ct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0.22</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1.67</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0.65</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3.14</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1.10</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1.03</a:t>
                      </a:r>
                      <a:endParaRPr lang="en-US" dirty="0"/>
                    </a:p>
                  </a:txBody>
                  <a:tcPr marL="0" marR="0" marT="9144" marB="9144" anchor="ctr">
                    <a:lnL w="12700" cmpd="sng">
                      <a:noFill/>
                    </a:lnL>
                    <a:lnB w="12700" cmpd="sng">
                      <a:noFill/>
                    </a:lnB>
                    <a:solidFill>
                      <a:schemeClr val="accent3">
                        <a:lumMod val="20000"/>
                        <a:lumOff val="8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2x</a:t>
                      </a:r>
                      <a:endParaRPr lang="en-US" dirty="0"/>
                    </a:p>
                  </a:txBody>
                  <a:tcPr marL="0" marR="0" marT="9144" marB="9144" anchor="ct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0.12</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1.09</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0.34</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2.38</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0.57</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0.60</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4x</a:t>
                      </a:r>
                      <a:endParaRPr lang="en-US" dirty="0"/>
                    </a:p>
                  </a:txBody>
                  <a:tcPr marL="0" marR="0" marT="9144" marB="9144" anchor="ct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0.06</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0.64</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0.18</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1.97</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0.30</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0.38</a:t>
                      </a:r>
                      <a:endParaRPr lang="en-US" dirty="0"/>
                    </a:p>
                  </a:txBody>
                  <a:tcPr marL="0" marR="0" marT="9144" marB="9144" anchor="ctr">
                    <a:lnL w="12700" cmpd="sng">
                      <a:noFill/>
                    </a:lnL>
                    <a:lnT w="12700" cmpd="sng">
                      <a:noFill/>
                    </a:lnT>
                    <a:solidFill>
                      <a:schemeClr val="accent3">
                        <a:lumMod val="60000"/>
                        <a:lumOff val="40000"/>
                      </a:schemeClr>
                    </a:solidFill>
                  </a:tcPr>
                </a:tc>
              </a:tr>
              <a:tr h="182880">
                <a:tc rowSpan="3">
                  <a:txBody>
                    <a:bodyPr/>
                    <a:lstStyle/>
                    <a:p>
                      <a:pPr algn="l"/>
                      <a:endParaRPr lang="en-US" dirty="0"/>
                    </a:p>
                  </a:txBody>
                  <a:tcPr marL="0" marR="0" marT="9144" marB="9144" anchor="ctr">
                    <a:lnR w="12700" cmpd="sng">
                      <a:noFill/>
                    </a:lnR>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rowSpan="3">
                  <a:txBody>
                    <a:bodyPr/>
                    <a:lstStyle/>
                    <a:p>
                      <a:pPr algn="l"/>
                      <a:r>
                        <a:rPr lang="en-US" dirty="0" smtClean="0"/>
                        <a:t>Turbine Blade</a:t>
                      </a:r>
                    </a:p>
                    <a:p>
                      <a:pPr algn="l"/>
                      <a:r>
                        <a:rPr lang="en-US" dirty="0" smtClean="0"/>
                        <a:t>(1.77M</a:t>
                      </a:r>
                      <a:r>
                        <a:rPr lang="en-US" baseline="0" dirty="0" smtClean="0"/>
                        <a:t> </a:t>
                      </a:r>
                      <a:r>
                        <a:rPr lang="en-US" baseline="0" dirty="0" err="1" smtClean="0"/>
                        <a:t>tris</a:t>
                      </a:r>
                      <a:r>
                        <a:rPr lang="en-US" baseline="0" dirty="0" smtClean="0"/>
                        <a:t>)</a:t>
                      </a:r>
                      <a:endParaRPr lang="en-US" dirty="0"/>
                    </a:p>
                  </a:txBody>
                  <a:tcPr marL="0" marR="0" marT="9144" marB="9144" anchor="ctr">
                    <a:lnL w="12700" cmpd="sng">
                      <a:noFill/>
                    </a:lnL>
                    <a:gradFill flip="none" rotWithShape="1">
                      <a:gsLst>
                        <a:gs pos="28800">
                          <a:schemeClr val="accent6">
                            <a:lumMod val="50000"/>
                            <a:lumOff val="50000"/>
                          </a:schemeClr>
                        </a:gs>
                        <a:gs pos="0">
                          <a:schemeClr val="accent6">
                            <a:lumMod val="70000"/>
                            <a:lumOff val="30000"/>
                          </a:schemeClr>
                        </a:gs>
                        <a:gs pos="100000">
                          <a:schemeClr val="accent6">
                            <a:lumMod val="30000"/>
                            <a:lumOff val="70000"/>
                          </a:schemeClr>
                        </a:gs>
                      </a:gsLst>
                      <a:lin ang="16200000" scaled="1"/>
                      <a:tileRect/>
                    </a:gradFill>
                  </a:tcPr>
                </a:tc>
                <a:tc>
                  <a:txBody>
                    <a:bodyPr/>
                    <a:lstStyle/>
                    <a:p>
                      <a:pPr algn="ctr"/>
                      <a:r>
                        <a:rPr lang="en-US" dirty="0" smtClean="0"/>
                        <a:t>1x</a:t>
                      </a:r>
                      <a:endParaRPr lang="en-US" dirty="0"/>
                    </a:p>
                  </a:txBody>
                  <a:tcPr marL="0" marR="0" marT="9144" marB="9144" anchor="ct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0.45</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2.73</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1.28</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4.73</a:t>
                      </a:r>
                      <a:endParaRPr lang="en-US" dirty="0"/>
                    </a:p>
                  </a:txBody>
                  <a:tcPr marL="0" marR="0" marT="9144" marB="9144" anchor="ctr">
                    <a:lnL w="12700" cmpd="sng">
                      <a:noFill/>
                    </a:lnL>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2.10</a:t>
                      </a:r>
                      <a:endParaRPr lang="en-US" dirty="0"/>
                    </a:p>
                  </a:txBody>
                  <a:tcPr marL="0" marR="0" marT="9144" marB="9144" anchor="ctr">
                    <a:lnR w="12700" cmpd="sng">
                      <a:noFill/>
                    </a:lnR>
                    <a:lnB w="12700" cmpd="sng">
                      <a:noFill/>
                    </a:lnB>
                    <a:solidFill>
                      <a:schemeClr val="accent3">
                        <a:lumMod val="20000"/>
                        <a:lumOff val="80000"/>
                      </a:schemeClr>
                    </a:solidFill>
                  </a:tcPr>
                </a:tc>
                <a:tc>
                  <a:txBody>
                    <a:bodyPr/>
                    <a:lstStyle/>
                    <a:p>
                      <a:pPr algn="ctr"/>
                      <a:r>
                        <a:rPr lang="en-US" sz="1300" b="0" i="0" u="none" strike="noStrike" kern="1200" baseline="0" dirty="0" smtClean="0">
                          <a:solidFill>
                            <a:schemeClr val="tx1"/>
                          </a:solidFill>
                          <a:latin typeface="+mn-lt"/>
                          <a:ea typeface="+mn-ea"/>
                          <a:cs typeface="+mn-cs"/>
                        </a:rPr>
                        <a:t>1.77</a:t>
                      </a:r>
                      <a:endParaRPr lang="en-US" dirty="0"/>
                    </a:p>
                  </a:txBody>
                  <a:tcPr marL="0" marR="0" marT="9144" marB="9144" anchor="ctr">
                    <a:lnL w="12700" cmpd="sng">
                      <a:noFill/>
                    </a:lnL>
                    <a:lnB w="12700" cmpd="sng">
                      <a:noFill/>
                    </a:lnB>
                    <a:solidFill>
                      <a:schemeClr val="accent3">
                        <a:lumMod val="20000"/>
                        <a:lumOff val="8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2x</a:t>
                      </a:r>
                      <a:endParaRPr lang="en-US" dirty="0"/>
                    </a:p>
                  </a:txBody>
                  <a:tcPr marL="0" marR="0" marT="9144" marB="9144" anchor="ct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0.23</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1.63</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0.65</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3.19</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1.07</a:t>
                      </a:r>
                      <a:endParaRPr lang="en-US" dirty="0"/>
                    </a:p>
                  </a:txBody>
                  <a:tcPr marL="0" marR="0" marT="9144" marB="9144" anchor="ctr">
                    <a:lnR w="12700" cmpd="sng">
                      <a:noFill/>
                    </a:lnR>
                    <a:lnT w="12700" cmpd="sng">
                      <a:noFill/>
                    </a:lnT>
                    <a:lnB w="12700" cmpd="sng">
                      <a:noFill/>
                    </a:lnB>
                    <a:solidFill>
                      <a:schemeClr val="accent3">
                        <a:lumMod val="40000"/>
                        <a:lumOff val="60000"/>
                      </a:schemeClr>
                    </a:solidFill>
                  </a:tcPr>
                </a:tc>
                <a:tc>
                  <a:txBody>
                    <a:bodyPr/>
                    <a:lstStyle/>
                    <a:p>
                      <a:pPr algn="ctr"/>
                      <a:r>
                        <a:rPr lang="en-US" sz="1300" b="0" i="0" u="none" strike="noStrike" kern="1200" baseline="0" dirty="0" smtClean="0">
                          <a:solidFill>
                            <a:schemeClr val="tx1"/>
                          </a:solidFill>
                          <a:latin typeface="+mn-lt"/>
                          <a:ea typeface="+mn-ea"/>
                          <a:cs typeface="+mn-cs"/>
                        </a:rPr>
                        <a:t>0.96</a:t>
                      </a:r>
                      <a:endParaRPr lang="en-US" dirty="0"/>
                    </a:p>
                  </a:txBody>
                  <a:tcPr marL="0" marR="0" marT="9144" marB="9144" anchor="ctr">
                    <a:lnL w="12700" cmpd="sng">
                      <a:noFill/>
                    </a:lnL>
                    <a:lnT w="12700" cmpd="sng">
                      <a:noFill/>
                    </a:lnT>
                    <a:lnB w="12700" cmpd="sng">
                      <a:noFill/>
                    </a:lnB>
                    <a:solidFill>
                      <a:schemeClr val="accent3">
                        <a:lumMod val="40000"/>
                        <a:lumOff val="60000"/>
                      </a:schemeClr>
                    </a:solidFill>
                  </a:tcPr>
                </a:tc>
              </a:tr>
              <a:tr h="182880">
                <a:tc vMerge="1">
                  <a:txBody>
                    <a:bodyPr/>
                    <a:lstStyle/>
                    <a:p>
                      <a:endParaRPr lang="en-US"/>
                    </a:p>
                  </a:txBody>
                  <a:tcPr/>
                </a:tc>
                <a:tc vMerge="1">
                  <a:txBody>
                    <a:bodyPr/>
                    <a:lstStyle/>
                    <a:p>
                      <a:pPr algn="l"/>
                      <a:endParaRPr lang="en-US" dirty="0"/>
                    </a:p>
                  </a:txBody>
                  <a:tcPr marT="9144" marB="9144" anchor="ctr"/>
                </a:tc>
                <a:tc>
                  <a:txBody>
                    <a:bodyPr/>
                    <a:lstStyle/>
                    <a:p>
                      <a:pPr algn="ctr"/>
                      <a:r>
                        <a:rPr lang="en-US" dirty="0" smtClean="0"/>
                        <a:t>4x</a:t>
                      </a:r>
                      <a:endParaRPr lang="en-US" dirty="0"/>
                    </a:p>
                  </a:txBody>
                  <a:tcPr marL="0" marR="0" marT="9144" marB="9144" anchor="ct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0.12</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1.08</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0.34</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2.37</a:t>
                      </a:r>
                      <a:endParaRPr lang="en-US" dirty="0"/>
                    </a:p>
                  </a:txBody>
                  <a:tcPr marL="0" marR="0" marT="9144" marB="9144" anchor="ctr">
                    <a:lnL w="12700" cmpd="sng">
                      <a:noFill/>
                    </a:lnL>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0.56</a:t>
                      </a:r>
                      <a:endParaRPr lang="en-US" dirty="0"/>
                    </a:p>
                  </a:txBody>
                  <a:tcPr marL="0" marR="0" marT="9144" marB="9144" anchor="ctr">
                    <a:lnR w="12700" cmpd="sng">
                      <a:noFill/>
                    </a:lnR>
                    <a:lnT w="12700" cmpd="sng">
                      <a:noFill/>
                    </a:lnT>
                    <a:solidFill>
                      <a:schemeClr val="accent3">
                        <a:lumMod val="60000"/>
                        <a:lumOff val="40000"/>
                      </a:schemeClr>
                    </a:solidFill>
                  </a:tcPr>
                </a:tc>
                <a:tc>
                  <a:txBody>
                    <a:bodyPr/>
                    <a:lstStyle/>
                    <a:p>
                      <a:pPr algn="ctr"/>
                      <a:r>
                        <a:rPr lang="en-US" sz="1300" b="0" i="0" u="none" strike="noStrike" kern="1200" baseline="0" dirty="0" smtClean="0">
                          <a:solidFill>
                            <a:schemeClr val="tx1"/>
                          </a:solidFill>
                          <a:latin typeface="+mn-lt"/>
                          <a:ea typeface="+mn-ea"/>
                          <a:cs typeface="+mn-cs"/>
                        </a:rPr>
                        <a:t>0.55</a:t>
                      </a:r>
                      <a:endParaRPr lang="en-US" dirty="0"/>
                    </a:p>
                  </a:txBody>
                  <a:tcPr marL="0" marR="0" marT="9144" marB="9144" anchor="ctr">
                    <a:lnL w="12700" cmpd="sng">
                      <a:noFill/>
                    </a:lnL>
                    <a:lnT w="12700" cmpd="sng">
                      <a:noFill/>
                    </a:lnT>
                    <a:solidFill>
                      <a:schemeClr val="accent3">
                        <a:lumMod val="60000"/>
                        <a:lumOff val="40000"/>
                      </a:schemeClr>
                    </a:solidFill>
                  </a:tcPr>
                </a:tc>
              </a:tr>
            </a:tbl>
          </a:graphicData>
        </a:graphic>
      </p:graphicFrame>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57</a:t>
            </a:fld>
            <a:endParaRPr lang="de-DE"/>
          </a:p>
        </p:txBody>
      </p:sp>
    </p:spTree>
    <p:extLst>
      <p:ext uri="{BB962C8B-B14F-4D97-AF65-F5344CB8AC3E}">
        <p14:creationId xmlns:p14="http://schemas.microsoft.com/office/powerpoint/2010/main" val="281093088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1619831" y="1722104"/>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sp>
        <p:nvSpPr>
          <p:cNvPr id="17" name="Rectangle 16"/>
          <p:cNvSpPr/>
          <p:nvPr/>
        </p:nvSpPr>
        <p:spPr>
          <a:xfrm>
            <a:off x="3535289" y="2428973"/>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8" name="Rectangle 17"/>
          <p:cNvSpPr/>
          <p:nvPr/>
        </p:nvSpPr>
        <p:spPr>
          <a:xfrm>
            <a:off x="3535289" y="1924916"/>
            <a:ext cx="1296145"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19" name="Rectangle 18"/>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0" name="Rectangle 19"/>
          <p:cNvSpPr/>
          <p:nvPr/>
        </p:nvSpPr>
        <p:spPr>
          <a:xfrm>
            <a:off x="654968"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1" name="Rectangle 20"/>
          <p:cNvSpPr/>
          <p:nvPr/>
        </p:nvSpPr>
        <p:spPr>
          <a:xfrm>
            <a:off x="2959225" y="1421175"/>
            <a:ext cx="1872209" cy="12032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2" name="Rectangle 21"/>
          <p:cNvSpPr/>
          <p:nvPr/>
        </p:nvSpPr>
        <p:spPr>
          <a:xfrm>
            <a:off x="654968" y="1420861"/>
            <a:ext cx="1872208" cy="120637"/>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23" name="Rectangle 22"/>
          <p:cNvSpPr/>
          <p:nvPr/>
        </p:nvSpPr>
        <p:spPr>
          <a:xfrm>
            <a:off x="654969" y="916805"/>
            <a:ext cx="417646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24" name="Straight Connector 23"/>
          <p:cNvCxnSpPr>
            <a:stCxn id="58" idx="2"/>
            <a:endCxn id="46" idx="0"/>
          </p:cNvCxnSpPr>
          <p:nvPr/>
        </p:nvCxnSpPr>
        <p:spPr>
          <a:xfrm flipH="1">
            <a:off x="72697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5" name="Straight Connector 24"/>
          <p:cNvCxnSpPr>
            <a:stCxn id="58" idx="6"/>
            <a:endCxn id="47" idx="0"/>
          </p:cNvCxnSpPr>
          <p:nvPr/>
        </p:nvCxnSpPr>
        <p:spPr>
          <a:xfrm>
            <a:off x="1087016"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6" name="Straight Connector 25"/>
          <p:cNvCxnSpPr>
            <a:stCxn id="57" idx="2"/>
            <a:endCxn id="48" idx="0"/>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7" name="Straight Connector 26"/>
          <p:cNvCxnSpPr>
            <a:stCxn id="57" idx="6"/>
            <a:endCxn id="49" idx="0"/>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8" name="Straight Connector 27"/>
          <p:cNvCxnSpPr>
            <a:stCxn id="56" idx="2"/>
            <a:endCxn id="67" idx="0"/>
          </p:cNvCxnSpPr>
          <p:nvPr/>
        </p:nvCxnSpPr>
        <p:spPr>
          <a:xfrm flipH="1">
            <a:off x="4183360" y="1985393"/>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29" name="Straight Connector 28"/>
          <p:cNvCxnSpPr>
            <a:stCxn id="56" idx="6"/>
            <a:endCxn id="53" idx="0"/>
          </p:cNvCxnSpPr>
          <p:nvPr/>
        </p:nvCxnSpPr>
        <p:spPr>
          <a:xfrm>
            <a:off x="4543400"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0" name="Straight Connector 29"/>
          <p:cNvCxnSpPr>
            <a:stCxn id="55" idx="2"/>
            <a:endCxn id="51" idx="0"/>
          </p:cNvCxnSpPr>
          <p:nvPr/>
        </p:nvCxnSpPr>
        <p:spPr>
          <a:xfrm flipH="1">
            <a:off x="360729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1" name="Straight Connector 30"/>
          <p:cNvCxnSpPr>
            <a:stCxn id="55" idx="6"/>
            <a:endCxn id="52" idx="0"/>
          </p:cNvCxnSpPr>
          <p:nvPr/>
        </p:nvCxnSpPr>
        <p:spPr>
          <a:xfrm>
            <a:off x="3967336" y="2489448"/>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2" name="Straight Connector 31"/>
          <p:cNvCxnSpPr>
            <a:stCxn id="60" idx="2"/>
            <a:endCxn id="50" idx="0"/>
          </p:cNvCxnSpPr>
          <p:nvPr/>
        </p:nvCxnSpPr>
        <p:spPr>
          <a:xfrm flipH="1">
            <a:off x="3031232" y="1481337"/>
            <a:ext cx="216024" cy="1368152"/>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3" name="Straight Connector 32"/>
          <p:cNvCxnSpPr>
            <a:stCxn id="59" idx="2"/>
            <a:endCxn id="64" idx="0"/>
          </p:cNvCxnSpPr>
          <p:nvPr/>
        </p:nvCxnSpPr>
        <p:spPr>
          <a:xfrm flipH="1">
            <a:off x="130304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59" idx="6"/>
            <a:endCxn id="65" idx="0"/>
          </p:cNvCxnSpPr>
          <p:nvPr/>
        </p:nvCxnSpPr>
        <p:spPr>
          <a:xfrm>
            <a:off x="1663080"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5" name="Straight Connector 34"/>
          <p:cNvCxnSpPr>
            <a:stCxn id="60" idx="6"/>
            <a:endCxn id="66" idx="0"/>
          </p:cNvCxnSpPr>
          <p:nvPr/>
        </p:nvCxnSpPr>
        <p:spPr>
          <a:xfrm>
            <a:off x="3391272" y="1481336"/>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6" name="Straight Connector 35"/>
          <p:cNvCxnSpPr>
            <a:stCxn id="54" idx="6"/>
            <a:endCxn id="63" idx="0"/>
          </p:cNvCxnSpPr>
          <p:nvPr/>
        </p:nvCxnSpPr>
        <p:spPr>
          <a:xfrm>
            <a:off x="281520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7" name="Straight Connector 36"/>
          <p:cNvCxnSpPr>
            <a:stCxn id="54" idx="2"/>
            <a:endCxn id="62" idx="0"/>
          </p:cNvCxnSpPr>
          <p:nvPr/>
        </p:nvCxnSpPr>
        <p:spPr>
          <a:xfrm flipH="1">
            <a:off x="2455168" y="977280"/>
            <a:ext cx="216024" cy="360040"/>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sp>
        <p:nvSpPr>
          <p:cNvPr id="54" name="Oval 53"/>
          <p:cNvSpPr/>
          <p:nvPr/>
        </p:nvSpPr>
        <p:spPr>
          <a:xfrm>
            <a:off x="2671192" y="905273"/>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5" name="Oval 54"/>
          <p:cNvSpPr/>
          <p:nvPr/>
        </p:nvSpPr>
        <p:spPr>
          <a:xfrm>
            <a:off x="3823320" y="2417441"/>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6" name="Oval 55"/>
          <p:cNvSpPr/>
          <p:nvPr/>
        </p:nvSpPr>
        <p:spPr>
          <a:xfrm>
            <a:off x="4399384"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7" name="Oval 56"/>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8" name="Oval 57"/>
          <p:cNvSpPr/>
          <p:nvPr/>
        </p:nvSpPr>
        <p:spPr>
          <a:xfrm>
            <a:off x="943000"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9" name="Oval 58"/>
          <p:cNvSpPr/>
          <p:nvPr/>
        </p:nvSpPr>
        <p:spPr>
          <a:xfrm>
            <a:off x="1519064"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0" name="Oval 59"/>
          <p:cNvSpPr/>
          <p:nvPr/>
        </p:nvSpPr>
        <p:spPr>
          <a:xfrm>
            <a:off x="3247256" y="1409328"/>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61" name="Oval 60"/>
          <p:cNvSpPr/>
          <p:nvPr/>
        </p:nvSpPr>
        <p:spPr>
          <a:xfrm>
            <a:off x="582960" y="833265"/>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sp>
        <p:nvSpPr>
          <p:cNvPr id="62" name="Oval 61"/>
          <p:cNvSpPr/>
          <p:nvPr/>
        </p:nvSpPr>
        <p:spPr>
          <a:xfrm>
            <a:off x="2311152"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sp>
        <p:nvSpPr>
          <p:cNvPr id="63" name="Oval 62"/>
          <p:cNvSpPr/>
          <p:nvPr/>
        </p:nvSpPr>
        <p:spPr>
          <a:xfrm>
            <a:off x="2887216" y="1337320"/>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sp>
        <p:nvSpPr>
          <p:cNvPr id="64" name="Oval 63"/>
          <p:cNvSpPr/>
          <p:nvPr/>
        </p:nvSpPr>
        <p:spPr>
          <a:xfrm>
            <a:off x="1159024"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66" name="Oval 65"/>
          <p:cNvSpPr/>
          <p:nvPr/>
        </p:nvSpPr>
        <p:spPr>
          <a:xfrm>
            <a:off x="3463280"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sp>
        <p:nvSpPr>
          <p:cNvPr id="67" name="Oval 66"/>
          <p:cNvSpPr/>
          <p:nvPr/>
        </p:nvSpPr>
        <p:spPr>
          <a:xfrm>
            <a:off x="4039344" y="2345433"/>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sp>
        <p:nvSpPr>
          <p:cNvPr id="3" name="Slide Number Placeholder 2"/>
          <p:cNvSpPr>
            <a:spLocks noGrp="1"/>
          </p:cNvSpPr>
          <p:nvPr>
            <p:ph type="sldNum" sz="quarter" idx="12"/>
          </p:nvPr>
        </p:nvSpPr>
        <p:spPr/>
        <p:txBody>
          <a:bodyPr/>
          <a:lstStyle/>
          <a:p>
            <a:pPr>
              <a:defRPr/>
            </a:pPr>
            <a:fld id="{AD73B8B3-247B-45E9-B8A2-9D6A39559F4A}" type="slidenum">
              <a:rPr lang="de-DE" smtClean="0"/>
              <a:pPr>
                <a:defRPr/>
              </a:pPr>
              <a:t>58</a:t>
            </a:fld>
            <a:endParaRPr lang="de-DE"/>
          </a:p>
        </p:txBody>
      </p:sp>
    </p:spTree>
    <p:extLst>
      <p:ext uri="{BB962C8B-B14F-4D97-AF65-F5344CB8AC3E}">
        <p14:creationId xmlns:p14="http://schemas.microsoft.com/office/powerpoint/2010/main" val="4030433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grpSp>
        <p:nvGrpSpPr>
          <p:cNvPr id="3" name="Group 2"/>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4" name="Group 3"/>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5" name="Group 4"/>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6" name="Group 5"/>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7" name="Group 6"/>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8" name="Group 7"/>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9" name="Group 8"/>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0" name="Group 9"/>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69" name="Right Arrow 68"/>
          <p:cNvSpPr/>
          <p:nvPr/>
        </p:nvSpPr>
        <p:spPr>
          <a:xfrm flipH="1">
            <a:off x="1303039" y="1879662"/>
            <a:ext cx="576813"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0" name="Right Arrow 69"/>
          <p:cNvSpPr/>
          <p:nvPr/>
        </p:nvSpPr>
        <p:spPr>
          <a:xfrm>
            <a:off x="1879853" y="1879662"/>
            <a:ext cx="575315"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1" name="TextBox 70"/>
          <p:cNvSpPr txBox="1"/>
          <p:nvPr/>
        </p:nvSpPr>
        <p:spPr>
          <a:xfrm>
            <a:off x="1680182" y="1159582"/>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nvGrpSpPr>
          <p:cNvPr id="72" name="Group 71"/>
          <p:cNvGrpSpPr/>
          <p:nvPr/>
        </p:nvGrpSpPr>
        <p:grpSpPr>
          <a:xfrm>
            <a:off x="582960" y="1587065"/>
            <a:ext cx="288032" cy="1008113"/>
            <a:chOff x="1159024" y="2849488"/>
            <a:chExt cx="288032" cy="1008113"/>
          </a:xfrm>
        </p:grpSpPr>
        <p:sp>
          <p:nvSpPr>
            <p:cNvPr id="73" name="Rectangle 72"/>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74" name="Oval 73"/>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75" name="Group 74"/>
          <p:cNvGrpSpPr/>
          <p:nvPr/>
        </p:nvGrpSpPr>
        <p:grpSpPr>
          <a:xfrm>
            <a:off x="870992" y="1587065"/>
            <a:ext cx="288032" cy="1008113"/>
            <a:chOff x="1735088" y="2849488"/>
            <a:chExt cx="288032" cy="1008113"/>
          </a:xfrm>
        </p:grpSpPr>
        <p:sp>
          <p:nvSpPr>
            <p:cNvPr id="76" name="Rectangle 75"/>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77" name="Oval 76"/>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78" name="Group 77"/>
          <p:cNvGrpSpPr/>
          <p:nvPr/>
        </p:nvGrpSpPr>
        <p:grpSpPr>
          <a:xfrm>
            <a:off x="2599184" y="1587065"/>
            <a:ext cx="288032" cy="1008113"/>
            <a:chOff x="1735088" y="2849488"/>
            <a:chExt cx="288032" cy="1008113"/>
          </a:xfrm>
        </p:grpSpPr>
        <p:sp>
          <p:nvSpPr>
            <p:cNvPr id="79" name="Rectangle 7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80" name="Oval 79"/>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81" name="Group 80"/>
          <p:cNvGrpSpPr/>
          <p:nvPr/>
        </p:nvGrpSpPr>
        <p:grpSpPr>
          <a:xfrm>
            <a:off x="2887216" y="1587065"/>
            <a:ext cx="288032" cy="1008113"/>
            <a:chOff x="2311152" y="2849488"/>
            <a:chExt cx="288032" cy="1008113"/>
          </a:xfrm>
        </p:grpSpPr>
        <p:sp>
          <p:nvSpPr>
            <p:cNvPr id="82" name="Rectangle 81"/>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83" name="Oval 82"/>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sp>
        <p:nvSpPr>
          <p:cNvPr id="84" name="Rectangle 83"/>
          <p:cNvSpPr/>
          <p:nvPr/>
        </p:nvSpPr>
        <p:spPr>
          <a:xfrm>
            <a:off x="2527176" y="1889321"/>
            <a:ext cx="720081"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5" name="Rectangle 84"/>
          <p:cNvSpPr/>
          <p:nvPr/>
        </p:nvSpPr>
        <p:spPr>
          <a:xfrm>
            <a:off x="2527176" y="2453158"/>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6" name="Rectangle 85"/>
          <p:cNvSpPr/>
          <p:nvPr/>
        </p:nvSpPr>
        <p:spPr>
          <a:xfrm>
            <a:off x="510952" y="1889322"/>
            <a:ext cx="720081" cy="281918"/>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7" name="Rectangle 86"/>
          <p:cNvSpPr/>
          <p:nvPr/>
        </p:nvSpPr>
        <p:spPr>
          <a:xfrm>
            <a:off x="510951" y="2171239"/>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8" name="TextBox 87"/>
          <p:cNvSpPr txBox="1"/>
          <p:nvPr/>
        </p:nvSpPr>
        <p:spPr>
          <a:xfrm>
            <a:off x="333035" y="1217743"/>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δ(1,2) </a:t>
            </a:r>
            <a:r>
              <a:rPr lang="en-US" sz="1800" dirty="0">
                <a:latin typeface="+mj-lt"/>
                <a:cs typeface="Times New Roman" pitchFamily="18" charset="0"/>
              </a:rPr>
              <a:t>= 2</a:t>
            </a:r>
          </a:p>
        </p:txBody>
      </p:sp>
      <p:sp>
        <p:nvSpPr>
          <p:cNvPr id="89" name="TextBox 88"/>
          <p:cNvSpPr txBox="1"/>
          <p:nvPr/>
        </p:nvSpPr>
        <p:spPr>
          <a:xfrm>
            <a:off x="2349259" y="1217743"/>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90" name="TextBox 89"/>
          <p:cNvSpPr txBox="1"/>
          <p:nvPr/>
        </p:nvSpPr>
        <p:spPr>
          <a:xfrm>
            <a:off x="3324614" y="1171576"/>
            <a:ext cx="426698" cy="46165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2400" b="1" dirty="0">
                <a:solidFill>
                  <a:srgbClr val="92D050"/>
                </a:solidFill>
                <a:effectLst>
                  <a:outerShdw blurRad="50800" dist="38100" dir="2700000" algn="tl" rotWithShape="0">
                    <a:prstClr val="black">
                      <a:alpha val="40000"/>
                    </a:prstClr>
                  </a:outerShdw>
                </a:effectLst>
                <a:cs typeface="Times New Roman" pitchFamily="18" charset="0"/>
                <a:sym typeface="Wingdings"/>
              </a:rPr>
              <a:t></a:t>
            </a:r>
            <a:endParaRPr lang="en-US" sz="2400" b="1" dirty="0">
              <a:solidFill>
                <a:srgbClr val="92D050"/>
              </a:solidFill>
              <a:effectLst>
                <a:outerShdw blurRad="50800" dist="38100" dir="2700000" algn="tl" rotWithShape="0">
                  <a:prstClr val="black">
                    <a:alpha val="40000"/>
                  </a:prstClr>
                </a:outerShdw>
              </a:effectLst>
              <a:latin typeface="+mj-lt"/>
            </a:endParaRPr>
          </a:p>
        </p:txBody>
      </p:sp>
      <p:sp>
        <p:nvSpPr>
          <p:cNvPr id="91" name="Rectangle 90"/>
          <p:cNvSpPr/>
          <p:nvPr/>
        </p:nvSpPr>
        <p:spPr>
          <a:xfrm>
            <a:off x="1663080" y="3145076"/>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2" name="Rectangle 91"/>
          <p:cNvSpPr/>
          <p:nvPr/>
        </p:nvSpPr>
        <p:spPr>
          <a:xfrm>
            <a:off x="1663079" y="3708913"/>
            <a:ext cx="1008113"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3" name="TextBox 92"/>
          <p:cNvSpPr txBox="1"/>
          <p:nvPr/>
        </p:nvSpPr>
        <p:spPr>
          <a:xfrm>
            <a:off x="1341147" y="147205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11" name="Slide Number Placeholder 10"/>
          <p:cNvSpPr>
            <a:spLocks noGrp="1"/>
          </p:cNvSpPr>
          <p:nvPr>
            <p:ph type="sldNum" sz="quarter" idx="12"/>
          </p:nvPr>
        </p:nvSpPr>
        <p:spPr/>
        <p:txBody>
          <a:bodyPr/>
          <a:lstStyle/>
          <a:p>
            <a:pPr>
              <a:defRPr/>
            </a:pPr>
            <a:fld id="{AD73B8B3-247B-45E9-B8A2-9D6A39559F4A}" type="slidenum">
              <a:rPr lang="de-DE" smtClean="0"/>
              <a:pPr>
                <a:defRPr/>
              </a:pPr>
              <a:t>59</a:t>
            </a:fld>
            <a:endParaRPr lang="de-DE"/>
          </a:p>
        </p:txBody>
      </p:sp>
    </p:spTree>
    <p:extLst>
      <p:ext uri="{BB962C8B-B14F-4D97-AF65-F5344CB8AC3E}">
        <p14:creationId xmlns:p14="http://schemas.microsoft.com/office/powerpoint/2010/main" val="2316398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par>
                                <p:cTn id="22" presetID="42" presetClass="path" presetSubtype="0" accel="50000" decel="50000" fill="hold" nodeType="withEffect">
                                  <p:stCondLst>
                                    <p:cond delay="0"/>
                                  </p:stCondLst>
                                  <p:childTnLst>
                                    <p:animMotion origin="layout" path="M -3.14815E-6 -1.85185E-6 L 0.10504 0.30671 " pathEditMode="relative" rAng="0" ptsTypes="AA">
                                      <p:cBhvr>
                                        <p:cTn id="23" dur="1000" spd="-100000" fill="hold"/>
                                        <p:tgtEl>
                                          <p:spTgt spid="72"/>
                                        </p:tgtEl>
                                        <p:attrNameLst>
                                          <p:attrName>ppt_x</p:attrName>
                                          <p:attrName>ppt_y</p:attrName>
                                        </p:attrNameLst>
                                      </p:cBhvr>
                                      <p:rCtr x="5237" y="15316"/>
                                    </p:animMotion>
                                  </p:childTnLst>
                                </p:cTn>
                              </p:par>
                              <p:par>
                                <p:cTn id="24" presetID="42" presetClass="path" presetSubtype="0" accel="50000" decel="50000" fill="hold" nodeType="withEffect">
                                  <p:stCondLst>
                                    <p:cond delay="0"/>
                                  </p:stCondLst>
                                  <p:childTnLst>
                                    <p:animMotion origin="layout" path="M 4.16667E-6 -1.85185E-6 L 0.15769 0.30671 " pathEditMode="relative" rAng="0" ptsTypes="AA">
                                      <p:cBhvr>
                                        <p:cTn id="25" dur="1000" spd="-100000" fill="hold"/>
                                        <p:tgtEl>
                                          <p:spTgt spid="75"/>
                                        </p:tgtEl>
                                        <p:attrNameLst>
                                          <p:attrName>ppt_x</p:attrName>
                                          <p:attrName>ppt_y</p:attrName>
                                        </p:attrNameLst>
                                      </p:cBhvr>
                                      <p:rCtr x="7870" y="15316"/>
                                    </p:animMotion>
                                  </p:childTnLst>
                                </p:cTn>
                              </p:par>
                              <p:par>
                                <p:cTn id="26" presetID="10" presetClass="entr" presetSubtype="0" fill="hold" nodeType="withEffect">
                                  <p:stCondLst>
                                    <p:cond delay="50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par>
                                <p:cTn id="29" presetID="10" presetClass="entr" presetSubtype="0" fill="hold" nodeType="withEffect">
                                  <p:stCondLst>
                                    <p:cond delay="50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par>
                                <p:cTn id="32" presetID="42" presetClass="path" presetSubtype="0" accel="50000" decel="50000" fill="hold" nodeType="withEffect">
                                  <p:stCondLst>
                                    <p:cond delay="500"/>
                                  </p:stCondLst>
                                  <p:childTnLst>
                                    <p:animMotion origin="layout" path="M 0 -1.85185E-6 L -0.15741 0.30671 " pathEditMode="relative" rAng="0" ptsTypes="AA">
                                      <p:cBhvr>
                                        <p:cTn id="33" dur="1000" spd="-100000" fill="hold"/>
                                        <p:tgtEl>
                                          <p:spTgt spid="78"/>
                                        </p:tgtEl>
                                        <p:attrNameLst>
                                          <p:attrName>ppt_x</p:attrName>
                                          <p:attrName>ppt_y</p:attrName>
                                        </p:attrNameLst>
                                      </p:cBhvr>
                                      <p:rCtr x="-7870" y="15316"/>
                                    </p:animMotion>
                                  </p:childTnLst>
                                </p:cTn>
                              </p:par>
                              <p:par>
                                <p:cTn id="34" presetID="42" presetClass="path" presetSubtype="0" accel="50000" decel="50000" fill="hold" nodeType="withEffect">
                                  <p:stCondLst>
                                    <p:cond delay="500"/>
                                  </p:stCondLst>
                                  <p:childTnLst>
                                    <p:animMotion origin="layout" path="M -2.68519E-6 -1.85185E-6 L -0.10474 0.30671 " pathEditMode="relative" rAng="0" ptsTypes="AA">
                                      <p:cBhvr>
                                        <p:cTn id="35" dur="1000" spd="-100000" fill="hold"/>
                                        <p:tgtEl>
                                          <p:spTgt spid="81"/>
                                        </p:tgtEl>
                                        <p:attrNameLst>
                                          <p:attrName>ppt_x</p:attrName>
                                          <p:attrName>ppt_y</p:attrName>
                                        </p:attrNameLst>
                                      </p:cBhvr>
                                      <p:rCtr x="-5237" y="15316"/>
                                    </p:animMotion>
                                  </p:childTnLst>
                                </p:cTn>
                              </p:par>
                              <p:par>
                                <p:cTn id="36" presetID="10" presetClass="entr" presetSubtype="0" fill="hold" grpId="0" nodeType="withEffect">
                                  <p:stCondLst>
                                    <p:cond delay="1000"/>
                                  </p:stCondLst>
                                  <p:childTnLst>
                                    <p:set>
                                      <p:cBhvr>
                                        <p:cTn id="37" dur="1" fill="hold">
                                          <p:stCondLst>
                                            <p:cond delay="0"/>
                                          </p:stCondLst>
                                        </p:cTn>
                                        <p:tgtEl>
                                          <p:spTgt spid="86"/>
                                        </p:tgtEl>
                                        <p:attrNameLst>
                                          <p:attrName>style.visibility</p:attrName>
                                        </p:attrNameLst>
                                      </p:cBhvr>
                                      <p:to>
                                        <p:strVal val="visible"/>
                                      </p:to>
                                    </p:set>
                                    <p:animEffect transition="in" filter="fade">
                                      <p:cBhvr>
                                        <p:cTn id="38" dur="500"/>
                                        <p:tgtEl>
                                          <p:spTgt spid="86"/>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87"/>
                                        </p:tgtEl>
                                        <p:attrNameLst>
                                          <p:attrName>style.visibility</p:attrName>
                                        </p:attrNameLst>
                                      </p:cBhvr>
                                      <p:to>
                                        <p:strVal val="visible"/>
                                      </p:to>
                                    </p:set>
                                    <p:animEffect transition="in" filter="fade">
                                      <p:cBhvr>
                                        <p:cTn id="41" dur="500"/>
                                        <p:tgtEl>
                                          <p:spTgt spid="87"/>
                                        </p:tgtEl>
                                      </p:cBhvr>
                                    </p:animEffect>
                                  </p:childTnLst>
                                </p:cTn>
                              </p:par>
                            </p:childTnLst>
                          </p:cTn>
                        </p:par>
                        <p:par>
                          <p:cTn id="42" fill="hold">
                            <p:stCondLst>
                              <p:cond delay="1500"/>
                            </p:stCondLst>
                            <p:childTnLst>
                              <p:par>
                                <p:cTn id="43" presetID="10"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fade">
                                      <p:cBhvr>
                                        <p:cTn id="48" dur="500"/>
                                        <p:tgtEl>
                                          <p:spTgt spid="85"/>
                                        </p:tgtEl>
                                      </p:cBhvr>
                                    </p:animEffec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par>
                          <p:cTn id="53" fill="hold">
                            <p:stCondLst>
                              <p:cond delay="2500"/>
                            </p:stCondLst>
                            <p:childTnLst>
                              <p:par>
                                <p:cTn id="54" presetID="10" presetClass="entr" presetSubtype="0" fill="hold" grpId="0" nodeType="after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500"/>
                                        <p:tgtEl>
                                          <p:spTgt spid="8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fade">
                                      <p:cBhvr>
                                        <p:cTn id="61" dur="500"/>
                                        <p:tgtEl>
                                          <p:spTgt spid="90"/>
                                        </p:tgtEl>
                                      </p:cBhvr>
                                    </p:animEffect>
                                  </p:childTnLst>
                                </p:cTn>
                              </p:par>
                            </p:childTnLst>
                          </p:cTn>
                        </p:par>
                        <p:par>
                          <p:cTn id="62" fill="hold">
                            <p:stCondLst>
                              <p:cond delay="500"/>
                            </p:stCondLst>
                            <p:childTnLst>
                              <p:par>
                                <p:cTn id="63" presetID="10" presetClass="exit" presetSubtype="0" fill="hold" grpId="1" nodeType="afterEffect">
                                  <p:stCondLst>
                                    <p:cond delay="0"/>
                                  </p:stCondLst>
                                  <p:childTnLst>
                                    <p:animEffect transition="out" filter="fade">
                                      <p:cBhvr>
                                        <p:cTn id="64" dur="500"/>
                                        <p:tgtEl>
                                          <p:spTgt spid="69"/>
                                        </p:tgtEl>
                                      </p:cBhvr>
                                    </p:animEffect>
                                    <p:set>
                                      <p:cBhvr>
                                        <p:cTn id="65" dur="1" fill="hold">
                                          <p:stCondLst>
                                            <p:cond delay="499"/>
                                          </p:stCondLst>
                                        </p:cTn>
                                        <p:tgtEl>
                                          <p:spTgt spid="69"/>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1"/>
                                        </p:tgtEl>
                                      </p:cBhvr>
                                    </p:animEffect>
                                    <p:set>
                                      <p:cBhvr>
                                        <p:cTn id="68" dur="1" fill="hold">
                                          <p:stCondLst>
                                            <p:cond delay="499"/>
                                          </p:stCondLst>
                                        </p:cTn>
                                        <p:tgtEl>
                                          <p:spTgt spid="7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84"/>
                                        </p:tgtEl>
                                      </p:cBhvr>
                                    </p:animEffect>
                                    <p:set>
                                      <p:cBhvr>
                                        <p:cTn id="73" dur="1" fill="hold">
                                          <p:stCondLst>
                                            <p:cond delay="499"/>
                                          </p:stCondLst>
                                        </p:cTn>
                                        <p:tgtEl>
                                          <p:spTgt spid="84"/>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85"/>
                                        </p:tgtEl>
                                      </p:cBhvr>
                                    </p:animEffect>
                                    <p:set>
                                      <p:cBhvr>
                                        <p:cTn id="76" dur="1" fill="hold">
                                          <p:stCondLst>
                                            <p:cond delay="499"/>
                                          </p:stCondLst>
                                        </p:cTn>
                                        <p:tgtEl>
                                          <p:spTgt spid="85"/>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90"/>
                                        </p:tgtEl>
                                      </p:cBhvr>
                                    </p:animEffect>
                                    <p:set>
                                      <p:cBhvr>
                                        <p:cTn id="79" dur="1" fill="hold">
                                          <p:stCondLst>
                                            <p:cond delay="499"/>
                                          </p:stCondLst>
                                        </p:cTn>
                                        <p:tgtEl>
                                          <p:spTgt spid="90"/>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8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93"/>
                                        </p:tgtEl>
                                        <p:attrNameLst>
                                          <p:attrName>style.visibility</p:attrName>
                                        </p:attrNameLst>
                                      </p:cBhvr>
                                      <p:to>
                                        <p:strVal val="visible"/>
                                      </p:to>
                                    </p:set>
                                  </p:childTnLst>
                                </p:cTn>
                              </p:par>
                              <p:par>
                                <p:cTn id="84" presetID="42" presetClass="path" presetSubtype="0" accel="50000" decel="50000" fill="hold" grpId="1" nodeType="withEffect">
                                  <p:stCondLst>
                                    <p:cond delay="0"/>
                                  </p:stCondLst>
                                  <p:childTnLst>
                                    <p:animMotion origin="layout" path="M -2.59259E-6 -1.97531E-6 L 0.18374 -0.06134 " pathEditMode="relative" rAng="0" ptsTypes="AA">
                                      <p:cBhvr>
                                        <p:cTn id="85" dur="1000" spd="-100000" fill="hold"/>
                                        <p:tgtEl>
                                          <p:spTgt spid="93"/>
                                        </p:tgtEl>
                                        <p:attrNameLst>
                                          <p:attrName>ppt_x</p:attrName>
                                          <p:attrName>ppt_y</p:attrName>
                                        </p:attrNameLst>
                                      </p:cBhvr>
                                      <p:rCtr x="9172" y="-3086"/>
                                    </p:animMotion>
                                  </p:childTnLst>
                                </p:cTn>
                              </p:par>
                              <p:par>
                                <p:cTn id="86" presetID="42" presetClass="path" presetSubtype="0" accel="50000" decel="50000" fill="hold" nodeType="withEffect">
                                  <p:stCondLst>
                                    <p:cond delay="0"/>
                                  </p:stCondLst>
                                  <p:childTnLst>
                                    <p:animMotion origin="layout" path="M 0 -1.85185E-6 L -0.15741 0.30671 " pathEditMode="relative" rAng="0" ptsTypes="AA">
                                      <p:cBhvr>
                                        <p:cTn id="87" dur="1000" fill="hold"/>
                                        <p:tgtEl>
                                          <p:spTgt spid="78"/>
                                        </p:tgtEl>
                                        <p:attrNameLst>
                                          <p:attrName>ppt_x</p:attrName>
                                          <p:attrName>ppt_y</p:attrName>
                                        </p:attrNameLst>
                                      </p:cBhvr>
                                      <p:rCtr x="-7870" y="15316"/>
                                    </p:animMotion>
                                  </p:childTnLst>
                                </p:cTn>
                              </p:par>
                              <p:par>
                                <p:cTn id="88" presetID="42" presetClass="path" presetSubtype="0" accel="50000" decel="50000" fill="hold" nodeType="withEffect">
                                  <p:stCondLst>
                                    <p:cond delay="0"/>
                                  </p:stCondLst>
                                  <p:childTnLst>
                                    <p:animMotion origin="layout" path="M -2.68519E-6 -1.85185E-6 L -0.10474 0.30671 " pathEditMode="relative" rAng="0" ptsTypes="AA">
                                      <p:cBhvr>
                                        <p:cTn id="89" dur="1000" fill="hold"/>
                                        <p:tgtEl>
                                          <p:spTgt spid="81"/>
                                        </p:tgtEl>
                                        <p:attrNameLst>
                                          <p:attrName>ppt_x</p:attrName>
                                          <p:attrName>ppt_y</p:attrName>
                                        </p:attrNameLst>
                                      </p:cBhvr>
                                      <p:rCtr x="-5237" y="15316"/>
                                    </p:animMotion>
                                  </p:childTnLst>
                                </p:cTn>
                              </p:par>
                              <p:par>
                                <p:cTn id="90" presetID="10" presetClass="exit" presetSubtype="0" fill="hold" nodeType="withEffect">
                                  <p:stCondLst>
                                    <p:cond delay="500"/>
                                  </p:stCondLst>
                                  <p:childTnLst>
                                    <p:animEffect transition="out" filter="fade">
                                      <p:cBhvr>
                                        <p:cTn id="91" dur="500"/>
                                        <p:tgtEl>
                                          <p:spTgt spid="78"/>
                                        </p:tgtEl>
                                      </p:cBhvr>
                                    </p:animEffect>
                                    <p:set>
                                      <p:cBhvr>
                                        <p:cTn id="92" dur="1" fill="hold">
                                          <p:stCondLst>
                                            <p:cond delay="499"/>
                                          </p:stCondLst>
                                        </p:cTn>
                                        <p:tgtEl>
                                          <p:spTgt spid="78"/>
                                        </p:tgtEl>
                                        <p:attrNameLst>
                                          <p:attrName>style.visibility</p:attrName>
                                        </p:attrNameLst>
                                      </p:cBhvr>
                                      <p:to>
                                        <p:strVal val="hidden"/>
                                      </p:to>
                                    </p:set>
                                  </p:childTnLst>
                                </p:cTn>
                              </p:par>
                              <p:par>
                                <p:cTn id="93" presetID="10" presetClass="exit" presetSubtype="0" fill="hold" nodeType="withEffect">
                                  <p:stCondLst>
                                    <p:cond delay="500"/>
                                  </p:stCondLst>
                                  <p:childTnLst>
                                    <p:animEffect transition="out" filter="fade">
                                      <p:cBhvr>
                                        <p:cTn id="94" dur="500"/>
                                        <p:tgtEl>
                                          <p:spTgt spid="81"/>
                                        </p:tgtEl>
                                      </p:cBhvr>
                                    </p:animEffect>
                                    <p:set>
                                      <p:cBhvr>
                                        <p:cTn id="95" dur="1" fill="hold">
                                          <p:stCondLst>
                                            <p:cond delay="499"/>
                                          </p:stCondLst>
                                        </p:cTn>
                                        <p:tgtEl>
                                          <p:spTgt spid="81"/>
                                        </p:tgtEl>
                                        <p:attrNameLst>
                                          <p:attrName>style.visibility</p:attrName>
                                        </p:attrNameLst>
                                      </p:cBhvr>
                                      <p:to>
                                        <p:strVal val="hidden"/>
                                      </p:to>
                                    </p:set>
                                  </p:childTnLst>
                                </p:cTn>
                              </p:par>
                            </p:childTnLst>
                          </p:cTn>
                        </p:par>
                        <p:par>
                          <p:cTn id="96" fill="hold">
                            <p:stCondLst>
                              <p:cond delay="1000"/>
                            </p:stCondLst>
                            <p:childTnLst>
                              <p:par>
                                <p:cTn id="97" presetID="10" presetClass="entr" presetSubtype="0" fill="hold" grpId="0" nodeType="after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500"/>
                                        <p:tgtEl>
                                          <p:spTgt spid="9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1" grpId="0"/>
      <p:bldP spid="71" grpId="1"/>
      <p:bldP spid="84" grpId="0" animBg="1"/>
      <p:bldP spid="84" grpId="1" animBg="1"/>
      <p:bldP spid="85" grpId="0" animBg="1"/>
      <p:bldP spid="85" grpId="1" animBg="1"/>
      <p:bldP spid="86" grpId="0" animBg="1"/>
      <p:bldP spid="87" grpId="0" animBg="1"/>
      <p:bldP spid="88" grpId="0"/>
      <p:bldP spid="89" grpId="0"/>
      <p:bldP spid="89" grpId="1"/>
      <p:bldP spid="90" grpId="0"/>
      <p:bldP spid="90" grpId="1"/>
      <p:bldP spid="91" grpId="0" animBg="1"/>
      <p:bldP spid="92" grpId="0" animBg="1"/>
      <p:bldP spid="93" grpId="0"/>
      <p:bldP spid="9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Novel way to build the entire tree in parallel</a:t>
            </a:r>
          </a:p>
          <a:p>
            <a:pPr lvl="1"/>
            <a:r>
              <a:rPr lang="en-US" dirty="0" smtClean="0"/>
              <a:t>Two algorithmic “building blocks”</a:t>
            </a:r>
          </a:p>
          <a:p>
            <a:pPr lvl="1"/>
            <a:r>
              <a:rPr lang="en-US" dirty="0" smtClean="0"/>
              <a:t>Fast, scalable</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6</a:t>
            </a:fld>
            <a:endParaRPr lang="de-DE"/>
          </a:p>
        </p:txBody>
      </p:sp>
    </p:spTree>
    <p:extLst>
      <p:ext uri="{BB962C8B-B14F-4D97-AF65-F5344CB8AC3E}">
        <p14:creationId xmlns:p14="http://schemas.microsoft.com/office/powerpoint/2010/main" val="3627810163"/>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1341896" y="147205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δ(2,4) </a:t>
            </a:r>
            <a:r>
              <a:rPr lang="en-US" sz="1800" dirty="0">
                <a:latin typeface="+mj-lt"/>
                <a:cs typeface="Times New Roman" pitchFamily="18" charset="0"/>
              </a:rPr>
              <a:t>= 0</a:t>
            </a:r>
          </a:p>
        </p:txBody>
      </p:sp>
      <p:sp>
        <p:nvSpPr>
          <p:cNvPr id="55" name="Rounded Rectangle 54"/>
          <p:cNvSpPr/>
          <p:nvPr/>
        </p:nvSpPr>
        <p:spPr>
          <a:xfrm>
            <a:off x="2771959"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grpSp>
        <p:nvGrpSpPr>
          <p:cNvPr id="3" name="Group 2"/>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4" name="Group 3"/>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5" name="Group 4"/>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6" name="Group 5"/>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7" name="Group 6"/>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8" name="Group 7"/>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9" name="Group 8"/>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0" name="Group 9"/>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70" name="Right Arrow 69"/>
          <p:cNvSpPr/>
          <p:nvPr/>
        </p:nvSpPr>
        <p:spPr>
          <a:xfrm>
            <a:off x="1879853" y="1879662"/>
            <a:ext cx="575315"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1" name="TextBox 70"/>
          <p:cNvSpPr txBox="1"/>
          <p:nvPr/>
        </p:nvSpPr>
        <p:spPr>
          <a:xfrm>
            <a:off x="2455168" y="1662231"/>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grpSp>
        <p:nvGrpSpPr>
          <p:cNvPr id="72" name="Group 71"/>
          <p:cNvGrpSpPr/>
          <p:nvPr/>
        </p:nvGrpSpPr>
        <p:grpSpPr>
          <a:xfrm>
            <a:off x="582960" y="1587065"/>
            <a:ext cx="288032" cy="1008113"/>
            <a:chOff x="1159024" y="2849488"/>
            <a:chExt cx="288032" cy="1008113"/>
          </a:xfrm>
        </p:grpSpPr>
        <p:sp>
          <p:nvSpPr>
            <p:cNvPr id="73" name="Rectangle 72"/>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74" name="Oval 73"/>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75" name="Group 74"/>
          <p:cNvGrpSpPr/>
          <p:nvPr/>
        </p:nvGrpSpPr>
        <p:grpSpPr>
          <a:xfrm>
            <a:off x="870992" y="1587065"/>
            <a:ext cx="288032" cy="1008113"/>
            <a:chOff x="1735088" y="2849488"/>
            <a:chExt cx="288032" cy="1008113"/>
          </a:xfrm>
        </p:grpSpPr>
        <p:sp>
          <p:nvSpPr>
            <p:cNvPr id="76" name="Rectangle 75"/>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77" name="Oval 76"/>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sp>
        <p:nvSpPr>
          <p:cNvPr id="86" name="Rectangle 85"/>
          <p:cNvSpPr/>
          <p:nvPr/>
        </p:nvSpPr>
        <p:spPr>
          <a:xfrm>
            <a:off x="510952" y="1889322"/>
            <a:ext cx="720081" cy="281918"/>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87" name="Rectangle 86"/>
          <p:cNvSpPr/>
          <p:nvPr/>
        </p:nvSpPr>
        <p:spPr>
          <a:xfrm>
            <a:off x="510951" y="2171239"/>
            <a:ext cx="720081"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1" name="Rectangle 90"/>
          <p:cNvSpPr/>
          <p:nvPr/>
        </p:nvSpPr>
        <p:spPr>
          <a:xfrm>
            <a:off x="1663080" y="3145076"/>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2" name="Rectangle 91"/>
          <p:cNvSpPr/>
          <p:nvPr/>
        </p:nvSpPr>
        <p:spPr>
          <a:xfrm>
            <a:off x="1663079" y="3708913"/>
            <a:ext cx="1008113"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93" name="TextBox 92"/>
          <p:cNvSpPr txBox="1"/>
          <p:nvPr/>
        </p:nvSpPr>
        <p:spPr>
          <a:xfrm>
            <a:off x="1341147" y="147205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54" name="TextBox 53"/>
          <p:cNvSpPr txBox="1"/>
          <p:nvPr/>
        </p:nvSpPr>
        <p:spPr>
          <a:xfrm>
            <a:off x="333035" y="1217743"/>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δ(1,2) </a:t>
            </a:r>
            <a:r>
              <a:rPr lang="en-US" sz="1800" dirty="0">
                <a:latin typeface="+mj-lt"/>
                <a:cs typeface="Times New Roman" pitchFamily="18" charset="0"/>
              </a:rPr>
              <a:t>= 2</a:t>
            </a:r>
          </a:p>
        </p:txBody>
      </p:sp>
      <p:sp>
        <p:nvSpPr>
          <p:cNvPr id="57" name="Rectangle 56"/>
          <p:cNvSpPr/>
          <p:nvPr/>
        </p:nvSpPr>
        <p:spPr>
          <a:xfrm>
            <a:off x="1663080" y="3145076"/>
            <a:ext cx="1584176"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59" name="TextBox 58"/>
          <p:cNvSpPr txBox="1"/>
          <p:nvPr/>
        </p:nvSpPr>
        <p:spPr>
          <a:xfrm>
            <a:off x="2299121" y="1387974"/>
            <a:ext cx="445934" cy="58476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60" name="Rectangle 59"/>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11" name="Slide Number Placeholder 10"/>
          <p:cNvSpPr>
            <a:spLocks noGrp="1"/>
          </p:cNvSpPr>
          <p:nvPr>
            <p:ph type="sldNum" sz="quarter" idx="12"/>
          </p:nvPr>
        </p:nvSpPr>
        <p:spPr/>
        <p:txBody>
          <a:bodyPr/>
          <a:lstStyle/>
          <a:p>
            <a:pPr>
              <a:defRPr/>
            </a:pPr>
            <a:fld id="{AD73B8B3-247B-45E9-B8A2-9D6A39559F4A}" type="slidenum">
              <a:rPr lang="de-DE" smtClean="0"/>
              <a:pPr>
                <a:defRPr/>
              </a:pPr>
              <a:t>60</a:t>
            </a:fld>
            <a:endParaRPr lang="de-DE"/>
          </a:p>
        </p:txBody>
      </p:sp>
    </p:spTree>
    <p:extLst>
      <p:ext uri="{BB962C8B-B14F-4D97-AF65-F5344CB8AC3E}">
        <p14:creationId xmlns:p14="http://schemas.microsoft.com/office/powerpoint/2010/main" val="3982689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1"/>
                                        </p:tgtEl>
                                      </p:cBhvr>
                                    </p:animEffect>
                                    <p:set>
                                      <p:cBhvr>
                                        <p:cTn id="12" dur="1" fill="hold">
                                          <p:stCondLst>
                                            <p:cond delay="499"/>
                                          </p:stCondLst>
                                        </p:cTn>
                                        <p:tgtEl>
                                          <p:spTgt spid="91"/>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92"/>
                                        </p:tgtEl>
                                      </p:cBhvr>
                                    </p:animEffect>
                                    <p:set>
                                      <p:cBhvr>
                                        <p:cTn id="15" dur="1" fill="hold">
                                          <p:stCondLst>
                                            <p:cond delay="499"/>
                                          </p:stCondLst>
                                        </p:cTn>
                                        <p:tgtEl>
                                          <p:spTgt spid="92"/>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500"/>
                                        <p:tgtEl>
                                          <p:spTgt spid="57"/>
                                        </p:tgtEl>
                                      </p:cBhvr>
                                    </p:animEffect>
                                  </p:childTnLst>
                                </p:cTn>
                              </p:par>
                            </p:childTnLst>
                          </p:cTn>
                        </p:par>
                        <p:par>
                          <p:cTn id="19" fill="hold">
                            <p:stCondLst>
                              <p:cond delay="500"/>
                            </p:stCondLst>
                            <p:childTnLst>
                              <p:par>
                                <p:cTn id="20" presetID="10" presetClass="exit" presetSubtype="0" fill="hold" grpId="0" nodeType="afterEffect">
                                  <p:stCondLst>
                                    <p:cond delay="0"/>
                                  </p:stCondLst>
                                  <p:childTnLst>
                                    <p:animEffect transition="out" filter="fade">
                                      <p:cBhvr>
                                        <p:cTn id="21" dur="500"/>
                                        <p:tgtEl>
                                          <p:spTgt spid="93"/>
                                        </p:tgtEl>
                                      </p:cBhvr>
                                    </p:animEffect>
                                    <p:set>
                                      <p:cBhvr>
                                        <p:cTn id="22" dur="1" fill="hold">
                                          <p:stCondLst>
                                            <p:cond delay="499"/>
                                          </p:stCondLst>
                                        </p:cTn>
                                        <p:tgtEl>
                                          <p:spTgt spid="93"/>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59"/>
                                        </p:tgtEl>
                                      </p:cBhvr>
                                    </p:animEffect>
                                    <p:set>
                                      <p:cBhvr>
                                        <p:cTn id="35" dur="1" fill="hold">
                                          <p:stCondLst>
                                            <p:cond delay="499"/>
                                          </p:stCondLst>
                                        </p:cTn>
                                        <p:tgtEl>
                                          <p:spTgt spid="59"/>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10" presetClass="entr" presetSubtype="0" fill="hold" grpId="1"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500"/>
                                        <p:tgtEl>
                                          <p:spTgt spid="93"/>
                                        </p:tgtEl>
                                      </p:cBhvr>
                                    </p:animEffect>
                                  </p:childTnLst>
                                </p:cTn>
                              </p:par>
                              <p:par>
                                <p:cTn id="42" presetID="10" presetClass="exit" presetSubtype="0" fill="hold" grpId="0" nodeType="withEffect">
                                  <p:stCondLst>
                                    <p:cond delay="0"/>
                                  </p:stCondLst>
                                  <p:childTnLst>
                                    <p:animEffect transition="out" filter="fade">
                                      <p:cBhvr>
                                        <p:cTn id="43" dur="500"/>
                                        <p:tgtEl>
                                          <p:spTgt spid="71"/>
                                        </p:tgtEl>
                                      </p:cBhvr>
                                    </p:animEffect>
                                    <p:set>
                                      <p:cBhvr>
                                        <p:cTn id="44" dur="1" fill="hold">
                                          <p:stCondLst>
                                            <p:cond delay="499"/>
                                          </p:stCondLst>
                                        </p:cTn>
                                        <p:tgtEl>
                                          <p:spTgt spid="71"/>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70"/>
                                        </p:tgtEl>
                                      </p:cBhvr>
                                    </p:animEffect>
                                    <p:set>
                                      <p:cBhvr>
                                        <p:cTn id="47" dur="1" fill="hold">
                                          <p:stCondLst>
                                            <p:cond delay="499"/>
                                          </p:stCondLst>
                                        </p:cTn>
                                        <p:tgtEl>
                                          <p:spTgt spid="7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5"/>
                                        </p:tgtEl>
                                      </p:cBhvr>
                                    </p:animEffect>
                                    <p:set>
                                      <p:cBhvr>
                                        <p:cTn id="50" dur="1" fill="hold">
                                          <p:stCondLst>
                                            <p:cond delay="499"/>
                                          </p:stCondLst>
                                        </p:cTn>
                                        <p:tgtEl>
                                          <p:spTgt spid="55"/>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fade">
                                      <p:cBhvr>
                                        <p:cTn id="53" dur="500"/>
                                        <p:tgtEl>
                                          <p:spTgt spid="60"/>
                                        </p:tgtEl>
                                      </p:cBhvr>
                                    </p:animEffect>
                                  </p:childTnLst>
                                </p:cTn>
                              </p:par>
                              <p:par>
                                <p:cTn id="54" presetID="10" presetClass="exit" presetSubtype="0" fill="hold" grpId="1" nodeType="withEffect">
                                  <p:stCondLst>
                                    <p:cond delay="0"/>
                                  </p:stCondLst>
                                  <p:childTnLst>
                                    <p:animEffect transition="out" filter="fade">
                                      <p:cBhvr>
                                        <p:cTn id="55" dur="500"/>
                                        <p:tgtEl>
                                          <p:spTgt spid="57"/>
                                        </p:tgtEl>
                                      </p:cBhvr>
                                    </p:animEffect>
                                    <p:set>
                                      <p:cBhvr>
                                        <p:cTn id="56"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55" grpId="0" animBg="1"/>
      <p:bldP spid="55" grpId="1" animBg="1"/>
      <p:bldP spid="70" grpId="0" animBg="1"/>
      <p:bldP spid="71" grpId="0"/>
      <p:bldP spid="91" grpId="0" animBg="1"/>
      <p:bldP spid="92" grpId="0" animBg="1"/>
      <p:bldP spid="93" grpId="0"/>
      <p:bldP spid="93" grpId="1"/>
      <p:bldP spid="57" grpId="0" animBg="1"/>
      <p:bldP spid="57" grpId="1" animBg="1"/>
      <p:bldP spid="59" grpId="0"/>
      <p:bldP spid="59" grpId="1"/>
      <p:bldP spid="6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2195895"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2" name="Rounded Rectangle 61"/>
          <p:cNvSpPr/>
          <p:nvPr/>
        </p:nvSpPr>
        <p:spPr>
          <a:xfrm>
            <a:off x="1619830" y="2730215"/>
            <a:ext cx="518546" cy="526578"/>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93" name="TextBox 92"/>
          <p:cNvSpPr txBox="1"/>
          <p:nvPr/>
        </p:nvSpPr>
        <p:spPr>
          <a:xfrm>
            <a:off x="1341147" y="147205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2" name="Title 1"/>
          <p:cNvSpPr>
            <a:spLocks noGrp="1"/>
          </p:cNvSpPr>
          <p:nvPr>
            <p:ph type="title"/>
          </p:nvPr>
        </p:nvSpPr>
        <p:spPr/>
        <p:txBody>
          <a:bodyPr/>
          <a:lstStyle/>
          <a:p>
            <a:r>
              <a:rPr lang="en-US" dirty="0" smtClean="0"/>
              <a:t>Algorithm</a:t>
            </a:r>
            <a:endParaRPr lang="en-US" dirty="0"/>
          </a:p>
        </p:txBody>
      </p:sp>
      <p:grpSp>
        <p:nvGrpSpPr>
          <p:cNvPr id="3" name="Group 2"/>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4" name="Group 3"/>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5" name="Group 4"/>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6" name="Group 5"/>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7" name="Group 6"/>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8" name="Group 7"/>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9" name="Group 8"/>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0" name="Group 9"/>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60" name="Rectangle 59"/>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56" name="Right Arrow 55"/>
          <p:cNvSpPr/>
          <p:nvPr/>
        </p:nvSpPr>
        <p:spPr>
          <a:xfrm>
            <a:off x="1807096" y="2273424"/>
            <a:ext cx="415288" cy="211460"/>
          </a:xfrm>
          <a:prstGeom prst="rightArrow">
            <a:avLst/>
          </a:prstGeom>
          <a:gradFill>
            <a:gsLst>
              <a:gs pos="0">
                <a:schemeClr val="accent4">
                  <a:lumMod val="50000"/>
                  <a:lumOff val="50000"/>
                </a:schemeClr>
              </a:gs>
              <a:gs pos="40000">
                <a:schemeClr val="accent4">
                  <a:lumMod val="35000"/>
                  <a:lumOff val="65000"/>
                </a:schemeClr>
              </a:gs>
              <a:gs pos="100000">
                <a:schemeClr val="accent4">
                  <a:lumMod val="10000"/>
                  <a:lumOff val="90000"/>
                </a:schemeClr>
              </a:gs>
            </a:gsLst>
          </a:gradFill>
          <a:ln>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1" name="TextBox 60"/>
          <p:cNvSpPr txBox="1"/>
          <p:nvPr/>
        </p:nvSpPr>
        <p:spPr>
          <a:xfrm>
            <a:off x="2222384" y="2059370"/>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sp>
        <p:nvSpPr>
          <p:cNvPr id="64" name="Rectangle 63"/>
          <p:cNvSpPr/>
          <p:nvPr/>
        </p:nvSpPr>
        <p:spPr>
          <a:xfrm>
            <a:off x="1663080" y="3145076"/>
            <a:ext cx="1008112" cy="563837"/>
          </a:xfrm>
          <a:prstGeom prst="rect">
            <a:avLst/>
          </a:prstGeom>
          <a:solidFill>
            <a:schemeClr val="accent1">
              <a:alpha val="40000"/>
            </a:schemeClr>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6" name="Rectangle 65"/>
          <p:cNvSpPr/>
          <p:nvPr/>
        </p:nvSpPr>
        <p:spPr>
          <a:xfrm>
            <a:off x="1663079" y="3708913"/>
            <a:ext cx="1008113" cy="142020"/>
          </a:xfrm>
          <a:prstGeom prst="rect">
            <a:avLst/>
          </a:prstGeom>
          <a:solidFill>
            <a:srgbClr val="FF0000">
              <a:alpha val="40000"/>
            </a:srgb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en-US"/>
          </a:p>
        </p:txBody>
      </p:sp>
      <p:sp>
        <p:nvSpPr>
          <p:cNvPr id="67" name="TextBox 66"/>
          <p:cNvSpPr txBox="1"/>
          <p:nvPr/>
        </p:nvSpPr>
        <p:spPr>
          <a:xfrm>
            <a:off x="2652884" y="2199190"/>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68" name="TextBox 67"/>
          <p:cNvSpPr txBox="1"/>
          <p:nvPr/>
        </p:nvSpPr>
        <p:spPr>
          <a:xfrm>
            <a:off x="3618250" y="2120926"/>
            <a:ext cx="445934" cy="58476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38100" h="38100"/>
            </a:sp3d>
          </a:bodyPr>
          <a:lstStyle/>
          <a:p>
            <a:r>
              <a:rPr lang="en-US" sz="3200" b="1" dirty="0">
                <a:solidFill>
                  <a:srgbClr val="C00000"/>
                </a:solidFill>
                <a:effectLst>
                  <a:outerShdw blurRad="50800" dist="38100" dir="2700000" algn="tl" rotWithShape="0">
                    <a:prstClr val="black">
                      <a:alpha val="40000"/>
                    </a:prstClr>
                  </a:outerShdw>
                </a:effectLst>
                <a:cs typeface="Times New Roman" pitchFamily="18" charset="0"/>
                <a:sym typeface="Wingdings"/>
              </a:rPr>
              <a:t></a:t>
            </a:r>
            <a:endParaRPr lang="en-US" sz="3200" b="1" dirty="0">
              <a:solidFill>
                <a:srgbClr val="C00000"/>
              </a:solidFill>
              <a:effectLst>
                <a:outerShdw blurRad="50800" dist="38100" dir="2700000" algn="tl" rotWithShape="0">
                  <a:prstClr val="black">
                    <a:alpha val="40000"/>
                  </a:prstClr>
                </a:outerShdw>
              </a:effectLst>
              <a:latin typeface="+mj-lt"/>
            </a:endParaRPr>
          </a:p>
        </p:txBody>
      </p:sp>
      <p:sp>
        <p:nvSpPr>
          <p:cNvPr id="78" name="Oval 77"/>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1" name="Slide Number Placeholder 10"/>
          <p:cNvSpPr>
            <a:spLocks noGrp="1"/>
          </p:cNvSpPr>
          <p:nvPr>
            <p:ph type="sldNum" sz="quarter" idx="12"/>
          </p:nvPr>
        </p:nvSpPr>
        <p:spPr/>
        <p:txBody>
          <a:bodyPr/>
          <a:lstStyle/>
          <a:p>
            <a:pPr>
              <a:defRPr/>
            </a:pPr>
            <a:fld id="{AD73B8B3-247B-45E9-B8A2-9D6A39559F4A}" type="slidenum">
              <a:rPr lang="de-DE" smtClean="0"/>
              <a:pPr>
                <a:defRPr/>
              </a:pPr>
              <a:t>61</a:t>
            </a:fld>
            <a:endParaRPr lang="de-DE"/>
          </a:p>
        </p:txBody>
      </p:sp>
    </p:spTree>
    <p:extLst>
      <p:ext uri="{BB962C8B-B14F-4D97-AF65-F5344CB8AC3E}">
        <p14:creationId xmlns:p14="http://schemas.microsoft.com/office/powerpoint/2010/main" val="2538749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xit" presetSubtype="0" fill="hold" grpId="0" nodeType="withEffect">
                                  <p:stCondLst>
                                    <p:cond delay="0"/>
                                  </p:stCondLst>
                                  <p:childTnLst>
                                    <p:animEffect transition="out" filter="fade">
                                      <p:cBhvr>
                                        <p:cTn id="39" dur="500"/>
                                        <p:tgtEl>
                                          <p:spTgt spid="61"/>
                                        </p:tgtEl>
                                      </p:cBhvr>
                                    </p:animEffect>
                                    <p:set>
                                      <p:cBhvr>
                                        <p:cTn id="40"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2" grpId="0" animBg="1"/>
      <p:bldP spid="62" grpId="1" animBg="1"/>
      <p:bldP spid="61" grpId="0"/>
      <p:bldP spid="64" grpId="0" animBg="1"/>
      <p:bldP spid="66" grpId="0" animBg="1"/>
      <p:bldP spid="67" grpId="0"/>
      <p:bldP spid="68" grpId="0"/>
      <p:bldP spid="7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p:cNvSpPr txBox="1"/>
          <p:nvPr/>
        </p:nvSpPr>
        <p:spPr>
          <a:xfrm>
            <a:off x="1341147" y="1472054"/>
            <a:ext cx="1075913" cy="369322"/>
          </a:xfrm>
          <a:prstGeom prst="rect">
            <a:avLst/>
          </a:prstGeom>
          <a:noFill/>
        </p:spPr>
        <p:txBody>
          <a:bodyPr wrap="none" lIns="91429" tIns="45715" rIns="91429" bIns="45715" rtlCol="0">
            <a:spAutoFit/>
          </a:bodyPr>
          <a:lstStyle/>
          <a:p>
            <a:pPr algn="r"/>
            <a:r>
              <a:rPr lang="en-US" sz="1800" dirty="0" smtClean="0">
                <a:latin typeface="+mj-lt"/>
                <a:cs typeface="Times New Roman" pitchFamily="18" charset="0"/>
              </a:rPr>
              <a:t>δ(2,3) </a:t>
            </a:r>
            <a:r>
              <a:rPr lang="en-US" sz="1800" dirty="0">
                <a:latin typeface="+mj-lt"/>
                <a:cs typeface="Times New Roman" pitchFamily="18" charset="0"/>
              </a:rPr>
              <a:t>= </a:t>
            </a:r>
            <a:r>
              <a:rPr lang="en-US" sz="1800" dirty="0" smtClean="0">
                <a:latin typeface="+mj-lt"/>
                <a:cs typeface="Times New Roman" pitchFamily="18" charset="0"/>
              </a:rPr>
              <a:t>4</a:t>
            </a:r>
            <a:endParaRPr lang="en-US" sz="1800" dirty="0">
              <a:latin typeface="+mj-lt"/>
              <a:cs typeface="Times New Roman" pitchFamily="18" charset="0"/>
            </a:endParaRPr>
          </a:p>
        </p:txBody>
      </p:sp>
      <p:sp>
        <p:nvSpPr>
          <p:cNvPr id="2" name="Title 1"/>
          <p:cNvSpPr>
            <a:spLocks noGrp="1"/>
          </p:cNvSpPr>
          <p:nvPr>
            <p:ph type="title"/>
          </p:nvPr>
        </p:nvSpPr>
        <p:spPr/>
        <p:txBody>
          <a:bodyPr/>
          <a:lstStyle/>
          <a:p>
            <a:r>
              <a:rPr lang="en-US" dirty="0" smtClean="0"/>
              <a:t>Algorithm</a:t>
            </a:r>
            <a:endParaRPr lang="en-US" dirty="0"/>
          </a:p>
        </p:txBody>
      </p:sp>
      <p:grpSp>
        <p:nvGrpSpPr>
          <p:cNvPr id="3" name="Group 2"/>
          <p:cNvGrpSpPr/>
          <p:nvPr/>
        </p:nvGrpSpPr>
        <p:grpSpPr>
          <a:xfrm>
            <a:off x="582960" y="2849488"/>
            <a:ext cx="288032" cy="1008113"/>
            <a:chOff x="582960" y="2849488"/>
            <a:chExt cx="288032" cy="1008113"/>
          </a:xfrm>
        </p:grpSpPr>
        <p:sp>
          <p:nvSpPr>
            <p:cNvPr id="45" name="Rectangle 44"/>
            <p:cNvSpPr/>
            <p:nvPr/>
          </p:nvSpPr>
          <p:spPr>
            <a:xfrm>
              <a:off x="65496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00001</a:t>
              </a:r>
            </a:p>
          </p:txBody>
        </p:sp>
        <p:sp>
          <p:nvSpPr>
            <p:cNvPr id="46" name="Oval 45"/>
            <p:cNvSpPr/>
            <p:nvPr/>
          </p:nvSpPr>
          <p:spPr>
            <a:xfrm>
              <a:off x="58296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0</a:t>
              </a:r>
            </a:p>
          </p:txBody>
        </p:sp>
      </p:grpSp>
      <p:grpSp>
        <p:nvGrpSpPr>
          <p:cNvPr id="4" name="Group 3"/>
          <p:cNvGrpSpPr/>
          <p:nvPr/>
        </p:nvGrpSpPr>
        <p:grpSpPr>
          <a:xfrm>
            <a:off x="1159024" y="2849488"/>
            <a:ext cx="288032" cy="1008113"/>
            <a:chOff x="1159024" y="2849488"/>
            <a:chExt cx="288032" cy="1008113"/>
          </a:xfrm>
        </p:grpSpPr>
        <p:sp>
          <p:nvSpPr>
            <p:cNvPr id="38" name="Rectangle 37"/>
            <p:cNvSpPr/>
            <p:nvPr/>
          </p:nvSpPr>
          <p:spPr>
            <a:xfrm>
              <a:off x="123103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00010</a:t>
              </a:r>
            </a:p>
          </p:txBody>
        </p:sp>
        <p:sp>
          <p:nvSpPr>
            <p:cNvPr id="47" name="Oval 46"/>
            <p:cNvSpPr/>
            <p:nvPr/>
          </p:nvSpPr>
          <p:spPr>
            <a:xfrm>
              <a:off x="115902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1</a:t>
              </a:r>
            </a:p>
          </p:txBody>
        </p:sp>
      </p:grpSp>
      <p:grpSp>
        <p:nvGrpSpPr>
          <p:cNvPr id="5" name="Group 4"/>
          <p:cNvGrpSpPr/>
          <p:nvPr/>
        </p:nvGrpSpPr>
        <p:grpSpPr>
          <a:xfrm>
            <a:off x="1735088" y="2849488"/>
            <a:ext cx="288032" cy="1008113"/>
            <a:chOff x="1735088" y="2849488"/>
            <a:chExt cx="288032" cy="1008113"/>
          </a:xfrm>
        </p:grpSpPr>
        <p:sp>
          <p:nvSpPr>
            <p:cNvPr id="39" name="Rectangle 38"/>
            <p:cNvSpPr/>
            <p:nvPr/>
          </p:nvSpPr>
          <p:spPr>
            <a:xfrm>
              <a:off x="180709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00100</a:t>
              </a:r>
            </a:p>
          </p:txBody>
        </p:sp>
        <p:sp>
          <p:nvSpPr>
            <p:cNvPr id="48" name="Oval 47"/>
            <p:cNvSpPr/>
            <p:nvPr/>
          </p:nvSpPr>
          <p:spPr>
            <a:xfrm>
              <a:off x="173508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grpSp>
      <p:grpSp>
        <p:nvGrpSpPr>
          <p:cNvPr id="6" name="Group 5"/>
          <p:cNvGrpSpPr/>
          <p:nvPr/>
        </p:nvGrpSpPr>
        <p:grpSpPr>
          <a:xfrm>
            <a:off x="2311152" y="2849488"/>
            <a:ext cx="288032" cy="1008113"/>
            <a:chOff x="2311152" y="2849488"/>
            <a:chExt cx="288032" cy="1008113"/>
          </a:xfrm>
        </p:grpSpPr>
        <p:sp>
          <p:nvSpPr>
            <p:cNvPr id="40" name="Rectangle 39"/>
            <p:cNvSpPr/>
            <p:nvPr/>
          </p:nvSpPr>
          <p:spPr>
            <a:xfrm>
              <a:off x="2383160"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00101</a:t>
              </a:r>
            </a:p>
          </p:txBody>
        </p:sp>
        <p:sp>
          <p:nvSpPr>
            <p:cNvPr id="49" name="Oval 48"/>
            <p:cNvSpPr/>
            <p:nvPr/>
          </p:nvSpPr>
          <p:spPr>
            <a:xfrm>
              <a:off x="2311152"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3</a:t>
              </a:r>
            </a:p>
          </p:txBody>
        </p:sp>
      </p:grpSp>
      <p:grpSp>
        <p:nvGrpSpPr>
          <p:cNvPr id="7" name="Group 6"/>
          <p:cNvGrpSpPr/>
          <p:nvPr/>
        </p:nvGrpSpPr>
        <p:grpSpPr>
          <a:xfrm>
            <a:off x="2887216" y="2849488"/>
            <a:ext cx="288032" cy="1008113"/>
            <a:chOff x="2887216" y="2849488"/>
            <a:chExt cx="288032" cy="1008113"/>
          </a:xfrm>
        </p:grpSpPr>
        <p:sp>
          <p:nvSpPr>
            <p:cNvPr id="41" name="Rectangle 40"/>
            <p:cNvSpPr/>
            <p:nvPr/>
          </p:nvSpPr>
          <p:spPr>
            <a:xfrm>
              <a:off x="2959224"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10011</a:t>
              </a:r>
            </a:p>
          </p:txBody>
        </p:sp>
        <p:sp>
          <p:nvSpPr>
            <p:cNvPr id="50" name="Oval 49"/>
            <p:cNvSpPr/>
            <p:nvPr/>
          </p:nvSpPr>
          <p:spPr>
            <a:xfrm>
              <a:off x="2887216"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4</a:t>
              </a:r>
            </a:p>
          </p:txBody>
        </p:sp>
      </p:grpSp>
      <p:grpSp>
        <p:nvGrpSpPr>
          <p:cNvPr id="8" name="Group 7"/>
          <p:cNvGrpSpPr/>
          <p:nvPr/>
        </p:nvGrpSpPr>
        <p:grpSpPr>
          <a:xfrm>
            <a:off x="3463280" y="2849488"/>
            <a:ext cx="288032" cy="1008113"/>
            <a:chOff x="3463280" y="2849488"/>
            <a:chExt cx="288032" cy="1008113"/>
          </a:xfrm>
        </p:grpSpPr>
        <p:sp>
          <p:nvSpPr>
            <p:cNvPr id="42" name="Rectangle 41"/>
            <p:cNvSpPr/>
            <p:nvPr/>
          </p:nvSpPr>
          <p:spPr>
            <a:xfrm>
              <a:off x="3535288"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11000</a:t>
              </a:r>
            </a:p>
          </p:txBody>
        </p:sp>
        <p:sp>
          <p:nvSpPr>
            <p:cNvPr id="51" name="Oval 50"/>
            <p:cNvSpPr/>
            <p:nvPr/>
          </p:nvSpPr>
          <p:spPr>
            <a:xfrm>
              <a:off x="3463280"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5</a:t>
              </a:r>
            </a:p>
          </p:txBody>
        </p:sp>
      </p:grpSp>
      <p:grpSp>
        <p:nvGrpSpPr>
          <p:cNvPr id="9" name="Group 8"/>
          <p:cNvGrpSpPr/>
          <p:nvPr/>
        </p:nvGrpSpPr>
        <p:grpSpPr>
          <a:xfrm>
            <a:off x="4039344" y="2849488"/>
            <a:ext cx="288032" cy="1008113"/>
            <a:chOff x="4039344" y="2849488"/>
            <a:chExt cx="288032" cy="1008113"/>
          </a:xfrm>
        </p:grpSpPr>
        <p:sp>
          <p:nvSpPr>
            <p:cNvPr id="43" name="Rectangle 42"/>
            <p:cNvSpPr/>
            <p:nvPr/>
          </p:nvSpPr>
          <p:spPr>
            <a:xfrm>
              <a:off x="4111352"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11001</a:t>
              </a:r>
            </a:p>
          </p:txBody>
        </p:sp>
        <p:sp>
          <p:nvSpPr>
            <p:cNvPr id="52" name="Oval 51"/>
            <p:cNvSpPr/>
            <p:nvPr/>
          </p:nvSpPr>
          <p:spPr>
            <a:xfrm>
              <a:off x="4039344"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6</a:t>
              </a:r>
            </a:p>
          </p:txBody>
        </p:sp>
      </p:grpSp>
      <p:grpSp>
        <p:nvGrpSpPr>
          <p:cNvPr id="10" name="Group 9"/>
          <p:cNvGrpSpPr/>
          <p:nvPr/>
        </p:nvGrpSpPr>
        <p:grpSpPr>
          <a:xfrm>
            <a:off x="4615408" y="2849488"/>
            <a:ext cx="288032" cy="1008113"/>
            <a:chOff x="4615408" y="2849488"/>
            <a:chExt cx="288032" cy="1008113"/>
          </a:xfrm>
        </p:grpSpPr>
        <p:sp>
          <p:nvSpPr>
            <p:cNvPr id="44" name="Rectangle 43"/>
            <p:cNvSpPr/>
            <p:nvPr/>
          </p:nvSpPr>
          <p:spPr>
            <a:xfrm>
              <a:off x="4687416" y="3065513"/>
              <a:ext cx="144016" cy="792088"/>
            </a:xfrm>
            <a:prstGeom prst="rect">
              <a:avLst/>
            </a:prstGeom>
            <a:ln w="9525">
              <a:solidFill>
                <a:schemeClr val="bg1">
                  <a:lumMod val="50000"/>
                </a:schemeClr>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r>
                <a:rPr lang="en-US" sz="900" dirty="0"/>
                <a:t>11110</a:t>
              </a:r>
            </a:p>
          </p:txBody>
        </p:sp>
        <p:sp>
          <p:nvSpPr>
            <p:cNvPr id="53" name="Oval 52"/>
            <p:cNvSpPr/>
            <p:nvPr/>
          </p:nvSpPr>
          <p:spPr>
            <a:xfrm>
              <a:off x="4615408" y="2849488"/>
              <a:ext cx="288032" cy="288032"/>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7</a:t>
              </a:r>
            </a:p>
          </p:txBody>
        </p:sp>
      </p:grpSp>
      <p:sp>
        <p:nvSpPr>
          <p:cNvPr id="60" name="Rectangle 59"/>
          <p:cNvSpPr/>
          <p:nvPr/>
        </p:nvSpPr>
        <p:spPr>
          <a:xfrm>
            <a:off x="1807096" y="1924916"/>
            <a:ext cx="720080"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65" name="Oval 64"/>
          <p:cNvSpPr/>
          <p:nvPr/>
        </p:nvSpPr>
        <p:spPr>
          <a:xfrm>
            <a:off x="1735088" y="1841376"/>
            <a:ext cx="288032" cy="288032"/>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r>
              <a:rPr lang="en-US" sz="1400" dirty="0">
                <a:solidFill>
                  <a:schemeClr val="tx1"/>
                </a:solidFill>
                <a:effectLst>
                  <a:outerShdw blurRad="50800" dist="38100" dir="2700000" algn="tl" rotWithShape="0">
                    <a:prstClr val="black">
                      <a:alpha val="40000"/>
                    </a:prstClr>
                  </a:outerShdw>
                </a:effectLst>
              </a:rPr>
              <a:t>2</a:t>
            </a:r>
          </a:p>
        </p:txBody>
      </p:sp>
      <p:sp>
        <p:nvSpPr>
          <p:cNvPr id="78" name="Oval 77"/>
          <p:cNvSpPr/>
          <p:nvPr/>
        </p:nvSpPr>
        <p:spPr>
          <a:xfrm>
            <a:off x="2095128" y="1913384"/>
            <a:ext cx="144016" cy="144016"/>
          </a:xfrm>
          <a:prstGeom prst="ellipse">
            <a:avLst/>
          </a:prstGeom>
          <a:solidFill>
            <a:srgbClr val="B76565"/>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54" name="Rectangle 53"/>
          <p:cNvSpPr/>
          <p:nvPr/>
        </p:nvSpPr>
        <p:spPr>
          <a:xfrm>
            <a:off x="2311152" y="2318678"/>
            <a:ext cx="21602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sp>
        <p:nvSpPr>
          <p:cNvPr id="55" name="Rectangle 54"/>
          <p:cNvSpPr/>
          <p:nvPr/>
        </p:nvSpPr>
        <p:spPr>
          <a:xfrm>
            <a:off x="1807096" y="2318678"/>
            <a:ext cx="216024" cy="120952"/>
          </a:xfrm>
          <a:prstGeom prst="rect">
            <a:avLst/>
          </a:prstGeom>
          <a:gradFill>
            <a:gsLst>
              <a:gs pos="40000">
                <a:schemeClr val="accent4">
                  <a:lumMod val="35000"/>
                  <a:lumOff val="65000"/>
                </a:schemeClr>
              </a:gs>
              <a:gs pos="0">
                <a:schemeClr val="accent4">
                  <a:lumMod val="50000"/>
                  <a:lumOff val="50000"/>
                </a:schemeClr>
              </a:gs>
              <a:gs pos="100000">
                <a:schemeClr val="accent4">
                  <a:lumMod val="10000"/>
                  <a:lumOff val="90000"/>
                </a:schemeClr>
              </a:gs>
            </a:gsLst>
          </a:gradFill>
          <a:ln w="9525">
            <a:solidFill>
              <a:srgbClr val="957EB0"/>
            </a:solidFill>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18286" tIns="18286" rIns="18286" bIns="18286" rtlCol="0" anchor="b"/>
          <a:lstStyle/>
          <a:p>
            <a:pPr algn="ctr"/>
            <a:endParaRPr lang="en-US" sz="900" dirty="0"/>
          </a:p>
        </p:txBody>
      </p:sp>
      <p:cxnSp>
        <p:nvCxnSpPr>
          <p:cNvPr id="57" name="Straight Connector 56"/>
          <p:cNvCxnSpPr>
            <a:stCxn id="78" idx="2"/>
            <a:endCxn id="55" idx="0"/>
          </p:cNvCxnSpPr>
          <p:nvPr/>
        </p:nvCxnSpPr>
        <p:spPr>
          <a:xfrm flipH="1">
            <a:off x="1915108" y="1985392"/>
            <a:ext cx="180020" cy="33328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8" name="Straight Connector 57"/>
          <p:cNvCxnSpPr>
            <a:stCxn id="78" idx="6"/>
            <a:endCxn id="54" idx="0"/>
          </p:cNvCxnSpPr>
          <p:nvPr/>
        </p:nvCxnSpPr>
        <p:spPr>
          <a:xfrm>
            <a:off x="2239144" y="1985392"/>
            <a:ext cx="180020" cy="33328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59" name="Left Brace 58"/>
          <p:cNvSpPr/>
          <p:nvPr/>
        </p:nvSpPr>
        <p:spPr>
          <a:xfrm rot="16200000">
            <a:off x="1849554" y="2397171"/>
            <a:ext cx="131107" cy="216025"/>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69" name="TextBox 68"/>
          <p:cNvSpPr txBox="1"/>
          <p:nvPr/>
        </p:nvSpPr>
        <p:spPr>
          <a:xfrm>
            <a:off x="1770687" y="2510944"/>
            <a:ext cx="288839" cy="338544"/>
          </a:xfrm>
          <a:prstGeom prst="rect">
            <a:avLst/>
          </a:prstGeom>
          <a:noFill/>
        </p:spPr>
        <p:txBody>
          <a:bodyPr wrap="none" lIns="91429" tIns="45715" rIns="91429" bIns="45715" rtlCol="0">
            <a:spAutoFit/>
          </a:bodyPr>
          <a:lstStyle/>
          <a:p>
            <a:r>
              <a:rPr lang="en-US" sz="1600" dirty="0">
                <a:latin typeface="+mj-lt"/>
              </a:rPr>
              <a:t>1</a:t>
            </a:r>
          </a:p>
        </p:txBody>
      </p:sp>
      <p:sp>
        <p:nvSpPr>
          <p:cNvPr id="70" name="Left Brace 69"/>
          <p:cNvSpPr/>
          <p:nvPr/>
        </p:nvSpPr>
        <p:spPr>
          <a:xfrm rot="16200000">
            <a:off x="2353611" y="2397171"/>
            <a:ext cx="131107" cy="216025"/>
          </a:xfrm>
          <a:prstGeom prst="leftBrace">
            <a:avLst>
              <a:gd name="adj1" fmla="val 53180"/>
              <a:gd name="adj2" fmla="val 50000"/>
            </a:avLst>
          </a:prstGeom>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txBody>
          <a:bodyPr lIns="91429" tIns="45715" rIns="91429" bIns="45715" rtlCol="0" anchor="ctr"/>
          <a:lstStyle/>
          <a:p>
            <a:pPr algn="ctr"/>
            <a:endParaRPr lang="en-US"/>
          </a:p>
        </p:txBody>
      </p:sp>
      <p:sp>
        <p:nvSpPr>
          <p:cNvPr id="71" name="TextBox 70"/>
          <p:cNvSpPr txBox="1"/>
          <p:nvPr/>
        </p:nvSpPr>
        <p:spPr>
          <a:xfrm>
            <a:off x="2274744" y="2510944"/>
            <a:ext cx="288839" cy="338544"/>
          </a:xfrm>
          <a:prstGeom prst="rect">
            <a:avLst/>
          </a:prstGeom>
          <a:noFill/>
        </p:spPr>
        <p:txBody>
          <a:bodyPr wrap="none" lIns="91429" tIns="45715" rIns="91429" bIns="45715" rtlCol="0">
            <a:spAutoFit/>
          </a:bodyPr>
          <a:lstStyle/>
          <a:p>
            <a:r>
              <a:rPr lang="en-US" sz="1600" dirty="0">
                <a:latin typeface="+mj-lt"/>
              </a:rPr>
              <a:t>1</a:t>
            </a:r>
          </a:p>
        </p:txBody>
      </p:sp>
      <p:cxnSp>
        <p:nvCxnSpPr>
          <p:cNvPr id="72" name="Straight Connector 71"/>
          <p:cNvCxnSpPr/>
          <p:nvPr/>
        </p:nvCxnSpPr>
        <p:spPr>
          <a:xfrm flipH="1">
            <a:off x="187910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2239144" y="1985392"/>
            <a:ext cx="216024" cy="864096"/>
          </a:xfrm>
          <a:prstGeom prst="line">
            <a:avLst/>
          </a:prstGeom>
          <a:ln>
            <a:tailEnd type="stealth"/>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1" name="Slide Number Placeholder 10"/>
          <p:cNvSpPr>
            <a:spLocks noGrp="1"/>
          </p:cNvSpPr>
          <p:nvPr>
            <p:ph type="sldNum" sz="quarter" idx="12"/>
          </p:nvPr>
        </p:nvSpPr>
        <p:spPr/>
        <p:txBody>
          <a:bodyPr/>
          <a:lstStyle/>
          <a:p>
            <a:pPr>
              <a:defRPr/>
            </a:pPr>
            <a:fld id="{AD73B8B3-247B-45E9-B8A2-9D6A39559F4A}" type="slidenum">
              <a:rPr lang="de-DE" smtClean="0"/>
              <a:pPr>
                <a:defRPr/>
              </a:pPr>
              <a:t>62</a:t>
            </a:fld>
            <a:endParaRPr lang="de-DE"/>
          </a:p>
        </p:txBody>
      </p:sp>
    </p:spTree>
    <p:extLst>
      <p:ext uri="{BB962C8B-B14F-4D97-AF65-F5344CB8AC3E}">
        <p14:creationId xmlns:p14="http://schemas.microsoft.com/office/powerpoint/2010/main" val="1005468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9"/>
                                        </p:tgtEl>
                                      </p:cBhvr>
                                    </p:animEffect>
                                    <p:set>
                                      <p:cBhvr>
                                        <p:cTn id="15" dur="1" fill="hold">
                                          <p:stCondLst>
                                            <p:cond delay="499"/>
                                          </p:stCondLst>
                                        </p:cTn>
                                        <p:tgtEl>
                                          <p:spTgt spid="59"/>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69"/>
                                        </p:tgtEl>
                                      </p:cBhvr>
                                    </p:animEffect>
                                    <p:set>
                                      <p:cBhvr>
                                        <p:cTn id="18" dur="1" fill="hold">
                                          <p:stCondLst>
                                            <p:cond delay="499"/>
                                          </p:stCondLst>
                                        </p:cTn>
                                        <p:tgtEl>
                                          <p:spTgt spid="6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7"/>
                                        </p:tgtEl>
                                      </p:cBhvr>
                                    </p:animEffect>
                                    <p:set>
                                      <p:cBhvr>
                                        <p:cTn id="21" dur="1" fill="hold">
                                          <p:stCondLst>
                                            <p:cond delay="499"/>
                                          </p:stCondLst>
                                        </p:cTn>
                                        <p:tgtEl>
                                          <p:spTgt spid="57"/>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55"/>
                                        </p:tgtEl>
                                      </p:cBhvr>
                                    </p:animEffect>
                                    <p:set>
                                      <p:cBhvr>
                                        <p:cTn id="24" dur="1" fill="hold">
                                          <p:stCondLst>
                                            <p:cond delay="499"/>
                                          </p:stCondLst>
                                        </p:cTn>
                                        <p:tgtEl>
                                          <p:spTgt spid="5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70"/>
                                        </p:tgtEl>
                                      </p:cBhvr>
                                    </p:animEffect>
                                    <p:set>
                                      <p:cBhvr>
                                        <p:cTn id="40" dur="1" fill="hold">
                                          <p:stCondLst>
                                            <p:cond delay="499"/>
                                          </p:stCondLst>
                                        </p:cTn>
                                        <p:tgtEl>
                                          <p:spTgt spid="7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1"/>
                                        </p:tgtEl>
                                      </p:cBhvr>
                                    </p:animEffect>
                                    <p:set>
                                      <p:cBhvr>
                                        <p:cTn id="43" dur="1" fill="hold">
                                          <p:stCondLst>
                                            <p:cond delay="499"/>
                                          </p:stCondLst>
                                        </p:cTn>
                                        <p:tgtEl>
                                          <p:spTgt spid="7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54"/>
                                        </p:tgtEl>
                                      </p:cBhvr>
                                    </p:animEffect>
                                    <p:set>
                                      <p:cBhvr>
                                        <p:cTn id="46" dur="1" fill="hold">
                                          <p:stCondLst>
                                            <p:cond delay="499"/>
                                          </p:stCondLst>
                                        </p:cTn>
                                        <p:tgtEl>
                                          <p:spTgt spid="5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58"/>
                                        </p:tgtEl>
                                      </p:cBhvr>
                                    </p:animEffect>
                                    <p:set>
                                      <p:cBhvr>
                                        <p:cTn id="49" dur="1" fill="hold">
                                          <p:stCondLst>
                                            <p:cond delay="499"/>
                                          </p:stCondLst>
                                        </p:cTn>
                                        <p:tgtEl>
                                          <p:spTgt spid="58"/>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9" grpId="0" animBg="1"/>
      <p:bldP spid="59" grpId="1" animBg="1"/>
      <p:bldP spid="69" grpId="0"/>
      <p:bldP spid="69" grpId="1"/>
      <p:bldP spid="70" grpId="0" animBg="1"/>
      <p:bldP spid="70" grpId="1" animBg="1"/>
      <p:bldP spid="71" grpId="0"/>
      <p:bldP spid="7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Novel way to build the entire tree in parallel</a:t>
            </a:r>
          </a:p>
          <a:p>
            <a:pPr lvl="1"/>
            <a:r>
              <a:rPr lang="en-US" dirty="0" smtClean="0"/>
              <a:t>Two algorithmic “building blocks”</a:t>
            </a:r>
          </a:p>
          <a:p>
            <a:pPr lvl="1"/>
            <a:r>
              <a:rPr lang="en-US" dirty="0" smtClean="0"/>
              <a:t>Fast, scalable</a:t>
            </a:r>
          </a:p>
          <a:p>
            <a:endParaRPr lang="en-US" dirty="0" smtClean="0"/>
          </a:p>
          <a:p>
            <a:r>
              <a:rPr lang="en-US" dirty="0" smtClean="0"/>
              <a:t>Main focus: BVHs</a:t>
            </a:r>
            <a:endParaRPr lang="en-US" dirty="0"/>
          </a:p>
          <a:p>
            <a:pPr lvl="1"/>
            <a:r>
              <a:rPr lang="en-US" dirty="0" smtClean="0"/>
              <a:t>Point-based </a:t>
            </a:r>
            <a:r>
              <a:rPr lang="en-US" dirty="0" err="1" smtClean="0"/>
              <a:t>octrees</a:t>
            </a:r>
            <a:r>
              <a:rPr lang="en-US" dirty="0" smtClean="0"/>
              <a:t> and </a:t>
            </a:r>
            <a:r>
              <a:rPr lang="en-US" i="1" dirty="0" smtClean="0"/>
              <a:t>k</a:t>
            </a:r>
            <a:r>
              <a:rPr lang="en-US" dirty="0" smtClean="0"/>
              <a:t>-d trees also covered in the paper</a:t>
            </a:r>
          </a:p>
        </p:txBody>
      </p:sp>
      <p:sp>
        <p:nvSpPr>
          <p:cNvPr id="4" name="Slide Number Placeholder 3"/>
          <p:cNvSpPr>
            <a:spLocks noGrp="1"/>
          </p:cNvSpPr>
          <p:nvPr>
            <p:ph type="sldNum" sz="quarter" idx="12"/>
          </p:nvPr>
        </p:nvSpPr>
        <p:spPr/>
        <p:txBody>
          <a:bodyPr/>
          <a:lstStyle/>
          <a:p>
            <a:pPr>
              <a:defRPr/>
            </a:pPr>
            <a:fld id="{AD73B8B3-247B-45E9-B8A2-9D6A39559F4A}" type="slidenum">
              <a:rPr lang="de-DE" smtClean="0"/>
              <a:pPr>
                <a:defRPr/>
              </a:pPr>
              <a:t>7</a:t>
            </a:fld>
            <a:endParaRPr lang="de-DE"/>
          </a:p>
        </p:txBody>
      </p:sp>
    </p:spTree>
    <p:extLst>
      <p:ext uri="{BB962C8B-B14F-4D97-AF65-F5344CB8AC3E}">
        <p14:creationId xmlns:p14="http://schemas.microsoft.com/office/powerpoint/2010/main" val="94543312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10952" y="1351416"/>
            <a:ext cx="2093558" cy="1746599"/>
          </a:xfrm>
          <a:prstGeom prst="rect">
            <a:avLst/>
          </a:prstGeom>
          <a:gradFill>
            <a:gsLst>
              <a:gs pos="0">
                <a:schemeClr val="accent6">
                  <a:tint val="50000"/>
                  <a:satMod val="300000"/>
                  <a:alpha val="50000"/>
                  <a:lumMod val="95000"/>
                  <a:lumOff val="5000"/>
                </a:schemeClr>
              </a:gs>
              <a:gs pos="35000">
                <a:schemeClr val="accent6">
                  <a:tint val="37000"/>
                  <a:satMod val="300000"/>
                  <a:alpha val="50000"/>
                  <a:lumMod val="90000"/>
                  <a:lumOff val="10000"/>
                </a:schemeClr>
              </a:gs>
              <a:gs pos="100000">
                <a:schemeClr val="accent6">
                  <a:tint val="15000"/>
                  <a:satMod val="350000"/>
                  <a:alpha val="50000"/>
                  <a:lumMod val="85000"/>
                  <a:lumOff val="1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Rectangle 15"/>
          <p:cNvSpPr/>
          <p:nvPr/>
        </p:nvSpPr>
        <p:spPr>
          <a:xfrm>
            <a:off x="1660496" y="1351417"/>
            <a:ext cx="944014" cy="1624542"/>
          </a:xfrm>
          <a:prstGeom prst="rect">
            <a:avLst/>
          </a:prstGeom>
          <a:gradFill>
            <a:gsLst>
              <a:gs pos="0">
                <a:schemeClr val="accent6">
                  <a:tint val="50000"/>
                  <a:satMod val="300000"/>
                  <a:alpha val="50000"/>
                  <a:lumMod val="95000"/>
                </a:schemeClr>
              </a:gs>
              <a:gs pos="35000">
                <a:schemeClr val="accent6">
                  <a:tint val="37000"/>
                  <a:satMod val="300000"/>
                  <a:alpha val="50000"/>
                  <a:lumMod val="100000"/>
                </a:schemeClr>
              </a:gs>
              <a:gs pos="100000">
                <a:schemeClr val="accent6">
                  <a:tint val="15000"/>
                  <a:satMod val="350000"/>
                  <a:alpha val="50000"/>
                  <a:lumMod val="95000"/>
                  <a:lumOff val="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10952" y="1769368"/>
            <a:ext cx="1080120" cy="1328648"/>
          </a:xfrm>
          <a:prstGeom prst="rect">
            <a:avLst/>
          </a:prstGeom>
          <a:gradFill>
            <a:gsLst>
              <a:gs pos="0">
                <a:schemeClr val="accent6">
                  <a:tint val="50000"/>
                  <a:satMod val="300000"/>
                  <a:alpha val="50000"/>
                  <a:lumMod val="95000"/>
                </a:schemeClr>
              </a:gs>
              <a:gs pos="35000">
                <a:schemeClr val="accent6">
                  <a:tint val="37000"/>
                  <a:satMod val="300000"/>
                  <a:alpha val="50000"/>
                  <a:lumMod val="100000"/>
                </a:schemeClr>
              </a:gs>
              <a:gs pos="100000">
                <a:schemeClr val="accent6">
                  <a:tint val="15000"/>
                  <a:satMod val="350000"/>
                  <a:alpha val="50000"/>
                  <a:lumMod val="95000"/>
                  <a:lumOff val="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ectangle 13"/>
          <p:cNvSpPr/>
          <p:nvPr/>
        </p:nvSpPr>
        <p:spPr>
          <a:xfrm>
            <a:off x="681742" y="1769368"/>
            <a:ext cx="909330" cy="807299"/>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p:cNvSpPr/>
          <p:nvPr/>
        </p:nvSpPr>
        <p:spPr>
          <a:xfrm>
            <a:off x="1660496" y="1351417"/>
            <a:ext cx="832147" cy="680830"/>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p:cNvSpPr/>
          <p:nvPr/>
        </p:nvSpPr>
        <p:spPr>
          <a:xfrm>
            <a:off x="1745028" y="2449186"/>
            <a:ext cx="859482" cy="526773"/>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510952" y="2482042"/>
            <a:ext cx="648934" cy="615974"/>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Bounding volume hierarchy</a:t>
            </a:r>
            <a:endParaRPr lang="en-US" dirty="0"/>
          </a:p>
        </p:txBody>
      </p:sp>
      <p:sp>
        <p:nvSpPr>
          <p:cNvPr id="3" name="Freeform 2"/>
          <p:cNvSpPr/>
          <p:nvPr/>
        </p:nvSpPr>
        <p:spPr>
          <a:xfrm>
            <a:off x="510952" y="2630877"/>
            <a:ext cx="243509" cy="467139"/>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Lst>
            <a:ahLst/>
            <a:cxnLst>
              <a:cxn ang="0">
                <a:pos x="connsiteX0" y="connsiteY0"/>
              </a:cxn>
              <a:cxn ang="0">
                <a:pos x="connsiteX1" y="connsiteY1"/>
              </a:cxn>
              <a:cxn ang="0">
                <a:pos x="connsiteX2" y="connsiteY2"/>
              </a:cxn>
              <a:cxn ang="0">
                <a:pos x="connsiteX3" y="connsiteY3"/>
              </a:cxn>
            </a:cxnLst>
            <a:rect l="l" t="t" r="r" b="b"/>
            <a:pathLst>
              <a:path w="243509" h="467139">
                <a:moveTo>
                  <a:pt x="0" y="372717"/>
                </a:moveTo>
                <a:lnTo>
                  <a:pt x="129209" y="0"/>
                </a:lnTo>
                <a:lnTo>
                  <a:pt x="243509" y="467139"/>
                </a:lnTo>
                <a:lnTo>
                  <a:pt x="0" y="3727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Freeform 3"/>
          <p:cNvSpPr/>
          <p:nvPr/>
        </p:nvSpPr>
        <p:spPr>
          <a:xfrm>
            <a:off x="961104" y="2482042"/>
            <a:ext cx="198782" cy="248477"/>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68965"/>
              <a:gd name="connsiteY0" fmla="*/ 372717 h 372717"/>
              <a:gd name="connsiteX1" fmla="*/ 129209 w 168965"/>
              <a:gd name="connsiteY1" fmla="*/ 0 h 372717"/>
              <a:gd name="connsiteX2" fmla="*/ 168965 w 168965"/>
              <a:gd name="connsiteY2" fmla="*/ 208721 h 372717"/>
              <a:gd name="connsiteX3" fmla="*/ 0 w 168965"/>
              <a:gd name="connsiteY3" fmla="*/ 372717 h 372717"/>
              <a:gd name="connsiteX0" fmla="*/ 29817 w 198782"/>
              <a:gd name="connsiteY0" fmla="*/ 248477 h 248477"/>
              <a:gd name="connsiteX1" fmla="*/ 0 w 198782"/>
              <a:gd name="connsiteY1" fmla="*/ 0 h 248477"/>
              <a:gd name="connsiteX2" fmla="*/ 198782 w 198782"/>
              <a:gd name="connsiteY2" fmla="*/ 84481 h 248477"/>
              <a:gd name="connsiteX3" fmla="*/ 29817 w 198782"/>
              <a:gd name="connsiteY3" fmla="*/ 248477 h 248477"/>
            </a:gdLst>
            <a:ahLst/>
            <a:cxnLst>
              <a:cxn ang="0">
                <a:pos x="connsiteX0" y="connsiteY0"/>
              </a:cxn>
              <a:cxn ang="0">
                <a:pos x="connsiteX1" y="connsiteY1"/>
              </a:cxn>
              <a:cxn ang="0">
                <a:pos x="connsiteX2" y="connsiteY2"/>
              </a:cxn>
              <a:cxn ang="0">
                <a:pos x="connsiteX3" y="connsiteY3"/>
              </a:cxn>
            </a:cxnLst>
            <a:rect l="l" t="t" r="r" b="b"/>
            <a:pathLst>
              <a:path w="198782" h="248477">
                <a:moveTo>
                  <a:pt x="29817" y="248477"/>
                </a:moveTo>
                <a:lnTo>
                  <a:pt x="0" y="0"/>
                </a:lnTo>
                <a:lnTo>
                  <a:pt x="198782" y="84481"/>
                </a:lnTo>
                <a:lnTo>
                  <a:pt x="29817" y="24847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Freeform 4"/>
          <p:cNvSpPr/>
          <p:nvPr/>
        </p:nvSpPr>
        <p:spPr>
          <a:xfrm>
            <a:off x="1745028" y="2685240"/>
            <a:ext cx="278296" cy="1938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159026 w 288235"/>
              <a:gd name="connsiteY0" fmla="*/ 372717 h 566530"/>
              <a:gd name="connsiteX1" fmla="*/ 288235 w 288235"/>
              <a:gd name="connsiteY1" fmla="*/ 0 h 566530"/>
              <a:gd name="connsiteX2" fmla="*/ 0 w 288235"/>
              <a:gd name="connsiteY2" fmla="*/ 566530 h 566530"/>
              <a:gd name="connsiteX3" fmla="*/ 159026 w 288235"/>
              <a:gd name="connsiteY3" fmla="*/ 372717 h 566530"/>
              <a:gd name="connsiteX0" fmla="*/ 159026 w 293205"/>
              <a:gd name="connsiteY0" fmla="*/ 0 h 193813"/>
              <a:gd name="connsiteX1" fmla="*/ 293205 w 293205"/>
              <a:gd name="connsiteY1" fmla="*/ 39757 h 193813"/>
              <a:gd name="connsiteX2" fmla="*/ 0 w 293205"/>
              <a:gd name="connsiteY2" fmla="*/ 193813 h 193813"/>
              <a:gd name="connsiteX3" fmla="*/ 159026 w 293205"/>
              <a:gd name="connsiteY3" fmla="*/ 0 h 193813"/>
              <a:gd name="connsiteX0" fmla="*/ 159026 w 472109"/>
              <a:gd name="connsiteY0" fmla="*/ 4969 h 198782"/>
              <a:gd name="connsiteX1" fmla="*/ 472109 w 472109"/>
              <a:gd name="connsiteY1" fmla="*/ 0 h 198782"/>
              <a:gd name="connsiteX2" fmla="*/ 0 w 472109"/>
              <a:gd name="connsiteY2" fmla="*/ 198782 h 198782"/>
              <a:gd name="connsiteX3" fmla="*/ 159026 w 472109"/>
              <a:gd name="connsiteY3" fmla="*/ 4969 h 198782"/>
              <a:gd name="connsiteX0" fmla="*/ 159026 w 278296"/>
              <a:gd name="connsiteY0" fmla="*/ 0 h 193813"/>
              <a:gd name="connsiteX1" fmla="*/ 278296 w 278296"/>
              <a:gd name="connsiteY1" fmla="*/ 89452 h 193813"/>
              <a:gd name="connsiteX2" fmla="*/ 0 w 278296"/>
              <a:gd name="connsiteY2" fmla="*/ 193813 h 193813"/>
              <a:gd name="connsiteX3" fmla="*/ 159026 w 278296"/>
              <a:gd name="connsiteY3" fmla="*/ 0 h 193813"/>
            </a:gdLst>
            <a:ahLst/>
            <a:cxnLst>
              <a:cxn ang="0">
                <a:pos x="connsiteX0" y="connsiteY0"/>
              </a:cxn>
              <a:cxn ang="0">
                <a:pos x="connsiteX1" y="connsiteY1"/>
              </a:cxn>
              <a:cxn ang="0">
                <a:pos x="connsiteX2" y="connsiteY2"/>
              </a:cxn>
              <a:cxn ang="0">
                <a:pos x="connsiteX3" y="connsiteY3"/>
              </a:cxn>
            </a:cxnLst>
            <a:rect l="l" t="t" r="r" b="b"/>
            <a:pathLst>
              <a:path w="278296" h="193813">
                <a:moveTo>
                  <a:pt x="159026" y="0"/>
                </a:moveTo>
                <a:lnTo>
                  <a:pt x="278296" y="89452"/>
                </a:lnTo>
                <a:lnTo>
                  <a:pt x="0" y="193813"/>
                </a:lnTo>
                <a:lnTo>
                  <a:pt x="159026" y="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reeform 5"/>
          <p:cNvSpPr/>
          <p:nvPr/>
        </p:nvSpPr>
        <p:spPr>
          <a:xfrm>
            <a:off x="2172157" y="2449186"/>
            <a:ext cx="432353" cy="52677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Lst>
            <a:ahLst/>
            <a:cxnLst>
              <a:cxn ang="0">
                <a:pos x="connsiteX0" y="connsiteY0"/>
              </a:cxn>
              <a:cxn ang="0">
                <a:pos x="connsiteX1" y="connsiteY1"/>
              </a:cxn>
              <a:cxn ang="0">
                <a:pos x="connsiteX2" y="connsiteY2"/>
              </a:cxn>
              <a:cxn ang="0">
                <a:pos x="connsiteX3" y="connsiteY3"/>
              </a:cxn>
            </a:cxnLst>
            <a:rect l="l" t="t" r="r" b="b"/>
            <a:pathLst>
              <a:path w="432353" h="526773">
                <a:moveTo>
                  <a:pt x="0" y="94420"/>
                </a:moveTo>
                <a:lnTo>
                  <a:pt x="347871" y="0"/>
                </a:lnTo>
                <a:lnTo>
                  <a:pt x="432353" y="526773"/>
                </a:lnTo>
                <a:lnTo>
                  <a:pt x="0" y="9442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reeform 6"/>
          <p:cNvSpPr/>
          <p:nvPr/>
        </p:nvSpPr>
        <p:spPr>
          <a:xfrm>
            <a:off x="1397259" y="2124438"/>
            <a:ext cx="193813" cy="452230"/>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29209"/>
              <a:gd name="connsiteY0" fmla="*/ 372717 h 591378"/>
              <a:gd name="connsiteX1" fmla="*/ 129209 w 129209"/>
              <a:gd name="connsiteY1" fmla="*/ 0 h 591378"/>
              <a:gd name="connsiteX2" fmla="*/ 114300 w 129209"/>
              <a:gd name="connsiteY2" fmla="*/ 591378 h 591378"/>
              <a:gd name="connsiteX3" fmla="*/ 0 w 129209"/>
              <a:gd name="connsiteY3" fmla="*/ 372717 h 591378"/>
              <a:gd name="connsiteX0" fmla="*/ 0 w 308113"/>
              <a:gd name="connsiteY0" fmla="*/ 233569 h 452230"/>
              <a:gd name="connsiteX1" fmla="*/ 308113 w 308113"/>
              <a:gd name="connsiteY1" fmla="*/ 0 h 452230"/>
              <a:gd name="connsiteX2" fmla="*/ 114300 w 308113"/>
              <a:gd name="connsiteY2" fmla="*/ 452230 h 452230"/>
              <a:gd name="connsiteX3" fmla="*/ 0 w 308113"/>
              <a:gd name="connsiteY3" fmla="*/ 233569 h 452230"/>
              <a:gd name="connsiteX0" fmla="*/ 29818 w 193813"/>
              <a:gd name="connsiteY0" fmla="*/ 44725 h 452230"/>
              <a:gd name="connsiteX1" fmla="*/ 193813 w 193813"/>
              <a:gd name="connsiteY1" fmla="*/ 0 h 452230"/>
              <a:gd name="connsiteX2" fmla="*/ 0 w 193813"/>
              <a:gd name="connsiteY2" fmla="*/ 452230 h 452230"/>
              <a:gd name="connsiteX3" fmla="*/ 29818 w 193813"/>
              <a:gd name="connsiteY3" fmla="*/ 44725 h 452230"/>
            </a:gdLst>
            <a:ahLst/>
            <a:cxnLst>
              <a:cxn ang="0">
                <a:pos x="connsiteX0" y="connsiteY0"/>
              </a:cxn>
              <a:cxn ang="0">
                <a:pos x="connsiteX1" y="connsiteY1"/>
              </a:cxn>
              <a:cxn ang="0">
                <a:pos x="connsiteX2" y="connsiteY2"/>
              </a:cxn>
              <a:cxn ang="0">
                <a:pos x="connsiteX3" y="connsiteY3"/>
              </a:cxn>
            </a:cxnLst>
            <a:rect l="l" t="t" r="r" b="b"/>
            <a:pathLst>
              <a:path w="193813" h="452230">
                <a:moveTo>
                  <a:pt x="29818" y="44725"/>
                </a:moveTo>
                <a:lnTo>
                  <a:pt x="193813" y="0"/>
                </a:lnTo>
                <a:lnTo>
                  <a:pt x="0" y="452230"/>
                </a:lnTo>
                <a:lnTo>
                  <a:pt x="29818" y="44725"/>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reeform 7"/>
          <p:cNvSpPr/>
          <p:nvPr/>
        </p:nvSpPr>
        <p:spPr>
          <a:xfrm>
            <a:off x="681742" y="1769369"/>
            <a:ext cx="392596" cy="203751"/>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78296"/>
              <a:gd name="connsiteY0" fmla="*/ 372717 h 372717"/>
              <a:gd name="connsiteX1" fmla="*/ 129209 w 278296"/>
              <a:gd name="connsiteY1" fmla="*/ 0 h 372717"/>
              <a:gd name="connsiteX2" fmla="*/ 278296 w 278296"/>
              <a:gd name="connsiteY2" fmla="*/ 263387 h 372717"/>
              <a:gd name="connsiteX3" fmla="*/ 0 w 278296"/>
              <a:gd name="connsiteY3" fmla="*/ 372717 h 372717"/>
              <a:gd name="connsiteX0" fmla="*/ 0 w 278296"/>
              <a:gd name="connsiteY0" fmla="*/ 278295 h 278295"/>
              <a:gd name="connsiteX1" fmla="*/ 74544 w 278296"/>
              <a:gd name="connsiteY1" fmla="*/ 0 h 278295"/>
              <a:gd name="connsiteX2" fmla="*/ 278296 w 278296"/>
              <a:gd name="connsiteY2" fmla="*/ 168965 h 278295"/>
              <a:gd name="connsiteX3" fmla="*/ 0 w 278296"/>
              <a:gd name="connsiteY3" fmla="*/ 278295 h 278295"/>
              <a:gd name="connsiteX0" fmla="*/ 0 w 392596"/>
              <a:gd name="connsiteY0" fmla="*/ 203751 h 203751"/>
              <a:gd name="connsiteX1" fmla="*/ 188844 w 392596"/>
              <a:gd name="connsiteY1" fmla="*/ 0 h 203751"/>
              <a:gd name="connsiteX2" fmla="*/ 392596 w 392596"/>
              <a:gd name="connsiteY2" fmla="*/ 168965 h 203751"/>
              <a:gd name="connsiteX3" fmla="*/ 0 w 392596"/>
              <a:gd name="connsiteY3" fmla="*/ 203751 h 203751"/>
            </a:gdLst>
            <a:ahLst/>
            <a:cxnLst>
              <a:cxn ang="0">
                <a:pos x="connsiteX0" y="connsiteY0"/>
              </a:cxn>
              <a:cxn ang="0">
                <a:pos x="connsiteX1" y="connsiteY1"/>
              </a:cxn>
              <a:cxn ang="0">
                <a:pos x="connsiteX2" y="connsiteY2"/>
              </a:cxn>
              <a:cxn ang="0">
                <a:pos x="connsiteX3" y="connsiteY3"/>
              </a:cxn>
            </a:cxnLst>
            <a:rect l="l" t="t" r="r" b="b"/>
            <a:pathLst>
              <a:path w="392596" h="203751">
                <a:moveTo>
                  <a:pt x="0" y="203751"/>
                </a:moveTo>
                <a:lnTo>
                  <a:pt x="188844" y="0"/>
                </a:lnTo>
                <a:lnTo>
                  <a:pt x="392596" y="168965"/>
                </a:lnTo>
                <a:lnTo>
                  <a:pt x="0" y="203751"/>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8"/>
          <p:cNvSpPr/>
          <p:nvPr/>
        </p:nvSpPr>
        <p:spPr>
          <a:xfrm>
            <a:off x="1660496" y="1351417"/>
            <a:ext cx="318051" cy="5367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303143"/>
              <a:gd name="connsiteY0" fmla="*/ 442291 h 536713"/>
              <a:gd name="connsiteX1" fmla="*/ 303143 w 303143"/>
              <a:gd name="connsiteY1" fmla="*/ 0 h 536713"/>
              <a:gd name="connsiteX2" fmla="*/ 243509 w 303143"/>
              <a:gd name="connsiteY2" fmla="*/ 536713 h 536713"/>
              <a:gd name="connsiteX3" fmla="*/ 0 w 303143"/>
              <a:gd name="connsiteY3" fmla="*/ 442291 h 536713"/>
              <a:gd name="connsiteX0" fmla="*/ 0 w 318051"/>
              <a:gd name="connsiteY0" fmla="*/ 218660 h 536713"/>
              <a:gd name="connsiteX1" fmla="*/ 318051 w 318051"/>
              <a:gd name="connsiteY1" fmla="*/ 0 h 536713"/>
              <a:gd name="connsiteX2" fmla="*/ 258417 w 318051"/>
              <a:gd name="connsiteY2" fmla="*/ 536713 h 536713"/>
              <a:gd name="connsiteX3" fmla="*/ 0 w 318051"/>
              <a:gd name="connsiteY3" fmla="*/ 218660 h 536713"/>
            </a:gdLst>
            <a:ahLst/>
            <a:cxnLst>
              <a:cxn ang="0">
                <a:pos x="connsiteX0" y="connsiteY0"/>
              </a:cxn>
              <a:cxn ang="0">
                <a:pos x="connsiteX1" y="connsiteY1"/>
              </a:cxn>
              <a:cxn ang="0">
                <a:pos x="connsiteX2" y="connsiteY2"/>
              </a:cxn>
              <a:cxn ang="0">
                <a:pos x="connsiteX3" y="connsiteY3"/>
              </a:cxn>
            </a:cxnLst>
            <a:rect l="l" t="t" r="r" b="b"/>
            <a:pathLst>
              <a:path w="318051" h="536713">
                <a:moveTo>
                  <a:pt x="0" y="218660"/>
                </a:moveTo>
                <a:lnTo>
                  <a:pt x="318051" y="0"/>
                </a:lnTo>
                <a:lnTo>
                  <a:pt x="258417" y="536713"/>
                </a:lnTo>
                <a:lnTo>
                  <a:pt x="0" y="2186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reeform 9"/>
          <p:cNvSpPr/>
          <p:nvPr/>
        </p:nvSpPr>
        <p:spPr>
          <a:xfrm>
            <a:off x="2229256" y="1744012"/>
            <a:ext cx="263387" cy="288235"/>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83874"/>
              <a:gd name="connsiteY0" fmla="*/ 327991 h 467139"/>
              <a:gd name="connsiteX1" fmla="*/ 69574 w 183874"/>
              <a:gd name="connsiteY1" fmla="*/ 0 h 467139"/>
              <a:gd name="connsiteX2" fmla="*/ 183874 w 183874"/>
              <a:gd name="connsiteY2" fmla="*/ 467139 h 467139"/>
              <a:gd name="connsiteX3" fmla="*/ 0 w 183874"/>
              <a:gd name="connsiteY3" fmla="*/ 327991 h 467139"/>
              <a:gd name="connsiteX0" fmla="*/ 0 w 203753"/>
              <a:gd name="connsiteY0" fmla="*/ 327991 h 357809"/>
              <a:gd name="connsiteX1" fmla="*/ 69574 w 203753"/>
              <a:gd name="connsiteY1" fmla="*/ 0 h 357809"/>
              <a:gd name="connsiteX2" fmla="*/ 203753 w 203753"/>
              <a:gd name="connsiteY2" fmla="*/ 357809 h 357809"/>
              <a:gd name="connsiteX3" fmla="*/ 0 w 203753"/>
              <a:gd name="connsiteY3" fmla="*/ 327991 h 357809"/>
              <a:gd name="connsiteX0" fmla="*/ 59634 w 263387"/>
              <a:gd name="connsiteY0" fmla="*/ 258417 h 288235"/>
              <a:gd name="connsiteX1" fmla="*/ 0 w 263387"/>
              <a:gd name="connsiteY1" fmla="*/ 0 h 288235"/>
              <a:gd name="connsiteX2" fmla="*/ 263387 w 263387"/>
              <a:gd name="connsiteY2" fmla="*/ 288235 h 288235"/>
              <a:gd name="connsiteX3" fmla="*/ 59634 w 263387"/>
              <a:gd name="connsiteY3" fmla="*/ 258417 h 288235"/>
            </a:gdLst>
            <a:ahLst/>
            <a:cxnLst>
              <a:cxn ang="0">
                <a:pos x="connsiteX0" y="connsiteY0"/>
              </a:cxn>
              <a:cxn ang="0">
                <a:pos x="connsiteX1" y="connsiteY1"/>
              </a:cxn>
              <a:cxn ang="0">
                <a:pos x="connsiteX2" y="connsiteY2"/>
              </a:cxn>
              <a:cxn ang="0">
                <a:pos x="connsiteX3" y="connsiteY3"/>
              </a:cxn>
            </a:cxnLst>
            <a:rect l="l" t="t" r="r" b="b"/>
            <a:pathLst>
              <a:path w="263387" h="288235">
                <a:moveTo>
                  <a:pt x="59634" y="258417"/>
                </a:moveTo>
                <a:lnTo>
                  <a:pt x="0" y="0"/>
                </a:lnTo>
                <a:lnTo>
                  <a:pt x="263387" y="288235"/>
                </a:lnTo>
                <a:lnTo>
                  <a:pt x="59634" y="2584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Oval 17"/>
          <p:cNvSpPr/>
          <p:nvPr/>
        </p:nvSpPr>
        <p:spPr>
          <a:xfrm>
            <a:off x="2959224"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9" name="Oval 18"/>
          <p:cNvSpPr/>
          <p:nvPr/>
        </p:nvSpPr>
        <p:spPr>
          <a:xfrm>
            <a:off x="3247256"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0" name="Oval 19"/>
          <p:cNvSpPr/>
          <p:nvPr/>
        </p:nvSpPr>
        <p:spPr>
          <a:xfrm>
            <a:off x="3535288"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1" name="Oval 20"/>
          <p:cNvSpPr/>
          <p:nvPr/>
        </p:nvSpPr>
        <p:spPr>
          <a:xfrm>
            <a:off x="3823320"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2" name="Oval 21"/>
          <p:cNvSpPr/>
          <p:nvPr/>
        </p:nvSpPr>
        <p:spPr>
          <a:xfrm>
            <a:off x="4111352"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3" name="Oval 22"/>
          <p:cNvSpPr/>
          <p:nvPr/>
        </p:nvSpPr>
        <p:spPr>
          <a:xfrm>
            <a:off x="4399384"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5" name="Oval 24"/>
          <p:cNvSpPr/>
          <p:nvPr/>
        </p:nvSpPr>
        <p:spPr>
          <a:xfrm>
            <a:off x="4687416"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6" name="Oval 25"/>
          <p:cNvSpPr/>
          <p:nvPr/>
        </p:nvSpPr>
        <p:spPr>
          <a:xfrm>
            <a:off x="4975448"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nvGrpSpPr>
          <p:cNvPr id="103" name="Group 102"/>
          <p:cNvGrpSpPr/>
          <p:nvPr/>
        </p:nvGrpSpPr>
        <p:grpSpPr>
          <a:xfrm>
            <a:off x="3607296" y="2489448"/>
            <a:ext cx="288032" cy="432048"/>
            <a:chOff x="3607296" y="2489448"/>
            <a:chExt cx="288032" cy="432048"/>
          </a:xfrm>
        </p:grpSpPr>
        <p:cxnSp>
          <p:nvCxnSpPr>
            <p:cNvPr id="42" name="Straight Connector 41"/>
            <p:cNvCxnSpPr>
              <a:stCxn id="28" idx="5"/>
              <a:endCxn id="21" idx="0"/>
            </p:cNvCxnSpPr>
            <p:nvPr/>
          </p:nvCxnSpPr>
          <p:spPr>
            <a:xfrm>
              <a:off x="3801695"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Connector 42"/>
            <p:cNvCxnSpPr>
              <a:stCxn id="28" idx="3"/>
              <a:endCxn id="20" idx="0"/>
            </p:cNvCxnSpPr>
            <p:nvPr/>
          </p:nvCxnSpPr>
          <p:spPr>
            <a:xfrm flipH="1">
              <a:off x="3607296"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Oval 27"/>
            <p:cNvSpPr/>
            <p:nvPr/>
          </p:nvSpPr>
          <p:spPr>
            <a:xfrm>
              <a:off x="3675652"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4" name="Group 103"/>
          <p:cNvGrpSpPr/>
          <p:nvPr/>
        </p:nvGrpSpPr>
        <p:grpSpPr>
          <a:xfrm>
            <a:off x="4183360" y="2489448"/>
            <a:ext cx="288032" cy="432048"/>
            <a:chOff x="4183360" y="2489448"/>
            <a:chExt cx="288032" cy="432048"/>
          </a:xfrm>
        </p:grpSpPr>
        <p:cxnSp>
          <p:nvCxnSpPr>
            <p:cNvPr id="50" name="Straight Connector 49"/>
            <p:cNvCxnSpPr>
              <a:stCxn id="29" idx="5"/>
              <a:endCxn id="23" idx="0"/>
            </p:cNvCxnSpPr>
            <p:nvPr/>
          </p:nvCxnSpPr>
          <p:spPr>
            <a:xfrm>
              <a:off x="4377759"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1" name="Straight Connector 50"/>
            <p:cNvCxnSpPr>
              <a:stCxn id="29" idx="3"/>
              <a:endCxn id="22" idx="0"/>
            </p:cNvCxnSpPr>
            <p:nvPr/>
          </p:nvCxnSpPr>
          <p:spPr>
            <a:xfrm flipH="1">
              <a:off x="4183360"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9" name="Oval 28"/>
            <p:cNvSpPr/>
            <p:nvPr/>
          </p:nvSpPr>
          <p:spPr>
            <a:xfrm>
              <a:off x="4251716"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5" name="Group 104"/>
          <p:cNvGrpSpPr/>
          <p:nvPr/>
        </p:nvGrpSpPr>
        <p:grpSpPr>
          <a:xfrm>
            <a:off x="4759424" y="2489448"/>
            <a:ext cx="288032" cy="432048"/>
            <a:chOff x="4759424" y="2489448"/>
            <a:chExt cx="288032" cy="432048"/>
          </a:xfrm>
        </p:grpSpPr>
        <p:cxnSp>
          <p:nvCxnSpPr>
            <p:cNvPr id="56" name="Straight Connector 55"/>
            <p:cNvCxnSpPr>
              <a:stCxn id="30" idx="5"/>
              <a:endCxn id="26" idx="0"/>
            </p:cNvCxnSpPr>
            <p:nvPr/>
          </p:nvCxnSpPr>
          <p:spPr>
            <a:xfrm>
              <a:off x="4953823"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Straight Connector 56"/>
            <p:cNvCxnSpPr>
              <a:stCxn id="30" idx="3"/>
              <a:endCxn id="25" idx="0"/>
            </p:cNvCxnSpPr>
            <p:nvPr/>
          </p:nvCxnSpPr>
          <p:spPr>
            <a:xfrm flipH="1">
              <a:off x="4759424"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0" name="Oval 29"/>
            <p:cNvSpPr/>
            <p:nvPr/>
          </p:nvSpPr>
          <p:spPr>
            <a:xfrm>
              <a:off x="4827780"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6" name="Group 105"/>
          <p:cNvGrpSpPr/>
          <p:nvPr/>
        </p:nvGrpSpPr>
        <p:grpSpPr>
          <a:xfrm>
            <a:off x="3173422" y="1985392"/>
            <a:ext cx="576064" cy="504056"/>
            <a:chOff x="3173422" y="1985392"/>
            <a:chExt cx="576064" cy="504056"/>
          </a:xfrm>
        </p:grpSpPr>
        <p:cxnSp>
          <p:nvCxnSpPr>
            <p:cNvPr id="62" name="Straight Connector 61"/>
            <p:cNvCxnSpPr>
              <a:stCxn id="31" idx="3"/>
              <a:endCxn id="27" idx="0"/>
            </p:cNvCxnSpPr>
            <p:nvPr/>
          </p:nvCxnSpPr>
          <p:spPr>
            <a:xfrm flipH="1">
              <a:off x="3173422"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5" name="Straight Connector 64"/>
            <p:cNvCxnSpPr>
              <a:stCxn id="31" idx="5"/>
              <a:endCxn id="28" idx="0"/>
            </p:cNvCxnSpPr>
            <p:nvPr/>
          </p:nvCxnSpPr>
          <p:spPr>
            <a:xfrm>
              <a:off x="3513663"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1" name="Oval 30"/>
            <p:cNvSpPr/>
            <p:nvPr/>
          </p:nvSpPr>
          <p:spPr>
            <a:xfrm>
              <a:off x="3387620" y="1985392"/>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7" name="Group 106"/>
          <p:cNvGrpSpPr/>
          <p:nvPr/>
        </p:nvGrpSpPr>
        <p:grpSpPr>
          <a:xfrm>
            <a:off x="4325550" y="1985392"/>
            <a:ext cx="576064" cy="504056"/>
            <a:chOff x="4325550" y="1985392"/>
            <a:chExt cx="576064" cy="504056"/>
          </a:xfrm>
        </p:grpSpPr>
        <p:cxnSp>
          <p:nvCxnSpPr>
            <p:cNvPr id="68" name="Straight Connector 67"/>
            <p:cNvCxnSpPr>
              <a:stCxn id="32" idx="3"/>
              <a:endCxn id="29" idx="0"/>
            </p:cNvCxnSpPr>
            <p:nvPr/>
          </p:nvCxnSpPr>
          <p:spPr>
            <a:xfrm flipH="1">
              <a:off x="4325550"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Straight Connector 70"/>
            <p:cNvCxnSpPr>
              <a:stCxn id="32" idx="5"/>
              <a:endCxn id="30" idx="0"/>
            </p:cNvCxnSpPr>
            <p:nvPr/>
          </p:nvCxnSpPr>
          <p:spPr>
            <a:xfrm>
              <a:off x="4665791"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2" name="Oval 31"/>
            <p:cNvSpPr/>
            <p:nvPr/>
          </p:nvSpPr>
          <p:spPr>
            <a:xfrm>
              <a:off x="4539748" y="1985392"/>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8" name="Group 107"/>
          <p:cNvGrpSpPr/>
          <p:nvPr/>
        </p:nvGrpSpPr>
        <p:grpSpPr>
          <a:xfrm>
            <a:off x="3461454" y="1409328"/>
            <a:ext cx="1152128" cy="576064"/>
            <a:chOff x="3461454" y="1409328"/>
            <a:chExt cx="1152128" cy="576064"/>
          </a:xfrm>
        </p:grpSpPr>
        <p:cxnSp>
          <p:nvCxnSpPr>
            <p:cNvPr id="74" name="Straight Connector 73"/>
            <p:cNvCxnSpPr>
              <a:stCxn id="33" idx="2"/>
              <a:endCxn id="31" idx="0"/>
            </p:cNvCxnSpPr>
            <p:nvPr/>
          </p:nvCxnSpPr>
          <p:spPr>
            <a:xfrm flipH="1">
              <a:off x="3461454" y="1481336"/>
              <a:ext cx="505882" cy="504056"/>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9" name="Straight Connector 78"/>
            <p:cNvCxnSpPr>
              <a:stCxn id="33" idx="6"/>
              <a:endCxn id="32" idx="0"/>
            </p:cNvCxnSpPr>
            <p:nvPr/>
          </p:nvCxnSpPr>
          <p:spPr>
            <a:xfrm>
              <a:off x="4115004" y="1481336"/>
              <a:ext cx="498578" cy="504056"/>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3" name="Oval 32"/>
            <p:cNvSpPr/>
            <p:nvPr/>
          </p:nvSpPr>
          <p:spPr>
            <a:xfrm>
              <a:off x="3967336" y="140932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2" name="Group 101"/>
          <p:cNvGrpSpPr/>
          <p:nvPr/>
        </p:nvGrpSpPr>
        <p:grpSpPr>
          <a:xfrm>
            <a:off x="3031232" y="2489448"/>
            <a:ext cx="288032" cy="432048"/>
            <a:chOff x="3031232" y="2489448"/>
            <a:chExt cx="288032" cy="432048"/>
          </a:xfrm>
        </p:grpSpPr>
        <p:cxnSp>
          <p:nvCxnSpPr>
            <p:cNvPr id="39" name="Straight Connector 38"/>
            <p:cNvCxnSpPr>
              <a:stCxn id="27" idx="5"/>
              <a:endCxn id="19" idx="0"/>
            </p:cNvCxnSpPr>
            <p:nvPr/>
          </p:nvCxnSpPr>
          <p:spPr>
            <a:xfrm>
              <a:off x="3225631"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27" idx="3"/>
              <a:endCxn id="18" idx="0"/>
            </p:cNvCxnSpPr>
            <p:nvPr/>
          </p:nvCxnSpPr>
          <p:spPr>
            <a:xfrm flipH="1">
              <a:off x="3031232"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Oval 26"/>
            <p:cNvSpPr/>
            <p:nvPr/>
          </p:nvSpPr>
          <p:spPr>
            <a:xfrm>
              <a:off x="3099588"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u="sng" dirty="0">
                <a:solidFill>
                  <a:schemeClr val="tx1"/>
                </a:solidFill>
                <a:effectLst>
                  <a:outerShdw blurRad="50800" dist="38100" dir="2700000" algn="tl" rotWithShape="0">
                    <a:prstClr val="black">
                      <a:alpha val="40000"/>
                    </a:prstClr>
                  </a:outerShdw>
                </a:effectLst>
              </a:endParaRPr>
            </a:p>
          </p:txBody>
        </p:sp>
      </p:grpSp>
      <p:sp>
        <p:nvSpPr>
          <p:cNvPr id="24" name="Slide Number Placeholder 23"/>
          <p:cNvSpPr>
            <a:spLocks noGrp="1"/>
          </p:cNvSpPr>
          <p:nvPr>
            <p:ph type="sldNum" sz="quarter" idx="12"/>
          </p:nvPr>
        </p:nvSpPr>
        <p:spPr/>
        <p:txBody>
          <a:bodyPr/>
          <a:lstStyle/>
          <a:p>
            <a:pPr>
              <a:defRPr/>
            </a:pPr>
            <a:fld id="{AD73B8B3-247B-45E9-B8A2-9D6A39559F4A}" type="slidenum">
              <a:rPr lang="de-DE" smtClean="0"/>
              <a:pPr>
                <a:defRPr/>
              </a:pPr>
              <a:t>8</a:t>
            </a:fld>
            <a:endParaRPr lang="de-DE"/>
          </a:p>
        </p:txBody>
      </p:sp>
    </p:spTree>
    <p:extLst>
      <p:ext uri="{BB962C8B-B14F-4D97-AF65-F5344CB8AC3E}">
        <p14:creationId xmlns:p14="http://schemas.microsoft.com/office/powerpoint/2010/main" val="138251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250"/>
                                        <p:tgtEl>
                                          <p:spTgt spid="18"/>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50"/>
                                        <p:tgtEl>
                                          <p:spTgt spid="1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25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50"/>
                                        <p:tgtEl>
                                          <p:spTgt spid="20"/>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5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250"/>
                                        <p:tgtEl>
                                          <p:spTgt spid="21"/>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5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250"/>
                                        <p:tgtEl>
                                          <p:spTgt spid="22"/>
                                        </p:tgtEl>
                                      </p:cBhvr>
                                    </p:animEffect>
                                  </p:childTnLst>
                                </p:cTn>
                              </p:par>
                            </p:childTnLst>
                          </p:cTn>
                        </p:par>
                        <p:par>
                          <p:cTn id="39" fill="hold">
                            <p:stCondLst>
                              <p:cond delay="1250"/>
                            </p:stCondLst>
                            <p:childTnLst>
                              <p:par>
                                <p:cTn id="40" presetID="10" presetClass="entr" presetSubtype="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5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250"/>
                                        <p:tgtEl>
                                          <p:spTgt spid="2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25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250"/>
                                        <p:tgtEl>
                                          <p:spTgt spid="25"/>
                                        </p:tgtEl>
                                      </p:cBhvr>
                                    </p:animEffect>
                                  </p:childTnLst>
                                </p:cTn>
                              </p:par>
                            </p:childTnLst>
                          </p:cTn>
                        </p:par>
                        <p:par>
                          <p:cTn id="53" fill="hold">
                            <p:stCondLst>
                              <p:cond delay="175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250"/>
                                        <p:tgtEl>
                                          <p:spTgt spid="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25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nodeType="with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fade">
                                      <p:cBhvr>
                                        <p:cTn id="67" dur="500"/>
                                        <p:tgtEl>
                                          <p:spTgt spid="102"/>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ntr" presetSubtype="0" fill="hold" nodeType="withEffect">
                                  <p:stCondLst>
                                    <p:cond delay="0"/>
                                  </p:stCondLst>
                                  <p:childTnLst>
                                    <p:set>
                                      <p:cBhvr>
                                        <p:cTn id="73" dur="1" fill="hold">
                                          <p:stCondLst>
                                            <p:cond delay="0"/>
                                          </p:stCondLst>
                                        </p:cTn>
                                        <p:tgtEl>
                                          <p:spTgt spid="103"/>
                                        </p:tgtEl>
                                        <p:attrNameLst>
                                          <p:attrName>style.visibility</p:attrName>
                                        </p:attrNameLst>
                                      </p:cBhvr>
                                      <p:to>
                                        <p:strVal val="visible"/>
                                      </p:to>
                                    </p:set>
                                    <p:animEffect transition="in" filter="fade">
                                      <p:cBhvr>
                                        <p:cTn id="74" dur="500"/>
                                        <p:tgtEl>
                                          <p:spTgt spid="103"/>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104"/>
                                        </p:tgtEl>
                                        <p:attrNameLst>
                                          <p:attrName>style.visibility</p:attrName>
                                        </p:attrNameLst>
                                      </p:cBhvr>
                                      <p:to>
                                        <p:strVal val="visible"/>
                                      </p:to>
                                    </p:set>
                                    <p:animEffect transition="in" filter="fade">
                                      <p:cBhvr>
                                        <p:cTn id="81" dur="500"/>
                                        <p:tgtEl>
                                          <p:spTgt spid="104"/>
                                        </p:tgtEl>
                                      </p:cBhvr>
                                    </p:animEffect>
                                  </p:childTnLst>
                                </p:cTn>
                              </p:par>
                            </p:childTnLst>
                          </p:cTn>
                        </p:par>
                        <p:par>
                          <p:cTn id="82" fill="hold">
                            <p:stCondLst>
                              <p:cond delay="1500"/>
                            </p:stCondLst>
                            <p:childTnLst>
                              <p:par>
                                <p:cTn id="83" presetID="10" presetClass="entr" presetSubtype="0" fill="hold" grpId="0"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fade">
                                      <p:cBhvr>
                                        <p:cTn id="85" dur="500"/>
                                        <p:tgtEl>
                                          <p:spTgt spid="13"/>
                                        </p:tgtEl>
                                      </p:cBhvr>
                                    </p:animEffect>
                                  </p:childTnLst>
                                </p:cTn>
                              </p:par>
                              <p:par>
                                <p:cTn id="86" presetID="10" presetClass="entr" presetSubtype="0" fill="hold" nodeType="withEffect">
                                  <p:stCondLst>
                                    <p:cond delay="0"/>
                                  </p:stCondLst>
                                  <p:childTnLst>
                                    <p:set>
                                      <p:cBhvr>
                                        <p:cTn id="87" dur="1" fill="hold">
                                          <p:stCondLst>
                                            <p:cond delay="0"/>
                                          </p:stCondLst>
                                        </p:cTn>
                                        <p:tgtEl>
                                          <p:spTgt spid="105"/>
                                        </p:tgtEl>
                                        <p:attrNameLst>
                                          <p:attrName>style.visibility</p:attrName>
                                        </p:attrNameLst>
                                      </p:cBhvr>
                                      <p:to>
                                        <p:strVal val="visible"/>
                                      </p:to>
                                    </p:set>
                                    <p:animEffect transition="in" filter="fade">
                                      <p:cBhvr>
                                        <p:cTn id="88" dur="500"/>
                                        <p:tgtEl>
                                          <p:spTgt spid="10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500"/>
                                        <p:tgtEl>
                                          <p:spTgt spid="15"/>
                                        </p:tgtEl>
                                      </p:cBhvr>
                                    </p:animEffect>
                                  </p:childTnLst>
                                </p:cTn>
                              </p:par>
                              <p:par>
                                <p:cTn id="94" presetID="10" presetClass="entr" presetSubtype="0" fill="hold" nodeType="withEffect">
                                  <p:stCondLst>
                                    <p:cond delay="0"/>
                                  </p:stCondLst>
                                  <p:childTnLst>
                                    <p:set>
                                      <p:cBhvr>
                                        <p:cTn id="95" dur="1" fill="hold">
                                          <p:stCondLst>
                                            <p:cond delay="0"/>
                                          </p:stCondLst>
                                        </p:cTn>
                                        <p:tgtEl>
                                          <p:spTgt spid="106"/>
                                        </p:tgtEl>
                                        <p:attrNameLst>
                                          <p:attrName>style.visibility</p:attrName>
                                        </p:attrNameLst>
                                      </p:cBhvr>
                                      <p:to>
                                        <p:strVal val="visible"/>
                                      </p:to>
                                    </p:set>
                                    <p:animEffect transition="in" filter="fade">
                                      <p:cBhvr>
                                        <p:cTn id="96" dur="500"/>
                                        <p:tgtEl>
                                          <p:spTgt spid="106"/>
                                        </p:tgtEl>
                                      </p:cBhvr>
                                    </p:animEffect>
                                  </p:childTnLst>
                                </p:cTn>
                              </p:par>
                            </p:childTnLst>
                          </p:cTn>
                        </p:par>
                        <p:par>
                          <p:cTn id="97" fill="hold">
                            <p:stCondLst>
                              <p:cond delay="500"/>
                            </p:stCondLst>
                            <p:childTnLst>
                              <p:par>
                                <p:cTn id="98" presetID="10" presetClass="entr" presetSubtype="0" fill="hold" grpId="0" nodeType="after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fade">
                                      <p:cBhvr>
                                        <p:cTn id="100" dur="500"/>
                                        <p:tgtEl>
                                          <p:spTgt spid="16"/>
                                        </p:tgtEl>
                                      </p:cBhvr>
                                    </p:animEffect>
                                  </p:childTnLst>
                                </p:cTn>
                              </p:par>
                              <p:par>
                                <p:cTn id="101" presetID="10" presetClass="entr" presetSubtype="0" fill="hold" nodeType="with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500"/>
                                        <p:tgtEl>
                                          <p:spTgt spid="10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500"/>
                                        <p:tgtEl>
                                          <p:spTgt spid="17"/>
                                        </p:tgtEl>
                                      </p:cBhvr>
                                    </p:animEffect>
                                  </p:childTnLst>
                                </p:cTn>
                              </p:par>
                              <p:par>
                                <p:cTn id="109" presetID="10" presetClass="entr" presetSubtype="0" fill="hold" nodeType="withEffect">
                                  <p:stCondLst>
                                    <p:cond delay="0"/>
                                  </p:st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4" grpId="0" animBg="1"/>
      <p:bldP spid="13" grpId="0" animBg="1"/>
      <p:bldP spid="12" grpId="0" animBg="1"/>
      <p:bldP spid="11" grpId="0" animBg="1"/>
      <p:bldP spid="3" grpId="0" animBg="1"/>
      <p:bldP spid="4" grpId="0" animBg="1"/>
      <p:bldP spid="5" grpId="0" animBg="1"/>
      <p:bldP spid="6" grpId="0" animBg="1"/>
      <p:bldP spid="7" grpId="0" animBg="1"/>
      <p:bldP spid="8" grpId="0" animBg="1"/>
      <p:bldP spid="9" grpId="0" animBg="1"/>
      <p:bldP spid="10" grpId="0" animBg="1"/>
      <p:bldP spid="18" grpId="0" animBg="1"/>
      <p:bldP spid="19" grpId="0" animBg="1"/>
      <p:bldP spid="20" grpId="0" animBg="1"/>
      <p:bldP spid="21" grpId="0" animBg="1"/>
      <p:bldP spid="22" grpId="0" animBg="1"/>
      <p:bldP spid="23" grpId="0" animBg="1"/>
      <p:bldP spid="25" grpId="0"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3751313" y="2845023"/>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9" name="Rounded Rectangle 68"/>
          <p:cNvSpPr/>
          <p:nvPr/>
        </p:nvSpPr>
        <p:spPr>
          <a:xfrm>
            <a:off x="3463281" y="2845023"/>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7" name="Rounded Rectangle 66"/>
          <p:cNvSpPr/>
          <p:nvPr/>
        </p:nvSpPr>
        <p:spPr>
          <a:xfrm>
            <a:off x="3175249" y="2845023"/>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6" name="Rounded Rectangle 65"/>
          <p:cNvSpPr/>
          <p:nvPr/>
        </p:nvSpPr>
        <p:spPr>
          <a:xfrm>
            <a:off x="2887217" y="2845023"/>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4" name="Rounded Rectangle 63"/>
          <p:cNvSpPr/>
          <p:nvPr/>
        </p:nvSpPr>
        <p:spPr>
          <a:xfrm>
            <a:off x="3605086" y="2417641"/>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3" name="Rounded Rectangle 62"/>
          <p:cNvSpPr/>
          <p:nvPr/>
        </p:nvSpPr>
        <p:spPr>
          <a:xfrm>
            <a:off x="3029026" y="2417641"/>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1" name="Rounded Rectangle 60"/>
          <p:cNvSpPr/>
          <p:nvPr/>
        </p:nvSpPr>
        <p:spPr>
          <a:xfrm>
            <a:off x="4469567" y="1913585"/>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60" name="Rounded Rectangle 59"/>
          <p:cNvSpPr/>
          <p:nvPr/>
        </p:nvSpPr>
        <p:spPr>
          <a:xfrm>
            <a:off x="3317056" y="1913585"/>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59" name="Rounded Rectangle 58"/>
          <p:cNvSpPr/>
          <p:nvPr/>
        </p:nvSpPr>
        <p:spPr>
          <a:xfrm>
            <a:off x="3897760" y="1337521"/>
            <a:ext cx="288030" cy="287630"/>
          </a:xfrm>
          <a:prstGeom prst="roundRect">
            <a:avLst>
              <a:gd name="adj" fmla="val 26198"/>
            </a:avLst>
          </a:prstGeom>
          <a:effectLst/>
        </p:spPr>
        <p:style>
          <a:lnRef idx="1">
            <a:schemeClr val="accent2"/>
          </a:lnRef>
          <a:fillRef idx="2">
            <a:schemeClr val="accent2"/>
          </a:fillRef>
          <a:effectRef idx="1">
            <a:schemeClr val="accent2"/>
          </a:effectRef>
          <a:fontRef idx="minor">
            <a:schemeClr val="dk1"/>
          </a:fontRef>
        </p:style>
        <p:txBody>
          <a:bodyPr lIns="91429" tIns="45715" rIns="91429" bIns="45715" rtlCol="0" anchor="ctr"/>
          <a:lstStyle/>
          <a:p>
            <a:pPr algn="ctr"/>
            <a:endParaRPr lang="en-US"/>
          </a:p>
        </p:txBody>
      </p:sp>
      <p:sp>
        <p:nvSpPr>
          <p:cNvPr id="17" name="Rectangle 16"/>
          <p:cNvSpPr/>
          <p:nvPr/>
        </p:nvSpPr>
        <p:spPr>
          <a:xfrm>
            <a:off x="510952" y="1351416"/>
            <a:ext cx="2093558" cy="1746599"/>
          </a:xfrm>
          <a:prstGeom prst="rect">
            <a:avLst/>
          </a:prstGeom>
          <a:gradFill>
            <a:gsLst>
              <a:gs pos="0">
                <a:schemeClr val="accent6">
                  <a:tint val="50000"/>
                  <a:satMod val="300000"/>
                  <a:alpha val="50000"/>
                  <a:lumMod val="95000"/>
                  <a:lumOff val="5000"/>
                </a:schemeClr>
              </a:gs>
              <a:gs pos="35000">
                <a:schemeClr val="accent6">
                  <a:tint val="37000"/>
                  <a:satMod val="300000"/>
                  <a:alpha val="50000"/>
                  <a:lumMod val="90000"/>
                  <a:lumOff val="10000"/>
                </a:schemeClr>
              </a:gs>
              <a:gs pos="100000">
                <a:schemeClr val="accent6">
                  <a:tint val="15000"/>
                  <a:satMod val="350000"/>
                  <a:alpha val="50000"/>
                  <a:lumMod val="85000"/>
                  <a:lumOff val="1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Rectangle 15"/>
          <p:cNvSpPr/>
          <p:nvPr/>
        </p:nvSpPr>
        <p:spPr>
          <a:xfrm>
            <a:off x="1660496" y="1351417"/>
            <a:ext cx="944014" cy="1624542"/>
          </a:xfrm>
          <a:prstGeom prst="rect">
            <a:avLst/>
          </a:prstGeom>
          <a:gradFill>
            <a:gsLst>
              <a:gs pos="0">
                <a:schemeClr val="accent6">
                  <a:tint val="50000"/>
                  <a:satMod val="300000"/>
                  <a:alpha val="50000"/>
                  <a:lumMod val="95000"/>
                </a:schemeClr>
              </a:gs>
              <a:gs pos="35000">
                <a:schemeClr val="accent6">
                  <a:tint val="37000"/>
                  <a:satMod val="300000"/>
                  <a:alpha val="50000"/>
                  <a:lumMod val="100000"/>
                </a:schemeClr>
              </a:gs>
              <a:gs pos="100000">
                <a:schemeClr val="accent6">
                  <a:tint val="15000"/>
                  <a:satMod val="350000"/>
                  <a:alpha val="50000"/>
                  <a:lumMod val="95000"/>
                  <a:lumOff val="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510952" y="1769368"/>
            <a:ext cx="1080120" cy="1328648"/>
          </a:xfrm>
          <a:prstGeom prst="rect">
            <a:avLst/>
          </a:prstGeom>
          <a:gradFill>
            <a:gsLst>
              <a:gs pos="0">
                <a:schemeClr val="accent6">
                  <a:tint val="50000"/>
                  <a:satMod val="300000"/>
                  <a:alpha val="50000"/>
                  <a:lumMod val="95000"/>
                </a:schemeClr>
              </a:gs>
              <a:gs pos="35000">
                <a:schemeClr val="accent6">
                  <a:tint val="37000"/>
                  <a:satMod val="300000"/>
                  <a:alpha val="50000"/>
                  <a:lumMod val="100000"/>
                </a:schemeClr>
              </a:gs>
              <a:gs pos="100000">
                <a:schemeClr val="accent6">
                  <a:tint val="15000"/>
                  <a:satMod val="350000"/>
                  <a:alpha val="50000"/>
                  <a:lumMod val="95000"/>
                  <a:lumOff val="5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Rectangle 13"/>
          <p:cNvSpPr/>
          <p:nvPr/>
        </p:nvSpPr>
        <p:spPr>
          <a:xfrm>
            <a:off x="681742" y="1769368"/>
            <a:ext cx="909330" cy="807299"/>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510952" y="2482042"/>
            <a:ext cx="648934" cy="615974"/>
          </a:xfrm>
          <a:prstGeom prst="rect">
            <a:avLst/>
          </a:prstGeom>
          <a:gradFill>
            <a:gsLst>
              <a:gs pos="0">
                <a:schemeClr val="accent6">
                  <a:tint val="50000"/>
                  <a:satMod val="300000"/>
                  <a:alpha val="50000"/>
                  <a:lumMod val="80000"/>
                </a:schemeClr>
              </a:gs>
              <a:gs pos="35000">
                <a:schemeClr val="accent6">
                  <a:tint val="37000"/>
                  <a:satMod val="300000"/>
                  <a:alpha val="50000"/>
                  <a:lumMod val="85000"/>
                </a:schemeClr>
              </a:gs>
              <a:gs pos="100000">
                <a:schemeClr val="accent6">
                  <a:tint val="15000"/>
                  <a:satMod val="350000"/>
                  <a:alpha val="50000"/>
                  <a:lumMod val="90000"/>
                </a:schemeClr>
              </a:gs>
            </a:gsLst>
          </a:gradFill>
          <a:ln>
            <a:solidFill>
              <a:srgbClr val="D8670A"/>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Bounding volume hierarchy</a:t>
            </a:r>
            <a:endParaRPr lang="en-US" dirty="0"/>
          </a:p>
        </p:txBody>
      </p:sp>
      <p:sp>
        <p:nvSpPr>
          <p:cNvPr id="3" name="Freeform 2"/>
          <p:cNvSpPr/>
          <p:nvPr/>
        </p:nvSpPr>
        <p:spPr>
          <a:xfrm>
            <a:off x="510952" y="2630877"/>
            <a:ext cx="243509" cy="467139"/>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Lst>
            <a:ahLst/>
            <a:cxnLst>
              <a:cxn ang="0">
                <a:pos x="connsiteX0" y="connsiteY0"/>
              </a:cxn>
              <a:cxn ang="0">
                <a:pos x="connsiteX1" y="connsiteY1"/>
              </a:cxn>
              <a:cxn ang="0">
                <a:pos x="connsiteX2" y="connsiteY2"/>
              </a:cxn>
              <a:cxn ang="0">
                <a:pos x="connsiteX3" y="connsiteY3"/>
              </a:cxn>
            </a:cxnLst>
            <a:rect l="l" t="t" r="r" b="b"/>
            <a:pathLst>
              <a:path w="243509" h="467139">
                <a:moveTo>
                  <a:pt x="0" y="372717"/>
                </a:moveTo>
                <a:lnTo>
                  <a:pt x="129209" y="0"/>
                </a:lnTo>
                <a:lnTo>
                  <a:pt x="243509" y="467139"/>
                </a:lnTo>
                <a:lnTo>
                  <a:pt x="0" y="3727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Freeform 4"/>
          <p:cNvSpPr/>
          <p:nvPr/>
        </p:nvSpPr>
        <p:spPr>
          <a:xfrm>
            <a:off x="1745028" y="2685240"/>
            <a:ext cx="278296" cy="1938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159026 w 288235"/>
              <a:gd name="connsiteY0" fmla="*/ 372717 h 566530"/>
              <a:gd name="connsiteX1" fmla="*/ 288235 w 288235"/>
              <a:gd name="connsiteY1" fmla="*/ 0 h 566530"/>
              <a:gd name="connsiteX2" fmla="*/ 0 w 288235"/>
              <a:gd name="connsiteY2" fmla="*/ 566530 h 566530"/>
              <a:gd name="connsiteX3" fmla="*/ 159026 w 288235"/>
              <a:gd name="connsiteY3" fmla="*/ 372717 h 566530"/>
              <a:gd name="connsiteX0" fmla="*/ 159026 w 293205"/>
              <a:gd name="connsiteY0" fmla="*/ 0 h 193813"/>
              <a:gd name="connsiteX1" fmla="*/ 293205 w 293205"/>
              <a:gd name="connsiteY1" fmla="*/ 39757 h 193813"/>
              <a:gd name="connsiteX2" fmla="*/ 0 w 293205"/>
              <a:gd name="connsiteY2" fmla="*/ 193813 h 193813"/>
              <a:gd name="connsiteX3" fmla="*/ 159026 w 293205"/>
              <a:gd name="connsiteY3" fmla="*/ 0 h 193813"/>
              <a:gd name="connsiteX0" fmla="*/ 159026 w 472109"/>
              <a:gd name="connsiteY0" fmla="*/ 4969 h 198782"/>
              <a:gd name="connsiteX1" fmla="*/ 472109 w 472109"/>
              <a:gd name="connsiteY1" fmla="*/ 0 h 198782"/>
              <a:gd name="connsiteX2" fmla="*/ 0 w 472109"/>
              <a:gd name="connsiteY2" fmla="*/ 198782 h 198782"/>
              <a:gd name="connsiteX3" fmla="*/ 159026 w 472109"/>
              <a:gd name="connsiteY3" fmla="*/ 4969 h 198782"/>
              <a:gd name="connsiteX0" fmla="*/ 159026 w 278296"/>
              <a:gd name="connsiteY0" fmla="*/ 0 h 193813"/>
              <a:gd name="connsiteX1" fmla="*/ 278296 w 278296"/>
              <a:gd name="connsiteY1" fmla="*/ 89452 h 193813"/>
              <a:gd name="connsiteX2" fmla="*/ 0 w 278296"/>
              <a:gd name="connsiteY2" fmla="*/ 193813 h 193813"/>
              <a:gd name="connsiteX3" fmla="*/ 159026 w 278296"/>
              <a:gd name="connsiteY3" fmla="*/ 0 h 193813"/>
            </a:gdLst>
            <a:ahLst/>
            <a:cxnLst>
              <a:cxn ang="0">
                <a:pos x="connsiteX0" y="connsiteY0"/>
              </a:cxn>
              <a:cxn ang="0">
                <a:pos x="connsiteX1" y="connsiteY1"/>
              </a:cxn>
              <a:cxn ang="0">
                <a:pos x="connsiteX2" y="connsiteY2"/>
              </a:cxn>
              <a:cxn ang="0">
                <a:pos x="connsiteX3" y="connsiteY3"/>
              </a:cxn>
            </a:cxnLst>
            <a:rect l="l" t="t" r="r" b="b"/>
            <a:pathLst>
              <a:path w="278296" h="193813">
                <a:moveTo>
                  <a:pt x="159026" y="0"/>
                </a:moveTo>
                <a:lnTo>
                  <a:pt x="278296" y="89452"/>
                </a:lnTo>
                <a:lnTo>
                  <a:pt x="0" y="193813"/>
                </a:lnTo>
                <a:lnTo>
                  <a:pt x="159026" y="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Freeform 5"/>
          <p:cNvSpPr/>
          <p:nvPr/>
        </p:nvSpPr>
        <p:spPr>
          <a:xfrm>
            <a:off x="2172157" y="2449186"/>
            <a:ext cx="432353" cy="52677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68357"/>
              <a:gd name="connsiteY0" fmla="*/ 372717 h 626165"/>
              <a:gd name="connsiteX1" fmla="*/ 129209 w 268357"/>
              <a:gd name="connsiteY1" fmla="*/ 0 h 626165"/>
              <a:gd name="connsiteX2" fmla="*/ 268357 w 268357"/>
              <a:gd name="connsiteY2" fmla="*/ 626165 h 626165"/>
              <a:gd name="connsiteX3" fmla="*/ 0 w 268357"/>
              <a:gd name="connsiteY3" fmla="*/ 372717 h 626165"/>
              <a:gd name="connsiteX0" fmla="*/ 0 w 432353"/>
              <a:gd name="connsiteY0" fmla="*/ 193812 h 626165"/>
              <a:gd name="connsiteX1" fmla="*/ 293205 w 432353"/>
              <a:gd name="connsiteY1" fmla="*/ 0 h 626165"/>
              <a:gd name="connsiteX2" fmla="*/ 432353 w 432353"/>
              <a:gd name="connsiteY2" fmla="*/ 626165 h 626165"/>
              <a:gd name="connsiteX3" fmla="*/ 0 w 432353"/>
              <a:gd name="connsiteY3" fmla="*/ 193812 h 626165"/>
              <a:gd name="connsiteX0" fmla="*/ 0 w 432353"/>
              <a:gd name="connsiteY0" fmla="*/ 149086 h 581439"/>
              <a:gd name="connsiteX1" fmla="*/ 417444 w 432353"/>
              <a:gd name="connsiteY1" fmla="*/ 0 h 581439"/>
              <a:gd name="connsiteX2" fmla="*/ 432353 w 432353"/>
              <a:gd name="connsiteY2" fmla="*/ 581439 h 581439"/>
              <a:gd name="connsiteX3" fmla="*/ 0 w 432353"/>
              <a:gd name="connsiteY3" fmla="*/ 149086 h 581439"/>
              <a:gd name="connsiteX0" fmla="*/ 0 w 432353"/>
              <a:gd name="connsiteY0" fmla="*/ 94420 h 526773"/>
              <a:gd name="connsiteX1" fmla="*/ 347871 w 432353"/>
              <a:gd name="connsiteY1" fmla="*/ 0 h 526773"/>
              <a:gd name="connsiteX2" fmla="*/ 432353 w 432353"/>
              <a:gd name="connsiteY2" fmla="*/ 526773 h 526773"/>
              <a:gd name="connsiteX3" fmla="*/ 0 w 432353"/>
              <a:gd name="connsiteY3" fmla="*/ 94420 h 526773"/>
            </a:gdLst>
            <a:ahLst/>
            <a:cxnLst>
              <a:cxn ang="0">
                <a:pos x="connsiteX0" y="connsiteY0"/>
              </a:cxn>
              <a:cxn ang="0">
                <a:pos x="connsiteX1" y="connsiteY1"/>
              </a:cxn>
              <a:cxn ang="0">
                <a:pos x="connsiteX2" y="connsiteY2"/>
              </a:cxn>
              <a:cxn ang="0">
                <a:pos x="connsiteX3" y="connsiteY3"/>
              </a:cxn>
            </a:cxnLst>
            <a:rect l="l" t="t" r="r" b="b"/>
            <a:pathLst>
              <a:path w="432353" h="526773">
                <a:moveTo>
                  <a:pt x="0" y="94420"/>
                </a:moveTo>
                <a:lnTo>
                  <a:pt x="347871" y="0"/>
                </a:lnTo>
                <a:lnTo>
                  <a:pt x="432353" y="526773"/>
                </a:lnTo>
                <a:lnTo>
                  <a:pt x="0" y="9442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reeform 7"/>
          <p:cNvSpPr/>
          <p:nvPr/>
        </p:nvSpPr>
        <p:spPr>
          <a:xfrm>
            <a:off x="681742" y="1769369"/>
            <a:ext cx="392596" cy="203751"/>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278296"/>
              <a:gd name="connsiteY0" fmla="*/ 372717 h 372717"/>
              <a:gd name="connsiteX1" fmla="*/ 129209 w 278296"/>
              <a:gd name="connsiteY1" fmla="*/ 0 h 372717"/>
              <a:gd name="connsiteX2" fmla="*/ 278296 w 278296"/>
              <a:gd name="connsiteY2" fmla="*/ 263387 h 372717"/>
              <a:gd name="connsiteX3" fmla="*/ 0 w 278296"/>
              <a:gd name="connsiteY3" fmla="*/ 372717 h 372717"/>
              <a:gd name="connsiteX0" fmla="*/ 0 w 278296"/>
              <a:gd name="connsiteY0" fmla="*/ 278295 h 278295"/>
              <a:gd name="connsiteX1" fmla="*/ 74544 w 278296"/>
              <a:gd name="connsiteY1" fmla="*/ 0 h 278295"/>
              <a:gd name="connsiteX2" fmla="*/ 278296 w 278296"/>
              <a:gd name="connsiteY2" fmla="*/ 168965 h 278295"/>
              <a:gd name="connsiteX3" fmla="*/ 0 w 278296"/>
              <a:gd name="connsiteY3" fmla="*/ 278295 h 278295"/>
              <a:gd name="connsiteX0" fmla="*/ 0 w 392596"/>
              <a:gd name="connsiteY0" fmla="*/ 203751 h 203751"/>
              <a:gd name="connsiteX1" fmla="*/ 188844 w 392596"/>
              <a:gd name="connsiteY1" fmla="*/ 0 h 203751"/>
              <a:gd name="connsiteX2" fmla="*/ 392596 w 392596"/>
              <a:gd name="connsiteY2" fmla="*/ 168965 h 203751"/>
              <a:gd name="connsiteX3" fmla="*/ 0 w 392596"/>
              <a:gd name="connsiteY3" fmla="*/ 203751 h 203751"/>
            </a:gdLst>
            <a:ahLst/>
            <a:cxnLst>
              <a:cxn ang="0">
                <a:pos x="connsiteX0" y="connsiteY0"/>
              </a:cxn>
              <a:cxn ang="0">
                <a:pos x="connsiteX1" y="connsiteY1"/>
              </a:cxn>
              <a:cxn ang="0">
                <a:pos x="connsiteX2" y="connsiteY2"/>
              </a:cxn>
              <a:cxn ang="0">
                <a:pos x="connsiteX3" y="connsiteY3"/>
              </a:cxn>
            </a:cxnLst>
            <a:rect l="l" t="t" r="r" b="b"/>
            <a:pathLst>
              <a:path w="392596" h="203751">
                <a:moveTo>
                  <a:pt x="0" y="203751"/>
                </a:moveTo>
                <a:lnTo>
                  <a:pt x="188844" y="0"/>
                </a:lnTo>
                <a:lnTo>
                  <a:pt x="392596" y="168965"/>
                </a:lnTo>
                <a:lnTo>
                  <a:pt x="0" y="203751"/>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8"/>
          <p:cNvSpPr/>
          <p:nvPr/>
        </p:nvSpPr>
        <p:spPr>
          <a:xfrm>
            <a:off x="1660496" y="1351417"/>
            <a:ext cx="318051" cy="536713"/>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303143"/>
              <a:gd name="connsiteY0" fmla="*/ 442291 h 536713"/>
              <a:gd name="connsiteX1" fmla="*/ 303143 w 303143"/>
              <a:gd name="connsiteY1" fmla="*/ 0 h 536713"/>
              <a:gd name="connsiteX2" fmla="*/ 243509 w 303143"/>
              <a:gd name="connsiteY2" fmla="*/ 536713 h 536713"/>
              <a:gd name="connsiteX3" fmla="*/ 0 w 303143"/>
              <a:gd name="connsiteY3" fmla="*/ 442291 h 536713"/>
              <a:gd name="connsiteX0" fmla="*/ 0 w 318051"/>
              <a:gd name="connsiteY0" fmla="*/ 218660 h 536713"/>
              <a:gd name="connsiteX1" fmla="*/ 318051 w 318051"/>
              <a:gd name="connsiteY1" fmla="*/ 0 h 536713"/>
              <a:gd name="connsiteX2" fmla="*/ 258417 w 318051"/>
              <a:gd name="connsiteY2" fmla="*/ 536713 h 536713"/>
              <a:gd name="connsiteX3" fmla="*/ 0 w 318051"/>
              <a:gd name="connsiteY3" fmla="*/ 218660 h 536713"/>
            </a:gdLst>
            <a:ahLst/>
            <a:cxnLst>
              <a:cxn ang="0">
                <a:pos x="connsiteX0" y="connsiteY0"/>
              </a:cxn>
              <a:cxn ang="0">
                <a:pos x="connsiteX1" y="connsiteY1"/>
              </a:cxn>
              <a:cxn ang="0">
                <a:pos x="connsiteX2" y="connsiteY2"/>
              </a:cxn>
              <a:cxn ang="0">
                <a:pos x="connsiteX3" y="connsiteY3"/>
              </a:cxn>
            </a:cxnLst>
            <a:rect l="l" t="t" r="r" b="b"/>
            <a:pathLst>
              <a:path w="318051" h="536713">
                <a:moveTo>
                  <a:pt x="0" y="218660"/>
                </a:moveTo>
                <a:lnTo>
                  <a:pt x="318051" y="0"/>
                </a:lnTo>
                <a:lnTo>
                  <a:pt x="258417" y="536713"/>
                </a:lnTo>
                <a:lnTo>
                  <a:pt x="0" y="218660"/>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Freeform 9"/>
          <p:cNvSpPr/>
          <p:nvPr/>
        </p:nvSpPr>
        <p:spPr>
          <a:xfrm>
            <a:off x="2229256" y="1744012"/>
            <a:ext cx="263387" cy="288235"/>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83874"/>
              <a:gd name="connsiteY0" fmla="*/ 327991 h 467139"/>
              <a:gd name="connsiteX1" fmla="*/ 69574 w 183874"/>
              <a:gd name="connsiteY1" fmla="*/ 0 h 467139"/>
              <a:gd name="connsiteX2" fmla="*/ 183874 w 183874"/>
              <a:gd name="connsiteY2" fmla="*/ 467139 h 467139"/>
              <a:gd name="connsiteX3" fmla="*/ 0 w 183874"/>
              <a:gd name="connsiteY3" fmla="*/ 327991 h 467139"/>
              <a:gd name="connsiteX0" fmla="*/ 0 w 203753"/>
              <a:gd name="connsiteY0" fmla="*/ 327991 h 357809"/>
              <a:gd name="connsiteX1" fmla="*/ 69574 w 203753"/>
              <a:gd name="connsiteY1" fmla="*/ 0 h 357809"/>
              <a:gd name="connsiteX2" fmla="*/ 203753 w 203753"/>
              <a:gd name="connsiteY2" fmla="*/ 357809 h 357809"/>
              <a:gd name="connsiteX3" fmla="*/ 0 w 203753"/>
              <a:gd name="connsiteY3" fmla="*/ 327991 h 357809"/>
              <a:gd name="connsiteX0" fmla="*/ 59634 w 263387"/>
              <a:gd name="connsiteY0" fmla="*/ 258417 h 288235"/>
              <a:gd name="connsiteX1" fmla="*/ 0 w 263387"/>
              <a:gd name="connsiteY1" fmla="*/ 0 h 288235"/>
              <a:gd name="connsiteX2" fmla="*/ 263387 w 263387"/>
              <a:gd name="connsiteY2" fmla="*/ 288235 h 288235"/>
              <a:gd name="connsiteX3" fmla="*/ 59634 w 263387"/>
              <a:gd name="connsiteY3" fmla="*/ 258417 h 288235"/>
            </a:gdLst>
            <a:ahLst/>
            <a:cxnLst>
              <a:cxn ang="0">
                <a:pos x="connsiteX0" y="connsiteY0"/>
              </a:cxn>
              <a:cxn ang="0">
                <a:pos x="connsiteX1" y="connsiteY1"/>
              </a:cxn>
              <a:cxn ang="0">
                <a:pos x="connsiteX2" y="connsiteY2"/>
              </a:cxn>
              <a:cxn ang="0">
                <a:pos x="connsiteX3" y="connsiteY3"/>
              </a:cxn>
            </a:cxnLst>
            <a:rect l="l" t="t" r="r" b="b"/>
            <a:pathLst>
              <a:path w="263387" h="288235">
                <a:moveTo>
                  <a:pt x="59634" y="258417"/>
                </a:moveTo>
                <a:lnTo>
                  <a:pt x="0" y="0"/>
                </a:lnTo>
                <a:lnTo>
                  <a:pt x="263387" y="288235"/>
                </a:lnTo>
                <a:lnTo>
                  <a:pt x="59634" y="25841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Oval 17"/>
          <p:cNvSpPr/>
          <p:nvPr/>
        </p:nvSpPr>
        <p:spPr>
          <a:xfrm>
            <a:off x="2959224"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19" name="Oval 18"/>
          <p:cNvSpPr/>
          <p:nvPr/>
        </p:nvSpPr>
        <p:spPr>
          <a:xfrm>
            <a:off x="3247256"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0" name="Oval 19"/>
          <p:cNvSpPr/>
          <p:nvPr/>
        </p:nvSpPr>
        <p:spPr>
          <a:xfrm>
            <a:off x="3535288"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1" name="Oval 20"/>
          <p:cNvSpPr/>
          <p:nvPr/>
        </p:nvSpPr>
        <p:spPr>
          <a:xfrm>
            <a:off x="3823320"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2" name="Oval 21"/>
          <p:cNvSpPr/>
          <p:nvPr/>
        </p:nvSpPr>
        <p:spPr>
          <a:xfrm>
            <a:off x="4111352"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3" name="Oval 22"/>
          <p:cNvSpPr/>
          <p:nvPr/>
        </p:nvSpPr>
        <p:spPr>
          <a:xfrm>
            <a:off x="4399384"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5" name="Oval 24"/>
          <p:cNvSpPr/>
          <p:nvPr/>
        </p:nvSpPr>
        <p:spPr>
          <a:xfrm>
            <a:off x="4687416"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sp>
        <p:nvSpPr>
          <p:cNvPr id="26" name="Oval 25"/>
          <p:cNvSpPr/>
          <p:nvPr/>
        </p:nvSpPr>
        <p:spPr>
          <a:xfrm>
            <a:off x="4975448" y="2921496"/>
            <a:ext cx="144016" cy="134684"/>
          </a:xfrm>
          <a:prstGeom prst="ellipse">
            <a:avLst/>
          </a:prstGeom>
          <a:solidFill>
            <a:srgbClr val="88BC64"/>
          </a:solidFill>
          <a:effectLst>
            <a:outerShdw blurRad="50800" dist="38100" dir="2700000" algn="tl"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42" name="Straight Connector 41"/>
          <p:cNvCxnSpPr>
            <a:stCxn id="28" idx="5"/>
            <a:endCxn id="21" idx="0"/>
          </p:cNvCxnSpPr>
          <p:nvPr/>
        </p:nvCxnSpPr>
        <p:spPr>
          <a:xfrm>
            <a:off x="3801695"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3" name="Straight Connector 42"/>
          <p:cNvCxnSpPr>
            <a:stCxn id="28" idx="3"/>
            <a:endCxn id="20" idx="0"/>
          </p:cNvCxnSpPr>
          <p:nvPr/>
        </p:nvCxnSpPr>
        <p:spPr>
          <a:xfrm flipH="1">
            <a:off x="3607296"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8" name="Oval 27"/>
          <p:cNvSpPr/>
          <p:nvPr/>
        </p:nvSpPr>
        <p:spPr>
          <a:xfrm>
            <a:off x="3675652"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nvGrpSpPr>
          <p:cNvPr id="104" name="Group 103"/>
          <p:cNvGrpSpPr/>
          <p:nvPr/>
        </p:nvGrpSpPr>
        <p:grpSpPr>
          <a:xfrm>
            <a:off x="4183360" y="2489448"/>
            <a:ext cx="288032" cy="432048"/>
            <a:chOff x="4183360" y="2489448"/>
            <a:chExt cx="288032" cy="432048"/>
          </a:xfrm>
        </p:grpSpPr>
        <p:cxnSp>
          <p:nvCxnSpPr>
            <p:cNvPr id="50" name="Straight Connector 49"/>
            <p:cNvCxnSpPr>
              <a:stCxn id="29" idx="5"/>
              <a:endCxn id="23" idx="0"/>
            </p:cNvCxnSpPr>
            <p:nvPr/>
          </p:nvCxnSpPr>
          <p:spPr>
            <a:xfrm>
              <a:off x="4377759"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1" name="Straight Connector 50"/>
            <p:cNvCxnSpPr>
              <a:stCxn id="29" idx="3"/>
              <a:endCxn id="22" idx="0"/>
            </p:cNvCxnSpPr>
            <p:nvPr/>
          </p:nvCxnSpPr>
          <p:spPr>
            <a:xfrm flipH="1">
              <a:off x="4183360"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9" name="Oval 28"/>
            <p:cNvSpPr/>
            <p:nvPr/>
          </p:nvSpPr>
          <p:spPr>
            <a:xfrm>
              <a:off x="4251716"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5" name="Group 104"/>
          <p:cNvGrpSpPr/>
          <p:nvPr/>
        </p:nvGrpSpPr>
        <p:grpSpPr>
          <a:xfrm>
            <a:off x="4759424" y="2489448"/>
            <a:ext cx="288032" cy="432048"/>
            <a:chOff x="4759424" y="2489448"/>
            <a:chExt cx="288032" cy="432048"/>
          </a:xfrm>
        </p:grpSpPr>
        <p:cxnSp>
          <p:nvCxnSpPr>
            <p:cNvPr id="56" name="Straight Connector 55"/>
            <p:cNvCxnSpPr>
              <a:stCxn id="30" idx="5"/>
              <a:endCxn id="26" idx="0"/>
            </p:cNvCxnSpPr>
            <p:nvPr/>
          </p:nvCxnSpPr>
          <p:spPr>
            <a:xfrm>
              <a:off x="4953823"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7" name="Straight Connector 56"/>
            <p:cNvCxnSpPr>
              <a:stCxn id="30" idx="3"/>
              <a:endCxn id="25" idx="0"/>
            </p:cNvCxnSpPr>
            <p:nvPr/>
          </p:nvCxnSpPr>
          <p:spPr>
            <a:xfrm flipH="1">
              <a:off x="4759424"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0" name="Oval 29"/>
            <p:cNvSpPr/>
            <p:nvPr/>
          </p:nvSpPr>
          <p:spPr>
            <a:xfrm>
              <a:off x="4827780"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6" name="Group 105"/>
          <p:cNvGrpSpPr/>
          <p:nvPr/>
        </p:nvGrpSpPr>
        <p:grpSpPr>
          <a:xfrm>
            <a:off x="3173422" y="1985392"/>
            <a:ext cx="576064" cy="504056"/>
            <a:chOff x="3173422" y="1985392"/>
            <a:chExt cx="576064" cy="504056"/>
          </a:xfrm>
        </p:grpSpPr>
        <p:cxnSp>
          <p:nvCxnSpPr>
            <p:cNvPr id="62" name="Straight Connector 61"/>
            <p:cNvCxnSpPr>
              <a:stCxn id="31" idx="3"/>
              <a:endCxn id="27" idx="0"/>
            </p:cNvCxnSpPr>
            <p:nvPr/>
          </p:nvCxnSpPr>
          <p:spPr>
            <a:xfrm flipH="1">
              <a:off x="3173422"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5" name="Straight Connector 64"/>
            <p:cNvCxnSpPr>
              <a:stCxn id="31" idx="5"/>
              <a:endCxn id="28" idx="0"/>
            </p:cNvCxnSpPr>
            <p:nvPr/>
          </p:nvCxnSpPr>
          <p:spPr>
            <a:xfrm>
              <a:off x="3513663"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1" name="Oval 30"/>
            <p:cNvSpPr/>
            <p:nvPr/>
          </p:nvSpPr>
          <p:spPr>
            <a:xfrm>
              <a:off x="3387620" y="1985392"/>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grpSp>
        <p:nvGrpSpPr>
          <p:cNvPr id="107" name="Group 106"/>
          <p:cNvGrpSpPr/>
          <p:nvPr/>
        </p:nvGrpSpPr>
        <p:grpSpPr>
          <a:xfrm>
            <a:off x="4325550" y="1985392"/>
            <a:ext cx="576064" cy="504056"/>
            <a:chOff x="4325550" y="1985392"/>
            <a:chExt cx="576064" cy="504056"/>
          </a:xfrm>
        </p:grpSpPr>
        <p:cxnSp>
          <p:nvCxnSpPr>
            <p:cNvPr id="68" name="Straight Connector 67"/>
            <p:cNvCxnSpPr>
              <a:stCxn id="32" idx="3"/>
              <a:endCxn id="29" idx="0"/>
            </p:cNvCxnSpPr>
            <p:nvPr/>
          </p:nvCxnSpPr>
          <p:spPr>
            <a:xfrm flipH="1">
              <a:off x="4325550"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Straight Connector 70"/>
            <p:cNvCxnSpPr>
              <a:stCxn id="32" idx="5"/>
              <a:endCxn id="30" idx="0"/>
            </p:cNvCxnSpPr>
            <p:nvPr/>
          </p:nvCxnSpPr>
          <p:spPr>
            <a:xfrm>
              <a:off x="4665791" y="2108317"/>
              <a:ext cx="235823" cy="381131"/>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2" name="Oval 31"/>
            <p:cNvSpPr/>
            <p:nvPr/>
          </p:nvSpPr>
          <p:spPr>
            <a:xfrm>
              <a:off x="4539748" y="1985392"/>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grpSp>
      <p:cxnSp>
        <p:nvCxnSpPr>
          <p:cNvPr id="74" name="Straight Connector 73"/>
          <p:cNvCxnSpPr>
            <a:stCxn id="33" idx="2"/>
            <a:endCxn id="31" idx="0"/>
          </p:cNvCxnSpPr>
          <p:nvPr/>
        </p:nvCxnSpPr>
        <p:spPr>
          <a:xfrm flipH="1">
            <a:off x="3461454" y="1481336"/>
            <a:ext cx="505882" cy="504056"/>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9" name="Straight Connector 78"/>
          <p:cNvCxnSpPr>
            <a:stCxn id="33" idx="6"/>
            <a:endCxn id="32" idx="0"/>
          </p:cNvCxnSpPr>
          <p:nvPr/>
        </p:nvCxnSpPr>
        <p:spPr>
          <a:xfrm>
            <a:off x="4115004" y="1481336"/>
            <a:ext cx="498578" cy="504056"/>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33" name="Oval 32"/>
          <p:cNvSpPr/>
          <p:nvPr/>
        </p:nvSpPr>
        <p:spPr>
          <a:xfrm>
            <a:off x="3967336" y="140932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dirty="0">
              <a:solidFill>
                <a:schemeClr val="tx1"/>
              </a:solidFill>
              <a:effectLst>
                <a:outerShdw blurRad="50800" dist="38100" dir="2700000" algn="tl" rotWithShape="0">
                  <a:prstClr val="black">
                    <a:alpha val="40000"/>
                  </a:prstClr>
                </a:outerShdw>
              </a:effectLst>
            </a:endParaRPr>
          </a:p>
        </p:txBody>
      </p:sp>
      <p:cxnSp>
        <p:nvCxnSpPr>
          <p:cNvPr id="39" name="Straight Connector 38"/>
          <p:cNvCxnSpPr>
            <a:stCxn id="27" idx="5"/>
            <a:endCxn id="19" idx="0"/>
          </p:cNvCxnSpPr>
          <p:nvPr/>
        </p:nvCxnSpPr>
        <p:spPr>
          <a:xfrm>
            <a:off x="3225631" y="2612373"/>
            <a:ext cx="93633"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34" name="Straight Connector 33"/>
          <p:cNvCxnSpPr>
            <a:stCxn id="27" idx="3"/>
            <a:endCxn id="18" idx="0"/>
          </p:cNvCxnSpPr>
          <p:nvPr/>
        </p:nvCxnSpPr>
        <p:spPr>
          <a:xfrm flipH="1">
            <a:off x="3031232" y="2612373"/>
            <a:ext cx="89981" cy="309123"/>
          </a:xfrm>
          <a:prstGeom prst="line">
            <a:avLst/>
          </a:prstGeom>
          <a:ln>
            <a:tailEnd type="stealth" w="med" len="sm"/>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7" name="Oval 26"/>
          <p:cNvSpPr/>
          <p:nvPr/>
        </p:nvSpPr>
        <p:spPr>
          <a:xfrm>
            <a:off x="3099588" y="2489448"/>
            <a:ext cx="147668" cy="144016"/>
          </a:xfrm>
          <a:prstGeom prst="ellipse">
            <a:avLst/>
          </a:prstGeom>
          <a:solidFill>
            <a:srgbClr val="D19F75"/>
          </a:soli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lIns="91429" tIns="45715" rIns="91429" bIns="45715" rtlCol="0" anchor="ctr"/>
          <a:lstStyle/>
          <a:p>
            <a:pPr algn="ctr"/>
            <a:endParaRPr lang="en-US" sz="1400" u="sng" dirty="0">
              <a:solidFill>
                <a:schemeClr val="tx1"/>
              </a:solidFill>
              <a:effectLst>
                <a:outerShdw blurRad="50800" dist="38100" dir="2700000" algn="tl" rotWithShape="0">
                  <a:prstClr val="black">
                    <a:alpha val="40000"/>
                  </a:prstClr>
                </a:outerShdw>
              </a:effectLst>
            </a:endParaRPr>
          </a:p>
        </p:txBody>
      </p:sp>
      <p:sp>
        <p:nvSpPr>
          <p:cNvPr id="55" name="Rectangle 54"/>
          <p:cNvSpPr/>
          <p:nvPr/>
        </p:nvSpPr>
        <p:spPr>
          <a:xfrm>
            <a:off x="878040" y="2263899"/>
            <a:ext cx="648934" cy="600547"/>
          </a:xfrm>
          <a:prstGeom prst="rect">
            <a:avLst/>
          </a:prstGeom>
          <a:gradFill>
            <a:gsLst>
              <a:gs pos="0">
                <a:schemeClr val="accent2">
                  <a:tint val="50000"/>
                  <a:satMod val="300000"/>
                  <a:alpha val="50000"/>
                  <a:lumMod val="75000"/>
                </a:schemeClr>
              </a:gs>
              <a:gs pos="35000">
                <a:schemeClr val="accent2">
                  <a:tint val="37000"/>
                  <a:satMod val="300000"/>
                  <a:alpha val="50000"/>
                  <a:lumMod val="80000"/>
                </a:schemeClr>
              </a:gs>
              <a:gs pos="100000">
                <a:schemeClr val="accent2">
                  <a:tint val="15000"/>
                  <a:satMod val="350000"/>
                  <a:alpha val="50000"/>
                  <a:lumMod val="85000"/>
                </a:schemeClr>
              </a:gs>
            </a:gsLst>
          </a:gra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Freeform 3"/>
          <p:cNvSpPr/>
          <p:nvPr/>
        </p:nvSpPr>
        <p:spPr>
          <a:xfrm>
            <a:off x="961104" y="2482042"/>
            <a:ext cx="198782" cy="248477"/>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68965"/>
              <a:gd name="connsiteY0" fmla="*/ 372717 h 372717"/>
              <a:gd name="connsiteX1" fmla="*/ 129209 w 168965"/>
              <a:gd name="connsiteY1" fmla="*/ 0 h 372717"/>
              <a:gd name="connsiteX2" fmla="*/ 168965 w 168965"/>
              <a:gd name="connsiteY2" fmla="*/ 208721 h 372717"/>
              <a:gd name="connsiteX3" fmla="*/ 0 w 168965"/>
              <a:gd name="connsiteY3" fmla="*/ 372717 h 372717"/>
              <a:gd name="connsiteX0" fmla="*/ 29817 w 198782"/>
              <a:gd name="connsiteY0" fmla="*/ 248477 h 248477"/>
              <a:gd name="connsiteX1" fmla="*/ 0 w 198782"/>
              <a:gd name="connsiteY1" fmla="*/ 0 h 248477"/>
              <a:gd name="connsiteX2" fmla="*/ 198782 w 198782"/>
              <a:gd name="connsiteY2" fmla="*/ 84481 h 248477"/>
              <a:gd name="connsiteX3" fmla="*/ 29817 w 198782"/>
              <a:gd name="connsiteY3" fmla="*/ 248477 h 248477"/>
            </a:gdLst>
            <a:ahLst/>
            <a:cxnLst>
              <a:cxn ang="0">
                <a:pos x="connsiteX0" y="connsiteY0"/>
              </a:cxn>
              <a:cxn ang="0">
                <a:pos x="connsiteX1" y="connsiteY1"/>
              </a:cxn>
              <a:cxn ang="0">
                <a:pos x="connsiteX2" y="connsiteY2"/>
              </a:cxn>
              <a:cxn ang="0">
                <a:pos x="connsiteX3" y="connsiteY3"/>
              </a:cxn>
            </a:cxnLst>
            <a:rect l="l" t="t" r="r" b="b"/>
            <a:pathLst>
              <a:path w="198782" h="248477">
                <a:moveTo>
                  <a:pt x="29817" y="248477"/>
                </a:moveTo>
                <a:lnTo>
                  <a:pt x="0" y="0"/>
                </a:lnTo>
                <a:lnTo>
                  <a:pt x="198782" y="84481"/>
                </a:lnTo>
                <a:lnTo>
                  <a:pt x="29817" y="248477"/>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 name="Freeform 6"/>
          <p:cNvSpPr/>
          <p:nvPr/>
        </p:nvSpPr>
        <p:spPr>
          <a:xfrm>
            <a:off x="1397259" y="2124438"/>
            <a:ext cx="193813" cy="452230"/>
          </a:xfrm>
          <a:custGeom>
            <a:avLst/>
            <a:gdLst>
              <a:gd name="connsiteX0" fmla="*/ 0 w 293204"/>
              <a:gd name="connsiteY0" fmla="*/ 372717 h 810039"/>
              <a:gd name="connsiteX1" fmla="*/ 129209 w 293204"/>
              <a:gd name="connsiteY1" fmla="*/ 0 h 810039"/>
              <a:gd name="connsiteX2" fmla="*/ 293204 w 293204"/>
              <a:gd name="connsiteY2" fmla="*/ 810039 h 810039"/>
              <a:gd name="connsiteX3" fmla="*/ 0 w 293204"/>
              <a:gd name="connsiteY3" fmla="*/ 372717 h 810039"/>
              <a:gd name="connsiteX0" fmla="*/ 0 w 323022"/>
              <a:gd name="connsiteY0" fmla="*/ 372717 h 526774"/>
              <a:gd name="connsiteX1" fmla="*/ 129209 w 323022"/>
              <a:gd name="connsiteY1" fmla="*/ 0 h 526774"/>
              <a:gd name="connsiteX2" fmla="*/ 323022 w 323022"/>
              <a:gd name="connsiteY2" fmla="*/ 526774 h 526774"/>
              <a:gd name="connsiteX3" fmla="*/ 0 w 323022"/>
              <a:gd name="connsiteY3" fmla="*/ 372717 h 526774"/>
              <a:gd name="connsiteX0" fmla="*/ 0 w 263387"/>
              <a:gd name="connsiteY0" fmla="*/ 372717 h 387626"/>
              <a:gd name="connsiteX1" fmla="*/ 129209 w 263387"/>
              <a:gd name="connsiteY1" fmla="*/ 0 h 387626"/>
              <a:gd name="connsiteX2" fmla="*/ 263387 w 263387"/>
              <a:gd name="connsiteY2" fmla="*/ 387626 h 387626"/>
              <a:gd name="connsiteX3" fmla="*/ 0 w 263387"/>
              <a:gd name="connsiteY3" fmla="*/ 372717 h 387626"/>
              <a:gd name="connsiteX0" fmla="*/ 0 w 243509"/>
              <a:gd name="connsiteY0" fmla="*/ 372717 h 467139"/>
              <a:gd name="connsiteX1" fmla="*/ 129209 w 243509"/>
              <a:gd name="connsiteY1" fmla="*/ 0 h 467139"/>
              <a:gd name="connsiteX2" fmla="*/ 243509 w 243509"/>
              <a:gd name="connsiteY2" fmla="*/ 467139 h 467139"/>
              <a:gd name="connsiteX3" fmla="*/ 0 w 243509"/>
              <a:gd name="connsiteY3" fmla="*/ 372717 h 467139"/>
              <a:gd name="connsiteX0" fmla="*/ 0 w 129209"/>
              <a:gd name="connsiteY0" fmla="*/ 372717 h 591378"/>
              <a:gd name="connsiteX1" fmla="*/ 129209 w 129209"/>
              <a:gd name="connsiteY1" fmla="*/ 0 h 591378"/>
              <a:gd name="connsiteX2" fmla="*/ 114300 w 129209"/>
              <a:gd name="connsiteY2" fmla="*/ 591378 h 591378"/>
              <a:gd name="connsiteX3" fmla="*/ 0 w 129209"/>
              <a:gd name="connsiteY3" fmla="*/ 372717 h 591378"/>
              <a:gd name="connsiteX0" fmla="*/ 0 w 308113"/>
              <a:gd name="connsiteY0" fmla="*/ 233569 h 452230"/>
              <a:gd name="connsiteX1" fmla="*/ 308113 w 308113"/>
              <a:gd name="connsiteY1" fmla="*/ 0 h 452230"/>
              <a:gd name="connsiteX2" fmla="*/ 114300 w 308113"/>
              <a:gd name="connsiteY2" fmla="*/ 452230 h 452230"/>
              <a:gd name="connsiteX3" fmla="*/ 0 w 308113"/>
              <a:gd name="connsiteY3" fmla="*/ 233569 h 452230"/>
              <a:gd name="connsiteX0" fmla="*/ 29818 w 193813"/>
              <a:gd name="connsiteY0" fmla="*/ 44725 h 452230"/>
              <a:gd name="connsiteX1" fmla="*/ 193813 w 193813"/>
              <a:gd name="connsiteY1" fmla="*/ 0 h 452230"/>
              <a:gd name="connsiteX2" fmla="*/ 0 w 193813"/>
              <a:gd name="connsiteY2" fmla="*/ 452230 h 452230"/>
              <a:gd name="connsiteX3" fmla="*/ 29818 w 193813"/>
              <a:gd name="connsiteY3" fmla="*/ 44725 h 452230"/>
            </a:gdLst>
            <a:ahLst/>
            <a:cxnLst>
              <a:cxn ang="0">
                <a:pos x="connsiteX0" y="connsiteY0"/>
              </a:cxn>
              <a:cxn ang="0">
                <a:pos x="connsiteX1" y="connsiteY1"/>
              </a:cxn>
              <a:cxn ang="0">
                <a:pos x="connsiteX2" y="connsiteY2"/>
              </a:cxn>
              <a:cxn ang="0">
                <a:pos x="connsiteX3" y="connsiteY3"/>
              </a:cxn>
            </a:cxnLst>
            <a:rect l="l" t="t" r="r" b="b"/>
            <a:pathLst>
              <a:path w="193813" h="452230">
                <a:moveTo>
                  <a:pt x="29818" y="44725"/>
                </a:moveTo>
                <a:lnTo>
                  <a:pt x="193813" y="0"/>
                </a:lnTo>
                <a:lnTo>
                  <a:pt x="0" y="452230"/>
                </a:lnTo>
                <a:lnTo>
                  <a:pt x="29818" y="44725"/>
                </a:lnTo>
                <a:close/>
              </a:path>
            </a:pathLst>
          </a:custGeom>
          <a:gradFill>
            <a:gsLst>
              <a:gs pos="0">
                <a:schemeClr val="accent3">
                  <a:tint val="50000"/>
                  <a:satMod val="300000"/>
                  <a:lumMod val="90000"/>
                </a:schemeClr>
              </a:gs>
              <a:gs pos="35000">
                <a:schemeClr val="accent3">
                  <a:tint val="37000"/>
                  <a:satMod val="300000"/>
                  <a:lumMod val="95000"/>
                </a:schemeClr>
              </a:gs>
              <a:gs pos="100000">
                <a:schemeClr val="accent3">
                  <a:tint val="15000"/>
                  <a:satMod val="350000"/>
                </a:schemeClr>
              </a:gs>
            </a:gsLst>
          </a:gradFill>
          <a:ln>
            <a:solidFill>
              <a:srgbClr val="7C9B3F"/>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TextBox 57"/>
          <p:cNvSpPr txBox="1"/>
          <p:nvPr/>
        </p:nvSpPr>
        <p:spPr>
          <a:xfrm>
            <a:off x="1003585" y="2241011"/>
            <a:ext cx="397844" cy="646321"/>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lIns="91429" tIns="45715" rIns="91429" bIns="45715" rtlCol="0">
            <a:spAutoFit/>
            <a:sp3d extrusionH="57150">
              <a:bevelT w="50800" h="38100" prst="riblet"/>
            </a:sp3d>
          </a:bodyPr>
          <a:lstStyle/>
          <a:p>
            <a:r>
              <a:rPr lang="en-US" sz="3600" b="1" dirty="0">
                <a:solidFill>
                  <a:srgbClr val="D60000"/>
                </a:solidFill>
                <a:effectLst>
                  <a:outerShdw blurRad="50800" dist="38100" dir="2700000" algn="tl" rotWithShape="0">
                    <a:prstClr val="black">
                      <a:alpha val="40000"/>
                    </a:prstClr>
                  </a:outerShdw>
                </a:effectLst>
                <a:latin typeface="+mj-lt"/>
              </a:rPr>
              <a:t>?</a:t>
            </a:r>
          </a:p>
        </p:txBody>
      </p:sp>
      <p:sp>
        <p:nvSpPr>
          <p:cNvPr id="12" name="Slide Number Placeholder 11"/>
          <p:cNvSpPr>
            <a:spLocks noGrp="1"/>
          </p:cNvSpPr>
          <p:nvPr>
            <p:ph type="sldNum" sz="quarter" idx="12"/>
          </p:nvPr>
        </p:nvSpPr>
        <p:spPr/>
        <p:txBody>
          <a:bodyPr/>
          <a:lstStyle/>
          <a:p>
            <a:pPr>
              <a:defRPr/>
            </a:pPr>
            <a:fld id="{AD73B8B3-247B-45E9-B8A2-9D6A39559F4A}" type="slidenum">
              <a:rPr lang="de-DE" smtClean="0"/>
              <a:pPr>
                <a:defRPr/>
              </a:pPr>
              <a:t>9</a:t>
            </a:fld>
            <a:endParaRPr lang="de-DE"/>
          </a:p>
        </p:txBody>
      </p:sp>
    </p:spTree>
    <p:extLst>
      <p:ext uri="{BB962C8B-B14F-4D97-AF65-F5344CB8AC3E}">
        <p14:creationId xmlns:p14="http://schemas.microsoft.com/office/powerpoint/2010/main" val="891991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9"/>
                                        </p:tgtEl>
                                      </p:cBhvr>
                                    </p:animEffect>
                                    <p:set>
                                      <p:cBhvr>
                                        <p:cTn id="18" dur="1" fill="hold">
                                          <p:stCondLst>
                                            <p:cond delay="499"/>
                                          </p:stCondLst>
                                        </p:cTn>
                                        <p:tgtEl>
                                          <p:spTgt spid="5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79"/>
                                        </p:tgtEl>
                                      </p:cBhvr>
                                    </p:animEffect>
                                    <p:set>
                                      <p:cBhvr>
                                        <p:cTn id="50" dur="1" fill="hold">
                                          <p:stCondLst>
                                            <p:cond delay="499"/>
                                          </p:stCondLst>
                                        </p:cTn>
                                        <p:tgtEl>
                                          <p:spTgt spid="7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1"/>
                                        </p:tgtEl>
                                      </p:cBhvr>
                                    </p:animEffect>
                                    <p:set>
                                      <p:cBhvr>
                                        <p:cTn id="53" dur="1" fill="hold">
                                          <p:stCondLst>
                                            <p:cond delay="499"/>
                                          </p:stCondLst>
                                        </p:cTn>
                                        <p:tgtEl>
                                          <p:spTgt spid="61"/>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104"/>
                                        </p:tgtEl>
                                      </p:cBhvr>
                                    </p:animEffect>
                                    <p:set>
                                      <p:cBhvr>
                                        <p:cTn id="68" dur="1" fill="hold">
                                          <p:stCondLst>
                                            <p:cond delay="499"/>
                                          </p:stCondLst>
                                        </p:cTn>
                                        <p:tgtEl>
                                          <p:spTgt spid="10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5"/>
                                        </p:tgtEl>
                                      </p:cBhvr>
                                    </p:animEffect>
                                    <p:set>
                                      <p:cBhvr>
                                        <p:cTn id="71" dur="1" fill="hold">
                                          <p:stCondLst>
                                            <p:cond delay="499"/>
                                          </p:stCondLst>
                                        </p:cTn>
                                        <p:tgtEl>
                                          <p:spTgt spid="105"/>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7"/>
                                        </p:tgtEl>
                                      </p:cBhvr>
                                    </p:animEffect>
                                    <p:set>
                                      <p:cBhvr>
                                        <p:cTn id="74" dur="1" fill="hold">
                                          <p:stCondLst>
                                            <p:cond delay="499"/>
                                          </p:stCondLst>
                                        </p:cTn>
                                        <p:tgtEl>
                                          <p:spTgt spid="10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60"/>
                                        </p:tgtEl>
                                      </p:cBhvr>
                                    </p:animEffect>
                                    <p:set>
                                      <p:cBhvr>
                                        <p:cTn id="82" dur="1" fill="hold">
                                          <p:stCondLst>
                                            <p:cond delay="499"/>
                                          </p:stCondLst>
                                        </p:cTn>
                                        <p:tgtEl>
                                          <p:spTgt spid="60"/>
                                        </p:tgtEl>
                                        <p:attrNameLst>
                                          <p:attrName>style.visibility</p:attrName>
                                        </p:attrNameLst>
                                      </p:cBhvr>
                                      <p:to>
                                        <p:strVal val="hidden"/>
                                      </p:to>
                                    </p:set>
                                  </p:childTnLst>
                                </p:cTn>
                              </p:par>
                              <p:par>
                                <p:cTn id="83" presetID="10" presetClass="entr" presetSubtype="0" fill="hold" grpId="0"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63"/>
                                        </p:tgtEl>
                                      </p:cBhvr>
                                    </p:animEffect>
                                    <p:set>
                                      <p:cBhvr>
                                        <p:cTn id="99" dur="1" fill="hold">
                                          <p:stCondLst>
                                            <p:cond delay="499"/>
                                          </p:stCondLst>
                                        </p:cTn>
                                        <p:tgtEl>
                                          <p:spTgt spid="63"/>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64"/>
                                        </p:tgtEl>
                                      </p:cBhvr>
                                    </p:animEffect>
                                    <p:set>
                                      <p:cBhvr>
                                        <p:cTn id="102" dur="1" fill="hold">
                                          <p:stCondLst>
                                            <p:cond delay="499"/>
                                          </p:stCondLst>
                                        </p:cTn>
                                        <p:tgtEl>
                                          <p:spTgt spid="64"/>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fade">
                                      <p:cBhvr>
                                        <p:cTn id="111" dur="500"/>
                                        <p:tgtEl>
                                          <p:spTgt spid="6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fade">
                                      <p:cBhvr>
                                        <p:cTn id="114" dur="500"/>
                                        <p:tgtEl>
                                          <p:spTgt spid="7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0" nodeType="clickEffect">
                                  <p:stCondLst>
                                    <p:cond delay="0"/>
                                  </p:stCondLst>
                                  <p:childTnLst>
                                    <p:animEffect transition="out" filter="fade">
                                      <p:cBhvr>
                                        <p:cTn id="118" dur="500"/>
                                        <p:tgtEl>
                                          <p:spTgt spid="3"/>
                                        </p:tgtEl>
                                      </p:cBhvr>
                                    </p:animEffect>
                                    <p:set>
                                      <p:cBhvr>
                                        <p:cTn id="119" dur="1" fill="hold">
                                          <p:stCondLst>
                                            <p:cond delay="499"/>
                                          </p:stCondLst>
                                        </p:cTn>
                                        <p:tgtEl>
                                          <p:spTgt spid="3"/>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8"/>
                                        </p:tgtEl>
                                      </p:cBhvr>
                                    </p:animEffect>
                                    <p:set>
                                      <p:cBhvr>
                                        <p:cTn id="122" dur="1" fill="hold">
                                          <p:stCondLst>
                                            <p:cond delay="499"/>
                                          </p:stCondLst>
                                        </p:cTn>
                                        <p:tgtEl>
                                          <p:spTgt spid="8"/>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66"/>
                                        </p:tgtEl>
                                      </p:cBhvr>
                                    </p:animEffect>
                                    <p:set>
                                      <p:cBhvr>
                                        <p:cTn id="125" dur="1" fill="hold">
                                          <p:stCondLst>
                                            <p:cond delay="499"/>
                                          </p:stCondLst>
                                        </p:cTn>
                                        <p:tgtEl>
                                          <p:spTgt spid="66"/>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70"/>
                                        </p:tgtEl>
                                      </p:cBhvr>
                                    </p:animEffect>
                                    <p:set>
                                      <p:cBhvr>
                                        <p:cTn id="128" dur="1" fill="hold">
                                          <p:stCondLst>
                                            <p:cond delay="499"/>
                                          </p:stCondLst>
                                        </p:cTn>
                                        <p:tgtEl>
                                          <p:spTgt spid="70"/>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34"/>
                                        </p:tgtEl>
                                      </p:cBhvr>
                                    </p:animEffect>
                                    <p:set>
                                      <p:cBhvr>
                                        <p:cTn id="131" dur="1" fill="hold">
                                          <p:stCondLst>
                                            <p:cond delay="499"/>
                                          </p:stCondLst>
                                        </p:cTn>
                                        <p:tgtEl>
                                          <p:spTgt spid="34"/>
                                        </p:tgtEl>
                                        <p:attrNameLst>
                                          <p:attrName>style.visibility</p:attrName>
                                        </p:attrNameLst>
                                      </p:cBhvr>
                                      <p:to>
                                        <p:strVal val="hidden"/>
                                      </p:to>
                                    </p:set>
                                  </p:childTnLst>
                                </p:cTn>
                              </p:par>
                              <p:par>
                                <p:cTn id="132" presetID="10" presetClass="exit" presetSubtype="0" fill="hold" grpId="0" nodeType="withEffect">
                                  <p:stCondLst>
                                    <p:cond delay="0"/>
                                  </p:stCondLst>
                                  <p:childTnLst>
                                    <p:animEffect transition="out" filter="fade">
                                      <p:cBhvr>
                                        <p:cTn id="133" dur="500"/>
                                        <p:tgtEl>
                                          <p:spTgt spid="18"/>
                                        </p:tgtEl>
                                      </p:cBhvr>
                                    </p:animEffect>
                                    <p:set>
                                      <p:cBhvr>
                                        <p:cTn id="134" dur="1" fill="hold">
                                          <p:stCondLst>
                                            <p:cond delay="499"/>
                                          </p:stCondLst>
                                        </p:cTn>
                                        <p:tgtEl>
                                          <p:spTgt spid="18"/>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42"/>
                                        </p:tgtEl>
                                      </p:cBhvr>
                                    </p:animEffect>
                                    <p:set>
                                      <p:cBhvr>
                                        <p:cTn id="137" dur="1" fill="hold">
                                          <p:stCondLst>
                                            <p:cond delay="499"/>
                                          </p:stCondLst>
                                        </p:cTn>
                                        <p:tgtEl>
                                          <p:spTgt spid="42"/>
                                        </p:tgtEl>
                                        <p:attrNameLst>
                                          <p:attrName>style.visibility</p:attrName>
                                        </p:attrNameLst>
                                      </p:cBhvr>
                                      <p:to>
                                        <p:strVal val="hidden"/>
                                      </p:to>
                                    </p:set>
                                  </p:childTnLst>
                                </p:cTn>
                              </p:par>
                              <p:par>
                                <p:cTn id="138" presetID="10" presetClass="exit" presetSubtype="0" fill="hold" grpId="0" nodeType="withEffect">
                                  <p:stCondLst>
                                    <p:cond delay="0"/>
                                  </p:stCondLst>
                                  <p:childTnLst>
                                    <p:animEffect transition="out" filter="fade">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69" grpId="0" animBg="1"/>
      <p:bldP spid="67" grpId="0" animBg="1"/>
      <p:bldP spid="66" grpId="0" animBg="1"/>
      <p:bldP spid="66" grpId="1" animBg="1"/>
      <p:bldP spid="64" grpId="0" animBg="1"/>
      <p:bldP spid="64" grpId="1" animBg="1"/>
      <p:bldP spid="63" grpId="0" animBg="1"/>
      <p:bldP spid="63" grpId="1" animBg="1"/>
      <p:bldP spid="61" grpId="0" animBg="1"/>
      <p:bldP spid="61" grpId="1" animBg="1"/>
      <p:bldP spid="60" grpId="0" animBg="1"/>
      <p:bldP spid="60" grpId="1" animBg="1"/>
      <p:bldP spid="59" grpId="0" animBg="1"/>
      <p:bldP spid="59" grpId="1" animBg="1"/>
      <p:bldP spid="17" grpId="0" animBg="1"/>
      <p:bldP spid="17" grpId="1" animBg="1"/>
      <p:bldP spid="16" grpId="0" animBg="1"/>
      <p:bldP spid="16" grpId="1" animBg="1"/>
      <p:bldP spid="15" grpId="0" animBg="1"/>
      <p:bldP spid="15" grpId="1" animBg="1"/>
      <p:bldP spid="14" grpId="0" animBg="1"/>
      <p:bldP spid="11" grpId="0" animBg="1"/>
      <p:bldP spid="3" grpId="0" animBg="1"/>
      <p:bldP spid="5" grpId="0" animBg="1"/>
      <p:bldP spid="6" grpId="0" animBg="1"/>
      <p:bldP spid="8" grpId="0" animBg="1"/>
      <p:bldP spid="9" grpId="0" animBg="1"/>
      <p:bldP spid="10" grpId="0" animBg="1"/>
      <p:bldP spid="18" grpId="0" animBg="1"/>
      <p:bldP spid="21" grpId="0" animBg="1"/>
      <p:bldP spid="22" grpId="0" animBg="1"/>
      <p:bldP spid="23" grpId="0" animBg="1"/>
      <p:bldP spid="25" grpId="0" animBg="1"/>
      <p:bldP spid="2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3006</TotalTime>
  <Words>6083</Words>
  <Application>Microsoft Office PowerPoint</Application>
  <PresentationFormat>Custom</PresentationFormat>
  <Paragraphs>1185</Paragraphs>
  <Slides>62</Slides>
  <Notes>60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PowerPoint Presentation</vt:lpstr>
      <vt:lpstr>Trees</vt:lpstr>
      <vt:lpstr>Trees</vt:lpstr>
      <vt:lpstr>Outline</vt:lpstr>
      <vt:lpstr>Outline</vt:lpstr>
      <vt:lpstr>Outline</vt:lpstr>
      <vt:lpstr>Outline</vt:lpstr>
      <vt:lpstr>Bounding volume hierarchy</vt:lpstr>
      <vt:lpstr>Bounding volume hierarchy</vt:lpstr>
      <vt:lpstr>LBVH - Lauterbach et al. [2009]</vt:lpstr>
      <vt:lpstr>LBVH - Lauterbach et al. [2009]</vt:lpstr>
      <vt:lpstr>LBVH - Lauterbach et al. [2009]</vt:lpstr>
      <vt:lpstr>LBVH - Lauterbach et al. [2009]</vt:lpstr>
      <vt:lpstr>LBVH - Lauterbach et al. [2009]</vt:lpstr>
      <vt:lpstr>Binary radix tree</vt:lpstr>
      <vt:lpstr>Binary radix tree</vt:lpstr>
      <vt:lpstr>Binary radix tree</vt:lpstr>
      <vt:lpstr>Binary radix tree</vt:lpstr>
      <vt:lpstr>Binary radix tree</vt:lpstr>
      <vt:lpstr>Longest common prefix</vt:lpstr>
      <vt:lpstr>Longest common prefix</vt:lpstr>
      <vt:lpstr>Longest common prefix</vt:lpstr>
      <vt:lpstr>Garanzha et al. [2011]</vt:lpstr>
      <vt:lpstr>Our method</vt:lpstr>
      <vt:lpstr>Our method</vt:lpstr>
      <vt:lpstr>Our method</vt:lpstr>
      <vt:lpstr>Our method</vt:lpstr>
      <vt:lpstr>Numbering scheme</vt:lpstr>
      <vt:lpstr>Numbering scheme</vt:lpstr>
      <vt:lpstr>Numbering scheme</vt:lpstr>
      <vt:lpstr>Numbering scheme</vt:lpstr>
      <vt:lpstr>Algorithm</vt:lpstr>
      <vt:lpstr>Algorithm</vt:lpstr>
      <vt:lpstr>Algorithm</vt:lpstr>
      <vt:lpstr>Algorithm</vt:lpstr>
      <vt:lpstr>Algorithm</vt:lpstr>
      <vt:lpstr>Algorithm</vt:lpstr>
      <vt:lpstr>Duplicate keys</vt:lpstr>
      <vt:lpstr>Duplicate keys</vt:lpstr>
      <vt:lpstr>Duplicate keys</vt:lpstr>
      <vt:lpstr>LBVH</vt:lpstr>
      <vt:lpstr>Lauterbach et al. [2009]</vt:lpstr>
      <vt:lpstr>Our method</vt:lpstr>
      <vt:lpstr>Our method</vt:lpstr>
      <vt:lpstr>Our method</vt:lpstr>
      <vt:lpstr>Results</vt:lpstr>
      <vt:lpstr>Results</vt:lpstr>
      <vt:lpstr>Results</vt:lpstr>
      <vt:lpstr>Results</vt:lpstr>
      <vt:lpstr>Results</vt:lpstr>
      <vt:lpstr>Results</vt:lpstr>
      <vt:lpstr>Results</vt:lpstr>
      <vt:lpstr>Acknowledgements</vt:lpstr>
      <vt:lpstr>Thank You</vt:lpstr>
      <vt:lpstr>Backup slides</vt:lpstr>
      <vt:lpstr>Pseudocode</vt:lpstr>
      <vt:lpstr>Results</vt:lpstr>
      <vt:lpstr>Algorithm</vt:lpstr>
      <vt:lpstr>Algorithm</vt:lpstr>
      <vt:lpstr>Algorithm</vt:lpstr>
      <vt:lpstr>Algorithm</vt:lpstr>
      <vt:lpstr>Algorithm</vt:lpstr>
    </vt:vector>
  </TitlesOfParts>
  <Company>NVIDIA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Parallelism in the Construction of BVHs, Octrees, and k-d Trees</dc:title>
  <dc:creator>tkarras@nvidia.com</dc:creator>
  <cp:lastModifiedBy>Tero</cp:lastModifiedBy>
  <cp:revision>258</cp:revision>
  <dcterms:created xsi:type="dcterms:W3CDTF">2011-08-25T09:40:51Z</dcterms:created>
  <dcterms:modified xsi:type="dcterms:W3CDTF">2012-07-02T07:49:39Z</dcterms:modified>
</cp:coreProperties>
</file>