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38"/>
  </p:notesMasterIdLst>
  <p:handoutMasterIdLst>
    <p:handoutMasterId r:id="rId139"/>
  </p:handoutMasterIdLst>
  <p:sldIdLst>
    <p:sldId id="257" r:id="rId3"/>
    <p:sldId id="287" r:id="rId4"/>
    <p:sldId id="391" r:id="rId5"/>
    <p:sldId id="337" r:id="rId6"/>
    <p:sldId id="289" r:id="rId7"/>
    <p:sldId id="453" r:id="rId8"/>
    <p:sldId id="454"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450" r:id="rId26"/>
    <p:sldId id="306" r:id="rId27"/>
    <p:sldId id="307" r:id="rId28"/>
    <p:sldId id="392" r:id="rId29"/>
    <p:sldId id="393" r:id="rId30"/>
    <p:sldId id="308"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96" r:id="rId50"/>
    <p:sldId id="397" r:id="rId51"/>
    <p:sldId id="395" r:id="rId52"/>
    <p:sldId id="329" r:id="rId53"/>
    <p:sldId id="455" r:id="rId54"/>
    <p:sldId id="330" r:id="rId55"/>
    <p:sldId id="331" r:id="rId56"/>
    <p:sldId id="332" r:id="rId57"/>
    <p:sldId id="333" r:id="rId58"/>
    <p:sldId id="399" r:id="rId59"/>
    <p:sldId id="335" r:id="rId60"/>
    <p:sldId id="336" r:id="rId61"/>
    <p:sldId id="338" r:id="rId62"/>
    <p:sldId id="339" r:id="rId63"/>
    <p:sldId id="340" r:id="rId64"/>
    <p:sldId id="341" r:id="rId65"/>
    <p:sldId id="342" r:id="rId66"/>
    <p:sldId id="343" r:id="rId67"/>
    <p:sldId id="344" r:id="rId68"/>
    <p:sldId id="407" r:id="rId69"/>
    <p:sldId id="408" r:id="rId70"/>
    <p:sldId id="401" r:id="rId71"/>
    <p:sldId id="346" r:id="rId72"/>
    <p:sldId id="347" r:id="rId73"/>
    <p:sldId id="348" r:id="rId74"/>
    <p:sldId id="349" r:id="rId75"/>
    <p:sldId id="350" r:id="rId76"/>
    <p:sldId id="419" r:id="rId77"/>
    <p:sldId id="420" r:id="rId78"/>
    <p:sldId id="421" r:id="rId79"/>
    <p:sldId id="422" r:id="rId80"/>
    <p:sldId id="423" r:id="rId81"/>
    <p:sldId id="424" r:id="rId82"/>
    <p:sldId id="425" r:id="rId83"/>
    <p:sldId id="426" r:id="rId84"/>
    <p:sldId id="427" r:id="rId85"/>
    <p:sldId id="405" r:id="rId86"/>
    <p:sldId id="418" r:id="rId87"/>
    <p:sldId id="406" r:id="rId88"/>
    <p:sldId id="409" r:id="rId89"/>
    <p:sldId id="410" r:id="rId90"/>
    <p:sldId id="400" r:id="rId91"/>
    <p:sldId id="428" r:id="rId92"/>
    <p:sldId id="429" r:id="rId93"/>
    <p:sldId id="430" r:id="rId94"/>
    <p:sldId id="432" r:id="rId95"/>
    <p:sldId id="431" r:id="rId96"/>
    <p:sldId id="404" r:id="rId97"/>
    <p:sldId id="411" r:id="rId98"/>
    <p:sldId id="402" r:id="rId99"/>
    <p:sldId id="413" r:id="rId100"/>
    <p:sldId id="433" r:id="rId101"/>
    <p:sldId id="414" r:id="rId102"/>
    <p:sldId id="363" r:id="rId103"/>
    <p:sldId id="415" r:id="rId104"/>
    <p:sldId id="369" r:id="rId105"/>
    <p:sldId id="416" r:id="rId106"/>
    <p:sldId id="417" r:id="rId107"/>
    <p:sldId id="368" r:id="rId108"/>
    <p:sldId id="434" r:id="rId109"/>
    <p:sldId id="366" r:id="rId110"/>
    <p:sldId id="436" r:id="rId111"/>
    <p:sldId id="371" r:id="rId112"/>
    <p:sldId id="438" r:id="rId113"/>
    <p:sldId id="437" r:id="rId114"/>
    <p:sldId id="439" r:id="rId115"/>
    <p:sldId id="440" r:id="rId116"/>
    <p:sldId id="444" r:id="rId117"/>
    <p:sldId id="441" r:id="rId118"/>
    <p:sldId id="373" r:id="rId119"/>
    <p:sldId id="442" r:id="rId120"/>
    <p:sldId id="374" r:id="rId121"/>
    <p:sldId id="375" r:id="rId122"/>
    <p:sldId id="376" r:id="rId123"/>
    <p:sldId id="443" r:id="rId124"/>
    <p:sldId id="378" r:id="rId125"/>
    <p:sldId id="379" r:id="rId126"/>
    <p:sldId id="445" r:id="rId127"/>
    <p:sldId id="446" r:id="rId128"/>
    <p:sldId id="447" r:id="rId129"/>
    <p:sldId id="448" r:id="rId130"/>
    <p:sldId id="451" r:id="rId131"/>
    <p:sldId id="452" r:id="rId132"/>
    <p:sldId id="449" r:id="rId133"/>
    <p:sldId id="456" r:id="rId134"/>
    <p:sldId id="412" r:id="rId135"/>
    <p:sldId id="403" r:id="rId136"/>
    <p:sldId id="362"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EBD988-E4C2-41E8-A28D-241D8C0C64BD}">
          <p14:sldIdLst>
            <p14:sldId id="257"/>
            <p14:sldId id="287"/>
            <p14:sldId id="391"/>
          </p14:sldIdLst>
        </p14:section>
        <p14:section name="Memory Coalescing" id="{CFCD7587-F072-4873-8D62-40B3F0466704}">
          <p14:sldIdLst>
            <p14:sldId id="337"/>
            <p14:sldId id="289"/>
            <p14:sldId id="453"/>
            <p14:sldId id="454"/>
            <p14:sldId id="290"/>
            <p14:sldId id="291"/>
            <p14:sldId id="292"/>
            <p14:sldId id="293"/>
            <p14:sldId id="294"/>
            <p14:sldId id="295"/>
            <p14:sldId id="296"/>
            <p14:sldId id="297"/>
          </p14:sldIdLst>
        </p14:section>
        <p14:section name="Shared Memory" id="{DB2C090A-0885-407A-8DFC-DCF7C23CA2CE}">
          <p14:sldIdLst>
            <p14:sldId id="298"/>
            <p14:sldId id="299"/>
            <p14:sldId id="300"/>
            <p14:sldId id="301"/>
            <p14:sldId id="302"/>
            <p14:sldId id="303"/>
            <p14:sldId id="304"/>
            <p14:sldId id="305"/>
            <p14:sldId id="450"/>
            <p14:sldId id="306"/>
            <p14:sldId id="307"/>
            <p14:sldId id="392"/>
            <p14:sldId id="393"/>
            <p14:sldId id="308"/>
            <p14:sldId id="310"/>
            <p14:sldId id="311"/>
            <p14:sldId id="312"/>
            <p14:sldId id="313"/>
            <p14:sldId id="314"/>
            <p14:sldId id="315"/>
            <p14:sldId id="316"/>
            <p14:sldId id="317"/>
          </p14:sldIdLst>
        </p14:section>
        <p14:section name="Bank Conflicts" id="{96B28A0A-8FBD-403F-9A0E-84B8E11D73C7}">
          <p14:sldIdLst>
            <p14:sldId id="318"/>
            <p14:sldId id="319"/>
            <p14:sldId id="320"/>
            <p14:sldId id="321"/>
            <p14:sldId id="322"/>
            <p14:sldId id="323"/>
            <p14:sldId id="324"/>
            <p14:sldId id="325"/>
            <p14:sldId id="326"/>
            <p14:sldId id="327"/>
            <p14:sldId id="396"/>
            <p14:sldId id="397"/>
            <p14:sldId id="395"/>
            <p14:sldId id="329"/>
            <p14:sldId id="455"/>
          </p14:sldIdLst>
        </p14:section>
        <p14:section name="Transpose Tiled" id="{2151DC66-1589-4BE9-8E9A-2C687114261E}">
          <p14:sldIdLst>
            <p14:sldId id="330"/>
            <p14:sldId id="331"/>
            <p14:sldId id="332"/>
            <p14:sldId id="333"/>
            <p14:sldId id="399"/>
            <p14:sldId id="335"/>
            <p14:sldId id="336"/>
          </p14:sldIdLst>
        </p14:section>
        <p14:section name="Reduction" id="{5423493C-74E1-496F-9745-C2C1BA803770}">
          <p14:sldIdLst>
            <p14:sldId id="338"/>
            <p14:sldId id="339"/>
            <p14:sldId id="340"/>
            <p14:sldId id="341"/>
            <p14:sldId id="342"/>
            <p14:sldId id="343"/>
            <p14:sldId id="344"/>
            <p14:sldId id="407"/>
            <p14:sldId id="408"/>
            <p14:sldId id="401"/>
            <p14:sldId id="346"/>
            <p14:sldId id="347"/>
            <p14:sldId id="348"/>
            <p14:sldId id="349"/>
            <p14:sldId id="350"/>
            <p14:sldId id="419"/>
            <p14:sldId id="420"/>
            <p14:sldId id="421"/>
            <p14:sldId id="422"/>
            <p14:sldId id="423"/>
            <p14:sldId id="424"/>
            <p14:sldId id="425"/>
            <p14:sldId id="426"/>
            <p14:sldId id="427"/>
            <p14:sldId id="405"/>
            <p14:sldId id="418"/>
            <p14:sldId id="406"/>
            <p14:sldId id="409"/>
            <p14:sldId id="410"/>
            <p14:sldId id="400"/>
            <p14:sldId id="428"/>
            <p14:sldId id="429"/>
            <p14:sldId id="430"/>
            <p14:sldId id="432"/>
            <p14:sldId id="431"/>
            <p14:sldId id="404"/>
            <p14:sldId id="411"/>
            <p14:sldId id="402"/>
            <p14:sldId id="413"/>
            <p14:sldId id="433"/>
            <p14:sldId id="414"/>
            <p14:sldId id="363"/>
            <p14:sldId id="415"/>
            <p14:sldId id="369"/>
            <p14:sldId id="416"/>
            <p14:sldId id="417"/>
            <p14:sldId id="368"/>
            <p14:sldId id="434"/>
            <p14:sldId id="366"/>
            <p14:sldId id="436"/>
            <p14:sldId id="371"/>
            <p14:sldId id="438"/>
            <p14:sldId id="437"/>
            <p14:sldId id="439"/>
            <p14:sldId id="440"/>
            <p14:sldId id="444"/>
            <p14:sldId id="441"/>
            <p14:sldId id="373"/>
            <p14:sldId id="442"/>
            <p14:sldId id="374"/>
            <p14:sldId id="375"/>
            <p14:sldId id="376"/>
            <p14:sldId id="443"/>
            <p14:sldId id="378"/>
            <p14:sldId id="379"/>
            <p14:sldId id="445"/>
            <p14:sldId id="446"/>
            <p14:sldId id="447"/>
            <p14:sldId id="448"/>
            <p14:sldId id="451"/>
            <p14:sldId id="452"/>
            <p14:sldId id="449"/>
            <p14:sldId id="456"/>
          </p14:sldIdLst>
        </p14:section>
        <p14:section name="Bonus slides" id="{EA1C2B41-F696-43A3-B287-8D17BA074DB8}">
          <p14:sldIdLst>
            <p14:sldId id="412"/>
            <p14:sldId id="403"/>
            <p14:sldId id="3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0765" autoAdjust="0"/>
  </p:normalViewPr>
  <p:slideViewPr>
    <p:cSldViewPr snapToGrid="0">
      <p:cViewPr varScale="1">
        <p:scale>
          <a:sx n="92" d="100"/>
          <a:sy n="92" d="100"/>
        </p:scale>
        <p:origin x="1260" y="45"/>
      </p:cViewPr>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t>9/22/2018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t>9/22/2018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3" Type="http://schemas.openxmlformats.org/officeDocument/2006/relationships/hyperlink" Target="http://c-faq.com/decl/spiral.anderson.html"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11EAB-687D-4AE4-B775-678A923E9436}" type="slidenum">
              <a:rPr lang="en-US" smtClean="0"/>
              <a:t>1</a:t>
            </a:fld>
            <a:endParaRPr lang="en-US"/>
          </a:p>
        </p:txBody>
      </p:sp>
    </p:spTree>
    <p:extLst>
      <p:ext uri="{BB962C8B-B14F-4D97-AF65-F5344CB8AC3E}">
        <p14:creationId xmlns:p14="http://schemas.microsoft.com/office/powerpoint/2010/main" val="7983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1" name="Shape 48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rgbClr val="000000"/>
              </a:buClr>
              <a:buSzPct val="100000"/>
              <a:buFont typeface="Arial"/>
              <a:buNone/>
            </a:pPr>
            <a:r>
              <a:rPr lang="en"/>
              <a:t>A warp has 32 threads</a:t>
            </a:r>
          </a:p>
          <a:p>
            <a:pPr lvl="0" rtl="0">
              <a:spcBef>
                <a:spcPts val="0"/>
              </a:spcBef>
              <a:buClr>
                <a:srgbClr val="000000"/>
              </a:buClr>
              <a:buSzPct val="100000"/>
              <a:buFont typeface="Arial"/>
              <a:buNone/>
            </a:pPr>
            <a:r>
              <a:rPr lang="en"/>
              <a:t>They execute command to fetch 4-byte words ie. ints or floats in sequential order of say alternating elements</a:t>
            </a:r>
          </a:p>
          <a:p>
            <a:pPr lvl="0" rtl="0">
              <a:spcBef>
                <a:spcPts val="0"/>
              </a:spcBef>
              <a:buClr>
                <a:srgbClr val="000000"/>
              </a:buClr>
              <a:buSzPct val="100000"/>
              <a:buFont typeface="Arial"/>
              <a:buNone/>
            </a:pPr>
            <a:r>
              <a:rPr lang="en"/>
              <a:t>This means 160 bytes are fetched although only 128 bytes are accessed.</a:t>
            </a:r>
          </a:p>
          <a:p>
            <a:pPr lvl="0" rtl="0">
              <a:spcBef>
                <a:spcPts val="0"/>
              </a:spcBef>
              <a:buNone/>
            </a:pPr>
            <a:r>
              <a:rPr lang="en"/>
              <a:t>Why are 160 bytes fecthed? because we are not using caches. So continuous data is copied from global to cache and then to threads</a:t>
            </a:r>
          </a:p>
          <a:p>
            <a:pPr lvl="0" rtl="0">
              <a:spcBef>
                <a:spcPts val="0"/>
              </a:spcBef>
              <a:buNone/>
            </a:pPr>
            <a:r>
              <a:rPr lang="en"/>
              <a:t>If we were using cache, then 2 L1 blocks would have been occupied which would need 256 bytes to move across the bus.</a:t>
            </a:r>
          </a:p>
        </p:txBody>
      </p:sp>
    </p:spTree>
    <p:extLst>
      <p:ext uri="{BB962C8B-B14F-4D97-AF65-F5344CB8AC3E}">
        <p14:creationId xmlns:p14="http://schemas.microsoft.com/office/powerpoint/2010/main" val="322585487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Shape 2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1" name="Shape 26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Explicitly unroll last warp</a:t>
            </a:r>
          </a:p>
          <a:p>
            <a:pPr>
              <a:spcBef>
                <a:spcPts val="0"/>
              </a:spcBef>
              <a:buNone/>
            </a:pPr>
            <a:r>
              <a:rPr lang="en"/>
              <a:t>Allows compiler to make more optimizations</a:t>
            </a:r>
          </a:p>
        </p:txBody>
      </p:sp>
    </p:spTree>
    <p:extLst>
      <p:ext uri="{BB962C8B-B14F-4D97-AF65-F5344CB8AC3E}">
        <p14:creationId xmlns:p14="http://schemas.microsoft.com/office/powerpoint/2010/main" val="38923102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Shape 2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1" name="Shape 26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Explicitly unroll last warp</a:t>
            </a:r>
          </a:p>
          <a:p>
            <a:pPr>
              <a:spcBef>
                <a:spcPts val="0"/>
              </a:spcBef>
              <a:buNone/>
            </a:pPr>
            <a:r>
              <a:rPr lang="en"/>
              <a:t>Allows compiler to make more optimizations</a:t>
            </a:r>
          </a:p>
        </p:txBody>
      </p:sp>
    </p:spTree>
    <p:extLst>
      <p:ext uri="{BB962C8B-B14F-4D97-AF65-F5344CB8AC3E}">
        <p14:creationId xmlns:p14="http://schemas.microsoft.com/office/powerpoint/2010/main" val="6252583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Shape 2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1" name="Shape 26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Explicitly unroll last warp</a:t>
            </a:r>
          </a:p>
          <a:p>
            <a:pPr>
              <a:spcBef>
                <a:spcPts val="0"/>
              </a:spcBef>
              <a:buNone/>
            </a:pPr>
            <a:r>
              <a:rPr lang="en"/>
              <a:t>Allows compiler to make more optimizations</a:t>
            </a:r>
          </a:p>
        </p:txBody>
      </p:sp>
    </p:spTree>
    <p:extLst>
      <p:ext uri="{BB962C8B-B14F-4D97-AF65-F5344CB8AC3E}">
        <p14:creationId xmlns:p14="http://schemas.microsoft.com/office/powerpoint/2010/main" val="30526742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Shape 2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1" name="Shape 26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Explicitly unroll last warp</a:t>
            </a:r>
          </a:p>
          <a:p>
            <a:pPr>
              <a:spcBef>
                <a:spcPts val="0"/>
              </a:spcBef>
              <a:buNone/>
            </a:pPr>
            <a:r>
              <a:rPr lang="en"/>
              <a:t>Allows compiler to make more optimizations</a:t>
            </a:r>
          </a:p>
        </p:txBody>
      </p:sp>
    </p:spTree>
    <p:extLst>
      <p:ext uri="{BB962C8B-B14F-4D97-AF65-F5344CB8AC3E}">
        <p14:creationId xmlns:p14="http://schemas.microsoft.com/office/powerpoint/2010/main" val="222342672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Shape 2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1" name="Shape 26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Explicitly unroll last warp</a:t>
            </a:r>
          </a:p>
          <a:p>
            <a:pPr>
              <a:spcBef>
                <a:spcPts val="0"/>
              </a:spcBef>
              <a:buNone/>
            </a:pPr>
            <a:r>
              <a:rPr lang="en"/>
              <a:t>Allows compiler to make more optimizations</a:t>
            </a:r>
          </a:p>
        </p:txBody>
      </p:sp>
    </p:spTree>
    <p:extLst>
      <p:ext uri="{BB962C8B-B14F-4D97-AF65-F5344CB8AC3E}">
        <p14:creationId xmlns:p14="http://schemas.microsoft.com/office/powerpoint/2010/main" val="348869681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Shape 2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1" name="Shape 26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Explicitly unroll last warp</a:t>
            </a:r>
          </a:p>
          <a:p>
            <a:pPr>
              <a:spcBef>
                <a:spcPts val="0"/>
              </a:spcBef>
              <a:buNone/>
            </a:pPr>
            <a:r>
              <a:rPr lang="en"/>
              <a:t>Allows compiler to make more optimizations</a:t>
            </a:r>
          </a:p>
        </p:txBody>
      </p:sp>
    </p:spTree>
    <p:extLst>
      <p:ext uri="{BB962C8B-B14F-4D97-AF65-F5344CB8AC3E}">
        <p14:creationId xmlns:p14="http://schemas.microsoft.com/office/powerpoint/2010/main" val="186621132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1"/>
        <p:cNvGrpSpPr/>
        <p:nvPr/>
      </p:nvGrpSpPr>
      <p:grpSpPr>
        <a:xfrm>
          <a:off x="0" y="0"/>
          <a:ext cx="0" cy="0"/>
          <a:chOff x="0" y="0"/>
          <a:chExt cx="0" cy="0"/>
        </a:xfrm>
      </p:grpSpPr>
      <p:sp>
        <p:nvSpPr>
          <p:cNvPr id="2662" name="Shape 26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63" name="Shape 266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1622407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Shape 2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69" name="Shape 266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293541202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Shape 2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69" name="Shape 266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178257629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Shape 26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78" name="Shape 267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2203449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Even though 1 element is access by all threads, the entire memory block needs to be copied</a:t>
            </a:r>
          </a:p>
          <a:p>
            <a:pPr lvl="0" rtl="0">
              <a:spcBef>
                <a:spcPts val="0"/>
              </a:spcBef>
              <a:buNone/>
            </a:pPr>
            <a:r>
              <a:rPr lang="en"/>
              <a:t>128 bytes in case of L1 and 32 in case of L2</a:t>
            </a:r>
          </a:p>
        </p:txBody>
      </p:sp>
    </p:spTree>
    <p:extLst>
      <p:ext uri="{BB962C8B-B14F-4D97-AF65-F5344CB8AC3E}">
        <p14:creationId xmlns:p14="http://schemas.microsoft.com/office/powerpoint/2010/main" val="128772547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Shape 26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84" name="Shape 268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dirty="0"/>
          </a:p>
        </p:txBody>
      </p:sp>
    </p:spTree>
    <p:extLst>
      <p:ext uri="{BB962C8B-B14F-4D97-AF65-F5344CB8AC3E}">
        <p14:creationId xmlns:p14="http://schemas.microsoft.com/office/powerpoint/2010/main" val="153821038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Shape 26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84" name="Shape 268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134879842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Shape 26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6" name="Shape 269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415559793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
        <p:cNvGrpSpPr/>
        <p:nvPr/>
      </p:nvGrpSpPr>
      <p:grpSpPr>
        <a:xfrm>
          <a:off x="0" y="0"/>
          <a:ext cx="0" cy="0"/>
          <a:chOff x="0" y="0"/>
          <a:chExt cx="0" cy="0"/>
        </a:xfrm>
      </p:grpSpPr>
      <p:sp>
        <p:nvSpPr>
          <p:cNvPr id="2701" name="Shape 27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02" name="Shape 270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17315908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Read it backwards (as driven by </a:t>
            </a:r>
            <a:r>
              <a:rPr lang="en-US" sz="1200" b="0" i="0" u="none" strike="noStrike" kern="1200" dirty="0">
                <a:solidFill>
                  <a:schemeClr val="tx1"/>
                </a:solidFill>
                <a:effectLst/>
                <a:latin typeface="+mn-lt"/>
                <a:ea typeface="+mn-ea"/>
                <a:cs typeface="+mn-cs"/>
                <a:hlinkClick r:id="rId3"/>
              </a:rPr>
              <a:t>Clockwise/Spiral Rule</a:t>
            </a:r>
            <a:r>
              <a:rPr lang="en-US" sz="1200" b="0" i="0" kern="1200" dirty="0">
                <a:solidFill>
                  <a:schemeClr val="tx1"/>
                </a:solidFill>
                <a:effectLst/>
                <a:latin typeface="+mn-lt"/>
                <a:ea typeface="+mn-ea"/>
                <a:cs typeface="+mn-cs"/>
              </a:rPr>
              <a:t>)...</a:t>
            </a: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 pointer to </a:t>
            </a:r>
            <a:r>
              <a:rPr lang="en-US" sz="1200" b="0" i="0" kern="1200" dirty="0" err="1">
                <a:solidFill>
                  <a:schemeClr val="tx1"/>
                </a:solidFill>
                <a:effectLst/>
                <a:latin typeface="+mn-lt"/>
                <a:ea typeface="+mn-ea"/>
                <a:cs typeface="+mn-cs"/>
              </a:rPr>
              <a:t>int</a:t>
            </a: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 - pointer to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pointer to </a:t>
            </a:r>
            <a:r>
              <a:rPr lang="en-US" sz="1200" b="0" i="0" kern="1200" dirty="0" err="1">
                <a:solidFill>
                  <a:schemeClr val="tx1"/>
                </a:solidFill>
                <a:effectLst/>
                <a:latin typeface="+mn-lt"/>
                <a:ea typeface="+mn-ea"/>
                <a:cs typeface="+mn-cs"/>
              </a:rPr>
              <a:t>int</a:t>
            </a: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pointer to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Now the first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can be on either side of the type so:</a:t>
            </a: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a:t>
            </a:r>
          </a:p>
          <a:p>
            <a:pPr marL="171450" indent="-171450" fontAlgn="base">
              <a:buFont typeface="Arial" panose="020B0604020202020204" pitchFamily="34" charset="0"/>
              <a:buChar cha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const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A11EAB-687D-4AE4-B775-678A923E9436}" type="slidenum">
              <a:rPr lang="en-US" smtClean="0"/>
              <a:t>129</a:t>
            </a:fld>
            <a:endParaRPr lang="en-US"/>
          </a:p>
        </p:txBody>
      </p:sp>
    </p:spTree>
    <p:extLst>
      <p:ext uri="{BB962C8B-B14F-4D97-AF65-F5344CB8AC3E}">
        <p14:creationId xmlns:p14="http://schemas.microsoft.com/office/powerpoint/2010/main" val="16911071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A11EAB-687D-4AE4-B775-678A923E9436}" type="slidenum">
              <a:rPr lang="en-US" smtClean="0"/>
              <a:t>130</a:t>
            </a:fld>
            <a:endParaRPr lang="en-US"/>
          </a:p>
        </p:txBody>
      </p:sp>
    </p:spTree>
    <p:extLst>
      <p:ext uri="{BB962C8B-B14F-4D97-AF65-F5344CB8AC3E}">
        <p14:creationId xmlns:p14="http://schemas.microsoft.com/office/powerpoint/2010/main" val="299549539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Shape 2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52" name="Shape 255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50383868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Shape 2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52" name="Shape 255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90898121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Shape 2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52" name="Shape 255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9613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rgbClr val="000000"/>
              </a:buClr>
              <a:buSzPct val="100000"/>
              <a:buFont typeface="Arial"/>
              <a:buNone/>
            </a:pPr>
            <a:r>
              <a:rPr lang="en"/>
              <a:t>Even though 1 element is access by all threads, the entire memory block needs to be copied</a:t>
            </a:r>
          </a:p>
          <a:p>
            <a:pPr lvl="0" rtl="0">
              <a:spcBef>
                <a:spcPts val="0"/>
              </a:spcBef>
              <a:buClr>
                <a:srgbClr val="000000"/>
              </a:buClr>
              <a:buSzPct val="100000"/>
              <a:buFont typeface="Arial"/>
              <a:buNone/>
            </a:pPr>
            <a:r>
              <a:rPr lang="en"/>
              <a:t>128 bytes in case of L1 and 32 in case of L2</a:t>
            </a:r>
          </a:p>
        </p:txBody>
      </p:sp>
    </p:spTree>
    <p:extLst>
      <p:ext uri="{BB962C8B-B14F-4D97-AF65-F5344CB8AC3E}">
        <p14:creationId xmlns:p14="http://schemas.microsoft.com/office/powerpoint/2010/main" val="601808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Generalization of cases discussed</a:t>
            </a:r>
          </a:p>
        </p:txBody>
      </p:sp>
    </p:spTree>
    <p:extLst>
      <p:ext uri="{BB962C8B-B14F-4D97-AF65-F5344CB8AC3E}">
        <p14:creationId xmlns:p14="http://schemas.microsoft.com/office/powerpoint/2010/main" val="4071416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78892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003563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Shape 7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7" name="Shape 70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405422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3" name="Shape 71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Total shared memory per block depends on GPU, but most have 48K</a:t>
            </a:r>
          </a:p>
        </p:txBody>
      </p:sp>
    </p:spTree>
    <p:extLst>
      <p:ext uri="{BB962C8B-B14F-4D97-AF65-F5344CB8AC3E}">
        <p14:creationId xmlns:p14="http://schemas.microsoft.com/office/powerpoint/2010/main" val="514605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3" name="Shape 71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Total shared memory per block depends on GPU, but most have 48K</a:t>
            </a:r>
          </a:p>
        </p:txBody>
      </p:sp>
    </p:spTree>
    <p:extLst>
      <p:ext uri="{BB962C8B-B14F-4D97-AF65-F5344CB8AC3E}">
        <p14:creationId xmlns:p14="http://schemas.microsoft.com/office/powerpoint/2010/main" val="1526548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19" name="Shape 71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Take a paper and write down how much of a speed up you can get over CPU</a:t>
            </a:r>
          </a:p>
        </p:txBody>
      </p:sp>
    </p:spTree>
    <p:extLst>
      <p:ext uri="{BB962C8B-B14F-4D97-AF65-F5344CB8AC3E}">
        <p14:creationId xmlns:p14="http://schemas.microsoft.com/office/powerpoint/2010/main" val="72231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Incorrect launch configuration</a:t>
            </a:r>
          </a:p>
          <a:p>
            <a:r>
              <a:rPr lang="en-US" dirty="0" err="1"/>
              <a:t>ThreadIdx</a:t>
            </a:r>
            <a:r>
              <a:rPr lang="en-US" dirty="0"/>
              <a:t> / </a:t>
            </a:r>
            <a:r>
              <a:rPr lang="en-US" dirty="0" err="1"/>
              <a:t>BlockIdx</a:t>
            </a:r>
            <a:endParaRPr lang="en-US" dirty="0"/>
          </a:p>
          <a:p>
            <a:r>
              <a:rPr lang="en-US" dirty="0" err="1"/>
              <a:t>Syncthreads</a:t>
            </a:r>
            <a:endParaRPr lang="en-US" dirty="0"/>
          </a:p>
          <a:p>
            <a:r>
              <a:rPr lang="en-US" dirty="0"/>
              <a:t>Atomic</a:t>
            </a:r>
          </a:p>
          <a:p>
            <a:endParaRPr lang="en-US" dirty="0"/>
          </a:p>
          <a:p>
            <a:r>
              <a:rPr lang="en-US" dirty="0"/>
              <a:t>How many have read CUDA Programming Guide?</a:t>
            </a:r>
          </a:p>
        </p:txBody>
      </p:sp>
      <p:sp>
        <p:nvSpPr>
          <p:cNvPr id="4" name="Slide Number Placeholder 3"/>
          <p:cNvSpPr>
            <a:spLocks noGrp="1"/>
          </p:cNvSpPr>
          <p:nvPr>
            <p:ph type="sldNum" sz="quarter" idx="10"/>
          </p:nvPr>
        </p:nvSpPr>
        <p:spPr/>
        <p:txBody>
          <a:bodyPr/>
          <a:lstStyle/>
          <a:p>
            <a:fld id="{35A11EAB-687D-4AE4-B775-678A923E9436}" type="slidenum">
              <a:rPr lang="en-US" smtClean="0"/>
              <a:t>2</a:t>
            </a:fld>
            <a:endParaRPr lang="en-US"/>
          </a:p>
        </p:txBody>
      </p:sp>
    </p:spTree>
    <p:extLst>
      <p:ext uri="{BB962C8B-B14F-4D97-AF65-F5344CB8AC3E}">
        <p14:creationId xmlns:p14="http://schemas.microsoft.com/office/powerpoint/2010/main" val="2876880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8" name="Shape 72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432463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4" name="Shape 73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522447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0" name="Shape 74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918594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8" name="Shape 72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95787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Shape 7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3" name="Shape 7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114850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9" name="Shape 75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673710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9" name="Shape 75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dirty="0"/>
          </a:p>
        </p:txBody>
      </p:sp>
    </p:spTree>
    <p:extLst>
      <p:ext uri="{BB962C8B-B14F-4D97-AF65-F5344CB8AC3E}">
        <p14:creationId xmlns:p14="http://schemas.microsoft.com/office/powerpoint/2010/main" val="2676754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9" name="Shape 75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dirty="0"/>
          </a:p>
        </p:txBody>
      </p:sp>
    </p:spTree>
    <p:extLst>
      <p:ext uri="{BB962C8B-B14F-4D97-AF65-F5344CB8AC3E}">
        <p14:creationId xmlns:p14="http://schemas.microsoft.com/office/powerpoint/2010/main" val="132917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Shape 782"/>
          <p:cNvSpPr txBox="1">
            <a:spLocks noGrp="1"/>
          </p:cNvSpPr>
          <p:nvPr>
            <p:ph type="body" idx="1"/>
          </p:nvPr>
        </p:nvSpPr>
        <p:spPr>
          <a:xfrm>
            <a:off x="685800" y="4343400"/>
            <a:ext cx="5486399" cy="4114800"/>
          </a:xfrm>
          <a:prstGeom prst="rect">
            <a:avLst/>
          </a:prstGeom>
        </p:spPr>
        <p:txBody>
          <a:bodyPr lIns="91425" tIns="91425" rIns="91425" bIns="91425" anchor="ctr" anchorCtr="0">
            <a:spAutoFit/>
          </a:bodyPr>
          <a:lstStyle/>
          <a:p>
            <a:pPr lvl="0" rtl="0">
              <a:spcBef>
                <a:spcPts val="0"/>
              </a:spcBef>
              <a:buNone/>
            </a:pPr>
            <a:r>
              <a:rPr lang="en"/>
              <a:t>Kept this diagram from using earlier</a:t>
            </a:r>
          </a:p>
          <a:p>
            <a:pPr lvl="0" rtl="0">
              <a:spcBef>
                <a:spcPts val="0"/>
              </a:spcBef>
              <a:buNone/>
            </a:pPr>
            <a:r>
              <a:rPr lang="en"/>
              <a:t>Each element also represents a thread</a:t>
            </a:r>
          </a:p>
        </p:txBody>
      </p:sp>
      <p:sp>
        <p:nvSpPr>
          <p:cNvPr id="783" name="Shape 7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615695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Shape 7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89" name="Shape 78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67332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US" dirty="0"/>
              <a:t>https://docs.nvidia.com/cuda/archive/9.2/cuda-c-best-practices-guide/index.html#coalesced-access-to-global-memory</a:t>
            </a:r>
          </a:p>
        </p:txBody>
      </p:sp>
    </p:spTree>
    <p:extLst>
      <p:ext uri="{BB962C8B-B14F-4D97-AF65-F5344CB8AC3E}">
        <p14:creationId xmlns:p14="http://schemas.microsoft.com/office/powerpoint/2010/main" val="54096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Shape 7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5" name="Shape 7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Lets flip it in shared memory</a:t>
            </a:r>
          </a:p>
          <a:p>
            <a:pPr lvl="0" rtl="0">
              <a:spcBef>
                <a:spcPts val="0"/>
              </a:spcBef>
              <a:buNone/>
            </a:pPr>
            <a:r>
              <a:rPr lang="en"/>
              <a:t>Use __syncthreads</a:t>
            </a:r>
          </a:p>
          <a:p>
            <a:pPr lvl="0" rtl="0">
              <a:spcBef>
                <a:spcPts val="0"/>
              </a:spcBef>
              <a:buNone/>
            </a:pPr>
            <a:endParaRPr/>
          </a:p>
        </p:txBody>
      </p:sp>
    </p:spTree>
    <p:extLst>
      <p:ext uri="{BB962C8B-B14F-4D97-AF65-F5344CB8AC3E}">
        <p14:creationId xmlns:p14="http://schemas.microsoft.com/office/powerpoint/2010/main" val="17926386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Shape 8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7" name="Shape 8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588753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Shape 8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44" name="Shape 84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US" dirty="0"/>
              <a:t>Block is transposed using </a:t>
            </a:r>
            <a:r>
              <a:rPr lang="en-US" dirty="0" err="1"/>
              <a:t>blockId</a:t>
            </a:r>
            <a:r>
              <a:rPr lang="en-US" dirty="0"/>
              <a:t> – Does not affect Global memory access pattern</a:t>
            </a:r>
            <a:br>
              <a:rPr lang="en-US" dirty="0"/>
            </a:br>
            <a:r>
              <a:rPr lang="en-US" dirty="0"/>
              <a:t>Shared memory transposes within block</a:t>
            </a:r>
            <a:endParaRPr dirty="0"/>
          </a:p>
        </p:txBody>
      </p:sp>
    </p:spTree>
    <p:extLst>
      <p:ext uri="{BB962C8B-B14F-4D97-AF65-F5344CB8AC3E}">
        <p14:creationId xmlns:p14="http://schemas.microsoft.com/office/powerpoint/2010/main" val="2669673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0" name="Shape 85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51558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6" name="Shape 85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089805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2" name="Shape 86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013948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8" name="Shape 86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523001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Shape 8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4" name="Shape 87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2843536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Shape 10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45" name="Shape 104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dirty="0"/>
          </a:p>
        </p:txBody>
      </p:sp>
    </p:spTree>
    <p:extLst>
      <p:ext uri="{BB962C8B-B14F-4D97-AF65-F5344CB8AC3E}">
        <p14:creationId xmlns:p14="http://schemas.microsoft.com/office/powerpoint/2010/main" val="2519821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Shape 1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3" name="Shape 122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05250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Threads in a warp are continuous. They execute the same command at the same time.</a:t>
            </a:r>
          </a:p>
          <a:p>
            <a:pPr lvl="0" rtl="0">
              <a:spcBef>
                <a:spcPts val="0"/>
              </a:spcBef>
              <a:buNone/>
            </a:pPr>
            <a:r>
              <a:rPr lang="en"/>
              <a:t>So why not have them access the same are of the memory. This is memory coalescing and works really fast</a:t>
            </a:r>
          </a:p>
          <a:p>
            <a:pPr lvl="0" rtl="0">
              <a:spcBef>
                <a:spcPts val="0"/>
              </a:spcBef>
              <a:buNone/>
            </a:pPr>
            <a:r>
              <a:rPr lang="en"/>
              <a:t>Basically says continuous/concurrent memory access is better</a:t>
            </a:r>
          </a:p>
        </p:txBody>
      </p:sp>
    </p:spTree>
    <p:extLst>
      <p:ext uri="{BB962C8B-B14F-4D97-AF65-F5344CB8AC3E}">
        <p14:creationId xmlns:p14="http://schemas.microsoft.com/office/powerpoint/2010/main" val="1571071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Shape 1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01" name="Shape 14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121535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Shape 1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79" name="Shape 157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Threads want alternate elements which means 2 threads want elements from the same bank</a:t>
            </a:r>
          </a:p>
          <a:p>
            <a:pPr lvl="0" rtl="0">
              <a:spcBef>
                <a:spcPts val="0"/>
              </a:spcBef>
              <a:buNone/>
            </a:pPr>
            <a:endParaRPr/>
          </a:p>
        </p:txBody>
      </p:sp>
    </p:spTree>
    <p:extLst>
      <p:ext uri="{BB962C8B-B14F-4D97-AF65-F5344CB8AC3E}">
        <p14:creationId xmlns:p14="http://schemas.microsoft.com/office/powerpoint/2010/main" val="36492522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Shape 1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7" name="Shape 175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dirty="0"/>
              <a:t>All threads want memory from the same bank</a:t>
            </a:r>
          </a:p>
        </p:txBody>
      </p:sp>
    </p:spTree>
    <p:extLst>
      <p:ext uri="{BB962C8B-B14F-4D97-AF65-F5344CB8AC3E}">
        <p14:creationId xmlns:p14="http://schemas.microsoft.com/office/powerpoint/2010/main" val="893631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Shape 17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67" name="Shape 176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If we look at this code, we notice that threadIdx.x is used as the second index.</a:t>
            </a:r>
          </a:p>
          <a:p>
            <a:pPr lvl="0" rtl="0">
              <a:spcBef>
                <a:spcPts val="0"/>
              </a:spcBef>
              <a:buNone/>
            </a:pPr>
            <a:r>
              <a:rPr lang="en"/>
              <a:t>We can safely assume that for all threads in the warp, threadIdx.y will be same (because of block size)</a:t>
            </a:r>
          </a:p>
          <a:p>
            <a:pPr lvl="0" rtl="0">
              <a:spcBef>
                <a:spcPts val="0"/>
              </a:spcBef>
              <a:buNone/>
            </a:pPr>
            <a:r>
              <a:rPr lang="en"/>
              <a:t>Hence, threadIdx.y, which represents the same bank in shared memory, is same for all threads in the warp.</a:t>
            </a:r>
          </a:p>
          <a:p>
            <a:pPr lvl="0" rtl="0">
              <a:spcBef>
                <a:spcPts val="0"/>
              </a:spcBef>
              <a:buNone/>
            </a:pPr>
            <a:r>
              <a:rPr lang="en"/>
              <a:t>Hence a 32-way bank conflict.</a:t>
            </a:r>
          </a:p>
        </p:txBody>
      </p:sp>
    </p:spTree>
    <p:extLst>
      <p:ext uri="{BB962C8B-B14F-4D97-AF65-F5344CB8AC3E}">
        <p14:creationId xmlns:p14="http://schemas.microsoft.com/office/powerpoint/2010/main" val="20004210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Shape 17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74" name="Shape 177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502999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Shape 18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61" name="Shape 186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70657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Shape 19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48" name="Shape 194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9742954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Shape 2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6" name="Shape 212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62891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Shape 2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6" name="Shape 212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US" dirty="0"/>
              <a:t>Never* : except when X = 32, which is fine. Doesn’t cause bank conflict</a:t>
            </a:r>
            <a:endParaRPr dirty="0"/>
          </a:p>
        </p:txBody>
      </p:sp>
    </p:spTree>
    <p:extLst>
      <p:ext uri="{BB962C8B-B14F-4D97-AF65-F5344CB8AC3E}">
        <p14:creationId xmlns:p14="http://schemas.microsoft.com/office/powerpoint/2010/main" val="1439190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Shape 2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6" name="Shape 212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dirty="0"/>
          </a:p>
        </p:txBody>
      </p:sp>
    </p:spTree>
    <p:extLst>
      <p:ext uri="{BB962C8B-B14F-4D97-AF65-F5344CB8AC3E}">
        <p14:creationId xmlns:p14="http://schemas.microsoft.com/office/powerpoint/2010/main" val="3656317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devices of compute capability 2.x, the requirements can be summarized quite easily: the concurrent accesses of the threads of a warp will coalesce into a number of transactions equal to the number of cache lines necessary to service all of the threads of the warp. </a:t>
            </a:r>
            <a:r>
              <a:rPr lang="en-US" sz="1200" b="1" i="0" kern="1200" dirty="0">
                <a:solidFill>
                  <a:schemeClr val="tx1"/>
                </a:solidFill>
                <a:effectLst/>
                <a:latin typeface="+mn-lt"/>
                <a:ea typeface="+mn-ea"/>
                <a:cs typeface="+mn-cs"/>
              </a:rPr>
              <a:t>By default, all accesses are cached through L1, which as 128-byte lines.</a:t>
            </a:r>
            <a:r>
              <a:rPr lang="en-US" sz="1200" b="0" i="0" kern="1200" dirty="0">
                <a:solidFill>
                  <a:schemeClr val="tx1"/>
                </a:solidFill>
                <a:effectLst/>
                <a:latin typeface="+mn-lt"/>
                <a:ea typeface="+mn-ea"/>
                <a:cs typeface="+mn-cs"/>
              </a:rPr>
              <a:t> For scattered access patterns, to reduce </a:t>
            </a:r>
            <a:r>
              <a:rPr lang="en-US" sz="1200" b="0" i="0" kern="1200" dirty="0" err="1">
                <a:solidFill>
                  <a:schemeClr val="tx1"/>
                </a:solidFill>
                <a:effectLst/>
                <a:latin typeface="+mn-lt"/>
                <a:ea typeface="+mn-ea"/>
                <a:cs typeface="+mn-cs"/>
              </a:rPr>
              <a:t>overfetch</a:t>
            </a:r>
            <a:r>
              <a:rPr lang="en-US" sz="1200" b="0" i="0" kern="1200" dirty="0">
                <a:solidFill>
                  <a:schemeClr val="tx1"/>
                </a:solidFill>
                <a:effectLst/>
                <a:latin typeface="+mn-lt"/>
                <a:ea typeface="+mn-ea"/>
                <a:cs typeface="+mn-cs"/>
              </a:rPr>
              <a:t>, it can sometimes be useful to cache only in L2, which caches shorter 32-byte segments (see the </a:t>
            </a:r>
            <a:r>
              <a:rPr lang="en-US" sz="1200" b="0" i="1" kern="1200" dirty="0">
                <a:solidFill>
                  <a:schemeClr val="tx1"/>
                </a:solidFill>
                <a:effectLst/>
                <a:latin typeface="+mn-lt"/>
                <a:ea typeface="+mn-ea"/>
                <a:cs typeface="+mn-cs"/>
              </a:rPr>
              <a:t>CUDA C Programming Guide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 devices of compute capability 3.x, accesses to global memory are cached only in L2; L1 is reserved for local memory accesses. </a:t>
            </a:r>
            <a:r>
              <a:rPr lang="en-US" sz="1200" b="0" i="0" kern="1200" dirty="0">
                <a:solidFill>
                  <a:schemeClr val="tx1"/>
                </a:solidFill>
                <a:effectLst/>
                <a:latin typeface="+mn-lt"/>
                <a:ea typeface="+mn-ea"/>
                <a:cs typeface="+mn-cs"/>
              </a:rPr>
              <a:t>Some devices of compute capability 3.5, 3.7, or 5.2 allow opt-in caching of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in L1 as well.</a:t>
            </a:r>
          </a:p>
          <a:p>
            <a:r>
              <a:rPr lang="en-US" sz="1200" b="0" i="0" kern="1200" dirty="0">
                <a:solidFill>
                  <a:schemeClr val="tx1"/>
                </a:solidFill>
                <a:effectLst/>
                <a:latin typeface="+mn-lt"/>
                <a:ea typeface="+mn-ea"/>
                <a:cs typeface="+mn-cs"/>
              </a:rPr>
              <a:t>Accessing memory in a coalesced way is even more important when ECC is turned on. Scattered accesses increase ECC memory transfer overhead, especially when writing data to the global memory.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Coalescing concepts are illustrated in the following simple examples. These examples assume compute capability 2.x. These examples assume that accesses are cached through L1, which is the default behavior on those devices, and that accesses are for 4-byte words, unless otherwise noted.</a:t>
            </a:r>
          </a:p>
          <a:p>
            <a:endParaRPr lang="en-US" dirty="0"/>
          </a:p>
        </p:txBody>
      </p:sp>
      <p:sp>
        <p:nvSpPr>
          <p:cNvPr id="4" name="Slide Number Placeholder 3"/>
          <p:cNvSpPr>
            <a:spLocks noGrp="1"/>
          </p:cNvSpPr>
          <p:nvPr>
            <p:ph type="sldNum" sz="quarter" idx="5"/>
          </p:nvPr>
        </p:nvSpPr>
        <p:spPr/>
        <p:txBody>
          <a:bodyPr/>
          <a:lstStyle/>
          <a:p>
            <a:fld id="{35A11EAB-687D-4AE4-B775-678A923E9436}" type="slidenum">
              <a:rPr lang="en-US" smtClean="0"/>
              <a:t>6</a:t>
            </a:fld>
            <a:endParaRPr lang="en-US"/>
          </a:p>
        </p:txBody>
      </p:sp>
    </p:spTree>
    <p:extLst>
      <p:ext uri="{BB962C8B-B14F-4D97-AF65-F5344CB8AC3E}">
        <p14:creationId xmlns:p14="http://schemas.microsoft.com/office/powerpoint/2010/main" val="9408740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0"/>
        <p:cNvGrpSpPr/>
        <p:nvPr/>
      </p:nvGrpSpPr>
      <p:grpSpPr>
        <a:xfrm>
          <a:off x="0" y="0"/>
          <a:ext cx="0" cy="0"/>
          <a:chOff x="0" y="0"/>
          <a:chExt cx="0" cy="0"/>
        </a:xfrm>
      </p:grpSpPr>
      <p:sp>
        <p:nvSpPr>
          <p:cNvPr id="2131" name="Shape 2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2" name="Shape 213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3993245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https://docs.nvidia.com/cuda/archive/9.2/cuda-c-best-practices-guide/index.html#shared-memory-and-memory-banks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Compute Capability 2.x</a:t>
            </a:r>
          </a:p>
          <a:p>
            <a:r>
              <a:rPr lang="en-US" sz="1200" b="0" i="0" kern="1200" dirty="0">
                <a:solidFill>
                  <a:schemeClr val="tx1"/>
                </a:solidFill>
                <a:effectLst/>
                <a:latin typeface="+mn-lt"/>
                <a:ea typeface="+mn-ea"/>
                <a:cs typeface="+mn-cs"/>
              </a:rPr>
              <a:t>On devices of compute capability 2.x, each bank has a bandwidth of 32 bits every two clock cycles, and successive 32-bit words are assigned to successive banks. The warp size is 32 threads and the number of banks is also 32, so bank conflicts can occur between any threads in the warp. See </a:t>
            </a:r>
            <a:r>
              <a:rPr lang="en-US" sz="1200" b="0" i="1" kern="1200" dirty="0">
                <a:solidFill>
                  <a:schemeClr val="tx1"/>
                </a:solidFill>
                <a:effectLst/>
                <a:latin typeface="+mn-lt"/>
                <a:ea typeface="+mn-ea"/>
                <a:cs typeface="+mn-cs"/>
              </a:rPr>
              <a:t>Compute Capability 2.x</a:t>
            </a:r>
            <a:r>
              <a:rPr lang="en-US" sz="1200" b="0" i="0" kern="1200" dirty="0">
                <a:solidFill>
                  <a:schemeClr val="tx1"/>
                </a:solidFill>
                <a:effectLst/>
                <a:latin typeface="+mn-lt"/>
                <a:ea typeface="+mn-ea"/>
                <a:cs typeface="+mn-cs"/>
              </a:rPr>
              <a:t> in the </a:t>
            </a:r>
            <a:r>
              <a:rPr lang="en-US" sz="1200" b="0" i="1" kern="1200" dirty="0">
                <a:solidFill>
                  <a:schemeClr val="tx1"/>
                </a:solidFill>
                <a:effectLst/>
                <a:latin typeface="+mn-lt"/>
                <a:ea typeface="+mn-ea"/>
                <a:cs typeface="+mn-cs"/>
              </a:rPr>
              <a:t>CUDA C Programming Guide</a:t>
            </a:r>
            <a:r>
              <a:rPr lang="en-US" sz="1200" b="0" i="0" kern="1200" dirty="0">
                <a:solidFill>
                  <a:schemeClr val="tx1"/>
                </a:solidFill>
                <a:effectLst/>
                <a:latin typeface="+mn-lt"/>
                <a:ea typeface="+mn-ea"/>
                <a:cs typeface="+mn-cs"/>
              </a:rPr>
              <a:t> for further details.</a:t>
            </a:r>
          </a:p>
          <a:p>
            <a:r>
              <a:rPr lang="en-US" sz="1200" b="1" i="0" kern="1200" dirty="0">
                <a:solidFill>
                  <a:schemeClr val="tx1"/>
                </a:solidFill>
                <a:effectLst/>
                <a:latin typeface="+mn-lt"/>
                <a:ea typeface="+mn-ea"/>
                <a:cs typeface="+mn-cs"/>
              </a:rPr>
              <a:t>Compute Capability 3.x</a:t>
            </a:r>
          </a:p>
          <a:p>
            <a:r>
              <a:rPr lang="en-US" sz="1200" b="0" i="0" kern="1200" dirty="0">
                <a:solidFill>
                  <a:schemeClr val="tx1"/>
                </a:solidFill>
                <a:effectLst/>
                <a:latin typeface="+mn-lt"/>
                <a:ea typeface="+mn-ea"/>
                <a:cs typeface="+mn-cs"/>
              </a:rPr>
              <a:t>On devices of compute capability 3.x, each bank has a bandwidth of 64 bits every clock cycle (*). There are two different banking modes: either successive 32-bit words (in 32-bit mode) or successive 64-bit words (64-bit mode) are assigned to successive banks. The warp size is 32 threads and the number of banks is also 32, so bank conflicts can occur between any threads in the warp. See </a:t>
            </a:r>
            <a:r>
              <a:rPr lang="en-US" sz="1200" b="0" i="1" kern="1200" dirty="0">
                <a:solidFill>
                  <a:schemeClr val="tx1"/>
                </a:solidFill>
                <a:effectLst/>
                <a:latin typeface="+mn-lt"/>
                <a:ea typeface="+mn-ea"/>
                <a:cs typeface="+mn-cs"/>
              </a:rPr>
              <a:t>Compute Capability 3.x</a:t>
            </a:r>
            <a:r>
              <a:rPr lang="en-US" sz="1200" b="0" i="0" kern="1200" dirty="0">
                <a:solidFill>
                  <a:schemeClr val="tx1"/>
                </a:solidFill>
                <a:effectLst/>
                <a:latin typeface="+mn-lt"/>
                <a:ea typeface="+mn-ea"/>
                <a:cs typeface="+mn-cs"/>
              </a:rPr>
              <a:t> in the </a:t>
            </a:r>
            <a:r>
              <a:rPr lang="en-US" sz="1200" b="0" i="1" kern="1200" dirty="0">
                <a:solidFill>
                  <a:schemeClr val="tx1"/>
                </a:solidFill>
                <a:effectLst/>
                <a:latin typeface="+mn-lt"/>
                <a:ea typeface="+mn-ea"/>
                <a:cs typeface="+mn-cs"/>
              </a:rPr>
              <a:t>CUDA C Programming Guide</a:t>
            </a:r>
            <a:r>
              <a:rPr lang="en-US" sz="1200" b="0" i="0" kern="1200" dirty="0">
                <a:solidFill>
                  <a:schemeClr val="tx1"/>
                </a:solidFill>
                <a:effectLst/>
                <a:latin typeface="+mn-lt"/>
                <a:ea typeface="+mn-ea"/>
                <a:cs typeface="+mn-cs"/>
              </a:rPr>
              <a:t> for further details.</a:t>
            </a:r>
          </a:p>
          <a:p>
            <a:endParaRPr lang="en-US"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 However, devices of compute capability 3.x typically have lower clock frequencies than devices of compute capability 2.x for improved power efficiency.</a:t>
            </a:r>
            <a:endParaRPr lang="en-US" dirty="0"/>
          </a:p>
        </p:txBody>
      </p:sp>
      <p:sp>
        <p:nvSpPr>
          <p:cNvPr id="4" name="Slide Number Placeholder 3"/>
          <p:cNvSpPr>
            <a:spLocks noGrp="1"/>
          </p:cNvSpPr>
          <p:nvPr>
            <p:ph type="sldNum" sz="quarter" idx="5"/>
          </p:nvPr>
        </p:nvSpPr>
        <p:spPr/>
        <p:txBody>
          <a:bodyPr/>
          <a:lstStyle/>
          <a:p>
            <a:fld id="{35A11EAB-687D-4AE4-B775-678A923E9436}" type="slidenum">
              <a:rPr lang="en-US" smtClean="0"/>
              <a:t>52</a:t>
            </a:fld>
            <a:endParaRPr lang="en-US"/>
          </a:p>
        </p:txBody>
      </p:sp>
    </p:spTree>
    <p:extLst>
      <p:ext uri="{BB962C8B-B14F-4D97-AF65-F5344CB8AC3E}">
        <p14:creationId xmlns:p14="http://schemas.microsoft.com/office/powerpoint/2010/main" val="15159289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6"/>
        <p:cNvGrpSpPr/>
        <p:nvPr/>
      </p:nvGrpSpPr>
      <p:grpSpPr>
        <a:xfrm>
          <a:off x="0" y="0"/>
          <a:ext cx="0" cy="0"/>
          <a:chOff x="0" y="0"/>
          <a:chExt cx="0" cy="0"/>
        </a:xfrm>
      </p:grpSpPr>
      <p:sp>
        <p:nvSpPr>
          <p:cNvPr id="2137" name="Shape 2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38" name="Shape 213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019733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Shape 2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44" name="Shape 214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9131962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2"/>
        <p:cNvGrpSpPr/>
        <p:nvPr/>
      </p:nvGrpSpPr>
      <p:grpSpPr>
        <a:xfrm>
          <a:off x="0" y="0"/>
          <a:ext cx="0" cy="0"/>
          <a:chOff x="0" y="0"/>
          <a:chExt cx="0" cy="0"/>
        </a:xfrm>
      </p:grpSpPr>
      <p:sp>
        <p:nvSpPr>
          <p:cNvPr id="2153" name="Shape 2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54" name="Shape 215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Using same number of blocks but using less threads per block.</a:t>
            </a:r>
          </a:p>
          <a:p>
            <a:pPr lvl="0" rtl="0">
              <a:spcBef>
                <a:spcPts val="0"/>
              </a:spcBef>
              <a:buNone/>
            </a:pPr>
            <a:r>
              <a:rPr lang="en"/>
              <a:t>This means less warps to execute</a:t>
            </a:r>
          </a:p>
          <a:p>
            <a:pPr lvl="0" rtl="0">
              <a:spcBef>
                <a:spcPts val="0"/>
              </a:spcBef>
              <a:buNone/>
            </a:pPr>
            <a:r>
              <a:rPr lang="en"/>
              <a:t>Note: not all GPUs may see a performance benefit</a:t>
            </a:r>
          </a:p>
        </p:txBody>
      </p:sp>
    </p:spTree>
    <p:extLst>
      <p:ext uri="{BB962C8B-B14F-4D97-AF65-F5344CB8AC3E}">
        <p14:creationId xmlns:p14="http://schemas.microsoft.com/office/powerpoint/2010/main" val="3981571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Shape 2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60" name="Shape 216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9776317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Shape 2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66" name="Shape 2166"/>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301127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Shape 2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79" name="Shape 217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855553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Shape 2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85" name="Shape 218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12326902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Shape 2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1" name="Shape 21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347197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devices of compute capability 2.x, the requirements can be summarized quite easily: the concurrent accesses of the threads of a warp will coalesce into a number of transactions equal to the number of cache lines necessary to service all of the threads of the warp. </a:t>
            </a:r>
            <a:r>
              <a:rPr lang="en-US" sz="1200" b="1" i="0" kern="1200" dirty="0">
                <a:solidFill>
                  <a:schemeClr val="tx1"/>
                </a:solidFill>
                <a:effectLst/>
                <a:latin typeface="+mn-lt"/>
                <a:ea typeface="+mn-ea"/>
                <a:cs typeface="+mn-cs"/>
              </a:rPr>
              <a:t>By default, all accesses are cached through L1, which as 128-byte lines.</a:t>
            </a:r>
            <a:r>
              <a:rPr lang="en-US" sz="1200" b="0" i="0" kern="1200" dirty="0">
                <a:solidFill>
                  <a:schemeClr val="tx1"/>
                </a:solidFill>
                <a:effectLst/>
                <a:latin typeface="+mn-lt"/>
                <a:ea typeface="+mn-ea"/>
                <a:cs typeface="+mn-cs"/>
              </a:rPr>
              <a:t> For scattered access patterns, to reduce </a:t>
            </a:r>
            <a:r>
              <a:rPr lang="en-US" sz="1200" b="0" i="0" kern="1200" dirty="0" err="1">
                <a:solidFill>
                  <a:schemeClr val="tx1"/>
                </a:solidFill>
                <a:effectLst/>
                <a:latin typeface="+mn-lt"/>
                <a:ea typeface="+mn-ea"/>
                <a:cs typeface="+mn-cs"/>
              </a:rPr>
              <a:t>overfetch</a:t>
            </a:r>
            <a:r>
              <a:rPr lang="en-US" sz="1200" b="0" i="0" kern="1200" dirty="0">
                <a:solidFill>
                  <a:schemeClr val="tx1"/>
                </a:solidFill>
                <a:effectLst/>
                <a:latin typeface="+mn-lt"/>
                <a:ea typeface="+mn-ea"/>
                <a:cs typeface="+mn-cs"/>
              </a:rPr>
              <a:t>, it can sometimes be useful to cache only in L2, which caches shorter 32-byte segments (see the </a:t>
            </a:r>
            <a:r>
              <a:rPr lang="en-US" sz="1200" b="0" i="1" kern="1200" dirty="0">
                <a:solidFill>
                  <a:schemeClr val="tx1"/>
                </a:solidFill>
                <a:effectLst/>
                <a:latin typeface="+mn-lt"/>
                <a:ea typeface="+mn-ea"/>
                <a:cs typeface="+mn-cs"/>
              </a:rPr>
              <a:t>CUDA C Programming Guide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 devices of compute capability 3.x, accesses to global memory are cached only in L2; L1 is reserved for local memory accesses. </a:t>
            </a:r>
            <a:r>
              <a:rPr lang="en-US" sz="1200" b="0" i="0" kern="1200" dirty="0">
                <a:solidFill>
                  <a:schemeClr val="tx1"/>
                </a:solidFill>
                <a:effectLst/>
                <a:latin typeface="+mn-lt"/>
                <a:ea typeface="+mn-ea"/>
                <a:cs typeface="+mn-cs"/>
              </a:rPr>
              <a:t>Some devices of compute capability 3.5, 3.7, or 5.2 allow opt-in caching of </a:t>
            </a:r>
            <a:r>
              <a:rPr lang="en-US" sz="1200" b="0" i="0" kern="1200" dirty="0" err="1">
                <a:solidFill>
                  <a:schemeClr val="tx1"/>
                </a:solidFill>
                <a:effectLst/>
                <a:latin typeface="+mn-lt"/>
                <a:ea typeface="+mn-ea"/>
                <a:cs typeface="+mn-cs"/>
              </a:rPr>
              <a:t>globals</a:t>
            </a:r>
            <a:r>
              <a:rPr lang="en-US" sz="1200" b="0" i="0" kern="1200" dirty="0">
                <a:solidFill>
                  <a:schemeClr val="tx1"/>
                </a:solidFill>
                <a:effectLst/>
                <a:latin typeface="+mn-lt"/>
                <a:ea typeface="+mn-ea"/>
                <a:cs typeface="+mn-cs"/>
              </a:rPr>
              <a:t> in L1 as well.</a:t>
            </a:r>
          </a:p>
          <a:p>
            <a:r>
              <a:rPr lang="en-US" sz="1200" b="0" i="0" kern="1200" dirty="0">
                <a:solidFill>
                  <a:schemeClr val="tx1"/>
                </a:solidFill>
                <a:effectLst/>
                <a:latin typeface="+mn-lt"/>
                <a:ea typeface="+mn-ea"/>
                <a:cs typeface="+mn-cs"/>
              </a:rPr>
              <a:t>Accessing memory in a coalesced way is even more important when ECC is turned on. Scattered accesses increase ECC memory transfer overhead, especially when writing data to the global memory.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Coalescing concepts are illustrated in the following simple examples. These examples assume compute capability 2.x. These examples assume that accesses are cached through L1, which is the default behavior on those devices, and that accesses are for 4-byte words, unless otherwise noted.</a:t>
            </a:r>
          </a:p>
          <a:p>
            <a:endParaRPr lang="en-US" dirty="0"/>
          </a:p>
        </p:txBody>
      </p:sp>
      <p:sp>
        <p:nvSpPr>
          <p:cNvPr id="4" name="Slide Number Placeholder 3"/>
          <p:cNvSpPr>
            <a:spLocks noGrp="1"/>
          </p:cNvSpPr>
          <p:nvPr>
            <p:ph type="sldNum" sz="quarter" idx="5"/>
          </p:nvPr>
        </p:nvSpPr>
        <p:spPr/>
        <p:txBody>
          <a:bodyPr/>
          <a:lstStyle/>
          <a:p>
            <a:fld id="{35A11EAB-687D-4AE4-B775-678A923E9436}" type="slidenum">
              <a:rPr lang="en-US" smtClean="0"/>
              <a:t>7</a:t>
            </a:fld>
            <a:endParaRPr lang="en-US"/>
          </a:p>
        </p:txBody>
      </p:sp>
    </p:spTree>
    <p:extLst>
      <p:ext uri="{BB962C8B-B14F-4D97-AF65-F5344CB8AC3E}">
        <p14:creationId xmlns:p14="http://schemas.microsoft.com/office/powerpoint/2010/main" val="37126410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Shape 2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97" name="Shape 219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Reduction: Any sequence of the same binary operation</a:t>
            </a:r>
          </a:p>
          <a:p>
            <a:pPr lvl="0" rtl="0">
              <a:spcBef>
                <a:spcPts val="0"/>
              </a:spcBef>
              <a:buNone/>
            </a:pPr>
            <a:r>
              <a:rPr lang="en"/>
              <a:t>Again, lets write your speedup on CPU</a:t>
            </a:r>
          </a:p>
          <a:p>
            <a:pPr lvl="0" rtl="0">
              <a:spcBef>
                <a:spcPts val="0"/>
              </a:spcBef>
              <a:buNone/>
            </a:pPr>
            <a:r>
              <a:rPr lang="en"/>
              <a:t>Hint: reduction is not as simple as transpose so don’t expect a similar speed up</a:t>
            </a:r>
          </a:p>
        </p:txBody>
      </p:sp>
    </p:spTree>
    <p:extLst>
      <p:ext uri="{BB962C8B-B14F-4D97-AF65-F5344CB8AC3E}">
        <p14:creationId xmlns:p14="http://schemas.microsoft.com/office/powerpoint/2010/main" val="13291884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Shape 2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20" name="Shape 222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3615817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Shape 2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43" name="Shape 224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r>
              <a:rPr lang="en"/>
              <a:t>Most parallel reductions use a binary tree structure</a:t>
            </a:r>
          </a:p>
        </p:txBody>
      </p:sp>
    </p:spTree>
    <p:extLst>
      <p:ext uri="{BB962C8B-B14F-4D97-AF65-F5344CB8AC3E}">
        <p14:creationId xmlns:p14="http://schemas.microsoft.com/office/powerpoint/2010/main" val="10262880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Shape 2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49" name="Shape 224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19988052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Shape 2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3" name="Shape 226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25702132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Shape 2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9" name="Shape 226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062274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Shape 2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35" name="Shape 233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Walkthrough:</a:t>
            </a:r>
          </a:p>
          <a:p>
            <a:pPr lvl="0" rtl="0">
              <a:spcBef>
                <a:spcPts val="0"/>
              </a:spcBef>
              <a:buNone/>
            </a:pPr>
            <a:r>
              <a:rPr lang="en"/>
              <a:t>Compute index</a:t>
            </a:r>
          </a:p>
          <a:p>
            <a:pPr lvl="0" rtl="0">
              <a:spcBef>
                <a:spcPts val="0"/>
              </a:spcBef>
              <a:buNone/>
            </a:pPr>
            <a:r>
              <a:rPr lang="en"/>
              <a:t>Copy data to shared memory</a:t>
            </a:r>
          </a:p>
          <a:p>
            <a:pPr lvl="0" rtl="0">
              <a:spcBef>
                <a:spcPts val="0"/>
              </a:spcBef>
              <a:buNone/>
            </a:pPr>
            <a:r>
              <a:rPr lang="en"/>
              <a:t>Reduce interleaved in shared memory</a:t>
            </a:r>
          </a:p>
          <a:p>
            <a:pPr>
              <a:spcBef>
                <a:spcPts val="0"/>
              </a:spcBef>
              <a:buNone/>
            </a:pPr>
            <a:r>
              <a:rPr lang="en"/>
              <a:t>Copy result to global</a:t>
            </a:r>
          </a:p>
        </p:txBody>
      </p:sp>
    </p:spTree>
    <p:extLst>
      <p:ext uri="{BB962C8B-B14F-4D97-AF65-F5344CB8AC3E}">
        <p14:creationId xmlns:p14="http://schemas.microsoft.com/office/powerpoint/2010/main" val="35018650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Shape 2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41" name="Shape 234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3282103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Shape 2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47" name="Shape 234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5588781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1"/>
        <p:cNvGrpSpPr/>
        <p:nvPr/>
      </p:nvGrpSpPr>
      <p:grpSpPr>
        <a:xfrm>
          <a:off x="0" y="0"/>
          <a:ext cx="0" cy="0"/>
          <a:chOff x="0" y="0"/>
          <a:chExt cx="0" cy="0"/>
        </a:xfrm>
      </p:grpSpPr>
      <p:sp>
        <p:nvSpPr>
          <p:cNvPr id="2352" name="Shape 2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53" name="Shape 235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17037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dirty="0"/>
              <a:t>A warp has 32 threads</a:t>
            </a:r>
          </a:p>
          <a:p>
            <a:pPr lvl="0" rtl="0">
              <a:spcBef>
                <a:spcPts val="0"/>
              </a:spcBef>
              <a:buNone/>
            </a:pPr>
            <a:r>
              <a:rPr lang="en" dirty="0"/>
              <a:t>They execute command to fetch 4-byte words ie. ints or floats in sequential order</a:t>
            </a:r>
          </a:p>
          <a:p>
            <a:pPr lvl="0" rtl="0">
              <a:spcBef>
                <a:spcPts val="0"/>
              </a:spcBef>
              <a:buNone/>
            </a:pPr>
            <a:r>
              <a:rPr lang="en" dirty="0"/>
              <a:t>[i] = [j]</a:t>
            </a:r>
          </a:p>
          <a:p>
            <a:pPr lvl="0" rtl="0">
              <a:spcBef>
                <a:spcPts val="0"/>
              </a:spcBef>
              <a:buNone/>
            </a:pPr>
            <a:r>
              <a:rPr lang="en" dirty="0"/>
              <a:t>[i+1] = [j+1]</a:t>
            </a:r>
          </a:p>
        </p:txBody>
      </p:sp>
    </p:spTree>
    <p:extLst>
      <p:ext uri="{BB962C8B-B14F-4D97-AF65-F5344CB8AC3E}">
        <p14:creationId xmlns:p14="http://schemas.microsoft.com/office/powerpoint/2010/main" val="1414600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Shape 2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59" name="Shape 235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30189764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Shape 2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65" name="Shape 236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11844466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Shape 2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94" name="Shape 239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9234162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7"/>
        <p:cNvGrpSpPr/>
        <p:nvPr/>
      </p:nvGrpSpPr>
      <p:grpSpPr>
        <a:xfrm>
          <a:off x="0" y="0"/>
          <a:ext cx="0" cy="0"/>
          <a:chOff x="0" y="0"/>
          <a:chExt cx="0" cy="0"/>
        </a:xfrm>
      </p:grpSpPr>
      <p:sp>
        <p:nvSpPr>
          <p:cNvPr id="2408" name="Shape 2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09" name="Shape 240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Lets say warp size is 8</a:t>
            </a:r>
          </a:p>
          <a:p>
            <a:pPr lvl="0" rtl="0">
              <a:spcBef>
                <a:spcPts val="0"/>
              </a:spcBef>
              <a:buNone/>
            </a:pPr>
            <a:r>
              <a:rPr lang="en"/>
              <a:t>The warp is executing 3 commands instead of 2 (If statement is also a command)</a:t>
            </a:r>
          </a:p>
        </p:txBody>
      </p:sp>
    </p:spTree>
    <p:extLst>
      <p:ext uri="{BB962C8B-B14F-4D97-AF65-F5344CB8AC3E}">
        <p14:creationId xmlns:p14="http://schemas.microsoft.com/office/powerpoint/2010/main" val="32533721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Shape 2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24" name="Shape 242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8704381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Shape 2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39" name="Shape 243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4359040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Shape 2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64" name="Shape 246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1734154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Shape 2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89" name="Shape 248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Warp executes only 2 commands</a:t>
            </a:r>
          </a:p>
        </p:txBody>
      </p:sp>
    </p:spTree>
    <p:extLst>
      <p:ext uri="{BB962C8B-B14F-4D97-AF65-F5344CB8AC3E}">
        <p14:creationId xmlns:p14="http://schemas.microsoft.com/office/powerpoint/2010/main" val="1052670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3"/>
        <p:cNvGrpSpPr/>
        <p:nvPr/>
      </p:nvGrpSpPr>
      <p:grpSpPr>
        <a:xfrm>
          <a:off x="0" y="0"/>
          <a:ext cx="0" cy="0"/>
          <a:chOff x="0" y="0"/>
          <a:chExt cx="0" cy="0"/>
        </a:xfrm>
      </p:grpSpPr>
      <p:sp>
        <p:nvSpPr>
          <p:cNvPr id="2494" name="Shape 2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95" name="Shape 24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27107545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Shape 2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01" name="Shape 250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extLst>
      <p:ext uri="{BB962C8B-B14F-4D97-AF65-F5344CB8AC3E}">
        <p14:creationId xmlns:p14="http://schemas.microsoft.com/office/powerpoint/2010/main" val="98491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rgbClr val="000000"/>
              </a:buClr>
              <a:buSzPct val="100000"/>
              <a:buFont typeface="Arial"/>
              <a:buNone/>
            </a:pPr>
            <a:r>
              <a:rPr lang="en" dirty="0"/>
              <a:t>A warp has 32 threads</a:t>
            </a:r>
          </a:p>
          <a:p>
            <a:pPr lvl="0" rtl="0">
              <a:spcBef>
                <a:spcPts val="0"/>
              </a:spcBef>
              <a:buNone/>
            </a:pPr>
            <a:r>
              <a:rPr lang="en" dirty="0"/>
              <a:t>They execute command to fetch 4-byte words ie. ints or floats in non-sequential order</a:t>
            </a:r>
          </a:p>
          <a:p>
            <a:pPr lvl="0" rtl="0">
              <a:spcBef>
                <a:spcPts val="0"/>
              </a:spcBef>
              <a:buNone/>
            </a:pPr>
            <a:r>
              <a:rPr lang="en" dirty="0"/>
              <a:t>[i+y] = [j+x]</a:t>
            </a:r>
          </a:p>
          <a:p>
            <a:pPr lvl="0" rtl="0">
              <a:spcBef>
                <a:spcPts val="0"/>
              </a:spcBef>
              <a:buNone/>
            </a:pPr>
            <a:r>
              <a:rPr lang="en" dirty="0"/>
              <a:t>However, this does not affect performance negatively since we are not using excess memory space.</a:t>
            </a:r>
          </a:p>
        </p:txBody>
      </p:sp>
    </p:spTree>
    <p:extLst>
      <p:ext uri="{BB962C8B-B14F-4D97-AF65-F5344CB8AC3E}">
        <p14:creationId xmlns:p14="http://schemas.microsoft.com/office/powerpoint/2010/main" val="190029308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Shape 2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35" name="Shape 233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dirty="0"/>
              <a:t>Walkthrough:</a:t>
            </a:r>
          </a:p>
          <a:p>
            <a:pPr lvl="0" rtl="0">
              <a:spcBef>
                <a:spcPts val="0"/>
              </a:spcBef>
              <a:buNone/>
            </a:pPr>
            <a:r>
              <a:rPr lang="en" dirty="0"/>
              <a:t>Compute index</a:t>
            </a:r>
          </a:p>
          <a:p>
            <a:pPr lvl="0" rtl="0">
              <a:spcBef>
                <a:spcPts val="0"/>
              </a:spcBef>
              <a:buNone/>
            </a:pPr>
            <a:r>
              <a:rPr lang="en" dirty="0"/>
              <a:t>Copy data to shared memory</a:t>
            </a:r>
          </a:p>
          <a:p>
            <a:pPr lvl="0" rtl="0">
              <a:spcBef>
                <a:spcPts val="0"/>
              </a:spcBef>
              <a:buNone/>
            </a:pPr>
            <a:r>
              <a:rPr lang="en" dirty="0"/>
              <a:t>Reduce interleaved in shared memory</a:t>
            </a:r>
          </a:p>
          <a:p>
            <a:pPr>
              <a:spcBef>
                <a:spcPts val="0"/>
              </a:spcBef>
              <a:buNone/>
            </a:pPr>
            <a:r>
              <a:rPr lang="en" dirty="0"/>
              <a:t>Copy result to global</a:t>
            </a:r>
          </a:p>
        </p:txBody>
      </p:sp>
    </p:spTree>
    <p:extLst>
      <p:ext uri="{BB962C8B-B14F-4D97-AF65-F5344CB8AC3E}">
        <p14:creationId xmlns:p14="http://schemas.microsoft.com/office/powerpoint/2010/main" val="21886134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Shape 2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35" name="Shape 233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dirty="0"/>
              <a:t>Walkthrough:</a:t>
            </a:r>
          </a:p>
          <a:p>
            <a:pPr lvl="0" rtl="0">
              <a:spcBef>
                <a:spcPts val="0"/>
              </a:spcBef>
              <a:buNone/>
            </a:pPr>
            <a:r>
              <a:rPr lang="en" dirty="0"/>
              <a:t>Compute index</a:t>
            </a:r>
          </a:p>
          <a:p>
            <a:pPr lvl="0" rtl="0">
              <a:spcBef>
                <a:spcPts val="0"/>
              </a:spcBef>
              <a:buNone/>
            </a:pPr>
            <a:r>
              <a:rPr lang="en" dirty="0"/>
              <a:t>Copy data to shared memory</a:t>
            </a:r>
          </a:p>
          <a:p>
            <a:pPr lvl="0" rtl="0">
              <a:spcBef>
                <a:spcPts val="0"/>
              </a:spcBef>
              <a:buNone/>
            </a:pPr>
            <a:r>
              <a:rPr lang="en" dirty="0"/>
              <a:t>Reduce interleaved in shared memory</a:t>
            </a:r>
          </a:p>
          <a:p>
            <a:pPr>
              <a:spcBef>
                <a:spcPts val="0"/>
              </a:spcBef>
              <a:buNone/>
            </a:pPr>
            <a:r>
              <a:rPr lang="en" dirty="0"/>
              <a:t>Copy result to global</a:t>
            </a:r>
          </a:p>
        </p:txBody>
      </p:sp>
    </p:spTree>
    <p:extLst>
      <p:ext uri="{BB962C8B-B14F-4D97-AF65-F5344CB8AC3E}">
        <p14:creationId xmlns:p14="http://schemas.microsoft.com/office/powerpoint/2010/main" val="9059345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Shape 25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22" name="Shape 252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827881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Shape 2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59" name="Shape 235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644891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Shape 2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9" name="Shape 232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Add 2 consecutive elements</a:t>
            </a:r>
          </a:p>
          <a:p>
            <a:pPr>
              <a:spcBef>
                <a:spcPts val="0"/>
              </a:spcBef>
              <a:buNone/>
            </a:pPr>
            <a:r>
              <a:rPr lang="en"/>
              <a:t>After required steps, the element 0 will have the result</a:t>
            </a:r>
          </a:p>
        </p:txBody>
      </p:sp>
    </p:spTree>
    <p:extLst>
      <p:ext uri="{BB962C8B-B14F-4D97-AF65-F5344CB8AC3E}">
        <p14:creationId xmlns:p14="http://schemas.microsoft.com/office/powerpoint/2010/main" val="21573046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Shape 2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9" name="Shape 232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Add 2 consecutive elements</a:t>
            </a:r>
          </a:p>
          <a:p>
            <a:pPr>
              <a:spcBef>
                <a:spcPts val="0"/>
              </a:spcBef>
              <a:buNone/>
            </a:pPr>
            <a:r>
              <a:rPr lang="en"/>
              <a:t>After required steps, the element 0 will have the result</a:t>
            </a:r>
          </a:p>
        </p:txBody>
      </p:sp>
    </p:spTree>
    <p:extLst>
      <p:ext uri="{BB962C8B-B14F-4D97-AF65-F5344CB8AC3E}">
        <p14:creationId xmlns:p14="http://schemas.microsoft.com/office/powerpoint/2010/main" val="25965914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Shape 2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9" name="Shape 232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Add 2 consecutive elements</a:t>
            </a:r>
          </a:p>
          <a:p>
            <a:pPr>
              <a:spcBef>
                <a:spcPts val="0"/>
              </a:spcBef>
              <a:buNone/>
            </a:pPr>
            <a:r>
              <a:rPr lang="en"/>
              <a:t>After required steps, the element 0 will have the result</a:t>
            </a:r>
          </a:p>
        </p:txBody>
      </p:sp>
    </p:spTree>
    <p:extLst>
      <p:ext uri="{BB962C8B-B14F-4D97-AF65-F5344CB8AC3E}">
        <p14:creationId xmlns:p14="http://schemas.microsoft.com/office/powerpoint/2010/main" val="34541141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Shape 2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9" name="Shape 232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Add 2 consecutive elements</a:t>
            </a:r>
          </a:p>
          <a:p>
            <a:pPr>
              <a:spcBef>
                <a:spcPts val="0"/>
              </a:spcBef>
              <a:buNone/>
            </a:pPr>
            <a:r>
              <a:rPr lang="en"/>
              <a:t>After required steps, the element 0 will have the result</a:t>
            </a:r>
          </a:p>
        </p:txBody>
      </p:sp>
    </p:spTree>
    <p:extLst>
      <p:ext uri="{BB962C8B-B14F-4D97-AF65-F5344CB8AC3E}">
        <p14:creationId xmlns:p14="http://schemas.microsoft.com/office/powerpoint/2010/main" val="9504031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Shape 2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9" name="Shape 232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Add 2 consecutive elements</a:t>
            </a:r>
          </a:p>
          <a:p>
            <a:pPr>
              <a:spcBef>
                <a:spcPts val="0"/>
              </a:spcBef>
              <a:buNone/>
            </a:pPr>
            <a:r>
              <a:rPr lang="en"/>
              <a:t>After required steps, the element 0 will have the result</a:t>
            </a:r>
          </a:p>
        </p:txBody>
      </p:sp>
    </p:spTree>
    <p:extLst>
      <p:ext uri="{BB962C8B-B14F-4D97-AF65-F5344CB8AC3E}">
        <p14:creationId xmlns:p14="http://schemas.microsoft.com/office/powerpoint/2010/main" val="1549362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7"/>
        <p:cNvGrpSpPr/>
        <p:nvPr/>
      </p:nvGrpSpPr>
      <p:grpSpPr>
        <a:xfrm>
          <a:off x="0" y="0"/>
          <a:ext cx="0" cy="0"/>
          <a:chOff x="0" y="0"/>
          <a:chExt cx="0" cy="0"/>
        </a:xfrm>
      </p:grpSpPr>
      <p:sp>
        <p:nvSpPr>
          <p:cNvPr id="2328" name="Shape 2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29" name="Shape 232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Add 2 consecutive elements</a:t>
            </a:r>
          </a:p>
          <a:p>
            <a:pPr>
              <a:spcBef>
                <a:spcPts val="0"/>
              </a:spcBef>
              <a:buNone/>
            </a:pPr>
            <a:r>
              <a:rPr lang="en"/>
              <a:t>After required steps, the element 0 will have the result</a:t>
            </a:r>
          </a:p>
        </p:txBody>
      </p:sp>
    </p:spTree>
    <p:extLst>
      <p:ext uri="{BB962C8B-B14F-4D97-AF65-F5344CB8AC3E}">
        <p14:creationId xmlns:p14="http://schemas.microsoft.com/office/powerpoint/2010/main" val="317913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Clr>
                <a:srgbClr val="000000"/>
              </a:buClr>
              <a:buSzPct val="100000"/>
              <a:buFont typeface="Arial"/>
              <a:buNone/>
            </a:pPr>
            <a:r>
              <a:rPr lang="en"/>
              <a:t>A warp has 32 threads</a:t>
            </a:r>
          </a:p>
          <a:p>
            <a:pPr lvl="0" rtl="0">
              <a:spcBef>
                <a:spcPts val="0"/>
              </a:spcBef>
              <a:buNone/>
            </a:pPr>
            <a:r>
              <a:rPr lang="en"/>
              <a:t>They execute command to fetch 4-byte words ie. ints or floats in sequential order of say alternating elements</a:t>
            </a:r>
          </a:p>
          <a:p>
            <a:pPr lvl="0" rtl="0">
              <a:spcBef>
                <a:spcPts val="0"/>
              </a:spcBef>
              <a:buNone/>
            </a:pPr>
            <a:r>
              <a:rPr lang="en"/>
              <a:t>This means 256 bytes are fetched although only 128 bytes are accessed.</a:t>
            </a:r>
          </a:p>
          <a:p>
            <a:pPr lvl="0" rtl="0">
              <a:spcBef>
                <a:spcPts val="0"/>
              </a:spcBef>
              <a:buClr>
                <a:srgbClr val="000000"/>
              </a:buClr>
              <a:buSzPct val="100000"/>
              <a:buFont typeface="Arial"/>
              <a:buNone/>
            </a:pPr>
            <a:r>
              <a:rPr lang="en"/>
              <a:t>Why are 256 bytes fecthed? because we are using caches. So continuous data is copied from global to cache and then to threads</a:t>
            </a:r>
          </a:p>
          <a:p>
            <a:pPr lvl="0" rtl="0">
              <a:spcBef>
                <a:spcPts val="0"/>
              </a:spcBef>
              <a:buClr>
                <a:srgbClr val="000000"/>
              </a:buClr>
              <a:buSzPct val="100000"/>
              <a:buFont typeface="Arial"/>
              <a:buNone/>
            </a:pPr>
            <a:r>
              <a:rPr lang="en"/>
              <a:t>[i] = [j]</a:t>
            </a:r>
          </a:p>
          <a:p>
            <a:pPr lvl="0" rtl="0">
              <a:spcBef>
                <a:spcPts val="0"/>
              </a:spcBef>
              <a:buNone/>
            </a:pPr>
            <a:r>
              <a:rPr lang="en"/>
              <a:t>[i+1] = [j+2]</a:t>
            </a:r>
          </a:p>
          <a:p>
            <a:pPr lvl="0" rtl="0">
              <a:spcBef>
                <a:spcPts val="0"/>
              </a:spcBef>
              <a:buClr>
                <a:srgbClr val="000000"/>
              </a:buClr>
              <a:buSzPct val="100000"/>
              <a:buFont typeface="Arial"/>
              <a:buNone/>
            </a:pPr>
            <a:r>
              <a:rPr lang="en"/>
              <a:t>[i+2] = [j+4]</a:t>
            </a:r>
          </a:p>
        </p:txBody>
      </p:sp>
    </p:spTree>
    <p:extLst>
      <p:ext uri="{BB962C8B-B14F-4D97-AF65-F5344CB8AC3E}">
        <p14:creationId xmlns:p14="http://schemas.microsoft.com/office/powerpoint/2010/main" val="37795197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Shape 2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35" name="Shape 233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dirty="0"/>
              <a:t>Walkthrough:</a:t>
            </a:r>
          </a:p>
          <a:p>
            <a:pPr lvl="0" rtl="0">
              <a:spcBef>
                <a:spcPts val="0"/>
              </a:spcBef>
              <a:buNone/>
            </a:pPr>
            <a:r>
              <a:rPr lang="en" dirty="0"/>
              <a:t>Compute index</a:t>
            </a:r>
          </a:p>
          <a:p>
            <a:pPr lvl="0" rtl="0">
              <a:spcBef>
                <a:spcPts val="0"/>
              </a:spcBef>
              <a:buNone/>
            </a:pPr>
            <a:r>
              <a:rPr lang="en" dirty="0"/>
              <a:t>Copy data to shared memory</a:t>
            </a:r>
          </a:p>
          <a:p>
            <a:pPr lvl="0" rtl="0">
              <a:spcBef>
                <a:spcPts val="0"/>
              </a:spcBef>
              <a:buNone/>
            </a:pPr>
            <a:r>
              <a:rPr lang="en" dirty="0"/>
              <a:t>Reduce interleaved in shared memory</a:t>
            </a:r>
          </a:p>
          <a:p>
            <a:pPr>
              <a:spcBef>
                <a:spcPts val="0"/>
              </a:spcBef>
              <a:buNone/>
            </a:pPr>
            <a:r>
              <a:rPr lang="en" dirty="0"/>
              <a:t>Copy result to global</a:t>
            </a:r>
          </a:p>
        </p:txBody>
      </p:sp>
    </p:spTree>
    <p:extLst>
      <p:ext uri="{BB962C8B-B14F-4D97-AF65-F5344CB8AC3E}">
        <p14:creationId xmlns:p14="http://schemas.microsoft.com/office/powerpoint/2010/main" val="6779110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Shape 2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2" name="Shape 261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8449063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Shape 2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52" name="Shape 255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8264260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Shape 25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97" name="Shape 259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r>
              <a:rPr lang="en"/>
              <a:t>Instead of adding adjacent elements, add elements in adjacent blocks</a:t>
            </a:r>
          </a:p>
        </p:txBody>
      </p:sp>
    </p:spTree>
    <p:extLst>
      <p:ext uri="{BB962C8B-B14F-4D97-AF65-F5344CB8AC3E}">
        <p14:creationId xmlns:p14="http://schemas.microsoft.com/office/powerpoint/2010/main" val="40716259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7"/>
        <p:cNvGrpSpPr/>
        <p:nvPr/>
      </p:nvGrpSpPr>
      <p:grpSpPr>
        <a:xfrm>
          <a:off x="0" y="0"/>
          <a:ext cx="0" cy="0"/>
          <a:chOff x="0" y="0"/>
          <a:chExt cx="0" cy="0"/>
        </a:xfrm>
      </p:grpSpPr>
      <p:sp>
        <p:nvSpPr>
          <p:cNvPr id="2638" name="Shape 2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39" name="Shape 263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Substitute 2 adds per load by TILE adds per load.</a:t>
            </a:r>
          </a:p>
          <a:p>
            <a:pPr>
              <a:spcBef>
                <a:spcPts val="0"/>
              </a:spcBef>
              <a:buNone/>
            </a:pPr>
            <a:r>
              <a:rPr lang="en"/>
              <a:t>Similar to loops in transpose</a:t>
            </a:r>
          </a:p>
        </p:txBody>
      </p:sp>
    </p:spTree>
    <p:extLst>
      <p:ext uri="{BB962C8B-B14F-4D97-AF65-F5344CB8AC3E}">
        <p14:creationId xmlns:p14="http://schemas.microsoft.com/office/powerpoint/2010/main" val="174491276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1"/>
        <p:cNvGrpSpPr/>
        <p:nvPr/>
      </p:nvGrpSpPr>
      <p:grpSpPr>
        <a:xfrm>
          <a:off x="0" y="0"/>
          <a:ext cx="0" cy="0"/>
          <a:chOff x="0" y="0"/>
          <a:chExt cx="0" cy="0"/>
        </a:xfrm>
      </p:grpSpPr>
      <p:sp>
        <p:nvSpPr>
          <p:cNvPr id="2632" name="Shape 2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33" name="Shape 263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endParaRPr/>
          </a:p>
        </p:txBody>
      </p:sp>
    </p:spTree>
    <p:extLst>
      <p:ext uri="{BB962C8B-B14F-4D97-AF65-F5344CB8AC3E}">
        <p14:creationId xmlns:p14="http://schemas.microsoft.com/office/powerpoint/2010/main" val="42298369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Shape 2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8" name="Shape 261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r>
              <a:rPr lang="en"/>
              <a:t>Half the warps are not doing anything because of the adding increment condition S &gt;&gt; =1</a:t>
            </a:r>
          </a:p>
        </p:txBody>
      </p:sp>
    </p:spTree>
    <p:extLst>
      <p:ext uri="{BB962C8B-B14F-4D97-AF65-F5344CB8AC3E}">
        <p14:creationId xmlns:p14="http://schemas.microsoft.com/office/powerpoint/2010/main" val="179533231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Shape 2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8" name="Shape 261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r>
              <a:rPr lang="en"/>
              <a:t>Half the warps are not doing anything because of the adding increment condition S &gt;&gt; =1</a:t>
            </a:r>
          </a:p>
        </p:txBody>
      </p:sp>
    </p:spTree>
    <p:extLst>
      <p:ext uri="{BB962C8B-B14F-4D97-AF65-F5344CB8AC3E}">
        <p14:creationId xmlns:p14="http://schemas.microsoft.com/office/powerpoint/2010/main" val="372032240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Shape 26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18" name="Shape 261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r>
              <a:rPr lang="en"/>
              <a:t>Half the warps are not doing anything because of the adding increment condition S &gt;&gt; =1</a:t>
            </a:r>
          </a:p>
        </p:txBody>
      </p:sp>
    </p:spTree>
    <p:extLst>
      <p:ext uri="{BB962C8B-B14F-4D97-AF65-F5344CB8AC3E}">
        <p14:creationId xmlns:p14="http://schemas.microsoft.com/office/powerpoint/2010/main" val="171169397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Shape 2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1" name="Shape 265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lvl="0" rtl="0">
              <a:spcBef>
                <a:spcPts val="0"/>
              </a:spcBef>
              <a:buNone/>
            </a:pPr>
            <a:r>
              <a:rPr lang="en"/>
              <a:t>Explicitly unroll last warp</a:t>
            </a:r>
          </a:p>
          <a:p>
            <a:pPr>
              <a:spcBef>
                <a:spcPts val="0"/>
              </a:spcBef>
              <a:buNone/>
            </a:pPr>
            <a:r>
              <a:rPr lang="en"/>
              <a:t>Allows compiler to make more optimizations</a:t>
            </a:r>
          </a:p>
        </p:txBody>
      </p:sp>
    </p:spTree>
    <p:extLst>
      <p:ext uri="{BB962C8B-B14F-4D97-AF65-F5344CB8AC3E}">
        <p14:creationId xmlns:p14="http://schemas.microsoft.com/office/powerpoint/2010/main" val="12820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3048" y="0"/>
            <a:ext cx="12188952"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hangingPunct="1"/>
                <a:endParaRPr lang="en-US" sz="2400">
                  <a:latin typeface="Times New Roman" panose="02020603050405020304" pitchFamily="18" charset="0"/>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a:t>Click to edit Master title style</a:t>
            </a:r>
          </a:p>
        </p:txBody>
      </p:sp>
      <p:sp>
        <p:nvSpPr>
          <p:cNvPr id="1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5DE3B5DE-687E-4601-9C25-48F7ABE0D7C5}" type="datetime1">
              <a:rPr lang="en-US" smtClean="0"/>
              <a:t>9/22/2018</a:t>
            </a:fld>
            <a:endParaRPr lang="en-US"/>
          </a:p>
        </p:txBody>
      </p:sp>
      <p:sp>
        <p:nvSpPr>
          <p:cNvPr id="1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BFD467DE-D084-42AA-B27F-22F6084CB8BB}" type="datetime1">
              <a:rPr lang="en-US" smtClean="0"/>
              <a:t>9/22/2018</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3782E027-C2A0-4932-A761-986BAD82B671}" type="datetime1">
              <a:rPr lang="en-US" smtClean="0"/>
              <a:t>9/22/2018</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3" name="Shape 13"/>
          <p:cNvSpPr txBox="1">
            <a:spLocks noGrp="1"/>
          </p:cNvSpPr>
          <p:nvPr>
            <p:ph type="title"/>
          </p:nvPr>
        </p:nvSpPr>
        <p:spPr>
          <a:xfrm>
            <a:off x="609600" y="274638"/>
            <a:ext cx="10972800" cy="1522199"/>
          </a:xfrm>
          <a:prstGeom prst="rect">
            <a:avLst/>
          </a:prstGeom>
          <a:noFill/>
          <a:ln>
            <a:noFill/>
          </a:ln>
        </p:spPr>
        <p:txBody>
          <a:bodyPr lIns="91425" tIns="91425" rIns="91425" bIns="91425" anchor="b" anchorCtr="0"/>
          <a:lstStyle>
            <a:lvl1pPr rtl="0">
              <a:spcBef>
                <a:spcPts val="0"/>
              </a:spcBef>
              <a:defRPr>
                <a:solidFill>
                  <a:schemeClr val="lt1"/>
                </a:solidFill>
              </a:defRPr>
            </a:lvl1pPr>
            <a:lvl2pPr rtl="0">
              <a:spcBef>
                <a:spcPts val="0"/>
              </a:spcBef>
              <a:defRPr>
                <a:solidFill>
                  <a:schemeClr val="lt1"/>
                </a:solidFill>
              </a:defRPr>
            </a:lvl2pPr>
            <a:lvl3pPr rtl="0">
              <a:spcBef>
                <a:spcPts val="0"/>
              </a:spcBef>
              <a:defRPr>
                <a:solidFill>
                  <a:schemeClr val="lt1"/>
                </a:solidFill>
              </a:defRPr>
            </a:lvl3pPr>
            <a:lvl4pPr rtl="0">
              <a:spcBef>
                <a:spcPts val="0"/>
              </a:spcBef>
              <a:defRPr>
                <a:solidFill>
                  <a:schemeClr val="lt1"/>
                </a:solidFill>
              </a:defRPr>
            </a:lvl4pPr>
            <a:lvl5pPr rtl="0">
              <a:spcBef>
                <a:spcPts val="0"/>
              </a:spcBef>
              <a:defRPr>
                <a:solidFill>
                  <a:schemeClr val="lt1"/>
                </a:solidFill>
              </a:defRPr>
            </a:lvl5pPr>
            <a:lvl6pPr rtl="0">
              <a:spcBef>
                <a:spcPts val="0"/>
              </a:spcBef>
              <a:defRPr>
                <a:solidFill>
                  <a:schemeClr val="lt1"/>
                </a:solidFill>
              </a:defRPr>
            </a:lvl6pPr>
            <a:lvl7pPr rtl="0">
              <a:spcBef>
                <a:spcPts val="0"/>
              </a:spcBef>
              <a:defRPr>
                <a:solidFill>
                  <a:schemeClr val="lt1"/>
                </a:solidFill>
              </a:defRPr>
            </a:lvl7pPr>
            <a:lvl8pPr rtl="0">
              <a:spcBef>
                <a:spcPts val="0"/>
              </a:spcBef>
              <a:defRPr>
                <a:solidFill>
                  <a:schemeClr val="lt1"/>
                </a:solidFill>
              </a:defRPr>
            </a:lvl8pPr>
            <a:lvl9pPr rtl="0">
              <a:spcBef>
                <a:spcPts val="0"/>
              </a:spcBef>
              <a:defRPr>
                <a:solidFill>
                  <a:schemeClr val="lt1"/>
                </a:solidFill>
              </a:defRPr>
            </a:lvl9pPr>
          </a:lstStyle>
          <a:p>
            <a:endParaRPr/>
          </a:p>
        </p:txBody>
      </p:sp>
      <p:sp>
        <p:nvSpPr>
          <p:cNvPr id="14" name="Shape 14"/>
          <p:cNvSpPr txBox="1">
            <a:spLocks noGrp="1"/>
          </p:cNvSpPr>
          <p:nvPr>
            <p:ph type="body" idx="1"/>
          </p:nvPr>
        </p:nvSpPr>
        <p:spPr>
          <a:xfrm>
            <a:off x="609600" y="1947335"/>
            <a:ext cx="10972800" cy="46202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324671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96AC42F1-294F-4AFB-8F78-2EF579F09459}" type="datetime1">
              <a:rPr lang="en-US" smtClean="0"/>
              <a:t>9/22/2018</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2" name="Title 1"/>
          <p:cNvSpPr>
            <a:spLocks noGrp="1"/>
          </p:cNvSpPr>
          <p:nvPr>
            <p:ph type="title"/>
          </p:nvPr>
        </p:nvSpPr>
        <p:spPr>
          <a:xfrm>
            <a:off x="831850" y="1709738"/>
            <a:ext cx="10515600" cy="2862262"/>
          </a:xfrm>
          <a:prstGeom prst="rect">
            <a:avLst/>
          </a:prstGeom>
        </p:spPr>
        <p:txBody>
          <a:bodyPr anchor="b"/>
          <a:lstStyle>
            <a:lvl1pPr>
              <a:defRPr sz="6000"/>
            </a:lvl1p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580A6EB-69F5-4723-B5E3-A6D9E36A957A}" type="datetime1">
              <a:rPr lang="en-US" smtClean="0"/>
              <a:t>9/22/2018</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0FB02ED0-9CAE-481B-8D1D-B242F0282967}" type="datetime1">
              <a:rPr lang="en-US" smtClean="0"/>
              <a:t>9/22/2018</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3" y="2193925"/>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831850"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a:xfrm>
            <a:off x="831850" y="274638"/>
            <a:ext cx="10515600" cy="1143000"/>
          </a:xfrm>
          <a:prstGeom prst="rect">
            <a:avLst/>
          </a:prstGeom>
        </p:spPr>
        <p:txBody>
          <a:bodyPr/>
          <a:lstStyle/>
          <a:p>
            <a:r>
              <a:rPr lang="en-US"/>
              <a:t>Click to edit Master title style</a:t>
            </a:r>
          </a:p>
        </p:txBody>
      </p:sp>
      <p:sp>
        <p:nvSpPr>
          <p:cNvPr id="10"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4696AB3F-7B84-45BD-A122-497866A73F4B}" type="datetime1">
              <a:rPr lang="en-US" smtClean="0"/>
              <a:t>9/22/2018</a:t>
            </a:fld>
            <a:endParaRPr lang="en-US"/>
          </a:p>
        </p:txBody>
      </p:sp>
      <p:sp>
        <p:nvSpPr>
          <p:cNvPr id="11" name="Footer Placeholder 4"/>
          <p:cNvSpPr>
            <a:spLocks noGrp="1"/>
          </p:cNvSpPr>
          <p:nvPr>
            <p:ph type="ftr" sz="quarter" idx="11"/>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6"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6395E536-1457-4CE4-8497-197239F05587}" type="datetime1">
              <a:rPr lang="en-US" smtClean="0"/>
              <a:t>9/22/2018</a:t>
            </a:fld>
            <a:endParaRPr lang="en-US"/>
          </a:p>
        </p:txBody>
      </p:sp>
      <p:sp>
        <p:nvSpPr>
          <p:cNvPr id="7"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8"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A4AF2F65-2726-4707-A7A6-DE21D14E80C5}" type="datetime1">
              <a:rPr lang="en-US" smtClean="0"/>
              <a:t>9/22/2018</a:t>
            </a:fld>
            <a:endParaRPr lang="en-US"/>
          </a:p>
        </p:txBody>
      </p:sp>
      <p:sp>
        <p:nvSpPr>
          <p:cNvPr id="6"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7"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FA85564-6B99-4FC4-9CE3-22E750398B2E}" type="datetime1">
              <a:rPr lang="en-US" smtClean="0"/>
              <a:t>9/22/2018</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2BCD2BEA-7F40-407D-B082-13022E8B2C99}" type="datetime1">
              <a:rPr lang="en-US" smtClean="0"/>
              <a:t>9/22/2018</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12188952"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lvl="0" algn="ctr"/>
                  <a:endParaRPr lang="en-US" sz="24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hangingPunct="1"/>
                  <a:endParaRPr lang="en-US" sz="24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sp>
        <p:nvSpPr>
          <p:cNvPr id="3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CA734DBA-6852-4C6A-AB8B-E28C0C52CB53}" type="datetime1">
              <a:rPr lang="en-US" smtClean="0"/>
              <a:t>9/22/2018</a:t>
            </a:fld>
            <a:endParaRPr lang="en-US"/>
          </a:p>
        </p:txBody>
      </p:sp>
      <p:sp>
        <p:nvSpPr>
          <p:cNvPr id="3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3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ocs.nvidia.com/cuda/archive/9.2/cuda-c-best-practices-guide/index.html" TargetMode="External"/><Relationship Id="rId2" Type="http://schemas.openxmlformats.org/officeDocument/2006/relationships/hyperlink" Target="https://docs.nvidia.com/cuda/archive/9.2/cuda-c-programming-guide/index.html"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Shehzan Mohammed</a:t>
            </a:r>
          </a:p>
          <a:p>
            <a:r>
              <a:rPr lang="en-US" dirty="0"/>
              <a:t>@</a:t>
            </a:r>
            <a:r>
              <a:rPr lang="en-US" dirty="0" err="1"/>
              <a:t>shehzanm</a:t>
            </a:r>
            <a:endParaRPr lang="en-US" dirty="0"/>
          </a:p>
        </p:txBody>
      </p:sp>
      <p:sp>
        <p:nvSpPr>
          <p:cNvPr id="2" name="Title 1"/>
          <p:cNvSpPr>
            <a:spLocks noGrp="1"/>
          </p:cNvSpPr>
          <p:nvPr>
            <p:ph type="ctrTitle"/>
          </p:nvPr>
        </p:nvSpPr>
        <p:spPr/>
        <p:txBody>
          <a:bodyPr/>
          <a:lstStyle/>
          <a:p>
            <a:r>
              <a:rPr lang="en-US" dirty="0"/>
              <a:t>CIS 565</a:t>
            </a:r>
            <a:br>
              <a:rPr lang="en-US" dirty="0"/>
            </a:br>
            <a:r>
              <a:rPr lang="en-US" dirty="0"/>
              <a:t>CUDA Performance Lab</a:t>
            </a:r>
          </a:p>
        </p:txBody>
      </p:sp>
    </p:spTree>
    <p:extLst>
      <p:ext uri="{BB962C8B-B14F-4D97-AF65-F5344CB8AC3E}">
        <p14:creationId xmlns:p14="http://schemas.microsoft.com/office/powerpoint/2010/main" val="82198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Shape 377"/>
          <p:cNvSpPr txBox="1">
            <a:spLocks noGrp="1"/>
          </p:cNvSpPr>
          <p:nvPr>
            <p:ph idx="1"/>
          </p:nvPr>
        </p:nvSpPr>
        <p:spPr/>
        <p:txBody>
          <a:bodyPr/>
          <a:lstStyle/>
          <a:p>
            <a:pPr lvl="0"/>
            <a:r>
              <a:rPr lang="en" dirty="0"/>
              <a:t>A warp requests 32 aligned, 4-byte words</a:t>
            </a:r>
          </a:p>
          <a:p>
            <a:pPr lvl="1"/>
            <a:r>
              <a:rPr lang="en" dirty="0"/>
              <a:t>32 threads requesting 1 float each (not all continuous in memory)</a:t>
            </a:r>
          </a:p>
          <a:p>
            <a:pPr lvl="0"/>
            <a:r>
              <a:rPr lang="en" dirty="0"/>
              <a:t>Address fall within 2 L1 cache-line</a:t>
            </a:r>
          </a:p>
          <a:p>
            <a:pPr lvl="1"/>
            <a:r>
              <a:rPr lang="en" dirty="0"/>
              <a:t>Warp needs 128 bytes</a:t>
            </a:r>
          </a:p>
          <a:p>
            <a:pPr lvl="1"/>
            <a:r>
              <a:rPr lang="en" dirty="0"/>
              <a:t>256 bytes move across the bus on a miss</a:t>
            </a:r>
          </a:p>
          <a:p>
            <a:pPr lvl="1"/>
            <a:r>
              <a:rPr lang="en" dirty="0"/>
              <a:t>Bus utilization: 50%</a:t>
            </a:r>
          </a:p>
        </p:txBody>
      </p:sp>
      <p:sp>
        <p:nvSpPr>
          <p:cNvPr id="376" name="Shape 376"/>
          <p:cNvSpPr txBox="1">
            <a:spLocks noGrp="1"/>
          </p:cNvSpPr>
          <p:nvPr>
            <p:ph type="title"/>
          </p:nvPr>
        </p:nvSpPr>
        <p:spPr/>
        <p:txBody>
          <a:bodyPr/>
          <a:lstStyle/>
          <a:p>
            <a:pPr lvl="0"/>
            <a:r>
              <a:rPr lang="en" dirty="0">
                <a:solidFill>
                  <a:schemeClr val="tx1"/>
                </a:solidFill>
              </a:rPr>
              <a:t>Coalescence</a:t>
            </a:r>
          </a:p>
        </p:txBody>
      </p:sp>
      <p:cxnSp>
        <p:nvCxnSpPr>
          <p:cNvPr id="378" name="Shape 378"/>
          <p:cNvCxnSpPr/>
          <p:nvPr/>
        </p:nvCxnSpPr>
        <p:spPr>
          <a:xfrm rot="-5400000" flipH="1">
            <a:off x="4591680" y="4622105"/>
            <a:ext cx="408599" cy="10200"/>
          </a:xfrm>
          <a:prstGeom prst="straightConnector1">
            <a:avLst/>
          </a:prstGeom>
          <a:noFill/>
          <a:ln w="9525" cap="flat">
            <a:solidFill>
              <a:schemeClr val="accent1"/>
            </a:solidFill>
            <a:prstDash val="solid"/>
            <a:round/>
            <a:headEnd type="none" w="med" len="med"/>
            <a:tailEnd type="stealth" w="lg" len="lg"/>
          </a:ln>
        </p:spPr>
      </p:cxnSp>
      <p:cxnSp>
        <p:nvCxnSpPr>
          <p:cNvPr id="379" name="Shape 379"/>
          <p:cNvCxnSpPr/>
          <p:nvPr/>
        </p:nvCxnSpPr>
        <p:spPr>
          <a:xfrm rot="-5400000" flipH="1">
            <a:off x="4916129" y="4622105"/>
            <a:ext cx="408599" cy="10200"/>
          </a:xfrm>
          <a:prstGeom prst="straightConnector1">
            <a:avLst/>
          </a:prstGeom>
          <a:noFill/>
          <a:ln w="9525" cap="flat">
            <a:solidFill>
              <a:schemeClr val="accent1"/>
            </a:solidFill>
            <a:prstDash val="solid"/>
            <a:round/>
            <a:headEnd type="none" w="med" len="med"/>
            <a:tailEnd type="stealth" w="lg" len="lg"/>
          </a:ln>
        </p:spPr>
      </p:cxnSp>
      <p:cxnSp>
        <p:nvCxnSpPr>
          <p:cNvPr id="380" name="Shape 380"/>
          <p:cNvCxnSpPr/>
          <p:nvPr/>
        </p:nvCxnSpPr>
        <p:spPr>
          <a:xfrm rot="-5400000" flipH="1">
            <a:off x="6120572" y="4615583"/>
            <a:ext cx="400799" cy="15300"/>
          </a:xfrm>
          <a:prstGeom prst="straightConnector1">
            <a:avLst/>
          </a:prstGeom>
          <a:noFill/>
          <a:ln w="9525" cap="flat">
            <a:solidFill>
              <a:schemeClr val="accent1"/>
            </a:solidFill>
            <a:prstDash val="solid"/>
            <a:round/>
            <a:headEnd type="none" w="med" len="med"/>
            <a:tailEnd type="stealth" w="lg" len="lg"/>
          </a:ln>
        </p:spPr>
      </p:cxnSp>
      <p:sp>
        <p:nvSpPr>
          <p:cNvPr id="381" name="Shape 381"/>
          <p:cNvSpPr txBox="1"/>
          <p:nvPr/>
        </p:nvSpPr>
        <p:spPr>
          <a:xfrm>
            <a:off x="5735228" y="4396961"/>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382" name="Shape 382"/>
          <p:cNvCxnSpPr/>
          <p:nvPr/>
        </p:nvCxnSpPr>
        <p:spPr>
          <a:xfrm rot="-5400000" flipH="1">
            <a:off x="4236814" y="4622105"/>
            <a:ext cx="408599" cy="10200"/>
          </a:xfrm>
          <a:prstGeom prst="straightConnector1">
            <a:avLst/>
          </a:prstGeom>
          <a:noFill/>
          <a:ln w="9525" cap="flat">
            <a:solidFill>
              <a:schemeClr val="accent1"/>
            </a:solidFill>
            <a:prstDash val="solid"/>
            <a:round/>
            <a:headEnd type="none" w="med" len="med"/>
            <a:tailEnd type="stealth" w="lg" len="lg"/>
          </a:ln>
        </p:spPr>
      </p:cxnSp>
      <p:sp>
        <p:nvSpPr>
          <p:cNvPr id="383" name="Shape 383"/>
          <p:cNvSpPr txBox="1"/>
          <p:nvPr/>
        </p:nvSpPr>
        <p:spPr>
          <a:xfrm>
            <a:off x="4542788" y="4139867"/>
            <a:ext cx="2727321"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cxnSp>
        <p:nvCxnSpPr>
          <p:cNvPr id="384" name="Shape 384"/>
          <p:cNvCxnSpPr/>
          <p:nvPr/>
        </p:nvCxnSpPr>
        <p:spPr>
          <a:xfrm rot="-5400000" flipH="1">
            <a:off x="5179744" y="4622105"/>
            <a:ext cx="408599" cy="10200"/>
          </a:xfrm>
          <a:prstGeom prst="straightConnector1">
            <a:avLst/>
          </a:prstGeom>
          <a:noFill/>
          <a:ln w="9525" cap="flat">
            <a:solidFill>
              <a:schemeClr val="accent1"/>
            </a:solidFill>
            <a:prstDash val="solid"/>
            <a:round/>
            <a:headEnd type="none" w="med" len="med"/>
            <a:tailEnd type="stealth" w="lg" len="lg"/>
          </a:ln>
        </p:spPr>
      </p:cxnSp>
      <p:cxnSp>
        <p:nvCxnSpPr>
          <p:cNvPr id="385" name="Shape 385"/>
          <p:cNvCxnSpPr/>
          <p:nvPr/>
        </p:nvCxnSpPr>
        <p:spPr>
          <a:xfrm rot="-5400000" flipH="1">
            <a:off x="6536500" y="4625358"/>
            <a:ext cx="400799" cy="15300"/>
          </a:xfrm>
          <a:prstGeom prst="straightConnector1">
            <a:avLst/>
          </a:prstGeom>
          <a:noFill/>
          <a:ln w="9525" cap="flat">
            <a:solidFill>
              <a:schemeClr val="accent1"/>
            </a:solidFill>
            <a:prstDash val="solid"/>
            <a:round/>
            <a:headEnd type="none" w="med" len="med"/>
            <a:tailEnd type="stealth" w="lg" len="lg"/>
          </a:ln>
        </p:spPr>
      </p:cxnSp>
      <p:sp>
        <p:nvSpPr>
          <p:cNvPr id="386" name="Shape 386"/>
          <p:cNvSpPr txBox="1"/>
          <p:nvPr/>
        </p:nvSpPr>
        <p:spPr>
          <a:xfrm>
            <a:off x="3910894" y="6270859"/>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387" name="Shape 387"/>
          <p:cNvSpPr txBox="1"/>
          <p:nvPr/>
        </p:nvSpPr>
        <p:spPr>
          <a:xfrm>
            <a:off x="5561455" y="6270859"/>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388" name="Shape 388"/>
          <p:cNvSpPr txBox="1"/>
          <p:nvPr/>
        </p:nvSpPr>
        <p:spPr>
          <a:xfrm>
            <a:off x="4420627" y="6270859"/>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389" name="Shape 389"/>
          <p:cNvSpPr txBox="1"/>
          <p:nvPr/>
        </p:nvSpPr>
        <p:spPr>
          <a:xfrm>
            <a:off x="4993555" y="6270859"/>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390" name="Shape 390"/>
          <p:cNvSpPr txBox="1"/>
          <p:nvPr/>
        </p:nvSpPr>
        <p:spPr>
          <a:xfrm>
            <a:off x="6126985" y="6267664"/>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391" name="Shape 391"/>
          <p:cNvSpPr txBox="1"/>
          <p:nvPr/>
        </p:nvSpPr>
        <p:spPr>
          <a:xfrm>
            <a:off x="7234083" y="6267664"/>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392" name="Shape 392"/>
          <p:cNvSpPr txBox="1"/>
          <p:nvPr/>
        </p:nvSpPr>
        <p:spPr>
          <a:xfrm>
            <a:off x="6666183" y="6267664"/>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393" name="Shape 393"/>
          <p:cNvSpPr txBox="1"/>
          <p:nvPr/>
        </p:nvSpPr>
        <p:spPr>
          <a:xfrm>
            <a:off x="2779145" y="6267665"/>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394" name="Shape 394"/>
          <p:cNvSpPr txBox="1"/>
          <p:nvPr/>
        </p:nvSpPr>
        <p:spPr>
          <a:xfrm>
            <a:off x="3344885" y="6267665"/>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395" name="Shape 395"/>
          <p:cNvSpPr txBox="1"/>
          <p:nvPr/>
        </p:nvSpPr>
        <p:spPr>
          <a:xfrm>
            <a:off x="8379282" y="6270859"/>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396" name="Shape 396"/>
          <p:cNvSpPr txBox="1"/>
          <p:nvPr/>
        </p:nvSpPr>
        <p:spPr>
          <a:xfrm>
            <a:off x="7811381" y="6270859"/>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397" name="Shape 397"/>
          <p:cNvSpPr txBox="1"/>
          <p:nvPr/>
        </p:nvSpPr>
        <p:spPr>
          <a:xfrm>
            <a:off x="8944812" y="6267664"/>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398" name="Shape 398"/>
          <p:cNvSpPr txBox="1"/>
          <p:nvPr/>
        </p:nvSpPr>
        <p:spPr>
          <a:xfrm>
            <a:off x="10051910" y="6267664"/>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399" name="Shape 399"/>
          <p:cNvSpPr txBox="1"/>
          <p:nvPr/>
        </p:nvSpPr>
        <p:spPr>
          <a:xfrm>
            <a:off x="9484010" y="6267664"/>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400" name="Shape 400"/>
          <p:cNvSpPr txBox="1"/>
          <p:nvPr/>
        </p:nvSpPr>
        <p:spPr>
          <a:xfrm>
            <a:off x="5434809" y="6552333"/>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401" name="Shape 401"/>
          <p:cNvSpPr txBox="1"/>
          <p:nvPr/>
        </p:nvSpPr>
        <p:spPr>
          <a:xfrm>
            <a:off x="2259194" y="6274063"/>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402" name="Shape 402"/>
          <p:cNvSpPr/>
          <p:nvPr/>
        </p:nvSpPr>
        <p:spPr>
          <a:xfrm>
            <a:off x="8037636" y="4821144"/>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03" name="Shape 403"/>
          <p:cNvSpPr/>
          <p:nvPr/>
        </p:nvSpPr>
        <p:spPr>
          <a:xfrm>
            <a:off x="4618112" y="4824337"/>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04" name="Shape 404"/>
          <p:cNvSpPr/>
          <p:nvPr/>
        </p:nvSpPr>
        <p:spPr>
          <a:xfrm>
            <a:off x="2353787" y="4824337"/>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05" name="Shape 405"/>
          <p:cNvSpPr/>
          <p:nvPr/>
        </p:nvSpPr>
        <p:spPr>
          <a:xfrm>
            <a:off x="6887236" y="4821151"/>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cxnSp>
        <p:nvCxnSpPr>
          <p:cNvPr id="406" name="Shape 406"/>
          <p:cNvCxnSpPr/>
          <p:nvPr/>
        </p:nvCxnSpPr>
        <p:spPr>
          <a:xfrm rot="-5400000" flipH="1">
            <a:off x="3305134"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407" name="Shape 407"/>
          <p:cNvCxnSpPr/>
          <p:nvPr/>
        </p:nvCxnSpPr>
        <p:spPr>
          <a:xfrm rot="-5400000" flipH="1">
            <a:off x="4330238"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408" name="Shape 408"/>
          <p:cNvCxnSpPr/>
          <p:nvPr/>
        </p:nvCxnSpPr>
        <p:spPr>
          <a:xfrm rot="-5400000" flipH="1">
            <a:off x="6347440" y="5484776"/>
            <a:ext cx="392999" cy="7200"/>
          </a:xfrm>
          <a:prstGeom prst="straightConnector1">
            <a:avLst/>
          </a:prstGeom>
          <a:noFill/>
          <a:ln w="9525" cap="flat">
            <a:solidFill>
              <a:schemeClr val="accent1"/>
            </a:solidFill>
            <a:prstDash val="solid"/>
            <a:round/>
            <a:headEnd type="none" w="med" len="med"/>
            <a:tailEnd type="stealth" w="lg" len="lg"/>
          </a:ln>
        </p:spPr>
      </p:cxnSp>
      <p:sp>
        <p:nvSpPr>
          <p:cNvPr id="409" name="Shape 409"/>
          <p:cNvSpPr txBox="1"/>
          <p:nvPr/>
        </p:nvSpPr>
        <p:spPr>
          <a:xfrm>
            <a:off x="5735228" y="5275661"/>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410" name="Shape 410"/>
          <p:cNvCxnSpPr/>
          <p:nvPr/>
        </p:nvCxnSpPr>
        <p:spPr>
          <a:xfrm rot="-5400000" flipH="1">
            <a:off x="2269376"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411" name="Shape 411"/>
          <p:cNvCxnSpPr/>
          <p:nvPr/>
        </p:nvCxnSpPr>
        <p:spPr>
          <a:xfrm rot="-5400000" flipH="1">
            <a:off x="5163136"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412" name="Shape 412"/>
          <p:cNvCxnSpPr/>
          <p:nvPr/>
        </p:nvCxnSpPr>
        <p:spPr>
          <a:xfrm rot="-5400000" flipH="1">
            <a:off x="6541547" y="5494361"/>
            <a:ext cx="392999" cy="7200"/>
          </a:xfrm>
          <a:prstGeom prst="straightConnector1">
            <a:avLst/>
          </a:prstGeom>
          <a:noFill/>
          <a:ln w="9525" cap="flat">
            <a:solidFill>
              <a:schemeClr val="accent1"/>
            </a:solidFill>
            <a:prstDash val="solid"/>
            <a:round/>
            <a:headEnd type="none" w="med" len="med"/>
            <a:tailEnd type="stealth" w="lg" len="lg"/>
          </a:ln>
        </p:spPr>
      </p:cxnSp>
      <p:sp>
        <p:nvSpPr>
          <p:cNvPr id="413" name="Shape 413"/>
          <p:cNvSpPr/>
          <p:nvPr/>
        </p:nvSpPr>
        <p:spPr>
          <a:xfrm>
            <a:off x="9642946" y="5693452"/>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14" name="Shape 414"/>
          <p:cNvSpPr/>
          <p:nvPr/>
        </p:nvSpPr>
        <p:spPr>
          <a:xfrm>
            <a:off x="9082256" y="5693452"/>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15" name="Shape 415"/>
          <p:cNvSpPr/>
          <p:nvPr/>
        </p:nvSpPr>
        <p:spPr>
          <a:xfrm>
            <a:off x="8521567" y="5693452"/>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16" name="Shape 416"/>
          <p:cNvSpPr/>
          <p:nvPr/>
        </p:nvSpPr>
        <p:spPr>
          <a:xfrm>
            <a:off x="7960876" y="5693452"/>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17" name="Shape 417"/>
          <p:cNvSpPr/>
          <p:nvPr/>
        </p:nvSpPr>
        <p:spPr>
          <a:xfrm>
            <a:off x="7400186" y="5693452"/>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18" name="Shape 418"/>
          <p:cNvSpPr/>
          <p:nvPr/>
        </p:nvSpPr>
        <p:spPr>
          <a:xfrm>
            <a:off x="6839496" y="5693452"/>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19" name="Shape 419"/>
          <p:cNvSpPr/>
          <p:nvPr/>
        </p:nvSpPr>
        <p:spPr>
          <a:xfrm>
            <a:off x="2353787"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0" name="Shape 420"/>
          <p:cNvSpPr/>
          <p:nvPr/>
        </p:nvSpPr>
        <p:spPr>
          <a:xfrm>
            <a:off x="6278617"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1" name="Shape 421"/>
          <p:cNvSpPr/>
          <p:nvPr/>
        </p:nvSpPr>
        <p:spPr>
          <a:xfrm>
            <a:off x="5717928"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2" name="Shape 422"/>
          <p:cNvSpPr/>
          <p:nvPr/>
        </p:nvSpPr>
        <p:spPr>
          <a:xfrm>
            <a:off x="5157237"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3" name="Shape 423"/>
          <p:cNvSpPr/>
          <p:nvPr/>
        </p:nvSpPr>
        <p:spPr>
          <a:xfrm>
            <a:off x="4596547"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4" name="Shape 424"/>
          <p:cNvSpPr/>
          <p:nvPr/>
        </p:nvSpPr>
        <p:spPr>
          <a:xfrm>
            <a:off x="4035857"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5" name="Shape 425"/>
          <p:cNvSpPr/>
          <p:nvPr/>
        </p:nvSpPr>
        <p:spPr>
          <a:xfrm>
            <a:off x="3475167"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6" name="Shape 426"/>
          <p:cNvSpPr/>
          <p:nvPr/>
        </p:nvSpPr>
        <p:spPr>
          <a:xfrm>
            <a:off x="2914477" y="5693452"/>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7" name="Shape 427"/>
          <p:cNvSpPr txBox="1"/>
          <p:nvPr/>
        </p:nvSpPr>
        <p:spPr>
          <a:xfrm>
            <a:off x="1790297" y="4780381"/>
            <a:ext cx="468899" cy="457200"/>
          </a:xfrm>
          <a:prstGeom prst="rect">
            <a:avLst/>
          </a:prstGeom>
          <a:noFill/>
          <a:ln>
            <a:noFill/>
          </a:ln>
        </p:spPr>
        <p:txBody>
          <a:bodyPr lIns="91425" tIns="91425" rIns="91425" bIns="91425" anchor="t" anchorCtr="0">
            <a:spAutoFit/>
          </a:bodyPr>
          <a:lstStyle/>
          <a:p>
            <a:r>
              <a:rPr lang="en">
                <a:solidFill>
                  <a:schemeClr val="dk2"/>
                </a:solidFill>
              </a:rPr>
              <a:t>L1</a:t>
            </a:r>
          </a:p>
        </p:txBody>
      </p:sp>
      <p:sp>
        <p:nvSpPr>
          <p:cNvPr id="428" name="Shape 428"/>
          <p:cNvSpPr txBox="1"/>
          <p:nvPr/>
        </p:nvSpPr>
        <p:spPr>
          <a:xfrm>
            <a:off x="1790297" y="5649496"/>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spTree>
    <p:extLst>
      <p:ext uri="{BB962C8B-B14F-4D97-AF65-F5344CB8AC3E}">
        <p14:creationId xmlns:p14="http://schemas.microsoft.com/office/powerpoint/2010/main" val="897984112"/>
      </p:ext>
    </p:extLst>
  </p:cSld>
  <p:clrMapOvr>
    <a:masterClrMapping/>
  </p:clrMapOvr>
  <p:transition spd="slow">
    <p:cu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63769-02FF-4C43-B0AA-2939770A9F92}"/>
              </a:ext>
            </a:extLst>
          </p:cNvPr>
          <p:cNvSpPr>
            <a:spLocks noGrp="1"/>
          </p:cNvSpPr>
          <p:nvPr>
            <p:ph idx="1"/>
          </p:nvPr>
        </p:nvSpPr>
        <p:spPr/>
        <p:txBody>
          <a:bodyPr/>
          <a:lstStyle/>
          <a:p>
            <a:r>
              <a:rPr lang="en-US" b="1" dirty="0"/>
              <a:t>Add on Load!</a:t>
            </a:r>
          </a:p>
          <a:p>
            <a:pPr lvl="1"/>
            <a:r>
              <a:rPr lang="en-US" dirty="0"/>
              <a:t>Each thread reads multiple values into shared memory</a:t>
            </a:r>
          </a:p>
          <a:p>
            <a:pPr lvl="1"/>
            <a:r>
              <a:rPr lang="en-US" dirty="0"/>
              <a:t>So why not add on load too</a:t>
            </a:r>
          </a:p>
          <a:p>
            <a:pPr lvl="1"/>
            <a:r>
              <a:rPr lang="en-US" dirty="0"/>
              <a:t>Doesn’t increase our global memory usage</a:t>
            </a:r>
          </a:p>
          <a:p>
            <a:pPr lvl="1"/>
            <a:r>
              <a:rPr lang="en-US" dirty="0"/>
              <a:t>Also reduces the amount of shared memory we need</a:t>
            </a:r>
          </a:p>
          <a:p>
            <a:pPr lvl="2"/>
            <a:r>
              <a:rPr lang="en-US" dirty="0"/>
              <a:t>Or keep shared memory same and do more work per block</a:t>
            </a:r>
          </a:p>
          <a:p>
            <a:pPr lvl="2"/>
            <a:endParaRPr lang="en-US" dirty="0"/>
          </a:p>
          <a:p>
            <a:r>
              <a:rPr lang="en-US" dirty="0"/>
              <a:t>First time we modify Part 2 of our kernel for optimization</a:t>
            </a:r>
          </a:p>
        </p:txBody>
      </p:sp>
      <p:sp>
        <p:nvSpPr>
          <p:cNvPr id="3" name="Title 2">
            <a:extLst>
              <a:ext uri="{FF2B5EF4-FFF2-40B4-BE49-F238E27FC236}">
                <a16:creationId xmlns:a16="http://schemas.microsoft.com/office/drawing/2014/main" id="{D0A15D07-A911-4B18-B01B-F67953CFA1A4}"/>
              </a:ext>
            </a:extLst>
          </p:cNvPr>
          <p:cNvSpPr>
            <a:spLocks noGrp="1"/>
          </p:cNvSpPr>
          <p:nvPr>
            <p:ph type="title"/>
          </p:nvPr>
        </p:nvSpPr>
        <p:spPr/>
        <p:txBody>
          <a:bodyPr/>
          <a:lstStyle/>
          <a:p>
            <a:r>
              <a:rPr lang="en-US" dirty="0"/>
              <a:t>Stage 3: Reducing Warp Wastage</a:t>
            </a:r>
          </a:p>
        </p:txBody>
      </p:sp>
    </p:spTree>
    <p:extLst>
      <p:ext uri="{BB962C8B-B14F-4D97-AF65-F5344CB8AC3E}">
        <p14:creationId xmlns:p14="http://schemas.microsoft.com/office/powerpoint/2010/main" val="48568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553"/>
        <p:cNvGrpSpPr/>
        <p:nvPr/>
      </p:nvGrpSpPr>
      <p:grpSpPr>
        <a:xfrm>
          <a:off x="0" y="0"/>
          <a:ext cx="0" cy="0"/>
          <a:chOff x="0" y="0"/>
          <a:chExt cx="0" cy="0"/>
        </a:xfrm>
      </p:grpSpPr>
      <p:sp>
        <p:nvSpPr>
          <p:cNvPr id="2554" name="Shape 2554"/>
          <p:cNvSpPr txBox="1">
            <a:spLocks noGrp="1"/>
          </p:cNvSpPr>
          <p:nvPr>
            <p:ph type="title"/>
          </p:nvPr>
        </p:nvSpPr>
        <p:spPr/>
        <p:txBody>
          <a:bodyPr>
            <a:normAutofit/>
          </a:bodyPr>
          <a:lstStyle/>
          <a:p>
            <a:pPr lvl="0"/>
            <a:r>
              <a:rPr lang="en-US" dirty="0"/>
              <a:t>Stage</a:t>
            </a:r>
            <a:r>
              <a:rPr lang="en" dirty="0"/>
              <a:t> 3: </a:t>
            </a:r>
            <a:r>
              <a:rPr lang="en-US" dirty="0"/>
              <a:t>Add on load</a:t>
            </a:r>
            <a:endParaRPr lang="en" dirty="0"/>
          </a:p>
        </p:txBody>
      </p:sp>
      <p:graphicFrame>
        <p:nvGraphicFramePr>
          <p:cNvPr id="2555" name="Shape 2555"/>
          <p:cNvGraphicFramePr/>
          <p:nvPr>
            <p:extLst/>
          </p:nvPr>
        </p:nvGraphicFramePr>
        <p:xfrm>
          <a:off x="3784475" y="1873378"/>
          <a:ext cx="6412000" cy="413225"/>
        </p:xfrm>
        <a:graphic>
          <a:graphicData uri="http://schemas.openxmlformats.org/drawingml/2006/table">
            <a:tbl>
              <a:tblPr>
                <a:noFill/>
              </a:tblPr>
              <a:tblGrid>
                <a:gridCol w="400750">
                  <a:extLst>
                    <a:ext uri="{9D8B030D-6E8A-4147-A177-3AD203B41FA5}">
                      <a16:colId xmlns:a16="http://schemas.microsoft.com/office/drawing/2014/main" val="2887225931"/>
                    </a:ext>
                  </a:extLst>
                </a:gridCol>
                <a:gridCol w="400750">
                  <a:extLst>
                    <a:ext uri="{9D8B030D-6E8A-4147-A177-3AD203B41FA5}">
                      <a16:colId xmlns:a16="http://schemas.microsoft.com/office/drawing/2014/main" val="2059744617"/>
                    </a:ext>
                  </a:extLst>
                </a:gridCol>
                <a:gridCol w="400750">
                  <a:extLst>
                    <a:ext uri="{9D8B030D-6E8A-4147-A177-3AD203B41FA5}">
                      <a16:colId xmlns:a16="http://schemas.microsoft.com/office/drawing/2014/main" val="3791913578"/>
                    </a:ext>
                  </a:extLst>
                </a:gridCol>
                <a:gridCol w="400750">
                  <a:extLst>
                    <a:ext uri="{9D8B030D-6E8A-4147-A177-3AD203B41FA5}">
                      <a16:colId xmlns:a16="http://schemas.microsoft.com/office/drawing/2014/main" val="39627603"/>
                    </a:ext>
                  </a:extLst>
                </a:gridCol>
                <a:gridCol w="400750">
                  <a:extLst>
                    <a:ext uri="{9D8B030D-6E8A-4147-A177-3AD203B41FA5}">
                      <a16:colId xmlns:a16="http://schemas.microsoft.com/office/drawing/2014/main" val="2017788927"/>
                    </a:ext>
                  </a:extLst>
                </a:gridCol>
                <a:gridCol w="400750">
                  <a:extLst>
                    <a:ext uri="{9D8B030D-6E8A-4147-A177-3AD203B41FA5}">
                      <a16:colId xmlns:a16="http://schemas.microsoft.com/office/drawing/2014/main" val="3156444948"/>
                    </a:ext>
                  </a:extLst>
                </a:gridCol>
                <a:gridCol w="400750">
                  <a:extLst>
                    <a:ext uri="{9D8B030D-6E8A-4147-A177-3AD203B41FA5}">
                      <a16:colId xmlns:a16="http://schemas.microsoft.com/office/drawing/2014/main" val="3742560817"/>
                    </a:ext>
                  </a:extLst>
                </a:gridCol>
                <a:gridCol w="400750">
                  <a:extLst>
                    <a:ext uri="{9D8B030D-6E8A-4147-A177-3AD203B41FA5}">
                      <a16:colId xmlns:a16="http://schemas.microsoft.com/office/drawing/2014/main" val="3804365403"/>
                    </a:ext>
                  </a:extLst>
                </a:gridCol>
                <a:gridCol w="400750">
                  <a:extLst>
                    <a:ext uri="{9D8B030D-6E8A-4147-A177-3AD203B41FA5}">
                      <a16:colId xmlns:a16="http://schemas.microsoft.com/office/drawing/2014/main" val="1145314590"/>
                    </a:ext>
                  </a:extLst>
                </a:gridCol>
                <a:gridCol w="400750">
                  <a:extLst>
                    <a:ext uri="{9D8B030D-6E8A-4147-A177-3AD203B41FA5}">
                      <a16:colId xmlns:a16="http://schemas.microsoft.com/office/drawing/2014/main" val="1160804855"/>
                    </a:ext>
                  </a:extLst>
                </a:gridCol>
                <a:gridCol w="400750">
                  <a:extLst>
                    <a:ext uri="{9D8B030D-6E8A-4147-A177-3AD203B41FA5}">
                      <a16:colId xmlns:a16="http://schemas.microsoft.com/office/drawing/2014/main" val="767745063"/>
                    </a:ext>
                  </a:extLst>
                </a:gridCol>
                <a:gridCol w="400750">
                  <a:extLst>
                    <a:ext uri="{9D8B030D-6E8A-4147-A177-3AD203B41FA5}">
                      <a16:colId xmlns:a16="http://schemas.microsoft.com/office/drawing/2014/main" val="3142271969"/>
                    </a:ext>
                  </a:extLst>
                </a:gridCol>
                <a:gridCol w="400750">
                  <a:extLst>
                    <a:ext uri="{9D8B030D-6E8A-4147-A177-3AD203B41FA5}">
                      <a16:colId xmlns:a16="http://schemas.microsoft.com/office/drawing/2014/main" val="1107220903"/>
                    </a:ext>
                  </a:extLst>
                </a:gridCol>
                <a:gridCol w="400750">
                  <a:extLst>
                    <a:ext uri="{9D8B030D-6E8A-4147-A177-3AD203B41FA5}">
                      <a16:colId xmlns:a16="http://schemas.microsoft.com/office/drawing/2014/main" val="2993422492"/>
                    </a:ext>
                  </a:extLst>
                </a:gridCol>
                <a:gridCol w="400750">
                  <a:extLst>
                    <a:ext uri="{9D8B030D-6E8A-4147-A177-3AD203B41FA5}">
                      <a16:colId xmlns:a16="http://schemas.microsoft.com/office/drawing/2014/main" val="3123667629"/>
                    </a:ext>
                  </a:extLst>
                </a:gridCol>
                <a:gridCol w="400750">
                  <a:extLst>
                    <a:ext uri="{9D8B030D-6E8A-4147-A177-3AD203B41FA5}">
                      <a16:colId xmlns:a16="http://schemas.microsoft.com/office/drawing/2014/main" val="665940447"/>
                    </a:ext>
                  </a:extLst>
                </a:gridCol>
              </a:tblGrid>
              <a:tr h="413225">
                <a:tc>
                  <a:txBody>
                    <a:bodyPr/>
                    <a:lstStyle/>
                    <a:p>
                      <a:pPr lvl="0" rtl="0">
                        <a:spcBef>
                          <a:spcPts val="0"/>
                        </a:spcBef>
                        <a:buNone/>
                      </a:pPr>
                      <a:r>
                        <a:rPr lang="en" sz="1200"/>
                        <a:t>14</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15</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64</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12</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87</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67</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54</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75</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40</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19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5</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23</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48</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56</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a:t>25</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200" dirty="0"/>
                        <a:t>52</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extLst>
                  <a:ext uri="{0D108BD9-81ED-4DB2-BD59-A6C34878D82A}">
                    <a16:rowId xmlns:a16="http://schemas.microsoft.com/office/drawing/2014/main" val="2257406262"/>
                  </a:ext>
                </a:extLst>
              </a:tr>
            </a:tbl>
          </a:graphicData>
        </a:graphic>
      </p:graphicFrame>
      <p:graphicFrame>
        <p:nvGraphicFramePr>
          <p:cNvPr id="2556" name="Shape 2556"/>
          <p:cNvGraphicFramePr/>
          <p:nvPr>
            <p:extLst/>
          </p:nvPr>
        </p:nvGraphicFramePr>
        <p:xfrm>
          <a:off x="3802375" y="5079043"/>
          <a:ext cx="6394100" cy="424850"/>
        </p:xfrm>
        <a:graphic>
          <a:graphicData uri="http://schemas.openxmlformats.org/drawingml/2006/table">
            <a:tbl>
              <a:tblPr>
                <a:noFill/>
              </a:tblPr>
              <a:tblGrid>
                <a:gridCol w="382850">
                  <a:extLst>
                    <a:ext uri="{9D8B030D-6E8A-4147-A177-3AD203B41FA5}">
                      <a16:colId xmlns:a16="http://schemas.microsoft.com/office/drawing/2014/main" val="3919580577"/>
                    </a:ext>
                  </a:extLst>
                </a:gridCol>
                <a:gridCol w="400750">
                  <a:extLst>
                    <a:ext uri="{9D8B030D-6E8A-4147-A177-3AD203B41FA5}">
                      <a16:colId xmlns:a16="http://schemas.microsoft.com/office/drawing/2014/main" val="3949084415"/>
                    </a:ext>
                  </a:extLst>
                </a:gridCol>
                <a:gridCol w="400750">
                  <a:extLst>
                    <a:ext uri="{9D8B030D-6E8A-4147-A177-3AD203B41FA5}">
                      <a16:colId xmlns:a16="http://schemas.microsoft.com/office/drawing/2014/main" val="1692022551"/>
                    </a:ext>
                  </a:extLst>
                </a:gridCol>
                <a:gridCol w="400750">
                  <a:extLst>
                    <a:ext uri="{9D8B030D-6E8A-4147-A177-3AD203B41FA5}">
                      <a16:colId xmlns:a16="http://schemas.microsoft.com/office/drawing/2014/main" val="768762421"/>
                    </a:ext>
                  </a:extLst>
                </a:gridCol>
                <a:gridCol w="400750">
                  <a:extLst>
                    <a:ext uri="{9D8B030D-6E8A-4147-A177-3AD203B41FA5}">
                      <a16:colId xmlns:a16="http://schemas.microsoft.com/office/drawing/2014/main" val="898554174"/>
                    </a:ext>
                  </a:extLst>
                </a:gridCol>
                <a:gridCol w="400750">
                  <a:extLst>
                    <a:ext uri="{9D8B030D-6E8A-4147-A177-3AD203B41FA5}">
                      <a16:colId xmlns:a16="http://schemas.microsoft.com/office/drawing/2014/main" val="2971636232"/>
                    </a:ext>
                  </a:extLst>
                </a:gridCol>
                <a:gridCol w="400750">
                  <a:extLst>
                    <a:ext uri="{9D8B030D-6E8A-4147-A177-3AD203B41FA5}">
                      <a16:colId xmlns:a16="http://schemas.microsoft.com/office/drawing/2014/main" val="1978688974"/>
                    </a:ext>
                  </a:extLst>
                </a:gridCol>
                <a:gridCol w="400750">
                  <a:extLst>
                    <a:ext uri="{9D8B030D-6E8A-4147-A177-3AD203B41FA5}">
                      <a16:colId xmlns:a16="http://schemas.microsoft.com/office/drawing/2014/main" val="4056798330"/>
                    </a:ext>
                  </a:extLst>
                </a:gridCol>
                <a:gridCol w="400750">
                  <a:extLst>
                    <a:ext uri="{9D8B030D-6E8A-4147-A177-3AD203B41FA5}">
                      <a16:colId xmlns:a16="http://schemas.microsoft.com/office/drawing/2014/main" val="1244136869"/>
                    </a:ext>
                  </a:extLst>
                </a:gridCol>
                <a:gridCol w="400750">
                  <a:extLst>
                    <a:ext uri="{9D8B030D-6E8A-4147-A177-3AD203B41FA5}">
                      <a16:colId xmlns:a16="http://schemas.microsoft.com/office/drawing/2014/main" val="2839145489"/>
                    </a:ext>
                  </a:extLst>
                </a:gridCol>
                <a:gridCol w="400750">
                  <a:extLst>
                    <a:ext uri="{9D8B030D-6E8A-4147-A177-3AD203B41FA5}">
                      <a16:colId xmlns:a16="http://schemas.microsoft.com/office/drawing/2014/main" val="3384898985"/>
                    </a:ext>
                  </a:extLst>
                </a:gridCol>
                <a:gridCol w="400750">
                  <a:extLst>
                    <a:ext uri="{9D8B030D-6E8A-4147-A177-3AD203B41FA5}">
                      <a16:colId xmlns:a16="http://schemas.microsoft.com/office/drawing/2014/main" val="3991507304"/>
                    </a:ext>
                  </a:extLst>
                </a:gridCol>
                <a:gridCol w="400750">
                  <a:extLst>
                    <a:ext uri="{9D8B030D-6E8A-4147-A177-3AD203B41FA5}">
                      <a16:colId xmlns:a16="http://schemas.microsoft.com/office/drawing/2014/main" val="2358346784"/>
                    </a:ext>
                  </a:extLst>
                </a:gridCol>
                <a:gridCol w="400750">
                  <a:extLst>
                    <a:ext uri="{9D8B030D-6E8A-4147-A177-3AD203B41FA5}">
                      <a16:colId xmlns:a16="http://schemas.microsoft.com/office/drawing/2014/main" val="1006872074"/>
                    </a:ext>
                  </a:extLst>
                </a:gridCol>
                <a:gridCol w="400750">
                  <a:extLst>
                    <a:ext uri="{9D8B030D-6E8A-4147-A177-3AD203B41FA5}">
                      <a16:colId xmlns:a16="http://schemas.microsoft.com/office/drawing/2014/main" val="1405225278"/>
                    </a:ext>
                  </a:extLst>
                </a:gridCol>
                <a:gridCol w="400750">
                  <a:extLst>
                    <a:ext uri="{9D8B030D-6E8A-4147-A177-3AD203B41FA5}">
                      <a16:colId xmlns:a16="http://schemas.microsoft.com/office/drawing/2014/main" val="3664275995"/>
                    </a:ext>
                  </a:extLst>
                </a:gridCol>
              </a:tblGrid>
              <a:tr h="424850">
                <a:tc>
                  <a:txBody>
                    <a:bodyPr/>
                    <a:lstStyle/>
                    <a:p>
                      <a:pPr lvl="0" rtl="0">
                        <a:spcBef>
                          <a:spcPts val="0"/>
                        </a:spcBef>
                        <a:buNone/>
                      </a:pPr>
                      <a:r>
                        <a:rPr lang="en" sz="1000" dirty="0"/>
                        <a:t>54</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34</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69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35</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135</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123</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79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127</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59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28</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23</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104</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56</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77</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dirty="0"/>
                        <a:t>52</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extLst>
                  <a:ext uri="{0D108BD9-81ED-4DB2-BD59-A6C34878D82A}">
                    <a16:rowId xmlns:a16="http://schemas.microsoft.com/office/drawing/2014/main" val="1445141718"/>
                  </a:ext>
                </a:extLst>
              </a:tr>
            </a:tbl>
          </a:graphicData>
        </a:graphic>
      </p:graphicFrame>
      <p:graphicFrame>
        <p:nvGraphicFramePr>
          <p:cNvPr id="2557" name="Shape 2557"/>
          <p:cNvGraphicFramePr/>
          <p:nvPr>
            <p:extLst/>
          </p:nvPr>
        </p:nvGraphicFramePr>
        <p:xfrm>
          <a:off x="3795297" y="6200970"/>
          <a:ext cx="6412000" cy="424850"/>
        </p:xfrm>
        <a:graphic>
          <a:graphicData uri="http://schemas.openxmlformats.org/drawingml/2006/table">
            <a:tbl>
              <a:tblPr>
                <a:noFill/>
              </a:tblPr>
              <a:tblGrid>
                <a:gridCol w="400750">
                  <a:extLst>
                    <a:ext uri="{9D8B030D-6E8A-4147-A177-3AD203B41FA5}">
                      <a16:colId xmlns:a16="http://schemas.microsoft.com/office/drawing/2014/main" val="3666002556"/>
                    </a:ext>
                  </a:extLst>
                </a:gridCol>
                <a:gridCol w="400750">
                  <a:extLst>
                    <a:ext uri="{9D8B030D-6E8A-4147-A177-3AD203B41FA5}">
                      <a16:colId xmlns:a16="http://schemas.microsoft.com/office/drawing/2014/main" val="1986636445"/>
                    </a:ext>
                  </a:extLst>
                </a:gridCol>
                <a:gridCol w="400750">
                  <a:extLst>
                    <a:ext uri="{9D8B030D-6E8A-4147-A177-3AD203B41FA5}">
                      <a16:colId xmlns:a16="http://schemas.microsoft.com/office/drawing/2014/main" val="3675051953"/>
                    </a:ext>
                  </a:extLst>
                </a:gridCol>
                <a:gridCol w="400750">
                  <a:extLst>
                    <a:ext uri="{9D8B030D-6E8A-4147-A177-3AD203B41FA5}">
                      <a16:colId xmlns:a16="http://schemas.microsoft.com/office/drawing/2014/main" val="950392464"/>
                    </a:ext>
                  </a:extLst>
                </a:gridCol>
                <a:gridCol w="400750">
                  <a:extLst>
                    <a:ext uri="{9D8B030D-6E8A-4147-A177-3AD203B41FA5}">
                      <a16:colId xmlns:a16="http://schemas.microsoft.com/office/drawing/2014/main" val="2450592629"/>
                    </a:ext>
                  </a:extLst>
                </a:gridCol>
                <a:gridCol w="400750">
                  <a:extLst>
                    <a:ext uri="{9D8B030D-6E8A-4147-A177-3AD203B41FA5}">
                      <a16:colId xmlns:a16="http://schemas.microsoft.com/office/drawing/2014/main" val="1975646373"/>
                    </a:ext>
                  </a:extLst>
                </a:gridCol>
                <a:gridCol w="400750">
                  <a:extLst>
                    <a:ext uri="{9D8B030D-6E8A-4147-A177-3AD203B41FA5}">
                      <a16:colId xmlns:a16="http://schemas.microsoft.com/office/drawing/2014/main" val="2472709845"/>
                    </a:ext>
                  </a:extLst>
                </a:gridCol>
                <a:gridCol w="400750">
                  <a:extLst>
                    <a:ext uri="{9D8B030D-6E8A-4147-A177-3AD203B41FA5}">
                      <a16:colId xmlns:a16="http://schemas.microsoft.com/office/drawing/2014/main" val="2182198343"/>
                    </a:ext>
                  </a:extLst>
                </a:gridCol>
                <a:gridCol w="400750">
                  <a:extLst>
                    <a:ext uri="{9D8B030D-6E8A-4147-A177-3AD203B41FA5}">
                      <a16:colId xmlns:a16="http://schemas.microsoft.com/office/drawing/2014/main" val="3716656716"/>
                    </a:ext>
                  </a:extLst>
                </a:gridCol>
                <a:gridCol w="400750">
                  <a:extLst>
                    <a:ext uri="{9D8B030D-6E8A-4147-A177-3AD203B41FA5}">
                      <a16:colId xmlns:a16="http://schemas.microsoft.com/office/drawing/2014/main" val="2613732876"/>
                    </a:ext>
                  </a:extLst>
                </a:gridCol>
                <a:gridCol w="400750">
                  <a:extLst>
                    <a:ext uri="{9D8B030D-6E8A-4147-A177-3AD203B41FA5}">
                      <a16:colId xmlns:a16="http://schemas.microsoft.com/office/drawing/2014/main" val="1159856143"/>
                    </a:ext>
                  </a:extLst>
                </a:gridCol>
                <a:gridCol w="400750">
                  <a:extLst>
                    <a:ext uri="{9D8B030D-6E8A-4147-A177-3AD203B41FA5}">
                      <a16:colId xmlns:a16="http://schemas.microsoft.com/office/drawing/2014/main" val="412353957"/>
                    </a:ext>
                  </a:extLst>
                </a:gridCol>
                <a:gridCol w="400750">
                  <a:extLst>
                    <a:ext uri="{9D8B030D-6E8A-4147-A177-3AD203B41FA5}">
                      <a16:colId xmlns:a16="http://schemas.microsoft.com/office/drawing/2014/main" val="3166564368"/>
                    </a:ext>
                  </a:extLst>
                </a:gridCol>
                <a:gridCol w="400750">
                  <a:extLst>
                    <a:ext uri="{9D8B030D-6E8A-4147-A177-3AD203B41FA5}">
                      <a16:colId xmlns:a16="http://schemas.microsoft.com/office/drawing/2014/main" val="3013595725"/>
                    </a:ext>
                  </a:extLst>
                </a:gridCol>
                <a:gridCol w="400750">
                  <a:extLst>
                    <a:ext uri="{9D8B030D-6E8A-4147-A177-3AD203B41FA5}">
                      <a16:colId xmlns:a16="http://schemas.microsoft.com/office/drawing/2014/main" val="2821263966"/>
                    </a:ext>
                  </a:extLst>
                </a:gridCol>
                <a:gridCol w="400750">
                  <a:extLst>
                    <a:ext uri="{9D8B030D-6E8A-4147-A177-3AD203B41FA5}">
                      <a16:colId xmlns:a16="http://schemas.microsoft.com/office/drawing/2014/main" val="814682028"/>
                    </a:ext>
                  </a:extLst>
                </a:gridCol>
              </a:tblGrid>
              <a:tr h="424850">
                <a:tc>
                  <a:txBody>
                    <a:bodyPr/>
                    <a:lstStyle/>
                    <a:p>
                      <a:pPr lvl="0" rtl="0">
                        <a:spcBef>
                          <a:spcPts val="0"/>
                        </a:spcBef>
                        <a:buNone/>
                      </a:pPr>
                      <a:r>
                        <a:rPr lang="en" sz="1000" dirty="0"/>
                        <a:t>656</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dirty="0"/>
                        <a:t>319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148</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162</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135</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123</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79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127</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59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19</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28</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23</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104</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56</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a:t>77</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tc>
                  <a:txBody>
                    <a:bodyPr/>
                    <a:lstStyle/>
                    <a:p>
                      <a:pPr lvl="0" rtl="0">
                        <a:spcBef>
                          <a:spcPts val="0"/>
                        </a:spcBef>
                        <a:buNone/>
                      </a:pPr>
                      <a:r>
                        <a:rPr lang="en" sz="1000" dirty="0"/>
                        <a:t>52</a:t>
                      </a:r>
                    </a:p>
                  </a:txBody>
                  <a:tcPr marL="91425" marR="91425" marT="91425" marB="91425">
                    <a:lnL w="9525" cap="flat">
                      <a:solidFill>
                        <a:schemeClr val="lt1"/>
                      </a:solidFill>
                      <a:prstDash val="solid"/>
                      <a:round/>
                      <a:headEnd type="none" w="med" len="med"/>
                      <a:tailEnd type="none" w="med" len="med"/>
                    </a:lnL>
                    <a:lnR w="9525" cap="flat">
                      <a:solidFill>
                        <a:schemeClr val="lt1"/>
                      </a:solidFill>
                      <a:prstDash val="solid"/>
                      <a:round/>
                      <a:headEnd type="none" w="med" len="med"/>
                      <a:tailEnd type="none" w="med" len="med"/>
                    </a:lnR>
                    <a:lnT w="9525" cap="flat">
                      <a:solidFill>
                        <a:schemeClr val="lt1"/>
                      </a:solidFill>
                      <a:prstDash val="solid"/>
                      <a:round/>
                      <a:headEnd type="none" w="med" len="med"/>
                      <a:tailEnd type="none" w="med" len="med"/>
                    </a:lnT>
                    <a:lnB w="9525" cap="flat">
                      <a:solidFill>
                        <a:schemeClr val="lt1"/>
                      </a:solidFill>
                      <a:prstDash val="solid"/>
                      <a:round/>
                      <a:headEnd type="none" w="med" len="med"/>
                      <a:tailEnd type="none" w="med" len="med"/>
                    </a:lnB>
                    <a:solidFill>
                      <a:srgbClr val="00B050"/>
                    </a:solidFill>
                  </a:tcPr>
                </a:tc>
                <a:extLst>
                  <a:ext uri="{0D108BD9-81ED-4DB2-BD59-A6C34878D82A}">
                    <a16:rowId xmlns:a16="http://schemas.microsoft.com/office/drawing/2014/main" val="3406436661"/>
                  </a:ext>
                </a:extLst>
              </a:tr>
            </a:tbl>
          </a:graphicData>
        </a:graphic>
      </p:graphicFrame>
      <p:sp>
        <p:nvSpPr>
          <p:cNvPr id="2558" name="Shape 2558"/>
          <p:cNvSpPr txBox="1"/>
          <p:nvPr/>
        </p:nvSpPr>
        <p:spPr>
          <a:xfrm>
            <a:off x="634972" y="3134343"/>
            <a:ext cx="3356365" cy="1015632"/>
          </a:xfrm>
          <a:prstGeom prst="rect">
            <a:avLst/>
          </a:prstGeom>
          <a:noFill/>
          <a:ln>
            <a:noFill/>
          </a:ln>
        </p:spPr>
        <p:txBody>
          <a:bodyPr wrap="square" lIns="91425" tIns="91425" rIns="91425" bIns="91425" anchor="t" anchorCtr="0">
            <a:spAutoFit/>
          </a:bodyPr>
          <a:lstStyle/>
          <a:p>
            <a:r>
              <a:rPr lang="en-US" dirty="0">
                <a:solidFill>
                  <a:schemeClr val="dk2"/>
                </a:solidFill>
              </a:rPr>
              <a:t>Step 1:</a:t>
            </a:r>
          </a:p>
          <a:p>
            <a:r>
              <a:rPr lang="en-US" dirty="0">
                <a:solidFill>
                  <a:schemeClr val="dk2"/>
                </a:solidFill>
              </a:rPr>
              <a:t>Add 2 numbers when loading from global memory</a:t>
            </a:r>
            <a:endParaRPr lang="en" dirty="0">
              <a:solidFill>
                <a:schemeClr val="dk2"/>
              </a:solidFill>
            </a:endParaRPr>
          </a:p>
        </p:txBody>
      </p:sp>
      <p:sp>
        <p:nvSpPr>
          <p:cNvPr id="2559" name="Shape 2559"/>
          <p:cNvSpPr txBox="1"/>
          <p:nvPr/>
        </p:nvSpPr>
        <p:spPr>
          <a:xfrm>
            <a:off x="838200" y="5664540"/>
            <a:ext cx="2691964" cy="461635"/>
          </a:xfrm>
          <a:prstGeom prst="rect">
            <a:avLst/>
          </a:prstGeom>
          <a:noFill/>
          <a:ln>
            <a:noFill/>
          </a:ln>
        </p:spPr>
        <p:txBody>
          <a:bodyPr wrap="square" lIns="91425" tIns="91425" rIns="91425" bIns="91425" anchor="t" anchorCtr="0">
            <a:spAutoFit/>
          </a:bodyPr>
          <a:lstStyle/>
          <a:p>
            <a:r>
              <a:rPr lang="en-US" dirty="0">
                <a:solidFill>
                  <a:schemeClr val="dk2"/>
                </a:solidFill>
              </a:rPr>
              <a:t>Other</a:t>
            </a:r>
            <a:r>
              <a:rPr lang="en" dirty="0">
                <a:solidFill>
                  <a:schemeClr val="dk2"/>
                </a:solidFill>
              </a:rPr>
              <a:t> Step</a:t>
            </a:r>
            <a:r>
              <a:rPr lang="en-US" dirty="0">
                <a:solidFill>
                  <a:schemeClr val="dk2"/>
                </a:solidFill>
              </a:rPr>
              <a:t>s as before</a:t>
            </a:r>
            <a:endParaRPr lang="en" dirty="0">
              <a:solidFill>
                <a:schemeClr val="dk2"/>
              </a:solidFill>
            </a:endParaRPr>
          </a:p>
        </p:txBody>
      </p:sp>
      <p:cxnSp>
        <p:nvCxnSpPr>
          <p:cNvPr id="2560" name="Shape 2560"/>
          <p:cNvCxnSpPr/>
          <p:nvPr/>
        </p:nvCxnSpPr>
        <p:spPr>
          <a:xfrm>
            <a:off x="3968000" y="2317110"/>
            <a:ext cx="1800" cy="2730000"/>
          </a:xfrm>
          <a:prstGeom prst="straightConnector1">
            <a:avLst/>
          </a:prstGeom>
          <a:noFill/>
          <a:ln w="19050" cap="flat">
            <a:solidFill>
              <a:schemeClr val="dk2"/>
            </a:solidFill>
            <a:prstDash val="solid"/>
            <a:round/>
            <a:headEnd type="none" w="lg" len="lg"/>
            <a:tailEnd type="triangle" w="lg" len="lg"/>
          </a:ln>
        </p:spPr>
      </p:cxnSp>
      <p:sp>
        <p:nvSpPr>
          <p:cNvPr id="2561" name="Shape 2561"/>
          <p:cNvSpPr/>
          <p:nvPr/>
        </p:nvSpPr>
        <p:spPr>
          <a:xfrm>
            <a:off x="3788000" y="2380541"/>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0</a:t>
            </a:r>
          </a:p>
        </p:txBody>
      </p:sp>
      <p:cxnSp>
        <p:nvCxnSpPr>
          <p:cNvPr id="2562" name="Shape 2562"/>
          <p:cNvCxnSpPr/>
          <p:nvPr/>
        </p:nvCxnSpPr>
        <p:spPr>
          <a:xfrm>
            <a:off x="4370540" y="2317158"/>
            <a:ext cx="11699" cy="2772599"/>
          </a:xfrm>
          <a:prstGeom prst="straightConnector1">
            <a:avLst/>
          </a:prstGeom>
          <a:noFill/>
          <a:ln w="19050" cap="flat">
            <a:solidFill>
              <a:schemeClr val="dk2"/>
            </a:solidFill>
            <a:prstDash val="solid"/>
            <a:round/>
            <a:headEnd type="none" w="lg" len="lg"/>
            <a:tailEnd type="triangle" w="lg" len="lg"/>
          </a:ln>
        </p:spPr>
      </p:cxnSp>
      <p:sp>
        <p:nvSpPr>
          <p:cNvPr id="2563" name="Shape 2563"/>
          <p:cNvSpPr/>
          <p:nvPr/>
        </p:nvSpPr>
        <p:spPr>
          <a:xfrm>
            <a:off x="4190537" y="2703406"/>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1</a:t>
            </a:r>
          </a:p>
        </p:txBody>
      </p:sp>
      <p:cxnSp>
        <p:nvCxnSpPr>
          <p:cNvPr id="2564" name="Shape 2564"/>
          <p:cNvCxnSpPr/>
          <p:nvPr/>
        </p:nvCxnSpPr>
        <p:spPr>
          <a:xfrm>
            <a:off x="4785115" y="2312191"/>
            <a:ext cx="9599" cy="2720699"/>
          </a:xfrm>
          <a:prstGeom prst="straightConnector1">
            <a:avLst/>
          </a:prstGeom>
          <a:noFill/>
          <a:ln w="19050" cap="flat">
            <a:solidFill>
              <a:schemeClr val="dk2"/>
            </a:solidFill>
            <a:prstDash val="solid"/>
            <a:round/>
            <a:headEnd type="none" w="lg" len="lg"/>
            <a:tailEnd type="triangle" w="lg" len="lg"/>
          </a:ln>
        </p:spPr>
      </p:cxnSp>
      <p:sp>
        <p:nvSpPr>
          <p:cNvPr id="2565" name="Shape 2565"/>
          <p:cNvSpPr/>
          <p:nvPr/>
        </p:nvSpPr>
        <p:spPr>
          <a:xfrm>
            <a:off x="4605112" y="2926906"/>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2</a:t>
            </a:r>
          </a:p>
        </p:txBody>
      </p:sp>
      <p:cxnSp>
        <p:nvCxnSpPr>
          <p:cNvPr id="2566" name="Shape 2566"/>
          <p:cNvCxnSpPr/>
          <p:nvPr/>
        </p:nvCxnSpPr>
        <p:spPr>
          <a:xfrm>
            <a:off x="5216115" y="2290110"/>
            <a:ext cx="12599" cy="2755800"/>
          </a:xfrm>
          <a:prstGeom prst="straightConnector1">
            <a:avLst/>
          </a:prstGeom>
          <a:noFill/>
          <a:ln w="19050" cap="flat">
            <a:solidFill>
              <a:schemeClr val="dk2"/>
            </a:solidFill>
            <a:prstDash val="solid"/>
            <a:round/>
            <a:headEnd type="none" w="lg" len="lg"/>
            <a:tailEnd type="triangle" w="lg" len="lg"/>
          </a:ln>
        </p:spPr>
      </p:cxnSp>
      <p:sp>
        <p:nvSpPr>
          <p:cNvPr id="2567" name="Shape 2567"/>
          <p:cNvSpPr/>
          <p:nvPr/>
        </p:nvSpPr>
        <p:spPr>
          <a:xfrm>
            <a:off x="5030862" y="3167131"/>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3</a:t>
            </a:r>
          </a:p>
        </p:txBody>
      </p:sp>
      <p:cxnSp>
        <p:nvCxnSpPr>
          <p:cNvPr id="2568" name="Shape 2568"/>
          <p:cNvCxnSpPr/>
          <p:nvPr/>
        </p:nvCxnSpPr>
        <p:spPr>
          <a:xfrm>
            <a:off x="7207066" y="2286600"/>
            <a:ext cx="3900" cy="389400"/>
          </a:xfrm>
          <a:prstGeom prst="straightConnector1">
            <a:avLst/>
          </a:prstGeom>
          <a:noFill/>
          <a:ln w="19050" cap="flat">
            <a:solidFill>
              <a:schemeClr val="dk2"/>
            </a:solidFill>
            <a:prstDash val="solid"/>
            <a:round/>
            <a:headEnd type="none" w="lg" len="lg"/>
            <a:tailEnd type="none" w="lg" len="lg"/>
          </a:ln>
        </p:spPr>
      </p:cxnSp>
      <p:cxnSp>
        <p:nvCxnSpPr>
          <p:cNvPr id="2569" name="Shape 2569"/>
          <p:cNvCxnSpPr>
            <a:endCxn id="2561" idx="6"/>
          </p:cNvCxnSpPr>
          <p:nvPr/>
        </p:nvCxnSpPr>
        <p:spPr>
          <a:xfrm flipH="1" flipV="1">
            <a:off x="4171100" y="2629378"/>
            <a:ext cx="3040200" cy="23099"/>
          </a:xfrm>
          <a:prstGeom prst="straightConnector1">
            <a:avLst/>
          </a:prstGeom>
          <a:noFill/>
          <a:ln w="19050" cap="flat">
            <a:solidFill>
              <a:schemeClr val="dk2"/>
            </a:solidFill>
            <a:prstDash val="solid"/>
            <a:round/>
            <a:headEnd type="none" w="lg" len="lg"/>
            <a:tailEnd type="triangle" w="lg" len="lg"/>
          </a:ln>
        </p:spPr>
      </p:cxnSp>
      <p:cxnSp>
        <p:nvCxnSpPr>
          <p:cNvPr id="2570" name="Shape 2570"/>
          <p:cNvCxnSpPr/>
          <p:nvPr/>
        </p:nvCxnSpPr>
        <p:spPr>
          <a:xfrm flipH="1">
            <a:off x="7605098" y="2286600"/>
            <a:ext cx="14099" cy="600300"/>
          </a:xfrm>
          <a:prstGeom prst="straightConnector1">
            <a:avLst/>
          </a:prstGeom>
          <a:noFill/>
          <a:ln w="19050" cap="flat">
            <a:solidFill>
              <a:schemeClr val="dk2"/>
            </a:solidFill>
            <a:prstDash val="solid"/>
            <a:round/>
            <a:headEnd type="none" w="lg" len="lg"/>
            <a:tailEnd type="none" w="lg" len="lg"/>
          </a:ln>
        </p:spPr>
      </p:cxnSp>
      <p:cxnSp>
        <p:nvCxnSpPr>
          <p:cNvPr id="2571" name="Shape 2571"/>
          <p:cNvCxnSpPr/>
          <p:nvPr/>
        </p:nvCxnSpPr>
        <p:spPr>
          <a:xfrm rot="10800000">
            <a:off x="4551624" y="2857699"/>
            <a:ext cx="3054600" cy="39000"/>
          </a:xfrm>
          <a:prstGeom prst="straightConnector1">
            <a:avLst/>
          </a:prstGeom>
          <a:noFill/>
          <a:ln w="19050" cap="flat">
            <a:solidFill>
              <a:schemeClr val="dk2"/>
            </a:solidFill>
            <a:prstDash val="solid"/>
            <a:round/>
            <a:headEnd type="none" w="lg" len="lg"/>
            <a:tailEnd type="triangle" w="lg" len="lg"/>
          </a:ln>
        </p:spPr>
      </p:cxnSp>
      <p:cxnSp>
        <p:nvCxnSpPr>
          <p:cNvPr id="2572" name="Shape 2572"/>
          <p:cNvCxnSpPr/>
          <p:nvPr/>
        </p:nvCxnSpPr>
        <p:spPr>
          <a:xfrm>
            <a:off x="7970378" y="2314581"/>
            <a:ext cx="0" cy="786599"/>
          </a:xfrm>
          <a:prstGeom prst="straightConnector1">
            <a:avLst/>
          </a:prstGeom>
          <a:noFill/>
          <a:ln w="19050" cap="flat">
            <a:solidFill>
              <a:schemeClr val="dk2"/>
            </a:solidFill>
            <a:prstDash val="solid"/>
            <a:round/>
            <a:headEnd type="none" w="lg" len="lg"/>
            <a:tailEnd type="none" w="lg" len="lg"/>
          </a:ln>
        </p:spPr>
      </p:cxnSp>
      <p:cxnSp>
        <p:nvCxnSpPr>
          <p:cNvPr id="2573" name="Shape 2573"/>
          <p:cNvCxnSpPr/>
          <p:nvPr/>
        </p:nvCxnSpPr>
        <p:spPr>
          <a:xfrm rot="10800000">
            <a:off x="4932978" y="3066699"/>
            <a:ext cx="3033599" cy="27600"/>
          </a:xfrm>
          <a:prstGeom prst="straightConnector1">
            <a:avLst/>
          </a:prstGeom>
          <a:noFill/>
          <a:ln w="19050" cap="flat">
            <a:solidFill>
              <a:schemeClr val="dk2"/>
            </a:solidFill>
            <a:prstDash val="solid"/>
            <a:round/>
            <a:headEnd type="none" w="lg" len="lg"/>
            <a:tailEnd type="triangle" w="lg" len="lg"/>
          </a:ln>
        </p:spPr>
      </p:cxnSp>
      <p:cxnSp>
        <p:nvCxnSpPr>
          <p:cNvPr id="2574" name="Shape 2574"/>
          <p:cNvCxnSpPr/>
          <p:nvPr/>
        </p:nvCxnSpPr>
        <p:spPr>
          <a:xfrm>
            <a:off x="8408250" y="2286603"/>
            <a:ext cx="0" cy="1100099"/>
          </a:xfrm>
          <a:prstGeom prst="straightConnector1">
            <a:avLst/>
          </a:prstGeom>
          <a:noFill/>
          <a:ln w="19050" cap="flat">
            <a:solidFill>
              <a:schemeClr val="dk2"/>
            </a:solidFill>
            <a:prstDash val="solid"/>
            <a:round/>
            <a:headEnd type="none" w="lg" len="lg"/>
            <a:tailEnd type="none" w="lg" len="lg"/>
          </a:ln>
        </p:spPr>
      </p:cxnSp>
      <p:cxnSp>
        <p:nvCxnSpPr>
          <p:cNvPr id="2575" name="Shape 2575"/>
          <p:cNvCxnSpPr/>
          <p:nvPr/>
        </p:nvCxnSpPr>
        <p:spPr>
          <a:xfrm rot="10800000">
            <a:off x="5336249" y="3325593"/>
            <a:ext cx="3072000" cy="47399"/>
          </a:xfrm>
          <a:prstGeom prst="straightConnector1">
            <a:avLst/>
          </a:prstGeom>
          <a:noFill/>
          <a:ln w="19050" cap="flat">
            <a:solidFill>
              <a:schemeClr val="dk2"/>
            </a:solidFill>
            <a:prstDash val="solid"/>
            <a:round/>
            <a:headEnd type="none" w="lg" len="lg"/>
            <a:tailEnd type="triangle" w="lg" len="lg"/>
          </a:ln>
        </p:spPr>
      </p:cxnSp>
      <p:cxnSp>
        <p:nvCxnSpPr>
          <p:cNvPr id="2576" name="Shape 2576"/>
          <p:cNvCxnSpPr/>
          <p:nvPr/>
        </p:nvCxnSpPr>
        <p:spPr>
          <a:xfrm>
            <a:off x="5572908" y="2317155"/>
            <a:ext cx="3900" cy="2730000"/>
          </a:xfrm>
          <a:prstGeom prst="straightConnector1">
            <a:avLst/>
          </a:prstGeom>
          <a:noFill/>
          <a:ln w="19050" cap="flat">
            <a:solidFill>
              <a:schemeClr val="dk2"/>
            </a:solidFill>
            <a:prstDash val="solid"/>
            <a:round/>
            <a:headEnd type="none" w="lg" len="lg"/>
            <a:tailEnd type="triangle" w="lg" len="lg"/>
          </a:ln>
        </p:spPr>
      </p:cxnSp>
      <p:sp>
        <p:nvSpPr>
          <p:cNvPr id="2577" name="Shape 2577"/>
          <p:cNvSpPr/>
          <p:nvPr/>
        </p:nvSpPr>
        <p:spPr>
          <a:xfrm>
            <a:off x="5392908" y="3487543"/>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4</a:t>
            </a:r>
          </a:p>
        </p:txBody>
      </p:sp>
      <p:cxnSp>
        <p:nvCxnSpPr>
          <p:cNvPr id="2578" name="Shape 2578"/>
          <p:cNvCxnSpPr/>
          <p:nvPr/>
        </p:nvCxnSpPr>
        <p:spPr>
          <a:xfrm>
            <a:off x="5943453" y="2350291"/>
            <a:ext cx="17399" cy="2725199"/>
          </a:xfrm>
          <a:prstGeom prst="straightConnector1">
            <a:avLst/>
          </a:prstGeom>
          <a:noFill/>
          <a:ln w="19050" cap="flat">
            <a:solidFill>
              <a:schemeClr val="dk2"/>
            </a:solidFill>
            <a:prstDash val="solid"/>
            <a:round/>
            <a:headEnd type="none" w="lg" len="lg"/>
            <a:tailEnd type="triangle" w="lg" len="lg"/>
          </a:ln>
        </p:spPr>
      </p:cxnSp>
      <p:sp>
        <p:nvSpPr>
          <p:cNvPr id="2579" name="Shape 2579"/>
          <p:cNvSpPr/>
          <p:nvPr/>
        </p:nvSpPr>
        <p:spPr>
          <a:xfrm>
            <a:off x="5763450" y="3787243"/>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5</a:t>
            </a:r>
          </a:p>
        </p:txBody>
      </p:sp>
      <p:cxnSp>
        <p:nvCxnSpPr>
          <p:cNvPr id="2580" name="Shape 2580"/>
          <p:cNvCxnSpPr/>
          <p:nvPr/>
        </p:nvCxnSpPr>
        <p:spPr>
          <a:xfrm>
            <a:off x="6359900" y="2312191"/>
            <a:ext cx="27600" cy="2734799"/>
          </a:xfrm>
          <a:prstGeom prst="straightConnector1">
            <a:avLst/>
          </a:prstGeom>
          <a:noFill/>
          <a:ln w="19050" cap="flat">
            <a:solidFill>
              <a:schemeClr val="dk2"/>
            </a:solidFill>
            <a:prstDash val="solid"/>
            <a:round/>
            <a:headEnd type="none" w="lg" len="lg"/>
            <a:tailEnd type="triangle" w="lg" len="lg"/>
          </a:ln>
        </p:spPr>
      </p:cxnSp>
      <p:sp>
        <p:nvSpPr>
          <p:cNvPr id="2581" name="Shape 2581"/>
          <p:cNvSpPr/>
          <p:nvPr/>
        </p:nvSpPr>
        <p:spPr>
          <a:xfrm>
            <a:off x="6179900" y="4117693"/>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6</a:t>
            </a:r>
          </a:p>
        </p:txBody>
      </p:sp>
      <p:cxnSp>
        <p:nvCxnSpPr>
          <p:cNvPr id="2582" name="Shape 2582"/>
          <p:cNvCxnSpPr/>
          <p:nvPr/>
        </p:nvCxnSpPr>
        <p:spPr>
          <a:xfrm>
            <a:off x="6787838" y="2323243"/>
            <a:ext cx="12599" cy="2755800"/>
          </a:xfrm>
          <a:prstGeom prst="straightConnector1">
            <a:avLst/>
          </a:prstGeom>
          <a:noFill/>
          <a:ln w="19050" cap="flat">
            <a:solidFill>
              <a:schemeClr val="dk2"/>
            </a:solidFill>
            <a:prstDash val="solid"/>
            <a:round/>
            <a:headEnd type="none" w="lg" len="lg"/>
            <a:tailEnd type="triangle" w="lg" len="lg"/>
          </a:ln>
        </p:spPr>
      </p:cxnSp>
      <p:sp>
        <p:nvSpPr>
          <p:cNvPr id="2583" name="Shape 2583"/>
          <p:cNvSpPr/>
          <p:nvPr/>
        </p:nvSpPr>
        <p:spPr>
          <a:xfrm>
            <a:off x="6602585" y="4417393"/>
            <a:ext cx="383100" cy="497668"/>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sz="1100"/>
              <a:t>7</a:t>
            </a:r>
          </a:p>
        </p:txBody>
      </p:sp>
      <p:cxnSp>
        <p:nvCxnSpPr>
          <p:cNvPr id="2584" name="Shape 2584"/>
          <p:cNvCxnSpPr/>
          <p:nvPr/>
        </p:nvCxnSpPr>
        <p:spPr>
          <a:xfrm rot="10800000">
            <a:off x="5763424" y="3654999"/>
            <a:ext cx="2970300" cy="32100"/>
          </a:xfrm>
          <a:prstGeom prst="straightConnector1">
            <a:avLst/>
          </a:prstGeom>
          <a:noFill/>
          <a:ln w="19050" cap="flat">
            <a:solidFill>
              <a:schemeClr val="dk2"/>
            </a:solidFill>
            <a:prstDash val="solid"/>
            <a:round/>
            <a:headEnd type="none" w="lg" len="lg"/>
            <a:tailEnd type="triangle" w="lg" len="lg"/>
          </a:ln>
        </p:spPr>
      </p:cxnSp>
      <p:cxnSp>
        <p:nvCxnSpPr>
          <p:cNvPr id="2585" name="Shape 2585"/>
          <p:cNvCxnSpPr/>
          <p:nvPr/>
        </p:nvCxnSpPr>
        <p:spPr>
          <a:xfrm rot="10800000">
            <a:off x="6146703" y="3972378"/>
            <a:ext cx="3017099" cy="40199"/>
          </a:xfrm>
          <a:prstGeom prst="straightConnector1">
            <a:avLst/>
          </a:prstGeom>
          <a:noFill/>
          <a:ln w="19050" cap="flat">
            <a:solidFill>
              <a:schemeClr val="dk2"/>
            </a:solidFill>
            <a:prstDash val="solid"/>
            <a:round/>
            <a:headEnd type="none" w="lg" len="lg"/>
            <a:tailEnd type="triangle" w="lg" len="lg"/>
          </a:ln>
        </p:spPr>
      </p:cxnSp>
      <p:cxnSp>
        <p:nvCxnSpPr>
          <p:cNvPr id="2586" name="Shape 2586"/>
          <p:cNvCxnSpPr/>
          <p:nvPr/>
        </p:nvCxnSpPr>
        <p:spPr>
          <a:xfrm rot="10800000">
            <a:off x="6563049" y="4304728"/>
            <a:ext cx="3112200" cy="33299"/>
          </a:xfrm>
          <a:prstGeom prst="straightConnector1">
            <a:avLst/>
          </a:prstGeom>
          <a:noFill/>
          <a:ln w="19050" cap="flat">
            <a:solidFill>
              <a:schemeClr val="dk2"/>
            </a:solidFill>
            <a:prstDash val="solid"/>
            <a:round/>
            <a:headEnd type="none" w="lg" len="lg"/>
            <a:tailEnd type="triangle" w="lg" len="lg"/>
          </a:ln>
        </p:spPr>
      </p:cxnSp>
      <p:cxnSp>
        <p:nvCxnSpPr>
          <p:cNvPr id="2587" name="Shape 2587"/>
          <p:cNvCxnSpPr/>
          <p:nvPr/>
        </p:nvCxnSpPr>
        <p:spPr>
          <a:xfrm rot="10800000">
            <a:off x="6985574" y="4647749"/>
            <a:ext cx="2991900" cy="39000"/>
          </a:xfrm>
          <a:prstGeom prst="straightConnector1">
            <a:avLst/>
          </a:prstGeom>
          <a:noFill/>
          <a:ln w="19050" cap="flat">
            <a:solidFill>
              <a:schemeClr val="dk2"/>
            </a:solidFill>
            <a:prstDash val="solid"/>
            <a:round/>
            <a:headEnd type="none" w="lg" len="lg"/>
            <a:tailEnd type="triangle" w="lg" len="lg"/>
          </a:ln>
        </p:spPr>
      </p:cxnSp>
      <p:cxnSp>
        <p:nvCxnSpPr>
          <p:cNvPr id="2588" name="Shape 2588"/>
          <p:cNvCxnSpPr/>
          <p:nvPr/>
        </p:nvCxnSpPr>
        <p:spPr>
          <a:xfrm flipH="1">
            <a:off x="8733653" y="2292250"/>
            <a:ext cx="11699" cy="1395000"/>
          </a:xfrm>
          <a:prstGeom prst="straightConnector1">
            <a:avLst/>
          </a:prstGeom>
          <a:noFill/>
          <a:ln w="19050" cap="flat">
            <a:solidFill>
              <a:schemeClr val="dk2"/>
            </a:solidFill>
            <a:prstDash val="solid"/>
            <a:round/>
            <a:headEnd type="none" w="lg" len="lg"/>
            <a:tailEnd type="none" w="lg" len="lg"/>
          </a:ln>
        </p:spPr>
      </p:cxnSp>
      <p:cxnSp>
        <p:nvCxnSpPr>
          <p:cNvPr id="2589" name="Shape 2589"/>
          <p:cNvCxnSpPr/>
          <p:nvPr/>
        </p:nvCxnSpPr>
        <p:spPr>
          <a:xfrm>
            <a:off x="9163803" y="2327128"/>
            <a:ext cx="23099" cy="1708799"/>
          </a:xfrm>
          <a:prstGeom prst="straightConnector1">
            <a:avLst/>
          </a:prstGeom>
          <a:noFill/>
          <a:ln w="19050" cap="flat">
            <a:solidFill>
              <a:schemeClr val="dk2"/>
            </a:solidFill>
            <a:prstDash val="solid"/>
            <a:round/>
            <a:headEnd type="none" w="lg" len="lg"/>
            <a:tailEnd type="none" w="lg" len="lg"/>
          </a:ln>
        </p:spPr>
      </p:cxnSp>
      <p:cxnSp>
        <p:nvCxnSpPr>
          <p:cNvPr id="2590" name="Shape 2590"/>
          <p:cNvCxnSpPr/>
          <p:nvPr/>
        </p:nvCxnSpPr>
        <p:spPr>
          <a:xfrm>
            <a:off x="9640378" y="2286603"/>
            <a:ext cx="11699" cy="2086199"/>
          </a:xfrm>
          <a:prstGeom prst="straightConnector1">
            <a:avLst/>
          </a:prstGeom>
          <a:noFill/>
          <a:ln w="19050" cap="flat">
            <a:solidFill>
              <a:schemeClr val="dk2"/>
            </a:solidFill>
            <a:prstDash val="solid"/>
            <a:round/>
            <a:headEnd type="none" w="lg" len="lg"/>
            <a:tailEnd type="none" w="lg" len="lg"/>
          </a:ln>
        </p:spPr>
      </p:cxnSp>
      <p:cxnSp>
        <p:nvCxnSpPr>
          <p:cNvPr id="2591" name="Shape 2591"/>
          <p:cNvCxnSpPr/>
          <p:nvPr/>
        </p:nvCxnSpPr>
        <p:spPr>
          <a:xfrm>
            <a:off x="9977478" y="2306193"/>
            <a:ext cx="23099" cy="2392199"/>
          </a:xfrm>
          <a:prstGeom prst="straightConnector1">
            <a:avLst/>
          </a:prstGeom>
          <a:noFill/>
          <a:ln w="19050" cap="flat">
            <a:solidFill>
              <a:schemeClr val="dk2"/>
            </a:solidFill>
            <a:prstDash val="solid"/>
            <a:round/>
            <a:headEnd type="none" w="lg" len="lg"/>
            <a:tailEnd type="none" w="lg" len="lg"/>
          </a:ln>
        </p:spPr>
      </p:cxnSp>
      <p:sp>
        <p:nvSpPr>
          <p:cNvPr id="2592" name="Shape 2592"/>
          <p:cNvSpPr/>
          <p:nvPr/>
        </p:nvSpPr>
        <p:spPr>
          <a:xfrm>
            <a:off x="6602585" y="5692479"/>
            <a:ext cx="128100" cy="649146"/>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593" name="Shape 2593"/>
          <p:cNvSpPr/>
          <p:nvPr/>
        </p:nvSpPr>
        <p:spPr>
          <a:xfrm>
            <a:off x="6602585" y="5365404"/>
            <a:ext cx="128100" cy="649146"/>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594" name="Shape 2594"/>
          <p:cNvSpPr/>
          <p:nvPr/>
        </p:nvSpPr>
        <p:spPr>
          <a:xfrm>
            <a:off x="3703987" y="6088825"/>
            <a:ext cx="547500" cy="649146"/>
          </a:xfrm>
          <a:prstGeom prst="ellipse">
            <a:avLst/>
          </a:prstGeom>
          <a:noFill/>
          <a:ln w="76200" cap="flat">
            <a:solidFill>
              <a:srgbClr val="FF0000"/>
            </a:solidFill>
            <a:prstDash val="solid"/>
            <a:round/>
            <a:headEnd type="none" w="med" len="med"/>
            <a:tailEnd type="none" w="med" len="med"/>
          </a:ln>
        </p:spPr>
        <p:txBody>
          <a:bodyPr lIns="91425" tIns="91425" rIns="91425" bIns="91425" anchor="ctr" anchorCtr="0">
            <a:spAutoFit/>
          </a:bodyPr>
          <a:lstStyle/>
          <a:p>
            <a:endParaRPr/>
          </a:p>
        </p:txBody>
      </p:sp>
      <p:sp>
        <p:nvSpPr>
          <p:cNvPr id="44" name="Shape 2558">
            <a:extLst>
              <a:ext uri="{FF2B5EF4-FFF2-40B4-BE49-F238E27FC236}">
                <a16:creationId xmlns:a16="http://schemas.microsoft.com/office/drawing/2014/main" id="{59BAD3C8-5801-450E-80F9-4C18A0F5A961}"/>
              </a:ext>
            </a:extLst>
          </p:cNvPr>
          <p:cNvSpPr txBox="1"/>
          <p:nvPr/>
        </p:nvSpPr>
        <p:spPr>
          <a:xfrm>
            <a:off x="1496063" y="5039562"/>
            <a:ext cx="1985830" cy="461635"/>
          </a:xfrm>
          <a:prstGeom prst="rect">
            <a:avLst/>
          </a:prstGeom>
          <a:noFill/>
          <a:ln>
            <a:noFill/>
          </a:ln>
        </p:spPr>
        <p:txBody>
          <a:bodyPr wrap="square" lIns="91425" tIns="91425" rIns="91425" bIns="91425" anchor="t" anchorCtr="0">
            <a:spAutoFit/>
          </a:bodyPr>
          <a:lstStyle/>
          <a:p>
            <a:r>
              <a:rPr lang="en-US" dirty="0">
                <a:solidFill>
                  <a:schemeClr val="dk2"/>
                </a:solidFill>
              </a:rPr>
              <a:t>Shared Memory</a:t>
            </a:r>
            <a:endParaRPr lang="en" dirty="0">
              <a:solidFill>
                <a:schemeClr val="dk2"/>
              </a:solidFill>
            </a:endParaRPr>
          </a:p>
        </p:txBody>
      </p:sp>
    </p:spTree>
    <p:extLst>
      <p:ext uri="{BB962C8B-B14F-4D97-AF65-F5344CB8AC3E}">
        <p14:creationId xmlns:p14="http://schemas.microsoft.com/office/powerpoint/2010/main" val="1373127060"/>
      </p:ext>
    </p:extLst>
  </p:cSld>
  <p:clrMapOvr>
    <a:masterClrMapping/>
  </p:clrMapOvr>
  <p:transition spd="slow">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12BD28-A09F-4242-9C68-2B9E0362CDAB}"/>
              </a:ext>
            </a:extLst>
          </p:cNvPr>
          <p:cNvSpPr>
            <a:spLocks noGrp="1"/>
          </p:cNvSpPr>
          <p:nvPr>
            <p:ph idx="1"/>
          </p:nvPr>
        </p:nvSpPr>
        <p:spPr>
          <a:xfrm>
            <a:off x="838199" y="1825625"/>
            <a:ext cx="10951029" cy="1118961"/>
          </a:xfrm>
        </p:spPr>
        <p:txBody>
          <a:bodyPr/>
          <a:lstStyle/>
          <a:p>
            <a:r>
              <a:rPr lang="en-US" dirty="0"/>
              <a:t>How would this look into code</a:t>
            </a:r>
          </a:p>
          <a:p>
            <a:r>
              <a:rPr lang="en-US" dirty="0"/>
              <a:t>We modify Part 2 of our kernel – Loading into shared memory</a:t>
            </a:r>
          </a:p>
        </p:txBody>
      </p:sp>
      <p:sp>
        <p:nvSpPr>
          <p:cNvPr id="3" name="Title 2">
            <a:extLst>
              <a:ext uri="{FF2B5EF4-FFF2-40B4-BE49-F238E27FC236}">
                <a16:creationId xmlns:a16="http://schemas.microsoft.com/office/drawing/2014/main" id="{80478A23-C29F-45EB-9EEF-FF03422E4D7C}"/>
              </a:ext>
            </a:extLst>
          </p:cNvPr>
          <p:cNvSpPr>
            <a:spLocks noGrp="1"/>
          </p:cNvSpPr>
          <p:nvPr>
            <p:ph type="title"/>
          </p:nvPr>
        </p:nvSpPr>
        <p:spPr/>
        <p:txBody>
          <a:bodyPr/>
          <a:lstStyle/>
          <a:p>
            <a:r>
              <a:rPr lang="en-US" dirty="0"/>
              <a:t>Stage</a:t>
            </a:r>
            <a:r>
              <a:rPr lang="en" dirty="0"/>
              <a:t> 3: </a:t>
            </a:r>
            <a:r>
              <a:rPr lang="en-US" dirty="0"/>
              <a:t>Add on load - Single</a:t>
            </a:r>
          </a:p>
        </p:txBody>
      </p:sp>
      <p:sp>
        <p:nvSpPr>
          <p:cNvPr id="4" name="Rectangle 1">
            <a:extLst>
              <a:ext uri="{FF2B5EF4-FFF2-40B4-BE49-F238E27FC236}">
                <a16:creationId xmlns:a16="http://schemas.microsoft.com/office/drawing/2014/main" id="{B7750083-38CB-4285-9938-068C403D2815}"/>
              </a:ext>
            </a:extLst>
          </p:cNvPr>
          <p:cNvSpPr>
            <a:spLocks noChangeArrowheads="1"/>
          </p:cNvSpPr>
          <p:nvPr/>
        </p:nvSpPr>
        <p:spPr bwMode="auto">
          <a:xfrm>
            <a:off x="745672" y="2939380"/>
            <a:ext cx="4550229" cy="10772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 &lt; </a:t>
            </a:r>
            <a:r>
              <a:rPr kumimoji="0" lang="en-US" altLang="en-US" sz="1600" b="0" i="0" u="none" strike="noStrike" cap="none" normalizeH="0" baseline="0" dirty="0">
                <a:ln>
                  <a:noFill/>
                </a:ln>
                <a:solidFill>
                  <a:srgbClr val="808080"/>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lvl="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d_idata</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lvl="0" eaLnBrk="0" fontAlgn="base" hangingPunct="0">
              <a:spcBef>
                <a:spcPct val="0"/>
              </a:spcBef>
              <a:spcAft>
                <a:spcPct val="0"/>
              </a:spcAf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ADC14AB1-8C86-450E-A011-D9689727A49E}"/>
              </a:ext>
            </a:extLst>
          </p:cNvPr>
          <p:cNvSpPr/>
          <p:nvPr/>
        </p:nvSpPr>
        <p:spPr>
          <a:xfrm>
            <a:off x="745671" y="2815207"/>
            <a:ext cx="5350329" cy="132556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2</a:t>
            </a:r>
          </a:p>
        </p:txBody>
      </p:sp>
      <p:sp>
        <p:nvSpPr>
          <p:cNvPr id="6" name="Rectangle 1">
            <a:extLst>
              <a:ext uri="{FF2B5EF4-FFF2-40B4-BE49-F238E27FC236}">
                <a16:creationId xmlns:a16="http://schemas.microsoft.com/office/drawing/2014/main" id="{9EAC09C9-5DA8-4249-8B80-69B248BCB445}"/>
              </a:ext>
            </a:extLst>
          </p:cNvPr>
          <p:cNvSpPr>
            <a:spLocks noChangeArrowheads="1"/>
          </p:cNvSpPr>
          <p:nvPr/>
        </p:nvSpPr>
        <p:spPr bwMode="auto">
          <a:xfrm>
            <a:off x="4288971" y="4602930"/>
            <a:ext cx="7859486"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 &lt; </a:t>
            </a:r>
            <a:r>
              <a:rPr kumimoji="0" lang="en-US" altLang="en-US" sz="1600" b="0" i="0" u="none" strike="noStrike" cap="none" normalizeH="0" baseline="0" dirty="0">
                <a:ln>
                  <a:noFill/>
                </a:ln>
                <a:solidFill>
                  <a:srgbClr val="808080"/>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d_idata</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//Copy and add block data into shared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blockDim.x</a:t>
            </a:r>
            <a:r>
              <a:rPr kumimoji="0" lang="en-US" altLang="en-US" sz="1600" b="0" i="0" u="none" strike="noStrike" cap="none" normalizeH="0" baseline="0" dirty="0">
                <a:ln>
                  <a:noFill/>
                </a:ln>
                <a:solidFill>
                  <a:srgbClr val="000000"/>
                </a:solidFill>
                <a:effectLst/>
                <a:latin typeface="Consolas" panose="020B0609020204030204" pitchFamily="49" charset="0"/>
              </a:rPr>
              <a:t> &lt; </a:t>
            </a:r>
            <a:r>
              <a:rPr kumimoji="0" lang="en-US" altLang="en-US" sz="1600" b="0" i="0" u="none" strike="noStrike" cap="none" normalizeH="0" baseline="0" dirty="0">
                <a:ln>
                  <a:noFill/>
                </a:ln>
                <a:solidFill>
                  <a:srgbClr val="808080"/>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lvl="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lang="en-US" altLang="en-US" sz="1600" dirty="0" err="1">
                <a:solidFill>
                  <a:srgbClr val="808080"/>
                </a:solidFill>
                <a:latin typeface="Consolas" panose="020B0609020204030204" pitchFamily="49" charset="0"/>
              </a:rPr>
              <a:t>d_idata</a:t>
            </a:r>
            <a:r>
              <a:rPr lang="en-US" altLang="en-US" sz="1600" dirty="0">
                <a:solidFill>
                  <a:srgbClr val="000000"/>
                </a:solidFill>
                <a:latin typeface="Consolas" panose="020B0609020204030204" pitchFamily="49" charset="0"/>
              </a:rPr>
              <a:t>[</a:t>
            </a:r>
            <a:r>
              <a:rPr lang="en-US" altLang="en-US" sz="1600" dirty="0" err="1">
                <a:solidFill>
                  <a:srgbClr val="000000"/>
                </a:solidFill>
                <a:latin typeface="Consolas" panose="020B0609020204030204" pitchFamily="49" charset="0"/>
              </a:rPr>
              <a:t>idx</a:t>
            </a:r>
            <a:r>
              <a:rPr lang="en-US" altLang="en-US" sz="1600" dirty="0">
                <a:solidFill>
                  <a:srgbClr val="000000"/>
                </a:solidFill>
                <a:latin typeface="Consolas" panose="020B0609020204030204" pitchFamily="49" charset="0"/>
              </a:rPr>
              <a:t> + </a:t>
            </a:r>
            <a:r>
              <a:rPr lang="en-US" altLang="en-US" sz="1600" dirty="0" err="1">
                <a:solidFill>
                  <a:srgbClr val="000000"/>
                </a:solidFill>
                <a:latin typeface="Consolas" panose="020B0609020204030204" pitchFamily="49" charset="0"/>
              </a:rPr>
              <a:t>blockDim.x</a:t>
            </a:r>
            <a:r>
              <a:rPr lang="en-US" altLang="en-US" sz="1600" dirty="0">
                <a:solidFill>
                  <a:srgbClr val="000000"/>
                </a:solidFill>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7DF6BF5-13B3-499C-8FD0-3950563CF1C3}"/>
              </a:ext>
            </a:extLst>
          </p:cNvPr>
          <p:cNvSpPr/>
          <p:nvPr/>
        </p:nvSpPr>
        <p:spPr>
          <a:xfrm>
            <a:off x="4142014" y="4318860"/>
            <a:ext cx="8049986" cy="238402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2</a:t>
            </a:r>
          </a:p>
        </p:txBody>
      </p:sp>
    </p:spTree>
    <p:extLst>
      <p:ext uri="{BB962C8B-B14F-4D97-AF65-F5344CB8AC3E}">
        <p14:creationId xmlns:p14="http://schemas.microsoft.com/office/powerpoint/2010/main" val="344804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634"/>
        <p:cNvGrpSpPr/>
        <p:nvPr/>
      </p:nvGrpSpPr>
      <p:grpSpPr>
        <a:xfrm>
          <a:off x="0" y="0"/>
          <a:ext cx="0" cy="0"/>
          <a:chOff x="0" y="0"/>
          <a:chExt cx="0" cy="0"/>
        </a:xfrm>
      </p:grpSpPr>
      <p:sp>
        <p:nvSpPr>
          <p:cNvPr id="2636" name="Shape 2636"/>
          <p:cNvSpPr txBox="1">
            <a:spLocks noGrp="1"/>
          </p:cNvSpPr>
          <p:nvPr>
            <p:ph idx="1"/>
          </p:nvPr>
        </p:nvSpPr>
        <p:spPr/>
        <p:txBody>
          <a:bodyPr/>
          <a:lstStyle/>
          <a:p>
            <a:pPr lvl="0"/>
            <a:r>
              <a:rPr lang="en" dirty="0"/>
              <a:t>Replace single add with a loop.</a:t>
            </a:r>
          </a:p>
          <a:p>
            <a:pPr lvl="0"/>
            <a:r>
              <a:rPr lang="en" dirty="0"/>
              <a:t>Use a counter TILE to define the number to adds per thread</a:t>
            </a:r>
          </a:p>
          <a:p>
            <a:pPr lvl="1"/>
            <a:r>
              <a:rPr lang="en" dirty="0"/>
              <a:t>defining TILE as global constant will allow loop unrolling</a:t>
            </a:r>
          </a:p>
          <a:p>
            <a:pPr lvl="1"/>
            <a:r>
              <a:rPr lang="en" dirty="0"/>
              <a:t>preferable set TILE as power of 2</a:t>
            </a:r>
          </a:p>
        </p:txBody>
      </p:sp>
      <p:sp>
        <p:nvSpPr>
          <p:cNvPr id="2635" name="Shape 2635"/>
          <p:cNvSpPr txBox="1">
            <a:spLocks noGrp="1"/>
          </p:cNvSpPr>
          <p:nvPr>
            <p:ph type="title"/>
          </p:nvPr>
        </p:nvSpPr>
        <p:spPr/>
        <p:txBody>
          <a:bodyPr>
            <a:normAutofit fontScale="90000"/>
          </a:bodyPr>
          <a:lstStyle/>
          <a:p>
            <a:pPr lvl="0"/>
            <a:r>
              <a:rPr lang="en-US" dirty="0"/>
              <a:t>Stage 3</a:t>
            </a:r>
            <a:r>
              <a:rPr lang="en" dirty="0"/>
              <a:t>: </a:t>
            </a:r>
            <a:r>
              <a:rPr lang="en-US" dirty="0"/>
              <a:t>Add on Load</a:t>
            </a:r>
            <a:br>
              <a:rPr lang="en-US" dirty="0"/>
            </a:br>
            <a:r>
              <a:rPr lang="en" dirty="0"/>
              <a:t>Multiple adds </a:t>
            </a:r>
            <a:r>
              <a:rPr lang="en-US" dirty="0"/>
              <a:t>per</a:t>
            </a:r>
            <a:r>
              <a:rPr lang="en" dirty="0"/>
              <a:t> thread</a:t>
            </a:r>
          </a:p>
        </p:txBody>
      </p:sp>
    </p:spTree>
    <p:extLst>
      <p:ext uri="{BB962C8B-B14F-4D97-AF65-F5344CB8AC3E}">
        <p14:creationId xmlns:p14="http://schemas.microsoft.com/office/powerpoint/2010/main" val="2335759276"/>
      </p:ext>
    </p:extLst>
  </p:cSld>
  <p:clrMapOvr>
    <a:masterClrMapping/>
  </p:clrMapOvr>
  <p:transition spd="slow">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12BD28-A09F-4242-9C68-2B9E0362CDAB}"/>
              </a:ext>
            </a:extLst>
          </p:cNvPr>
          <p:cNvSpPr>
            <a:spLocks noGrp="1"/>
          </p:cNvSpPr>
          <p:nvPr>
            <p:ph idx="1"/>
          </p:nvPr>
        </p:nvSpPr>
        <p:spPr>
          <a:xfrm>
            <a:off x="838199" y="1825625"/>
            <a:ext cx="10951029" cy="1118961"/>
          </a:xfrm>
        </p:spPr>
        <p:txBody>
          <a:bodyPr/>
          <a:lstStyle/>
          <a:p>
            <a:r>
              <a:rPr lang="en-US" dirty="0"/>
              <a:t>Expand this to </a:t>
            </a:r>
            <a:r>
              <a:rPr lang="en-US" b="1" dirty="0"/>
              <a:t>stage3_TILE</a:t>
            </a:r>
            <a:r>
              <a:rPr lang="en-US" dirty="0"/>
              <a:t> adds on load</a:t>
            </a:r>
          </a:p>
        </p:txBody>
      </p:sp>
      <p:sp>
        <p:nvSpPr>
          <p:cNvPr id="3" name="Title 2">
            <a:extLst>
              <a:ext uri="{FF2B5EF4-FFF2-40B4-BE49-F238E27FC236}">
                <a16:creationId xmlns:a16="http://schemas.microsoft.com/office/drawing/2014/main" id="{80478A23-C29F-45EB-9EEF-FF03422E4D7C}"/>
              </a:ext>
            </a:extLst>
          </p:cNvPr>
          <p:cNvSpPr>
            <a:spLocks noGrp="1"/>
          </p:cNvSpPr>
          <p:nvPr>
            <p:ph type="title"/>
          </p:nvPr>
        </p:nvSpPr>
        <p:spPr/>
        <p:txBody>
          <a:bodyPr/>
          <a:lstStyle/>
          <a:p>
            <a:r>
              <a:rPr lang="en-US" dirty="0"/>
              <a:t>Stage</a:t>
            </a:r>
            <a:r>
              <a:rPr lang="en" dirty="0"/>
              <a:t> 3: </a:t>
            </a:r>
            <a:r>
              <a:rPr lang="en-US" dirty="0"/>
              <a:t>Add on load - Multiple</a:t>
            </a:r>
          </a:p>
        </p:txBody>
      </p:sp>
      <p:sp>
        <p:nvSpPr>
          <p:cNvPr id="4" name="Rectangle 1">
            <a:extLst>
              <a:ext uri="{FF2B5EF4-FFF2-40B4-BE49-F238E27FC236}">
                <a16:creationId xmlns:a16="http://schemas.microsoft.com/office/drawing/2014/main" id="{B7750083-38CB-4285-9938-068C403D2815}"/>
              </a:ext>
            </a:extLst>
          </p:cNvPr>
          <p:cNvSpPr>
            <a:spLocks noChangeArrowheads="1"/>
          </p:cNvSpPr>
          <p:nvPr/>
        </p:nvSpPr>
        <p:spPr bwMode="auto">
          <a:xfrm>
            <a:off x="745672" y="2877824"/>
            <a:ext cx="5078185"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idx</a:t>
            </a:r>
            <a:r>
              <a:rPr kumimoji="0" lang="en-US" altLang="en-US" b="0" i="0" u="none" strike="noStrike" cap="none" normalizeH="0" baseline="0" dirty="0">
                <a:ln>
                  <a:noFill/>
                </a:ln>
                <a:solidFill>
                  <a:srgbClr val="000000"/>
                </a:solidFill>
                <a:effectLst/>
                <a:latin typeface="Consolas" panose="020B0609020204030204" pitchFamily="49" charset="0"/>
              </a:rPr>
              <a:t> &lt; </a:t>
            </a:r>
            <a:r>
              <a:rPr kumimoji="0" lang="en-US" altLang="en-US" b="0" i="0" u="none" strike="noStrike" cap="none" normalizeH="0" baseline="0" dirty="0">
                <a:ln>
                  <a:noFill/>
                </a:ln>
                <a:solidFill>
                  <a:srgbClr val="808080"/>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Consolas" panose="020B0609020204030204" pitchFamily="49" charset="0"/>
              </a:rPr>
              <a:t>)</a:t>
            </a:r>
          </a:p>
          <a:p>
            <a:pPr lvl="0"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smem</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threadIdx.x</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808080"/>
                </a:solidFill>
                <a:effectLst/>
                <a:latin typeface="Consolas" panose="020B0609020204030204" pitchFamily="49" charset="0"/>
              </a:rPr>
              <a:t>d_idata</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idx</a:t>
            </a:r>
            <a:r>
              <a:rPr kumimoji="0" lang="en-US" altLang="en-US" b="0" i="0" u="none" strike="noStrike" cap="none" normalizeH="0" baseline="0" dirty="0">
                <a:ln>
                  <a:noFill/>
                </a:ln>
                <a:solidFill>
                  <a:srgbClr val="000000"/>
                </a:solidFill>
                <a:effectLst/>
                <a:latin typeface="Consolas" panose="020B0609020204030204" pitchFamily="49" charset="0"/>
              </a:rPr>
              <a:t>];</a:t>
            </a:r>
          </a:p>
          <a:p>
            <a:pPr lvl="0" eaLnBrk="0" fontAlgn="base" hangingPunct="0">
              <a:spcBef>
                <a:spcPct val="0"/>
              </a:spcBef>
              <a:spcAft>
                <a:spcPct val="0"/>
              </a:spcAft>
            </a:pP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__</a:t>
            </a:r>
            <a:r>
              <a:rPr kumimoji="0" lang="en-US" altLang="en-US" b="0" i="0" u="none" strike="noStrike" cap="none" normalizeH="0" baseline="0" dirty="0" err="1">
                <a:ln>
                  <a:noFill/>
                </a:ln>
                <a:solidFill>
                  <a:srgbClr val="000000"/>
                </a:solidFill>
                <a:effectLst/>
                <a:latin typeface="Consolas" panose="020B0609020204030204" pitchFamily="49" charset="0"/>
              </a:rPr>
              <a:t>syncthreads</a:t>
            </a:r>
            <a:r>
              <a:rPr kumimoji="0" lang="en-US" altLang="en-US" b="0" i="0" u="none" strike="noStrike" cap="none" normalizeH="0" baseline="0" dirty="0">
                <a:ln>
                  <a:noFill/>
                </a:ln>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ADC14AB1-8C86-450E-A011-D9689727A49E}"/>
              </a:ext>
            </a:extLst>
          </p:cNvPr>
          <p:cNvSpPr/>
          <p:nvPr/>
        </p:nvSpPr>
        <p:spPr>
          <a:xfrm>
            <a:off x="745671" y="2815207"/>
            <a:ext cx="5747658" cy="132556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2</a:t>
            </a:r>
          </a:p>
        </p:txBody>
      </p:sp>
      <p:sp>
        <p:nvSpPr>
          <p:cNvPr id="6" name="Rectangle 1">
            <a:extLst>
              <a:ext uri="{FF2B5EF4-FFF2-40B4-BE49-F238E27FC236}">
                <a16:creationId xmlns:a16="http://schemas.microsoft.com/office/drawing/2014/main" id="{9EAC09C9-5DA8-4249-8B80-69B248BCB445}"/>
              </a:ext>
            </a:extLst>
          </p:cNvPr>
          <p:cNvSpPr>
            <a:spLocks noChangeArrowheads="1"/>
          </p:cNvSpPr>
          <p:nvPr/>
        </p:nvSpPr>
        <p:spPr bwMode="auto">
          <a:xfrm>
            <a:off x="2884714" y="4218212"/>
            <a:ext cx="10214044"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idx</a:t>
            </a:r>
            <a:r>
              <a:rPr kumimoji="0" lang="en-US" altLang="en-US" b="0" i="0" u="none" strike="noStrike" cap="none" normalizeH="0" baseline="0" dirty="0">
                <a:ln>
                  <a:noFill/>
                </a:ln>
                <a:solidFill>
                  <a:srgbClr val="000000"/>
                </a:solidFill>
                <a:effectLst/>
                <a:latin typeface="Consolas" panose="020B0609020204030204" pitchFamily="49" charset="0"/>
              </a:rPr>
              <a:t> &lt; </a:t>
            </a:r>
            <a:r>
              <a:rPr kumimoji="0" lang="en-US" altLang="en-US" b="0" i="0" u="none" strike="noStrike" cap="none" normalizeH="0" baseline="0" dirty="0">
                <a:ln>
                  <a:noFill/>
                </a:ln>
                <a:solidFill>
                  <a:srgbClr val="808080"/>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Consolas" panose="020B0609020204030204" pitchFamily="49" charset="0"/>
              </a:rPr>
              <a:t>)  {</a:t>
            </a:r>
          </a:p>
          <a:p>
            <a:pPr lvl="0"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smem</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threadIdx.x</a:t>
            </a:r>
            <a:r>
              <a:rPr kumimoji="0" lang="en-US" altLang="en-US" b="0" i="0" u="none" strike="noStrike" cap="none" normalizeH="0" baseline="0" dirty="0">
                <a:ln>
                  <a:noFill/>
                </a:ln>
                <a:solidFill>
                  <a:srgbClr val="000000"/>
                </a:solidFill>
                <a:effectLst/>
                <a:latin typeface="Consolas" panose="020B0609020204030204" pitchFamily="49" charset="0"/>
              </a:rPr>
              <a:t>] = 0; </a:t>
            </a:r>
            <a:r>
              <a:rPr lang="en-US" altLang="en-US" dirty="0">
                <a:solidFill>
                  <a:srgbClr val="008000"/>
                </a:solidFill>
                <a:latin typeface="Consolas" panose="020B0609020204030204" pitchFamily="49" charset="0"/>
              </a:rPr>
              <a:t>// Start with identity</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for</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FF"/>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c = 0; c &lt; </a:t>
            </a:r>
            <a:r>
              <a:rPr kumimoji="0" lang="en-US" altLang="en-US" b="1" i="0" u="none" strike="noStrike" cap="none" normalizeH="0" baseline="0" dirty="0">
                <a:ln>
                  <a:noFill/>
                </a:ln>
                <a:solidFill>
                  <a:srgbClr val="000000"/>
                </a:solidFill>
                <a:effectLst/>
                <a:latin typeface="Consolas" panose="020B0609020204030204" pitchFamily="49" charset="0"/>
              </a:rPr>
              <a:t>stage3_TILE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c++</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Copy and add block data with block offset into shared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idx</a:t>
            </a:r>
            <a:r>
              <a:rPr kumimoji="0" lang="en-US" altLang="en-US" b="0" i="0" u="none" strike="noStrike" cap="none" normalizeH="0" baseline="0" dirty="0">
                <a:ln>
                  <a:noFill/>
                </a:ln>
                <a:solidFill>
                  <a:srgbClr val="000000"/>
                </a:solidFill>
                <a:effectLst/>
                <a:latin typeface="Consolas" panose="020B0609020204030204" pitchFamily="49" charset="0"/>
              </a:rPr>
              <a:t> + c * </a:t>
            </a:r>
            <a:r>
              <a:rPr kumimoji="0" lang="en-US" altLang="en-US" b="0" i="0" u="none" strike="noStrike" cap="none" normalizeH="0" baseline="0" dirty="0" err="1">
                <a:ln>
                  <a:noFill/>
                </a:ln>
                <a:solidFill>
                  <a:srgbClr val="000000"/>
                </a:solidFill>
                <a:effectLst/>
                <a:latin typeface="Consolas" panose="020B0609020204030204" pitchFamily="49" charset="0"/>
              </a:rPr>
              <a:t>blockDim.x</a:t>
            </a:r>
            <a:r>
              <a:rPr kumimoji="0" lang="en-US" altLang="en-US" b="0" i="0" u="none" strike="noStrike" cap="none" normalizeH="0" baseline="0" dirty="0">
                <a:ln>
                  <a:noFill/>
                </a:ln>
                <a:solidFill>
                  <a:srgbClr val="000000"/>
                </a:solidFill>
                <a:effectLst/>
                <a:latin typeface="Consolas" panose="020B0609020204030204" pitchFamily="49" charset="0"/>
              </a:rPr>
              <a:t> &lt; </a:t>
            </a:r>
            <a:r>
              <a:rPr kumimoji="0" lang="en-US" altLang="en-US" b="0" i="0" u="none" strike="noStrike" cap="none" normalizeH="0" baseline="0" dirty="0">
                <a:ln>
                  <a:noFill/>
                </a:ln>
                <a:solidFill>
                  <a:srgbClr val="808080"/>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smem</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threadIdx.x</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808080"/>
                </a:solidFill>
                <a:effectLst/>
                <a:latin typeface="Consolas" panose="020B0609020204030204" pitchFamily="49" charset="0"/>
              </a:rPr>
              <a:t>d_idata</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idx</a:t>
            </a:r>
            <a:r>
              <a:rPr kumimoji="0" lang="en-US" altLang="en-US" b="0" i="0" u="none" strike="noStrike" cap="none" normalizeH="0" baseline="0" dirty="0">
                <a:ln>
                  <a:noFill/>
                </a:ln>
                <a:solidFill>
                  <a:srgbClr val="000000"/>
                </a:solidFill>
                <a:effectLst/>
                <a:latin typeface="Consolas" panose="020B0609020204030204" pitchFamily="49" charset="0"/>
              </a:rPr>
              <a:t> + c * </a:t>
            </a:r>
            <a:r>
              <a:rPr kumimoji="0" lang="en-US" altLang="en-US" b="0" i="0" u="none" strike="noStrike" cap="none" normalizeH="0" baseline="0" dirty="0" err="1">
                <a:ln>
                  <a:noFill/>
                </a:ln>
                <a:solidFill>
                  <a:srgbClr val="000000"/>
                </a:solidFill>
                <a:effectLst/>
                <a:latin typeface="Consolas" panose="020B0609020204030204" pitchFamily="49" charset="0"/>
              </a:rPr>
              <a:t>blockDim.x</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7DF6BF5-13B3-499C-8FD0-3950563CF1C3}"/>
              </a:ext>
            </a:extLst>
          </p:cNvPr>
          <p:cNvSpPr/>
          <p:nvPr/>
        </p:nvSpPr>
        <p:spPr>
          <a:xfrm>
            <a:off x="2732314" y="4203387"/>
            <a:ext cx="9285794" cy="265461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2</a:t>
            </a:r>
          </a:p>
        </p:txBody>
      </p:sp>
    </p:spTree>
    <p:extLst>
      <p:ext uri="{BB962C8B-B14F-4D97-AF65-F5344CB8AC3E}">
        <p14:creationId xmlns:p14="http://schemas.microsoft.com/office/powerpoint/2010/main" val="300938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478A23-C29F-45EB-9EEF-FF03422E4D7C}"/>
              </a:ext>
            </a:extLst>
          </p:cNvPr>
          <p:cNvSpPr>
            <a:spLocks noGrp="1"/>
          </p:cNvSpPr>
          <p:nvPr>
            <p:ph type="title"/>
          </p:nvPr>
        </p:nvSpPr>
        <p:spPr/>
        <p:txBody>
          <a:bodyPr/>
          <a:lstStyle/>
          <a:p>
            <a:r>
              <a:rPr lang="en-US" dirty="0"/>
              <a:t>Stage</a:t>
            </a:r>
            <a:r>
              <a:rPr lang="en" dirty="0"/>
              <a:t> 3: </a:t>
            </a:r>
            <a:r>
              <a:rPr lang="en-US" dirty="0"/>
              <a:t>Add on load - Multiple</a:t>
            </a:r>
          </a:p>
        </p:txBody>
      </p:sp>
      <p:sp>
        <p:nvSpPr>
          <p:cNvPr id="10" name="Rectangle 1">
            <a:extLst>
              <a:ext uri="{FF2B5EF4-FFF2-40B4-BE49-F238E27FC236}">
                <a16:creationId xmlns:a16="http://schemas.microsoft.com/office/drawing/2014/main" id="{7BB1335C-70BE-462E-99E5-C27148102E12}"/>
              </a:ext>
            </a:extLst>
          </p:cNvPr>
          <p:cNvSpPr>
            <a:spLocks noChangeArrowheads="1"/>
          </p:cNvSpPr>
          <p:nvPr/>
        </p:nvSpPr>
        <p:spPr bwMode="auto">
          <a:xfrm>
            <a:off x="838199" y="1708120"/>
            <a:ext cx="9809096"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F008A"/>
                </a:solidFill>
                <a:effectLst/>
                <a:latin typeface="Consolas" panose="020B0609020204030204" pitchFamily="49" charset="0"/>
              </a:rPr>
              <a:t>__global__</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reduce_stage3(</a:t>
            </a:r>
            <a:r>
              <a:rPr kumimoji="0" lang="en-US" altLang="en-US" b="0" i="0" u="none" strike="noStrike" cap="none" normalizeH="0" baseline="0" dirty="0" err="1">
                <a:ln>
                  <a:noFill/>
                </a:ln>
                <a:solidFill>
                  <a:srgbClr val="0000FF"/>
                </a:solidFill>
                <a:effectLst/>
                <a:latin typeface="Consolas" panose="020B0609020204030204" pitchFamily="49" charset="0"/>
              </a:rPr>
              <a:t>const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rPr>
              <a:t>d_idata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rPr>
              <a:t>d_odata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FF"/>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80"/>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Same as reduce stage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lvl="0"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0000FF"/>
                </a:solidFill>
                <a:latin typeface="Consolas" panose="020B0609020204030204" pitchFamily="49" charset="0"/>
              </a:rPr>
              <a:t>if</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idx</a:t>
            </a:r>
            <a:r>
              <a:rPr lang="en-US" altLang="en-US" dirty="0">
                <a:solidFill>
                  <a:srgbClr val="000000"/>
                </a:solidFill>
                <a:latin typeface="Consolas" panose="020B0609020204030204" pitchFamily="49" charset="0"/>
              </a:rPr>
              <a:t> &lt; </a:t>
            </a:r>
            <a:r>
              <a:rPr lang="en-US" altLang="en-US" dirty="0">
                <a:solidFill>
                  <a:srgbClr val="808080"/>
                </a:solidFill>
                <a:latin typeface="Consolas" panose="020B0609020204030204" pitchFamily="49" charset="0"/>
              </a:rPr>
              <a:t>n</a:t>
            </a:r>
            <a:r>
              <a:rPr lang="en-US" altLang="en-US" dirty="0">
                <a:solidFill>
                  <a:srgbClr val="000000"/>
                </a:solidFill>
                <a:latin typeface="Consolas" panose="020B0609020204030204" pitchFamily="49" charset="0"/>
              </a:rPr>
              <a:t>)  {</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smem</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threadIdx.x</a:t>
            </a:r>
            <a:r>
              <a:rPr lang="en-US" altLang="en-US" dirty="0">
                <a:solidFill>
                  <a:srgbClr val="000000"/>
                </a:solidFill>
                <a:latin typeface="Consolas" panose="020B0609020204030204" pitchFamily="49" charset="0"/>
              </a:rPr>
              <a:t>] = 0; </a:t>
            </a:r>
            <a:r>
              <a:rPr lang="en-US" altLang="en-US" dirty="0">
                <a:solidFill>
                  <a:srgbClr val="008000"/>
                </a:solidFill>
                <a:latin typeface="Consolas" panose="020B0609020204030204" pitchFamily="49" charset="0"/>
              </a:rPr>
              <a:t>// Start with identity</a:t>
            </a: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0000FF"/>
                </a:solidFill>
                <a:latin typeface="Consolas" panose="020B0609020204030204" pitchFamily="49" charset="0"/>
              </a:rPr>
              <a:t>for</a:t>
            </a:r>
            <a:r>
              <a:rPr lang="en-US" altLang="en-US" dirty="0">
                <a:solidFill>
                  <a:srgbClr val="000000"/>
                </a:solidFill>
                <a:latin typeface="Consolas" panose="020B0609020204030204" pitchFamily="49" charset="0"/>
              </a:rPr>
              <a:t>(</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c = 0; c &lt; stage3_TILE; </a:t>
            </a:r>
            <a:r>
              <a:rPr lang="en-US" altLang="en-US" dirty="0" err="1">
                <a:solidFill>
                  <a:srgbClr val="000000"/>
                </a:solidFill>
                <a:latin typeface="Consolas" panose="020B0609020204030204" pitchFamily="49" charset="0"/>
              </a:rPr>
              <a:t>c++</a:t>
            </a:r>
            <a:r>
              <a:rPr lang="en-US" altLang="en-US" dirty="0">
                <a:solidFill>
                  <a:srgbClr val="000000"/>
                </a:solidFill>
                <a:latin typeface="Consolas" panose="020B0609020204030204" pitchFamily="49" charset="0"/>
              </a:rPr>
              <a:t>) {</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008000"/>
                </a:solidFill>
                <a:latin typeface="Consolas" panose="020B0609020204030204" pitchFamily="49" charset="0"/>
              </a:rPr>
              <a:t>// Copy and add block data with block offset into shared memory</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0000FF"/>
                </a:solidFill>
                <a:latin typeface="Consolas" panose="020B0609020204030204" pitchFamily="49" charset="0"/>
              </a:rPr>
              <a:t>if</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idx</a:t>
            </a:r>
            <a:r>
              <a:rPr lang="en-US" altLang="en-US" dirty="0">
                <a:solidFill>
                  <a:srgbClr val="000000"/>
                </a:solidFill>
                <a:latin typeface="Consolas" panose="020B0609020204030204" pitchFamily="49" charset="0"/>
              </a:rPr>
              <a:t> + c * </a:t>
            </a:r>
            <a:r>
              <a:rPr lang="en-US" altLang="en-US" dirty="0" err="1">
                <a:solidFill>
                  <a:srgbClr val="000000"/>
                </a:solidFill>
                <a:latin typeface="Consolas" panose="020B0609020204030204" pitchFamily="49" charset="0"/>
              </a:rPr>
              <a:t>blockDim.x</a:t>
            </a:r>
            <a:r>
              <a:rPr lang="en-US" altLang="en-US" dirty="0">
                <a:solidFill>
                  <a:srgbClr val="000000"/>
                </a:solidFill>
                <a:latin typeface="Consolas" panose="020B0609020204030204" pitchFamily="49" charset="0"/>
              </a:rPr>
              <a:t> &lt; </a:t>
            </a:r>
            <a:r>
              <a:rPr lang="en-US" altLang="en-US" dirty="0">
                <a:solidFill>
                  <a:srgbClr val="808080"/>
                </a:solidFill>
                <a:latin typeface="Consolas" panose="020B0609020204030204" pitchFamily="49" charset="0"/>
              </a:rPr>
              <a:t>n</a:t>
            </a:r>
            <a:r>
              <a:rPr lang="en-US" altLang="en-US" dirty="0">
                <a:solidFill>
                  <a:srgbClr val="000000"/>
                </a:solidFill>
                <a:latin typeface="Consolas" panose="020B0609020204030204" pitchFamily="49" charset="0"/>
              </a:rPr>
              <a:t>)</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smem</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threadIdx.x</a:t>
            </a:r>
            <a:r>
              <a:rPr lang="en-US" altLang="en-US" dirty="0">
                <a:solidFill>
                  <a:srgbClr val="000000"/>
                </a:solidFill>
                <a:latin typeface="Consolas" panose="020B0609020204030204" pitchFamily="49" charset="0"/>
              </a:rPr>
              <a:t>] += </a:t>
            </a:r>
            <a:r>
              <a:rPr lang="en-US" altLang="en-US" dirty="0" err="1">
                <a:solidFill>
                  <a:srgbClr val="808080"/>
                </a:solidFill>
                <a:latin typeface="Consolas" panose="020B0609020204030204" pitchFamily="49" charset="0"/>
              </a:rPr>
              <a:t>d_idata</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idx</a:t>
            </a:r>
            <a:r>
              <a:rPr lang="en-US" altLang="en-US" dirty="0">
                <a:solidFill>
                  <a:srgbClr val="000000"/>
                </a:solidFill>
                <a:latin typeface="Consolas" panose="020B0609020204030204" pitchFamily="49" charset="0"/>
              </a:rPr>
              <a:t> + c * </a:t>
            </a:r>
            <a:r>
              <a:rPr lang="en-US" altLang="en-US" dirty="0" err="1">
                <a:solidFill>
                  <a:srgbClr val="000000"/>
                </a:solidFill>
                <a:latin typeface="Consolas" panose="020B0609020204030204" pitchFamily="49" charset="0"/>
              </a:rPr>
              <a:t>blockDim.x</a:t>
            </a:r>
            <a:r>
              <a:rPr lang="en-US" altLang="en-US" dirty="0">
                <a:solidFill>
                  <a:srgbClr val="000000"/>
                </a:solidFill>
                <a:latin typeface="Consolas" panose="020B0609020204030204" pitchFamily="49" charset="0"/>
              </a:rPr>
              <a:t>];</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 </a:t>
            </a:r>
            <a:endParaRPr lang="en-US" altLang="en-US" sz="4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Copy result of reduction to global memory -</a:t>
            </a:r>
            <a:r>
              <a:rPr lang="en-US" altLang="en-US" dirty="0">
                <a:solidFill>
                  <a:srgbClr val="008000"/>
                </a:solidFill>
                <a:latin typeface="Consolas" panose="020B0609020204030204" pitchFamily="49" charset="0"/>
              </a:rPr>
              <a:t> Same as reduce stage 2</a:t>
            </a:r>
            <a:endParaRPr kumimoji="0" lang="en-US" altLang="en-US"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F55DD170-C775-4CF0-8D0E-128F06E6AB67}"/>
              </a:ext>
            </a:extLst>
          </p:cNvPr>
          <p:cNvSpPr/>
          <p:nvPr/>
        </p:nvSpPr>
        <p:spPr>
          <a:xfrm>
            <a:off x="838199" y="2541814"/>
            <a:ext cx="10933811" cy="257991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2</a:t>
            </a:r>
          </a:p>
        </p:txBody>
      </p:sp>
    </p:spTree>
    <p:extLst>
      <p:ext uri="{BB962C8B-B14F-4D97-AF65-F5344CB8AC3E}">
        <p14:creationId xmlns:p14="http://schemas.microsoft.com/office/powerpoint/2010/main" val="340883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628"/>
        <p:cNvGrpSpPr/>
        <p:nvPr/>
      </p:nvGrpSpPr>
      <p:grpSpPr>
        <a:xfrm>
          <a:off x="0" y="0"/>
          <a:ext cx="0" cy="0"/>
          <a:chOff x="0" y="0"/>
          <a:chExt cx="0" cy="0"/>
        </a:xfrm>
      </p:grpSpPr>
      <p:sp>
        <p:nvSpPr>
          <p:cNvPr id="2629" name="Shape 2629"/>
          <p:cNvSpPr txBox="1">
            <a:spLocks noGrp="1"/>
          </p:cNvSpPr>
          <p:nvPr>
            <p:ph type="title"/>
          </p:nvPr>
        </p:nvSpPr>
        <p:spPr/>
        <p:txBody>
          <a:bodyPr>
            <a:normAutofit fontScale="90000"/>
          </a:bodyPr>
          <a:lstStyle/>
          <a:p>
            <a:pPr lvl="0"/>
            <a:r>
              <a:rPr lang="en"/>
              <a:t>Performance for 32M elements (GTX 770)</a:t>
            </a:r>
          </a:p>
        </p:txBody>
      </p:sp>
      <p:graphicFrame>
        <p:nvGraphicFramePr>
          <p:cNvPr id="2630" name="Shape 2630"/>
          <p:cNvGraphicFramePr/>
          <p:nvPr>
            <p:extLst>
              <p:ext uri="{D42A27DB-BD31-4B8C-83A1-F6EECF244321}">
                <p14:modId xmlns:p14="http://schemas.microsoft.com/office/powerpoint/2010/main" val="3930867013"/>
              </p:ext>
            </p:extLst>
          </p:nvPr>
        </p:nvGraphicFramePr>
        <p:xfrm>
          <a:off x="1762725" y="2028133"/>
          <a:ext cx="8666550" cy="3870780"/>
        </p:xfrm>
        <a:graphic>
          <a:graphicData uri="http://schemas.openxmlformats.org/drawingml/2006/table">
            <a:tbl>
              <a:tblPr firstRow="1" firstCol="1" lastCol="1" bandRow="1">
                <a:tableStyleId>{284E427A-3D55-4303-BF80-6455036E1DE7}</a:tableStyleId>
              </a:tblPr>
              <a:tblGrid>
                <a:gridCol w="2541814">
                  <a:extLst>
                    <a:ext uri="{9D8B030D-6E8A-4147-A177-3AD203B41FA5}">
                      <a16:colId xmlns:a16="http://schemas.microsoft.com/office/drawing/2014/main" val="192337228"/>
                    </a:ext>
                  </a:extLst>
                </a:gridCol>
                <a:gridCol w="1184390">
                  <a:extLst>
                    <a:ext uri="{9D8B030D-6E8A-4147-A177-3AD203B41FA5}">
                      <a16:colId xmlns:a16="http://schemas.microsoft.com/office/drawing/2014/main" val="3520271925"/>
                    </a:ext>
                  </a:extLst>
                </a:gridCol>
                <a:gridCol w="1926913">
                  <a:extLst>
                    <a:ext uri="{9D8B030D-6E8A-4147-A177-3AD203B41FA5}">
                      <a16:colId xmlns:a16="http://schemas.microsoft.com/office/drawing/2014/main" val="3666591333"/>
                    </a:ext>
                  </a:extLst>
                </a:gridCol>
                <a:gridCol w="1554593">
                  <a:extLst>
                    <a:ext uri="{9D8B030D-6E8A-4147-A177-3AD203B41FA5}">
                      <a16:colId xmlns:a16="http://schemas.microsoft.com/office/drawing/2014/main" val="3554617613"/>
                    </a:ext>
                  </a:extLst>
                </a:gridCol>
                <a:gridCol w="1458840">
                  <a:extLst>
                    <a:ext uri="{9D8B030D-6E8A-4147-A177-3AD203B41FA5}">
                      <a16:colId xmlns:a16="http://schemas.microsoft.com/office/drawing/2014/main" val="2153484609"/>
                    </a:ext>
                  </a:extLst>
                </a:gridCol>
              </a:tblGrid>
              <a:tr h="601950">
                <a:tc>
                  <a:txBody>
                    <a:bodyPr/>
                    <a:lstStyle/>
                    <a:p>
                      <a:pPr lvl="0" algn="ctr" rtl="0">
                        <a:spcBef>
                          <a:spcPts val="0"/>
                        </a:spcBef>
                        <a:buNone/>
                      </a:pPr>
                      <a:endParaRPr dirty="0"/>
                    </a:p>
                  </a:txBody>
                  <a:tcPr marL="91425" marR="91425" marT="91425" marB="91425" anchor="ctr"/>
                </a:tc>
                <a:tc>
                  <a:txBody>
                    <a:bodyPr/>
                    <a:lstStyle/>
                    <a:p>
                      <a:pPr lvl="0" algn="ctr" rtl="0">
                        <a:spcBef>
                          <a:spcPts val="0"/>
                        </a:spcBef>
                        <a:buNone/>
                      </a:pPr>
                      <a:r>
                        <a:rPr lang="en"/>
                        <a:t>Time (ms)</a:t>
                      </a:r>
                    </a:p>
                  </a:txBody>
                  <a:tcPr marL="91425" marR="91425" marT="91425" marB="91425" anchor="ctr"/>
                </a:tc>
                <a:tc>
                  <a:txBody>
                    <a:bodyPr/>
                    <a:lstStyle/>
                    <a:p>
                      <a:pPr lvl="0" algn="ctr" rtl="0">
                        <a:spcBef>
                          <a:spcPts val="0"/>
                        </a:spcBef>
                        <a:buNone/>
                      </a:pPr>
                      <a:r>
                        <a:rPr lang="en"/>
                        <a:t>Bandwidth (GB/s)</a:t>
                      </a:r>
                    </a:p>
                  </a:txBody>
                  <a:tcPr marL="91425" marR="91425" marT="91425" marB="91425" anchor="ctr"/>
                </a:tc>
                <a:tc>
                  <a:txBody>
                    <a:bodyPr/>
                    <a:lstStyle/>
                    <a:p>
                      <a:pPr lvl="0" algn="ctr" rtl="0">
                        <a:spcBef>
                          <a:spcPts val="0"/>
                        </a:spcBef>
                        <a:buNone/>
                      </a:pPr>
                      <a:r>
                        <a:rPr lang="en"/>
                        <a:t>Step Speedup</a:t>
                      </a:r>
                    </a:p>
                  </a:txBody>
                  <a:tcPr marL="91425" marR="91425" marT="91425" marB="91425" anchor="ctr"/>
                </a:tc>
                <a:tc>
                  <a:txBody>
                    <a:bodyPr/>
                    <a:lstStyle/>
                    <a:p>
                      <a:pPr lvl="0" algn="ctr" rtl="0">
                        <a:spcBef>
                          <a:spcPts val="0"/>
                        </a:spcBef>
                        <a:buNone/>
                      </a:pPr>
                      <a:r>
                        <a:rPr lang="en"/>
                        <a:t>Speed Up vs CPU</a:t>
                      </a:r>
                    </a:p>
                  </a:txBody>
                  <a:tcPr marL="91425" marR="91425" marT="91425" marB="91425" anchor="ctr"/>
                </a:tc>
                <a:extLst>
                  <a:ext uri="{0D108BD9-81ED-4DB2-BD59-A6C34878D82A}">
                    <a16:rowId xmlns:a16="http://schemas.microsoft.com/office/drawing/2014/main" val="2962712907"/>
                  </a:ext>
                </a:extLst>
              </a:tr>
              <a:tr h="601950">
                <a:tc>
                  <a:txBody>
                    <a:bodyPr/>
                    <a:lstStyle/>
                    <a:p>
                      <a:pPr lvl="0" algn="ctr" rtl="0">
                        <a:spcBef>
                          <a:spcPts val="0"/>
                        </a:spcBef>
                        <a:buNone/>
                      </a:pPr>
                      <a:r>
                        <a:rPr lang="en"/>
                        <a:t>CPU</a:t>
                      </a:r>
                    </a:p>
                  </a:txBody>
                  <a:tcPr marL="91425" marR="91425" marT="91425" marB="91425" anchor="ctr"/>
                </a:tc>
                <a:tc>
                  <a:txBody>
                    <a:bodyPr/>
                    <a:lstStyle/>
                    <a:p>
                      <a:pPr lvl="0" algn="ctr" rtl="0">
                        <a:lnSpc>
                          <a:spcPct val="115000"/>
                        </a:lnSpc>
                        <a:spcBef>
                          <a:spcPts val="0"/>
                        </a:spcBef>
                        <a:buNone/>
                      </a:pPr>
                      <a:r>
                        <a:rPr lang="en"/>
                        <a:t>8.8</a:t>
                      </a:r>
                    </a:p>
                  </a:txBody>
                  <a:tcPr marL="91425" marR="91425" marT="91425" marB="91425" anchor="ctr"/>
                </a:tc>
                <a:tc>
                  <a:txBody>
                    <a:bodyPr/>
                    <a:lstStyle/>
                    <a:p>
                      <a:pPr lvl="0" algn="ctr" rtl="0">
                        <a:lnSpc>
                          <a:spcPct val="115000"/>
                        </a:lnSpc>
                        <a:spcBef>
                          <a:spcPts val="0"/>
                        </a:spcBef>
                        <a:buNone/>
                      </a:pPr>
                      <a:r>
                        <a:rPr lang="en"/>
                        <a:t>15.25</a:t>
                      </a:r>
                    </a:p>
                  </a:txBody>
                  <a:tcPr marL="91425" marR="91425" marT="91425" marB="91425" anchor="ctr"/>
                </a:tc>
                <a:tc>
                  <a:txBody>
                    <a:bodyPr/>
                    <a:lstStyle/>
                    <a:p>
                      <a:pPr lvl="0" algn="ctr" rtl="0">
                        <a:spcBef>
                          <a:spcPts val="0"/>
                        </a:spcBef>
                        <a:buNone/>
                      </a:pPr>
                      <a:endParaRPr/>
                    </a:p>
                  </a:txBody>
                  <a:tcPr marL="91425" marR="91425" marT="91425" marB="91425" anchor="ctr"/>
                </a:tc>
                <a:tc>
                  <a:txBody>
                    <a:bodyPr/>
                    <a:lstStyle/>
                    <a:p>
                      <a:pPr lvl="0" algn="ctr" rtl="0">
                        <a:spcBef>
                          <a:spcPts val="0"/>
                        </a:spcBef>
                        <a:buNone/>
                      </a:pPr>
                      <a:endParaRPr/>
                    </a:p>
                  </a:txBody>
                  <a:tcPr marL="91425" marR="91425" marT="91425" marB="91425" anchor="ctr"/>
                </a:tc>
                <a:extLst>
                  <a:ext uri="{0D108BD9-81ED-4DB2-BD59-A6C34878D82A}">
                    <a16:rowId xmlns:a16="http://schemas.microsoft.com/office/drawing/2014/main" val="1205666771"/>
                  </a:ext>
                </a:extLst>
              </a:tr>
              <a:tr h="601950">
                <a:tc>
                  <a:txBody>
                    <a:bodyPr/>
                    <a:lstStyle/>
                    <a:p>
                      <a:pPr lvl="0" algn="ctr" rtl="0">
                        <a:spcBef>
                          <a:spcPts val="0"/>
                        </a:spcBef>
                        <a:buNone/>
                      </a:pPr>
                      <a:r>
                        <a:rPr lang="en"/>
                        <a:t>Stage 0</a:t>
                      </a:r>
                    </a:p>
                  </a:txBody>
                  <a:tcPr marL="91425" marR="91425" marT="91425" marB="91425" anchor="ctr"/>
                </a:tc>
                <a:tc>
                  <a:txBody>
                    <a:bodyPr/>
                    <a:lstStyle/>
                    <a:p>
                      <a:pPr lvl="0" algn="ctr" rtl="0">
                        <a:lnSpc>
                          <a:spcPct val="115000"/>
                        </a:lnSpc>
                        <a:spcBef>
                          <a:spcPts val="0"/>
                        </a:spcBef>
                        <a:buNone/>
                      </a:pPr>
                      <a:r>
                        <a:rPr lang="en"/>
                        <a:t>7.90</a:t>
                      </a:r>
                    </a:p>
                  </a:txBody>
                  <a:tcPr marL="91425" marR="91425" marT="91425" marB="91425" anchor="ctr"/>
                </a:tc>
                <a:tc>
                  <a:txBody>
                    <a:bodyPr/>
                    <a:lstStyle/>
                    <a:p>
                      <a:pPr lvl="0" algn="ctr" rtl="0">
                        <a:lnSpc>
                          <a:spcPct val="115000"/>
                        </a:lnSpc>
                        <a:spcBef>
                          <a:spcPts val="0"/>
                        </a:spcBef>
                        <a:buNone/>
                      </a:pPr>
                      <a:r>
                        <a:rPr lang="en"/>
                        <a:t>16.98</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extLst>
                  <a:ext uri="{0D108BD9-81ED-4DB2-BD59-A6C34878D82A}">
                    <a16:rowId xmlns:a16="http://schemas.microsoft.com/office/drawing/2014/main" val="3602696030"/>
                  </a:ext>
                </a:extLst>
              </a:tr>
              <a:tr h="601950">
                <a:tc>
                  <a:txBody>
                    <a:bodyPr/>
                    <a:lstStyle/>
                    <a:p>
                      <a:pPr lvl="0" algn="ctr" rtl="0">
                        <a:spcBef>
                          <a:spcPts val="0"/>
                        </a:spcBef>
                        <a:buNone/>
                      </a:pPr>
                      <a:r>
                        <a:rPr lang="en"/>
                        <a:t>Stage 1</a:t>
                      </a:r>
                    </a:p>
                  </a:txBody>
                  <a:tcPr marL="91425" marR="91425" marT="91425" marB="91425" anchor="ctr"/>
                </a:tc>
                <a:tc>
                  <a:txBody>
                    <a:bodyPr/>
                    <a:lstStyle/>
                    <a:p>
                      <a:pPr lvl="0" algn="ctr" rtl="0">
                        <a:lnSpc>
                          <a:spcPct val="115000"/>
                        </a:lnSpc>
                        <a:spcBef>
                          <a:spcPts val="0"/>
                        </a:spcBef>
                        <a:buNone/>
                      </a:pPr>
                      <a:r>
                        <a:rPr lang="en"/>
                        <a:t>6.26</a:t>
                      </a:r>
                    </a:p>
                  </a:txBody>
                  <a:tcPr marL="91425" marR="91425" marT="91425" marB="91425" anchor="ctr"/>
                </a:tc>
                <a:tc>
                  <a:txBody>
                    <a:bodyPr/>
                    <a:lstStyle/>
                    <a:p>
                      <a:pPr lvl="0" algn="ctr" rtl="0">
                        <a:lnSpc>
                          <a:spcPct val="115000"/>
                        </a:lnSpc>
                        <a:spcBef>
                          <a:spcPts val="0"/>
                        </a:spcBef>
                        <a:buNone/>
                      </a:pPr>
                      <a:r>
                        <a:rPr lang="en"/>
                        <a:t>21.45</a:t>
                      </a:r>
                    </a:p>
                  </a:txBody>
                  <a:tcPr marL="91425" marR="91425" marT="91425" marB="91425" anchor="ctr"/>
                </a:tc>
                <a:tc>
                  <a:txBody>
                    <a:bodyPr/>
                    <a:lstStyle/>
                    <a:p>
                      <a:pPr lvl="0" algn="ctr" rtl="0">
                        <a:lnSpc>
                          <a:spcPct val="115000"/>
                        </a:lnSpc>
                        <a:spcBef>
                          <a:spcPts val="0"/>
                        </a:spcBef>
                        <a:buNone/>
                      </a:pPr>
                      <a:r>
                        <a:rPr lang="en"/>
                        <a:t>1.26</a:t>
                      </a:r>
                    </a:p>
                  </a:txBody>
                  <a:tcPr marL="91425" marR="91425" marT="91425" marB="91425" anchor="ctr"/>
                </a:tc>
                <a:tc>
                  <a:txBody>
                    <a:bodyPr/>
                    <a:lstStyle/>
                    <a:p>
                      <a:pPr lvl="0" algn="ctr" rtl="0">
                        <a:lnSpc>
                          <a:spcPct val="115000"/>
                        </a:lnSpc>
                        <a:spcBef>
                          <a:spcPts val="0"/>
                        </a:spcBef>
                        <a:buNone/>
                      </a:pPr>
                      <a:r>
                        <a:rPr lang="en"/>
                        <a:t>1.41</a:t>
                      </a:r>
                    </a:p>
                  </a:txBody>
                  <a:tcPr marL="91425" marR="91425" marT="91425" marB="91425" anchor="ctr"/>
                </a:tc>
                <a:extLst>
                  <a:ext uri="{0D108BD9-81ED-4DB2-BD59-A6C34878D82A}">
                    <a16:rowId xmlns:a16="http://schemas.microsoft.com/office/drawing/2014/main" val="2842237510"/>
                  </a:ext>
                </a:extLst>
              </a:tr>
              <a:tr h="601950">
                <a:tc>
                  <a:txBody>
                    <a:bodyPr/>
                    <a:lstStyle/>
                    <a:p>
                      <a:pPr lvl="0" algn="ctr" rtl="0">
                        <a:spcBef>
                          <a:spcPts val="0"/>
                        </a:spcBef>
                        <a:buNone/>
                      </a:pPr>
                      <a:r>
                        <a:rPr lang="en" dirty="0"/>
                        <a:t>Stage 2</a:t>
                      </a:r>
                    </a:p>
                  </a:txBody>
                  <a:tcPr marL="91425" marR="91425" marT="91425" marB="91425" anchor="ctr"/>
                </a:tc>
                <a:tc>
                  <a:txBody>
                    <a:bodyPr/>
                    <a:lstStyle/>
                    <a:p>
                      <a:pPr lvl="0" algn="ctr" rtl="0">
                        <a:lnSpc>
                          <a:spcPct val="115000"/>
                        </a:lnSpc>
                        <a:spcBef>
                          <a:spcPts val="0"/>
                        </a:spcBef>
                        <a:buNone/>
                      </a:pPr>
                      <a:r>
                        <a:rPr lang="en"/>
                        <a:t>4.70</a:t>
                      </a:r>
                    </a:p>
                  </a:txBody>
                  <a:tcPr marL="91425" marR="91425" marT="91425" marB="91425" anchor="ctr"/>
                </a:tc>
                <a:tc>
                  <a:txBody>
                    <a:bodyPr/>
                    <a:lstStyle/>
                    <a:p>
                      <a:pPr lvl="0" algn="ctr" rtl="0">
                        <a:lnSpc>
                          <a:spcPct val="115000"/>
                        </a:lnSpc>
                        <a:spcBef>
                          <a:spcPts val="0"/>
                        </a:spcBef>
                        <a:buNone/>
                      </a:pPr>
                      <a:r>
                        <a:rPr lang="en"/>
                        <a:t>28.54</a:t>
                      </a:r>
                    </a:p>
                  </a:txBody>
                  <a:tcPr marL="91425" marR="91425" marT="91425" marB="91425" anchor="ctr"/>
                </a:tc>
                <a:tc>
                  <a:txBody>
                    <a:bodyPr/>
                    <a:lstStyle/>
                    <a:p>
                      <a:pPr lvl="0" algn="ctr" rtl="0">
                        <a:lnSpc>
                          <a:spcPct val="115000"/>
                        </a:lnSpc>
                        <a:spcBef>
                          <a:spcPts val="0"/>
                        </a:spcBef>
                        <a:buNone/>
                      </a:pPr>
                      <a:r>
                        <a:rPr lang="en"/>
                        <a:t>1.33</a:t>
                      </a:r>
                    </a:p>
                  </a:txBody>
                  <a:tcPr marL="91425" marR="91425" marT="91425" marB="91425" anchor="ctr"/>
                </a:tc>
                <a:tc>
                  <a:txBody>
                    <a:bodyPr/>
                    <a:lstStyle/>
                    <a:p>
                      <a:pPr lvl="0" algn="ctr" rtl="0">
                        <a:lnSpc>
                          <a:spcPct val="115000"/>
                        </a:lnSpc>
                        <a:spcBef>
                          <a:spcPts val="0"/>
                        </a:spcBef>
                        <a:buNone/>
                      </a:pPr>
                      <a:r>
                        <a:rPr lang="en"/>
                        <a:t>1.87</a:t>
                      </a:r>
                    </a:p>
                  </a:txBody>
                  <a:tcPr marL="91425" marR="91425" marT="91425" marB="91425" anchor="ctr"/>
                </a:tc>
                <a:extLst>
                  <a:ext uri="{0D108BD9-81ED-4DB2-BD59-A6C34878D82A}">
                    <a16:rowId xmlns:a16="http://schemas.microsoft.com/office/drawing/2014/main" val="1044379253"/>
                  </a:ext>
                </a:extLst>
              </a:tr>
              <a:tr h="601950">
                <a:tc>
                  <a:txBody>
                    <a:bodyPr/>
                    <a:lstStyle/>
                    <a:p>
                      <a:pPr lvl="0" algn="ctr" rtl="0">
                        <a:spcBef>
                          <a:spcPts val="0"/>
                        </a:spcBef>
                        <a:buNone/>
                      </a:pPr>
                      <a:r>
                        <a:rPr lang="en" dirty="0"/>
                        <a:t>Stage 3 </a:t>
                      </a:r>
                    </a:p>
                    <a:p>
                      <a:pPr lvl="0" algn="ctr" rtl="0">
                        <a:spcBef>
                          <a:spcPts val="0"/>
                        </a:spcBef>
                        <a:buNone/>
                      </a:pPr>
                      <a:r>
                        <a:rPr lang="en" dirty="0"/>
                        <a:t>(2 elements / thread)</a:t>
                      </a:r>
                    </a:p>
                  </a:txBody>
                  <a:tcPr marL="91425" marR="91425" marT="91425" marB="91425" anchor="ctr"/>
                </a:tc>
                <a:tc>
                  <a:txBody>
                    <a:bodyPr/>
                    <a:lstStyle/>
                    <a:p>
                      <a:pPr lvl="0" algn="ctr" rtl="0">
                        <a:lnSpc>
                          <a:spcPct val="115000"/>
                        </a:lnSpc>
                        <a:spcBef>
                          <a:spcPts val="0"/>
                        </a:spcBef>
                        <a:buNone/>
                      </a:pPr>
                      <a:r>
                        <a:rPr lang="en"/>
                        <a:t>2.84</a:t>
                      </a:r>
                    </a:p>
                  </a:txBody>
                  <a:tcPr marL="91425" marR="91425" marT="91425" marB="91425" anchor="ctr"/>
                </a:tc>
                <a:tc>
                  <a:txBody>
                    <a:bodyPr/>
                    <a:lstStyle/>
                    <a:p>
                      <a:pPr lvl="0" algn="ctr" rtl="0">
                        <a:lnSpc>
                          <a:spcPct val="115000"/>
                        </a:lnSpc>
                        <a:spcBef>
                          <a:spcPts val="0"/>
                        </a:spcBef>
                        <a:buNone/>
                      </a:pPr>
                      <a:r>
                        <a:rPr lang="en"/>
                        <a:t>47.22</a:t>
                      </a:r>
                    </a:p>
                  </a:txBody>
                  <a:tcPr marL="91425" marR="91425" marT="91425" marB="91425" anchor="ctr"/>
                </a:tc>
                <a:tc>
                  <a:txBody>
                    <a:bodyPr/>
                    <a:lstStyle/>
                    <a:p>
                      <a:pPr lvl="0" algn="ctr" rtl="0">
                        <a:lnSpc>
                          <a:spcPct val="115000"/>
                        </a:lnSpc>
                        <a:spcBef>
                          <a:spcPts val="0"/>
                        </a:spcBef>
                        <a:buNone/>
                      </a:pPr>
                      <a:r>
                        <a:rPr lang="en"/>
                        <a:t>1.65</a:t>
                      </a:r>
                    </a:p>
                  </a:txBody>
                  <a:tcPr marL="91425" marR="91425" marT="91425" marB="91425" anchor="ctr"/>
                </a:tc>
                <a:tc>
                  <a:txBody>
                    <a:bodyPr/>
                    <a:lstStyle/>
                    <a:p>
                      <a:pPr lvl="0" algn="ctr" rtl="0">
                        <a:lnSpc>
                          <a:spcPct val="115000"/>
                        </a:lnSpc>
                        <a:spcBef>
                          <a:spcPts val="0"/>
                        </a:spcBef>
                        <a:buNone/>
                      </a:pPr>
                      <a:r>
                        <a:rPr lang="en" dirty="0"/>
                        <a:t>3.10</a:t>
                      </a:r>
                    </a:p>
                  </a:txBody>
                  <a:tcPr marL="91425" marR="91425" marT="91425" marB="91425" anchor="ctr"/>
                </a:tc>
                <a:extLst>
                  <a:ext uri="{0D108BD9-81ED-4DB2-BD59-A6C34878D82A}">
                    <a16:rowId xmlns:a16="http://schemas.microsoft.com/office/drawing/2014/main" val="34659131"/>
                  </a:ext>
                </a:extLst>
              </a:tr>
            </a:tbl>
          </a:graphicData>
        </a:graphic>
      </p:graphicFrame>
    </p:spTree>
    <p:extLst>
      <p:ext uri="{BB962C8B-B14F-4D97-AF65-F5344CB8AC3E}">
        <p14:creationId xmlns:p14="http://schemas.microsoft.com/office/powerpoint/2010/main" val="1058133024"/>
      </p:ext>
    </p:extLst>
  </p:cSld>
  <p:clrMapOvr>
    <a:masterClrMapping/>
  </p:clrMapOvr>
  <p:transition spd="slow">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sp>
        <p:nvSpPr>
          <p:cNvPr id="2615" name="Shape 2615"/>
          <p:cNvSpPr txBox="1">
            <a:spLocks noGrp="1"/>
          </p:cNvSpPr>
          <p:nvPr>
            <p:ph idx="1"/>
          </p:nvPr>
        </p:nvSpPr>
        <p:spPr/>
        <p:txBody>
          <a:bodyPr/>
          <a:lstStyle/>
          <a:p>
            <a:pPr lvl="0"/>
            <a:r>
              <a:rPr lang="en-US" dirty="0"/>
              <a:t>Let’s change the tile factor and see how it affects performance</a:t>
            </a:r>
          </a:p>
          <a:p>
            <a:pPr lvl="1"/>
            <a:r>
              <a:rPr lang="en-US" dirty="0"/>
              <a:t>TILE = 1?</a:t>
            </a:r>
          </a:p>
          <a:p>
            <a:pPr lvl="1"/>
            <a:r>
              <a:rPr lang="en-US" dirty="0"/>
              <a:t>TILE = 2?</a:t>
            </a:r>
          </a:p>
          <a:p>
            <a:pPr lvl="1"/>
            <a:r>
              <a:rPr lang="en-US" dirty="0"/>
              <a:t>TILE = 4?</a:t>
            </a:r>
          </a:p>
          <a:p>
            <a:pPr lvl="1"/>
            <a:r>
              <a:rPr lang="en-US" dirty="0"/>
              <a:t>TILE = 8?</a:t>
            </a:r>
          </a:p>
        </p:txBody>
      </p:sp>
      <p:sp>
        <p:nvSpPr>
          <p:cNvPr id="2614" name="Shape 2614"/>
          <p:cNvSpPr txBox="1">
            <a:spLocks noGrp="1"/>
          </p:cNvSpPr>
          <p:nvPr>
            <p:ph type="title"/>
          </p:nvPr>
        </p:nvSpPr>
        <p:spPr/>
        <p:txBody>
          <a:bodyPr>
            <a:normAutofit/>
          </a:bodyPr>
          <a:lstStyle/>
          <a:p>
            <a:pPr lvl="0"/>
            <a:r>
              <a:rPr lang="en-US" dirty="0"/>
              <a:t>Stage</a:t>
            </a:r>
            <a:r>
              <a:rPr lang="en" dirty="0"/>
              <a:t> 3: </a:t>
            </a:r>
            <a:r>
              <a:rPr lang="en-US" dirty="0"/>
              <a:t>Add on load - Multiple</a:t>
            </a:r>
            <a:endParaRPr lang="en" dirty="0"/>
          </a:p>
        </p:txBody>
      </p:sp>
    </p:spTree>
    <p:extLst>
      <p:ext uri="{BB962C8B-B14F-4D97-AF65-F5344CB8AC3E}">
        <p14:creationId xmlns:p14="http://schemas.microsoft.com/office/powerpoint/2010/main" val="2896001646"/>
      </p:ext>
    </p:extLst>
  </p:cSld>
  <p:clrMapOvr>
    <a:masterClrMapping/>
  </p:clrMapOvr>
  <p:transition spd="slow">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sp>
        <p:nvSpPr>
          <p:cNvPr id="2615" name="Shape 2615"/>
          <p:cNvSpPr txBox="1">
            <a:spLocks noGrp="1"/>
          </p:cNvSpPr>
          <p:nvPr>
            <p:ph idx="1"/>
          </p:nvPr>
        </p:nvSpPr>
        <p:spPr/>
        <p:txBody>
          <a:bodyPr/>
          <a:lstStyle/>
          <a:p>
            <a:pPr lvl="0"/>
            <a:r>
              <a:rPr lang="en-US" dirty="0"/>
              <a:t>Problem:</a:t>
            </a:r>
          </a:p>
          <a:p>
            <a:pPr lvl="1"/>
            <a:r>
              <a:rPr lang="en-US" dirty="0"/>
              <a:t>Last warp is </a:t>
            </a:r>
            <a:r>
              <a:rPr lang="en-US" b="1" dirty="0"/>
              <a:t>still</a:t>
            </a:r>
            <a:r>
              <a:rPr lang="en-US" dirty="0"/>
              <a:t> divergent</a:t>
            </a:r>
          </a:p>
          <a:p>
            <a:pPr lvl="0"/>
            <a:endParaRPr lang="en-US" dirty="0"/>
          </a:p>
          <a:p>
            <a:pPr lvl="0"/>
            <a:r>
              <a:rPr lang="en-US" dirty="0"/>
              <a:t>Solution?</a:t>
            </a:r>
          </a:p>
        </p:txBody>
      </p:sp>
      <p:sp>
        <p:nvSpPr>
          <p:cNvPr id="2614" name="Shape 2614"/>
          <p:cNvSpPr txBox="1">
            <a:spLocks noGrp="1"/>
          </p:cNvSpPr>
          <p:nvPr>
            <p:ph type="title"/>
          </p:nvPr>
        </p:nvSpPr>
        <p:spPr/>
        <p:txBody>
          <a:bodyPr>
            <a:normAutofit/>
          </a:bodyPr>
          <a:lstStyle/>
          <a:p>
            <a:pPr lvl="0"/>
            <a:r>
              <a:rPr lang="en-US" dirty="0"/>
              <a:t>Stage</a:t>
            </a:r>
            <a:r>
              <a:rPr lang="en" dirty="0"/>
              <a:t> 3: </a:t>
            </a:r>
            <a:r>
              <a:rPr lang="en-US" dirty="0"/>
              <a:t>Add on load - Multiple</a:t>
            </a:r>
            <a:endParaRPr lang="en" dirty="0"/>
          </a:p>
        </p:txBody>
      </p:sp>
    </p:spTree>
    <p:extLst>
      <p:ext uri="{BB962C8B-B14F-4D97-AF65-F5344CB8AC3E}">
        <p14:creationId xmlns:p14="http://schemas.microsoft.com/office/powerpoint/2010/main" val="2393312200"/>
      </p:ext>
    </p:extLst>
  </p:cSld>
  <p:clrMapOvr>
    <a:masterClrMapping/>
  </p:clrMapOvr>
  <p:transition spd="slow">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sp>
        <p:nvSpPr>
          <p:cNvPr id="2615" name="Shape 2615"/>
          <p:cNvSpPr txBox="1">
            <a:spLocks noGrp="1"/>
          </p:cNvSpPr>
          <p:nvPr>
            <p:ph idx="1"/>
          </p:nvPr>
        </p:nvSpPr>
        <p:spPr/>
        <p:txBody>
          <a:bodyPr/>
          <a:lstStyle/>
          <a:p>
            <a:pPr lvl="0"/>
            <a:r>
              <a:rPr lang="en-US" dirty="0"/>
              <a:t>Problem:</a:t>
            </a:r>
          </a:p>
          <a:p>
            <a:pPr lvl="1"/>
            <a:r>
              <a:rPr lang="en-US" dirty="0"/>
              <a:t>Last warp is </a:t>
            </a:r>
            <a:r>
              <a:rPr lang="en-US" b="1" dirty="0"/>
              <a:t>still</a:t>
            </a:r>
            <a:r>
              <a:rPr lang="en-US" dirty="0"/>
              <a:t> divergent</a:t>
            </a:r>
          </a:p>
          <a:p>
            <a:pPr lvl="0"/>
            <a:endParaRPr lang="en-US" dirty="0"/>
          </a:p>
          <a:p>
            <a:pPr lvl="0"/>
            <a:r>
              <a:rPr lang="en-US" dirty="0"/>
              <a:t>Solution?</a:t>
            </a:r>
          </a:p>
          <a:p>
            <a:pPr lvl="1"/>
            <a:r>
              <a:rPr lang="en-US" dirty="0"/>
              <a:t>Unroll the last warp</a:t>
            </a:r>
          </a:p>
        </p:txBody>
      </p:sp>
      <p:sp>
        <p:nvSpPr>
          <p:cNvPr id="2614" name="Shape 2614"/>
          <p:cNvSpPr txBox="1">
            <a:spLocks noGrp="1"/>
          </p:cNvSpPr>
          <p:nvPr>
            <p:ph type="title"/>
          </p:nvPr>
        </p:nvSpPr>
        <p:spPr/>
        <p:txBody>
          <a:bodyPr>
            <a:normAutofit/>
          </a:bodyPr>
          <a:lstStyle/>
          <a:p>
            <a:pPr lvl="0"/>
            <a:r>
              <a:rPr lang="en-US" dirty="0"/>
              <a:t>Stage</a:t>
            </a:r>
            <a:r>
              <a:rPr lang="en" dirty="0"/>
              <a:t> 3: </a:t>
            </a:r>
            <a:r>
              <a:rPr lang="en-US" dirty="0"/>
              <a:t>Add on load - Multiple</a:t>
            </a:r>
            <a:endParaRPr lang="en" dirty="0"/>
          </a:p>
        </p:txBody>
      </p:sp>
    </p:spTree>
    <p:extLst>
      <p:ext uri="{BB962C8B-B14F-4D97-AF65-F5344CB8AC3E}">
        <p14:creationId xmlns:p14="http://schemas.microsoft.com/office/powerpoint/2010/main" val="237509979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Shape 434"/>
          <p:cNvSpPr txBox="1">
            <a:spLocks noGrp="1"/>
          </p:cNvSpPr>
          <p:nvPr>
            <p:ph idx="1"/>
          </p:nvPr>
        </p:nvSpPr>
        <p:spPr/>
        <p:txBody>
          <a:bodyPr/>
          <a:lstStyle/>
          <a:p>
            <a:pPr lvl="0"/>
            <a:r>
              <a:rPr lang="en" dirty="0"/>
              <a:t>A warp requests 32 aligned, 4-byte words</a:t>
            </a:r>
          </a:p>
          <a:p>
            <a:pPr lvl="1"/>
            <a:r>
              <a:rPr lang="en" dirty="0"/>
              <a:t>32 threads requesting 1 float each (not all continuous in memory)</a:t>
            </a:r>
          </a:p>
          <a:p>
            <a:pPr lvl="0"/>
            <a:r>
              <a:rPr lang="en" dirty="0"/>
              <a:t>Address fall within 5 L2 cache-line</a:t>
            </a:r>
          </a:p>
          <a:p>
            <a:pPr lvl="1"/>
            <a:r>
              <a:rPr lang="en" dirty="0"/>
              <a:t>Warp needs 128 bytes</a:t>
            </a:r>
          </a:p>
          <a:p>
            <a:pPr lvl="1"/>
            <a:r>
              <a:rPr lang="en" dirty="0"/>
              <a:t>160 bytes move across the bus on a miss</a:t>
            </a:r>
          </a:p>
          <a:p>
            <a:pPr lvl="1"/>
            <a:r>
              <a:rPr lang="en" dirty="0"/>
              <a:t>Bus utilization: 80%</a:t>
            </a:r>
          </a:p>
        </p:txBody>
      </p:sp>
      <p:sp>
        <p:nvSpPr>
          <p:cNvPr id="433" name="Shape 433"/>
          <p:cNvSpPr txBox="1">
            <a:spLocks noGrp="1"/>
          </p:cNvSpPr>
          <p:nvPr>
            <p:ph type="title"/>
          </p:nvPr>
        </p:nvSpPr>
        <p:spPr/>
        <p:txBody>
          <a:bodyPr>
            <a:normAutofit/>
          </a:bodyPr>
          <a:lstStyle/>
          <a:p>
            <a:pPr lvl="0"/>
            <a:r>
              <a:rPr lang="en" dirty="0">
                <a:solidFill>
                  <a:schemeClr val="tx1"/>
                </a:solidFill>
              </a:rPr>
              <a:t>Coalescence (Non-cached)</a:t>
            </a:r>
          </a:p>
        </p:txBody>
      </p:sp>
      <p:sp>
        <p:nvSpPr>
          <p:cNvPr id="435" name="Shape 435"/>
          <p:cNvSpPr txBox="1"/>
          <p:nvPr/>
        </p:nvSpPr>
        <p:spPr>
          <a:xfrm>
            <a:off x="4513766" y="4143009"/>
            <a:ext cx="2773224"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sp>
        <p:nvSpPr>
          <p:cNvPr id="436" name="Shape 436"/>
          <p:cNvSpPr txBox="1"/>
          <p:nvPr/>
        </p:nvSpPr>
        <p:spPr>
          <a:xfrm>
            <a:off x="3910894" y="6249087"/>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437" name="Shape 437"/>
          <p:cNvSpPr txBox="1"/>
          <p:nvPr/>
        </p:nvSpPr>
        <p:spPr>
          <a:xfrm>
            <a:off x="55614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438" name="Shape 438"/>
          <p:cNvSpPr txBox="1"/>
          <p:nvPr/>
        </p:nvSpPr>
        <p:spPr>
          <a:xfrm>
            <a:off x="4420627"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439" name="Shape 439"/>
          <p:cNvSpPr txBox="1"/>
          <p:nvPr/>
        </p:nvSpPr>
        <p:spPr>
          <a:xfrm>
            <a:off x="49935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440" name="Shape 440"/>
          <p:cNvSpPr txBox="1"/>
          <p:nvPr/>
        </p:nvSpPr>
        <p:spPr>
          <a:xfrm>
            <a:off x="6126985"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441" name="Shape 441"/>
          <p:cNvSpPr txBox="1"/>
          <p:nvPr/>
        </p:nvSpPr>
        <p:spPr>
          <a:xfrm>
            <a:off x="72340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442" name="Shape 442"/>
          <p:cNvSpPr txBox="1"/>
          <p:nvPr/>
        </p:nvSpPr>
        <p:spPr>
          <a:xfrm>
            <a:off x="66661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443" name="Shape 443"/>
          <p:cNvSpPr txBox="1"/>
          <p:nvPr/>
        </p:nvSpPr>
        <p:spPr>
          <a:xfrm>
            <a:off x="277914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444" name="Shape 444"/>
          <p:cNvSpPr txBox="1"/>
          <p:nvPr/>
        </p:nvSpPr>
        <p:spPr>
          <a:xfrm>
            <a:off x="334488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445" name="Shape 445"/>
          <p:cNvSpPr txBox="1"/>
          <p:nvPr/>
        </p:nvSpPr>
        <p:spPr>
          <a:xfrm>
            <a:off x="8379282"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446" name="Shape 446"/>
          <p:cNvSpPr txBox="1"/>
          <p:nvPr/>
        </p:nvSpPr>
        <p:spPr>
          <a:xfrm>
            <a:off x="7811381"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447" name="Shape 447"/>
          <p:cNvSpPr txBox="1"/>
          <p:nvPr/>
        </p:nvSpPr>
        <p:spPr>
          <a:xfrm>
            <a:off x="8944812"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448" name="Shape 448"/>
          <p:cNvSpPr txBox="1"/>
          <p:nvPr/>
        </p:nvSpPr>
        <p:spPr>
          <a:xfrm>
            <a:off x="100519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449" name="Shape 449"/>
          <p:cNvSpPr txBox="1"/>
          <p:nvPr/>
        </p:nvSpPr>
        <p:spPr>
          <a:xfrm>
            <a:off x="94840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450" name="Shape 450"/>
          <p:cNvSpPr txBox="1"/>
          <p:nvPr/>
        </p:nvSpPr>
        <p:spPr>
          <a:xfrm>
            <a:off x="5434809" y="6530561"/>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451" name="Shape 451"/>
          <p:cNvSpPr txBox="1"/>
          <p:nvPr/>
        </p:nvSpPr>
        <p:spPr>
          <a:xfrm>
            <a:off x="2259194" y="6252291"/>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452" name="Shape 452"/>
          <p:cNvSpPr/>
          <p:nvPr/>
        </p:nvSpPr>
        <p:spPr>
          <a:xfrm>
            <a:off x="8037636" y="4799372"/>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3" name="Shape 453"/>
          <p:cNvSpPr/>
          <p:nvPr/>
        </p:nvSpPr>
        <p:spPr>
          <a:xfrm>
            <a:off x="4618112" y="4802565"/>
            <a:ext cx="2267099" cy="369291"/>
          </a:xfrm>
          <a:prstGeom prst="rect">
            <a:avLst/>
          </a:prstGeom>
          <a:solidFill>
            <a:srgbClr val="6AA84F"/>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4" name="Shape 454"/>
          <p:cNvSpPr/>
          <p:nvPr/>
        </p:nvSpPr>
        <p:spPr>
          <a:xfrm>
            <a:off x="2353787" y="4802565"/>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5" name="Shape 455"/>
          <p:cNvSpPr/>
          <p:nvPr/>
        </p:nvSpPr>
        <p:spPr>
          <a:xfrm>
            <a:off x="6887236" y="4799379"/>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6" name="Shape 456"/>
          <p:cNvSpPr/>
          <p:nvPr/>
        </p:nvSpPr>
        <p:spPr>
          <a:xfrm>
            <a:off x="964294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7" name="Shape 457"/>
          <p:cNvSpPr/>
          <p:nvPr/>
        </p:nvSpPr>
        <p:spPr>
          <a:xfrm>
            <a:off x="908225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8" name="Shape 458"/>
          <p:cNvSpPr/>
          <p:nvPr/>
        </p:nvSpPr>
        <p:spPr>
          <a:xfrm>
            <a:off x="85215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9" name="Shape 459"/>
          <p:cNvSpPr/>
          <p:nvPr/>
        </p:nvSpPr>
        <p:spPr>
          <a:xfrm>
            <a:off x="796087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0" name="Shape 460"/>
          <p:cNvSpPr/>
          <p:nvPr/>
        </p:nvSpPr>
        <p:spPr>
          <a:xfrm>
            <a:off x="740018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1" name="Shape 461"/>
          <p:cNvSpPr/>
          <p:nvPr/>
        </p:nvSpPr>
        <p:spPr>
          <a:xfrm>
            <a:off x="683949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2" name="Shape 462"/>
          <p:cNvSpPr/>
          <p:nvPr/>
        </p:nvSpPr>
        <p:spPr>
          <a:xfrm>
            <a:off x="235378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3" name="Shape 463"/>
          <p:cNvSpPr/>
          <p:nvPr/>
        </p:nvSpPr>
        <p:spPr>
          <a:xfrm>
            <a:off x="627861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4" name="Shape 464"/>
          <p:cNvSpPr/>
          <p:nvPr/>
        </p:nvSpPr>
        <p:spPr>
          <a:xfrm>
            <a:off x="5717928"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5" name="Shape 465"/>
          <p:cNvSpPr/>
          <p:nvPr/>
        </p:nvSpPr>
        <p:spPr>
          <a:xfrm>
            <a:off x="515723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6" name="Shape 466"/>
          <p:cNvSpPr/>
          <p:nvPr/>
        </p:nvSpPr>
        <p:spPr>
          <a:xfrm>
            <a:off x="459654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7" name="Shape 467"/>
          <p:cNvSpPr/>
          <p:nvPr/>
        </p:nvSpPr>
        <p:spPr>
          <a:xfrm>
            <a:off x="403585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8" name="Shape 468"/>
          <p:cNvSpPr/>
          <p:nvPr/>
        </p:nvSpPr>
        <p:spPr>
          <a:xfrm>
            <a:off x="34751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69" name="Shape 469"/>
          <p:cNvSpPr/>
          <p:nvPr/>
        </p:nvSpPr>
        <p:spPr>
          <a:xfrm>
            <a:off x="291447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70" name="Shape 470"/>
          <p:cNvSpPr txBox="1"/>
          <p:nvPr/>
        </p:nvSpPr>
        <p:spPr>
          <a:xfrm>
            <a:off x="1790297" y="4758609"/>
            <a:ext cx="468899" cy="457200"/>
          </a:xfrm>
          <a:prstGeom prst="rect">
            <a:avLst/>
          </a:prstGeom>
          <a:noFill/>
          <a:ln>
            <a:noFill/>
          </a:ln>
        </p:spPr>
        <p:txBody>
          <a:bodyPr lIns="91425" tIns="91425" rIns="91425" bIns="91425" anchor="t" anchorCtr="0">
            <a:spAutoFit/>
          </a:bodyPr>
          <a:lstStyle/>
          <a:p>
            <a:r>
              <a:rPr lang="en">
                <a:solidFill>
                  <a:schemeClr val="dk2"/>
                </a:solidFill>
              </a:rPr>
              <a:t>L1</a:t>
            </a:r>
          </a:p>
        </p:txBody>
      </p:sp>
      <p:sp>
        <p:nvSpPr>
          <p:cNvPr id="471" name="Shape 471"/>
          <p:cNvSpPr txBox="1"/>
          <p:nvPr/>
        </p:nvSpPr>
        <p:spPr>
          <a:xfrm>
            <a:off x="1790297" y="5627724"/>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cxnSp>
        <p:nvCxnSpPr>
          <p:cNvPr id="472" name="Shape 472"/>
          <p:cNvCxnSpPr/>
          <p:nvPr/>
        </p:nvCxnSpPr>
        <p:spPr>
          <a:xfrm rot="-5400000" flipH="1">
            <a:off x="4193730" y="5050974"/>
            <a:ext cx="1204499" cy="10200"/>
          </a:xfrm>
          <a:prstGeom prst="straightConnector1">
            <a:avLst/>
          </a:prstGeom>
          <a:noFill/>
          <a:ln w="9525" cap="flat">
            <a:solidFill>
              <a:schemeClr val="accent1"/>
            </a:solidFill>
            <a:prstDash val="solid"/>
            <a:round/>
            <a:headEnd type="none" w="med" len="med"/>
            <a:tailEnd type="stealth" w="lg" len="lg"/>
          </a:ln>
        </p:spPr>
      </p:cxnSp>
      <p:cxnSp>
        <p:nvCxnSpPr>
          <p:cNvPr id="473" name="Shape 473"/>
          <p:cNvCxnSpPr/>
          <p:nvPr/>
        </p:nvCxnSpPr>
        <p:spPr>
          <a:xfrm rot="-5400000" flipH="1">
            <a:off x="4518179" y="5050974"/>
            <a:ext cx="1204499" cy="10200"/>
          </a:xfrm>
          <a:prstGeom prst="straightConnector1">
            <a:avLst/>
          </a:prstGeom>
          <a:noFill/>
          <a:ln w="9525" cap="flat">
            <a:solidFill>
              <a:schemeClr val="accent1"/>
            </a:solidFill>
            <a:prstDash val="solid"/>
            <a:round/>
            <a:headEnd type="none" w="med" len="med"/>
            <a:tailEnd type="stealth" w="lg" len="lg"/>
          </a:ln>
        </p:spPr>
      </p:cxnSp>
      <p:cxnSp>
        <p:nvCxnSpPr>
          <p:cNvPr id="474" name="Shape 474"/>
          <p:cNvCxnSpPr/>
          <p:nvPr/>
        </p:nvCxnSpPr>
        <p:spPr>
          <a:xfrm rot="-5400000" flipH="1">
            <a:off x="5730272" y="5036662"/>
            <a:ext cx="1181399" cy="15300"/>
          </a:xfrm>
          <a:prstGeom prst="straightConnector1">
            <a:avLst/>
          </a:prstGeom>
          <a:noFill/>
          <a:ln w="9525" cap="flat">
            <a:solidFill>
              <a:schemeClr val="accent1"/>
            </a:solidFill>
            <a:prstDash val="solid"/>
            <a:round/>
            <a:headEnd type="none" w="med" len="med"/>
            <a:tailEnd type="stealth" w="lg" len="lg"/>
          </a:ln>
        </p:spPr>
      </p:cxnSp>
      <p:sp>
        <p:nvSpPr>
          <p:cNvPr id="475" name="Shape 475"/>
          <p:cNvSpPr txBox="1"/>
          <p:nvPr/>
        </p:nvSpPr>
        <p:spPr>
          <a:xfrm>
            <a:off x="5735227" y="4377344"/>
            <a:ext cx="484593" cy="369291"/>
          </a:xfrm>
          <a:prstGeom prst="rect">
            <a:avLst/>
          </a:prstGeom>
          <a:noFill/>
          <a:ln>
            <a:noFill/>
          </a:ln>
        </p:spPr>
        <p:txBody>
          <a:bodyPr wrap="square" lIns="91425" tIns="45700" rIns="91425" bIns="45700" anchor="t" anchorCtr="0">
            <a:spAutoFit/>
          </a:bodyPr>
          <a:lstStyle/>
          <a:p>
            <a:pPr>
              <a:buSzPct val="25000"/>
            </a:pPr>
            <a:r>
              <a:rPr lang="en" b="1" dirty="0">
                <a:solidFill>
                  <a:schemeClr val="dk2"/>
                </a:solidFill>
              </a:rPr>
              <a:t>...</a:t>
            </a:r>
          </a:p>
        </p:txBody>
      </p:sp>
      <p:cxnSp>
        <p:nvCxnSpPr>
          <p:cNvPr id="476" name="Shape 476"/>
          <p:cNvCxnSpPr/>
          <p:nvPr/>
        </p:nvCxnSpPr>
        <p:spPr>
          <a:xfrm rot="-5400000" flipH="1">
            <a:off x="3838864" y="5050974"/>
            <a:ext cx="1204499" cy="10200"/>
          </a:xfrm>
          <a:prstGeom prst="straightConnector1">
            <a:avLst/>
          </a:prstGeom>
          <a:noFill/>
          <a:ln w="9525" cap="flat">
            <a:solidFill>
              <a:schemeClr val="accent1"/>
            </a:solidFill>
            <a:prstDash val="solid"/>
            <a:round/>
            <a:headEnd type="none" w="med" len="med"/>
            <a:tailEnd type="stealth" w="lg" len="lg"/>
          </a:ln>
        </p:spPr>
      </p:cxnSp>
      <p:cxnSp>
        <p:nvCxnSpPr>
          <p:cNvPr id="477" name="Shape 477"/>
          <p:cNvCxnSpPr/>
          <p:nvPr/>
        </p:nvCxnSpPr>
        <p:spPr>
          <a:xfrm rot="-5400000" flipH="1">
            <a:off x="4781794" y="5050974"/>
            <a:ext cx="1204499" cy="10200"/>
          </a:xfrm>
          <a:prstGeom prst="straightConnector1">
            <a:avLst/>
          </a:prstGeom>
          <a:noFill/>
          <a:ln w="9525" cap="flat">
            <a:solidFill>
              <a:schemeClr val="accent1"/>
            </a:solidFill>
            <a:prstDash val="solid"/>
            <a:round/>
            <a:headEnd type="none" w="med" len="med"/>
            <a:tailEnd type="stealth" w="lg" len="lg"/>
          </a:ln>
        </p:spPr>
      </p:cxnSp>
      <p:cxnSp>
        <p:nvCxnSpPr>
          <p:cNvPr id="478" name="Shape 478"/>
          <p:cNvCxnSpPr/>
          <p:nvPr/>
        </p:nvCxnSpPr>
        <p:spPr>
          <a:xfrm rot="-5400000" flipH="1">
            <a:off x="6146200" y="5065478"/>
            <a:ext cx="1181399" cy="15300"/>
          </a:xfrm>
          <a:prstGeom prst="straightConnector1">
            <a:avLst/>
          </a:prstGeom>
          <a:noFill/>
          <a:ln w="9525" cap="flat">
            <a:solidFill>
              <a:schemeClr val="accent1"/>
            </a:solidFill>
            <a:prstDash val="solid"/>
            <a:round/>
            <a:headEnd type="none" w="med" len="med"/>
            <a:tailEnd type="stealth" w="lg" len="lg"/>
          </a:ln>
        </p:spPr>
      </p:cxnSp>
    </p:spTree>
    <p:extLst>
      <p:ext uri="{BB962C8B-B14F-4D97-AF65-F5344CB8AC3E}">
        <p14:creationId xmlns:p14="http://schemas.microsoft.com/office/powerpoint/2010/main" val="1116550387"/>
      </p:ext>
    </p:extLst>
  </p:cSld>
  <p:clrMapOvr>
    <a:masterClrMapping/>
  </p:clrMapOvr>
  <p:transition spd="slow">
    <p:cu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8" name="Shape 2648"/>
          <p:cNvSpPr txBox="1">
            <a:spLocks noGrp="1"/>
          </p:cNvSpPr>
          <p:nvPr>
            <p:ph idx="1"/>
          </p:nvPr>
        </p:nvSpPr>
        <p:spPr>
          <a:xfrm>
            <a:off x="838200" y="1825625"/>
            <a:ext cx="10515600" cy="4351338"/>
          </a:xfrm>
        </p:spPr>
        <p:txBody>
          <a:bodyPr>
            <a:normAutofit/>
          </a:bodyPr>
          <a:lstStyle/>
          <a:p>
            <a:pPr lvl="0"/>
            <a:r>
              <a:rPr lang="en-US" dirty="0"/>
              <a:t>Stage 2 Part 3 looks like:</a:t>
            </a:r>
          </a:p>
          <a:p>
            <a:pPr lvl="0"/>
            <a:endParaRPr lang="en-US" dirty="0"/>
          </a:p>
          <a:p>
            <a:pPr lvl="0"/>
            <a:r>
              <a:rPr lang="en-US" dirty="0"/>
              <a:t>Split it into 2 parts</a:t>
            </a:r>
          </a:p>
          <a:p>
            <a:pPr lvl="0"/>
            <a:endParaRPr lang="en-US" dirty="0"/>
          </a:p>
          <a:p>
            <a:pPr lvl="0"/>
            <a:r>
              <a:rPr lang="en-US" dirty="0"/>
              <a:t>Part 3A does same</a:t>
            </a:r>
          </a:p>
          <a:p>
            <a:pPr lvl="1"/>
            <a:r>
              <a:rPr lang="en-US" dirty="0"/>
              <a:t>But stop at c &lt;= 32</a:t>
            </a:r>
          </a:p>
          <a:p>
            <a:r>
              <a:rPr lang="en-US" dirty="0"/>
              <a:t>When c &lt;= 32</a:t>
            </a:r>
          </a:p>
          <a:p>
            <a:pPr lvl="1"/>
            <a:r>
              <a:rPr lang="en-US" dirty="0"/>
              <a:t>…</a:t>
            </a:r>
          </a:p>
        </p:txBody>
      </p:sp>
      <p:sp>
        <p:nvSpPr>
          <p:cNvPr id="2647" name="Shape 2647"/>
          <p:cNvSpPr txBox="1">
            <a:spLocks noGrp="1"/>
          </p:cNvSpPr>
          <p:nvPr>
            <p:ph type="title"/>
          </p:nvPr>
        </p:nvSpPr>
        <p:spPr/>
        <p:txBody>
          <a:bodyPr>
            <a:normAutofit/>
          </a:bodyPr>
          <a:lstStyle/>
          <a:p>
            <a:pPr lvl="0"/>
            <a:r>
              <a:rPr lang="en-US" dirty="0"/>
              <a:t>Stage 4</a:t>
            </a:r>
            <a:r>
              <a:rPr lang="en" dirty="0"/>
              <a:t>: </a:t>
            </a:r>
            <a:r>
              <a:rPr lang="en-US" dirty="0"/>
              <a:t>Last Warp Unroll</a:t>
            </a:r>
            <a:endParaRPr lang="en" dirty="0"/>
          </a:p>
        </p:txBody>
      </p:sp>
      <p:sp>
        <p:nvSpPr>
          <p:cNvPr id="5" name="Rectangle 1">
            <a:extLst>
              <a:ext uri="{FF2B5EF4-FFF2-40B4-BE49-F238E27FC236}">
                <a16:creationId xmlns:a16="http://schemas.microsoft.com/office/drawing/2014/main" id="{AF4F2A92-CE29-40F4-901D-E1AFB467E576}"/>
              </a:ext>
            </a:extLst>
          </p:cNvPr>
          <p:cNvSpPr>
            <a:spLocks noChangeArrowheads="1"/>
          </p:cNvSpPr>
          <p:nvPr/>
        </p:nvSpPr>
        <p:spPr bwMode="auto">
          <a:xfrm>
            <a:off x="4778829" y="1868470"/>
            <a:ext cx="7276351" cy="147732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a:ln>
                  <a:noFill/>
                </a:ln>
                <a:solidFill>
                  <a:srgbClr val="0000FF"/>
                </a:solidFill>
                <a:effectLst/>
                <a:latin typeface="Consolas" panose="020B0609020204030204" pitchFamily="49" charset="0"/>
              </a:rPr>
              <a:t>for</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FF"/>
                </a:solidFill>
                <a:effectLst/>
                <a:latin typeface="Consolas" panose="020B0609020204030204" pitchFamily="49" charset="0"/>
              </a:rPr>
              <a:t>int</a:t>
            </a:r>
            <a:r>
              <a:rPr kumimoji="0" lang="en-US" altLang="en-US" i="0" u="none" strike="noStrike" cap="none" normalizeH="0" baseline="0" dirty="0">
                <a:ln>
                  <a:noFill/>
                </a:ln>
                <a:solidFill>
                  <a:srgbClr val="000000"/>
                </a:solidFill>
                <a:effectLst/>
                <a:latin typeface="Consolas" panose="020B0609020204030204" pitchFamily="49" charset="0"/>
              </a:rPr>
              <a:t> c = </a:t>
            </a:r>
            <a:r>
              <a:rPr kumimoji="0" lang="en-US" altLang="en-US" i="0" u="none" strike="noStrike" cap="none" normalizeH="0" baseline="0" dirty="0" err="1">
                <a:ln>
                  <a:noFill/>
                </a:ln>
                <a:solidFill>
                  <a:srgbClr val="000000"/>
                </a:solidFill>
                <a:effectLst/>
                <a:latin typeface="Consolas" panose="020B0609020204030204" pitchFamily="49" charset="0"/>
              </a:rPr>
              <a:t>blockDim.x</a:t>
            </a:r>
            <a:r>
              <a:rPr kumimoji="0" lang="en-US" altLang="en-US" i="0" u="none" strike="noStrike" cap="none" normalizeH="0" baseline="0" dirty="0">
                <a:ln>
                  <a:noFill/>
                </a:ln>
                <a:solidFill>
                  <a:srgbClr val="000000"/>
                </a:solidFill>
                <a:effectLst/>
                <a:latin typeface="Consolas" panose="020B0609020204030204" pitchFamily="49" charset="0"/>
              </a:rPr>
              <a:t> / 2; c &gt; 0; c &gt;&gt;= 1)  {</a:t>
            </a:r>
          </a:p>
          <a:p>
            <a:pPr eaLnBrk="0" fontAlgn="base" hangingPunct="0">
              <a:spcBef>
                <a:spcPct val="0"/>
              </a:spcBef>
              <a:spcAft>
                <a:spcPct val="0"/>
              </a:spcAft>
            </a:pPr>
            <a:r>
              <a:rPr lang="en-US" altLang="en-US" dirty="0">
                <a:solidFill>
                  <a:srgbClr val="000000"/>
                </a:solidFill>
                <a:latin typeface="Consolas" panose="020B0609020204030204" pitchFamily="49" charset="0"/>
              </a:rPr>
              <a:t>         </a:t>
            </a:r>
            <a:r>
              <a:rPr kumimoji="0" lang="en-US" altLang="en-US" i="0" u="none" strike="noStrike" cap="none" normalizeH="0" baseline="0" dirty="0">
                <a:ln>
                  <a:noFill/>
                </a:ln>
                <a:solidFill>
                  <a:srgbClr val="0000FF"/>
                </a:solidFill>
                <a:effectLst/>
                <a:latin typeface="Consolas" panose="020B0609020204030204" pitchFamily="49" charset="0"/>
              </a:rPr>
              <a:t>if</a:t>
            </a: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&lt;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__</a:t>
            </a:r>
            <a:r>
              <a:rPr kumimoji="0" lang="en-US" altLang="en-US" i="0" u="none" strike="noStrike" cap="none" normalizeH="0" baseline="0" dirty="0" err="1">
                <a:ln>
                  <a:noFill/>
                </a:ln>
                <a:solidFill>
                  <a:srgbClr val="000000"/>
                </a:solidFill>
                <a:effectLst/>
                <a:latin typeface="Consolas" panose="020B0609020204030204" pitchFamily="49" charset="0"/>
              </a:rPr>
              <a:t>syncthreads</a:t>
            </a:r>
            <a:r>
              <a:rPr kumimoji="0" lang="en-US" altLang="en-US"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p>
        </p:txBody>
      </p:sp>
      <p:sp>
        <p:nvSpPr>
          <p:cNvPr id="6" name="Rectangle 5">
            <a:extLst>
              <a:ext uri="{FF2B5EF4-FFF2-40B4-BE49-F238E27FC236}">
                <a16:creationId xmlns:a16="http://schemas.microsoft.com/office/drawing/2014/main" id="{BF69CF94-88B5-4A5E-B4DB-681E798EB455}"/>
              </a:ext>
            </a:extLst>
          </p:cNvPr>
          <p:cNvSpPr/>
          <p:nvPr/>
        </p:nvSpPr>
        <p:spPr>
          <a:xfrm>
            <a:off x="5257800" y="1868470"/>
            <a:ext cx="6934200" cy="147732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a:t>
            </a:r>
          </a:p>
        </p:txBody>
      </p:sp>
      <p:sp>
        <p:nvSpPr>
          <p:cNvPr id="7" name="Rectangle 1">
            <a:extLst>
              <a:ext uri="{FF2B5EF4-FFF2-40B4-BE49-F238E27FC236}">
                <a16:creationId xmlns:a16="http://schemas.microsoft.com/office/drawing/2014/main" id="{D5668739-89D0-49FD-9B7B-3F07F492B526}"/>
              </a:ext>
            </a:extLst>
          </p:cNvPr>
          <p:cNvSpPr>
            <a:spLocks noChangeArrowheads="1"/>
          </p:cNvSpPr>
          <p:nvPr/>
        </p:nvSpPr>
        <p:spPr bwMode="auto">
          <a:xfrm>
            <a:off x="4757057" y="3714775"/>
            <a:ext cx="6643165" cy="258532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FF"/>
                </a:solidFill>
                <a:effectLst/>
                <a:latin typeface="Consolas" panose="020B0609020204030204" pitchFamily="49" charset="0"/>
              </a:rPr>
              <a:t>for</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FF"/>
                </a:solidFill>
                <a:effectLst/>
                <a:latin typeface="Consolas" panose="020B0609020204030204" pitchFamily="49" charset="0"/>
              </a:rPr>
              <a:t>int</a:t>
            </a:r>
            <a:r>
              <a:rPr kumimoji="0" lang="en-US" altLang="en-US" i="0" u="none" strike="noStrike" cap="none" normalizeH="0" baseline="0" dirty="0">
                <a:ln>
                  <a:noFill/>
                </a:ln>
                <a:solidFill>
                  <a:srgbClr val="000000"/>
                </a:solidFill>
                <a:effectLst/>
                <a:latin typeface="Consolas" panose="020B0609020204030204" pitchFamily="49" charset="0"/>
              </a:rPr>
              <a:t> c = </a:t>
            </a:r>
            <a:r>
              <a:rPr kumimoji="0" lang="en-US" altLang="en-US" i="0" u="none" strike="noStrike" cap="none" normalizeH="0" baseline="0" dirty="0" err="1">
                <a:ln>
                  <a:noFill/>
                </a:ln>
                <a:solidFill>
                  <a:srgbClr val="000000"/>
                </a:solidFill>
                <a:effectLst/>
                <a:latin typeface="Consolas" panose="020B0609020204030204" pitchFamily="49" charset="0"/>
              </a:rPr>
              <a:t>blockDim.x</a:t>
            </a:r>
            <a:r>
              <a:rPr kumimoji="0" lang="en-US" altLang="en-US" i="0" u="none" strike="noStrike" cap="none" normalizeH="0" baseline="0" dirty="0">
                <a:ln>
                  <a:noFill/>
                </a:ln>
                <a:solidFill>
                  <a:srgbClr val="000000"/>
                </a:solidFill>
                <a:effectLst/>
                <a:latin typeface="Consolas" panose="020B0609020204030204" pitchFamily="49" charset="0"/>
              </a:rPr>
              <a:t> / 2; </a:t>
            </a:r>
            <a:r>
              <a:rPr kumimoji="0" lang="en-US" altLang="en-US" b="1" i="0" u="none" strike="noStrike" cap="none" normalizeH="0" baseline="0" dirty="0">
                <a:ln>
                  <a:noFill/>
                </a:ln>
                <a:solidFill>
                  <a:srgbClr val="000000"/>
                </a:solidFill>
                <a:effectLst/>
                <a:highlight>
                  <a:srgbClr val="00FFFF"/>
                </a:highlight>
                <a:latin typeface="Consolas" panose="020B0609020204030204" pitchFamily="49" charset="0"/>
              </a:rPr>
              <a:t>c &gt; 32</a:t>
            </a:r>
            <a:r>
              <a:rPr kumimoji="0" lang="en-US" altLang="en-US" i="0" u="none" strike="noStrike" cap="none" normalizeH="0" baseline="0" dirty="0">
                <a:ln>
                  <a:noFill/>
                </a:ln>
                <a:solidFill>
                  <a:srgbClr val="000000"/>
                </a:solidFill>
                <a:effectLst/>
                <a:latin typeface="Consolas" panose="020B0609020204030204" pitchFamily="49" charset="0"/>
              </a:rPr>
              <a:t>; c &gt;&gt;= 1)  {</a:t>
            </a:r>
          </a:p>
          <a:p>
            <a:pPr eaLnBrk="0" fontAlgn="base" hangingPunct="0">
              <a:spcBef>
                <a:spcPct val="0"/>
              </a:spcBef>
              <a:spcAft>
                <a:spcPct val="0"/>
              </a:spcAft>
            </a:pPr>
            <a:r>
              <a:rPr lang="en-US" altLang="en-US" dirty="0">
                <a:solidFill>
                  <a:srgbClr val="000000"/>
                </a:solidFill>
                <a:latin typeface="Consolas" panose="020B0609020204030204" pitchFamily="49" charset="0"/>
              </a:rPr>
              <a:t>    </a:t>
            </a:r>
            <a:r>
              <a:rPr kumimoji="0" lang="en-US" altLang="en-US" i="0" u="none" strike="noStrike" cap="none" normalizeH="0" baseline="0" dirty="0">
                <a:ln>
                  <a:noFill/>
                </a:ln>
                <a:solidFill>
                  <a:srgbClr val="0000FF"/>
                </a:solidFill>
                <a:effectLst/>
                <a:latin typeface="Consolas" panose="020B0609020204030204" pitchFamily="49" charset="0"/>
              </a:rPr>
              <a:t>if</a:t>
            </a: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&lt;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__</a:t>
            </a:r>
            <a:r>
              <a:rPr kumimoji="0" lang="en-US" altLang="en-US" i="0" u="none" strike="noStrike" cap="none" normalizeH="0" baseline="0" dirty="0" err="1">
                <a:ln>
                  <a:noFill/>
                </a:ln>
                <a:solidFill>
                  <a:srgbClr val="000000"/>
                </a:solidFill>
                <a:effectLst/>
                <a:latin typeface="Consolas" panose="020B0609020204030204" pitchFamily="49" charset="0"/>
              </a:rPr>
              <a:t>syncthreads</a:t>
            </a:r>
            <a:r>
              <a:rPr kumimoji="0" lang="en-US" altLang="en-US"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b="1" dirty="0">
                <a:solidFill>
                  <a:srgbClr val="0000FF"/>
                </a:solidFill>
                <a:highlight>
                  <a:srgbClr val="00FFFF"/>
                </a:highlight>
                <a:latin typeface="Consolas" panose="020B0609020204030204" pitchFamily="49" charset="0"/>
              </a:rPr>
              <a:t>if</a:t>
            </a:r>
            <a:r>
              <a:rPr lang="en-US" altLang="en-US" b="1" dirty="0">
                <a:solidFill>
                  <a:srgbClr val="000000"/>
                </a:solidFill>
                <a:highlight>
                  <a:srgbClr val="00FFFF"/>
                </a:highlight>
                <a:latin typeface="Consolas" panose="020B0609020204030204" pitchFamily="49" charset="0"/>
              </a:rPr>
              <a:t> (</a:t>
            </a:r>
            <a:r>
              <a:rPr lang="en-US" altLang="en-US" b="1" dirty="0" err="1">
                <a:solidFill>
                  <a:srgbClr val="000000"/>
                </a:solidFill>
                <a:highlight>
                  <a:srgbClr val="00FFFF"/>
                </a:highlight>
                <a:latin typeface="Consolas" panose="020B0609020204030204" pitchFamily="49" charset="0"/>
              </a:rPr>
              <a:t>threadIdx.x</a:t>
            </a:r>
            <a:r>
              <a:rPr lang="en-US" altLang="en-US" b="1" dirty="0">
                <a:solidFill>
                  <a:srgbClr val="000000"/>
                </a:solidFill>
                <a:highlight>
                  <a:srgbClr val="00FFFF"/>
                </a:highlight>
                <a:latin typeface="Consolas" panose="020B0609020204030204" pitchFamily="49" charset="0"/>
              </a:rPr>
              <a:t> &lt; 32)</a:t>
            </a:r>
          </a:p>
          <a:p>
            <a:pPr lvl="0" eaLnBrk="0" fontAlgn="base" hangingPunct="0">
              <a:spcBef>
                <a:spcPct val="0"/>
              </a:spcBef>
              <a:spcAft>
                <a:spcPct val="0"/>
              </a:spcAft>
            </a:pPr>
            <a:r>
              <a:rPr lang="en-US" altLang="en-US" b="1" dirty="0">
                <a:solidFill>
                  <a:srgbClr val="000000"/>
                </a:solidFill>
                <a:highlight>
                  <a:srgbClr val="00FFFF"/>
                </a:highlight>
                <a:latin typeface="Consolas" panose="020B0609020204030204" pitchFamily="49" charset="0"/>
              </a:rPr>
              <a:t>    // Do Something</a:t>
            </a:r>
            <a:endParaRPr kumimoji="0" lang="en-US" altLang="en-US" b="1" i="0" u="none" strike="noStrike" cap="none" normalizeH="0" baseline="0" dirty="0">
              <a:ln>
                <a:noFill/>
              </a:ln>
              <a:solidFill>
                <a:srgbClr val="000000"/>
              </a:solidFill>
              <a:effectLst/>
              <a:highlight>
                <a:srgbClr val="00FFFF"/>
              </a:highlight>
              <a:latin typeface="Consolas" panose="020B0609020204030204" pitchFamily="49" charset="0"/>
            </a:endParaRPr>
          </a:p>
        </p:txBody>
      </p:sp>
      <p:sp>
        <p:nvSpPr>
          <p:cNvPr id="8" name="Rectangle 7">
            <a:extLst>
              <a:ext uri="{FF2B5EF4-FFF2-40B4-BE49-F238E27FC236}">
                <a16:creationId xmlns:a16="http://schemas.microsoft.com/office/drawing/2014/main" id="{A96064D6-BEC0-473A-A06E-B385F181E5C0}"/>
              </a:ext>
            </a:extLst>
          </p:cNvPr>
          <p:cNvSpPr/>
          <p:nvPr/>
        </p:nvSpPr>
        <p:spPr>
          <a:xfrm>
            <a:off x="4697186" y="3700017"/>
            <a:ext cx="7494814" cy="161765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3A</a:t>
            </a:r>
          </a:p>
        </p:txBody>
      </p:sp>
      <p:sp>
        <p:nvSpPr>
          <p:cNvPr id="12" name="Rectangle 11">
            <a:extLst>
              <a:ext uri="{FF2B5EF4-FFF2-40B4-BE49-F238E27FC236}">
                <a16:creationId xmlns:a16="http://schemas.microsoft.com/office/drawing/2014/main" id="{EF365BC4-DF43-446C-8CA1-E1B42B1C2C84}"/>
              </a:ext>
            </a:extLst>
          </p:cNvPr>
          <p:cNvSpPr/>
          <p:nvPr/>
        </p:nvSpPr>
        <p:spPr>
          <a:xfrm>
            <a:off x="4697186" y="5332429"/>
            <a:ext cx="7494814" cy="1351399"/>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3B</a:t>
            </a:r>
          </a:p>
        </p:txBody>
      </p:sp>
    </p:spTree>
    <p:extLst>
      <p:ext uri="{BB962C8B-B14F-4D97-AF65-F5344CB8AC3E}">
        <p14:creationId xmlns:p14="http://schemas.microsoft.com/office/powerpoint/2010/main" val="211501331"/>
      </p:ext>
    </p:extLst>
  </p:cSld>
  <p:clrMapOvr>
    <a:masterClrMapping/>
  </p:clrMapOvr>
  <p:transition spd="slow">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8" name="Shape 2648"/>
          <p:cNvSpPr txBox="1">
            <a:spLocks noGrp="1"/>
          </p:cNvSpPr>
          <p:nvPr>
            <p:ph idx="1"/>
          </p:nvPr>
        </p:nvSpPr>
        <p:spPr>
          <a:xfrm>
            <a:off x="838200" y="1825625"/>
            <a:ext cx="4332514" cy="4351338"/>
          </a:xfrm>
        </p:spPr>
        <p:txBody>
          <a:bodyPr>
            <a:normAutofit/>
          </a:bodyPr>
          <a:lstStyle/>
          <a:p>
            <a:r>
              <a:rPr lang="en-US" dirty="0"/>
              <a:t>When c &lt;= 32</a:t>
            </a:r>
          </a:p>
          <a:p>
            <a:pPr lvl="1"/>
            <a:r>
              <a:rPr lang="en-US" dirty="0"/>
              <a:t>This is where warp divergence comes in</a:t>
            </a:r>
          </a:p>
          <a:p>
            <a:pPr lvl="1"/>
            <a:r>
              <a:rPr lang="en-US" dirty="0"/>
              <a:t>To remove warp divergence we’ll introduce a new </a:t>
            </a:r>
            <a:r>
              <a:rPr lang="en-US" b="1" dirty="0" err="1">
                <a:latin typeface="Consolas" panose="020B0609020204030204" pitchFamily="49" charset="0"/>
              </a:rPr>
              <a:t>warpReduce</a:t>
            </a:r>
            <a:r>
              <a:rPr lang="en-US" dirty="0"/>
              <a:t> function</a:t>
            </a:r>
          </a:p>
        </p:txBody>
      </p:sp>
      <p:sp>
        <p:nvSpPr>
          <p:cNvPr id="2647" name="Shape 2647"/>
          <p:cNvSpPr txBox="1">
            <a:spLocks noGrp="1"/>
          </p:cNvSpPr>
          <p:nvPr>
            <p:ph type="title"/>
          </p:nvPr>
        </p:nvSpPr>
        <p:spPr/>
        <p:txBody>
          <a:bodyPr>
            <a:normAutofit/>
          </a:bodyPr>
          <a:lstStyle/>
          <a:p>
            <a:pPr lvl="0"/>
            <a:r>
              <a:rPr lang="en-US" dirty="0"/>
              <a:t>Stage 4</a:t>
            </a:r>
            <a:r>
              <a:rPr lang="en" dirty="0"/>
              <a:t>: </a:t>
            </a:r>
            <a:r>
              <a:rPr lang="en-US" dirty="0"/>
              <a:t>Last Warp Unroll</a:t>
            </a:r>
            <a:endParaRPr lang="en" dirty="0"/>
          </a:p>
        </p:txBody>
      </p:sp>
      <p:sp>
        <p:nvSpPr>
          <p:cNvPr id="5" name="Rectangle 1">
            <a:extLst>
              <a:ext uri="{FF2B5EF4-FFF2-40B4-BE49-F238E27FC236}">
                <a16:creationId xmlns:a16="http://schemas.microsoft.com/office/drawing/2014/main" id="{AF4F2A92-CE29-40F4-901D-E1AFB467E576}"/>
              </a:ext>
            </a:extLst>
          </p:cNvPr>
          <p:cNvSpPr>
            <a:spLocks noChangeArrowheads="1"/>
          </p:cNvSpPr>
          <p:nvPr/>
        </p:nvSpPr>
        <p:spPr bwMode="auto">
          <a:xfrm>
            <a:off x="4778829" y="1868470"/>
            <a:ext cx="7276351" cy="147732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a:ln>
                  <a:noFill/>
                </a:ln>
                <a:solidFill>
                  <a:srgbClr val="0000FF"/>
                </a:solidFill>
                <a:effectLst/>
                <a:latin typeface="Consolas" panose="020B0609020204030204" pitchFamily="49" charset="0"/>
              </a:rPr>
              <a:t>for</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FF"/>
                </a:solidFill>
                <a:effectLst/>
                <a:latin typeface="Consolas" panose="020B0609020204030204" pitchFamily="49" charset="0"/>
              </a:rPr>
              <a:t>int</a:t>
            </a:r>
            <a:r>
              <a:rPr kumimoji="0" lang="en-US" altLang="en-US" i="0" u="none" strike="noStrike" cap="none" normalizeH="0" baseline="0" dirty="0">
                <a:ln>
                  <a:noFill/>
                </a:ln>
                <a:solidFill>
                  <a:srgbClr val="000000"/>
                </a:solidFill>
                <a:effectLst/>
                <a:latin typeface="Consolas" panose="020B0609020204030204" pitchFamily="49" charset="0"/>
              </a:rPr>
              <a:t> c = </a:t>
            </a:r>
            <a:r>
              <a:rPr kumimoji="0" lang="en-US" altLang="en-US" i="0" u="none" strike="noStrike" cap="none" normalizeH="0" baseline="0" dirty="0" err="1">
                <a:ln>
                  <a:noFill/>
                </a:ln>
                <a:solidFill>
                  <a:srgbClr val="000000"/>
                </a:solidFill>
                <a:effectLst/>
                <a:latin typeface="Consolas" panose="020B0609020204030204" pitchFamily="49" charset="0"/>
              </a:rPr>
              <a:t>blockDim.x</a:t>
            </a:r>
            <a:r>
              <a:rPr kumimoji="0" lang="en-US" altLang="en-US" i="0" u="none" strike="noStrike" cap="none" normalizeH="0" baseline="0" dirty="0">
                <a:ln>
                  <a:noFill/>
                </a:ln>
                <a:solidFill>
                  <a:srgbClr val="000000"/>
                </a:solidFill>
                <a:effectLst/>
                <a:latin typeface="Consolas" panose="020B0609020204030204" pitchFamily="49" charset="0"/>
              </a:rPr>
              <a:t> / 2; c &gt; 0; c &gt;&gt;= 1)  {</a:t>
            </a:r>
          </a:p>
          <a:p>
            <a:pPr eaLnBrk="0" fontAlgn="base" hangingPunct="0">
              <a:spcBef>
                <a:spcPct val="0"/>
              </a:spcBef>
              <a:spcAft>
                <a:spcPct val="0"/>
              </a:spcAft>
            </a:pPr>
            <a:r>
              <a:rPr lang="en-US" altLang="en-US" dirty="0">
                <a:solidFill>
                  <a:srgbClr val="000000"/>
                </a:solidFill>
                <a:latin typeface="Consolas" panose="020B0609020204030204" pitchFamily="49" charset="0"/>
              </a:rPr>
              <a:t>         </a:t>
            </a:r>
            <a:r>
              <a:rPr kumimoji="0" lang="en-US" altLang="en-US" i="0" u="none" strike="noStrike" cap="none" normalizeH="0" baseline="0" dirty="0">
                <a:ln>
                  <a:noFill/>
                </a:ln>
                <a:solidFill>
                  <a:srgbClr val="0000FF"/>
                </a:solidFill>
                <a:effectLst/>
                <a:latin typeface="Consolas" panose="020B0609020204030204" pitchFamily="49" charset="0"/>
              </a:rPr>
              <a:t>if</a:t>
            </a: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&lt;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__</a:t>
            </a:r>
            <a:r>
              <a:rPr kumimoji="0" lang="en-US" altLang="en-US" i="0" u="none" strike="noStrike" cap="none" normalizeH="0" baseline="0" dirty="0" err="1">
                <a:ln>
                  <a:noFill/>
                </a:ln>
                <a:solidFill>
                  <a:srgbClr val="000000"/>
                </a:solidFill>
                <a:effectLst/>
                <a:latin typeface="Consolas" panose="020B0609020204030204" pitchFamily="49" charset="0"/>
              </a:rPr>
              <a:t>syncthreads</a:t>
            </a:r>
            <a:r>
              <a:rPr kumimoji="0" lang="en-US" altLang="en-US"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p>
        </p:txBody>
      </p:sp>
      <p:sp>
        <p:nvSpPr>
          <p:cNvPr id="6" name="Rectangle 5">
            <a:extLst>
              <a:ext uri="{FF2B5EF4-FFF2-40B4-BE49-F238E27FC236}">
                <a16:creationId xmlns:a16="http://schemas.microsoft.com/office/drawing/2014/main" id="{BF69CF94-88B5-4A5E-B4DB-681E798EB455}"/>
              </a:ext>
            </a:extLst>
          </p:cNvPr>
          <p:cNvSpPr/>
          <p:nvPr/>
        </p:nvSpPr>
        <p:spPr>
          <a:xfrm>
            <a:off x="5257800" y="1868470"/>
            <a:ext cx="6934200" cy="147732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a:t>
            </a:r>
          </a:p>
        </p:txBody>
      </p:sp>
      <p:sp>
        <p:nvSpPr>
          <p:cNvPr id="7" name="Rectangle 1">
            <a:extLst>
              <a:ext uri="{FF2B5EF4-FFF2-40B4-BE49-F238E27FC236}">
                <a16:creationId xmlns:a16="http://schemas.microsoft.com/office/drawing/2014/main" id="{D5668739-89D0-49FD-9B7B-3F07F492B526}"/>
              </a:ext>
            </a:extLst>
          </p:cNvPr>
          <p:cNvSpPr>
            <a:spLocks noChangeArrowheads="1"/>
          </p:cNvSpPr>
          <p:nvPr/>
        </p:nvSpPr>
        <p:spPr bwMode="auto">
          <a:xfrm>
            <a:off x="4757057" y="3714775"/>
            <a:ext cx="6643165" cy="258532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FF"/>
                </a:solidFill>
                <a:effectLst/>
                <a:latin typeface="Consolas" panose="020B0609020204030204" pitchFamily="49" charset="0"/>
              </a:rPr>
              <a:t>for</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FF"/>
                </a:solidFill>
                <a:effectLst/>
                <a:latin typeface="Consolas" panose="020B0609020204030204" pitchFamily="49" charset="0"/>
              </a:rPr>
              <a:t>int</a:t>
            </a:r>
            <a:r>
              <a:rPr kumimoji="0" lang="en-US" altLang="en-US" i="0" u="none" strike="noStrike" cap="none" normalizeH="0" baseline="0" dirty="0">
                <a:ln>
                  <a:noFill/>
                </a:ln>
                <a:solidFill>
                  <a:srgbClr val="000000"/>
                </a:solidFill>
                <a:effectLst/>
                <a:latin typeface="Consolas" panose="020B0609020204030204" pitchFamily="49" charset="0"/>
              </a:rPr>
              <a:t> c = </a:t>
            </a:r>
            <a:r>
              <a:rPr kumimoji="0" lang="en-US" altLang="en-US" i="0" u="none" strike="noStrike" cap="none" normalizeH="0" baseline="0" dirty="0" err="1">
                <a:ln>
                  <a:noFill/>
                </a:ln>
                <a:solidFill>
                  <a:srgbClr val="000000"/>
                </a:solidFill>
                <a:effectLst/>
                <a:latin typeface="Consolas" panose="020B0609020204030204" pitchFamily="49" charset="0"/>
              </a:rPr>
              <a:t>blockDim.x</a:t>
            </a:r>
            <a:r>
              <a:rPr kumimoji="0" lang="en-US" altLang="en-US" i="0" u="none" strike="noStrike" cap="none" normalizeH="0" baseline="0" dirty="0">
                <a:ln>
                  <a:noFill/>
                </a:ln>
                <a:solidFill>
                  <a:srgbClr val="000000"/>
                </a:solidFill>
                <a:effectLst/>
                <a:latin typeface="Consolas" panose="020B0609020204030204" pitchFamily="49" charset="0"/>
              </a:rPr>
              <a:t> / 2; </a:t>
            </a:r>
            <a:r>
              <a:rPr kumimoji="0" lang="en-US" altLang="en-US" b="1" i="0" u="none" strike="noStrike" cap="none" normalizeH="0" baseline="0" dirty="0">
                <a:ln>
                  <a:noFill/>
                </a:ln>
                <a:solidFill>
                  <a:srgbClr val="000000"/>
                </a:solidFill>
                <a:effectLst/>
                <a:highlight>
                  <a:srgbClr val="00FFFF"/>
                </a:highlight>
                <a:latin typeface="Consolas" panose="020B0609020204030204" pitchFamily="49" charset="0"/>
              </a:rPr>
              <a:t>c &gt; 32</a:t>
            </a:r>
            <a:r>
              <a:rPr kumimoji="0" lang="en-US" altLang="en-US" i="0" u="none" strike="noStrike" cap="none" normalizeH="0" baseline="0" dirty="0">
                <a:ln>
                  <a:noFill/>
                </a:ln>
                <a:solidFill>
                  <a:srgbClr val="000000"/>
                </a:solidFill>
                <a:effectLst/>
                <a:latin typeface="Consolas" panose="020B0609020204030204" pitchFamily="49" charset="0"/>
              </a:rPr>
              <a:t>; c &gt;&gt;= 1)  {</a:t>
            </a:r>
          </a:p>
          <a:p>
            <a:pPr eaLnBrk="0" fontAlgn="base" hangingPunct="0">
              <a:spcBef>
                <a:spcPct val="0"/>
              </a:spcBef>
              <a:spcAft>
                <a:spcPct val="0"/>
              </a:spcAft>
            </a:pPr>
            <a:r>
              <a:rPr lang="en-US" altLang="en-US" dirty="0">
                <a:solidFill>
                  <a:srgbClr val="000000"/>
                </a:solidFill>
                <a:latin typeface="Consolas" panose="020B0609020204030204" pitchFamily="49" charset="0"/>
              </a:rPr>
              <a:t>    </a:t>
            </a:r>
            <a:r>
              <a:rPr kumimoji="0" lang="en-US" altLang="en-US" i="0" u="none" strike="noStrike" cap="none" normalizeH="0" baseline="0" dirty="0">
                <a:ln>
                  <a:noFill/>
                </a:ln>
                <a:solidFill>
                  <a:srgbClr val="0000FF"/>
                </a:solidFill>
                <a:effectLst/>
                <a:latin typeface="Consolas" panose="020B0609020204030204" pitchFamily="49" charset="0"/>
              </a:rPr>
              <a:t>if</a:t>
            </a: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&lt;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a:t>
            </a:r>
            <a:r>
              <a:rPr kumimoji="0" lang="en-US" altLang="en-US" i="0" u="none" strike="noStrike" cap="none" normalizeH="0" baseline="0" dirty="0" err="1">
                <a:ln>
                  <a:noFill/>
                </a:ln>
                <a:solidFill>
                  <a:srgbClr val="000000"/>
                </a:solidFill>
                <a:effectLst/>
                <a:latin typeface="Consolas" panose="020B0609020204030204" pitchFamily="49" charset="0"/>
              </a:rPr>
              <a:t>smem</a:t>
            </a:r>
            <a:r>
              <a:rPr kumimoji="0" lang="en-US" altLang="en-US" i="0" u="none" strike="noStrike" cap="none" normalizeH="0" baseline="0" dirty="0">
                <a:ln>
                  <a:noFill/>
                </a:ln>
                <a:solidFill>
                  <a:srgbClr val="000000"/>
                </a:solidFill>
                <a:effectLst/>
                <a:latin typeface="Consolas" panose="020B0609020204030204" pitchFamily="49" charset="0"/>
              </a:rPr>
              <a:t>[</a:t>
            </a:r>
            <a:r>
              <a:rPr kumimoji="0" lang="en-US" altLang="en-US" i="0" u="none" strike="noStrike" cap="none" normalizeH="0" baseline="0" dirty="0" err="1">
                <a:ln>
                  <a:noFill/>
                </a:ln>
                <a:solidFill>
                  <a:srgbClr val="000000"/>
                </a:solidFill>
                <a:effectLst/>
                <a:latin typeface="Consolas" panose="020B0609020204030204" pitchFamily="49" charset="0"/>
              </a:rPr>
              <a:t>threadIdx.x</a:t>
            </a:r>
            <a:r>
              <a:rPr kumimoji="0" lang="en-US" altLang="en-US" i="0" u="none" strike="noStrike" cap="none" normalizeH="0" baseline="0" dirty="0">
                <a:ln>
                  <a:noFill/>
                </a:ln>
                <a:solidFill>
                  <a:srgbClr val="000000"/>
                </a:solidFill>
                <a:effectLst/>
                <a:latin typeface="Consolas" panose="020B0609020204030204" pitchFamily="49" charset="0"/>
              </a:rPr>
              <a:t>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    __</a:t>
            </a:r>
            <a:r>
              <a:rPr kumimoji="0" lang="en-US" altLang="en-US" i="0" u="none" strike="noStrike" cap="none" normalizeH="0" baseline="0" dirty="0" err="1">
                <a:ln>
                  <a:noFill/>
                </a:ln>
                <a:solidFill>
                  <a:srgbClr val="000000"/>
                </a:solidFill>
                <a:effectLst/>
                <a:latin typeface="Consolas" panose="020B0609020204030204" pitchFamily="49" charset="0"/>
              </a:rPr>
              <a:t>syncthreads</a:t>
            </a:r>
            <a:r>
              <a:rPr kumimoji="0" lang="en-US" altLang="en-US"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b="1" dirty="0">
                <a:solidFill>
                  <a:srgbClr val="0000FF"/>
                </a:solidFill>
                <a:highlight>
                  <a:srgbClr val="00FFFF"/>
                </a:highlight>
                <a:latin typeface="Consolas" panose="020B0609020204030204" pitchFamily="49" charset="0"/>
              </a:rPr>
              <a:t>if</a:t>
            </a:r>
            <a:r>
              <a:rPr lang="en-US" altLang="en-US" b="1" dirty="0">
                <a:solidFill>
                  <a:srgbClr val="000000"/>
                </a:solidFill>
                <a:highlight>
                  <a:srgbClr val="00FFFF"/>
                </a:highlight>
                <a:latin typeface="Consolas" panose="020B0609020204030204" pitchFamily="49" charset="0"/>
              </a:rPr>
              <a:t> (</a:t>
            </a:r>
            <a:r>
              <a:rPr lang="en-US" altLang="en-US" b="1" dirty="0" err="1">
                <a:solidFill>
                  <a:srgbClr val="000000"/>
                </a:solidFill>
                <a:highlight>
                  <a:srgbClr val="00FFFF"/>
                </a:highlight>
                <a:latin typeface="Consolas" panose="020B0609020204030204" pitchFamily="49" charset="0"/>
              </a:rPr>
              <a:t>threadIdx.x</a:t>
            </a:r>
            <a:r>
              <a:rPr lang="en-US" altLang="en-US" b="1" dirty="0">
                <a:solidFill>
                  <a:srgbClr val="000000"/>
                </a:solidFill>
                <a:highlight>
                  <a:srgbClr val="00FFFF"/>
                </a:highlight>
                <a:latin typeface="Consolas" panose="020B0609020204030204" pitchFamily="49" charset="0"/>
              </a:rPr>
              <a:t> &lt; 32)</a:t>
            </a:r>
          </a:p>
          <a:p>
            <a:pPr lvl="0" eaLnBrk="0" fontAlgn="base" hangingPunct="0">
              <a:spcBef>
                <a:spcPct val="0"/>
              </a:spcBef>
              <a:spcAft>
                <a:spcPct val="0"/>
              </a:spcAft>
            </a:pPr>
            <a:r>
              <a:rPr lang="en-US" altLang="en-US" b="1" dirty="0">
                <a:solidFill>
                  <a:srgbClr val="000000"/>
                </a:solidFill>
                <a:highlight>
                  <a:srgbClr val="00FFFF"/>
                </a:highlight>
                <a:latin typeface="Consolas" panose="020B0609020204030204" pitchFamily="49" charset="0"/>
              </a:rPr>
              <a:t>    </a:t>
            </a:r>
            <a:r>
              <a:rPr lang="en-US" altLang="en-US" b="1" dirty="0" err="1">
                <a:solidFill>
                  <a:srgbClr val="000000"/>
                </a:solidFill>
                <a:highlight>
                  <a:srgbClr val="00FFFF"/>
                </a:highlight>
                <a:latin typeface="Consolas" panose="020B0609020204030204" pitchFamily="49" charset="0"/>
              </a:rPr>
              <a:t>warpReduce</a:t>
            </a:r>
            <a:r>
              <a:rPr lang="en-US" altLang="en-US" b="1" dirty="0">
                <a:solidFill>
                  <a:srgbClr val="000000"/>
                </a:solidFill>
                <a:highlight>
                  <a:srgbClr val="00FFFF"/>
                </a:highlight>
                <a:latin typeface="Consolas" panose="020B0609020204030204" pitchFamily="49" charset="0"/>
              </a:rPr>
              <a:t>(</a:t>
            </a:r>
            <a:r>
              <a:rPr lang="en-US" altLang="en-US" b="1" dirty="0" err="1">
                <a:solidFill>
                  <a:srgbClr val="000000"/>
                </a:solidFill>
                <a:highlight>
                  <a:srgbClr val="00FFFF"/>
                </a:highlight>
                <a:latin typeface="Consolas" panose="020B0609020204030204" pitchFamily="49" charset="0"/>
              </a:rPr>
              <a:t>smem</a:t>
            </a:r>
            <a:r>
              <a:rPr lang="en-US" altLang="en-US" b="1" dirty="0">
                <a:solidFill>
                  <a:srgbClr val="000000"/>
                </a:solidFill>
                <a:highlight>
                  <a:srgbClr val="00FFFF"/>
                </a:highlight>
                <a:latin typeface="Consolas" panose="020B0609020204030204" pitchFamily="49" charset="0"/>
              </a:rPr>
              <a:t>, </a:t>
            </a:r>
            <a:r>
              <a:rPr lang="en-US" altLang="en-US" b="1" dirty="0" err="1">
                <a:solidFill>
                  <a:srgbClr val="000000"/>
                </a:solidFill>
                <a:highlight>
                  <a:srgbClr val="00FFFF"/>
                </a:highlight>
                <a:latin typeface="Consolas" panose="020B0609020204030204" pitchFamily="49" charset="0"/>
              </a:rPr>
              <a:t>threadIdx.x</a:t>
            </a:r>
            <a:r>
              <a:rPr lang="en-US" altLang="en-US" b="1" dirty="0">
                <a:solidFill>
                  <a:srgbClr val="000000"/>
                </a:solidFill>
                <a:highlight>
                  <a:srgbClr val="00FFFF"/>
                </a:highlight>
                <a:latin typeface="Consolas" panose="020B0609020204030204" pitchFamily="49" charset="0"/>
              </a:rPr>
              <a:t>);</a:t>
            </a:r>
            <a:endParaRPr kumimoji="0" lang="en-US" altLang="en-US" b="1" i="0" u="none" strike="noStrike" cap="none" normalizeH="0" baseline="0" dirty="0">
              <a:ln>
                <a:noFill/>
              </a:ln>
              <a:solidFill>
                <a:srgbClr val="000000"/>
              </a:solidFill>
              <a:effectLst/>
              <a:highlight>
                <a:srgbClr val="00FFFF"/>
              </a:highlight>
              <a:latin typeface="Consolas" panose="020B0609020204030204" pitchFamily="49" charset="0"/>
            </a:endParaRPr>
          </a:p>
        </p:txBody>
      </p:sp>
      <p:sp>
        <p:nvSpPr>
          <p:cNvPr id="8" name="Rectangle 7">
            <a:extLst>
              <a:ext uri="{FF2B5EF4-FFF2-40B4-BE49-F238E27FC236}">
                <a16:creationId xmlns:a16="http://schemas.microsoft.com/office/drawing/2014/main" id="{A96064D6-BEC0-473A-A06E-B385F181E5C0}"/>
              </a:ext>
            </a:extLst>
          </p:cNvPr>
          <p:cNvSpPr/>
          <p:nvPr/>
        </p:nvSpPr>
        <p:spPr>
          <a:xfrm>
            <a:off x="4697186" y="3700017"/>
            <a:ext cx="7494814" cy="161765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3A</a:t>
            </a:r>
          </a:p>
        </p:txBody>
      </p:sp>
      <p:sp>
        <p:nvSpPr>
          <p:cNvPr id="12" name="Rectangle 11">
            <a:extLst>
              <a:ext uri="{FF2B5EF4-FFF2-40B4-BE49-F238E27FC236}">
                <a16:creationId xmlns:a16="http://schemas.microsoft.com/office/drawing/2014/main" id="{EF365BC4-DF43-446C-8CA1-E1B42B1C2C84}"/>
              </a:ext>
            </a:extLst>
          </p:cNvPr>
          <p:cNvSpPr/>
          <p:nvPr/>
        </p:nvSpPr>
        <p:spPr>
          <a:xfrm>
            <a:off x="4697186" y="5332429"/>
            <a:ext cx="7494814" cy="1351399"/>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3B</a:t>
            </a:r>
          </a:p>
        </p:txBody>
      </p:sp>
    </p:spTree>
    <p:extLst>
      <p:ext uri="{BB962C8B-B14F-4D97-AF65-F5344CB8AC3E}">
        <p14:creationId xmlns:p14="http://schemas.microsoft.com/office/powerpoint/2010/main" val="2157169674"/>
      </p:ext>
    </p:extLst>
  </p:cSld>
  <p:clrMapOvr>
    <a:masterClrMapping/>
  </p:clrMapOvr>
  <p:transition spd="slow">
    <p:cu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8" name="Shape 2648"/>
          <p:cNvSpPr txBox="1">
            <a:spLocks noGrp="1"/>
          </p:cNvSpPr>
          <p:nvPr>
            <p:ph idx="1"/>
          </p:nvPr>
        </p:nvSpPr>
        <p:spPr/>
        <p:txBody>
          <a:bodyPr>
            <a:normAutofit/>
          </a:bodyPr>
          <a:lstStyle/>
          <a:p>
            <a:pPr lvl="0"/>
            <a:r>
              <a:rPr lang="en-US" dirty="0"/>
              <a:t>Write a device function “</a:t>
            </a:r>
            <a:r>
              <a:rPr lang="en-US" b="1" dirty="0" err="1">
                <a:latin typeface="Consolas" panose="020B0609020204030204" pitchFamily="49" charset="0"/>
              </a:rPr>
              <a:t>warpReduce</a:t>
            </a:r>
            <a:r>
              <a:rPr lang="en-US" dirty="0"/>
              <a:t>” to be called by all threads with </a:t>
            </a:r>
            <a:r>
              <a:rPr lang="en-US" dirty="0" err="1"/>
              <a:t>threadIdx.x</a:t>
            </a:r>
            <a:r>
              <a:rPr lang="en-US" dirty="0"/>
              <a:t> &lt; 32</a:t>
            </a:r>
            <a:endParaRPr lang="en-US" altLang="en-US" sz="1600" dirty="0">
              <a:latin typeface="Consolas" panose="020B0609020204030204" pitchFamily="49" charset="0"/>
              <a:cs typeface="Consolas" panose="020B0609020204030204" pitchFamily="49" charset="0"/>
            </a:endParaRPr>
          </a:p>
          <a:p>
            <a:pPr lvl="0"/>
            <a:r>
              <a:rPr lang="en-US" dirty="0"/>
              <a:t>Observe that </a:t>
            </a:r>
            <a:r>
              <a:rPr lang="en-US" b="1" dirty="0">
                <a:latin typeface="Consolas" panose="020B0609020204030204" pitchFamily="49" charset="0"/>
              </a:rPr>
              <a:t>volatile</a:t>
            </a:r>
            <a:r>
              <a:rPr lang="en-US" dirty="0"/>
              <a:t> is used to declare </a:t>
            </a:r>
            <a:r>
              <a:rPr lang="en-US" dirty="0" err="1">
                <a:latin typeface="Consolas" panose="020B0609020204030204" pitchFamily="49" charset="0"/>
              </a:rPr>
              <a:t>smem</a:t>
            </a:r>
            <a:endParaRPr lang="en-US" dirty="0"/>
          </a:p>
          <a:p>
            <a:pPr lvl="1"/>
            <a:r>
              <a:rPr lang="en-US" dirty="0"/>
              <a:t>The compiler doesn't reorder stores to it and induce incorrect behavior.</a:t>
            </a:r>
          </a:p>
          <a:p>
            <a:pPr lvl="1"/>
            <a:r>
              <a:rPr lang="en-US" dirty="0"/>
              <a:t>Basically – Tell compiler we know what we are doing</a:t>
            </a:r>
          </a:p>
          <a:p>
            <a:pPr lvl="0"/>
            <a:endParaRPr lang="en-US" dirty="0"/>
          </a:p>
          <a:p>
            <a:pPr lvl="0"/>
            <a:endParaRPr lang="en-US" dirty="0"/>
          </a:p>
          <a:p>
            <a:pPr lvl="0"/>
            <a:endParaRPr lang="en-US" dirty="0"/>
          </a:p>
        </p:txBody>
      </p:sp>
      <p:sp>
        <p:nvSpPr>
          <p:cNvPr id="2647" name="Shape 2647"/>
          <p:cNvSpPr txBox="1">
            <a:spLocks noGrp="1"/>
          </p:cNvSpPr>
          <p:nvPr>
            <p:ph type="title"/>
          </p:nvPr>
        </p:nvSpPr>
        <p:spPr/>
        <p:txBody>
          <a:bodyPr>
            <a:normAutofit/>
          </a:bodyPr>
          <a:lstStyle/>
          <a:p>
            <a:pPr lvl="0"/>
            <a:r>
              <a:rPr lang="en-US" dirty="0"/>
              <a:t>Stage 4</a:t>
            </a:r>
            <a:r>
              <a:rPr lang="en" dirty="0"/>
              <a:t>: </a:t>
            </a:r>
            <a:r>
              <a:rPr lang="en-US" dirty="0"/>
              <a:t>Last Warp Unroll</a:t>
            </a:r>
            <a:endParaRPr lang="en" dirty="0"/>
          </a:p>
        </p:txBody>
      </p:sp>
      <p:sp>
        <p:nvSpPr>
          <p:cNvPr id="2" name="Rectangle 1">
            <a:extLst>
              <a:ext uri="{FF2B5EF4-FFF2-40B4-BE49-F238E27FC236}">
                <a16:creationId xmlns:a16="http://schemas.microsoft.com/office/drawing/2014/main" id="{36D61AA4-230F-425B-8439-8D3FDF3C0489}"/>
              </a:ext>
            </a:extLst>
          </p:cNvPr>
          <p:cNvSpPr>
            <a:spLocks noChangeArrowheads="1"/>
          </p:cNvSpPr>
          <p:nvPr/>
        </p:nvSpPr>
        <p:spPr bwMode="auto">
          <a:xfrm>
            <a:off x="1975756" y="4518898"/>
            <a:ext cx="7728857" cy="2339102"/>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F008A"/>
                </a:solidFill>
                <a:effectLst/>
                <a:latin typeface="Consolas" panose="020B0609020204030204" pitchFamily="49" charset="0"/>
              </a:rPr>
              <a:t>__device__</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warpReduce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volatile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//Write code for warp reduce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1299672"/>
      </p:ext>
    </p:extLst>
  </p:cSld>
  <p:clrMapOvr>
    <a:masterClrMapping/>
  </p:clrMapOvr>
  <p:transition spd="slow">
    <p:cu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8" name="Shape 2648"/>
          <p:cNvSpPr txBox="1">
            <a:spLocks noGrp="1"/>
          </p:cNvSpPr>
          <p:nvPr>
            <p:ph idx="1"/>
          </p:nvPr>
        </p:nvSpPr>
        <p:spPr/>
        <p:txBody>
          <a:bodyPr>
            <a:normAutofit/>
          </a:bodyPr>
          <a:lstStyle/>
          <a:p>
            <a:pPr lvl="0"/>
            <a:r>
              <a:rPr lang="en-US" b="1" dirty="0"/>
              <a:t>So what’s the catch?</a:t>
            </a:r>
          </a:p>
          <a:p>
            <a:pPr lvl="0"/>
            <a:r>
              <a:rPr lang="en-US" b="1" dirty="0"/>
              <a:t>What’s different about this?</a:t>
            </a:r>
          </a:p>
          <a:p>
            <a:pPr lvl="0"/>
            <a:r>
              <a:rPr lang="en-US" b="1" dirty="0"/>
              <a:t>How did we get rid of the if conditions?</a:t>
            </a:r>
          </a:p>
          <a:p>
            <a:pPr lvl="0"/>
            <a:endParaRPr lang="en-US" dirty="0"/>
          </a:p>
        </p:txBody>
      </p:sp>
      <p:sp>
        <p:nvSpPr>
          <p:cNvPr id="2647" name="Shape 2647"/>
          <p:cNvSpPr txBox="1">
            <a:spLocks noGrp="1"/>
          </p:cNvSpPr>
          <p:nvPr>
            <p:ph type="title"/>
          </p:nvPr>
        </p:nvSpPr>
        <p:spPr/>
        <p:txBody>
          <a:bodyPr>
            <a:normAutofit/>
          </a:bodyPr>
          <a:lstStyle/>
          <a:p>
            <a:pPr lvl="0"/>
            <a:r>
              <a:rPr lang="en-US" dirty="0"/>
              <a:t>Stage 4</a:t>
            </a:r>
            <a:r>
              <a:rPr lang="en" dirty="0"/>
              <a:t>: </a:t>
            </a:r>
            <a:r>
              <a:rPr lang="en-US" dirty="0"/>
              <a:t>Last Warp Unroll</a:t>
            </a:r>
            <a:endParaRPr lang="en" dirty="0"/>
          </a:p>
        </p:txBody>
      </p:sp>
      <p:sp>
        <p:nvSpPr>
          <p:cNvPr id="2" name="Rectangle 1">
            <a:extLst>
              <a:ext uri="{FF2B5EF4-FFF2-40B4-BE49-F238E27FC236}">
                <a16:creationId xmlns:a16="http://schemas.microsoft.com/office/drawing/2014/main" id="{36D61AA4-230F-425B-8439-8D3FDF3C0489}"/>
              </a:ext>
            </a:extLst>
          </p:cNvPr>
          <p:cNvSpPr>
            <a:spLocks noChangeArrowheads="1"/>
          </p:cNvSpPr>
          <p:nvPr/>
        </p:nvSpPr>
        <p:spPr bwMode="auto">
          <a:xfrm>
            <a:off x="1975756" y="4518898"/>
            <a:ext cx="7728857" cy="2339102"/>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F008A"/>
                </a:solidFill>
                <a:effectLst/>
                <a:latin typeface="Consolas" panose="020B0609020204030204" pitchFamily="49" charset="0"/>
              </a:rPr>
              <a:t>__device__</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warpReduce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volatile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//Write code for warp reduce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724029"/>
      </p:ext>
    </p:extLst>
  </p:cSld>
  <p:clrMapOvr>
    <a:masterClrMapping/>
  </p:clrMapOvr>
  <p:transition spd="slow">
    <p:cu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8" name="Shape 2648"/>
          <p:cNvSpPr txBox="1">
            <a:spLocks noGrp="1"/>
          </p:cNvSpPr>
          <p:nvPr>
            <p:ph idx="1"/>
          </p:nvPr>
        </p:nvSpPr>
        <p:spPr/>
        <p:txBody>
          <a:bodyPr>
            <a:normAutofit/>
          </a:bodyPr>
          <a:lstStyle/>
          <a:p>
            <a:pPr lvl="0"/>
            <a:r>
              <a:rPr lang="en-US" b="1" dirty="0"/>
              <a:t>So what’s the catch?</a:t>
            </a:r>
          </a:p>
          <a:p>
            <a:pPr lvl="0"/>
            <a:r>
              <a:rPr lang="en-US" dirty="0"/>
              <a:t>Essentially, when we write to the Nth part of the warp/block shared memory, we don’t really care about that data anymore</a:t>
            </a:r>
          </a:p>
          <a:p>
            <a:pPr lvl="0"/>
            <a:endParaRPr lang="en-US" dirty="0"/>
          </a:p>
        </p:txBody>
      </p:sp>
      <p:sp>
        <p:nvSpPr>
          <p:cNvPr id="2647" name="Shape 2647"/>
          <p:cNvSpPr txBox="1">
            <a:spLocks noGrp="1"/>
          </p:cNvSpPr>
          <p:nvPr>
            <p:ph type="title"/>
          </p:nvPr>
        </p:nvSpPr>
        <p:spPr/>
        <p:txBody>
          <a:bodyPr>
            <a:normAutofit/>
          </a:bodyPr>
          <a:lstStyle/>
          <a:p>
            <a:pPr lvl="0"/>
            <a:r>
              <a:rPr lang="en-US" dirty="0"/>
              <a:t>Stage 4</a:t>
            </a:r>
            <a:r>
              <a:rPr lang="en" dirty="0"/>
              <a:t>: </a:t>
            </a:r>
            <a:r>
              <a:rPr lang="en-US" dirty="0"/>
              <a:t>Last Warp Unroll</a:t>
            </a:r>
            <a:endParaRPr lang="en" dirty="0"/>
          </a:p>
        </p:txBody>
      </p:sp>
      <p:sp>
        <p:nvSpPr>
          <p:cNvPr id="2" name="Rectangle 1">
            <a:extLst>
              <a:ext uri="{FF2B5EF4-FFF2-40B4-BE49-F238E27FC236}">
                <a16:creationId xmlns:a16="http://schemas.microsoft.com/office/drawing/2014/main" id="{36D61AA4-230F-425B-8439-8D3FDF3C0489}"/>
              </a:ext>
            </a:extLst>
          </p:cNvPr>
          <p:cNvSpPr>
            <a:spLocks noChangeArrowheads="1"/>
          </p:cNvSpPr>
          <p:nvPr/>
        </p:nvSpPr>
        <p:spPr bwMode="auto">
          <a:xfrm>
            <a:off x="1975756" y="4518898"/>
            <a:ext cx="7728857" cy="2339102"/>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F008A"/>
                </a:solidFill>
                <a:effectLst/>
                <a:latin typeface="Consolas" panose="020B0609020204030204" pitchFamily="49" charset="0"/>
              </a:rPr>
              <a:t>__device__</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warpReduce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volatile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//Write code for warp reduce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1543604"/>
      </p:ext>
    </p:extLst>
  </p:cSld>
  <p:clrMapOvr>
    <a:masterClrMapping/>
  </p:clrMapOvr>
  <p:transition spd="slow">
    <p:cu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8" name="Shape 2648"/>
          <p:cNvSpPr txBox="1">
            <a:spLocks noGrp="1"/>
          </p:cNvSpPr>
          <p:nvPr>
            <p:ph idx="1"/>
          </p:nvPr>
        </p:nvSpPr>
        <p:spPr/>
        <p:txBody>
          <a:bodyPr>
            <a:normAutofit/>
          </a:bodyPr>
          <a:lstStyle/>
          <a:p>
            <a:pPr lvl="0"/>
            <a:r>
              <a:rPr lang="en-US"/>
              <a:t>Saves</a:t>
            </a:r>
          </a:p>
          <a:p>
            <a:pPr lvl="1"/>
            <a:r>
              <a:rPr lang="en-US" altLang="en-US">
                <a:solidFill>
                  <a:srgbClr val="0000FF"/>
                </a:solidFill>
                <a:latin typeface="Consolas" panose="020B0609020204030204" pitchFamily="49" charset="0"/>
              </a:rPr>
              <a:t>if</a:t>
            </a:r>
            <a:r>
              <a:rPr lang="en-US" altLang="en-US">
                <a:solidFill>
                  <a:srgbClr val="000000"/>
                </a:solidFill>
                <a:latin typeface="Consolas" panose="020B0609020204030204" pitchFamily="49" charset="0"/>
              </a:rPr>
              <a:t> (threadIdx.x &lt; c)</a:t>
            </a:r>
          </a:p>
          <a:p>
            <a:pPr lvl="1"/>
            <a:r>
              <a:rPr lang="en-US" altLang="en-US">
                <a:solidFill>
                  <a:srgbClr val="000000"/>
                </a:solidFill>
                <a:latin typeface="Consolas" panose="020B0609020204030204" pitchFamily="49" charset="0"/>
              </a:rPr>
              <a:t>__syncthreads();</a:t>
            </a:r>
          </a:p>
          <a:p>
            <a:pPr lvl="1"/>
            <a:r>
              <a:rPr lang="en-US"/>
              <a:t>Also saves useless work in all other warps – they exit early</a:t>
            </a:r>
          </a:p>
          <a:p>
            <a:r>
              <a:rPr lang="en-US"/>
              <a:t>Cost?</a:t>
            </a:r>
          </a:p>
          <a:p>
            <a:pPr lvl="1"/>
            <a:r>
              <a:rPr lang="en-US"/>
              <a:t>Nothing – We are executing threads that were sitting idle before</a:t>
            </a:r>
          </a:p>
          <a:p>
            <a:pPr lvl="1"/>
            <a:endParaRPr lang="en-US" dirty="0"/>
          </a:p>
        </p:txBody>
      </p:sp>
      <p:sp>
        <p:nvSpPr>
          <p:cNvPr id="2647" name="Shape 2647"/>
          <p:cNvSpPr txBox="1">
            <a:spLocks noGrp="1"/>
          </p:cNvSpPr>
          <p:nvPr>
            <p:ph type="title"/>
          </p:nvPr>
        </p:nvSpPr>
        <p:spPr/>
        <p:txBody>
          <a:bodyPr>
            <a:normAutofit/>
          </a:bodyPr>
          <a:lstStyle/>
          <a:p>
            <a:pPr lvl="0"/>
            <a:r>
              <a:rPr lang="en-US" dirty="0"/>
              <a:t>Stage 4</a:t>
            </a:r>
            <a:r>
              <a:rPr lang="en" dirty="0"/>
              <a:t>: </a:t>
            </a:r>
            <a:r>
              <a:rPr lang="en-US" dirty="0"/>
              <a:t>Last Warp Unroll</a:t>
            </a:r>
            <a:endParaRPr lang="en" dirty="0"/>
          </a:p>
        </p:txBody>
      </p:sp>
      <p:sp>
        <p:nvSpPr>
          <p:cNvPr id="2" name="Rectangle 1">
            <a:extLst>
              <a:ext uri="{FF2B5EF4-FFF2-40B4-BE49-F238E27FC236}">
                <a16:creationId xmlns:a16="http://schemas.microsoft.com/office/drawing/2014/main" id="{36D61AA4-230F-425B-8439-8D3FDF3C0489}"/>
              </a:ext>
            </a:extLst>
          </p:cNvPr>
          <p:cNvSpPr>
            <a:spLocks noChangeArrowheads="1"/>
          </p:cNvSpPr>
          <p:nvPr/>
        </p:nvSpPr>
        <p:spPr bwMode="auto">
          <a:xfrm>
            <a:off x="1975756" y="4518898"/>
            <a:ext cx="7728857" cy="2339102"/>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F008A"/>
                </a:solidFill>
                <a:effectLst/>
                <a:latin typeface="Consolas" panose="020B0609020204030204" pitchFamily="49" charset="0"/>
              </a:rPr>
              <a:t>__device__</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warpReduce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volatile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//Write code for warp reduce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9244525"/>
      </p:ext>
    </p:extLst>
  </p:cSld>
  <p:clrMapOvr>
    <a:masterClrMapping/>
  </p:clrMapOvr>
  <p:transition spd="slow">
    <p:cu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7" name="Shape 2647"/>
          <p:cNvSpPr txBox="1">
            <a:spLocks noGrp="1"/>
          </p:cNvSpPr>
          <p:nvPr>
            <p:ph type="title"/>
          </p:nvPr>
        </p:nvSpPr>
        <p:spPr/>
        <p:txBody>
          <a:bodyPr>
            <a:normAutofit/>
          </a:bodyPr>
          <a:lstStyle/>
          <a:p>
            <a:pPr lvl="0"/>
            <a:r>
              <a:rPr lang="en-US" dirty="0"/>
              <a:t>Stage 4</a:t>
            </a:r>
            <a:r>
              <a:rPr lang="en" dirty="0"/>
              <a:t>: </a:t>
            </a:r>
            <a:r>
              <a:rPr lang="en-US" dirty="0"/>
              <a:t>Last Warp Unroll</a:t>
            </a:r>
            <a:endParaRPr lang="en" dirty="0"/>
          </a:p>
        </p:txBody>
      </p:sp>
      <p:sp>
        <p:nvSpPr>
          <p:cNvPr id="2" name="Rectangle 1">
            <a:extLst>
              <a:ext uri="{FF2B5EF4-FFF2-40B4-BE49-F238E27FC236}">
                <a16:creationId xmlns:a16="http://schemas.microsoft.com/office/drawing/2014/main" id="{36D61AA4-230F-425B-8439-8D3FDF3C0489}"/>
              </a:ext>
            </a:extLst>
          </p:cNvPr>
          <p:cNvSpPr>
            <a:spLocks noChangeArrowheads="1"/>
          </p:cNvSpPr>
          <p:nvPr/>
        </p:nvSpPr>
        <p:spPr bwMode="auto">
          <a:xfrm>
            <a:off x="674911" y="1417607"/>
            <a:ext cx="6760031" cy="2554545"/>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F008A"/>
                </a:solidFill>
                <a:effectLst/>
                <a:latin typeface="Consolas" panose="020B0609020204030204" pitchFamily="49" charset="0"/>
              </a:rPr>
              <a:t>__device__</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warpReduce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volatile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//Write code for warp reduce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844BB9A-25FE-45C4-9762-5FB5381E8ABF}"/>
              </a:ext>
            </a:extLst>
          </p:cNvPr>
          <p:cNvPicPr>
            <a:picLocks noChangeAspect="1"/>
          </p:cNvPicPr>
          <p:nvPr/>
        </p:nvPicPr>
        <p:blipFill>
          <a:blip r:embed="rId3"/>
          <a:stretch>
            <a:fillRect/>
          </a:stretch>
        </p:blipFill>
        <p:spPr>
          <a:xfrm>
            <a:off x="6144081" y="1894852"/>
            <a:ext cx="5373008" cy="4817206"/>
          </a:xfrm>
          <a:prstGeom prst="rect">
            <a:avLst/>
          </a:prstGeom>
        </p:spPr>
      </p:pic>
      <p:sp>
        <p:nvSpPr>
          <p:cNvPr id="3" name="TextBox 2">
            <a:extLst>
              <a:ext uri="{FF2B5EF4-FFF2-40B4-BE49-F238E27FC236}">
                <a16:creationId xmlns:a16="http://schemas.microsoft.com/office/drawing/2014/main" id="{C9464B62-A144-433F-9E96-CF1266A5E5DE}"/>
              </a:ext>
            </a:extLst>
          </p:cNvPr>
          <p:cNvSpPr txBox="1"/>
          <p:nvPr/>
        </p:nvSpPr>
        <p:spPr>
          <a:xfrm>
            <a:off x="674911" y="4098473"/>
            <a:ext cx="5421089" cy="3046988"/>
          </a:xfrm>
          <a:prstGeom prst="rect">
            <a:avLst/>
          </a:prstGeom>
          <a:noFill/>
          <a:ln>
            <a:solidFill>
              <a:schemeClr val="tx2">
                <a:lumMod val="20000"/>
                <a:lumOff val="80000"/>
              </a:schemeClr>
            </a:solidFill>
          </a:ln>
        </p:spPr>
        <p:txBody>
          <a:bodyPr wrap="square" rtlCol="0">
            <a:spAutoFit/>
          </a:bodyPr>
          <a:lstStyle/>
          <a:p>
            <a:r>
              <a:rPr lang="en-US" sz="2400" dirty="0">
                <a:ln>
                  <a:solidFill>
                    <a:schemeClr val="accent1">
                      <a:lumMod val="20000"/>
                      <a:lumOff val="80000"/>
                    </a:schemeClr>
                  </a:solidFill>
                </a:ln>
              </a:rPr>
              <a:t>When</a:t>
            </a:r>
            <a:r>
              <a:rPr lang="en-US" altLang="en-US" sz="2400" dirty="0">
                <a:solidFill>
                  <a:srgbClr val="808080"/>
                </a:solidFill>
                <a:latin typeface="Consolas" panose="020B0609020204030204" pitchFamily="49" charset="0"/>
              </a:rPr>
              <a:t> </a:t>
            </a:r>
            <a:r>
              <a:rPr lang="en-US" altLang="en-US" sz="1600" dirty="0" err="1">
                <a:solidFill>
                  <a:srgbClr val="808080"/>
                </a:solidFill>
                <a:latin typeface="Consolas" panose="020B0609020204030204" pitchFamily="49" charset="0"/>
              </a:rPr>
              <a:t>smem</a:t>
            </a:r>
            <a:r>
              <a:rPr lang="en-US" altLang="en-US" sz="1600" dirty="0">
                <a:solidFill>
                  <a:srgbClr val="000000"/>
                </a:solidFill>
                <a:latin typeface="Consolas" panose="020B0609020204030204" pitchFamily="49" charset="0"/>
              </a:rPr>
              <a:t>[</a:t>
            </a:r>
            <a:r>
              <a:rPr lang="en-US" altLang="en-US" sz="1600" dirty="0" err="1">
                <a:solidFill>
                  <a:srgbClr val="808080"/>
                </a:solidFill>
                <a:latin typeface="Consolas" panose="020B0609020204030204" pitchFamily="49" charset="0"/>
              </a:rPr>
              <a:t>tid</a:t>
            </a:r>
            <a:r>
              <a:rPr lang="en-US" altLang="en-US" sz="1600" dirty="0">
                <a:solidFill>
                  <a:srgbClr val="000000"/>
                </a:solidFill>
                <a:latin typeface="Consolas" panose="020B0609020204030204" pitchFamily="49" charset="0"/>
              </a:rPr>
              <a:t>] += </a:t>
            </a:r>
            <a:r>
              <a:rPr lang="en-US" altLang="en-US" sz="1600" dirty="0" err="1">
                <a:solidFill>
                  <a:srgbClr val="808080"/>
                </a:solidFill>
                <a:latin typeface="Consolas" panose="020B0609020204030204" pitchFamily="49" charset="0"/>
              </a:rPr>
              <a:t>smem</a:t>
            </a:r>
            <a:r>
              <a:rPr lang="en-US" altLang="en-US" sz="1600" dirty="0">
                <a:solidFill>
                  <a:srgbClr val="000000"/>
                </a:solidFill>
                <a:latin typeface="Consolas" panose="020B0609020204030204" pitchFamily="49" charset="0"/>
              </a:rPr>
              <a:t>[</a:t>
            </a:r>
            <a:r>
              <a:rPr lang="en-US" altLang="en-US" sz="1600" dirty="0" err="1">
                <a:solidFill>
                  <a:srgbClr val="808080"/>
                </a:solidFill>
                <a:latin typeface="Consolas" panose="020B0609020204030204" pitchFamily="49" charset="0"/>
              </a:rPr>
              <a:t>tid</a:t>
            </a:r>
            <a:r>
              <a:rPr lang="en-US" altLang="en-US" sz="1600" dirty="0">
                <a:solidFill>
                  <a:srgbClr val="000000"/>
                </a:solidFill>
                <a:latin typeface="Consolas" panose="020B0609020204030204" pitchFamily="49" charset="0"/>
              </a:rPr>
              <a:t> + 16];</a:t>
            </a:r>
            <a:r>
              <a:rPr lang="en-US" sz="2400" dirty="0">
                <a:ln>
                  <a:solidFill>
                    <a:schemeClr val="accent1">
                      <a:lumMod val="20000"/>
                      <a:lumOff val="80000"/>
                    </a:schemeClr>
                  </a:solidFill>
                </a:ln>
              </a:rPr>
              <a:t> </a:t>
            </a:r>
          </a:p>
          <a:p>
            <a:r>
              <a:rPr lang="en-US" sz="2400" dirty="0">
                <a:ln>
                  <a:solidFill>
                    <a:schemeClr val="accent1">
                      <a:lumMod val="20000"/>
                      <a:lumOff val="80000"/>
                    </a:schemeClr>
                  </a:solidFill>
                </a:ln>
              </a:rPr>
              <a:t>The first 16 have good values,</a:t>
            </a:r>
          </a:p>
          <a:p>
            <a:endParaRPr lang="en-US" sz="2400" dirty="0">
              <a:ln>
                <a:solidFill>
                  <a:schemeClr val="accent1">
                    <a:lumMod val="20000"/>
                    <a:lumOff val="80000"/>
                  </a:schemeClr>
                </a:solidFill>
              </a:ln>
            </a:endParaRPr>
          </a:p>
          <a:p>
            <a:r>
              <a:rPr lang="en-US" sz="2400" dirty="0">
                <a:ln>
                  <a:solidFill>
                    <a:schemeClr val="accent1">
                      <a:lumMod val="20000"/>
                      <a:lumOff val="80000"/>
                    </a:schemeClr>
                  </a:solidFill>
                </a:ln>
              </a:rPr>
              <a:t>But the second half, we don’t really care about</a:t>
            </a:r>
          </a:p>
          <a:p>
            <a:endParaRPr lang="en-US" sz="2400" dirty="0">
              <a:ln>
                <a:solidFill>
                  <a:schemeClr val="accent1">
                    <a:lumMod val="20000"/>
                    <a:lumOff val="80000"/>
                  </a:schemeClr>
                </a:solidFill>
              </a:ln>
            </a:endParaRPr>
          </a:p>
          <a:p>
            <a:r>
              <a:rPr lang="en-US" sz="2400" dirty="0">
                <a:ln>
                  <a:solidFill>
                    <a:schemeClr val="accent1">
                      <a:lumMod val="20000"/>
                      <a:lumOff val="80000"/>
                    </a:schemeClr>
                  </a:solidFill>
                </a:ln>
              </a:rPr>
              <a:t>We don’t need these anymore</a:t>
            </a:r>
          </a:p>
          <a:p>
            <a:r>
              <a:rPr lang="en-US" sz="2400" dirty="0">
                <a:ln>
                  <a:solidFill>
                    <a:schemeClr val="accent1">
                      <a:lumMod val="20000"/>
                      <a:lumOff val="80000"/>
                    </a:schemeClr>
                  </a:solidFill>
                </a:ln>
              </a:rPr>
              <a:t> </a:t>
            </a:r>
          </a:p>
        </p:txBody>
      </p:sp>
    </p:spTree>
    <p:extLst>
      <p:ext uri="{BB962C8B-B14F-4D97-AF65-F5344CB8AC3E}">
        <p14:creationId xmlns:p14="http://schemas.microsoft.com/office/powerpoint/2010/main" val="3717662623"/>
      </p:ext>
    </p:extLst>
  </p:cSld>
  <p:clrMapOvr>
    <a:masterClrMapping/>
  </p:clrMapOvr>
  <p:transition spd="slow">
    <p:cu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Shape 2659"/>
          <p:cNvSpPr txBox="1">
            <a:spLocks noGrp="1"/>
          </p:cNvSpPr>
          <p:nvPr>
            <p:ph type="title"/>
          </p:nvPr>
        </p:nvSpPr>
        <p:spPr/>
        <p:txBody>
          <a:bodyPr>
            <a:normAutofit fontScale="90000"/>
          </a:bodyPr>
          <a:lstStyle/>
          <a:p>
            <a:pPr lvl="0"/>
            <a:r>
              <a:rPr lang="en"/>
              <a:t>Performance for 32M elements (GTX 770)</a:t>
            </a:r>
          </a:p>
        </p:txBody>
      </p:sp>
      <p:graphicFrame>
        <p:nvGraphicFramePr>
          <p:cNvPr id="2660" name="Shape 2660"/>
          <p:cNvGraphicFramePr/>
          <p:nvPr>
            <p:extLst>
              <p:ext uri="{D42A27DB-BD31-4B8C-83A1-F6EECF244321}">
                <p14:modId xmlns:p14="http://schemas.microsoft.com/office/powerpoint/2010/main" val="2950627395"/>
              </p:ext>
            </p:extLst>
          </p:nvPr>
        </p:nvGraphicFramePr>
        <p:xfrm>
          <a:off x="2204357" y="1690688"/>
          <a:ext cx="7783285" cy="4602270"/>
        </p:xfrm>
        <a:graphic>
          <a:graphicData uri="http://schemas.openxmlformats.org/drawingml/2006/table">
            <a:tbl>
              <a:tblPr firstRow="1" firstCol="1" lastCol="1" bandRow="1">
                <a:tableStyleId>{284E427A-3D55-4303-BF80-6455036E1DE7}</a:tableStyleId>
              </a:tblPr>
              <a:tblGrid>
                <a:gridCol w="2674611">
                  <a:extLst>
                    <a:ext uri="{9D8B030D-6E8A-4147-A177-3AD203B41FA5}">
                      <a16:colId xmlns:a16="http://schemas.microsoft.com/office/drawing/2014/main" val="1020335326"/>
                    </a:ext>
                  </a:extLst>
                </a:gridCol>
                <a:gridCol w="974121">
                  <a:extLst>
                    <a:ext uri="{9D8B030D-6E8A-4147-A177-3AD203B41FA5}">
                      <a16:colId xmlns:a16="http://schemas.microsoft.com/office/drawing/2014/main" val="2119776938"/>
                    </a:ext>
                  </a:extLst>
                </a:gridCol>
                <a:gridCol w="1428239">
                  <a:extLst>
                    <a:ext uri="{9D8B030D-6E8A-4147-A177-3AD203B41FA5}">
                      <a16:colId xmlns:a16="http://schemas.microsoft.com/office/drawing/2014/main" val="1831959039"/>
                    </a:ext>
                  </a:extLst>
                </a:gridCol>
                <a:gridCol w="1396154">
                  <a:extLst>
                    <a:ext uri="{9D8B030D-6E8A-4147-A177-3AD203B41FA5}">
                      <a16:colId xmlns:a16="http://schemas.microsoft.com/office/drawing/2014/main" val="841666554"/>
                    </a:ext>
                  </a:extLst>
                </a:gridCol>
                <a:gridCol w="1310160">
                  <a:extLst>
                    <a:ext uri="{9D8B030D-6E8A-4147-A177-3AD203B41FA5}">
                      <a16:colId xmlns:a16="http://schemas.microsoft.com/office/drawing/2014/main" val="1862322135"/>
                    </a:ext>
                  </a:extLst>
                </a:gridCol>
              </a:tblGrid>
              <a:tr h="597720">
                <a:tc>
                  <a:txBody>
                    <a:bodyPr/>
                    <a:lstStyle/>
                    <a:p>
                      <a:pPr lvl="0" algn="ctr" rtl="0">
                        <a:spcBef>
                          <a:spcPts val="0"/>
                        </a:spcBef>
                        <a:buNone/>
                      </a:pPr>
                      <a:endParaRPr dirty="0"/>
                    </a:p>
                  </a:txBody>
                  <a:tcPr marL="91425" marR="91425" marT="91425" marB="91425" anchor="ctr"/>
                </a:tc>
                <a:tc>
                  <a:txBody>
                    <a:bodyPr/>
                    <a:lstStyle/>
                    <a:p>
                      <a:pPr lvl="0" algn="ctr" rtl="0">
                        <a:spcBef>
                          <a:spcPts val="0"/>
                        </a:spcBef>
                        <a:buNone/>
                      </a:pPr>
                      <a:r>
                        <a:rPr lang="en"/>
                        <a:t>Time (ms)</a:t>
                      </a:r>
                    </a:p>
                  </a:txBody>
                  <a:tcPr marL="91425" marR="91425" marT="91425" marB="91425" anchor="ctr"/>
                </a:tc>
                <a:tc>
                  <a:txBody>
                    <a:bodyPr/>
                    <a:lstStyle/>
                    <a:p>
                      <a:pPr lvl="0" algn="ctr" rtl="0">
                        <a:spcBef>
                          <a:spcPts val="0"/>
                        </a:spcBef>
                        <a:buNone/>
                      </a:pPr>
                      <a:r>
                        <a:rPr lang="en" dirty="0"/>
                        <a:t>Bandwidth (GB/s)</a:t>
                      </a:r>
                    </a:p>
                  </a:txBody>
                  <a:tcPr marL="91425" marR="91425" marT="91425" marB="91425" anchor="ctr"/>
                </a:tc>
                <a:tc>
                  <a:txBody>
                    <a:bodyPr/>
                    <a:lstStyle/>
                    <a:p>
                      <a:pPr lvl="0" algn="ctr" rtl="0">
                        <a:spcBef>
                          <a:spcPts val="0"/>
                        </a:spcBef>
                        <a:buNone/>
                      </a:pPr>
                      <a:r>
                        <a:rPr lang="en"/>
                        <a:t>Step Speedup</a:t>
                      </a:r>
                    </a:p>
                  </a:txBody>
                  <a:tcPr marL="91425" marR="91425" marT="91425" marB="91425" anchor="ctr"/>
                </a:tc>
                <a:tc>
                  <a:txBody>
                    <a:bodyPr/>
                    <a:lstStyle/>
                    <a:p>
                      <a:pPr lvl="0" algn="ctr" rtl="0">
                        <a:spcBef>
                          <a:spcPts val="0"/>
                        </a:spcBef>
                        <a:buNone/>
                      </a:pPr>
                      <a:r>
                        <a:rPr lang="en"/>
                        <a:t>Speed Up vs CPU</a:t>
                      </a:r>
                    </a:p>
                  </a:txBody>
                  <a:tcPr marL="91425" marR="91425" marT="91425" marB="91425" anchor="ctr"/>
                </a:tc>
                <a:extLst>
                  <a:ext uri="{0D108BD9-81ED-4DB2-BD59-A6C34878D82A}">
                    <a16:rowId xmlns:a16="http://schemas.microsoft.com/office/drawing/2014/main" val="90410268"/>
                  </a:ext>
                </a:extLst>
              </a:tr>
              <a:tr h="601950">
                <a:tc>
                  <a:txBody>
                    <a:bodyPr/>
                    <a:lstStyle/>
                    <a:p>
                      <a:pPr lvl="0" algn="ctr" rtl="0">
                        <a:spcBef>
                          <a:spcPts val="0"/>
                        </a:spcBef>
                        <a:buNone/>
                      </a:pPr>
                      <a:r>
                        <a:rPr lang="en"/>
                        <a:t>CPU</a:t>
                      </a:r>
                    </a:p>
                  </a:txBody>
                  <a:tcPr marL="91425" marR="91425" marT="91425" marB="91425" anchor="ctr"/>
                </a:tc>
                <a:tc>
                  <a:txBody>
                    <a:bodyPr/>
                    <a:lstStyle/>
                    <a:p>
                      <a:pPr lvl="0" algn="ctr" rtl="0">
                        <a:lnSpc>
                          <a:spcPct val="115000"/>
                        </a:lnSpc>
                        <a:spcBef>
                          <a:spcPts val="0"/>
                        </a:spcBef>
                        <a:buNone/>
                      </a:pPr>
                      <a:r>
                        <a:rPr lang="en"/>
                        <a:t>8.8</a:t>
                      </a:r>
                    </a:p>
                  </a:txBody>
                  <a:tcPr marL="91425" marR="91425" marT="91425" marB="91425" anchor="ctr"/>
                </a:tc>
                <a:tc>
                  <a:txBody>
                    <a:bodyPr/>
                    <a:lstStyle/>
                    <a:p>
                      <a:pPr lvl="0" algn="ctr" rtl="0">
                        <a:lnSpc>
                          <a:spcPct val="115000"/>
                        </a:lnSpc>
                        <a:spcBef>
                          <a:spcPts val="0"/>
                        </a:spcBef>
                        <a:buNone/>
                      </a:pPr>
                      <a:r>
                        <a:rPr lang="en"/>
                        <a:t>15.25</a:t>
                      </a:r>
                    </a:p>
                  </a:txBody>
                  <a:tcPr marL="91425" marR="91425" marT="91425" marB="91425" anchor="ctr"/>
                </a:tc>
                <a:tc>
                  <a:txBody>
                    <a:bodyPr/>
                    <a:lstStyle/>
                    <a:p>
                      <a:pPr lvl="0" algn="ctr" rtl="0">
                        <a:spcBef>
                          <a:spcPts val="0"/>
                        </a:spcBef>
                        <a:buNone/>
                      </a:pPr>
                      <a:endParaRPr dirty="0"/>
                    </a:p>
                  </a:txBody>
                  <a:tcPr marL="91425" marR="91425" marT="91425" marB="91425" anchor="ctr"/>
                </a:tc>
                <a:tc>
                  <a:txBody>
                    <a:bodyPr/>
                    <a:lstStyle/>
                    <a:p>
                      <a:pPr lvl="0" algn="ctr" rtl="0">
                        <a:spcBef>
                          <a:spcPts val="0"/>
                        </a:spcBef>
                        <a:buNone/>
                      </a:pPr>
                      <a:endParaRPr/>
                    </a:p>
                  </a:txBody>
                  <a:tcPr marL="91425" marR="91425" marT="91425" marB="91425" anchor="ctr"/>
                </a:tc>
                <a:extLst>
                  <a:ext uri="{0D108BD9-81ED-4DB2-BD59-A6C34878D82A}">
                    <a16:rowId xmlns:a16="http://schemas.microsoft.com/office/drawing/2014/main" val="1009531337"/>
                  </a:ext>
                </a:extLst>
              </a:tr>
              <a:tr h="601950">
                <a:tc>
                  <a:txBody>
                    <a:bodyPr/>
                    <a:lstStyle/>
                    <a:p>
                      <a:pPr lvl="0" algn="ctr" rtl="0">
                        <a:spcBef>
                          <a:spcPts val="0"/>
                        </a:spcBef>
                        <a:buNone/>
                      </a:pPr>
                      <a:r>
                        <a:rPr lang="en"/>
                        <a:t>Stage 0</a:t>
                      </a:r>
                    </a:p>
                  </a:txBody>
                  <a:tcPr marL="91425" marR="91425" marT="91425" marB="91425" anchor="ctr"/>
                </a:tc>
                <a:tc>
                  <a:txBody>
                    <a:bodyPr/>
                    <a:lstStyle/>
                    <a:p>
                      <a:pPr lvl="0" algn="ctr" rtl="0">
                        <a:lnSpc>
                          <a:spcPct val="115000"/>
                        </a:lnSpc>
                        <a:spcBef>
                          <a:spcPts val="0"/>
                        </a:spcBef>
                        <a:buNone/>
                      </a:pPr>
                      <a:r>
                        <a:rPr lang="en"/>
                        <a:t>7.90</a:t>
                      </a:r>
                    </a:p>
                  </a:txBody>
                  <a:tcPr marL="91425" marR="91425" marT="91425" marB="91425" anchor="ctr"/>
                </a:tc>
                <a:tc>
                  <a:txBody>
                    <a:bodyPr/>
                    <a:lstStyle/>
                    <a:p>
                      <a:pPr lvl="0" algn="ctr" rtl="0">
                        <a:lnSpc>
                          <a:spcPct val="115000"/>
                        </a:lnSpc>
                        <a:spcBef>
                          <a:spcPts val="0"/>
                        </a:spcBef>
                        <a:buNone/>
                      </a:pPr>
                      <a:r>
                        <a:rPr lang="en"/>
                        <a:t>16.98</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extLst>
                  <a:ext uri="{0D108BD9-81ED-4DB2-BD59-A6C34878D82A}">
                    <a16:rowId xmlns:a16="http://schemas.microsoft.com/office/drawing/2014/main" val="730356772"/>
                  </a:ext>
                </a:extLst>
              </a:tr>
              <a:tr h="601950">
                <a:tc>
                  <a:txBody>
                    <a:bodyPr/>
                    <a:lstStyle/>
                    <a:p>
                      <a:pPr lvl="0" algn="ctr" rtl="0">
                        <a:spcBef>
                          <a:spcPts val="0"/>
                        </a:spcBef>
                        <a:buNone/>
                      </a:pPr>
                      <a:r>
                        <a:rPr lang="en"/>
                        <a:t>Stage 1</a:t>
                      </a:r>
                    </a:p>
                  </a:txBody>
                  <a:tcPr marL="91425" marR="91425" marT="91425" marB="91425" anchor="ctr"/>
                </a:tc>
                <a:tc>
                  <a:txBody>
                    <a:bodyPr/>
                    <a:lstStyle/>
                    <a:p>
                      <a:pPr lvl="0" algn="ctr" rtl="0">
                        <a:lnSpc>
                          <a:spcPct val="115000"/>
                        </a:lnSpc>
                        <a:spcBef>
                          <a:spcPts val="0"/>
                        </a:spcBef>
                        <a:buNone/>
                      </a:pPr>
                      <a:r>
                        <a:rPr lang="en"/>
                        <a:t>6.26</a:t>
                      </a:r>
                    </a:p>
                  </a:txBody>
                  <a:tcPr marL="91425" marR="91425" marT="91425" marB="91425" anchor="ctr"/>
                </a:tc>
                <a:tc>
                  <a:txBody>
                    <a:bodyPr/>
                    <a:lstStyle/>
                    <a:p>
                      <a:pPr lvl="0" algn="ctr" rtl="0">
                        <a:lnSpc>
                          <a:spcPct val="115000"/>
                        </a:lnSpc>
                        <a:spcBef>
                          <a:spcPts val="0"/>
                        </a:spcBef>
                        <a:buNone/>
                      </a:pPr>
                      <a:r>
                        <a:rPr lang="en" dirty="0"/>
                        <a:t>21.45</a:t>
                      </a:r>
                    </a:p>
                  </a:txBody>
                  <a:tcPr marL="91425" marR="91425" marT="91425" marB="91425" anchor="ctr"/>
                </a:tc>
                <a:tc>
                  <a:txBody>
                    <a:bodyPr/>
                    <a:lstStyle/>
                    <a:p>
                      <a:pPr lvl="0" algn="ctr" rtl="0">
                        <a:lnSpc>
                          <a:spcPct val="115000"/>
                        </a:lnSpc>
                        <a:spcBef>
                          <a:spcPts val="0"/>
                        </a:spcBef>
                        <a:buNone/>
                      </a:pPr>
                      <a:r>
                        <a:rPr lang="en"/>
                        <a:t>1.26</a:t>
                      </a:r>
                    </a:p>
                  </a:txBody>
                  <a:tcPr marL="91425" marR="91425" marT="91425" marB="91425" anchor="ctr"/>
                </a:tc>
                <a:tc>
                  <a:txBody>
                    <a:bodyPr/>
                    <a:lstStyle/>
                    <a:p>
                      <a:pPr lvl="0" algn="ctr" rtl="0">
                        <a:lnSpc>
                          <a:spcPct val="115000"/>
                        </a:lnSpc>
                        <a:spcBef>
                          <a:spcPts val="0"/>
                        </a:spcBef>
                        <a:buNone/>
                      </a:pPr>
                      <a:r>
                        <a:rPr lang="en" dirty="0"/>
                        <a:t>1.41</a:t>
                      </a:r>
                    </a:p>
                  </a:txBody>
                  <a:tcPr marL="91425" marR="91425" marT="91425" marB="91425" anchor="ctr"/>
                </a:tc>
                <a:extLst>
                  <a:ext uri="{0D108BD9-81ED-4DB2-BD59-A6C34878D82A}">
                    <a16:rowId xmlns:a16="http://schemas.microsoft.com/office/drawing/2014/main" val="3095028445"/>
                  </a:ext>
                </a:extLst>
              </a:tr>
              <a:tr h="601950">
                <a:tc>
                  <a:txBody>
                    <a:bodyPr/>
                    <a:lstStyle/>
                    <a:p>
                      <a:pPr lvl="0" algn="ctr" rtl="0">
                        <a:spcBef>
                          <a:spcPts val="0"/>
                        </a:spcBef>
                        <a:buNone/>
                      </a:pPr>
                      <a:r>
                        <a:rPr lang="en"/>
                        <a:t>Stage 2</a:t>
                      </a:r>
                    </a:p>
                  </a:txBody>
                  <a:tcPr marL="91425" marR="91425" marT="91425" marB="91425" anchor="ctr"/>
                </a:tc>
                <a:tc>
                  <a:txBody>
                    <a:bodyPr/>
                    <a:lstStyle/>
                    <a:p>
                      <a:pPr lvl="0" algn="ctr" rtl="0">
                        <a:lnSpc>
                          <a:spcPct val="115000"/>
                        </a:lnSpc>
                        <a:spcBef>
                          <a:spcPts val="0"/>
                        </a:spcBef>
                        <a:buNone/>
                      </a:pPr>
                      <a:r>
                        <a:rPr lang="en"/>
                        <a:t>4.70</a:t>
                      </a:r>
                    </a:p>
                  </a:txBody>
                  <a:tcPr marL="91425" marR="91425" marT="91425" marB="91425" anchor="ctr"/>
                </a:tc>
                <a:tc>
                  <a:txBody>
                    <a:bodyPr/>
                    <a:lstStyle/>
                    <a:p>
                      <a:pPr lvl="0" algn="ctr" rtl="0">
                        <a:lnSpc>
                          <a:spcPct val="115000"/>
                        </a:lnSpc>
                        <a:spcBef>
                          <a:spcPts val="0"/>
                        </a:spcBef>
                        <a:buNone/>
                      </a:pPr>
                      <a:r>
                        <a:rPr lang="en"/>
                        <a:t>28.54</a:t>
                      </a:r>
                    </a:p>
                  </a:txBody>
                  <a:tcPr marL="91425" marR="91425" marT="91425" marB="91425" anchor="ctr"/>
                </a:tc>
                <a:tc>
                  <a:txBody>
                    <a:bodyPr/>
                    <a:lstStyle/>
                    <a:p>
                      <a:pPr lvl="0" algn="ctr" rtl="0">
                        <a:lnSpc>
                          <a:spcPct val="115000"/>
                        </a:lnSpc>
                        <a:spcBef>
                          <a:spcPts val="0"/>
                        </a:spcBef>
                        <a:buNone/>
                      </a:pPr>
                      <a:r>
                        <a:rPr lang="en"/>
                        <a:t>1.33</a:t>
                      </a:r>
                    </a:p>
                  </a:txBody>
                  <a:tcPr marL="91425" marR="91425" marT="91425" marB="91425" anchor="ctr"/>
                </a:tc>
                <a:tc>
                  <a:txBody>
                    <a:bodyPr/>
                    <a:lstStyle/>
                    <a:p>
                      <a:pPr lvl="0" algn="ctr" rtl="0">
                        <a:lnSpc>
                          <a:spcPct val="115000"/>
                        </a:lnSpc>
                        <a:spcBef>
                          <a:spcPts val="0"/>
                        </a:spcBef>
                        <a:buNone/>
                      </a:pPr>
                      <a:r>
                        <a:rPr lang="en"/>
                        <a:t>1.87</a:t>
                      </a:r>
                    </a:p>
                  </a:txBody>
                  <a:tcPr marL="91425" marR="91425" marT="91425" marB="91425" anchor="ctr"/>
                </a:tc>
                <a:extLst>
                  <a:ext uri="{0D108BD9-81ED-4DB2-BD59-A6C34878D82A}">
                    <a16:rowId xmlns:a16="http://schemas.microsoft.com/office/drawing/2014/main" val="4148762168"/>
                  </a:ext>
                </a:extLst>
              </a:tr>
              <a:tr h="601950">
                <a:tc>
                  <a:txBody>
                    <a:bodyPr/>
                    <a:lstStyle/>
                    <a:p>
                      <a:pPr lvl="0" algn="ctr" rtl="0">
                        <a:spcBef>
                          <a:spcPts val="0"/>
                        </a:spcBef>
                        <a:buNone/>
                      </a:pPr>
                      <a:r>
                        <a:rPr lang="en"/>
                        <a:t>Stage 3 </a:t>
                      </a:r>
                    </a:p>
                    <a:p>
                      <a:pPr lvl="0" algn="ctr" rtl="0">
                        <a:spcBef>
                          <a:spcPts val="0"/>
                        </a:spcBef>
                        <a:buNone/>
                      </a:pPr>
                      <a:r>
                        <a:rPr lang="en"/>
                        <a:t>(2 elements / thread)</a:t>
                      </a:r>
                    </a:p>
                  </a:txBody>
                  <a:tcPr marL="91425" marR="91425" marT="91425" marB="91425" anchor="ctr"/>
                </a:tc>
                <a:tc>
                  <a:txBody>
                    <a:bodyPr/>
                    <a:lstStyle/>
                    <a:p>
                      <a:pPr lvl="0" algn="ctr" rtl="0">
                        <a:lnSpc>
                          <a:spcPct val="115000"/>
                        </a:lnSpc>
                        <a:spcBef>
                          <a:spcPts val="0"/>
                        </a:spcBef>
                        <a:buNone/>
                      </a:pPr>
                      <a:r>
                        <a:rPr lang="en"/>
                        <a:t>2.84</a:t>
                      </a:r>
                    </a:p>
                  </a:txBody>
                  <a:tcPr marL="91425" marR="91425" marT="91425" marB="91425" anchor="ctr"/>
                </a:tc>
                <a:tc>
                  <a:txBody>
                    <a:bodyPr/>
                    <a:lstStyle/>
                    <a:p>
                      <a:pPr lvl="0" algn="ctr" rtl="0">
                        <a:lnSpc>
                          <a:spcPct val="115000"/>
                        </a:lnSpc>
                        <a:spcBef>
                          <a:spcPts val="0"/>
                        </a:spcBef>
                        <a:buNone/>
                      </a:pPr>
                      <a:r>
                        <a:rPr lang="en"/>
                        <a:t>47.22</a:t>
                      </a:r>
                    </a:p>
                  </a:txBody>
                  <a:tcPr marL="91425" marR="91425" marT="91425" marB="91425" anchor="ctr"/>
                </a:tc>
                <a:tc>
                  <a:txBody>
                    <a:bodyPr/>
                    <a:lstStyle/>
                    <a:p>
                      <a:pPr lvl="0" algn="ctr" rtl="0">
                        <a:lnSpc>
                          <a:spcPct val="115000"/>
                        </a:lnSpc>
                        <a:spcBef>
                          <a:spcPts val="0"/>
                        </a:spcBef>
                        <a:buNone/>
                      </a:pPr>
                      <a:r>
                        <a:rPr lang="en"/>
                        <a:t>1.65</a:t>
                      </a:r>
                    </a:p>
                  </a:txBody>
                  <a:tcPr marL="91425" marR="91425" marT="91425" marB="91425" anchor="ctr"/>
                </a:tc>
                <a:tc>
                  <a:txBody>
                    <a:bodyPr/>
                    <a:lstStyle/>
                    <a:p>
                      <a:pPr lvl="0" algn="ctr" rtl="0">
                        <a:lnSpc>
                          <a:spcPct val="115000"/>
                        </a:lnSpc>
                        <a:spcBef>
                          <a:spcPts val="0"/>
                        </a:spcBef>
                        <a:buNone/>
                      </a:pPr>
                      <a:r>
                        <a:rPr lang="en"/>
                        <a:t>3.10</a:t>
                      </a:r>
                    </a:p>
                  </a:txBody>
                  <a:tcPr marL="91425" marR="91425" marT="91425" marB="91425" anchor="ctr"/>
                </a:tc>
                <a:extLst>
                  <a:ext uri="{0D108BD9-81ED-4DB2-BD59-A6C34878D82A}">
                    <a16:rowId xmlns:a16="http://schemas.microsoft.com/office/drawing/2014/main" val="3219186841"/>
                  </a:ext>
                </a:extLst>
              </a:tr>
              <a:tr h="601950">
                <a:tc>
                  <a:txBody>
                    <a:bodyPr/>
                    <a:lstStyle/>
                    <a:p>
                      <a:pPr lvl="0" algn="ctr" rtl="0">
                        <a:spcBef>
                          <a:spcPts val="0"/>
                        </a:spcBef>
                        <a:buNone/>
                      </a:pPr>
                      <a:r>
                        <a:rPr lang="en"/>
                        <a:t>Stage 4</a:t>
                      </a:r>
                    </a:p>
                    <a:p>
                      <a:pPr lvl="0" algn="ctr" rtl="0">
                        <a:spcBef>
                          <a:spcPts val="0"/>
                        </a:spcBef>
                        <a:buNone/>
                      </a:pPr>
                      <a:r>
                        <a:rPr lang="en"/>
                        <a:t>(32 elements / thread)</a:t>
                      </a:r>
                    </a:p>
                  </a:txBody>
                  <a:tcPr marL="91425" marR="91425" marT="91425" marB="91425" anchor="ctr"/>
                </a:tc>
                <a:tc>
                  <a:txBody>
                    <a:bodyPr/>
                    <a:lstStyle/>
                    <a:p>
                      <a:pPr lvl="0" algn="ctr" rtl="0">
                        <a:lnSpc>
                          <a:spcPct val="115000"/>
                        </a:lnSpc>
                        <a:spcBef>
                          <a:spcPts val="0"/>
                        </a:spcBef>
                        <a:buNone/>
                      </a:pPr>
                      <a:r>
                        <a:rPr lang="en"/>
                        <a:t>0.91</a:t>
                      </a:r>
                    </a:p>
                  </a:txBody>
                  <a:tcPr marL="91425" marR="91425" marT="91425" marB="91425" anchor="ctr"/>
                </a:tc>
                <a:tc>
                  <a:txBody>
                    <a:bodyPr/>
                    <a:lstStyle/>
                    <a:p>
                      <a:pPr lvl="0" algn="ctr" rtl="0">
                        <a:lnSpc>
                          <a:spcPct val="115000"/>
                        </a:lnSpc>
                        <a:spcBef>
                          <a:spcPts val="0"/>
                        </a:spcBef>
                        <a:buNone/>
                      </a:pPr>
                      <a:r>
                        <a:rPr lang="en"/>
                        <a:t>147.89</a:t>
                      </a:r>
                    </a:p>
                  </a:txBody>
                  <a:tcPr marL="91425" marR="91425" marT="91425" marB="91425" anchor="ctr"/>
                </a:tc>
                <a:tc>
                  <a:txBody>
                    <a:bodyPr/>
                    <a:lstStyle/>
                    <a:p>
                      <a:pPr lvl="0" algn="ctr" rtl="0">
                        <a:lnSpc>
                          <a:spcPct val="115000"/>
                        </a:lnSpc>
                        <a:spcBef>
                          <a:spcPts val="0"/>
                        </a:spcBef>
                        <a:buNone/>
                      </a:pPr>
                      <a:r>
                        <a:rPr lang="en"/>
                        <a:t>3.13</a:t>
                      </a:r>
                    </a:p>
                  </a:txBody>
                  <a:tcPr marL="91425" marR="91425" marT="91425" marB="91425" anchor="ctr"/>
                </a:tc>
                <a:tc>
                  <a:txBody>
                    <a:bodyPr/>
                    <a:lstStyle/>
                    <a:p>
                      <a:pPr lvl="0" algn="ctr" rtl="0">
                        <a:lnSpc>
                          <a:spcPct val="115000"/>
                        </a:lnSpc>
                        <a:spcBef>
                          <a:spcPts val="0"/>
                        </a:spcBef>
                        <a:buNone/>
                      </a:pPr>
                      <a:r>
                        <a:rPr lang="en" dirty="0"/>
                        <a:t>9.70</a:t>
                      </a:r>
                    </a:p>
                  </a:txBody>
                  <a:tcPr marL="91425" marR="91425" marT="91425" marB="91425" anchor="ctr"/>
                </a:tc>
                <a:extLst>
                  <a:ext uri="{0D108BD9-81ED-4DB2-BD59-A6C34878D82A}">
                    <a16:rowId xmlns:a16="http://schemas.microsoft.com/office/drawing/2014/main" val="3476025758"/>
                  </a:ext>
                </a:extLst>
              </a:tr>
            </a:tbl>
          </a:graphicData>
        </a:graphic>
      </p:graphicFrame>
    </p:spTree>
    <p:extLst>
      <p:ext uri="{BB962C8B-B14F-4D97-AF65-F5344CB8AC3E}">
        <p14:creationId xmlns:p14="http://schemas.microsoft.com/office/powerpoint/2010/main" val="2034273517"/>
      </p:ext>
    </p:extLst>
  </p:cSld>
  <p:clrMapOvr>
    <a:masterClrMapping/>
  </p:clrMapOvr>
  <p:transition spd="slow">
    <p:cu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664"/>
        <p:cNvGrpSpPr/>
        <p:nvPr/>
      </p:nvGrpSpPr>
      <p:grpSpPr>
        <a:xfrm>
          <a:off x="0" y="0"/>
          <a:ext cx="0" cy="0"/>
          <a:chOff x="0" y="0"/>
          <a:chExt cx="0" cy="0"/>
        </a:xfrm>
      </p:grpSpPr>
      <p:sp>
        <p:nvSpPr>
          <p:cNvPr id="2666" name="Shape 2666"/>
          <p:cNvSpPr txBox="1">
            <a:spLocks noGrp="1"/>
          </p:cNvSpPr>
          <p:nvPr>
            <p:ph idx="1"/>
          </p:nvPr>
        </p:nvSpPr>
        <p:spPr/>
        <p:txBody>
          <a:bodyPr/>
          <a:lstStyle/>
          <a:p>
            <a:pPr lvl="0"/>
            <a:r>
              <a:rPr lang="en-US" dirty="0"/>
              <a:t>One last improvement</a:t>
            </a:r>
          </a:p>
          <a:p>
            <a:pPr lvl="0"/>
            <a:r>
              <a:rPr lang="en-US" dirty="0"/>
              <a:t>Does the Stage 4 improvement inspire you?</a:t>
            </a:r>
          </a:p>
        </p:txBody>
      </p:sp>
      <p:sp>
        <p:nvSpPr>
          <p:cNvPr id="2665" name="Shape 2665"/>
          <p:cNvSpPr txBox="1">
            <a:spLocks noGrp="1"/>
          </p:cNvSpPr>
          <p:nvPr>
            <p:ph type="title"/>
          </p:nvPr>
        </p:nvSpPr>
        <p:spPr/>
        <p:txBody>
          <a:bodyPr>
            <a:normAutofit/>
          </a:bodyPr>
          <a:lstStyle/>
          <a:p>
            <a:pPr lvl="0"/>
            <a:r>
              <a:rPr lang="en-US" dirty="0"/>
              <a:t>Stage 4</a:t>
            </a:r>
            <a:r>
              <a:rPr lang="en" dirty="0"/>
              <a:t>: </a:t>
            </a:r>
            <a:r>
              <a:rPr lang="en-US" dirty="0"/>
              <a:t>Last Warp</a:t>
            </a:r>
            <a:r>
              <a:rPr lang="en" dirty="0"/>
              <a:t> Unroll</a:t>
            </a:r>
          </a:p>
        </p:txBody>
      </p:sp>
    </p:spTree>
    <p:extLst>
      <p:ext uri="{BB962C8B-B14F-4D97-AF65-F5344CB8AC3E}">
        <p14:creationId xmlns:p14="http://schemas.microsoft.com/office/powerpoint/2010/main" val="2729711886"/>
      </p:ext>
    </p:extLst>
  </p:cSld>
  <p:clrMapOvr>
    <a:masterClrMapping/>
  </p:clrMapOvr>
  <p:transition spd="slow">
    <p:cu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664"/>
        <p:cNvGrpSpPr/>
        <p:nvPr/>
      </p:nvGrpSpPr>
      <p:grpSpPr>
        <a:xfrm>
          <a:off x="0" y="0"/>
          <a:ext cx="0" cy="0"/>
          <a:chOff x="0" y="0"/>
          <a:chExt cx="0" cy="0"/>
        </a:xfrm>
      </p:grpSpPr>
      <p:sp>
        <p:nvSpPr>
          <p:cNvPr id="2666" name="Shape 2666"/>
          <p:cNvSpPr txBox="1">
            <a:spLocks noGrp="1"/>
          </p:cNvSpPr>
          <p:nvPr>
            <p:ph idx="1"/>
          </p:nvPr>
        </p:nvSpPr>
        <p:spPr/>
        <p:txBody>
          <a:bodyPr/>
          <a:lstStyle/>
          <a:p>
            <a:pPr lvl="0"/>
            <a:r>
              <a:rPr lang="en-US" dirty="0"/>
              <a:t>Taking inspiration from Stage 4</a:t>
            </a:r>
          </a:p>
          <a:p>
            <a:pPr lvl="1"/>
            <a:r>
              <a:rPr lang="en-US" dirty="0"/>
              <a:t>Unroll the </a:t>
            </a:r>
            <a:r>
              <a:rPr lang="en-US" dirty="0">
                <a:latin typeface="Consolas" panose="020B0609020204030204" pitchFamily="49" charset="0"/>
              </a:rPr>
              <a:t>for</a:t>
            </a:r>
            <a:r>
              <a:rPr lang="en-US" dirty="0"/>
              <a:t> loop entirely. (Part 3A)</a:t>
            </a:r>
          </a:p>
          <a:p>
            <a:pPr lvl="1"/>
            <a:r>
              <a:rPr lang="en-US" dirty="0">
                <a:latin typeface="Consolas" panose="020B0609020204030204" pitchFamily="49" charset="0"/>
              </a:rPr>
              <a:t>#pragma unroll</a:t>
            </a:r>
            <a:r>
              <a:rPr lang="en-US" dirty="0"/>
              <a:t> requires sizes to be known at compile time</a:t>
            </a:r>
          </a:p>
          <a:p>
            <a:pPr lvl="1"/>
            <a:r>
              <a:rPr lang="en-US" dirty="0"/>
              <a:t>Block size in GPU limited to 512 or 1024 threads.</a:t>
            </a:r>
          </a:p>
          <a:p>
            <a:pPr lvl="2"/>
            <a:r>
              <a:rPr lang="en-US" dirty="0"/>
              <a:t>So there are only a limited number of if conditions we have to write</a:t>
            </a:r>
          </a:p>
          <a:p>
            <a:pPr lvl="1"/>
            <a:r>
              <a:rPr lang="en-US" dirty="0"/>
              <a:t>Also make block sizes power of 2 (preferably multiples of 32).</a:t>
            </a:r>
          </a:p>
        </p:txBody>
      </p:sp>
      <p:sp>
        <p:nvSpPr>
          <p:cNvPr id="2665" name="Shape 2665"/>
          <p:cNvSpPr txBox="1">
            <a:spLocks noGrp="1"/>
          </p:cNvSpPr>
          <p:nvPr>
            <p:ph type="title"/>
          </p:nvPr>
        </p:nvSpPr>
        <p:spPr/>
        <p:txBody>
          <a:bodyPr>
            <a:normAutofit/>
          </a:bodyPr>
          <a:lstStyle/>
          <a:p>
            <a:pPr lvl="0"/>
            <a:r>
              <a:rPr lang="en-US" dirty="0"/>
              <a:t>Stage 5</a:t>
            </a:r>
            <a:r>
              <a:rPr lang="en" dirty="0"/>
              <a:t>: Complete Unroll</a:t>
            </a:r>
          </a:p>
        </p:txBody>
      </p:sp>
    </p:spTree>
    <p:extLst>
      <p:ext uri="{BB962C8B-B14F-4D97-AF65-F5344CB8AC3E}">
        <p14:creationId xmlns:p14="http://schemas.microsoft.com/office/powerpoint/2010/main" val="311263167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4" name="Shape 484"/>
          <p:cNvSpPr txBox="1">
            <a:spLocks noGrp="1"/>
          </p:cNvSpPr>
          <p:nvPr>
            <p:ph idx="1"/>
          </p:nvPr>
        </p:nvSpPr>
        <p:spPr/>
        <p:txBody>
          <a:bodyPr/>
          <a:lstStyle/>
          <a:p>
            <a:pPr lvl="0"/>
            <a:r>
              <a:rPr lang="en" dirty="0"/>
              <a:t>A warp requests 1 4-byte word</a:t>
            </a:r>
          </a:p>
          <a:p>
            <a:pPr lvl="1"/>
            <a:r>
              <a:rPr lang="en" dirty="0"/>
              <a:t>All 32 threads requesting 1 float value</a:t>
            </a:r>
          </a:p>
          <a:p>
            <a:pPr lvl="0"/>
            <a:r>
              <a:rPr lang="en" dirty="0"/>
              <a:t>Address falls within 1 L1 cache-line</a:t>
            </a:r>
          </a:p>
          <a:p>
            <a:pPr lvl="1"/>
            <a:r>
              <a:rPr lang="en" dirty="0"/>
              <a:t>Warp needs 4 bytes</a:t>
            </a:r>
          </a:p>
          <a:p>
            <a:pPr lvl="1"/>
            <a:r>
              <a:rPr lang="en" dirty="0"/>
              <a:t>128 bytes move across the bus on a miss</a:t>
            </a:r>
          </a:p>
          <a:p>
            <a:pPr lvl="1"/>
            <a:r>
              <a:rPr lang="en" dirty="0"/>
              <a:t>Bus utilization: 3.125%</a:t>
            </a:r>
          </a:p>
        </p:txBody>
      </p:sp>
      <p:sp>
        <p:nvSpPr>
          <p:cNvPr id="483" name="Shape 483"/>
          <p:cNvSpPr txBox="1">
            <a:spLocks noGrp="1"/>
          </p:cNvSpPr>
          <p:nvPr>
            <p:ph type="title"/>
          </p:nvPr>
        </p:nvSpPr>
        <p:spPr/>
        <p:txBody>
          <a:bodyPr/>
          <a:lstStyle/>
          <a:p>
            <a:pPr lvl="0"/>
            <a:r>
              <a:rPr lang="en" dirty="0">
                <a:solidFill>
                  <a:schemeClr val="tx1"/>
                </a:solidFill>
              </a:rPr>
              <a:t>Coalescence</a:t>
            </a:r>
          </a:p>
        </p:txBody>
      </p:sp>
      <p:sp>
        <p:nvSpPr>
          <p:cNvPr id="485" name="Shape 485"/>
          <p:cNvSpPr txBox="1"/>
          <p:nvPr/>
        </p:nvSpPr>
        <p:spPr>
          <a:xfrm>
            <a:off x="4678774" y="4127679"/>
            <a:ext cx="2710009"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sp>
        <p:nvSpPr>
          <p:cNvPr id="486" name="Shape 486"/>
          <p:cNvSpPr txBox="1"/>
          <p:nvPr/>
        </p:nvSpPr>
        <p:spPr>
          <a:xfrm>
            <a:off x="3910894" y="6249087"/>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487" name="Shape 487"/>
          <p:cNvSpPr txBox="1"/>
          <p:nvPr/>
        </p:nvSpPr>
        <p:spPr>
          <a:xfrm>
            <a:off x="55614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488" name="Shape 488"/>
          <p:cNvSpPr txBox="1"/>
          <p:nvPr/>
        </p:nvSpPr>
        <p:spPr>
          <a:xfrm>
            <a:off x="4420627"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489" name="Shape 489"/>
          <p:cNvSpPr txBox="1"/>
          <p:nvPr/>
        </p:nvSpPr>
        <p:spPr>
          <a:xfrm>
            <a:off x="49935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490" name="Shape 490"/>
          <p:cNvSpPr txBox="1"/>
          <p:nvPr/>
        </p:nvSpPr>
        <p:spPr>
          <a:xfrm>
            <a:off x="6126985"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491" name="Shape 491"/>
          <p:cNvSpPr txBox="1"/>
          <p:nvPr/>
        </p:nvSpPr>
        <p:spPr>
          <a:xfrm>
            <a:off x="72340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492" name="Shape 492"/>
          <p:cNvSpPr txBox="1"/>
          <p:nvPr/>
        </p:nvSpPr>
        <p:spPr>
          <a:xfrm>
            <a:off x="66661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493" name="Shape 493"/>
          <p:cNvSpPr txBox="1"/>
          <p:nvPr/>
        </p:nvSpPr>
        <p:spPr>
          <a:xfrm>
            <a:off x="277914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494" name="Shape 494"/>
          <p:cNvSpPr txBox="1"/>
          <p:nvPr/>
        </p:nvSpPr>
        <p:spPr>
          <a:xfrm>
            <a:off x="334488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495" name="Shape 495"/>
          <p:cNvSpPr txBox="1"/>
          <p:nvPr/>
        </p:nvSpPr>
        <p:spPr>
          <a:xfrm>
            <a:off x="8379282"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496" name="Shape 496"/>
          <p:cNvSpPr txBox="1"/>
          <p:nvPr/>
        </p:nvSpPr>
        <p:spPr>
          <a:xfrm>
            <a:off x="7811381"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497" name="Shape 497"/>
          <p:cNvSpPr txBox="1"/>
          <p:nvPr/>
        </p:nvSpPr>
        <p:spPr>
          <a:xfrm>
            <a:off x="8944812"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498" name="Shape 498"/>
          <p:cNvSpPr txBox="1"/>
          <p:nvPr/>
        </p:nvSpPr>
        <p:spPr>
          <a:xfrm>
            <a:off x="100519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499" name="Shape 499"/>
          <p:cNvSpPr txBox="1"/>
          <p:nvPr/>
        </p:nvSpPr>
        <p:spPr>
          <a:xfrm>
            <a:off x="94840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500" name="Shape 500"/>
          <p:cNvSpPr txBox="1"/>
          <p:nvPr/>
        </p:nvSpPr>
        <p:spPr>
          <a:xfrm>
            <a:off x="5434809" y="6530561"/>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501" name="Shape 501"/>
          <p:cNvSpPr txBox="1"/>
          <p:nvPr/>
        </p:nvSpPr>
        <p:spPr>
          <a:xfrm>
            <a:off x="2259194" y="6252291"/>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502" name="Shape 502"/>
          <p:cNvSpPr/>
          <p:nvPr/>
        </p:nvSpPr>
        <p:spPr>
          <a:xfrm>
            <a:off x="8037636" y="4799372"/>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03" name="Shape 503"/>
          <p:cNvSpPr/>
          <p:nvPr/>
        </p:nvSpPr>
        <p:spPr>
          <a:xfrm>
            <a:off x="4618112" y="4802565"/>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04" name="Shape 504"/>
          <p:cNvSpPr/>
          <p:nvPr/>
        </p:nvSpPr>
        <p:spPr>
          <a:xfrm>
            <a:off x="2353787" y="4802565"/>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05" name="Shape 505"/>
          <p:cNvSpPr/>
          <p:nvPr/>
        </p:nvSpPr>
        <p:spPr>
          <a:xfrm>
            <a:off x="6887236" y="4799379"/>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cxnSp>
        <p:nvCxnSpPr>
          <p:cNvPr id="506" name="Shape 506"/>
          <p:cNvCxnSpPr/>
          <p:nvPr/>
        </p:nvCxnSpPr>
        <p:spPr>
          <a:xfrm rot="-5400000" flipH="1">
            <a:off x="4765998"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07" name="Shape 507"/>
          <p:cNvCxnSpPr/>
          <p:nvPr/>
        </p:nvCxnSpPr>
        <p:spPr>
          <a:xfrm rot="-5400000" flipH="1">
            <a:off x="4996025"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08" name="Shape 508"/>
          <p:cNvCxnSpPr/>
          <p:nvPr/>
        </p:nvCxnSpPr>
        <p:spPr>
          <a:xfrm rot="-5400000" flipH="1">
            <a:off x="6347440" y="5463004"/>
            <a:ext cx="392999" cy="7200"/>
          </a:xfrm>
          <a:prstGeom prst="straightConnector1">
            <a:avLst/>
          </a:prstGeom>
          <a:noFill/>
          <a:ln w="9525" cap="flat">
            <a:solidFill>
              <a:schemeClr val="accent1"/>
            </a:solidFill>
            <a:prstDash val="solid"/>
            <a:round/>
            <a:headEnd type="none" w="med" len="med"/>
            <a:tailEnd type="stealth" w="lg" len="lg"/>
          </a:ln>
        </p:spPr>
      </p:cxnSp>
      <p:sp>
        <p:nvSpPr>
          <p:cNvPr id="509" name="Shape 509"/>
          <p:cNvSpPr txBox="1"/>
          <p:nvPr/>
        </p:nvSpPr>
        <p:spPr>
          <a:xfrm>
            <a:off x="5735228" y="5253889"/>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510" name="Shape 510"/>
          <p:cNvCxnSpPr/>
          <p:nvPr/>
        </p:nvCxnSpPr>
        <p:spPr>
          <a:xfrm rot="-5400000" flipH="1">
            <a:off x="4514406"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11" name="Shape 511"/>
          <p:cNvCxnSpPr/>
          <p:nvPr/>
        </p:nvCxnSpPr>
        <p:spPr>
          <a:xfrm rot="-5400000" flipH="1">
            <a:off x="5182922"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12" name="Shape 512"/>
          <p:cNvCxnSpPr/>
          <p:nvPr/>
        </p:nvCxnSpPr>
        <p:spPr>
          <a:xfrm rot="-5400000" flipH="1">
            <a:off x="6541547" y="5472589"/>
            <a:ext cx="392999" cy="7200"/>
          </a:xfrm>
          <a:prstGeom prst="straightConnector1">
            <a:avLst/>
          </a:prstGeom>
          <a:noFill/>
          <a:ln w="9525" cap="flat">
            <a:solidFill>
              <a:schemeClr val="accent1"/>
            </a:solidFill>
            <a:prstDash val="solid"/>
            <a:round/>
            <a:headEnd type="none" w="med" len="med"/>
            <a:tailEnd type="stealth" w="lg" len="lg"/>
          </a:ln>
        </p:spPr>
      </p:cxnSp>
      <p:sp>
        <p:nvSpPr>
          <p:cNvPr id="513" name="Shape 513"/>
          <p:cNvSpPr/>
          <p:nvPr/>
        </p:nvSpPr>
        <p:spPr>
          <a:xfrm>
            <a:off x="964294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14" name="Shape 514"/>
          <p:cNvSpPr/>
          <p:nvPr/>
        </p:nvSpPr>
        <p:spPr>
          <a:xfrm>
            <a:off x="908225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15" name="Shape 515"/>
          <p:cNvSpPr/>
          <p:nvPr/>
        </p:nvSpPr>
        <p:spPr>
          <a:xfrm>
            <a:off x="85215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16" name="Shape 516"/>
          <p:cNvSpPr/>
          <p:nvPr/>
        </p:nvSpPr>
        <p:spPr>
          <a:xfrm>
            <a:off x="796087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17" name="Shape 517"/>
          <p:cNvSpPr/>
          <p:nvPr/>
        </p:nvSpPr>
        <p:spPr>
          <a:xfrm>
            <a:off x="740018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18" name="Shape 518"/>
          <p:cNvSpPr/>
          <p:nvPr/>
        </p:nvSpPr>
        <p:spPr>
          <a:xfrm>
            <a:off x="683949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19" name="Shape 519"/>
          <p:cNvSpPr/>
          <p:nvPr/>
        </p:nvSpPr>
        <p:spPr>
          <a:xfrm>
            <a:off x="235378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0" name="Shape 520"/>
          <p:cNvSpPr/>
          <p:nvPr/>
        </p:nvSpPr>
        <p:spPr>
          <a:xfrm>
            <a:off x="627861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1" name="Shape 521"/>
          <p:cNvSpPr/>
          <p:nvPr/>
        </p:nvSpPr>
        <p:spPr>
          <a:xfrm>
            <a:off x="5717928"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2" name="Shape 522"/>
          <p:cNvSpPr/>
          <p:nvPr/>
        </p:nvSpPr>
        <p:spPr>
          <a:xfrm>
            <a:off x="515723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3" name="Shape 523"/>
          <p:cNvSpPr/>
          <p:nvPr/>
        </p:nvSpPr>
        <p:spPr>
          <a:xfrm>
            <a:off x="459654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4" name="Shape 524"/>
          <p:cNvSpPr/>
          <p:nvPr/>
        </p:nvSpPr>
        <p:spPr>
          <a:xfrm>
            <a:off x="403585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5" name="Shape 525"/>
          <p:cNvSpPr/>
          <p:nvPr/>
        </p:nvSpPr>
        <p:spPr>
          <a:xfrm>
            <a:off x="34751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6" name="Shape 526"/>
          <p:cNvSpPr/>
          <p:nvPr/>
        </p:nvSpPr>
        <p:spPr>
          <a:xfrm>
            <a:off x="291447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27" name="Shape 527"/>
          <p:cNvSpPr txBox="1"/>
          <p:nvPr/>
        </p:nvSpPr>
        <p:spPr>
          <a:xfrm>
            <a:off x="1790297" y="4758609"/>
            <a:ext cx="468899" cy="457200"/>
          </a:xfrm>
          <a:prstGeom prst="rect">
            <a:avLst/>
          </a:prstGeom>
          <a:noFill/>
          <a:ln>
            <a:noFill/>
          </a:ln>
        </p:spPr>
        <p:txBody>
          <a:bodyPr lIns="91425" tIns="91425" rIns="91425" bIns="91425" anchor="t" anchorCtr="0">
            <a:spAutoFit/>
          </a:bodyPr>
          <a:lstStyle/>
          <a:p>
            <a:r>
              <a:rPr lang="en">
                <a:solidFill>
                  <a:schemeClr val="dk2"/>
                </a:solidFill>
              </a:rPr>
              <a:t>L1</a:t>
            </a:r>
          </a:p>
        </p:txBody>
      </p:sp>
      <p:sp>
        <p:nvSpPr>
          <p:cNvPr id="528" name="Shape 528"/>
          <p:cNvSpPr txBox="1"/>
          <p:nvPr/>
        </p:nvSpPr>
        <p:spPr>
          <a:xfrm>
            <a:off x="1790297" y="5627724"/>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cxnSp>
        <p:nvCxnSpPr>
          <p:cNvPr id="529" name="Shape 529"/>
          <p:cNvCxnSpPr/>
          <p:nvPr/>
        </p:nvCxnSpPr>
        <p:spPr>
          <a:xfrm rot="-5400000" flipH="1">
            <a:off x="4903453" y="4482424"/>
            <a:ext cx="373800" cy="230100"/>
          </a:xfrm>
          <a:prstGeom prst="straightConnector1">
            <a:avLst/>
          </a:prstGeom>
          <a:noFill/>
          <a:ln w="9525" cap="flat">
            <a:solidFill>
              <a:schemeClr val="accent1"/>
            </a:solidFill>
            <a:prstDash val="solid"/>
            <a:round/>
            <a:headEnd type="none" w="med" len="med"/>
            <a:tailEnd type="stealth" w="lg" len="lg"/>
          </a:ln>
        </p:spPr>
      </p:cxnSp>
      <p:cxnSp>
        <p:nvCxnSpPr>
          <p:cNvPr id="530" name="Shape 530"/>
          <p:cNvCxnSpPr/>
          <p:nvPr/>
        </p:nvCxnSpPr>
        <p:spPr>
          <a:xfrm rot="-5400000" flipH="1">
            <a:off x="5012433" y="460347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31" name="Shape 531"/>
          <p:cNvCxnSpPr/>
          <p:nvPr/>
        </p:nvCxnSpPr>
        <p:spPr>
          <a:xfrm flipH="1">
            <a:off x="5205424" y="4420235"/>
            <a:ext cx="1092599" cy="364199"/>
          </a:xfrm>
          <a:prstGeom prst="straightConnector1">
            <a:avLst/>
          </a:prstGeom>
          <a:noFill/>
          <a:ln w="9525" cap="flat">
            <a:solidFill>
              <a:schemeClr val="accent1"/>
            </a:solidFill>
            <a:prstDash val="solid"/>
            <a:round/>
            <a:headEnd type="none" w="med" len="med"/>
            <a:tailEnd type="stealth" w="lg" len="lg"/>
          </a:ln>
        </p:spPr>
      </p:cxnSp>
      <p:cxnSp>
        <p:nvCxnSpPr>
          <p:cNvPr id="532" name="Shape 532"/>
          <p:cNvCxnSpPr/>
          <p:nvPr/>
        </p:nvCxnSpPr>
        <p:spPr>
          <a:xfrm>
            <a:off x="4752466" y="4410577"/>
            <a:ext cx="460200" cy="364199"/>
          </a:xfrm>
          <a:prstGeom prst="straightConnector1">
            <a:avLst/>
          </a:prstGeom>
          <a:noFill/>
          <a:ln w="9525" cap="flat">
            <a:solidFill>
              <a:schemeClr val="accent1"/>
            </a:solidFill>
            <a:prstDash val="solid"/>
            <a:round/>
            <a:headEnd type="none" w="med" len="med"/>
            <a:tailEnd type="stealth" w="lg" len="lg"/>
          </a:ln>
        </p:spPr>
      </p:cxnSp>
      <p:cxnSp>
        <p:nvCxnSpPr>
          <p:cNvPr id="533" name="Shape 533"/>
          <p:cNvCxnSpPr/>
          <p:nvPr/>
        </p:nvCxnSpPr>
        <p:spPr>
          <a:xfrm rot="5400000">
            <a:off x="5115478" y="4507625"/>
            <a:ext cx="373800" cy="179700"/>
          </a:xfrm>
          <a:prstGeom prst="straightConnector1">
            <a:avLst/>
          </a:prstGeom>
          <a:noFill/>
          <a:ln w="9525" cap="flat">
            <a:solidFill>
              <a:schemeClr val="accent1"/>
            </a:solidFill>
            <a:prstDash val="solid"/>
            <a:round/>
            <a:headEnd type="none" w="med" len="med"/>
            <a:tailEnd type="stealth" w="lg" len="lg"/>
          </a:ln>
        </p:spPr>
      </p:cxnSp>
      <p:cxnSp>
        <p:nvCxnSpPr>
          <p:cNvPr id="534" name="Shape 534"/>
          <p:cNvCxnSpPr/>
          <p:nvPr/>
        </p:nvCxnSpPr>
        <p:spPr>
          <a:xfrm flipH="1">
            <a:off x="5241256" y="4420158"/>
            <a:ext cx="1509599" cy="335400"/>
          </a:xfrm>
          <a:prstGeom prst="straightConnector1">
            <a:avLst/>
          </a:prstGeom>
          <a:noFill/>
          <a:ln w="9525" cap="flat">
            <a:solidFill>
              <a:schemeClr val="accent1"/>
            </a:solidFill>
            <a:prstDash val="solid"/>
            <a:round/>
            <a:headEnd type="none" w="med" len="med"/>
            <a:tailEnd type="stealth" w="lg" len="lg"/>
          </a:ln>
        </p:spPr>
      </p:cxnSp>
    </p:spTree>
    <p:extLst>
      <p:ext uri="{BB962C8B-B14F-4D97-AF65-F5344CB8AC3E}">
        <p14:creationId xmlns:p14="http://schemas.microsoft.com/office/powerpoint/2010/main" val="451600870"/>
      </p:ext>
    </p:extLst>
  </p:cSld>
  <p:clrMapOvr>
    <a:masterClrMapping/>
  </p:clrMapOvr>
  <p:transition spd="slow">
    <p:cut/>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670"/>
        <p:cNvGrpSpPr/>
        <p:nvPr/>
      </p:nvGrpSpPr>
      <p:grpSpPr>
        <a:xfrm>
          <a:off x="0" y="0"/>
          <a:ext cx="0" cy="0"/>
          <a:chOff x="0" y="0"/>
          <a:chExt cx="0" cy="0"/>
        </a:xfrm>
      </p:grpSpPr>
      <p:sp>
        <p:nvSpPr>
          <p:cNvPr id="2672" name="Shape 2672"/>
          <p:cNvSpPr txBox="1">
            <a:spLocks noGrp="1"/>
          </p:cNvSpPr>
          <p:nvPr>
            <p:ph idx="1"/>
          </p:nvPr>
        </p:nvSpPr>
        <p:spPr/>
        <p:txBody>
          <a:bodyPr/>
          <a:lstStyle/>
          <a:p>
            <a:pPr lvl="0"/>
            <a:r>
              <a:rPr lang="en-US" dirty="0"/>
              <a:t>But block sizes is not known at compile time.</a:t>
            </a:r>
          </a:p>
          <a:p>
            <a:pPr lvl="0"/>
            <a:r>
              <a:rPr lang="en-US" dirty="0"/>
              <a:t>Solution :</a:t>
            </a:r>
          </a:p>
          <a:p>
            <a:pPr lvl="1"/>
            <a:r>
              <a:rPr lang="en-US" dirty="0"/>
              <a:t>Use Templates</a:t>
            </a:r>
          </a:p>
          <a:p>
            <a:pPr lvl="1"/>
            <a:r>
              <a:rPr lang="en-US" dirty="0"/>
              <a:t>CUDA supports C++ template parameters on device and host functions</a:t>
            </a:r>
          </a:p>
          <a:p>
            <a:pPr lvl="1"/>
            <a:r>
              <a:rPr lang="en-US" dirty="0"/>
              <a:t>Specify block size as a function template parameter:</a:t>
            </a:r>
          </a:p>
          <a:p>
            <a:pPr lvl="1"/>
            <a:endParaRPr lang="en-US" dirty="0"/>
          </a:p>
          <a:p>
            <a:pPr lvl="1"/>
            <a:endParaRPr lang="en-US" dirty="0"/>
          </a:p>
        </p:txBody>
      </p:sp>
      <p:sp>
        <p:nvSpPr>
          <p:cNvPr id="2671" name="Shape 2671"/>
          <p:cNvSpPr txBox="1">
            <a:spLocks noGrp="1"/>
          </p:cNvSpPr>
          <p:nvPr>
            <p:ph type="title"/>
          </p:nvPr>
        </p:nvSpPr>
        <p:spPr/>
        <p:txBody>
          <a:bodyPr>
            <a:normAutofit/>
          </a:bodyPr>
          <a:lstStyle/>
          <a:p>
            <a:pPr lvl="0"/>
            <a:r>
              <a:rPr lang="en-US" dirty="0"/>
              <a:t>Stage 5</a:t>
            </a:r>
            <a:r>
              <a:rPr lang="en" dirty="0"/>
              <a:t>: Complete Unroll</a:t>
            </a:r>
          </a:p>
        </p:txBody>
      </p:sp>
      <p:sp>
        <p:nvSpPr>
          <p:cNvPr id="2675" name="Shape 2675"/>
          <p:cNvSpPr txBox="1"/>
          <p:nvPr/>
        </p:nvSpPr>
        <p:spPr>
          <a:xfrm>
            <a:off x="2897044" y="4709480"/>
            <a:ext cx="7183199" cy="750945"/>
          </a:xfrm>
          <a:prstGeom prst="rect">
            <a:avLst/>
          </a:prstGeom>
          <a:noFill/>
          <a:ln>
            <a:noFill/>
          </a:ln>
        </p:spPr>
        <p:txBody>
          <a:bodyPr lIns="91425" tIns="91425" rIns="91425" bIns="91425" anchor="ctr" anchorCtr="0">
            <a:spAutoFit/>
          </a:bodyPr>
          <a:lstStyle/>
          <a:p>
            <a:pPr>
              <a:lnSpc>
                <a:spcPct val="115000"/>
              </a:lnSpc>
            </a:pPr>
            <a:r>
              <a:rPr lang="en" sz="1600" dirty="0">
                <a:solidFill>
                  <a:schemeClr val="lt1"/>
                </a:solidFill>
                <a:latin typeface="Consolas"/>
                <a:ea typeface="Consolas"/>
                <a:cs typeface="Consolas"/>
                <a:sym typeface="Consolas"/>
              </a:rPr>
              <a:t>template &lt;unsigned int blockSize&gt;</a:t>
            </a:r>
          </a:p>
          <a:p>
            <a:pPr>
              <a:lnSpc>
                <a:spcPct val="115000"/>
              </a:lnSpc>
            </a:pPr>
            <a:r>
              <a:rPr lang="en" sz="1600" dirty="0">
                <a:solidFill>
                  <a:schemeClr val="lt1"/>
                </a:solidFill>
                <a:latin typeface="Consolas"/>
                <a:ea typeface="Consolas"/>
                <a:cs typeface="Consolas"/>
                <a:sym typeface="Consolas"/>
              </a:rPr>
              <a:t>__global__ void reduce4(int *g_idata, int *g_odata)</a:t>
            </a:r>
          </a:p>
        </p:txBody>
      </p:sp>
      <p:sp>
        <p:nvSpPr>
          <p:cNvPr id="2" name="Rectangle 1">
            <a:extLst>
              <a:ext uri="{FF2B5EF4-FFF2-40B4-BE49-F238E27FC236}">
                <a16:creationId xmlns:a16="http://schemas.microsoft.com/office/drawing/2014/main" id="{93738D8A-30AD-491F-A5A4-4B8282C18773}"/>
              </a:ext>
            </a:extLst>
          </p:cNvPr>
          <p:cNvSpPr>
            <a:spLocks noChangeArrowheads="1"/>
          </p:cNvSpPr>
          <p:nvPr/>
        </p:nvSpPr>
        <p:spPr bwMode="auto">
          <a:xfrm>
            <a:off x="2253344" y="4709480"/>
            <a:ext cx="755468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reduce_stage5</a:t>
            </a:r>
            <a:r>
              <a:rPr kumimoji="0" lang="en-US" altLang="en-US" b="1" i="0" u="none" strike="noStrike" cap="none" normalizeH="0" baseline="0" dirty="0">
                <a:ln>
                  <a:noFill/>
                </a:ln>
                <a:solidFill>
                  <a:srgbClr val="000000"/>
                </a:solidFill>
                <a:effectLst/>
                <a:latin typeface="Consolas" panose="020B0609020204030204" pitchFamily="49" charset="0"/>
              </a:rPr>
              <a:t>&lt;threads&gt;</a:t>
            </a:r>
            <a:r>
              <a:rPr kumimoji="0" lang="en-US" altLang="en-US" b="0" i="0" u="none" strike="noStrike" cap="none" normalizeH="0" baseline="0" dirty="0">
                <a:ln>
                  <a:noFill/>
                </a:ln>
                <a:solidFill>
                  <a:srgbClr val="000000"/>
                </a:solidFill>
                <a:effectLst/>
                <a:latin typeface="Consolas" panose="020B0609020204030204" pitchFamily="49" charset="0"/>
              </a:rPr>
              <a:t>&lt;&lt;&lt;</a:t>
            </a:r>
            <a:r>
              <a:rPr kumimoji="0" lang="en-US" altLang="en-US" b="0" i="0" u="none" strike="noStrike" cap="none" normalizeH="0" baseline="0" dirty="0" err="1">
                <a:ln>
                  <a:noFill/>
                </a:ln>
                <a:solidFill>
                  <a:srgbClr val="000000"/>
                </a:solidFill>
                <a:effectLst/>
                <a:latin typeface="Consolas" panose="020B0609020204030204" pitchFamily="49" charset="0"/>
              </a:rPr>
              <a:t>dims.dimBlocks</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dims.dimThreads</a:t>
            </a:r>
            <a:r>
              <a:rPr kumimoji="0" lang="en-US" altLang="en-US"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rPr>
              <a:t>                         </a:t>
            </a:r>
            <a:r>
              <a:rPr kumimoji="0" lang="en-US" altLang="en-US" b="0" i="0" u="none" strike="noStrike" cap="none" normalizeH="0" baseline="0" dirty="0" err="1">
                <a:ln>
                  <a:noFill/>
                </a:ln>
                <a:solidFill>
                  <a:srgbClr val="0000FF"/>
                </a:solidFill>
                <a:effectLst/>
                <a:latin typeface="Consolas" panose="020B0609020204030204" pitchFamily="49" charset="0"/>
              </a:rPr>
              <a:t>sizeof</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rPr>
              <a:t>dims.dimThreads</a:t>
            </a: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&gt;&gt;&gt;(</a:t>
            </a:r>
            <a:r>
              <a:rPr kumimoji="0" lang="en-US" altLang="en-US" b="0" i="0" u="none" strike="noStrike" cap="none" normalizeH="0" baseline="0" dirty="0" err="1">
                <a:ln>
                  <a:noFill/>
                </a:ln>
                <a:solidFill>
                  <a:srgbClr val="000000"/>
                </a:solidFill>
                <a:effectLst/>
                <a:latin typeface="Consolas" panose="020B0609020204030204" pitchFamily="49" charset="0"/>
              </a:rPr>
              <a:t>d_idata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d_odata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n_elements</a:t>
            </a: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1402860"/>
      </p:ext>
    </p:extLst>
  </p:cSld>
  <p:clrMapOvr>
    <a:masterClrMapping/>
  </p:clrMapOvr>
  <p:transition spd="slow">
    <p:cu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680" name="Shape 2680"/>
          <p:cNvSpPr txBox="1">
            <a:spLocks noGrp="1"/>
          </p:cNvSpPr>
          <p:nvPr>
            <p:ph idx="1"/>
          </p:nvPr>
        </p:nvSpPr>
        <p:spPr>
          <a:xfrm>
            <a:off x="838200" y="1825624"/>
            <a:ext cx="10515600" cy="4852761"/>
          </a:xfrm>
        </p:spPr>
        <p:txBody>
          <a:bodyPr>
            <a:normAutofit/>
          </a:bodyPr>
          <a:lstStyle/>
          <a:p>
            <a:pPr lvl="0"/>
            <a:r>
              <a:rPr lang="en-US" dirty="0"/>
              <a:t>Loop </a:t>
            </a:r>
            <a:r>
              <a:rPr lang="en-US"/>
              <a:t>Unroll:</a:t>
            </a:r>
          </a:p>
          <a:p>
            <a:pPr lvl="1"/>
            <a:endParaRPr lang="en-US" dirty="0"/>
          </a:p>
          <a:p>
            <a:pPr marL="0" lvl="0" indent="0">
              <a:buNone/>
            </a:pPr>
            <a:endParaRPr lang="en-US" dirty="0"/>
          </a:p>
          <a:p>
            <a:pPr marL="0" indent="0">
              <a:buNone/>
            </a:pPr>
            <a:endParaRPr lang="en-US" dirty="0"/>
          </a:p>
          <a:p>
            <a:pPr lvl="0"/>
            <a:endParaRPr lang="en-US" dirty="0"/>
          </a:p>
        </p:txBody>
      </p:sp>
      <p:sp>
        <p:nvSpPr>
          <p:cNvPr id="2681" name="Shape 2681"/>
          <p:cNvSpPr txBox="1">
            <a:spLocks noGrp="1"/>
          </p:cNvSpPr>
          <p:nvPr>
            <p:ph type="title"/>
          </p:nvPr>
        </p:nvSpPr>
        <p:spPr/>
        <p:txBody>
          <a:bodyPr>
            <a:normAutofit/>
          </a:bodyPr>
          <a:lstStyle/>
          <a:p>
            <a:pPr lvl="0"/>
            <a:r>
              <a:rPr lang="en-US" dirty="0"/>
              <a:t>Stage 5</a:t>
            </a:r>
            <a:r>
              <a:rPr lang="en" dirty="0"/>
              <a:t>: Complete Unroll</a:t>
            </a:r>
          </a:p>
        </p:txBody>
      </p:sp>
      <p:sp>
        <p:nvSpPr>
          <p:cNvPr id="2" name="Rectangle 1">
            <a:extLst>
              <a:ext uri="{FF2B5EF4-FFF2-40B4-BE49-F238E27FC236}">
                <a16:creationId xmlns:a16="http://schemas.microsoft.com/office/drawing/2014/main" id="{61787BA1-9711-4748-82A8-B557A268D250}"/>
              </a:ext>
            </a:extLst>
          </p:cNvPr>
          <p:cNvSpPr>
            <a:spLocks noChangeArrowheads="1"/>
          </p:cNvSpPr>
          <p:nvPr/>
        </p:nvSpPr>
        <p:spPr bwMode="auto">
          <a:xfrm>
            <a:off x="838200" y="2830796"/>
            <a:ext cx="8937062" cy="304698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i="0" u="none" strike="noStrike" cap="none" normalizeH="0" baseline="0" dirty="0" err="1">
                <a:ln>
                  <a:noFill/>
                </a:ln>
                <a:solidFill>
                  <a:srgbClr val="000000"/>
                </a:solidFill>
                <a:effectLst/>
                <a:latin typeface="Consolas" panose="020B0609020204030204" pitchFamily="49" charset="0"/>
              </a:rPr>
              <a:t>blockSize</a:t>
            </a:r>
            <a:r>
              <a:rPr kumimoji="0" lang="en-US" altLang="en-US" sz="1600" i="0" u="none" strike="noStrike" cap="none" normalizeH="0" baseline="0" dirty="0">
                <a:ln>
                  <a:noFill/>
                </a:ln>
                <a:solidFill>
                  <a:srgbClr val="000000"/>
                </a:solidFill>
                <a:effectLst/>
                <a:latin typeface="Consolas" panose="020B0609020204030204" pitchFamily="49" charset="0"/>
              </a:rPr>
              <a:t> &gt;= 1024</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512)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+ 512];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blockSize</a:t>
            </a:r>
            <a:r>
              <a:rPr kumimoji="0" lang="en-US" altLang="en-US" sz="1600" b="0" i="0" u="none" strike="noStrike" cap="none" normalizeH="0" baseline="0" dirty="0">
                <a:ln>
                  <a:noFill/>
                </a:ln>
                <a:solidFill>
                  <a:srgbClr val="000000"/>
                </a:solidFill>
                <a:effectLst/>
                <a:latin typeface="Consolas" panose="020B0609020204030204" pitchFamily="49" charset="0"/>
              </a:rPr>
              <a:t> &gt;= 512)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256)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+ 256];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blockSize</a:t>
            </a:r>
            <a:r>
              <a:rPr kumimoji="0" lang="en-US" altLang="en-US" sz="1600" b="0" i="0" u="none" strike="noStrike" cap="none" normalizeH="0" baseline="0" dirty="0">
                <a:ln>
                  <a:noFill/>
                </a:ln>
                <a:solidFill>
                  <a:srgbClr val="000000"/>
                </a:solidFill>
                <a:effectLst/>
                <a:latin typeface="Consolas" panose="020B0609020204030204" pitchFamily="49" charset="0"/>
              </a:rPr>
              <a:t> &gt;= 256)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128)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+ 128];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blockSize</a:t>
            </a:r>
            <a:r>
              <a:rPr kumimoji="0" lang="en-US" altLang="en-US" sz="1600" b="0" i="0" u="none" strike="noStrike" cap="none" normalizeH="0" baseline="0" dirty="0">
                <a:ln>
                  <a:noFill/>
                </a:ln>
                <a:solidFill>
                  <a:srgbClr val="000000"/>
                </a:solidFill>
                <a:effectLst/>
                <a:latin typeface="Consolas" panose="020B0609020204030204" pitchFamily="49" charset="0"/>
              </a:rPr>
              <a:t> &gt;= 128)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64)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+ 64];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3F7050B-F188-42B8-BFA9-C8DFC9408B15}"/>
              </a:ext>
            </a:extLst>
          </p:cNvPr>
          <p:cNvSpPr/>
          <p:nvPr/>
        </p:nvSpPr>
        <p:spPr>
          <a:xfrm>
            <a:off x="838199" y="2695859"/>
            <a:ext cx="10003971" cy="330761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3A</a:t>
            </a:r>
          </a:p>
        </p:txBody>
      </p:sp>
    </p:spTree>
    <p:extLst>
      <p:ext uri="{BB962C8B-B14F-4D97-AF65-F5344CB8AC3E}">
        <p14:creationId xmlns:p14="http://schemas.microsoft.com/office/powerpoint/2010/main" val="3568313471"/>
      </p:ext>
    </p:extLst>
  </p:cSld>
  <p:clrMapOvr>
    <a:masterClrMapping/>
  </p:clrMapOvr>
  <p:transition spd="slow">
    <p:cu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sp>
        <p:nvSpPr>
          <p:cNvPr id="2680" name="Shape 2680"/>
          <p:cNvSpPr txBox="1">
            <a:spLocks noGrp="1"/>
          </p:cNvSpPr>
          <p:nvPr>
            <p:ph idx="1"/>
          </p:nvPr>
        </p:nvSpPr>
        <p:spPr>
          <a:xfrm>
            <a:off x="838200" y="1825624"/>
            <a:ext cx="10515600" cy="4852761"/>
          </a:xfrm>
        </p:spPr>
        <p:txBody>
          <a:bodyPr>
            <a:normAutofit/>
          </a:bodyPr>
          <a:lstStyle/>
          <a:p>
            <a:pPr lvl="0"/>
            <a:r>
              <a:rPr lang="en-US" dirty="0"/>
              <a:t>The </a:t>
            </a:r>
            <a:r>
              <a:rPr lang="en-US" dirty="0" err="1">
                <a:latin typeface="Consolas" panose="020B0609020204030204" pitchFamily="49" charset="0"/>
              </a:rPr>
              <a:t>blockSize</a:t>
            </a:r>
            <a:r>
              <a:rPr lang="en-US" dirty="0"/>
              <a:t> is known at compile time, </a:t>
            </a:r>
          </a:p>
          <a:p>
            <a:pPr lvl="1"/>
            <a:r>
              <a:rPr lang="en-US" dirty="0"/>
              <a:t>All the code in red is evaluated at compile time.</a:t>
            </a:r>
          </a:p>
          <a:p>
            <a:r>
              <a:rPr lang="en-US" dirty="0"/>
              <a:t>No problem with other if conditions either</a:t>
            </a:r>
          </a:p>
          <a:p>
            <a:pPr lvl="1"/>
            <a:r>
              <a:rPr lang="en-US" dirty="0"/>
              <a:t>All guarantee no warp divergence</a:t>
            </a:r>
          </a:p>
        </p:txBody>
      </p:sp>
      <p:sp>
        <p:nvSpPr>
          <p:cNvPr id="2681" name="Shape 2681"/>
          <p:cNvSpPr txBox="1">
            <a:spLocks noGrp="1"/>
          </p:cNvSpPr>
          <p:nvPr>
            <p:ph type="title"/>
          </p:nvPr>
        </p:nvSpPr>
        <p:spPr/>
        <p:txBody>
          <a:bodyPr>
            <a:normAutofit/>
          </a:bodyPr>
          <a:lstStyle/>
          <a:p>
            <a:pPr lvl="0"/>
            <a:r>
              <a:rPr lang="en-US" dirty="0"/>
              <a:t>Stage 5</a:t>
            </a:r>
            <a:r>
              <a:rPr lang="en" dirty="0"/>
              <a:t>: Complete Unroll</a:t>
            </a:r>
          </a:p>
        </p:txBody>
      </p:sp>
      <p:sp>
        <p:nvSpPr>
          <p:cNvPr id="5" name="Rectangle 4">
            <a:extLst>
              <a:ext uri="{FF2B5EF4-FFF2-40B4-BE49-F238E27FC236}">
                <a16:creationId xmlns:a16="http://schemas.microsoft.com/office/drawing/2014/main" id="{AE8437C6-ADD6-48A0-B5AB-DFECF900370B}"/>
              </a:ext>
            </a:extLst>
          </p:cNvPr>
          <p:cNvSpPr>
            <a:spLocks noChangeArrowheads="1"/>
          </p:cNvSpPr>
          <p:nvPr/>
        </p:nvSpPr>
        <p:spPr bwMode="auto">
          <a:xfrm>
            <a:off x="1377043" y="3766333"/>
            <a:ext cx="8937062" cy="304698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onsolas" panose="020B0609020204030204" pitchFamily="49" charset="0"/>
              </a:rPr>
              <a:t>if(</a:t>
            </a:r>
            <a:r>
              <a:rPr kumimoji="0" lang="en-US" altLang="en-US" sz="1600" i="0" u="none" strike="noStrike" cap="none" normalizeH="0" baseline="0" dirty="0" err="1">
                <a:ln>
                  <a:noFill/>
                </a:ln>
                <a:solidFill>
                  <a:srgbClr val="FF0000"/>
                </a:solidFill>
                <a:effectLst/>
                <a:latin typeface="Consolas" panose="020B0609020204030204" pitchFamily="49" charset="0"/>
              </a:rPr>
              <a:t>blockSize</a:t>
            </a:r>
            <a:r>
              <a:rPr kumimoji="0" lang="en-US" altLang="en-US" sz="1600" i="0" u="none" strike="noStrike" cap="none" normalizeH="0" baseline="0" dirty="0">
                <a:ln>
                  <a:noFill/>
                </a:ln>
                <a:solidFill>
                  <a:srgbClr val="FF0000"/>
                </a:solidFill>
                <a:effectLst/>
                <a:latin typeface="Consolas" panose="020B0609020204030204" pitchFamily="49" charset="0"/>
              </a:rPr>
              <a:t> &gt;= 1024</a:t>
            </a:r>
            <a:r>
              <a:rPr kumimoji="0" lang="en-US" altLang="en-US" sz="1600" b="0" i="0" u="none" strike="noStrike" cap="none" normalizeH="0" baseline="0" dirty="0">
                <a:ln>
                  <a:noFill/>
                </a:ln>
                <a:solidFill>
                  <a:srgbClr val="FF00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512)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+ 512];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onsolas" panose="020B0609020204030204" pitchFamily="49" charset="0"/>
              </a:rPr>
              <a:t>if(</a:t>
            </a:r>
            <a:r>
              <a:rPr kumimoji="0" lang="en-US" altLang="en-US" sz="1600" b="0" i="0" u="none" strike="noStrike" cap="none" normalizeH="0" baseline="0" dirty="0" err="1">
                <a:ln>
                  <a:noFill/>
                </a:ln>
                <a:solidFill>
                  <a:srgbClr val="FF0000"/>
                </a:solidFill>
                <a:effectLst/>
                <a:latin typeface="Consolas" panose="020B0609020204030204" pitchFamily="49" charset="0"/>
              </a:rPr>
              <a:t>blockSize</a:t>
            </a:r>
            <a:r>
              <a:rPr kumimoji="0" lang="en-US" altLang="en-US" sz="1600" b="0" i="0" u="none" strike="noStrike" cap="none" normalizeH="0" baseline="0" dirty="0">
                <a:ln>
                  <a:noFill/>
                </a:ln>
                <a:solidFill>
                  <a:srgbClr val="FF0000"/>
                </a:solidFill>
                <a:effectLst/>
                <a:latin typeface="Consolas" panose="020B0609020204030204" pitchFamily="49" charset="0"/>
              </a:rPr>
              <a:t> &gt;= 512)</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256)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+ 256];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onsolas" panose="020B0609020204030204" pitchFamily="49" charset="0"/>
              </a:rPr>
              <a:t>if(</a:t>
            </a:r>
            <a:r>
              <a:rPr kumimoji="0" lang="en-US" altLang="en-US" sz="1600" b="0" i="0" u="none" strike="noStrike" cap="none" normalizeH="0" baseline="0" dirty="0" err="1">
                <a:ln>
                  <a:noFill/>
                </a:ln>
                <a:solidFill>
                  <a:srgbClr val="FF0000"/>
                </a:solidFill>
                <a:effectLst/>
                <a:latin typeface="Consolas" panose="020B0609020204030204" pitchFamily="49" charset="0"/>
              </a:rPr>
              <a:t>blockSize</a:t>
            </a:r>
            <a:r>
              <a:rPr kumimoji="0" lang="en-US" altLang="en-US" sz="1600" b="0" i="0" u="none" strike="noStrike" cap="none" normalizeH="0" baseline="0" dirty="0">
                <a:ln>
                  <a:noFill/>
                </a:ln>
                <a:solidFill>
                  <a:srgbClr val="FF0000"/>
                </a:solidFill>
                <a:effectLst/>
                <a:latin typeface="Consolas" panose="020B0609020204030204" pitchFamily="49" charset="0"/>
              </a:rPr>
              <a:t> &gt;= 256)</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128)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+ 128];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Consolas" panose="020B0609020204030204" pitchFamily="49" charset="0"/>
              </a:rPr>
              <a:t>if(</a:t>
            </a:r>
            <a:r>
              <a:rPr kumimoji="0" lang="en-US" altLang="en-US" sz="1600" b="0" i="0" u="none" strike="noStrike" cap="none" normalizeH="0" baseline="0" dirty="0" err="1">
                <a:ln>
                  <a:noFill/>
                </a:ln>
                <a:solidFill>
                  <a:srgbClr val="FF0000"/>
                </a:solidFill>
                <a:effectLst/>
                <a:latin typeface="Consolas" panose="020B0609020204030204" pitchFamily="49" charset="0"/>
              </a:rPr>
              <a:t>blockSize</a:t>
            </a:r>
            <a:r>
              <a:rPr kumimoji="0" lang="en-US" altLang="en-US" sz="1600" b="0" i="0" u="none" strike="noStrike" cap="none" normalizeH="0" baseline="0" dirty="0">
                <a:ln>
                  <a:noFill/>
                </a:ln>
                <a:solidFill>
                  <a:srgbClr val="FF0000"/>
                </a:solidFill>
                <a:effectLst/>
                <a:latin typeface="Consolas" panose="020B0609020204030204" pitchFamily="49" charset="0"/>
              </a:rPr>
              <a:t> &gt;= 128)</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&lt; 64)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tid</a:t>
            </a:r>
            <a:r>
              <a:rPr kumimoji="0" lang="en-US" altLang="en-US" sz="1600" b="0" i="0" u="none" strike="noStrike" cap="none" normalizeH="0" baseline="0" dirty="0">
                <a:ln>
                  <a:noFill/>
                </a:ln>
                <a:solidFill>
                  <a:srgbClr val="000000"/>
                </a:solidFill>
                <a:effectLst/>
                <a:latin typeface="Consolas" panose="020B0609020204030204" pitchFamily="49" charset="0"/>
              </a:rPr>
              <a:t> + 64];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EF754B18-0C01-4DC1-8634-B7BA71C72A9E}"/>
              </a:ext>
            </a:extLst>
          </p:cNvPr>
          <p:cNvSpPr/>
          <p:nvPr/>
        </p:nvSpPr>
        <p:spPr>
          <a:xfrm>
            <a:off x="1164770" y="3695700"/>
            <a:ext cx="10003971" cy="3117621"/>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3A</a:t>
            </a:r>
          </a:p>
        </p:txBody>
      </p:sp>
    </p:spTree>
    <p:extLst>
      <p:ext uri="{BB962C8B-B14F-4D97-AF65-F5344CB8AC3E}">
        <p14:creationId xmlns:p14="http://schemas.microsoft.com/office/powerpoint/2010/main" val="3167194516"/>
      </p:ext>
    </p:extLst>
  </p:cSld>
  <p:clrMapOvr>
    <a:masterClrMapping/>
  </p:clrMapOvr>
  <p:transition spd="slow">
    <p:cu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Shape 2692"/>
          <p:cNvSpPr txBox="1">
            <a:spLocks noGrp="1"/>
          </p:cNvSpPr>
          <p:nvPr>
            <p:ph type="title"/>
          </p:nvPr>
        </p:nvSpPr>
        <p:spPr/>
        <p:txBody>
          <a:bodyPr>
            <a:normAutofit fontScale="90000"/>
          </a:bodyPr>
          <a:lstStyle/>
          <a:p>
            <a:pPr lvl="0"/>
            <a:r>
              <a:rPr lang="en"/>
              <a:t>Performance for 32M elements (GTX 770)</a:t>
            </a:r>
          </a:p>
        </p:txBody>
      </p:sp>
      <p:graphicFrame>
        <p:nvGraphicFramePr>
          <p:cNvPr id="2693" name="Shape 2693"/>
          <p:cNvGraphicFramePr/>
          <p:nvPr>
            <p:extLst>
              <p:ext uri="{D42A27DB-BD31-4B8C-83A1-F6EECF244321}">
                <p14:modId xmlns:p14="http://schemas.microsoft.com/office/powerpoint/2010/main" val="182862865"/>
              </p:ext>
            </p:extLst>
          </p:nvPr>
        </p:nvGraphicFramePr>
        <p:xfrm>
          <a:off x="2458652" y="1881177"/>
          <a:ext cx="7974219" cy="4606651"/>
        </p:xfrm>
        <a:graphic>
          <a:graphicData uri="http://schemas.openxmlformats.org/drawingml/2006/table">
            <a:tbl>
              <a:tblPr firstRow="1" firstCol="1" lastCol="1" bandRow="1">
                <a:tableStyleId>{284E427A-3D55-4303-BF80-6455036E1DE7}</a:tableStyleId>
              </a:tblPr>
              <a:tblGrid>
                <a:gridCol w="2174311">
                  <a:extLst>
                    <a:ext uri="{9D8B030D-6E8A-4147-A177-3AD203B41FA5}">
                      <a16:colId xmlns:a16="http://schemas.microsoft.com/office/drawing/2014/main" val="3708101882"/>
                    </a:ext>
                  </a:extLst>
                </a:gridCol>
                <a:gridCol w="1254224">
                  <a:extLst>
                    <a:ext uri="{9D8B030D-6E8A-4147-A177-3AD203B41FA5}">
                      <a16:colId xmlns:a16="http://schemas.microsoft.com/office/drawing/2014/main" val="813317000"/>
                    </a:ext>
                  </a:extLst>
                </a:gridCol>
                <a:gridCol w="1772980">
                  <a:extLst>
                    <a:ext uri="{9D8B030D-6E8A-4147-A177-3AD203B41FA5}">
                      <a16:colId xmlns:a16="http://schemas.microsoft.com/office/drawing/2014/main" val="210851101"/>
                    </a:ext>
                  </a:extLst>
                </a:gridCol>
                <a:gridCol w="1430404">
                  <a:extLst>
                    <a:ext uri="{9D8B030D-6E8A-4147-A177-3AD203B41FA5}">
                      <a16:colId xmlns:a16="http://schemas.microsoft.com/office/drawing/2014/main" val="985104086"/>
                    </a:ext>
                  </a:extLst>
                </a:gridCol>
                <a:gridCol w="1342300">
                  <a:extLst>
                    <a:ext uri="{9D8B030D-6E8A-4147-A177-3AD203B41FA5}">
                      <a16:colId xmlns:a16="http://schemas.microsoft.com/office/drawing/2014/main" val="3572775348"/>
                    </a:ext>
                  </a:extLst>
                </a:gridCol>
              </a:tblGrid>
              <a:tr h="609476">
                <a:tc>
                  <a:txBody>
                    <a:bodyPr/>
                    <a:lstStyle/>
                    <a:p>
                      <a:pPr algn="ctr">
                        <a:spcBef>
                          <a:spcPts val="0"/>
                        </a:spcBef>
                        <a:buNone/>
                      </a:pPr>
                      <a:endParaRPr sz="1600" dirty="0"/>
                    </a:p>
                  </a:txBody>
                  <a:tcPr marL="91425" marR="91425" marT="91425" marB="91425" anchor="ctr"/>
                </a:tc>
                <a:tc>
                  <a:txBody>
                    <a:bodyPr/>
                    <a:lstStyle/>
                    <a:p>
                      <a:pPr algn="ctr">
                        <a:spcBef>
                          <a:spcPts val="0"/>
                        </a:spcBef>
                        <a:buNone/>
                      </a:pPr>
                      <a:r>
                        <a:rPr lang="en" sz="1600" dirty="0"/>
                        <a:t>Time (ms)</a:t>
                      </a:r>
                    </a:p>
                  </a:txBody>
                  <a:tcPr marL="91425" marR="91425" marT="91425" marB="91425" anchor="ctr"/>
                </a:tc>
                <a:tc>
                  <a:txBody>
                    <a:bodyPr/>
                    <a:lstStyle/>
                    <a:p>
                      <a:pPr algn="ctr">
                        <a:spcBef>
                          <a:spcPts val="0"/>
                        </a:spcBef>
                        <a:buNone/>
                      </a:pPr>
                      <a:r>
                        <a:rPr lang="en" sz="1600" dirty="0"/>
                        <a:t>Bandwidth (GB/s)</a:t>
                      </a:r>
                    </a:p>
                  </a:txBody>
                  <a:tcPr marL="91425" marR="91425" marT="91425" marB="91425" anchor="ctr"/>
                </a:tc>
                <a:tc>
                  <a:txBody>
                    <a:bodyPr/>
                    <a:lstStyle/>
                    <a:p>
                      <a:pPr algn="ctr">
                        <a:spcBef>
                          <a:spcPts val="0"/>
                        </a:spcBef>
                        <a:buNone/>
                      </a:pPr>
                      <a:r>
                        <a:rPr lang="en" sz="1600"/>
                        <a:t>Step Speedup</a:t>
                      </a:r>
                    </a:p>
                  </a:txBody>
                  <a:tcPr marL="91425" marR="91425" marT="91425" marB="91425" anchor="ctr"/>
                </a:tc>
                <a:tc>
                  <a:txBody>
                    <a:bodyPr/>
                    <a:lstStyle/>
                    <a:p>
                      <a:pPr algn="ctr">
                        <a:spcBef>
                          <a:spcPts val="0"/>
                        </a:spcBef>
                        <a:buNone/>
                      </a:pPr>
                      <a:r>
                        <a:rPr lang="en" sz="1600"/>
                        <a:t>Speed Up vs CPU</a:t>
                      </a:r>
                    </a:p>
                  </a:txBody>
                  <a:tcPr marL="91425" marR="91425" marT="91425" marB="91425" anchor="ctr"/>
                </a:tc>
                <a:extLst>
                  <a:ext uri="{0D108BD9-81ED-4DB2-BD59-A6C34878D82A}">
                    <a16:rowId xmlns:a16="http://schemas.microsoft.com/office/drawing/2014/main" val="3745109512"/>
                  </a:ext>
                </a:extLst>
              </a:tr>
              <a:tr h="601950">
                <a:tc>
                  <a:txBody>
                    <a:bodyPr/>
                    <a:lstStyle/>
                    <a:p>
                      <a:pPr lvl="0" algn="ctr" rtl="0">
                        <a:spcBef>
                          <a:spcPts val="0"/>
                        </a:spcBef>
                        <a:buNone/>
                      </a:pPr>
                      <a:r>
                        <a:rPr lang="en" sz="1600" dirty="0"/>
                        <a:t>CPU</a:t>
                      </a:r>
                    </a:p>
                    <a:p>
                      <a:pPr algn="ctr" rtl="0">
                        <a:spcBef>
                          <a:spcPts val="0"/>
                        </a:spcBef>
                        <a:buNone/>
                      </a:pPr>
                      <a:r>
                        <a:rPr lang="en" sz="1600" dirty="0"/>
                        <a:t>(Intel Core i7 4770K)</a:t>
                      </a:r>
                    </a:p>
                  </a:txBody>
                  <a:tcPr marL="91425" marR="91425" marT="91425" marB="91425" anchor="ctr"/>
                </a:tc>
                <a:tc>
                  <a:txBody>
                    <a:bodyPr/>
                    <a:lstStyle/>
                    <a:p>
                      <a:pPr lvl="0" algn="ctr" rtl="0">
                        <a:lnSpc>
                          <a:spcPct val="115000"/>
                        </a:lnSpc>
                        <a:spcBef>
                          <a:spcPts val="0"/>
                        </a:spcBef>
                        <a:buNone/>
                      </a:pPr>
                      <a:r>
                        <a:rPr lang="en" sz="1600"/>
                        <a:t>8.8</a:t>
                      </a:r>
                    </a:p>
                  </a:txBody>
                  <a:tcPr marL="91425" marR="91425" marT="91425" marB="91425" anchor="ctr"/>
                </a:tc>
                <a:tc>
                  <a:txBody>
                    <a:bodyPr/>
                    <a:lstStyle/>
                    <a:p>
                      <a:pPr lvl="0" algn="ctr" rtl="0">
                        <a:lnSpc>
                          <a:spcPct val="115000"/>
                        </a:lnSpc>
                        <a:spcBef>
                          <a:spcPts val="0"/>
                        </a:spcBef>
                        <a:buNone/>
                      </a:pPr>
                      <a:r>
                        <a:rPr lang="en" sz="1600"/>
                        <a:t>15.25</a:t>
                      </a:r>
                    </a:p>
                  </a:txBody>
                  <a:tcPr marL="91425" marR="91425" marT="91425" marB="91425" anchor="ctr"/>
                </a:tc>
                <a:tc>
                  <a:txBody>
                    <a:bodyPr/>
                    <a:lstStyle/>
                    <a:p>
                      <a:pPr lvl="0" algn="ctr" rtl="0">
                        <a:spcBef>
                          <a:spcPts val="0"/>
                        </a:spcBef>
                        <a:buNone/>
                      </a:pPr>
                      <a:endParaRPr sz="1600"/>
                    </a:p>
                  </a:txBody>
                  <a:tcPr marL="91425" marR="91425" marT="91425" marB="91425" anchor="ctr"/>
                </a:tc>
                <a:tc>
                  <a:txBody>
                    <a:bodyPr/>
                    <a:lstStyle/>
                    <a:p>
                      <a:pPr lvl="0" algn="ctr" rtl="0">
                        <a:spcBef>
                          <a:spcPts val="0"/>
                        </a:spcBef>
                        <a:buNone/>
                      </a:pPr>
                      <a:endParaRPr sz="1600"/>
                    </a:p>
                  </a:txBody>
                  <a:tcPr marL="91425" marR="91425" marT="91425" marB="91425" anchor="ctr"/>
                </a:tc>
                <a:extLst>
                  <a:ext uri="{0D108BD9-81ED-4DB2-BD59-A6C34878D82A}">
                    <a16:rowId xmlns:a16="http://schemas.microsoft.com/office/drawing/2014/main" val="2649777956"/>
                  </a:ext>
                </a:extLst>
              </a:tr>
              <a:tr h="322154">
                <a:tc>
                  <a:txBody>
                    <a:bodyPr/>
                    <a:lstStyle/>
                    <a:p>
                      <a:pPr lvl="0" algn="ctr" rtl="0">
                        <a:spcBef>
                          <a:spcPts val="0"/>
                        </a:spcBef>
                        <a:buNone/>
                      </a:pPr>
                      <a:r>
                        <a:rPr lang="en" sz="1600" dirty="0"/>
                        <a:t>Stage 0</a:t>
                      </a:r>
                    </a:p>
                  </a:txBody>
                  <a:tcPr marL="91425" marR="91425" marT="91425" marB="91425" anchor="ctr"/>
                </a:tc>
                <a:tc>
                  <a:txBody>
                    <a:bodyPr/>
                    <a:lstStyle/>
                    <a:p>
                      <a:pPr lvl="0" algn="ctr" rtl="0">
                        <a:lnSpc>
                          <a:spcPct val="115000"/>
                        </a:lnSpc>
                        <a:spcBef>
                          <a:spcPts val="0"/>
                        </a:spcBef>
                        <a:buNone/>
                      </a:pPr>
                      <a:r>
                        <a:rPr lang="en" sz="1600" dirty="0"/>
                        <a:t>7.90</a:t>
                      </a:r>
                    </a:p>
                  </a:txBody>
                  <a:tcPr marL="91425" marR="91425" marT="91425" marB="91425" anchor="ctr"/>
                </a:tc>
                <a:tc>
                  <a:txBody>
                    <a:bodyPr/>
                    <a:lstStyle/>
                    <a:p>
                      <a:pPr lvl="0" algn="ctr" rtl="0">
                        <a:lnSpc>
                          <a:spcPct val="115000"/>
                        </a:lnSpc>
                        <a:spcBef>
                          <a:spcPts val="0"/>
                        </a:spcBef>
                        <a:buNone/>
                      </a:pPr>
                      <a:r>
                        <a:rPr lang="en" sz="1600" dirty="0"/>
                        <a:t>16.98</a:t>
                      </a:r>
                    </a:p>
                  </a:txBody>
                  <a:tcPr marL="91425" marR="91425" marT="91425" marB="91425" anchor="ctr"/>
                </a:tc>
                <a:tc>
                  <a:txBody>
                    <a:bodyPr/>
                    <a:lstStyle/>
                    <a:p>
                      <a:pPr lvl="0" algn="ctr" rtl="0">
                        <a:lnSpc>
                          <a:spcPct val="115000"/>
                        </a:lnSpc>
                        <a:spcBef>
                          <a:spcPts val="0"/>
                        </a:spcBef>
                        <a:buNone/>
                      </a:pPr>
                      <a:r>
                        <a:rPr lang="en" sz="1600"/>
                        <a:t>1.11</a:t>
                      </a:r>
                    </a:p>
                  </a:txBody>
                  <a:tcPr marL="91425" marR="91425" marT="91425" marB="91425" anchor="ctr"/>
                </a:tc>
                <a:tc>
                  <a:txBody>
                    <a:bodyPr/>
                    <a:lstStyle/>
                    <a:p>
                      <a:pPr lvl="0" algn="ctr" rtl="0">
                        <a:lnSpc>
                          <a:spcPct val="115000"/>
                        </a:lnSpc>
                        <a:spcBef>
                          <a:spcPts val="0"/>
                        </a:spcBef>
                        <a:buNone/>
                      </a:pPr>
                      <a:r>
                        <a:rPr lang="en" sz="1600"/>
                        <a:t>1.11</a:t>
                      </a:r>
                    </a:p>
                  </a:txBody>
                  <a:tcPr marL="91425" marR="91425" marT="91425" marB="91425" anchor="ctr"/>
                </a:tc>
                <a:extLst>
                  <a:ext uri="{0D108BD9-81ED-4DB2-BD59-A6C34878D82A}">
                    <a16:rowId xmlns:a16="http://schemas.microsoft.com/office/drawing/2014/main" val="4033609638"/>
                  </a:ext>
                </a:extLst>
              </a:tr>
              <a:tr h="319335">
                <a:tc>
                  <a:txBody>
                    <a:bodyPr/>
                    <a:lstStyle/>
                    <a:p>
                      <a:pPr algn="ctr">
                        <a:spcBef>
                          <a:spcPts val="0"/>
                        </a:spcBef>
                        <a:buNone/>
                      </a:pPr>
                      <a:r>
                        <a:rPr lang="en" sz="1600"/>
                        <a:t>Stage 1</a:t>
                      </a:r>
                    </a:p>
                  </a:txBody>
                  <a:tcPr marL="91425" marR="91425" marT="91425" marB="91425" anchor="ctr"/>
                </a:tc>
                <a:tc>
                  <a:txBody>
                    <a:bodyPr/>
                    <a:lstStyle/>
                    <a:p>
                      <a:pPr lvl="0" algn="ctr" rtl="0">
                        <a:lnSpc>
                          <a:spcPct val="115000"/>
                        </a:lnSpc>
                        <a:spcBef>
                          <a:spcPts val="0"/>
                        </a:spcBef>
                        <a:buNone/>
                      </a:pPr>
                      <a:r>
                        <a:rPr lang="en" sz="1600"/>
                        <a:t>6.26</a:t>
                      </a:r>
                    </a:p>
                  </a:txBody>
                  <a:tcPr marL="91425" marR="91425" marT="91425" marB="91425" anchor="ctr"/>
                </a:tc>
                <a:tc>
                  <a:txBody>
                    <a:bodyPr/>
                    <a:lstStyle/>
                    <a:p>
                      <a:pPr lvl="0" algn="ctr" rtl="0">
                        <a:lnSpc>
                          <a:spcPct val="115000"/>
                        </a:lnSpc>
                        <a:spcBef>
                          <a:spcPts val="0"/>
                        </a:spcBef>
                        <a:buNone/>
                      </a:pPr>
                      <a:r>
                        <a:rPr lang="en" sz="1600"/>
                        <a:t>21.45</a:t>
                      </a:r>
                    </a:p>
                  </a:txBody>
                  <a:tcPr marL="91425" marR="91425" marT="91425" marB="91425" anchor="ctr"/>
                </a:tc>
                <a:tc>
                  <a:txBody>
                    <a:bodyPr/>
                    <a:lstStyle/>
                    <a:p>
                      <a:pPr lvl="0" algn="ctr" rtl="0">
                        <a:lnSpc>
                          <a:spcPct val="115000"/>
                        </a:lnSpc>
                        <a:spcBef>
                          <a:spcPts val="0"/>
                        </a:spcBef>
                        <a:buNone/>
                      </a:pPr>
                      <a:r>
                        <a:rPr lang="en" sz="1600"/>
                        <a:t>1.26</a:t>
                      </a:r>
                    </a:p>
                  </a:txBody>
                  <a:tcPr marL="91425" marR="91425" marT="91425" marB="91425" anchor="ctr"/>
                </a:tc>
                <a:tc>
                  <a:txBody>
                    <a:bodyPr/>
                    <a:lstStyle/>
                    <a:p>
                      <a:pPr lvl="0" algn="ctr" rtl="0">
                        <a:lnSpc>
                          <a:spcPct val="115000"/>
                        </a:lnSpc>
                        <a:spcBef>
                          <a:spcPts val="0"/>
                        </a:spcBef>
                        <a:buNone/>
                      </a:pPr>
                      <a:r>
                        <a:rPr lang="en" sz="1600"/>
                        <a:t>1.41</a:t>
                      </a:r>
                    </a:p>
                  </a:txBody>
                  <a:tcPr marL="91425" marR="91425" marT="91425" marB="91425" anchor="ctr"/>
                </a:tc>
                <a:extLst>
                  <a:ext uri="{0D108BD9-81ED-4DB2-BD59-A6C34878D82A}">
                    <a16:rowId xmlns:a16="http://schemas.microsoft.com/office/drawing/2014/main" val="2769948783"/>
                  </a:ext>
                </a:extLst>
              </a:tr>
              <a:tr h="325225">
                <a:tc>
                  <a:txBody>
                    <a:bodyPr/>
                    <a:lstStyle/>
                    <a:p>
                      <a:pPr algn="ctr">
                        <a:spcBef>
                          <a:spcPts val="0"/>
                        </a:spcBef>
                        <a:buNone/>
                      </a:pPr>
                      <a:r>
                        <a:rPr lang="en" sz="1600"/>
                        <a:t>Stage 2</a:t>
                      </a:r>
                    </a:p>
                  </a:txBody>
                  <a:tcPr marL="91425" marR="91425" marT="91425" marB="91425" anchor="ctr"/>
                </a:tc>
                <a:tc>
                  <a:txBody>
                    <a:bodyPr/>
                    <a:lstStyle/>
                    <a:p>
                      <a:pPr lvl="0" algn="ctr" rtl="0">
                        <a:lnSpc>
                          <a:spcPct val="115000"/>
                        </a:lnSpc>
                        <a:spcBef>
                          <a:spcPts val="0"/>
                        </a:spcBef>
                        <a:buNone/>
                      </a:pPr>
                      <a:r>
                        <a:rPr lang="en" sz="1600"/>
                        <a:t>4.70</a:t>
                      </a:r>
                    </a:p>
                  </a:txBody>
                  <a:tcPr marL="91425" marR="91425" marT="91425" marB="91425" anchor="ctr"/>
                </a:tc>
                <a:tc>
                  <a:txBody>
                    <a:bodyPr/>
                    <a:lstStyle/>
                    <a:p>
                      <a:pPr lvl="0" algn="ctr" rtl="0">
                        <a:lnSpc>
                          <a:spcPct val="115000"/>
                        </a:lnSpc>
                        <a:spcBef>
                          <a:spcPts val="0"/>
                        </a:spcBef>
                        <a:buNone/>
                      </a:pPr>
                      <a:r>
                        <a:rPr lang="en" sz="1600"/>
                        <a:t>28.54</a:t>
                      </a:r>
                    </a:p>
                  </a:txBody>
                  <a:tcPr marL="91425" marR="91425" marT="91425" marB="91425" anchor="ctr"/>
                </a:tc>
                <a:tc>
                  <a:txBody>
                    <a:bodyPr/>
                    <a:lstStyle/>
                    <a:p>
                      <a:pPr lvl="0" algn="ctr" rtl="0">
                        <a:lnSpc>
                          <a:spcPct val="115000"/>
                        </a:lnSpc>
                        <a:spcBef>
                          <a:spcPts val="0"/>
                        </a:spcBef>
                        <a:buNone/>
                      </a:pPr>
                      <a:r>
                        <a:rPr lang="en" sz="1600"/>
                        <a:t>1.33</a:t>
                      </a:r>
                    </a:p>
                  </a:txBody>
                  <a:tcPr marL="91425" marR="91425" marT="91425" marB="91425" anchor="ctr"/>
                </a:tc>
                <a:tc>
                  <a:txBody>
                    <a:bodyPr/>
                    <a:lstStyle/>
                    <a:p>
                      <a:pPr lvl="0" algn="ctr" rtl="0">
                        <a:lnSpc>
                          <a:spcPct val="115000"/>
                        </a:lnSpc>
                        <a:spcBef>
                          <a:spcPts val="0"/>
                        </a:spcBef>
                        <a:buNone/>
                      </a:pPr>
                      <a:r>
                        <a:rPr lang="en" sz="1600"/>
                        <a:t>1.87</a:t>
                      </a:r>
                    </a:p>
                  </a:txBody>
                  <a:tcPr marL="91425" marR="91425" marT="91425" marB="91425" anchor="ctr"/>
                </a:tc>
                <a:extLst>
                  <a:ext uri="{0D108BD9-81ED-4DB2-BD59-A6C34878D82A}">
                    <a16:rowId xmlns:a16="http://schemas.microsoft.com/office/drawing/2014/main" val="1332224899"/>
                  </a:ext>
                </a:extLst>
              </a:tr>
              <a:tr h="670750">
                <a:tc>
                  <a:txBody>
                    <a:bodyPr/>
                    <a:lstStyle/>
                    <a:p>
                      <a:pPr lvl="0" algn="ctr" rtl="0">
                        <a:spcBef>
                          <a:spcPts val="0"/>
                        </a:spcBef>
                        <a:buNone/>
                      </a:pPr>
                      <a:r>
                        <a:rPr lang="en" sz="1600" dirty="0"/>
                        <a:t>Stage 3 </a:t>
                      </a:r>
                    </a:p>
                    <a:p>
                      <a:pPr algn="ctr">
                        <a:spcBef>
                          <a:spcPts val="0"/>
                        </a:spcBef>
                        <a:buNone/>
                      </a:pPr>
                      <a:r>
                        <a:rPr lang="en" sz="1400" dirty="0"/>
                        <a:t>(2 elements / thread)</a:t>
                      </a:r>
                    </a:p>
                  </a:txBody>
                  <a:tcPr marL="91425" marR="91425" marT="91425" marB="91425" anchor="ctr"/>
                </a:tc>
                <a:tc>
                  <a:txBody>
                    <a:bodyPr/>
                    <a:lstStyle/>
                    <a:p>
                      <a:pPr lvl="0" algn="ctr" rtl="0">
                        <a:lnSpc>
                          <a:spcPct val="115000"/>
                        </a:lnSpc>
                        <a:spcBef>
                          <a:spcPts val="0"/>
                        </a:spcBef>
                        <a:buNone/>
                      </a:pPr>
                      <a:r>
                        <a:rPr lang="en" sz="1600"/>
                        <a:t>2.84</a:t>
                      </a:r>
                    </a:p>
                  </a:txBody>
                  <a:tcPr marL="91425" marR="91425" marT="91425" marB="91425" anchor="ctr"/>
                </a:tc>
                <a:tc>
                  <a:txBody>
                    <a:bodyPr/>
                    <a:lstStyle/>
                    <a:p>
                      <a:pPr lvl="0" algn="ctr" rtl="0">
                        <a:lnSpc>
                          <a:spcPct val="115000"/>
                        </a:lnSpc>
                        <a:spcBef>
                          <a:spcPts val="0"/>
                        </a:spcBef>
                        <a:buNone/>
                      </a:pPr>
                      <a:r>
                        <a:rPr lang="en" sz="1600"/>
                        <a:t>47.22</a:t>
                      </a:r>
                    </a:p>
                  </a:txBody>
                  <a:tcPr marL="91425" marR="91425" marT="91425" marB="91425" anchor="ctr"/>
                </a:tc>
                <a:tc>
                  <a:txBody>
                    <a:bodyPr/>
                    <a:lstStyle/>
                    <a:p>
                      <a:pPr lvl="0" algn="ctr" rtl="0">
                        <a:lnSpc>
                          <a:spcPct val="115000"/>
                        </a:lnSpc>
                        <a:spcBef>
                          <a:spcPts val="0"/>
                        </a:spcBef>
                        <a:buNone/>
                      </a:pPr>
                      <a:r>
                        <a:rPr lang="en" sz="1600"/>
                        <a:t>1.65</a:t>
                      </a:r>
                    </a:p>
                  </a:txBody>
                  <a:tcPr marL="91425" marR="91425" marT="91425" marB="91425" anchor="ctr"/>
                </a:tc>
                <a:tc>
                  <a:txBody>
                    <a:bodyPr/>
                    <a:lstStyle/>
                    <a:p>
                      <a:pPr lvl="0" algn="ctr" rtl="0">
                        <a:lnSpc>
                          <a:spcPct val="115000"/>
                        </a:lnSpc>
                        <a:spcBef>
                          <a:spcPts val="0"/>
                        </a:spcBef>
                        <a:buNone/>
                      </a:pPr>
                      <a:r>
                        <a:rPr lang="en" sz="1600"/>
                        <a:t>3.10</a:t>
                      </a:r>
                    </a:p>
                  </a:txBody>
                  <a:tcPr marL="91425" marR="91425" marT="91425" marB="91425" anchor="ctr"/>
                </a:tc>
                <a:extLst>
                  <a:ext uri="{0D108BD9-81ED-4DB2-BD59-A6C34878D82A}">
                    <a16:rowId xmlns:a16="http://schemas.microsoft.com/office/drawing/2014/main" val="1044930557"/>
                  </a:ext>
                </a:extLst>
              </a:tr>
              <a:tr h="601950">
                <a:tc>
                  <a:txBody>
                    <a:bodyPr/>
                    <a:lstStyle/>
                    <a:p>
                      <a:pPr lvl="0" algn="ctr" rtl="0">
                        <a:spcBef>
                          <a:spcPts val="0"/>
                        </a:spcBef>
                        <a:buNone/>
                      </a:pPr>
                      <a:r>
                        <a:rPr lang="en" sz="1600" dirty="0"/>
                        <a:t>Stage 4</a:t>
                      </a:r>
                    </a:p>
                    <a:p>
                      <a:pPr lvl="0" algn="ctr" rtl="0">
                        <a:spcBef>
                          <a:spcPts val="0"/>
                        </a:spcBef>
                        <a:buNone/>
                      </a:pPr>
                      <a:r>
                        <a:rPr lang="en" sz="1400" dirty="0"/>
                        <a:t>(32 elements / thread)</a:t>
                      </a:r>
                    </a:p>
                  </a:txBody>
                  <a:tcPr marL="91425" marR="91425" marT="91425" marB="91425" anchor="ctr"/>
                </a:tc>
                <a:tc>
                  <a:txBody>
                    <a:bodyPr/>
                    <a:lstStyle/>
                    <a:p>
                      <a:pPr lvl="0" algn="ctr" rtl="0">
                        <a:lnSpc>
                          <a:spcPct val="115000"/>
                        </a:lnSpc>
                        <a:spcBef>
                          <a:spcPts val="0"/>
                        </a:spcBef>
                        <a:buNone/>
                      </a:pPr>
                      <a:r>
                        <a:rPr lang="en" sz="1600"/>
                        <a:t>0.91</a:t>
                      </a:r>
                    </a:p>
                  </a:txBody>
                  <a:tcPr marL="91425" marR="91425" marT="91425" marB="91425" anchor="ctr"/>
                </a:tc>
                <a:tc>
                  <a:txBody>
                    <a:bodyPr/>
                    <a:lstStyle/>
                    <a:p>
                      <a:pPr lvl="0" algn="ctr" rtl="0">
                        <a:lnSpc>
                          <a:spcPct val="115000"/>
                        </a:lnSpc>
                        <a:spcBef>
                          <a:spcPts val="0"/>
                        </a:spcBef>
                        <a:buNone/>
                      </a:pPr>
                      <a:r>
                        <a:rPr lang="en" sz="1600"/>
                        <a:t>147.89</a:t>
                      </a:r>
                    </a:p>
                  </a:txBody>
                  <a:tcPr marL="91425" marR="91425" marT="91425" marB="91425" anchor="ctr"/>
                </a:tc>
                <a:tc>
                  <a:txBody>
                    <a:bodyPr/>
                    <a:lstStyle/>
                    <a:p>
                      <a:pPr lvl="0" algn="ctr" rtl="0">
                        <a:lnSpc>
                          <a:spcPct val="115000"/>
                        </a:lnSpc>
                        <a:spcBef>
                          <a:spcPts val="0"/>
                        </a:spcBef>
                        <a:buNone/>
                      </a:pPr>
                      <a:r>
                        <a:rPr lang="en" sz="1600"/>
                        <a:t>3.13</a:t>
                      </a:r>
                    </a:p>
                  </a:txBody>
                  <a:tcPr marL="91425" marR="91425" marT="91425" marB="91425" anchor="ctr"/>
                </a:tc>
                <a:tc>
                  <a:txBody>
                    <a:bodyPr/>
                    <a:lstStyle/>
                    <a:p>
                      <a:pPr lvl="0" algn="ctr" rtl="0">
                        <a:lnSpc>
                          <a:spcPct val="115000"/>
                        </a:lnSpc>
                        <a:spcBef>
                          <a:spcPts val="0"/>
                        </a:spcBef>
                        <a:buNone/>
                      </a:pPr>
                      <a:r>
                        <a:rPr lang="en" sz="1600"/>
                        <a:t>9.70</a:t>
                      </a:r>
                    </a:p>
                  </a:txBody>
                  <a:tcPr marL="91425" marR="91425" marT="91425" marB="91425" anchor="ctr"/>
                </a:tc>
                <a:extLst>
                  <a:ext uri="{0D108BD9-81ED-4DB2-BD59-A6C34878D82A}">
                    <a16:rowId xmlns:a16="http://schemas.microsoft.com/office/drawing/2014/main" val="3630853523"/>
                  </a:ext>
                </a:extLst>
              </a:tr>
              <a:tr h="601950">
                <a:tc>
                  <a:txBody>
                    <a:bodyPr/>
                    <a:lstStyle/>
                    <a:p>
                      <a:pPr lvl="0" algn="ctr" rtl="0">
                        <a:spcBef>
                          <a:spcPts val="0"/>
                        </a:spcBef>
                        <a:buNone/>
                      </a:pPr>
                      <a:r>
                        <a:rPr lang="en" sz="1600" dirty="0"/>
                        <a:t>Stage 5</a:t>
                      </a:r>
                    </a:p>
                    <a:p>
                      <a:pPr algn="ctr">
                        <a:spcBef>
                          <a:spcPts val="0"/>
                        </a:spcBef>
                        <a:buNone/>
                      </a:pPr>
                      <a:r>
                        <a:rPr lang="en" sz="1400" dirty="0"/>
                        <a:t>(32 elements / thread)</a:t>
                      </a:r>
                    </a:p>
                  </a:txBody>
                  <a:tcPr marL="91425" marR="91425" marT="91425" marB="91425" anchor="ctr"/>
                </a:tc>
                <a:tc>
                  <a:txBody>
                    <a:bodyPr/>
                    <a:lstStyle/>
                    <a:p>
                      <a:pPr lvl="0" algn="ctr" rtl="0">
                        <a:lnSpc>
                          <a:spcPct val="115000"/>
                        </a:lnSpc>
                        <a:spcBef>
                          <a:spcPts val="0"/>
                        </a:spcBef>
                        <a:buNone/>
                      </a:pPr>
                      <a:r>
                        <a:rPr lang="en" sz="1600"/>
                        <a:t>0.87</a:t>
                      </a:r>
                    </a:p>
                  </a:txBody>
                  <a:tcPr marL="91425" marR="91425" marT="91425" marB="91425" anchor="ctr"/>
                </a:tc>
                <a:tc>
                  <a:txBody>
                    <a:bodyPr/>
                    <a:lstStyle/>
                    <a:p>
                      <a:pPr lvl="0" algn="ctr" rtl="0">
                        <a:lnSpc>
                          <a:spcPct val="115000"/>
                        </a:lnSpc>
                        <a:spcBef>
                          <a:spcPts val="0"/>
                        </a:spcBef>
                        <a:buNone/>
                      </a:pPr>
                      <a:r>
                        <a:rPr lang="en" sz="1600"/>
                        <a:t>154.18</a:t>
                      </a:r>
                    </a:p>
                  </a:txBody>
                  <a:tcPr marL="91425" marR="91425" marT="91425" marB="91425" anchor="ctr"/>
                </a:tc>
                <a:tc>
                  <a:txBody>
                    <a:bodyPr/>
                    <a:lstStyle/>
                    <a:p>
                      <a:pPr lvl="0" algn="ctr" rtl="0">
                        <a:lnSpc>
                          <a:spcPct val="115000"/>
                        </a:lnSpc>
                        <a:spcBef>
                          <a:spcPts val="0"/>
                        </a:spcBef>
                        <a:buNone/>
                      </a:pPr>
                      <a:r>
                        <a:rPr lang="en" sz="1600"/>
                        <a:t>1.04</a:t>
                      </a:r>
                    </a:p>
                  </a:txBody>
                  <a:tcPr marL="91425" marR="91425" marT="91425" marB="91425" anchor="ctr"/>
                </a:tc>
                <a:tc>
                  <a:txBody>
                    <a:bodyPr/>
                    <a:lstStyle/>
                    <a:p>
                      <a:pPr lvl="0" algn="ctr" rtl="0">
                        <a:lnSpc>
                          <a:spcPct val="115000"/>
                        </a:lnSpc>
                        <a:spcBef>
                          <a:spcPts val="0"/>
                        </a:spcBef>
                        <a:buNone/>
                      </a:pPr>
                      <a:r>
                        <a:rPr lang="en" sz="1600" dirty="0"/>
                        <a:t>10.11</a:t>
                      </a:r>
                    </a:p>
                  </a:txBody>
                  <a:tcPr marL="91425" marR="91425" marT="91425" marB="91425" anchor="ctr"/>
                </a:tc>
                <a:extLst>
                  <a:ext uri="{0D108BD9-81ED-4DB2-BD59-A6C34878D82A}">
                    <a16:rowId xmlns:a16="http://schemas.microsoft.com/office/drawing/2014/main" val="3105773970"/>
                  </a:ext>
                </a:extLst>
              </a:tr>
            </a:tbl>
          </a:graphicData>
        </a:graphic>
      </p:graphicFrame>
    </p:spTree>
    <p:extLst>
      <p:ext uri="{BB962C8B-B14F-4D97-AF65-F5344CB8AC3E}">
        <p14:creationId xmlns:p14="http://schemas.microsoft.com/office/powerpoint/2010/main" val="3125904119"/>
      </p:ext>
    </p:extLst>
  </p:cSld>
  <p:clrMapOvr>
    <a:masterClrMapping/>
  </p:clrMapOvr>
  <p:transition spd="slow">
    <p:cu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Shape 2698"/>
          <p:cNvSpPr txBox="1">
            <a:spLocks noGrp="1"/>
          </p:cNvSpPr>
          <p:nvPr>
            <p:ph type="title"/>
          </p:nvPr>
        </p:nvSpPr>
        <p:spPr/>
        <p:txBody>
          <a:bodyPr/>
          <a:lstStyle/>
          <a:p>
            <a:pPr lvl="0"/>
            <a:r>
              <a:rPr lang="en"/>
              <a:t>Performance Comparison</a:t>
            </a:r>
          </a:p>
        </p:txBody>
      </p:sp>
      <p:pic>
        <p:nvPicPr>
          <p:cNvPr id="2699" name="Shape 2699"/>
          <p:cNvPicPr preferRelativeResize="0"/>
          <p:nvPr/>
        </p:nvPicPr>
        <p:blipFill>
          <a:blip r:embed="rId3">
            <a:alphaModFix/>
          </a:blip>
          <a:stretch>
            <a:fillRect/>
          </a:stretch>
        </p:blipFill>
        <p:spPr>
          <a:xfrm>
            <a:off x="1879942" y="1497704"/>
            <a:ext cx="8432115" cy="5311311"/>
          </a:xfrm>
          <a:prstGeom prst="rect">
            <a:avLst/>
          </a:prstGeom>
          <a:noFill/>
          <a:ln>
            <a:noFill/>
          </a:ln>
        </p:spPr>
      </p:pic>
    </p:spTree>
    <p:extLst>
      <p:ext uri="{BB962C8B-B14F-4D97-AF65-F5344CB8AC3E}">
        <p14:creationId xmlns:p14="http://schemas.microsoft.com/office/powerpoint/2010/main" val="3619720822"/>
      </p:ext>
    </p:extLst>
  </p:cSld>
  <p:clrMapOvr>
    <a:masterClrMapping/>
  </p:clrMapOvr>
  <p:transition spd="slow">
    <p:cu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75B0B-8E5F-49C0-AD89-39B7F5DB4219}"/>
              </a:ext>
            </a:extLst>
          </p:cNvPr>
          <p:cNvSpPr>
            <a:spLocks noGrp="1"/>
          </p:cNvSpPr>
          <p:nvPr>
            <p:ph idx="1"/>
          </p:nvPr>
        </p:nvSpPr>
        <p:spPr/>
        <p:txBody>
          <a:bodyPr/>
          <a:lstStyle/>
          <a:p>
            <a:r>
              <a:rPr lang="en-US" dirty="0"/>
              <a:t>How do we improve performance further?</a:t>
            </a:r>
          </a:p>
          <a:p>
            <a:r>
              <a:rPr lang="en-US" dirty="0"/>
              <a:t>What assumption did we make about out starter code?</a:t>
            </a:r>
          </a:p>
        </p:txBody>
      </p:sp>
      <p:sp>
        <p:nvSpPr>
          <p:cNvPr id="3" name="Title 2">
            <a:extLst>
              <a:ext uri="{FF2B5EF4-FFF2-40B4-BE49-F238E27FC236}">
                <a16:creationId xmlns:a16="http://schemas.microsoft.com/office/drawing/2014/main" id="{5D3D571F-BDE9-4BBE-BF94-F8DE2B066863}"/>
              </a:ext>
            </a:extLst>
          </p:cNvPr>
          <p:cNvSpPr>
            <a:spLocks noGrp="1"/>
          </p:cNvSpPr>
          <p:nvPr>
            <p:ph type="title"/>
          </p:nvPr>
        </p:nvSpPr>
        <p:spPr/>
        <p:txBody>
          <a:bodyPr/>
          <a:lstStyle/>
          <a:p>
            <a:r>
              <a:rPr lang="en-US" dirty="0"/>
              <a:t>But wait, there’s more</a:t>
            </a:r>
          </a:p>
        </p:txBody>
      </p:sp>
    </p:spTree>
    <p:extLst>
      <p:ext uri="{BB962C8B-B14F-4D97-AF65-F5344CB8AC3E}">
        <p14:creationId xmlns:p14="http://schemas.microsoft.com/office/powerpoint/2010/main" val="183644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75B0B-8E5F-49C0-AD89-39B7F5DB4219}"/>
              </a:ext>
            </a:extLst>
          </p:cNvPr>
          <p:cNvSpPr>
            <a:spLocks noGrp="1"/>
          </p:cNvSpPr>
          <p:nvPr>
            <p:ph idx="1"/>
          </p:nvPr>
        </p:nvSpPr>
        <p:spPr/>
        <p:txBody>
          <a:bodyPr/>
          <a:lstStyle/>
          <a:p>
            <a:r>
              <a:rPr lang="en-US" dirty="0"/>
              <a:t>How do we improve performance further?</a:t>
            </a:r>
          </a:p>
          <a:p>
            <a:r>
              <a:rPr lang="en-US" dirty="0"/>
              <a:t>What assumption did we make about out starter code?</a:t>
            </a:r>
          </a:p>
          <a:p>
            <a:pPr lvl="1"/>
            <a:r>
              <a:rPr lang="en-US" b="1" dirty="0"/>
              <a:t>NO RECURSIVE REDUCTION</a:t>
            </a:r>
          </a:p>
          <a:p>
            <a:pPr lvl="1"/>
            <a:r>
              <a:rPr lang="en-US" dirty="0"/>
              <a:t>Call recursion on result of block reduction – instead of CPU</a:t>
            </a:r>
          </a:p>
        </p:txBody>
      </p:sp>
      <p:sp>
        <p:nvSpPr>
          <p:cNvPr id="3" name="Title 2">
            <a:extLst>
              <a:ext uri="{FF2B5EF4-FFF2-40B4-BE49-F238E27FC236}">
                <a16:creationId xmlns:a16="http://schemas.microsoft.com/office/drawing/2014/main" id="{5D3D571F-BDE9-4BBE-BF94-F8DE2B066863}"/>
              </a:ext>
            </a:extLst>
          </p:cNvPr>
          <p:cNvSpPr>
            <a:spLocks noGrp="1"/>
          </p:cNvSpPr>
          <p:nvPr>
            <p:ph type="title"/>
          </p:nvPr>
        </p:nvSpPr>
        <p:spPr/>
        <p:txBody>
          <a:bodyPr/>
          <a:lstStyle/>
          <a:p>
            <a:r>
              <a:rPr lang="en-US" dirty="0"/>
              <a:t>But wait, there’s more</a:t>
            </a:r>
          </a:p>
        </p:txBody>
      </p:sp>
    </p:spTree>
    <p:extLst>
      <p:ext uri="{BB962C8B-B14F-4D97-AF65-F5344CB8AC3E}">
        <p14:creationId xmlns:p14="http://schemas.microsoft.com/office/powerpoint/2010/main" val="204795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8580C-9D0E-4BA8-9300-50088BA28C47}"/>
              </a:ext>
            </a:extLst>
          </p:cNvPr>
          <p:cNvSpPr>
            <a:spLocks noGrp="1"/>
          </p:cNvSpPr>
          <p:nvPr>
            <p:ph idx="1"/>
          </p:nvPr>
        </p:nvSpPr>
        <p:spPr/>
        <p:txBody>
          <a:bodyPr/>
          <a:lstStyle/>
          <a:p>
            <a:r>
              <a:rPr lang="en-US" dirty="0"/>
              <a:t>The way our code is structured, we can easily move it into separate function</a:t>
            </a:r>
          </a:p>
          <a:p>
            <a:r>
              <a:rPr lang="en-US" dirty="0"/>
              <a:t>Reduction kernel does not care about size</a:t>
            </a:r>
          </a:p>
          <a:p>
            <a:r>
              <a:rPr lang="en-US" dirty="0"/>
              <a:t>Our output data does not need to be preserved (except useful index)</a:t>
            </a:r>
          </a:p>
          <a:p>
            <a:endParaRPr lang="en-US" dirty="0"/>
          </a:p>
          <a:p>
            <a:endParaRPr lang="en-US" dirty="0"/>
          </a:p>
          <a:p>
            <a:r>
              <a:rPr lang="en-US" dirty="0"/>
              <a:t>So why not pass the output as the input</a:t>
            </a:r>
          </a:p>
          <a:p>
            <a:pPr lvl="1"/>
            <a:r>
              <a:rPr lang="en-US" dirty="0"/>
              <a:t>And overwrite the output</a:t>
            </a:r>
          </a:p>
        </p:txBody>
      </p:sp>
      <p:sp>
        <p:nvSpPr>
          <p:cNvPr id="3" name="Title 2">
            <a:extLst>
              <a:ext uri="{FF2B5EF4-FFF2-40B4-BE49-F238E27FC236}">
                <a16:creationId xmlns:a16="http://schemas.microsoft.com/office/drawing/2014/main" id="{A94DDF9E-3545-4988-B938-C966951C90C3}"/>
              </a:ext>
            </a:extLst>
          </p:cNvPr>
          <p:cNvSpPr>
            <a:spLocks noGrp="1"/>
          </p:cNvSpPr>
          <p:nvPr>
            <p:ph type="title"/>
          </p:nvPr>
        </p:nvSpPr>
        <p:spPr/>
        <p:txBody>
          <a:bodyPr/>
          <a:lstStyle/>
          <a:p>
            <a:r>
              <a:rPr lang="en-US" dirty="0"/>
              <a:t>Recursive Reduction</a:t>
            </a:r>
          </a:p>
        </p:txBody>
      </p:sp>
    </p:spTree>
    <p:extLst>
      <p:ext uri="{BB962C8B-B14F-4D97-AF65-F5344CB8AC3E}">
        <p14:creationId xmlns:p14="http://schemas.microsoft.com/office/powerpoint/2010/main" val="333862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38580C-9D0E-4BA8-9300-50088BA28C47}"/>
              </a:ext>
            </a:extLst>
          </p:cNvPr>
          <p:cNvSpPr>
            <a:spLocks noGrp="1"/>
          </p:cNvSpPr>
          <p:nvPr>
            <p:ph idx="1"/>
          </p:nvPr>
        </p:nvSpPr>
        <p:spPr/>
        <p:txBody>
          <a:bodyPr/>
          <a:lstStyle/>
          <a:p>
            <a:r>
              <a:rPr lang="en-US" dirty="0"/>
              <a:t>The way our code is structured, we can easily move it into separate function</a:t>
            </a:r>
          </a:p>
          <a:p>
            <a:r>
              <a:rPr lang="en-US" dirty="0"/>
              <a:t>Reduction kernel does not care about size</a:t>
            </a:r>
          </a:p>
          <a:p>
            <a:r>
              <a:rPr lang="en-US" dirty="0"/>
              <a:t>Our output data does not need to be preserved (except useful index)</a:t>
            </a:r>
          </a:p>
          <a:p>
            <a:endParaRPr lang="en-US" dirty="0"/>
          </a:p>
          <a:p>
            <a:endParaRPr lang="en-US" dirty="0"/>
          </a:p>
          <a:p>
            <a:r>
              <a:rPr lang="en-US" dirty="0"/>
              <a:t>So why not pass the output as the input</a:t>
            </a:r>
          </a:p>
          <a:p>
            <a:pPr lvl="1"/>
            <a:r>
              <a:rPr lang="en-US" dirty="0"/>
              <a:t>And overwrite the output</a:t>
            </a:r>
          </a:p>
        </p:txBody>
      </p:sp>
      <p:sp>
        <p:nvSpPr>
          <p:cNvPr id="3" name="Title 2">
            <a:extLst>
              <a:ext uri="{FF2B5EF4-FFF2-40B4-BE49-F238E27FC236}">
                <a16:creationId xmlns:a16="http://schemas.microsoft.com/office/drawing/2014/main" id="{A94DDF9E-3545-4988-B938-C966951C90C3}"/>
              </a:ext>
            </a:extLst>
          </p:cNvPr>
          <p:cNvSpPr>
            <a:spLocks noGrp="1"/>
          </p:cNvSpPr>
          <p:nvPr>
            <p:ph type="title"/>
          </p:nvPr>
        </p:nvSpPr>
        <p:spPr/>
        <p:txBody>
          <a:bodyPr/>
          <a:lstStyle/>
          <a:p>
            <a:r>
              <a:rPr lang="en-US" dirty="0"/>
              <a:t>Recursive Reduction</a:t>
            </a:r>
          </a:p>
        </p:txBody>
      </p:sp>
    </p:spTree>
    <p:extLst>
      <p:ext uri="{BB962C8B-B14F-4D97-AF65-F5344CB8AC3E}">
        <p14:creationId xmlns:p14="http://schemas.microsoft.com/office/powerpoint/2010/main" val="374761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75B0B-8E5F-49C0-AD89-39B7F5DB4219}"/>
              </a:ext>
            </a:extLst>
          </p:cNvPr>
          <p:cNvSpPr>
            <a:spLocks noGrp="1"/>
          </p:cNvSpPr>
          <p:nvPr>
            <p:ph idx="1"/>
          </p:nvPr>
        </p:nvSpPr>
        <p:spPr/>
        <p:txBody>
          <a:bodyPr/>
          <a:lstStyle/>
          <a:p>
            <a:r>
              <a:rPr lang="en-US" dirty="0"/>
              <a:t>Who can tell the difference between</a:t>
            </a:r>
          </a:p>
          <a:p>
            <a:pPr lvl="1"/>
            <a:r>
              <a:rPr lang="en-US" dirty="0" err="1">
                <a:solidFill>
                  <a:schemeClr val="accent1">
                    <a:lumMod val="75000"/>
                  </a:schemeClr>
                </a:solidFill>
                <a:latin typeface="Consolas" panose="020B0609020204030204" pitchFamily="49" charset="0"/>
              </a:rPr>
              <a:t>const</a:t>
            </a:r>
            <a:r>
              <a:rPr lang="en-US" dirty="0">
                <a:latin typeface="Consolas" panose="020B0609020204030204" pitchFamily="49" charset="0"/>
              </a:rPr>
              <a:t> </a:t>
            </a:r>
            <a:r>
              <a:rPr lang="en-US" dirty="0">
                <a:solidFill>
                  <a:srgbClr val="002060"/>
                </a:solidFill>
                <a:latin typeface="Consolas" panose="020B0609020204030204" pitchFamily="49" charset="0"/>
              </a:rPr>
              <a:t>float</a:t>
            </a:r>
            <a:r>
              <a:rPr lang="en-US" dirty="0">
                <a:latin typeface="Consolas" panose="020B0609020204030204" pitchFamily="49" charset="0"/>
              </a:rPr>
              <a:t>* x;</a:t>
            </a:r>
          </a:p>
          <a:p>
            <a:pPr lvl="1"/>
            <a:r>
              <a:rPr lang="en-US" dirty="0">
                <a:solidFill>
                  <a:srgbClr val="002060"/>
                </a:solidFill>
                <a:latin typeface="Consolas" panose="020B0609020204030204" pitchFamily="49" charset="0"/>
              </a:rPr>
              <a:t>float</a:t>
            </a:r>
            <a:r>
              <a:rPr lang="en-US" dirty="0">
                <a:latin typeface="Consolas" panose="020B0609020204030204" pitchFamily="49" charset="0"/>
              </a:rPr>
              <a:t>* </a:t>
            </a:r>
            <a:r>
              <a:rPr lang="en-US" dirty="0" err="1">
                <a:solidFill>
                  <a:schemeClr val="accent1">
                    <a:lumMod val="75000"/>
                  </a:schemeClr>
                </a:solidFill>
                <a:latin typeface="Consolas" panose="020B0609020204030204" pitchFamily="49" charset="0"/>
              </a:rPr>
              <a:t>const</a:t>
            </a:r>
            <a:r>
              <a:rPr lang="en-US" dirty="0">
                <a:latin typeface="Consolas" panose="020B0609020204030204" pitchFamily="49" charset="0"/>
              </a:rPr>
              <a:t> x;</a:t>
            </a:r>
          </a:p>
          <a:p>
            <a:pPr lvl="1"/>
            <a:r>
              <a:rPr lang="en-US" dirty="0" err="1">
                <a:solidFill>
                  <a:schemeClr val="accent1">
                    <a:lumMod val="75000"/>
                  </a:schemeClr>
                </a:solidFill>
                <a:latin typeface="Consolas" panose="020B0609020204030204" pitchFamily="49" charset="0"/>
              </a:rPr>
              <a:t>const</a:t>
            </a:r>
            <a:r>
              <a:rPr lang="en-US" dirty="0">
                <a:latin typeface="Consolas" panose="020B0609020204030204" pitchFamily="49" charset="0"/>
              </a:rPr>
              <a:t> </a:t>
            </a:r>
            <a:r>
              <a:rPr lang="en-US" dirty="0">
                <a:solidFill>
                  <a:srgbClr val="002060"/>
                </a:solidFill>
                <a:latin typeface="Consolas" panose="020B0609020204030204" pitchFamily="49" charset="0"/>
              </a:rPr>
              <a:t>float</a:t>
            </a:r>
            <a:r>
              <a:rPr lang="en-US" dirty="0">
                <a:latin typeface="Consolas" panose="020B0609020204030204" pitchFamily="49" charset="0"/>
              </a:rPr>
              <a:t>* </a:t>
            </a:r>
            <a:r>
              <a:rPr lang="en-US" dirty="0" err="1">
                <a:solidFill>
                  <a:schemeClr val="accent1">
                    <a:lumMod val="75000"/>
                  </a:schemeClr>
                </a:solidFill>
                <a:latin typeface="Consolas" panose="020B0609020204030204" pitchFamily="49" charset="0"/>
              </a:rPr>
              <a:t>const</a:t>
            </a:r>
            <a:r>
              <a:rPr lang="en-US" dirty="0">
                <a:latin typeface="Consolas" panose="020B0609020204030204" pitchFamily="49" charset="0"/>
              </a:rPr>
              <a:t> x;</a:t>
            </a:r>
          </a:p>
        </p:txBody>
      </p:sp>
      <p:sp>
        <p:nvSpPr>
          <p:cNvPr id="3" name="Title 2">
            <a:extLst>
              <a:ext uri="{FF2B5EF4-FFF2-40B4-BE49-F238E27FC236}">
                <a16:creationId xmlns:a16="http://schemas.microsoft.com/office/drawing/2014/main" id="{5D3D571F-BDE9-4BBE-BF94-F8DE2B066863}"/>
              </a:ext>
            </a:extLst>
          </p:cNvPr>
          <p:cNvSpPr>
            <a:spLocks noGrp="1"/>
          </p:cNvSpPr>
          <p:nvPr>
            <p:ph type="title"/>
          </p:nvPr>
        </p:nvSpPr>
        <p:spPr/>
        <p:txBody>
          <a:bodyPr/>
          <a:lstStyle/>
          <a:p>
            <a:r>
              <a:rPr lang="en-US" dirty="0"/>
              <a:t>But wait, there’s even more</a:t>
            </a:r>
          </a:p>
        </p:txBody>
      </p:sp>
    </p:spTree>
    <p:extLst>
      <p:ext uri="{BB962C8B-B14F-4D97-AF65-F5344CB8AC3E}">
        <p14:creationId xmlns:p14="http://schemas.microsoft.com/office/powerpoint/2010/main" val="167761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Shape 540"/>
          <p:cNvSpPr txBox="1">
            <a:spLocks noGrp="1"/>
          </p:cNvSpPr>
          <p:nvPr>
            <p:ph idx="1"/>
          </p:nvPr>
        </p:nvSpPr>
        <p:spPr/>
        <p:txBody>
          <a:bodyPr/>
          <a:lstStyle/>
          <a:p>
            <a:pPr lvl="0"/>
            <a:r>
              <a:rPr lang="en" dirty="0"/>
              <a:t>A warp requests 1 4-byte words</a:t>
            </a:r>
          </a:p>
          <a:p>
            <a:pPr lvl="1"/>
            <a:r>
              <a:rPr lang="en" dirty="0"/>
              <a:t>All 32 threads requesting 1 float value</a:t>
            </a:r>
          </a:p>
          <a:p>
            <a:pPr lvl="0"/>
            <a:r>
              <a:rPr lang="en" dirty="0"/>
              <a:t>Address fall within 1 </a:t>
            </a:r>
            <a:r>
              <a:rPr lang="en-US" dirty="0"/>
              <a:t>L2 </a:t>
            </a:r>
            <a:r>
              <a:rPr lang="en" dirty="0"/>
              <a:t>cache-line</a:t>
            </a:r>
          </a:p>
          <a:p>
            <a:pPr lvl="1"/>
            <a:r>
              <a:rPr lang="en" dirty="0"/>
              <a:t>Warp needs 4 bytes</a:t>
            </a:r>
          </a:p>
          <a:p>
            <a:pPr lvl="1"/>
            <a:r>
              <a:rPr lang="en" dirty="0"/>
              <a:t>32 bytes move across the bus on a miss</a:t>
            </a:r>
          </a:p>
          <a:p>
            <a:pPr lvl="1"/>
            <a:r>
              <a:rPr lang="en" dirty="0"/>
              <a:t>Bus utilization: 12.5%</a:t>
            </a:r>
          </a:p>
        </p:txBody>
      </p:sp>
      <p:sp>
        <p:nvSpPr>
          <p:cNvPr id="539" name="Shape 539"/>
          <p:cNvSpPr txBox="1">
            <a:spLocks noGrp="1"/>
          </p:cNvSpPr>
          <p:nvPr>
            <p:ph type="title"/>
          </p:nvPr>
        </p:nvSpPr>
        <p:spPr/>
        <p:txBody>
          <a:bodyPr>
            <a:normAutofit/>
          </a:bodyPr>
          <a:lstStyle/>
          <a:p>
            <a:pPr lvl="0"/>
            <a:r>
              <a:rPr lang="en" dirty="0">
                <a:solidFill>
                  <a:schemeClr val="tx1"/>
                </a:solidFill>
              </a:rPr>
              <a:t>Coalescence (Non-cach</a:t>
            </a:r>
            <a:r>
              <a:rPr lang="en-US" dirty="0" err="1">
                <a:solidFill>
                  <a:schemeClr val="tx1"/>
                </a:solidFill>
              </a:rPr>
              <a:t>ed</a:t>
            </a:r>
            <a:r>
              <a:rPr lang="en" dirty="0">
                <a:solidFill>
                  <a:schemeClr val="tx1"/>
                </a:solidFill>
              </a:rPr>
              <a:t>)</a:t>
            </a:r>
          </a:p>
        </p:txBody>
      </p:sp>
      <p:sp>
        <p:nvSpPr>
          <p:cNvPr id="541" name="Shape 541"/>
          <p:cNvSpPr txBox="1"/>
          <p:nvPr/>
        </p:nvSpPr>
        <p:spPr>
          <a:xfrm>
            <a:off x="4543079" y="4152951"/>
            <a:ext cx="2905952"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sp>
        <p:nvSpPr>
          <p:cNvPr id="542" name="Shape 542"/>
          <p:cNvSpPr txBox="1"/>
          <p:nvPr/>
        </p:nvSpPr>
        <p:spPr>
          <a:xfrm>
            <a:off x="3910894" y="6249087"/>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543" name="Shape 543"/>
          <p:cNvSpPr txBox="1"/>
          <p:nvPr/>
        </p:nvSpPr>
        <p:spPr>
          <a:xfrm>
            <a:off x="55614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544" name="Shape 544"/>
          <p:cNvSpPr txBox="1"/>
          <p:nvPr/>
        </p:nvSpPr>
        <p:spPr>
          <a:xfrm>
            <a:off x="4420627"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545" name="Shape 545"/>
          <p:cNvSpPr txBox="1"/>
          <p:nvPr/>
        </p:nvSpPr>
        <p:spPr>
          <a:xfrm>
            <a:off x="49935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546" name="Shape 546"/>
          <p:cNvSpPr txBox="1"/>
          <p:nvPr/>
        </p:nvSpPr>
        <p:spPr>
          <a:xfrm>
            <a:off x="6126985"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547" name="Shape 547"/>
          <p:cNvSpPr txBox="1"/>
          <p:nvPr/>
        </p:nvSpPr>
        <p:spPr>
          <a:xfrm>
            <a:off x="72340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548" name="Shape 548"/>
          <p:cNvSpPr txBox="1"/>
          <p:nvPr/>
        </p:nvSpPr>
        <p:spPr>
          <a:xfrm>
            <a:off x="66661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549" name="Shape 549"/>
          <p:cNvSpPr txBox="1"/>
          <p:nvPr/>
        </p:nvSpPr>
        <p:spPr>
          <a:xfrm>
            <a:off x="277914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550" name="Shape 550"/>
          <p:cNvSpPr txBox="1"/>
          <p:nvPr/>
        </p:nvSpPr>
        <p:spPr>
          <a:xfrm>
            <a:off x="334488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551" name="Shape 551"/>
          <p:cNvSpPr txBox="1"/>
          <p:nvPr/>
        </p:nvSpPr>
        <p:spPr>
          <a:xfrm>
            <a:off x="8379282"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552" name="Shape 552"/>
          <p:cNvSpPr txBox="1"/>
          <p:nvPr/>
        </p:nvSpPr>
        <p:spPr>
          <a:xfrm>
            <a:off x="7811381"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553" name="Shape 553"/>
          <p:cNvSpPr txBox="1"/>
          <p:nvPr/>
        </p:nvSpPr>
        <p:spPr>
          <a:xfrm>
            <a:off x="8944812"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554" name="Shape 554"/>
          <p:cNvSpPr txBox="1"/>
          <p:nvPr/>
        </p:nvSpPr>
        <p:spPr>
          <a:xfrm>
            <a:off x="100519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555" name="Shape 555"/>
          <p:cNvSpPr txBox="1"/>
          <p:nvPr/>
        </p:nvSpPr>
        <p:spPr>
          <a:xfrm>
            <a:off x="94840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556" name="Shape 556"/>
          <p:cNvSpPr txBox="1"/>
          <p:nvPr/>
        </p:nvSpPr>
        <p:spPr>
          <a:xfrm>
            <a:off x="5434809" y="6530561"/>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557" name="Shape 557"/>
          <p:cNvSpPr txBox="1"/>
          <p:nvPr/>
        </p:nvSpPr>
        <p:spPr>
          <a:xfrm>
            <a:off x="2259194" y="6252291"/>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558" name="Shape 558"/>
          <p:cNvSpPr/>
          <p:nvPr/>
        </p:nvSpPr>
        <p:spPr>
          <a:xfrm>
            <a:off x="8037636" y="4799372"/>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59" name="Shape 559"/>
          <p:cNvSpPr/>
          <p:nvPr/>
        </p:nvSpPr>
        <p:spPr>
          <a:xfrm>
            <a:off x="4618112" y="4802565"/>
            <a:ext cx="22670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0" name="Shape 560"/>
          <p:cNvSpPr/>
          <p:nvPr/>
        </p:nvSpPr>
        <p:spPr>
          <a:xfrm>
            <a:off x="2353787" y="4802565"/>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1" name="Shape 561"/>
          <p:cNvSpPr/>
          <p:nvPr/>
        </p:nvSpPr>
        <p:spPr>
          <a:xfrm>
            <a:off x="6887236" y="4799379"/>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2" name="Shape 562"/>
          <p:cNvSpPr/>
          <p:nvPr/>
        </p:nvSpPr>
        <p:spPr>
          <a:xfrm>
            <a:off x="964294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3" name="Shape 563"/>
          <p:cNvSpPr/>
          <p:nvPr/>
        </p:nvSpPr>
        <p:spPr>
          <a:xfrm>
            <a:off x="908225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4" name="Shape 564"/>
          <p:cNvSpPr/>
          <p:nvPr/>
        </p:nvSpPr>
        <p:spPr>
          <a:xfrm>
            <a:off x="85215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5" name="Shape 565"/>
          <p:cNvSpPr/>
          <p:nvPr/>
        </p:nvSpPr>
        <p:spPr>
          <a:xfrm>
            <a:off x="796087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6" name="Shape 566"/>
          <p:cNvSpPr/>
          <p:nvPr/>
        </p:nvSpPr>
        <p:spPr>
          <a:xfrm>
            <a:off x="740018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7" name="Shape 567"/>
          <p:cNvSpPr/>
          <p:nvPr/>
        </p:nvSpPr>
        <p:spPr>
          <a:xfrm>
            <a:off x="683949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8" name="Shape 568"/>
          <p:cNvSpPr/>
          <p:nvPr/>
        </p:nvSpPr>
        <p:spPr>
          <a:xfrm>
            <a:off x="235378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69" name="Shape 569"/>
          <p:cNvSpPr/>
          <p:nvPr/>
        </p:nvSpPr>
        <p:spPr>
          <a:xfrm>
            <a:off x="6278617"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70" name="Shape 570"/>
          <p:cNvSpPr/>
          <p:nvPr/>
        </p:nvSpPr>
        <p:spPr>
          <a:xfrm>
            <a:off x="5717928"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71" name="Shape 571"/>
          <p:cNvSpPr/>
          <p:nvPr/>
        </p:nvSpPr>
        <p:spPr>
          <a:xfrm>
            <a:off x="515723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72" name="Shape 572"/>
          <p:cNvSpPr/>
          <p:nvPr/>
        </p:nvSpPr>
        <p:spPr>
          <a:xfrm>
            <a:off x="4596547"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73" name="Shape 573"/>
          <p:cNvSpPr/>
          <p:nvPr/>
        </p:nvSpPr>
        <p:spPr>
          <a:xfrm>
            <a:off x="403585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74" name="Shape 574"/>
          <p:cNvSpPr/>
          <p:nvPr/>
        </p:nvSpPr>
        <p:spPr>
          <a:xfrm>
            <a:off x="34751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75" name="Shape 575"/>
          <p:cNvSpPr/>
          <p:nvPr/>
        </p:nvSpPr>
        <p:spPr>
          <a:xfrm>
            <a:off x="291447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576" name="Shape 576"/>
          <p:cNvSpPr txBox="1"/>
          <p:nvPr/>
        </p:nvSpPr>
        <p:spPr>
          <a:xfrm>
            <a:off x="1790297" y="4758609"/>
            <a:ext cx="468899" cy="457200"/>
          </a:xfrm>
          <a:prstGeom prst="rect">
            <a:avLst/>
          </a:prstGeom>
          <a:noFill/>
          <a:ln>
            <a:noFill/>
          </a:ln>
        </p:spPr>
        <p:txBody>
          <a:bodyPr lIns="91425" tIns="91425" rIns="91425" bIns="91425" anchor="t" anchorCtr="0">
            <a:spAutoFit/>
          </a:bodyPr>
          <a:lstStyle/>
          <a:p>
            <a:r>
              <a:rPr lang="en">
                <a:solidFill>
                  <a:schemeClr val="dk2"/>
                </a:solidFill>
              </a:rPr>
              <a:t>L1</a:t>
            </a:r>
          </a:p>
        </p:txBody>
      </p:sp>
      <p:sp>
        <p:nvSpPr>
          <p:cNvPr id="577" name="Shape 577"/>
          <p:cNvSpPr txBox="1"/>
          <p:nvPr/>
        </p:nvSpPr>
        <p:spPr>
          <a:xfrm>
            <a:off x="1790297" y="5627724"/>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cxnSp>
        <p:nvCxnSpPr>
          <p:cNvPr id="578" name="Shape 578"/>
          <p:cNvCxnSpPr/>
          <p:nvPr/>
        </p:nvCxnSpPr>
        <p:spPr>
          <a:xfrm rot="-5400000" flipH="1">
            <a:off x="4466053" y="4914315"/>
            <a:ext cx="1248600" cy="230100"/>
          </a:xfrm>
          <a:prstGeom prst="straightConnector1">
            <a:avLst/>
          </a:prstGeom>
          <a:noFill/>
          <a:ln w="9525" cap="flat">
            <a:solidFill>
              <a:schemeClr val="accent1"/>
            </a:solidFill>
            <a:prstDash val="solid"/>
            <a:round/>
            <a:headEnd type="none" w="med" len="med"/>
            <a:tailEnd type="stealth" w="lg" len="lg"/>
          </a:ln>
        </p:spPr>
      </p:cxnSp>
      <p:cxnSp>
        <p:nvCxnSpPr>
          <p:cNvPr id="579" name="Shape 579"/>
          <p:cNvCxnSpPr/>
          <p:nvPr/>
        </p:nvCxnSpPr>
        <p:spPr>
          <a:xfrm rot="-5400000" flipH="1">
            <a:off x="4552533" y="5057866"/>
            <a:ext cx="1312799" cy="7200"/>
          </a:xfrm>
          <a:prstGeom prst="straightConnector1">
            <a:avLst/>
          </a:prstGeom>
          <a:noFill/>
          <a:ln w="9525" cap="flat">
            <a:solidFill>
              <a:schemeClr val="accent1"/>
            </a:solidFill>
            <a:prstDash val="solid"/>
            <a:round/>
            <a:headEnd type="none" w="med" len="med"/>
            <a:tailEnd type="stealth" w="lg" len="lg"/>
          </a:ln>
        </p:spPr>
      </p:cxnSp>
      <p:cxnSp>
        <p:nvCxnSpPr>
          <p:cNvPr id="580" name="Shape 580"/>
          <p:cNvCxnSpPr/>
          <p:nvPr/>
        </p:nvCxnSpPr>
        <p:spPr>
          <a:xfrm flipH="1">
            <a:off x="5205424" y="4437330"/>
            <a:ext cx="1092599" cy="1216800"/>
          </a:xfrm>
          <a:prstGeom prst="straightConnector1">
            <a:avLst/>
          </a:prstGeom>
          <a:noFill/>
          <a:ln w="9525" cap="flat">
            <a:solidFill>
              <a:schemeClr val="accent1"/>
            </a:solidFill>
            <a:prstDash val="solid"/>
            <a:round/>
            <a:headEnd type="none" w="med" len="med"/>
            <a:tailEnd type="stealth" w="lg" len="lg"/>
          </a:ln>
        </p:spPr>
      </p:cxnSp>
      <p:cxnSp>
        <p:nvCxnSpPr>
          <p:cNvPr id="581" name="Shape 581"/>
          <p:cNvCxnSpPr/>
          <p:nvPr/>
        </p:nvCxnSpPr>
        <p:spPr>
          <a:xfrm>
            <a:off x="4752466" y="4405066"/>
            <a:ext cx="460200" cy="1216800"/>
          </a:xfrm>
          <a:prstGeom prst="straightConnector1">
            <a:avLst/>
          </a:prstGeom>
          <a:noFill/>
          <a:ln w="9525" cap="flat">
            <a:solidFill>
              <a:schemeClr val="accent1"/>
            </a:solidFill>
            <a:prstDash val="solid"/>
            <a:round/>
            <a:headEnd type="none" w="med" len="med"/>
            <a:tailEnd type="stealth" w="lg" len="lg"/>
          </a:ln>
        </p:spPr>
      </p:cxnSp>
      <p:cxnSp>
        <p:nvCxnSpPr>
          <p:cNvPr id="582" name="Shape 582"/>
          <p:cNvCxnSpPr/>
          <p:nvPr/>
        </p:nvCxnSpPr>
        <p:spPr>
          <a:xfrm rot="5400000">
            <a:off x="4678078" y="4939519"/>
            <a:ext cx="1248600" cy="179700"/>
          </a:xfrm>
          <a:prstGeom prst="straightConnector1">
            <a:avLst/>
          </a:prstGeom>
          <a:noFill/>
          <a:ln w="9525" cap="flat">
            <a:solidFill>
              <a:schemeClr val="accent1"/>
            </a:solidFill>
            <a:prstDash val="solid"/>
            <a:round/>
            <a:headEnd type="none" w="med" len="med"/>
            <a:tailEnd type="stealth" w="lg" len="lg"/>
          </a:ln>
        </p:spPr>
      </p:cxnSp>
      <p:cxnSp>
        <p:nvCxnSpPr>
          <p:cNvPr id="583" name="Shape 583"/>
          <p:cNvCxnSpPr/>
          <p:nvPr/>
        </p:nvCxnSpPr>
        <p:spPr>
          <a:xfrm flipH="1">
            <a:off x="5241256" y="4437084"/>
            <a:ext cx="1509599" cy="1120499"/>
          </a:xfrm>
          <a:prstGeom prst="straightConnector1">
            <a:avLst/>
          </a:prstGeom>
          <a:noFill/>
          <a:ln w="9525" cap="flat">
            <a:solidFill>
              <a:schemeClr val="accent1"/>
            </a:solidFill>
            <a:prstDash val="solid"/>
            <a:round/>
            <a:headEnd type="none" w="med" len="med"/>
            <a:tailEnd type="stealth" w="lg" len="lg"/>
          </a:ln>
        </p:spPr>
      </p:cxnSp>
    </p:spTree>
    <p:extLst>
      <p:ext uri="{BB962C8B-B14F-4D97-AF65-F5344CB8AC3E}">
        <p14:creationId xmlns:p14="http://schemas.microsoft.com/office/powerpoint/2010/main" val="3644089523"/>
      </p:ext>
    </p:extLst>
  </p:cSld>
  <p:clrMapOvr>
    <a:masterClrMapping/>
  </p:clrMapOvr>
  <p:transition spd="slow">
    <p:cu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D75B0B-8E5F-49C0-AD89-39B7F5DB4219}"/>
              </a:ext>
            </a:extLst>
          </p:cNvPr>
          <p:cNvSpPr>
            <a:spLocks noGrp="1"/>
          </p:cNvSpPr>
          <p:nvPr>
            <p:ph idx="1"/>
          </p:nvPr>
        </p:nvSpPr>
        <p:spPr/>
        <p:txBody>
          <a:bodyPr/>
          <a:lstStyle/>
          <a:p>
            <a:r>
              <a:rPr lang="en-US" dirty="0"/>
              <a:t>The </a:t>
            </a:r>
            <a:r>
              <a:rPr lang="en-US" dirty="0">
                <a:solidFill>
                  <a:srgbClr val="0070C0"/>
                </a:solidFill>
              </a:rPr>
              <a:t>__restrict__</a:t>
            </a:r>
            <a:r>
              <a:rPr lang="en-US" dirty="0"/>
              <a:t> flag</a:t>
            </a:r>
            <a:endParaRPr lang="en-US" dirty="0">
              <a:latin typeface="Consolas" panose="020B0609020204030204" pitchFamily="49" charset="0"/>
            </a:endParaRPr>
          </a:p>
          <a:p>
            <a:pPr lvl="1"/>
            <a:r>
              <a:rPr lang="en-US" dirty="0"/>
              <a:t>This flag is used to assure the compiler that the pointer marked by it do not overlap</a:t>
            </a:r>
          </a:p>
          <a:p>
            <a:pPr lvl="1"/>
            <a:r>
              <a:rPr lang="en-US" dirty="0"/>
              <a:t>Basically, a and b are exclusive memory</a:t>
            </a:r>
          </a:p>
          <a:p>
            <a:pPr lvl="1"/>
            <a:r>
              <a:rPr lang="en-US" dirty="0"/>
              <a:t>And that you will not do indexing that will overflow into the other</a:t>
            </a:r>
          </a:p>
          <a:p>
            <a:r>
              <a:rPr lang="en-US" dirty="0"/>
              <a:t>Compiler can make optimizations based on this</a:t>
            </a:r>
          </a:p>
          <a:p>
            <a:pPr lvl="1"/>
            <a:r>
              <a:rPr lang="en-US" dirty="0"/>
              <a:t>Removes checks</a:t>
            </a:r>
          </a:p>
          <a:p>
            <a:endParaRPr lang="en-US" dirty="0"/>
          </a:p>
        </p:txBody>
      </p:sp>
      <p:sp>
        <p:nvSpPr>
          <p:cNvPr id="3" name="Title 2">
            <a:extLst>
              <a:ext uri="{FF2B5EF4-FFF2-40B4-BE49-F238E27FC236}">
                <a16:creationId xmlns:a16="http://schemas.microsoft.com/office/drawing/2014/main" id="{5D3D571F-BDE9-4BBE-BF94-F8DE2B066863}"/>
              </a:ext>
            </a:extLst>
          </p:cNvPr>
          <p:cNvSpPr>
            <a:spLocks noGrp="1"/>
          </p:cNvSpPr>
          <p:nvPr>
            <p:ph type="title"/>
          </p:nvPr>
        </p:nvSpPr>
        <p:spPr/>
        <p:txBody>
          <a:bodyPr/>
          <a:lstStyle/>
          <a:p>
            <a:r>
              <a:rPr lang="en-US" dirty="0"/>
              <a:t>But wait, there’s even more</a:t>
            </a:r>
          </a:p>
        </p:txBody>
      </p:sp>
    </p:spTree>
    <p:extLst>
      <p:ext uri="{BB962C8B-B14F-4D97-AF65-F5344CB8AC3E}">
        <p14:creationId xmlns:p14="http://schemas.microsoft.com/office/powerpoint/2010/main" val="230426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4BF21-0EC0-4192-B878-F835F571E91A}"/>
              </a:ext>
            </a:extLst>
          </p:cNvPr>
          <p:cNvSpPr>
            <a:spLocks noGrp="1"/>
          </p:cNvSpPr>
          <p:nvPr>
            <p:ph idx="1"/>
          </p:nvPr>
        </p:nvSpPr>
        <p:spPr>
          <a:xfrm>
            <a:off x="838200" y="1825624"/>
            <a:ext cx="10515600" cy="4893447"/>
          </a:xfrm>
        </p:spPr>
        <p:txBody>
          <a:bodyPr>
            <a:normAutofit lnSpcReduction="10000"/>
          </a:bodyPr>
          <a:lstStyle/>
          <a:p>
            <a:r>
              <a:rPr lang="en-US" dirty="0"/>
              <a:t>Understand CUDA performance characteristics</a:t>
            </a:r>
          </a:p>
          <a:p>
            <a:pPr lvl="1"/>
            <a:r>
              <a:rPr lang="en-US" dirty="0"/>
              <a:t>Memory coalescing</a:t>
            </a:r>
          </a:p>
          <a:p>
            <a:pPr lvl="1"/>
            <a:r>
              <a:rPr lang="en-US" dirty="0"/>
              <a:t>Divergent branching</a:t>
            </a:r>
          </a:p>
          <a:p>
            <a:pPr lvl="1"/>
            <a:r>
              <a:rPr lang="en-US" dirty="0"/>
              <a:t>Bank conflicts</a:t>
            </a:r>
          </a:p>
          <a:p>
            <a:pPr lvl="1"/>
            <a:r>
              <a:rPr lang="en-US" dirty="0"/>
              <a:t>Latency hiding</a:t>
            </a:r>
          </a:p>
          <a:p>
            <a:r>
              <a:rPr lang="en-US" dirty="0"/>
              <a:t>Use peak performance metrics to guide optimization</a:t>
            </a:r>
          </a:p>
          <a:p>
            <a:pPr lvl="1"/>
            <a:r>
              <a:rPr lang="en-US" dirty="0"/>
              <a:t>Know peak GFLOPs and Memory Bandwidth of GPU</a:t>
            </a:r>
          </a:p>
          <a:p>
            <a:r>
              <a:rPr lang="en-US" dirty="0"/>
              <a:t>Know how to identify type of bottleneck</a:t>
            </a:r>
          </a:p>
          <a:p>
            <a:pPr lvl="1"/>
            <a:r>
              <a:rPr lang="en-US" dirty="0"/>
              <a:t>e.g. memory, core computation, or instruction overhead</a:t>
            </a:r>
          </a:p>
          <a:p>
            <a:r>
              <a:rPr lang="en-US" dirty="0"/>
              <a:t>Optimize your algorithm, then unroll loops</a:t>
            </a:r>
          </a:p>
          <a:p>
            <a:r>
              <a:rPr lang="en-US" dirty="0"/>
              <a:t>Use template gracefully</a:t>
            </a:r>
          </a:p>
        </p:txBody>
      </p:sp>
      <p:sp>
        <p:nvSpPr>
          <p:cNvPr id="3" name="Title 2">
            <a:extLst>
              <a:ext uri="{FF2B5EF4-FFF2-40B4-BE49-F238E27FC236}">
                <a16:creationId xmlns:a16="http://schemas.microsoft.com/office/drawing/2014/main" id="{2A9C0047-CCBB-4683-90F1-173F6A1D2AF7}"/>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84453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4BF21-0EC0-4192-B878-F835F571E91A}"/>
              </a:ext>
            </a:extLst>
          </p:cNvPr>
          <p:cNvSpPr>
            <a:spLocks noGrp="1"/>
          </p:cNvSpPr>
          <p:nvPr>
            <p:ph idx="1"/>
          </p:nvPr>
        </p:nvSpPr>
        <p:spPr>
          <a:xfrm>
            <a:off x="838200" y="1825624"/>
            <a:ext cx="10515600" cy="4893447"/>
          </a:xfrm>
        </p:spPr>
        <p:txBody>
          <a:bodyPr>
            <a:normAutofit/>
          </a:bodyPr>
          <a:lstStyle/>
          <a:p>
            <a:r>
              <a:rPr lang="en-US" dirty="0"/>
              <a:t>Please Read:</a:t>
            </a:r>
          </a:p>
          <a:p>
            <a:pPr lvl="1"/>
            <a:r>
              <a:rPr lang="en-US" dirty="0">
                <a:hlinkClick r:id="rId2"/>
              </a:rPr>
              <a:t>CUDA Programming Guide</a:t>
            </a:r>
            <a:endParaRPr lang="en-US" dirty="0"/>
          </a:p>
          <a:p>
            <a:pPr lvl="1"/>
            <a:r>
              <a:rPr lang="en-US" dirty="0">
                <a:hlinkClick r:id="rId3"/>
              </a:rPr>
              <a:t>CUDA Best Practices Guide</a:t>
            </a:r>
            <a:endParaRPr lang="en-US" dirty="0"/>
          </a:p>
        </p:txBody>
      </p:sp>
      <p:sp>
        <p:nvSpPr>
          <p:cNvPr id="3" name="Title 2">
            <a:extLst>
              <a:ext uri="{FF2B5EF4-FFF2-40B4-BE49-F238E27FC236}">
                <a16:creationId xmlns:a16="http://schemas.microsoft.com/office/drawing/2014/main" id="{2A9C0047-CCBB-4683-90F1-173F6A1D2AF7}"/>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05540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2523"/>
        <p:cNvGrpSpPr/>
        <p:nvPr/>
      </p:nvGrpSpPr>
      <p:grpSpPr>
        <a:xfrm>
          <a:off x="0" y="0"/>
          <a:ext cx="0" cy="0"/>
          <a:chOff x="0" y="0"/>
          <a:chExt cx="0" cy="0"/>
        </a:xfrm>
      </p:grpSpPr>
      <p:sp>
        <p:nvSpPr>
          <p:cNvPr id="2525" name="Shape 2525"/>
          <p:cNvSpPr txBox="1">
            <a:spLocks noGrp="1"/>
          </p:cNvSpPr>
          <p:nvPr>
            <p:ph idx="1"/>
          </p:nvPr>
        </p:nvSpPr>
        <p:spPr>
          <a:xfrm>
            <a:off x="838200" y="1825625"/>
            <a:ext cx="6023759" cy="4351338"/>
          </a:xfrm>
        </p:spPr>
        <p:txBody>
          <a:bodyPr/>
          <a:lstStyle/>
          <a:p>
            <a:pPr lvl="0"/>
            <a:r>
              <a:rPr lang="en-US" dirty="0"/>
              <a:t>Problem:</a:t>
            </a:r>
          </a:p>
          <a:p>
            <a:pPr lvl="0"/>
            <a:r>
              <a:rPr lang="en-US" dirty="0"/>
              <a:t>Bank conflict</a:t>
            </a:r>
          </a:p>
          <a:p>
            <a:pPr lvl="1"/>
            <a:r>
              <a:rPr lang="en-US" dirty="0"/>
              <a:t>Each thread accesses adjacent memory locations resulting in shared memory bank conflict.</a:t>
            </a:r>
          </a:p>
          <a:p>
            <a:pPr lvl="1"/>
            <a:r>
              <a:rPr lang="en-US" dirty="0"/>
              <a:t>2-way bank conflicts</a:t>
            </a:r>
          </a:p>
          <a:p>
            <a:pPr lvl="0"/>
            <a:endParaRPr lang="en-US" dirty="0"/>
          </a:p>
          <a:p>
            <a:pPr lvl="0"/>
            <a:endParaRPr lang="en-US" dirty="0"/>
          </a:p>
        </p:txBody>
      </p:sp>
      <p:sp>
        <p:nvSpPr>
          <p:cNvPr id="2530" name="Shape 2530"/>
          <p:cNvSpPr txBox="1"/>
          <p:nvPr/>
        </p:nvSpPr>
        <p:spPr>
          <a:xfrm>
            <a:off x="1980825" y="5509075"/>
            <a:ext cx="7768200" cy="1079752"/>
          </a:xfrm>
          <a:prstGeom prst="rect">
            <a:avLst/>
          </a:prstGeom>
          <a:noFill/>
          <a:ln>
            <a:noFill/>
          </a:ln>
        </p:spPr>
        <p:txBody>
          <a:bodyPr lIns="91425" tIns="91425" rIns="91425" bIns="91425" anchor="t" anchorCtr="0">
            <a:spAutoFit/>
          </a:bodyPr>
          <a:lstStyle/>
          <a:p>
            <a:pPr>
              <a:spcBef>
                <a:spcPts val="600"/>
              </a:spcBef>
              <a:buClr>
                <a:srgbClr val="000000"/>
              </a:buClr>
              <a:buSzPct val="36666"/>
            </a:pPr>
            <a:r>
              <a:rPr lang="en" sz="3000" dirty="0">
                <a:solidFill>
                  <a:schemeClr val="lt1"/>
                </a:solidFill>
              </a:rPr>
              <a:t>Solution:</a:t>
            </a:r>
          </a:p>
          <a:p>
            <a:pPr marL="914400" lvl="1" indent="-381000">
              <a:spcBef>
                <a:spcPts val="480"/>
              </a:spcBef>
              <a:buClr>
                <a:schemeClr val="lt1"/>
              </a:buClr>
              <a:buSzPct val="100000"/>
              <a:buFont typeface="Courier New"/>
              <a:buChar char="o"/>
            </a:pPr>
            <a:r>
              <a:rPr lang="en" sz="2400" dirty="0">
                <a:solidFill>
                  <a:schemeClr val="lt1"/>
                </a:solidFill>
              </a:rPr>
              <a:t>Resolve bank conflicts. </a:t>
            </a:r>
          </a:p>
        </p:txBody>
      </p:sp>
      <p:sp>
        <p:nvSpPr>
          <p:cNvPr id="2532" name="Shape 2532"/>
          <p:cNvSpPr txBox="1"/>
          <p:nvPr/>
        </p:nvSpPr>
        <p:spPr>
          <a:xfrm>
            <a:off x="1885225" y="430003"/>
            <a:ext cx="3657600" cy="461635"/>
          </a:xfrm>
          <a:prstGeom prst="rect">
            <a:avLst/>
          </a:prstGeom>
          <a:noFill/>
          <a:ln>
            <a:noFill/>
          </a:ln>
        </p:spPr>
        <p:txBody>
          <a:bodyPr lIns="91425" tIns="91425" rIns="91425" bIns="91425" anchor="t" anchorCtr="0">
            <a:spAutoFit/>
          </a:bodyPr>
          <a:lstStyle/>
          <a:p>
            <a:endParaRPr/>
          </a:p>
        </p:txBody>
      </p:sp>
      <p:grpSp>
        <p:nvGrpSpPr>
          <p:cNvPr id="28" name="Group 27">
            <a:extLst>
              <a:ext uri="{FF2B5EF4-FFF2-40B4-BE49-F238E27FC236}">
                <a16:creationId xmlns:a16="http://schemas.microsoft.com/office/drawing/2014/main" id="{7E1E823D-C899-4ACD-956E-8F47EA0BB783}"/>
              </a:ext>
            </a:extLst>
          </p:cNvPr>
          <p:cNvGrpSpPr/>
          <p:nvPr/>
        </p:nvGrpSpPr>
        <p:grpSpPr>
          <a:xfrm>
            <a:off x="7916148" y="1937259"/>
            <a:ext cx="3128014" cy="738633"/>
            <a:chOff x="2571262" y="3777696"/>
            <a:chExt cx="3128014" cy="738633"/>
          </a:xfrm>
        </p:grpSpPr>
        <p:sp>
          <p:nvSpPr>
            <p:cNvPr id="29" name="Oval 28">
              <a:extLst>
                <a:ext uri="{FF2B5EF4-FFF2-40B4-BE49-F238E27FC236}">
                  <a16:creationId xmlns:a16="http://schemas.microsoft.com/office/drawing/2014/main" id="{64E4D18C-9D0B-4A7C-9813-DA87DB148B47}"/>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Shape 1027">
              <a:extLst>
                <a:ext uri="{FF2B5EF4-FFF2-40B4-BE49-F238E27FC236}">
                  <a16:creationId xmlns:a16="http://schemas.microsoft.com/office/drawing/2014/main" id="{4D8E9878-8247-472A-BF53-92E61E235BFD}"/>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31" name="Table 30">
            <a:extLst>
              <a:ext uri="{FF2B5EF4-FFF2-40B4-BE49-F238E27FC236}">
                <a16:creationId xmlns:a16="http://schemas.microsoft.com/office/drawing/2014/main" id="{11EFA57B-8FA6-4D91-8AC2-A0E3F559D2A5}"/>
              </a:ext>
            </a:extLst>
          </p:cNvPr>
          <p:cNvGraphicFramePr>
            <a:graphicFrameLocks noGrp="1"/>
          </p:cNvGraphicFramePr>
          <p:nvPr/>
        </p:nvGraphicFramePr>
        <p:xfrm>
          <a:off x="67833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dirty="0">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32" name="Table 31">
            <a:extLst>
              <a:ext uri="{FF2B5EF4-FFF2-40B4-BE49-F238E27FC236}">
                <a16:creationId xmlns:a16="http://schemas.microsoft.com/office/drawing/2014/main" id="{3677B212-CF3C-4C5F-B1B7-247D78EC85F6}"/>
              </a:ext>
            </a:extLst>
          </p:cNvPr>
          <p:cNvGraphicFramePr>
            <a:graphicFrameLocks noGrp="1"/>
          </p:cNvGraphicFramePr>
          <p:nvPr/>
        </p:nvGraphicFramePr>
        <p:xfrm>
          <a:off x="87826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33" name="Straight Arrow Connector 32">
            <a:extLst>
              <a:ext uri="{FF2B5EF4-FFF2-40B4-BE49-F238E27FC236}">
                <a16:creationId xmlns:a16="http://schemas.microsoft.com/office/drawing/2014/main" id="{031189BC-07DA-4814-93D1-304C474AE48B}"/>
              </a:ext>
            </a:extLst>
          </p:cNvPr>
          <p:cNvCxnSpPr/>
          <p:nvPr/>
        </p:nvCxnSpPr>
        <p:spPr>
          <a:xfrm flipH="1">
            <a:off x="71160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AD5CFA7E-07EF-450A-A7C1-E598AAAF45CE}"/>
              </a:ext>
            </a:extLst>
          </p:cNvPr>
          <p:cNvCxnSpPr>
            <a:cxnSpLocks/>
          </p:cNvCxnSpPr>
          <p:nvPr/>
        </p:nvCxnSpPr>
        <p:spPr>
          <a:xfrm flipH="1">
            <a:off x="7581079" y="2537392"/>
            <a:ext cx="1310650" cy="1363589"/>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Shape 2271">
            <a:extLst>
              <a:ext uri="{FF2B5EF4-FFF2-40B4-BE49-F238E27FC236}">
                <a16:creationId xmlns:a16="http://schemas.microsoft.com/office/drawing/2014/main" id="{6B0D8B83-3DD2-43B8-B12B-4E4D18BA7088}"/>
              </a:ext>
            </a:extLst>
          </p:cNvPr>
          <p:cNvSpPr txBox="1">
            <a:spLocks noGrp="1"/>
          </p:cNvSpPr>
          <p:nvPr>
            <p:ph type="title"/>
          </p:nvPr>
        </p:nvSpPr>
        <p:spPr>
          <a:xfrm>
            <a:off x="838200" y="365125"/>
            <a:ext cx="10515600" cy="1325563"/>
          </a:xfrm>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spTree>
    <p:extLst>
      <p:ext uri="{BB962C8B-B14F-4D97-AF65-F5344CB8AC3E}">
        <p14:creationId xmlns:p14="http://schemas.microsoft.com/office/powerpoint/2010/main" val="4204828516"/>
      </p:ext>
    </p:extLst>
  </p:cSld>
  <p:clrMapOvr>
    <a:masterClrMapping/>
  </p:clrMapOvr>
  <p:transition spd="slow">
    <p:cu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2523"/>
        <p:cNvGrpSpPr/>
        <p:nvPr/>
      </p:nvGrpSpPr>
      <p:grpSpPr>
        <a:xfrm>
          <a:off x="0" y="0"/>
          <a:ext cx="0" cy="0"/>
          <a:chOff x="0" y="0"/>
          <a:chExt cx="0" cy="0"/>
        </a:xfrm>
      </p:grpSpPr>
      <p:sp>
        <p:nvSpPr>
          <p:cNvPr id="2525" name="Shape 2525"/>
          <p:cNvSpPr txBox="1">
            <a:spLocks noGrp="1"/>
          </p:cNvSpPr>
          <p:nvPr>
            <p:ph idx="1"/>
          </p:nvPr>
        </p:nvSpPr>
        <p:spPr>
          <a:xfrm>
            <a:off x="838200" y="1825625"/>
            <a:ext cx="6023759" cy="4351338"/>
          </a:xfrm>
        </p:spPr>
        <p:txBody>
          <a:bodyPr/>
          <a:lstStyle/>
          <a:p>
            <a:pPr lvl="0"/>
            <a:r>
              <a:rPr lang="en-US" dirty="0"/>
              <a:t>Problem:</a:t>
            </a:r>
          </a:p>
          <a:p>
            <a:pPr lvl="0"/>
            <a:r>
              <a:rPr lang="en-US" dirty="0"/>
              <a:t>Bank conflict</a:t>
            </a:r>
          </a:p>
          <a:p>
            <a:pPr lvl="1"/>
            <a:r>
              <a:rPr lang="en-US" dirty="0"/>
              <a:t>Each thread accesses adjacent memory locations resulting in shared memory bank conflict.</a:t>
            </a:r>
          </a:p>
          <a:p>
            <a:pPr lvl="1"/>
            <a:r>
              <a:rPr lang="en-US" dirty="0"/>
              <a:t>2-way bank conflicts</a:t>
            </a:r>
          </a:p>
          <a:p>
            <a:pPr lvl="0"/>
            <a:endParaRPr lang="en-US" dirty="0"/>
          </a:p>
          <a:p>
            <a:pPr lvl="0"/>
            <a:endParaRPr lang="en-US" dirty="0"/>
          </a:p>
        </p:txBody>
      </p:sp>
      <p:sp>
        <p:nvSpPr>
          <p:cNvPr id="2524" name="Shape 2524"/>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sp>
        <p:nvSpPr>
          <p:cNvPr id="2530" name="Shape 2530"/>
          <p:cNvSpPr txBox="1"/>
          <p:nvPr/>
        </p:nvSpPr>
        <p:spPr>
          <a:xfrm>
            <a:off x="1980825" y="5509075"/>
            <a:ext cx="7768200" cy="1079752"/>
          </a:xfrm>
          <a:prstGeom prst="rect">
            <a:avLst/>
          </a:prstGeom>
          <a:noFill/>
          <a:ln>
            <a:noFill/>
          </a:ln>
        </p:spPr>
        <p:txBody>
          <a:bodyPr lIns="91425" tIns="91425" rIns="91425" bIns="91425" anchor="t" anchorCtr="0">
            <a:spAutoFit/>
          </a:bodyPr>
          <a:lstStyle/>
          <a:p>
            <a:pPr>
              <a:spcBef>
                <a:spcPts val="600"/>
              </a:spcBef>
              <a:buClr>
                <a:srgbClr val="000000"/>
              </a:buClr>
              <a:buSzPct val="36666"/>
            </a:pPr>
            <a:r>
              <a:rPr lang="en" sz="3000" dirty="0">
                <a:solidFill>
                  <a:schemeClr val="lt1"/>
                </a:solidFill>
              </a:rPr>
              <a:t>Solution:</a:t>
            </a:r>
          </a:p>
          <a:p>
            <a:pPr marL="914400" lvl="1" indent="-381000">
              <a:spcBef>
                <a:spcPts val="480"/>
              </a:spcBef>
              <a:buClr>
                <a:schemeClr val="lt1"/>
              </a:buClr>
              <a:buSzPct val="100000"/>
              <a:buFont typeface="Courier New"/>
              <a:buChar char="o"/>
            </a:pPr>
            <a:r>
              <a:rPr lang="en" sz="2400" dirty="0">
                <a:solidFill>
                  <a:schemeClr val="lt1"/>
                </a:solidFill>
              </a:rPr>
              <a:t>Resolve bank conflicts. </a:t>
            </a:r>
          </a:p>
        </p:txBody>
      </p:sp>
      <p:grpSp>
        <p:nvGrpSpPr>
          <p:cNvPr id="28" name="Group 27">
            <a:extLst>
              <a:ext uri="{FF2B5EF4-FFF2-40B4-BE49-F238E27FC236}">
                <a16:creationId xmlns:a16="http://schemas.microsoft.com/office/drawing/2014/main" id="{7E1E823D-C899-4ACD-956E-8F47EA0BB783}"/>
              </a:ext>
            </a:extLst>
          </p:cNvPr>
          <p:cNvGrpSpPr/>
          <p:nvPr/>
        </p:nvGrpSpPr>
        <p:grpSpPr>
          <a:xfrm>
            <a:off x="7916148" y="1937259"/>
            <a:ext cx="3128014" cy="738633"/>
            <a:chOff x="2571262" y="3777696"/>
            <a:chExt cx="3128014" cy="738633"/>
          </a:xfrm>
        </p:grpSpPr>
        <p:sp>
          <p:nvSpPr>
            <p:cNvPr id="29" name="Oval 28">
              <a:extLst>
                <a:ext uri="{FF2B5EF4-FFF2-40B4-BE49-F238E27FC236}">
                  <a16:creationId xmlns:a16="http://schemas.microsoft.com/office/drawing/2014/main" id="{64E4D18C-9D0B-4A7C-9813-DA87DB148B47}"/>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Shape 1027">
              <a:extLst>
                <a:ext uri="{FF2B5EF4-FFF2-40B4-BE49-F238E27FC236}">
                  <a16:creationId xmlns:a16="http://schemas.microsoft.com/office/drawing/2014/main" id="{4D8E9878-8247-472A-BF53-92E61E235BFD}"/>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31" name="Table 30">
            <a:extLst>
              <a:ext uri="{FF2B5EF4-FFF2-40B4-BE49-F238E27FC236}">
                <a16:creationId xmlns:a16="http://schemas.microsoft.com/office/drawing/2014/main" id="{11EFA57B-8FA6-4D91-8AC2-A0E3F559D2A5}"/>
              </a:ext>
            </a:extLst>
          </p:cNvPr>
          <p:cNvGraphicFramePr>
            <a:graphicFrameLocks noGrp="1"/>
          </p:cNvGraphicFramePr>
          <p:nvPr/>
        </p:nvGraphicFramePr>
        <p:xfrm>
          <a:off x="67833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dirty="0">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32" name="Table 31">
            <a:extLst>
              <a:ext uri="{FF2B5EF4-FFF2-40B4-BE49-F238E27FC236}">
                <a16:creationId xmlns:a16="http://schemas.microsoft.com/office/drawing/2014/main" id="{3677B212-CF3C-4C5F-B1B7-247D78EC85F6}"/>
              </a:ext>
            </a:extLst>
          </p:cNvPr>
          <p:cNvGraphicFramePr>
            <a:graphicFrameLocks noGrp="1"/>
          </p:cNvGraphicFramePr>
          <p:nvPr/>
        </p:nvGraphicFramePr>
        <p:xfrm>
          <a:off x="87826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33" name="Straight Arrow Connector 32">
            <a:extLst>
              <a:ext uri="{FF2B5EF4-FFF2-40B4-BE49-F238E27FC236}">
                <a16:creationId xmlns:a16="http://schemas.microsoft.com/office/drawing/2014/main" id="{031189BC-07DA-4814-93D1-304C474AE48B}"/>
              </a:ext>
            </a:extLst>
          </p:cNvPr>
          <p:cNvCxnSpPr/>
          <p:nvPr/>
        </p:nvCxnSpPr>
        <p:spPr>
          <a:xfrm flipH="1">
            <a:off x="71160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AD5CFA7E-07EF-450A-A7C1-E598AAAF45CE}"/>
              </a:ext>
            </a:extLst>
          </p:cNvPr>
          <p:cNvCxnSpPr>
            <a:cxnSpLocks/>
          </p:cNvCxnSpPr>
          <p:nvPr/>
        </p:nvCxnSpPr>
        <p:spPr>
          <a:xfrm flipH="1">
            <a:off x="7581079" y="2537392"/>
            <a:ext cx="1310650" cy="1363589"/>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F82A8F-9F85-4264-B9A6-DB35923D4DA8}"/>
              </a:ext>
            </a:extLst>
          </p:cNvPr>
          <p:cNvCxnSpPr>
            <a:cxnSpLocks/>
          </p:cNvCxnSpPr>
          <p:nvPr/>
        </p:nvCxnSpPr>
        <p:spPr>
          <a:xfrm flipH="1">
            <a:off x="7689848" y="2491994"/>
            <a:ext cx="1536950" cy="140898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AFE45D8B-FB8B-4B2A-9473-38A253D75EFD}"/>
              </a:ext>
            </a:extLst>
          </p:cNvPr>
          <p:cNvCxnSpPr>
            <a:cxnSpLocks/>
          </p:cNvCxnSpPr>
          <p:nvPr/>
        </p:nvCxnSpPr>
        <p:spPr>
          <a:xfrm flipH="1">
            <a:off x="8154884" y="2537392"/>
            <a:ext cx="1071914" cy="1356599"/>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96751"/>
      </p:ext>
    </p:extLst>
  </p:cSld>
  <p:clrMapOvr>
    <a:masterClrMapping/>
  </p:clrMapOvr>
  <p:transition spd="slow">
    <p:cu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2523"/>
        <p:cNvGrpSpPr/>
        <p:nvPr/>
      </p:nvGrpSpPr>
      <p:grpSpPr>
        <a:xfrm>
          <a:off x="0" y="0"/>
          <a:ext cx="0" cy="0"/>
          <a:chOff x="0" y="0"/>
          <a:chExt cx="0" cy="0"/>
        </a:xfrm>
      </p:grpSpPr>
      <p:sp>
        <p:nvSpPr>
          <p:cNvPr id="2525" name="Shape 2525"/>
          <p:cNvSpPr txBox="1">
            <a:spLocks noGrp="1"/>
          </p:cNvSpPr>
          <p:nvPr>
            <p:ph idx="1"/>
          </p:nvPr>
        </p:nvSpPr>
        <p:spPr>
          <a:xfrm>
            <a:off x="838200" y="1825625"/>
            <a:ext cx="6023759" cy="4351338"/>
          </a:xfrm>
        </p:spPr>
        <p:txBody>
          <a:bodyPr/>
          <a:lstStyle/>
          <a:p>
            <a:pPr lvl="0"/>
            <a:r>
              <a:rPr lang="en-US" dirty="0"/>
              <a:t>Problem:</a:t>
            </a:r>
          </a:p>
          <a:p>
            <a:pPr lvl="0"/>
            <a:r>
              <a:rPr lang="en-US" dirty="0"/>
              <a:t>Bank conflict</a:t>
            </a:r>
          </a:p>
          <a:p>
            <a:pPr lvl="1"/>
            <a:r>
              <a:rPr lang="en-US" dirty="0"/>
              <a:t>Each thread accesses adjacent memory locations resulting in shared memory bank conflict.</a:t>
            </a:r>
          </a:p>
          <a:p>
            <a:pPr lvl="1"/>
            <a:r>
              <a:rPr lang="en-US" dirty="0"/>
              <a:t>2-way bank conflicts</a:t>
            </a:r>
          </a:p>
          <a:p>
            <a:pPr lvl="0"/>
            <a:endParaRPr lang="en-US" dirty="0"/>
          </a:p>
          <a:p>
            <a:pPr lvl="0"/>
            <a:endParaRPr lang="en-US" dirty="0"/>
          </a:p>
        </p:txBody>
      </p:sp>
      <p:sp>
        <p:nvSpPr>
          <p:cNvPr id="2524" name="Shape 2524"/>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sp>
        <p:nvSpPr>
          <p:cNvPr id="2530" name="Shape 2530"/>
          <p:cNvSpPr txBox="1"/>
          <p:nvPr/>
        </p:nvSpPr>
        <p:spPr>
          <a:xfrm>
            <a:off x="1980825" y="5509075"/>
            <a:ext cx="7768200" cy="1079752"/>
          </a:xfrm>
          <a:prstGeom prst="rect">
            <a:avLst/>
          </a:prstGeom>
          <a:noFill/>
          <a:ln>
            <a:noFill/>
          </a:ln>
        </p:spPr>
        <p:txBody>
          <a:bodyPr lIns="91425" tIns="91425" rIns="91425" bIns="91425" anchor="t" anchorCtr="0">
            <a:spAutoFit/>
          </a:bodyPr>
          <a:lstStyle/>
          <a:p>
            <a:pPr>
              <a:spcBef>
                <a:spcPts val="600"/>
              </a:spcBef>
              <a:buClr>
                <a:srgbClr val="000000"/>
              </a:buClr>
              <a:buSzPct val="36666"/>
            </a:pPr>
            <a:r>
              <a:rPr lang="en" sz="3000" dirty="0">
                <a:solidFill>
                  <a:schemeClr val="lt1"/>
                </a:solidFill>
              </a:rPr>
              <a:t>Solution:</a:t>
            </a:r>
          </a:p>
          <a:p>
            <a:pPr marL="914400" lvl="1" indent="-381000">
              <a:spcBef>
                <a:spcPts val="480"/>
              </a:spcBef>
              <a:buClr>
                <a:schemeClr val="lt1"/>
              </a:buClr>
              <a:buSzPct val="100000"/>
              <a:buFont typeface="Courier New"/>
              <a:buChar char="o"/>
            </a:pPr>
            <a:r>
              <a:rPr lang="en" sz="2400" dirty="0">
                <a:solidFill>
                  <a:schemeClr val="lt1"/>
                </a:solidFill>
              </a:rPr>
              <a:t>Resolve bank conflicts. </a:t>
            </a:r>
          </a:p>
        </p:txBody>
      </p:sp>
      <p:sp>
        <p:nvSpPr>
          <p:cNvPr id="2532" name="Shape 2532"/>
          <p:cNvSpPr txBox="1"/>
          <p:nvPr/>
        </p:nvSpPr>
        <p:spPr>
          <a:xfrm>
            <a:off x="1885225" y="430003"/>
            <a:ext cx="3657600" cy="461635"/>
          </a:xfrm>
          <a:prstGeom prst="rect">
            <a:avLst/>
          </a:prstGeom>
          <a:noFill/>
          <a:ln>
            <a:noFill/>
          </a:ln>
        </p:spPr>
        <p:txBody>
          <a:bodyPr lIns="91425" tIns="91425" rIns="91425" bIns="91425" anchor="t" anchorCtr="0">
            <a:spAutoFit/>
          </a:bodyPr>
          <a:lstStyle/>
          <a:p>
            <a:endParaRPr/>
          </a:p>
        </p:txBody>
      </p:sp>
      <p:grpSp>
        <p:nvGrpSpPr>
          <p:cNvPr id="28" name="Group 27">
            <a:extLst>
              <a:ext uri="{FF2B5EF4-FFF2-40B4-BE49-F238E27FC236}">
                <a16:creationId xmlns:a16="http://schemas.microsoft.com/office/drawing/2014/main" id="{7E1E823D-C899-4ACD-956E-8F47EA0BB783}"/>
              </a:ext>
            </a:extLst>
          </p:cNvPr>
          <p:cNvGrpSpPr/>
          <p:nvPr/>
        </p:nvGrpSpPr>
        <p:grpSpPr>
          <a:xfrm>
            <a:off x="7916148" y="1937259"/>
            <a:ext cx="3128014" cy="738633"/>
            <a:chOff x="2571262" y="3777696"/>
            <a:chExt cx="3128014" cy="738633"/>
          </a:xfrm>
        </p:grpSpPr>
        <p:sp>
          <p:nvSpPr>
            <p:cNvPr id="29" name="Oval 28">
              <a:extLst>
                <a:ext uri="{FF2B5EF4-FFF2-40B4-BE49-F238E27FC236}">
                  <a16:creationId xmlns:a16="http://schemas.microsoft.com/office/drawing/2014/main" id="{64E4D18C-9D0B-4A7C-9813-DA87DB148B47}"/>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Shape 1027">
              <a:extLst>
                <a:ext uri="{FF2B5EF4-FFF2-40B4-BE49-F238E27FC236}">
                  <a16:creationId xmlns:a16="http://schemas.microsoft.com/office/drawing/2014/main" id="{4D8E9878-8247-472A-BF53-92E61E235BFD}"/>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31" name="Table 30">
            <a:extLst>
              <a:ext uri="{FF2B5EF4-FFF2-40B4-BE49-F238E27FC236}">
                <a16:creationId xmlns:a16="http://schemas.microsoft.com/office/drawing/2014/main" id="{11EFA57B-8FA6-4D91-8AC2-A0E3F559D2A5}"/>
              </a:ext>
            </a:extLst>
          </p:cNvPr>
          <p:cNvGraphicFramePr>
            <a:graphicFrameLocks noGrp="1"/>
          </p:cNvGraphicFramePr>
          <p:nvPr>
            <p:extLst>
              <p:ext uri="{D42A27DB-BD31-4B8C-83A1-F6EECF244321}">
                <p14:modId xmlns:p14="http://schemas.microsoft.com/office/powerpoint/2010/main" val="1160697546"/>
              </p:ext>
            </p:extLst>
          </p:nvPr>
        </p:nvGraphicFramePr>
        <p:xfrm>
          <a:off x="67833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dirty="0">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32" name="Table 31">
            <a:extLst>
              <a:ext uri="{FF2B5EF4-FFF2-40B4-BE49-F238E27FC236}">
                <a16:creationId xmlns:a16="http://schemas.microsoft.com/office/drawing/2014/main" id="{3677B212-CF3C-4C5F-B1B7-247D78EC85F6}"/>
              </a:ext>
            </a:extLst>
          </p:cNvPr>
          <p:cNvGraphicFramePr>
            <a:graphicFrameLocks noGrp="1"/>
          </p:cNvGraphicFramePr>
          <p:nvPr>
            <p:extLst>
              <p:ext uri="{D42A27DB-BD31-4B8C-83A1-F6EECF244321}">
                <p14:modId xmlns:p14="http://schemas.microsoft.com/office/powerpoint/2010/main" val="2142067974"/>
              </p:ext>
            </p:extLst>
          </p:nvPr>
        </p:nvGraphicFramePr>
        <p:xfrm>
          <a:off x="87826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33" name="Straight Arrow Connector 32">
            <a:extLst>
              <a:ext uri="{FF2B5EF4-FFF2-40B4-BE49-F238E27FC236}">
                <a16:creationId xmlns:a16="http://schemas.microsoft.com/office/drawing/2014/main" id="{031189BC-07DA-4814-93D1-304C474AE48B}"/>
              </a:ext>
            </a:extLst>
          </p:cNvPr>
          <p:cNvCxnSpPr/>
          <p:nvPr/>
        </p:nvCxnSpPr>
        <p:spPr>
          <a:xfrm flipH="1">
            <a:off x="71160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52A52B9B-5C84-46EF-AB91-60CA3A18FAC9}"/>
              </a:ext>
            </a:extLst>
          </p:cNvPr>
          <p:cNvCxnSpPr>
            <a:cxnSpLocks/>
          </p:cNvCxnSpPr>
          <p:nvPr/>
        </p:nvCxnSpPr>
        <p:spPr>
          <a:xfrm flipH="1">
            <a:off x="7723343" y="2492829"/>
            <a:ext cx="1440941"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8F2CBE09-0837-4614-9505-56ECE848D7CE}"/>
              </a:ext>
            </a:extLst>
          </p:cNvPr>
          <p:cNvCxnSpPr>
            <a:cxnSpLocks/>
          </p:cNvCxnSpPr>
          <p:nvPr/>
        </p:nvCxnSpPr>
        <p:spPr>
          <a:xfrm flipH="1">
            <a:off x="8413830" y="2492829"/>
            <a:ext cx="1048276"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5D591A74-3950-4873-801D-16C603F3E7D6}"/>
              </a:ext>
            </a:extLst>
          </p:cNvPr>
          <p:cNvCxnSpPr>
            <a:cxnSpLocks/>
          </p:cNvCxnSpPr>
          <p:nvPr/>
        </p:nvCxnSpPr>
        <p:spPr>
          <a:xfrm flipH="1">
            <a:off x="8997071" y="2491994"/>
            <a:ext cx="698306" cy="141597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C0EC9BE9-E582-4633-AFE3-8CE7EEEFA517}"/>
              </a:ext>
            </a:extLst>
          </p:cNvPr>
          <p:cNvCxnSpPr>
            <a:cxnSpLocks/>
          </p:cNvCxnSpPr>
          <p:nvPr/>
        </p:nvCxnSpPr>
        <p:spPr>
          <a:xfrm>
            <a:off x="10217611" y="2484956"/>
            <a:ext cx="769160" cy="141597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7E94773C-47AA-462A-9A81-5DF50CE0A1FE}"/>
              </a:ext>
            </a:extLst>
          </p:cNvPr>
          <p:cNvCxnSpPr>
            <a:cxnSpLocks/>
          </p:cNvCxnSpPr>
          <p:nvPr/>
        </p:nvCxnSpPr>
        <p:spPr>
          <a:xfrm>
            <a:off x="10509070" y="2491994"/>
            <a:ext cx="1061307" cy="140893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AD5CFA7E-07EF-450A-A7C1-E598AAAF45CE}"/>
              </a:ext>
            </a:extLst>
          </p:cNvPr>
          <p:cNvCxnSpPr>
            <a:cxnSpLocks/>
          </p:cNvCxnSpPr>
          <p:nvPr/>
        </p:nvCxnSpPr>
        <p:spPr>
          <a:xfrm flipH="1">
            <a:off x="7581079" y="2537392"/>
            <a:ext cx="1310650" cy="1363589"/>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9B70E7C-FB2A-4DBE-8487-D5D331D3D2FE}"/>
              </a:ext>
            </a:extLst>
          </p:cNvPr>
          <p:cNvCxnSpPr>
            <a:cxnSpLocks/>
          </p:cNvCxnSpPr>
          <p:nvPr/>
        </p:nvCxnSpPr>
        <p:spPr>
          <a:xfrm flipH="1">
            <a:off x="8188379" y="2491994"/>
            <a:ext cx="981661" cy="1408987"/>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559745F-7164-4E51-BB17-0A1A44C0A134}"/>
              </a:ext>
            </a:extLst>
          </p:cNvPr>
          <p:cNvCxnSpPr>
            <a:cxnSpLocks/>
          </p:cNvCxnSpPr>
          <p:nvPr/>
        </p:nvCxnSpPr>
        <p:spPr>
          <a:xfrm flipH="1">
            <a:off x="8973707" y="2537392"/>
            <a:ext cx="488400" cy="1356551"/>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FE3BD97-E1B8-4BAF-B94A-0076E646960E}"/>
              </a:ext>
            </a:extLst>
          </p:cNvPr>
          <p:cNvCxnSpPr>
            <a:cxnSpLocks/>
            <a:stCxn id="32" idx="2"/>
          </p:cNvCxnSpPr>
          <p:nvPr/>
        </p:nvCxnSpPr>
        <p:spPr>
          <a:xfrm flipH="1">
            <a:off x="9462107" y="2491994"/>
            <a:ext cx="241448" cy="1408987"/>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9FFBEF-9C99-4D42-8E6C-1F006CF3C46E}"/>
              </a:ext>
            </a:extLst>
          </p:cNvPr>
          <p:cNvCxnSpPr>
            <a:cxnSpLocks/>
          </p:cNvCxnSpPr>
          <p:nvPr/>
        </p:nvCxnSpPr>
        <p:spPr>
          <a:xfrm>
            <a:off x="10261669" y="2491994"/>
            <a:ext cx="1237889" cy="1401949"/>
          </a:xfrm>
          <a:prstGeom prst="straightConnector1">
            <a:avLst/>
          </a:pr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8D2D4AC-BB33-4156-B567-5D080F7B2BD3}"/>
              </a:ext>
            </a:extLst>
          </p:cNvPr>
          <p:cNvCxnSpPr>
            <a:cxnSpLocks/>
          </p:cNvCxnSpPr>
          <p:nvPr/>
        </p:nvCxnSpPr>
        <p:spPr>
          <a:xfrm flipH="1">
            <a:off x="9582216" y="2470976"/>
            <a:ext cx="363702" cy="142296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26348963"/>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9" name="Shape 589"/>
          <p:cNvSpPr txBox="1">
            <a:spLocks noGrp="1"/>
          </p:cNvSpPr>
          <p:nvPr>
            <p:ph idx="1"/>
          </p:nvPr>
        </p:nvSpPr>
        <p:spPr/>
        <p:txBody>
          <a:bodyPr/>
          <a:lstStyle/>
          <a:p>
            <a:pPr lvl="0"/>
            <a:r>
              <a:rPr lang="en" dirty="0"/>
              <a:t>A warp requests 32 scattered 4-byte words (</a:t>
            </a:r>
            <a:r>
              <a:rPr lang="en-US" dirty="0"/>
              <a:t>r</a:t>
            </a:r>
            <a:r>
              <a:rPr lang="en" dirty="0"/>
              <a:t>andom)</a:t>
            </a:r>
          </a:p>
          <a:p>
            <a:pPr lvl="0"/>
            <a:r>
              <a:rPr lang="en" dirty="0"/>
              <a:t>Address fall within N L1 cache-line</a:t>
            </a:r>
          </a:p>
          <a:p>
            <a:pPr lvl="1"/>
            <a:r>
              <a:rPr lang="en" dirty="0"/>
              <a:t>Warp needs 128 bytes</a:t>
            </a:r>
          </a:p>
          <a:p>
            <a:pPr lvl="1"/>
            <a:r>
              <a:rPr lang="en" dirty="0"/>
              <a:t>N * 128 bytes move across the bus on a miss</a:t>
            </a:r>
          </a:p>
          <a:p>
            <a:pPr lvl="1"/>
            <a:r>
              <a:rPr lang="en" dirty="0"/>
              <a:t>Bus utilization: 128 / (N * 128)</a:t>
            </a:r>
          </a:p>
        </p:txBody>
      </p:sp>
      <p:sp>
        <p:nvSpPr>
          <p:cNvPr id="588" name="Shape 588"/>
          <p:cNvSpPr txBox="1">
            <a:spLocks noGrp="1"/>
          </p:cNvSpPr>
          <p:nvPr>
            <p:ph type="title"/>
          </p:nvPr>
        </p:nvSpPr>
        <p:spPr/>
        <p:txBody>
          <a:bodyPr/>
          <a:lstStyle/>
          <a:p>
            <a:pPr lvl="0"/>
            <a:r>
              <a:rPr lang="en" dirty="0">
                <a:solidFill>
                  <a:schemeClr val="tx1"/>
                </a:solidFill>
              </a:rPr>
              <a:t>Coalescence</a:t>
            </a:r>
          </a:p>
        </p:txBody>
      </p:sp>
      <p:sp>
        <p:nvSpPr>
          <p:cNvPr id="590" name="Shape 590"/>
          <p:cNvSpPr txBox="1"/>
          <p:nvPr/>
        </p:nvSpPr>
        <p:spPr>
          <a:xfrm>
            <a:off x="4558447" y="4124262"/>
            <a:ext cx="2937363"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sp>
        <p:nvSpPr>
          <p:cNvPr id="591" name="Shape 591"/>
          <p:cNvSpPr txBox="1"/>
          <p:nvPr/>
        </p:nvSpPr>
        <p:spPr>
          <a:xfrm>
            <a:off x="3901969" y="6383837"/>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592" name="Shape 592"/>
          <p:cNvSpPr txBox="1"/>
          <p:nvPr/>
        </p:nvSpPr>
        <p:spPr>
          <a:xfrm>
            <a:off x="5552530" y="638383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593" name="Shape 593"/>
          <p:cNvSpPr txBox="1"/>
          <p:nvPr/>
        </p:nvSpPr>
        <p:spPr>
          <a:xfrm>
            <a:off x="4411702" y="638383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594" name="Shape 594"/>
          <p:cNvSpPr txBox="1"/>
          <p:nvPr/>
        </p:nvSpPr>
        <p:spPr>
          <a:xfrm>
            <a:off x="4984630" y="638383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595" name="Shape 595"/>
          <p:cNvSpPr txBox="1"/>
          <p:nvPr/>
        </p:nvSpPr>
        <p:spPr>
          <a:xfrm>
            <a:off x="6118060" y="638064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596" name="Shape 596"/>
          <p:cNvSpPr txBox="1"/>
          <p:nvPr/>
        </p:nvSpPr>
        <p:spPr>
          <a:xfrm>
            <a:off x="7225158" y="638064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597" name="Shape 597"/>
          <p:cNvSpPr txBox="1"/>
          <p:nvPr/>
        </p:nvSpPr>
        <p:spPr>
          <a:xfrm>
            <a:off x="6657258" y="638064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598" name="Shape 598"/>
          <p:cNvSpPr txBox="1"/>
          <p:nvPr/>
        </p:nvSpPr>
        <p:spPr>
          <a:xfrm>
            <a:off x="2770220" y="638064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599" name="Shape 599"/>
          <p:cNvSpPr txBox="1"/>
          <p:nvPr/>
        </p:nvSpPr>
        <p:spPr>
          <a:xfrm>
            <a:off x="3335960" y="638064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600" name="Shape 600"/>
          <p:cNvSpPr txBox="1"/>
          <p:nvPr/>
        </p:nvSpPr>
        <p:spPr>
          <a:xfrm>
            <a:off x="8370357" y="638383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601" name="Shape 601"/>
          <p:cNvSpPr txBox="1"/>
          <p:nvPr/>
        </p:nvSpPr>
        <p:spPr>
          <a:xfrm>
            <a:off x="7802456" y="638383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602" name="Shape 602"/>
          <p:cNvSpPr txBox="1"/>
          <p:nvPr/>
        </p:nvSpPr>
        <p:spPr>
          <a:xfrm>
            <a:off x="8935887" y="638064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603" name="Shape 603"/>
          <p:cNvSpPr txBox="1"/>
          <p:nvPr/>
        </p:nvSpPr>
        <p:spPr>
          <a:xfrm>
            <a:off x="10042985" y="638064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604" name="Shape 604"/>
          <p:cNvSpPr txBox="1"/>
          <p:nvPr/>
        </p:nvSpPr>
        <p:spPr>
          <a:xfrm>
            <a:off x="9475085" y="638064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605" name="Shape 605"/>
          <p:cNvSpPr txBox="1"/>
          <p:nvPr/>
        </p:nvSpPr>
        <p:spPr>
          <a:xfrm>
            <a:off x="5425884" y="6665311"/>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606" name="Shape 606"/>
          <p:cNvSpPr txBox="1"/>
          <p:nvPr/>
        </p:nvSpPr>
        <p:spPr>
          <a:xfrm>
            <a:off x="2250269" y="6387041"/>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607" name="Shape 607"/>
          <p:cNvSpPr/>
          <p:nvPr/>
        </p:nvSpPr>
        <p:spPr>
          <a:xfrm>
            <a:off x="8028711" y="4934122"/>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08" name="Shape 608"/>
          <p:cNvSpPr/>
          <p:nvPr/>
        </p:nvSpPr>
        <p:spPr>
          <a:xfrm>
            <a:off x="4609187" y="4937315"/>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09" name="Shape 609"/>
          <p:cNvSpPr/>
          <p:nvPr/>
        </p:nvSpPr>
        <p:spPr>
          <a:xfrm>
            <a:off x="2344862" y="4937315"/>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10" name="Shape 610"/>
          <p:cNvSpPr/>
          <p:nvPr/>
        </p:nvSpPr>
        <p:spPr>
          <a:xfrm>
            <a:off x="6878311" y="4934129"/>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cxnSp>
        <p:nvCxnSpPr>
          <p:cNvPr id="611" name="Shape 611"/>
          <p:cNvCxnSpPr/>
          <p:nvPr/>
        </p:nvCxnSpPr>
        <p:spPr>
          <a:xfrm rot="-5400000" flipH="1">
            <a:off x="3296209"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612" name="Shape 612"/>
          <p:cNvCxnSpPr/>
          <p:nvPr/>
        </p:nvCxnSpPr>
        <p:spPr>
          <a:xfrm rot="-5400000" flipH="1">
            <a:off x="4321313" y="5585304"/>
            <a:ext cx="392999" cy="32100"/>
          </a:xfrm>
          <a:prstGeom prst="straightConnector1">
            <a:avLst/>
          </a:prstGeom>
          <a:noFill/>
          <a:ln w="9525" cap="flat">
            <a:solidFill>
              <a:schemeClr val="accent1"/>
            </a:solidFill>
            <a:prstDash val="solid"/>
            <a:round/>
            <a:headEnd type="none" w="med" len="med"/>
            <a:tailEnd type="stealth" w="lg" len="lg"/>
          </a:ln>
        </p:spPr>
      </p:cxnSp>
      <p:sp>
        <p:nvSpPr>
          <p:cNvPr id="613" name="Shape 613"/>
          <p:cNvSpPr txBox="1"/>
          <p:nvPr/>
        </p:nvSpPr>
        <p:spPr>
          <a:xfrm>
            <a:off x="5726303" y="5388639"/>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614" name="Shape 614"/>
          <p:cNvCxnSpPr/>
          <p:nvPr/>
        </p:nvCxnSpPr>
        <p:spPr>
          <a:xfrm rot="-5400000" flipH="1">
            <a:off x="2260451"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615" name="Shape 615"/>
          <p:cNvCxnSpPr/>
          <p:nvPr/>
        </p:nvCxnSpPr>
        <p:spPr>
          <a:xfrm rot="-5400000" flipH="1">
            <a:off x="5154211" y="5585304"/>
            <a:ext cx="392999" cy="32100"/>
          </a:xfrm>
          <a:prstGeom prst="straightConnector1">
            <a:avLst/>
          </a:prstGeom>
          <a:noFill/>
          <a:ln w="9525" cap="flat">
            <a:solidFill>
              <a:schemeClr val="accent1"/>
            </a:solidFill>
            <a:prstDash val="solid"/>
            <a:round/>
            <a:headEnd type="none" w="med" len="med"/>
            <a:tailEnd type="stealth" w="lg" len="lg"/>
          </a:ln>
        </p:spPr>
      </p:cxnSp>
      <p:sp>
        <p:nvSpPr>
          <p:cNvPr id="616" name="Shape 616"/>
          <p:cNvSpPr/>
          <p:nvPr/>
        </p:nvSpPr>
        <p:spPr>
          <a:xfrm>
            <a:off x="9634021"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17" name="Shape 617"/>
          <p:cNvSpPr/>
          <p:nvPr/>
        </p:nvSpPr>
        <p:spPr>
          <a:xfrm>
            <a:off x="9073331"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18" name="Shape 618"/>
          <p:cNvSpPr/>
          <p:nvPr/>
        </p:nvSpPr>
        <p:spPr>
          <a:xfrm>
            <a:off x="851264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19" name="Shape 619"/>
          <p:cNvSpPr/>
          <p:nvPr/>
        </p:nvSpPr>
        <p:spPr>
          <a:xfrm>
            <a:off x="7951951"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0" name="Shape 620"/>
          <p:cNvSpPr/>
          <p:nvPr/>
        </p:nvSpPr>
        <p:spPr>
          <a:xfrm>
            <a:off x="7391261"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1" name="Shape 621"/>
          <p:cNvSpPr/>
          <p:nvPr/>
        </p:nvSpPr>
        <p:spPr>
          <a:xfrm>
            <a:off x="6830571"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2" name="Shape 622"/>
          <p:cNvSpPr/>
          <p:nvPr/>
        </p:nvSpPr>
        <p:spPr>
          <a:xfrm>
            <a:off x="234486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3" name="Shape 623"/>
          <p:cNvSpPr/>
          <p:nvPr/>
        </p:nvSpPr>
        <p:spPr>
          <a:xfrm>
            <a:off x="626969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4" name="Shape 624"/>
          <p:cNvSpPr/>
          <p:nvPr/>
        </p:nvSpPr>
        <p:spPr>
          <a:xfrm>
            <a:off x="5709003"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5" name="Shape 625"/>
          <p:cNvSpPr/>
          <p:nvPr/>
        </p:nvSpPr>
        <p:spPr>
          <a:xfrm>
            <a:off x="514831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6" name="Shape 626"/>
          <p:cNvSpPr/>
          <p:nvPr/>
        </p:nvSpPr>
        <p:spPr>
          <a:xfrm>
            <a:off x="458762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7" name="Shape 627"/>
          <p:cNvSpPr/>
          <p:nvPr/>
        </p:nvSpPr>
        <p:spPr>
          <a:xfrm>
            <a:off x="402693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8" name="Shape 628"/>
          <p:cNvSpPr/>
          <p:nvPr/>
        </p:nvSpPr>
        <p:spPr>
          <a:xfrm>
            <a:off x="346624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29" name="Shape 629"/>
          <p:cNvSpPr/>
          <p:nvPr/>
        </p:nvSpPr>
        <p:spPr>
          <a:xfrm>
            <a:off x="2905552" y="580643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30" name="Shape 630"/>
          <p:cNvSpPr txBox="1"/>
          <p:nvPr/>
        </p:nvSpPr>
        <p:spPr>
          <a:xfrm>
            <a:off x="1781372" y="4893359"/>
            <a:ext cx="468899" cy="457200"/>
          </a:xfrm>
          <a:prstGeom prst="rect">
            <a:avLst/>
          </a:prstGeom>
          <a:noFill/>
          <a:ln>
            <a:noFill/>
          </a:ln>
        </p:spPr>
        <p:txBody>
          <a:bodyPr lIns="91425" tIns="91425" rIns="91425" bIns="91425" anchor="t" anchorCtr="0">
            <a:spAutoFit/>
          </a:bodyPr>
          <a:lstStyle/>
          <a:p>
            <a:r>
              <a:rPr lang="en">
                <a:solidFill>
                  <a:schemeClr val="dk2"/>
                </a:solidFill>
              </a:rPr>
              <a:t>L1</a:t>
            </a:r>
          </a:p>
        </p:txBody>
      </p:sp>
      <p:sp>
        <p:nvSpPr>
          <p:cNvPr id="631" name="Shape 631"/>
          <p:cNvSpPr txBox="1"/>
          <p:nvPr/>
        </p:nvSpPr>
        <p:spPr>
          <a:xfrm>
            <a:off x="1781372" y="5762474"/>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cxnSp>
        <p:nvCxnSpPr>
          <p:cNvPr id="632" name="Shape 632"/>
          <p:cNvCxnSpPr/>
          <p:nvPr/>
        </p:nvCxnSpPr>
        <p:spPr>
          <a:xfrm flipH="1">
            <a:off x="2649082" y="4490777"/>
            <a:ext cx="2314800" cy="392999"/>
          </a:xfrm>
          <a:prstGeom prst="straightConnector1">
            <a:avLst/>
          </a:prstGeom>
          <a:noFill/>
          <a:ln w="9525" cap="flat">
            <a:solidFill>
              <a:schemeClr val="accent1"/>
            </a:solidFill>
            <a:prstDash val="solid"/>
            <a:round/>
            <a:headEnd type="none" w="med" len="med"/>
            <a:tailEnd type="stealth" w="lg" len="lg"/>
          </a:ln>
        </p:spPr>
      </p:cxnSp>
      <p:cxnSp>
        <p:nvCxnSpPr>
          <p:cNvPr id="633" name="Shape 633"/>
          <p:cNvCxnSpPr/>
          <p:nvPr/>
        </p:nvCxnSpPr>
        <p:spPr>
          <a:xfrm flipH="1">
            <a:off x="4482309" y="4490774"/>
            <a:ext cx="711600" cy="383400"/>
          </a:xfrm>
          <a:prstGeom prst="straightConnector1">
            <a:avLst/>
          </a:prstGeom>
          <a:noFill/>
          <a:ln w="9525" cap="flat">
            <a:solidFill>
              <a:schemeClr val="accent1"/>
            </a:solidFill>
            <a:prstDash val="solid"/>
            <a:round/>
            <a:headEnd type="none" w="med" len="med"/>
            <a:tailEnd type="stealth" w="lg" len="lg"/>
          </a:ln>
        </p:spPr>
      </p:cxnSp>
      <p:cxnSp>
        <p:nvCxnSpPr>
          <p:cNvPr id="634" name="Shape 634"/>
          <p:cNvCxnSpPr/>
          <p:nvPr/>
        </p:nvCxnSpPr>
        <p:spPr>
          <a:xfrm>
            <a:off x="6545327" y="4490775"/>
            <a:ext cx="2717399" cy="383400"/>
          </a:xfrm>
          <a:prstGeom prst="straightConnector1">
            <a:avLst/>
          </a:prstGeom>
          <a:noFill/>
          <a:ln w="9525" cap="flat">
            <a:solidFill>
              <a:schemeClr val="accent1"/>
            </a:solidFill>
            <a:prstDash val="solid"/>
            <a:round/>
            <a:headEnd type="none" w="med" len="med"/>
            <a:tailEnd type="stealth" w="lg" len="lg"/>
          </a:ln>
        </p:spPr>
      </p:cxnSp>
      <p:sp>
        <p:nvSpPr>
          <p:cNvPr id="635" name="Shape 635"/>
          <p:cNvSpPr txBox="1"/>
          <p:nvPr/>
        </p:nvSpPr>
        <p:spPr>
          <a:xfrm>
            <a:off x="5733026" y="4318248"/>
            <a:ext cx="638399" cy="400069"/>
          </a:xfrm>
          <a:prstGeom prst="rect">
            <a:avLst/>
          </a:prstGeom>
          <a:noFill/>
          <a:ln>
            <a:noFill/>
          </a:ln>
        </p:spPr>
        <p:txBody>
          <a:bodyPr lIns="91425" tIns="45700" rIns="91425" bIns="45700" anchor="t" anchorCtr="0">
            <a:spAutoFit/>
          </a:bodyPr>
          <a:lstStyle/>
          <a:p>
            <a:pPr>
              <a:buSzPct val="25000"/>
            </a:pPr>
            <a:r>
              <a:rPr lang="en" sz="2000" b="1" dirty="0">
                <a:solidFill>
                  <a:schemeClr val="dk2"/>
                </a:solidFill>
              </a:rPr>
              <a:t>...</a:t>
            </a:r>
          </a:p>
        </p:txBody>
      </p:sp>
      <p:cxnSp>
        <p:nvCxnSpPr>
          <p:cNvPr id="636" name="Shape 636"/>
          <p:cNvCxnSpPr/>
          <p:nvPr/>
        </p:nvCxnSpPr>
        <p:spPr>
          <a:xfrm rot="-5400000" flipH="1">
            <a:off x="4548147" y="4683675"/>
            <a:ext cx="392999" cy="7200"/>
          </a:xfrm>
          <a:prstGeom prst="straightConnector1">
            <a:avLst/>
          </a:prstGeom>
          <a:noFill/>
          <a:ln w="9525" cap="flat">
            <a:solidFill>
              <a:schemeClr val="accent1"/>
            </a:solidFill>
            <a:prstDash val="solid"/>
            <a:round/>
            <a:headEnd type="none" w="med" len="med"/>
            <a:tailEnd type="stealth" w="lg" len="lg"/>
          </a:ln>
        </p:spPr>
      </p:cxnSp>
      <p:cxnSp>
        <p:nvCxnSpPr>
          <p:cNvPr id="637" name="Shape 637"/>
          <p:cNvCxnSpPr/>
          <p:nvPr/>
        </p:nvCxnSpPr>
        <p:spPr>
          <a:xfrm>
            <a:off x="5380808" y="4490778"/>
            <a:ext cx="1689299" cy="364199"/>
          </a:xfrm>
          <a:prstGeom prst="straightConnector1">
            <a:avLst/>
          </a:prstGeom>
          <a:noFill/>
          <a:ln w="9525" cap="flat">
            <a:solidFill>
              <a:schemeClr val="accent1"/>
            </a:solidFill>
            <a:prstDash val="solid"/>
            <a:round/>
            <a:headEnd type="none" w="med" len="med"/>
            <a:tailEnd type="stealth" w="lg" len="lg"/>
          </a:ln>
        </p:spPr>
      </p:cxnSp>
      <p:cxnSp>
        <p:nvCxnSpPr>
          <p:cNvPr id="638" name="Shape 638"/>
          <p:cNvCxnSpPr/>
          <p:nvPr/>
        </p:nvCxnSpPr>
        <p:spPr>
          <a:xfrm rot="-5400000" flipH="1">
            <a:off x="6546534" y="4693259"/>
            <a:ext cx="392999" cy="7200"/>
          </a:xfrm>
          <a:prstGeom prst="straightConnector1">
            <a:avLst/>
          </a:prstGeom>
          <a:noFill/>
          <a:ln w="9525" cap="flat">
            <a:solidFill>
              <a:schemeClr val="accent1"/>
            </a:solidFill>
            <a:prstDash val="solid"/>
            <a:round/>
            <a:headEnd type="none" w="med" len="med"/>
            <a:tailEnd type="stealth" w="lg" len="lg"/>
          </a:ln>
        </p:spPr>
      </p:cxnSp>
      <p:cxnSp>
        <p:nvCxnSpPr>
          <p:cNvPr id="639" name="Shape 639"/>
          <p:cNvCxnSpPr/>
          <p:nvPr/>
        </p:nvCxnSpPr>
        <p:spPr>
          <a:xfrm rot="-5400000" flipH="1">
            <a:off x="7810870"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640" name="Shape 640"/>
          <p:cNvCxnSpPr/>
          <p:nvPr/>
        </p:nvCxnSpPr>
        <p:spPr>
          <a:xfrm rot="-5400000" flipH="1">
            <a:off x="8835974"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641" name="Shape 641"/>
          <p:cNvCxnSpPr/>
          <p:nvPr/>
        </p:nvCxnSpPr>
        <p:spPr>
          <a:xfrm rot="-5400000" flipH="1">
            <a:off x="6775112"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642" name="Shape 642"/>
          <p:cNvCxnSpPr/>
          <p:nvPr/>
        </p:nvCxnSpPr>
        <p:spPr>
          <a:xfrm rot="-5400000" flipH="1">
            <a:off x="9668872" y="5585304"/>
            <a:ext cx="392999" cy="32100"/>
          </a:xfrm>
          <a:prstGeom prst="straightConnector1">
            <a:avLst/>
          </a:prstGeom>
          <a:noFill/>
          <a:ln w="9525" cap="flat">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60524314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8" name="Shape 648"/>
          <p:cNvSpPr txBox="1">
            <a:spLocks noGrp="1"/>
          </p:cNvSpPr>
          <p:nvPr>
            <p:ph idx="1"/>
          </p:nvPr>
        </p:nvSpPr>
        <p:spPr/>
        <p:txBody>
          <a:bodyPr/>
          <a:lstStyle/>
          <a:p>
            <a:pPr lvl="0"/>
            <a:r>
              <a:rPr lang="en" dirty="0"/>
              <a:t>A warp requests 32 scattered 4-byte words (</a:t>
            </a:r>
            <a:r>
              <a:rPr lang="en-US" dirty="0"/>
              <a:t>random)</a:t>
            </a:r>
            <a:endParaRPr lang="en" dirty="0"/>
          </a:p>
          <a:p>
            <a:pPr lvl="0"/>
            <a:r>
              <a:rPr lang="en" dirty="0"/>
              <a:t>Address fall within N L1 cache-line</a:t>
            </a:r>
          </a:p>
          <a:p>
            <a:pPr lvl="1"/>
            <a:r>
              <a:rPr lang="en" dirty="0"/>
              <a:t>Warp needs 128 bytes</a:t>
            </a:r>
          </a:p>
          <a:p>
            <a:pPr lvl="1"/>
            <a:r>
              <a:rPr lang="en" dirty="0"/>
              <a:t>N * 32 bytes move across the bus on a miss</a:t>
            </a:r>
          </a:p>
          <a:p>
            <a:pPr lvl="1"/>
            <a:r>
              <a:rPr lang="en" dirty="0"/>
              <a:t>Bus utilization: 128 / (N*32)</a:t>
            </a:r>
          </a:p>
        </p:txBody>
      </p:sp>
      <p:sp>
        <p:nvSpPr>
          <p:cNvPr id="647" name="Shape 647"/>
          <p:cNvSpPr txBox="1">
            <a:spLocks noGrp="1"/>
          </p:cNvSpPr>
          <p:nvPr>
            <p:ph type="title"/>
          </p:nvPr>
        </p:nvSpPr>
        <p:spPr/>
        <p:txBody>
          <a:bodyPr>
            <a:normAutofit/>
          </a:bodyPr>
          <a:lstStyle/>
          <a:p>
            <a:pPr lvl="0"/>
            <a:r>
              <a:rPr lang="en" dirty="0">
                <a:solidFill>
                  <a:schemeClr val="tx1"/>
                </a:solidFill>
              </a:rPr>
              <a:t>Coalescence (</a:t>
            </a:r>
            <a:r>
              <a:rPr lang="en-US" dirty="0">
                <a:solidFill>
                  <a:schemeClr val="tx1"/>
                </a:solidFill>
              </a:rPr>
              <a:t>Non-cached</a:t>
            </a:r>
            <a:r>
              <a:rPr lang="en" dirty="0">
                <a:solidFill>
                  <a:schemeClr val="tx1"/>
                </a:solidFill>
              </a:rPr>
              <a:t>)</a:t>
            </a:r>
          </a:p>
        </p:txBody>
      </p:sp>
      <p:sp>
        <p:nvSpPr>
          <p:cNvPr id="649" name="Shape 649"/>
          <p:cNvSpPr txBox="1"/>
          <p:nvPr/>
        </p:nvSpPr>
        <p:spPr>
          <a:xfrm>
            <a:off x="4544662" y="4033854"/>
            <a:ext cx="2982784"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sp>
        <p:nvSpPr>
          <p:cNvPr id="650" name="Shape 650"/>
          <p:cNvSpPr txBox="1"/>
          <p:nvPr/>
        </p:nvSpPr>
        <p:spPr>
          <a:xfrm>
            <a:off x="3910894" y="6249087"/>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651" name="Shape 651"/>
          <p:cNvSpPr txBox="1"/>
          <p:nvPr/>
        </p:nvSpPr>
        <p:spPr>
          <a:xfrm>
            <a:off x="55614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652" name="Shape 652"/>
          <p:cNvSpPr txBox="1"/>
          <p:nvPr/>
        </p:nvSpPr>
        <p:spPr>
          <a:xfrm>
            <a:off x="4420627"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653" name="Shape 653"/>
          <p:cNvSpPr txBox="1"/>
          <p:nvPr/>
        </p:nvSpPr>
        <p:spPr>
          <a:xfrm>
            <a:off x="49935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654" name="Shape 654"/>
          <p:cNvSpPr txBox="1"/>
          <p:nvPr/>
        </p:nvSpPr>
        <p:spPr>
          <a:xfrm>
            <a:off x="6126985"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655" name="Shape 655"/>
          <p:cNvSpPr txBox="1"/>
          <p:nvPr/>
        </p:nvSpPr>
        <p:spPr>
          <a:xfrm>
            <a:off x="72340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656" name="Shape 656"/>
          <p:cNvSpPr txBox="1"/>
          <p:nvPr/>
        </p:nvSpPr>
        <p:spPr>
          <a:xfrm>
            <a:off x="66661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657" name="Shape 657"/>
          <p:cNvSpPr txBox="1"/>
          <p:nvPr/>
        </p:nvSpPr>
        <p:spPr>
          <a:xfrm>
            <a:off x="277914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658" name="Shape 658"/>
          <p:cNvSpPr txBox="1"/>
          <p:nvPr/>
        </p:nvSpPr>
        <p:spPr>
          <a:xfrm>
            <a:off x="334488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659" name="Shape 659"/>
          <p:cNvSpPr txBox="1"/>
          <p:nvPr/>
        </p:nvSpPr>
        <p:spPr>
          <a:xfrm>
            <a:off x="8379282"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660" name="Shape 660"/>
          <p:cNvSpPr txBox="1"/>
          <p:nvPr/>
        </p:nvSpPr>
        <p:spPr>
          <a:xfrm>
            <a:off x="7811381"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661" name="Shape 661"/>
          <p:cNvSpPr txBox="1"/>
          <p:nvPr/>
        </p:nvSpPr>
        <p:spPr>
          <a:xfrm>
            <a:off x="8944812"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662" name="Shape 662"/>
          <p:cNvSpPr txBox="1"/>
          <p:nvPr/>
        </p:nvSpPr>
        <p:spPr>
          <a:xfrm>
            <a:off x="100519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663" name="Shape 663"/>
          <p:cNvSpPr txBox="1"/>
          <p:nvPr/>
        </p:nvSpPr>
        <p:spPr>
          <a:xfrm>
            <a:off x="94840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664" name="Shape 664"/>
          <p:cNvSpPr txBox="1"/>
          <p:nvPr/>
        </p:nvSpPr>
        <p:spPr>
          <a:xfrm>
            <a:off x="5434809" y="6530561"/>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665" name="Shape 665"/>
          <p:cNvSpPr txBox="1"/>
          <p:nvPr/>
        </p:nvSpPr>
        <p:spPr>
          <a:xfrm>
            <a:off x="2259194" y="6252291"/>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666" name="Shape 666"/>
          <p:cNvSpPr/>
          <p:nvPr/>
        </p:nvSpPr>
        <p:spPr>
          <a:xfrm>
            <a:off x="8037636" y="4799372"/>
            <a:ext cx="22670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67" name="Shape 667"/>
          <p:cNvSpPr/>
          <p:nvPr/>
        </p:nvSpPr>
        <p:spPr>
          <a:xfrm>
            <a:off x="4618112" y="4802565"/>
            <a:ext cx="22670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68" name="Shape 668"/>
          <p:cNvSpPr/>
          <p:nvPr/>
        </p:nvSpPr>
        <p:spPr>
          <a:xfrm>
            <a:off x="2353787" y="4802565"/>
            <a:ext cx="22670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69" name="Shape 669"/>
          <p:cNvSpPr/>
          <p:nvPr/>
        </p:nvSpPr>
        <p:spPr>
          <a:xfrm>
            <a:off x="6887236" y="4799379"/>
            <a:ext cx="22670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0" name="Shape 670"/>
          <p:cNvSpPr/>
          <p:nvPr/>
        </p:nvSpPr>
        <p:spPr>
          <a:xfrm>
            <a:off x="9642946"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1" name="Shape 671"/>
          <p:cNvSpPr/>
          <p:nvPr/>
        </p:nvSpPr>
        <p:spPr>
          <a:xfrm>
            <a:off x="9082256"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2" name="Shape 672"/>
          <p:cNvSpPr/>
          <p:nvPr/>
        </p:nvSpPr>
        <p:spPr>
          <a:xfrm>
            <a:off x="8521567"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3" name="Shape 673"/>
          <p:cNvSpPr/>
          <p:nvPr/>
        </p:nvSpPr>
        <p:spPr>
          <a:xfrm>
            <a:off x="7960876"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4" name="Shape 674"/>
          <p:cNvSpPr/>
          <p:nvPr/>
        </p:nvSpPr>
        <p:spPr>
          <a:xfrm>
            <a:off x="7400186"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5" name="Shape 675"/>
          <p:cNvSpPr/>
          <p:nvPr/>
        </p:nvSpPr>
        <p:spPr>
          <a:xfrm>
            <a:off x="6839496"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6" name="Shape 676"/>
          <p:cNvSpPr/>
          <p:nvPr/>
        </p:nvSpPr>
        <p:spPr>
          <a:xfrm>
            <a:off x="235378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7" name="Shape 677"/>
          <p:cNvSpPr/>
          <p:nvPr/>
        </p:nvSpPr>
        <p:spPr>
          <a:xfrm>
            <a:off x="627861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8" name="Shape 678"/>
          <p:cNvSpPr/>
          <p:nvPr/>
        </p:nvSpPr>
        <p:spPr>
          <a:xfrm>
            <a:off x="5717928"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79" name="Shape 679"/>
          <p:cNvSpPr/>
          <p:nvPr/>
        </p:nvSpPr>
        <p:spPr>
          <a:xfrm>
            <a:off x="5157237"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80" name="Shape 680"/>
          <p:cNvSpPr/>
          <p:nvPr/>
        </p:nvSpPr>
        <p:spPr>
          <a:xfrm>
            <a:off x="459654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81" name="Shape 681"/>
          <p:cNvSpPr/>
          <p:nvPr/>
        </p:nvSpPr>
        <p:spPr>
          <a:xfrm>
            <a:off x="403585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82" name="Shape 682"/>
          <p:cNvSpPr/>
          <p:nvPr/>
        </p:nvSpPr>
        <p:spPr>
          <a:xfrm>
            <a:off x="3475167"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83" name="Shape 683"/>
          <p:cNvSpPr/>
          <p:nvPr/>
        </p:nvSpPr>
        <p:spPr>
          <a:xfrm>
            <a:off x="2914477" y="5671680"/>
            <a:ext cx="566699" cy="369291"/>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684" name="Shape 684"/>
          <p:cNvSpPr txBox="1"/>
          <p:nvPr/>
        </p:nvSpPr>
        <p:spPr>
          <a:xfrm>
            <a:off x="1790297" y="4758609"/>
            <a:ext cx="468899" cy="457200"/>
          </a:xfrm>
          <a:prstGeom prst="rect">
            <a:avLst/>
          </a:prstGeom>
          <a:noFill/>
          <a:ln>
            <a:noFill/>
          </a:ln>
        </p:spPr>
        <p:txBody>
          <a:bodyPr lIns="91425" tIns="91425" rIns="91425" bIns="91425" anchor="t" anchorCtr="0">
            <a:spAutoFit/>
          </a:bodyPr>
          <a:lstStyle/>
          <a:p>
            <a:r>
              <a:rPr lang="en">
                <a:solidFill>
                  <a:schemeClr val="dk2"/>
                </a:solidFill>
              </a:rPr>
              <a:t>L1</a:t>
            </a:r>
          </a:p>
        </p:txBody>
      </p:sp>
      <p:sp>
        <p:nvSpPr>
          <p:cNvPr id="685" name="Shape 685"/>
          <p:cNvSpPr txBox="1"/>
          <p:nvPr/>
        </p:nvSpPr>
        <p:spPr>
          <a:xfrm>
            <a:off x="1790297" y="5627724"/>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cxnSp>
        <p:nvCxnSpPr>
          <p:cNvPr id="686" name="Shape 686"/>
          <p:cNvCxnSpPr/>
          <p:nvPr/>
        </p:nvCxnSpPr>
        <p:spPr>
          <a:xfrm flipH="1">
            <a:off x="2658007" y="4634636"/>
            <a:ext cx="2314800" cy="1014600"/>
          </a:xfrm>
          <a:prstGeom prst="straightConnector1">
            <a:avLst/>
          </a:prstGeom>
          <a:noFill/>
          <a:ln w="9525" cap="flat">
            <a:solidFill>
              <a:schemeClr val="accent1"/>
            </a:solidFill>
            <a:prstDash val="solid"/>
            <a:round/>
            <a:headEnd type="none" w="med" len="med"/>
            <a:tailEnd type="stealth" w="lg" len="lg"/>
          </a:ln>
        </p:spPr>
      </p:cxnSp>
      <p:cxnSp>
        <p:nvCxnSpPr>
          <p:cNvPr id="687" name="Shape 687"/>
          <p:cNvCxnSpPr/>
          <p:nvPr/>
        </p:nvCxnSpPr>
        <p:spPr>
          <a:xfrm flipH="1">
            <a:off x="4491234" y="4634639"/>
            <a:ext cx="711600" cy="989699"/>
          </a:xfrm>
          <a:prstGeom prst="straightConnector1">
            <a:avLst/>
          </a:prstGeom>
          <a:noFill/>
          <a:ln w="9525" cap="flat">
            <a:solidFill>
              <a:schemeClr val="accent1"/>
            </a:solidFill>
            <a:prstDash val="solid"/>
            <a:round/>
            <a:headEnd type="none" w="med" len="med"/>
            <a:tailEnd type="stealth" w="lg" len="lg"/>
          </a:ln>
        </p:spPr>
      </p:cxnSp>
      <p:cxnSp>
        <p:nvCxnSpPr>
          <p:cNvPr id="688" name="Shape 688"/>
          <p:cNvCxnSpPr/>
          <p:nvPr/>
        </p:nvCxnSpPr>
        <p:spPr>
          <a:xfrm>
            <a:off x="6554252" y="4634642"/>
            <a:ext cx="2717399" cy="989699"/>
          </a:xfrm>
          <a:prstGeom prst="straightConnector1">
            <a:avLst/>
          </a:prstGeom>
          <a:noFill/>
          <a:ln w="9525" cap="flat">
            <a:solidFill>
              <a:schemeClr val="accent1"/>
            </a:solidFill>
            <a:prstDash val="solid"/>
            <a:round/>
            <a:headEnd type="none" w="med" len="med"/>
            <a:tailEnd type="stealth" w="lg" len="lg"/>
          </a:ln>
        </p:spPr>
      </p:cxnSp>
      <p:sp>
        <p:nvSpPr>
          <p:cNvPr id="689" name="Shape 689"/>
          <p:cNvSpPr txBox="1"/>
          <p:nvPr/>
        </p:nvSpPr>
        <p:spPr>
          <a:xfrm>
            <a:off x="5798754" y="4185068"/>
            <a:ext cx="419487" cy="400069"/>
          </a:xfrm>
          <a:prstGeom prst="rect">
            <a:avLst/>
          </a:prstGeom>
          <a:noFill/>
          <a:ln>
            <a:noFill/>
          </a:ln>
        </p:spPr>
        <p:txBody>
          <a:bodyPr wrap="square" lIns="91425" tIns="45700" rIns="91425" bIns="45700" anchor="t" anchorCtr="0">
            <a:spAutoFit/>
          </a:bodyPr>
          <a:lstStyle/>
          <a:p>
            <a:pPr>
              <a:buSzPct val="25000"/>
            </a:pPr>
            <a:r>
              <a:rPr lang="en" sz="2000" b="1" dirty="0">
                <a:solidFill>
                  <a:schemeClr val="dk2"/>
                </a:solidFill>
              </a:rPr>
              <a:t>...</a:t>
            </a:r>
          </a:p>
        </p:txBody>
      </p:sp>
      <p:cxnSp>
        <p:nvCxnSpPr>
          <p:cNvPr id="690" name="Shape 690"/>
          <p:cNvCxnSpPr/>
          <p:nvPr/>
        </p:nvCxnSpPr>
        <p:spPr>
          <a:xfrm rot="-5400000" flipH="1">
            <a:off x="4246269" y="5138339"/>
            <a:ext cx="1014600" cy="7200"/>
          </a:xfrm>
          <a:prstGeom prst="straightConnector1">
            <a:avLst/>
          </a:prstGeom>
          <a:noFill/>
          <a:ln w="9525" cap="flat">
            <a:solidFill>
              <a:schemeClr val="accent1"/>
            </a:solidFill>
            <a:prstDash val="solid"/>
            <a:round/>
            <a:headEnd type="none" w="med" len="med"/>
            <a:tailEnd type="stealth" w="lg" len="lg"/>
          </a:ln>
        </p:spPr>
      </p:cxnSp>
      <p:cxnSp>
        <p:nvCxnSpPr>
          <p:cNvPr id="691" name="Shape 691"/>
          <p:cNvCxnSpPr/>
          <p:nvPr/>
        </p:nvCxnSpPr>
        <p:spPr>
          <a:xfrm>
            <a:off x="5389733" y="4634639"/>
            <a:ext cx="1689299" cy="940200"/>
          </a:xfrm>
          <a:prstGeom prst="straightConnector1">
            <a:avLst/>
          </a:prstGeom>
          <a:noFill/>
          <a:ln w="9525" cap="flat">
            <a:solidFill>
              <a:schemeClr val="accent1"/>
            </a:solidFill>
            <a:prstDash val="solid"/>
            <a:round/>
            <a:headEnd type="none" w="med" len="med"/>
            <a:tailEnd type="stealth" w="lg" len="lg"/>
          </a:ln>
        </p:spPr>
      </p:cxnSp>
      <p:cxnSp>
        <p:nvCxnSpPr>
          <p:cNvPr id="692" name="Shape 692"/>
          <p:cNvCxnSpPr/>
          <p:nvPr/>
        </p:nvCxnSpPr>
        <p:spPr>
          <a:xfrm rot="-5400000" flipH="1">
            <a:off x="6244656" y="5163082"/>
            <a:ext cx="1014600" cy="7200"/>
          </a:xfrm>
          <a:prstGeom prst="straightConnector1">
            <a:avLst/>
          </a:prstGeom>
          <a:noFill/>
          <a:ln w="9525" cap="flat">
            <a:solidFill>
              <a:schemeClr val="accent1"/>
            </a:solidFill>
            <a:prstDash val="solid"/>
            <a:round/>
            <a:headEnd type="none" w="med" len="med"/>
            <a:tailEnd type="stealth" w="lg" len="lg"/>
          </a:ln>
        </p:spPr>
      </p:cxnSp>
    </p:spTree>
    <p:extLst>
      <p:ext uri="{BB962C8B-B14F-4D97-AF65-F5344CB8AC3E}">
        <p14:creationId xmlns:p14="http://schemas.microsoft.com/office/powerpoint/2010/main" val="151681761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8" name="Shape 698"/>
          <p:cNvSpPr txBox="1">
            <a:spLocks noGrp="1"/>
          </p:cNvSpPr>
          <p:nvPr>
            <p:ph type="ctrTitle"/>
          </p:nvPr>
        </p:nvSpPr>
        <p:spPr/>
        <p:txBody>
          <a:bodyPr/>
          <a:lstStyle/>
          <a:p>
            <a:pPr lvl="0"/>
            <a:r>
              <a:rPr lang="en"/>
              <a:t>Shared</a:t>
            </a:r>
          </a:p>
          <a:p>
            <a:pPr lvl="0"/>
            <a:r>
              <a:rPr lang="en"/>
              <a:t>Memory</a:t>
            </a:r>
          </a:p>
        </p:txBody>
      </p:sp>
    </p:spTree>
    <p:extLst>
      <p:ext uri="{BB962C8B-B14F-4D97-AF65-F5344CB8AC3E}">
        <p14:creationId xmlns:p14="http://schemas.microsoft.com/office/powerpoint/2010/main" val="4113590395"/>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4" name="Shape 704"/>
          <p:cNvSpPr txBox="1">
            <a:spLocks noGrp="1"/>
          </p:cNvSpPr>
          <p:nvPr>
            <p:ph idx="1"/>
          </p:nvPr>
        </p:nvSpPr>
        <p:spPr/>
        <p:txBody>
          <a:bodyPr>
            <a:normAutofit lnSpcReduction="10000"/>
          </a:bodyPr>
          <a:lstStyle/>
          <a:p>
            <a:pPr lvl="0"/>
            <a:r>
              <a:rPr lang="en-US" dirty="0"/>
              <a:t>Acts as a user-controlled cache</a:t>
            </a:r>
          </a:p>
          <a:p>
            <a:pPr lvl="0"/>
            <a:r>
              <a:rPr lang="en-US" dirty="0"/>
              <a:t>Declared using the __shared__ qualifier</a:t>
            </a:r>
          </a:p>
          <a:p>
            <a:pPr lvl="0"/>
            <a:r>
              <a:rPr lang="en-US" dirty="0"/>
              <a:t>Accessible from all threads in the block</a:t>
            </a:r>
          </a:p>
          <a:p>
            <a:pPr lvl="0"/>
            <a:r>
              <a:rPr lang="en-US" dirty="0"/>
              <a:t>Lifetime of the block</a:t>
            </a:r>
          </a:p>
          <a:p>
            <a:pPr lvl="0"/>
            <a:r>
              <a:rPr lang="en-US" dirty="0"/>
              <a:t>Allocate statically or at kernel launch.</a:t>
            </a:r>
          </a:p>
          <a:p>
            <a:pPr lvl="0"/>
            <a:endParaRPr lang="en-US" dirty="0"/>
          </a:p>
          <a:p>
            <a:pPr marL="0" indent="0">
              <a:buNone/>
            </a:pPr>
            <a:r>
              <a:rPr lang="en-US" altLang="en-US" sz="1600" dirty="0">
                <a:solidFill>
                  <a:srgbClr val="BD63C5"/>
                </a:solidFill>
                <a:latin typeface="Consolas" panose="020B0609020204030204" pitchFamily="49" charset="0"/>
                <a:cs typeface="Consolas" panose="020B0609020204030204" pitchFamily="49" charset="0"/>
              </a:rPr>
              <a:t>__shared__</a:t>
            </a:r>
            <a:r>
              <a:rPr lang="en-US" altLang="en-US" sz="1600" dirty="0">
                <a:solidFill>
                  <a:srgbClr val="FFFFFF"/>
                </a:solidFill>
                <a:latin typeface="Consolas" panose="020B0609020204030204" pitchFamily="49" charset="0"/>
                <a:cs typeface="Consolas" panose="020B0609020204030204" pitchFamily="49" charset="0"/>
              </a:rPr>
              <a:t> </a:t>
            </a:r>
            <a:r>
              <a:rPr lang="en-US" altLang="en-US" sz="1600" dirty="0">
                <a:solidFill>
                  <a:srgbClr val="002060"/>
                </a:solidFill>
                <a:latin typeface="Consolas" panose="020B0609020204030204" pitchFamily="49" charset="0"/>
                <a:cs typeface="Consolas" panose="020B0609020204030204" pitchFamily="49" charset="0"/>
              </a:rPr>
              <a:t>float</a:t>
            </a:r>
            <a:r>
              <a:rPr lang="en-US" altLang="en-US" sz="1600" dirty="0">
                <a:solidFill>
                  <a:srgbClr val="FFFFFF"/>
                </a:solidFill>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myVariable</a:t>
            </a:r>
            <a:r>
              <a:rPr lang="en-US" altLang="en-US" sz="1600" dirty="0">
                <a:solidFill>
                  <a:srgbClr val="B4B4B4"/>
                </a:solidFill>
                <a:latin typeface="Consolas" panose="020B0609020204030204" pitchFamily="49" charset="0"/>
                <a:cs typeface="Consolas" panose="020B0609020204030204" pitchFamily="49" charset="0"/>
              </a:rPr>
              <a:t>[</a:t>
            </a:r>
            <a:r>
              <a:rPr lang="en-US" altLang="en-US" sz="1600" dirty="0">
                <a:solidFill>
                  <a:srgbClr val="B5CEA8"/>
                </a:solidFill>
                <a:latin typeface="Consolas" panose="020B0609020204030204" pitchFamily="49" charset="0"/>
                <a:cs typeface="Consolas" panose="020B0609020204030204" pitchFamily="49" charset="0"/>
              </a:rPr>
              <a:t>32</a:t>
            </a:r>
            <a:r>
              <a:rPr lang="en-US" altLang="en-US" sz="1600" dirty="0">
                <a:solidFill>
                  <a:srgbClr val="B4B4B4"/>
                </a:solidFill>
                <a:latin typeface="Consolas" panose="020B0609020204030204" pitchFamily="49" charset="0"/>
                <a:cs typeface="Consolas" panose="020B0609020204030204" pitchFamily="49" charset="0"/>
              </a:rPr>
              <a:t>];</a:t>
            </a:r>
            <a:r>
              <a:rPr lang="en-US" altLang="en-US" sz="1600" dirty="0">
                <a:solidFill>
                  <a:srgbClr val="DADADA"/>
                </a:solidFill>
                <a:latin typeface="Consolas" panose="020B0609020204030204" pitchFamily="49" charset="0"/>
                <a:cs typeface="Consolas" panose="020B0609020204030204" pitchFamily="49" charset="0"/>
              </a:rPr>
              <a:t> </a:t>
            </a:r>
          </a:p>
          <a:p>
            <a:pPr marL="0" indent="0">
              <a:buNone/>
            </a:pPr>
            <a:endParaRPr lang="en-US" altLang="en-US" sz="1600" dirty="0">
              <a:solidFill>
                <a:srgbClr val="608B4E"/>
              </a:solidFill>
              <a:latin typeface="Consolas" panose="020B0609020204030204" pitchFamily="49" charset="0"/>
              <a:cs typeface="Consolas" panose="020B0609020204030204" pitchFamily="49" charset="0"/>
            </a:endParaRPr>
          </a:p>
          <a:p>
            <a:pPr marL="0" indent="0">
              <a:buNone/>
            </a:pPr>
            <a:r>
              <a:rPr lang="en-US" altLang="en-US" sz="1600" dirty="0">
                <a:solidFill>
                  <a:srgbClr val="608B4E"/>
                </a:solidFill>
                <a:latin typeface="Consolas" panose="020B0609020204030204" pitchFamily="49" charset="0"/>
                <a:cs typeface="Consolas" panose="020B0609020204030204" pitchFamily="49" charset="0"/>
              </a:rPr>
              <a:t>// ... or specify at launch:</a:t>
            </a:r>
            <a:endParaRPr lang="en-US" altLang="en-US" sz="1600" dirty="0">
              <a:solidFill>
                <a:srgbClr val="DADADA"/>
              </a:solidFill>
              <a:latin typeface="Consolas" panose="020B0609020204030204" pitchFamily="49" charset="0"/>
              <a:cs typeface="Consolas" panose="020B0609020204030204" pitchFamily="49" charset="0"/>
            </a:endParaRPr>
          </a:p>
          <a:p>
            <a:pPr marL="0" indent="0">
              <a:buNone/>
            </a:pPr>
            <a:r>
              <a:rPr lang="en-US" altLang="en-US" sz="1600" dirty="0">
                <a:solidFill>
                  <a:srgbClr val="0070C0"/>
                </a:solidFill>
                <a:latin typeface="Consolas" panose="020B0609020204030204" pitchFamily="49" charset="0"/>
                <a:cs typeface="Consolas" panose="020B0609020204030204" pitchFamily="49" charset="0"/>
              </a:rPr>
              <a:t>extern </a:t>
            </a:r>
            <a:r>
              <a:rPr lang="en-US" altLang="en-US" sz="1600" dirty="0">
                <a:solidFill>
                  <a:srgbClr val="BD63C5"/>
                </a:solidFill>
                <a:latin typeface="Consolas" panose="020B0609020204030204" pitchFamily="49" charset="0"/>
                <a:cs typeface="Consolas" panose="020B0609020204030204" pitchFamily="49" charset="0"/>
              </a:rPr>
              <a:t>__shared__</a:t>
            </a:r>
            <a:r>
              <a:rPr lang="en-US" altLang="en-US" sz="1600" dirty="0">
                <a:solidFill>
                  <a:srgbClr val="FFFFFF"/>
                </a:solidFill>
                <a:latin typeface="Consolas" panose="020B0609020204030204" pitchFamily="49" charset="0"/>
                <a:cs typeface="Consolas" panose="020B0609020204030204" pitchFamily="49" charset="0"/>
              </a:rPr>
              <a:t> </a:t>
            </a:r>
            <a:r>
              <a:rPr lang="en-US" altLang="en-US" sz="1600" dirty="0">
                <a:solidFill>
                  <a:srgbClr val="002060"/>
                </a:solidFill>
                <a:latin typeface="Consolas" panose="020B0609020204030204" pitchFamily="49" charset="0"/>
                <a:cs typeface="Consolas" panose="020B0609020204030204" pitchFamily="49" charset="0"/>
              </a:rPr>
              <a:t>float</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myVar</a:t>
            </a:r>
            <a:r>
              <a:rPr lang="en-US" altLang="en-US" sz="1600" dirty="0">
                <a:solidFill>
                  <a:srgbClr val="B4B4B4"/>
                </a:solidFill>
                <a:latin typeface="Consolas" panose="020B0609020204030204" pitchFamily="49" charset="0"/>
                <a:cs typeface="Consolas" panose="020B0609020204030204" pitchFamily="49" charset="0"/>
              </a:rPr>
              <a:t>[];</a:t>
            </a:r>
            <a:endParaRPr lang="en-US" altLang="en-US" sz="1600" dirty="0">
              <a:solidFill>
                <a:srgbClr val="DADADA"/>
              </a:solidFill>
              <a:latin typeface="Consolas" panose="020B0609020204030204" pitchFamily="49" charset="0"/>
              <a:cs typeface="Consolas" panose="020B0609020204030204" pitchFamily="49" charset="0"/>
            </a:endParaRPr>
          </a:p>
          <a:p>
            <a:pPr marL="0" indent="0">
              <a:buNone/>
            </a:pPr>
            <a:r>
              <a:rPr lang="en-US" altLang="en-US" sz="1600" dirty="0" err="1">
                <a:solidFill>
                  <a:srgbClr val="C8C8C8"/>
                </a:solidFill>
                <a:latin typeface="Consolas" panose="020B0609020204030204" pitchFamily="49" charset="0"/>
                <a:cs typeface="Consolas" panose="020B0609020204030204" pitchFamily="49" charset="0"/>
              </a:rPr>
              <a:t>myKernel</a:t>
            </a:r>
            <a:r>
              <a:rPr lang="en-US" altLang="en-US" sz="1600" dirty="0">
                <a:solidFill>
                  <a:srgbClr val="B4B4B4"/>
                </a:solidFill>
                <a:latin typeface="Consolas" panose="020B0609020204030204" pitchFamily="49" charset="0"/>
                <a:cs typeface="Consolas" panose="020B0609020204030204" pitchFamily="49" charset="0"/>
              </a:rPr>
              <a:t>&lt;&lt;&lt;</a:t>
            </a:r>
            <a:r>
              <a:rPr lang="en-US" altLang="en-US" sz="1600" dirty="0">
                <a:latin typeface="Consolas" panose="020B0609020204030204" pitchFamily="49" charset="0"/>
                <a:cs typeface="Consolas" panose="020B0609020204030204" pitchFamily="49" charset="0"/>
              </a:rPr>
              <a:t>blocks</a:t>
            </a:r>
            <a:r>
              <a:rPr lang="en-US" altLang="en-US" sz="1600" dirty="0">
                <a:solidFill>
                  <a:srgbClr val="B4B4B4"/>
                </a:solidFill>
                <a:latin typeface="Consolas" panose="020B0609020204030204" pitchFamily="49" charset="0"/>
                <a:cs typeface="Consolas" panose="020B0609020204030204" pitchFamily="49" charset="0"/>
              </a:rPr>
              <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threads</a:t>
            </a:r>
            <a:r>
              <a:rPr lang="en-US" altLang="en-US" sz="1600" dirty="0">
                <a:solidFill>
                  <a:srgbClr val="B4B4B4"/>
                </a:solidFill>
                <a:latin typeface="Consolas" panose="020B0609020204030204" pitchFamily="49" charset="0"/>
                <a:cs typeface="Consolas" panose="020B0609020204030204" pitchFamily="49" charset="0"/>
              </a:rPr>
              <a:t>,</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shared_bytes</a:t>
            </a:r>
            <a:r>
              <a:rPr lang="en-US" altLang="en-US" sz="1600" dirty="0">
                <a:solidFill>
                  <a:srgbClr val="B4B4B4"/>
                </a:solidFill>
                <a:latin typeface="Consolas" panose="020B0609020204030204" pitchFamily="49" charset="0"/>
                <a:cs typeface="Consolas" panose="020B0609020204030204" pitchFamily="49" charset="0"/>
              </a:rPr>
              <a:t>&gt;&gt;&gt;(</a:t>
            </a:r>
            <a:r>
              <a:rPr lang="en-US" altLang="en-US" sz="1600" dirty="0">
                <a:latin typeface="Consolas" panose="020B0609020204030204" pitchFamily="49" charset="0"/>
                <a:cs typeface="Consolas" panose="020B0609020204030204" pitchFamily="49" charset="0"/>
              </a:rPr>
              <a:t>parameters</a:t>
            </a:r>
            <a:r>
              <a:rPr lang="en-US" altLang="en-US" sz="1600" dirty="0">
                <a:solidFill>
                  <a:srgbClr val="B4B4B4"/>
                </a:solidFill>
                <a:latin typeface="Consolas" panose="020B0609020204030204" pitchFamily="49" charset="0"/>
                <a:cs typeface="Consolas" panose="020B0609020204030204" pitchFamily="49" charset="0"/>
              </a:rPr>
              <a:t>);</a:t>
            </a:r>
            <a:endParaRPr lang="en-US" altLang="en-US" sz="1600" dirty="0">
              <a:latin typeface="Consolas" panose="020B0609020204030204" pitchFamily="49" charset="0"/>
              <a:cs typeface="Consolas" panose="020B0609020204030204" pitchFamily="49" charset="0"/>
            </a:endParaRPr>
          </a:p>
        </p:txBody>
      </p:sp>
      <p:sp>
        <p:nvSpPr>
          <p:cNvPr id="703" name="Shape 703"/>
          <p:cNvSpPr txBox="1">
            <a:spLocks noGrp="1"/>
          </p:cNvSpPr>
          <p:nvPr>
            <p:ph type="title"/>
          </p:nvPr>
        </p:nvSpPr>
        <p:spPr/>
        <p:txBody>
          <a:bodyPr/>
          <a:lstStyle/>
          <a:p>
            <a:pPr lvl="0"/>
            <a:r>
              <a:rPr lang="en"/>
              <a:t>Shared Memory</a:t>
            </a:r>
          </a:p>
        </p:txBody>
      </p:sp>
    </p:spTree>
    <p:extLst>
      <p:ext uri="{BB962C8B-B14F-4D97-AF65-F5344CB8AC3E}">
        <p14:creationId xmlns:p14="http://schemas.microsoft.com/office/powerpoint/2010/main" val="383065107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Shape 710"/>
          <p:cNvSpPr txBox="1">
            <a:spLocks noGrp="1"/>
          </p:cNvSpPr>
          <p:nvPr>
            <p:ph idx="1"/>
          </p:nvPr>
        </p:nvSpPr>
        <p:spPr/>
        <p:txBody>
          <a:bodyPr/>
          <a:lstStyle/>
          <a:p>
            <a:pPr lvl="0"/>
            <a:r>
              <a:rPr lang="en"/>
              <a:t>Inter-thread communication within a block</a:t>
            </a:r>
          </a:p>
          <a:p>
            <a:pPr lvl="0"/>
            <a:r>
              <a:rPr lang="en"/>
              <a:t>Cache data to reduce redundant global memory access</a:t>
            </a:r>
          </a:p>
          <a:p>
            <a:pPr lvl="0"/>
            <a:r>
              <a:rPr lang="en"/>
              <a:t>Improve global memory access patterns</a:t>
            </a:r>
          </a:p>
          <a:p>
            <a:pPr lvl="0"/>
            <a:r>
              <a:rPr lang="en"/>
              <a:t>Divided into 32 32-bit banks</a:t>
            </a:r>
          </a:p>
          <a:p>
            <a:pPr lvl="1"/>
            <a:r>
              <a:rPr lang="en"/>
              <a:t>Can be accessed simultaneously</a:t>
            </a:r>
          </a:p>
          <a:p>
            <a:pPr lvl="1"/>
            <a:r>
              <a:rPr lang="en"/>
              <a:t>Requests to the same bank are serialized</a:t>
            </a:r>
          </a:p>
        </p:txBody>
      </p:sp>
      <p:sp>
        <p:nvSpPr>
          <p:cNvPr id="709" name="Shape 709"/>
          <p:cNvSpPr txBox="1">
            <a:spLocks noGrp="1"/>
          </p:cNvSpPr>
          <p:nvPr>
            <p:ph type="title"/>
          </p:nvPr>
        </p:nvSpPr>
        <p:spPr/>
        <p:txBody>
          <a:bodyPr/>
          <a:lstStyle/>
          <a:p>
            <a:pPr lvl="0"/>
            <a:r>
              <a:rPr lang="en"/>
              <a:t>Shared Memory</a:t>
            </a:r>
          </a:p>
        </p:txBody>
      </p:sp>
    </p:spTree>
    <p:extLst>
      <p:ext uri="{BB962C8B-B14F-4D97-AF65-F5344CB8AC3E}">
        <p14:creationId xmlns:p14="http://schemas.microsoft.com/office/powerpoint/2010/main" val="913726200"/>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Shape 710"/>
          <p:cNvSpPr txBox="1">
            <a:spLocks noGrp="1"/>
          </p:cNvSpPr>
          <p:nvPr>
            <p:ph idx="1"/>
          </p:nvPr>
        </p:nvSpPr>
        <p:spPr/>
        <p:txBody>
          <a:bodyPr/>
          <a:lstStyle/>
          <a:p>
            <a:pPr lvl="0"/>
            <a:r>
              <a:rPr lang="en" dirty="0"/>
              <a:t>Will revisit….</a:t>
            </a:r>
          </a:p>
        </p:txBody>
      </p:sp>
      <p:sp>
        <p:nvSpPr>
          <p:cNvPr id="709" name="Shape 709"/>
          <p:cNvSpPr txBox="1">
            <a:spLocks noGrp="1"/>
          </p:cNvSpPr>
          <p:nvPr>
            <p:ph type="title"/>
          </p:nvPr>
        </p:nvSpPr>
        <p:spPr/>
        <p:txBody>
          <a:bodyPr/>
          <a:lstStyle/>
          <a:p>
            <a:pPr lvl="0"/>
            <a:r>
              <a:rPr lang="en"/>
              <a:t>Shared Memory</a:t>
            </a:r>
          </a:p>
        </p:txBody>
      </p:sp>
    </p:spTree>
    <p:extLst>
      <p:ext uri="{BB962C8B-B14F-4D97-AF65-F5344CB8AC3E}">
        <p14:creationId xmlns:p14="http://schemas.microsoft.com/office/powerpoint/2010/main" val="3228385876"/>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83FBE5-F764-4877-A638-AE94BC766549}"/>
              </a:ext>
            </a:extLst>
          </p:cNvPr>
          <p:cNvSpPr>
            <a:spLocks noGrp="1"/>
          </p:cNvSpPr>
          <p:nvPr>
            <p:ph sz="half" idx="2"/>
          </p:nvPr>
        </p:nvSpPr>
        <p:spPr/>
        <p:txBody>
          <a:bodyPr>
            <a:normAutofit/>
          </a:bodyPr>
          <a:lstStyle/>
          <a:p>
            <a:r>
              <a:rPr lang="en-US" dirty="0"/>
              <a:t>Lab Algorithms</a:t>
            </a:r>
          </a:p>
          <a:p>
            <a:pPr lvl="1"/>
            <a:r>
              <a:rPr lang="en-US" dirty="0"/>
              <a:t>Transpose (Contd.)</a:t>
            </a:r>
          </a:p>
          <a:p>
            <a:pPr lvl="1"/>
            <a:r>
              <a:rPr lang="en-US" dirty="0"/>
              <a:t>Reduction</a:t>
            </a:r>
          </a:p>
          <a:p>
            <a:endParaRPr lang="en-US" dirty="0"/>
          </a:p>
        </p:txBody>
      </p:sp>
      <p:sp>
        <p:nvSpPr>
          <p:cNvPr id="2" name="Content Placeholder 1">
            <a:extLst>
              <a:ext uri="{FF2B5EF4-FFF2-40B4-BE49-F238E27FC236}">
                <a16:creationId xmlns:a16="http://schemas.microsoft.com/office/drawing/2014/main" id="{08B6C344-4DF9-4105-A12D-F4990FE0E24F}"/>
              </a:ext>
            </a:extLst>
          </p:cNvPr>
          <p:cNvSpPr>
            <a:spLocks noGrp="1"/>
          </p:cNvSpPr>
          <p:nvPr>
            <p:ph sz="half" idx="1"/>
          </p:nvPr>
        </p:nvSpPr>
        <p:spPr/>
        <p:txBody>
          <a:bodyPr>
            <a:normAutofit/>
          </a:bodyPr>
          <a:lstStyle/>
          <a:p>
            <a:r>
              <a:rPr lang="en-US" dirty="0" err="1"/>
              <a:t>Nsight</a:t>
            </a:r>
            <a:r>
              <a:rPr lang="en-US" dirty="0"/>
              <a:t> Profiler</a:t>
            </a:r>
          </a:p>
          <a:p>
            <a:r>
              <a:rPr lang="en-US" dirty="0"/>
              <a:t>NVIDIA Visual Profiler(NVVP)</a:t>
            </a:r>
          </a:p>
          <a:p>
            <a:endParaRPr lang="en-US" dirty="0"/>
          </a:p>
          <a:p>
            <a:r>
              <a:rPr lang="en-US" dirty="0"/>
              <a:t>Revisit:</a:t>
            </a:r>
          </a:p>
          <a:p>
            <a:pPr lvl="1"/>
            <a:r>
              <a:rPr lang="en-US" dirty="0"/>
              <a:t>Memory Coalescing</a:t>
            </a:r>
          </a:p>
          <a:p>
            <a:pPr lvl="1"/>
            <a:r>
              <a:rPr lang="en-US" dirty="0"/>
              <a:t>Shared Memory</a:t>
            </a:r>
          </a:p>
          <a:p>
            <a:pPr lvl="1"/>
            <a:r>
              <a:rPr lang="en-US" dirty="0"/>
              <a:t>Bank Conflicts</a:t>
            </a:r>
          </a:p>
          <a:p>
            <a:pPr lvl="1"/>
            <a:r>
              <a:rPr lang="en-US" dirty="0"/>
              <a:t>Loop Unrolling</a:t>
            </a:r>
          </a:p>
        </p:txBody>
      </p:sp>
      <p:sp>
        <p:nvSpPr>
          <p:cNvPr id="3" name="Title 2">
            <a:extLst>
              <a:ext uri="{FF2B5EF4-FFF2-40B4-BE49-F238E27FC236}">
                <a16:creationId xmlns:a16="http://schemas.microsoft.com/office/drawing/2014/main" id="{0A2C43BC-78D3-45CE-A7ED-4BA8CE987C5C}"/>
              </a:ext>
            </a:extLst>
          </p:cNvPr>
          <p:cNvSpPr>
            <a:spLocks noGrp="1"/>
          </p:cNvSpPr>
          <p:nvPr>
            <p:ph type="title"/>
          </p:nvPr>
        </p:nvSpPr>
        <p:spPr/>
        <p:txBody>
          <a:bodyPr/>
          <a:lstStyle/>
          <a:p>
            <a:r>
              <a:rPr lang="en-US" dirty="0"/>
              <a:t>Today’s List</a:t>
            </a:r>
          </a:p>
        </p:txBody>
      </p:sp>
    </p:spTree>
    <p:extLst>
      <p:ext uri="{BB962C8B-B14F-4D97-AF65-F5344CB8AC3E}">
        <p14:creationId xmlns:p14="http://schemas.microsoft.com/office/powerpoint/2010/main" val="79587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6" name="Shape 716"/>
          <p:cNvSpPr txBox="1">
            <a:spLocks noGrp="1"/>
          </p:cNvSpPr>
          <p:nvPr>
            <p:ph type="ctrTitle"/>
          </p:nvPr>
        </p:nvSpPr>
        <p:spPr/>
        <p:txBody>
          <a:bodyPr/>
          <a:lstStyle/>
          <a:p>
            <a:pPr lvl="0"/>
            <a:r>
              <a:rPr lang="en"/>
              <a:t>Matrix Transpose</a:t>
            </a:r>
          </a:p>
        </p:txBody>
      </p:sp>
      <p:sp>
        <p:nvSpPr>
          <p:cNvPr id="3" name="Subtitle 2">
            <a:extLst>
              <a:ext uri="{FF2B5EF4-FFF2-40B4-BE49-F238E27FC236}">
                <a16:creationId xmlns:a16="http://schemas.microsoft.com/office/drawing/2014/main" id="{D0110085-F02C-4E85-A6F4-0E9AB8B8AD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7110825"/>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2" name="Shape 722"/>
          <p:cNvSpPr txBox="1">
            <a:spLocks noGrp="1"/>
          </p:cNvSpPr>
          <p:nvPr>
            <p:ph idx="1"/>
          </p:nvPr>
        </p:nvSpPr>
        <p:spPr/>
        <p:txBody>
          <a:bodyPr/>
          <a:lstStyle/>
          <a:p>
            <a:pPr lvl="0"/>
            <a:r>
              <a:rPr lang="en"/>
              <a:t>Inherently parallel</a:t>
            </a:r>
          </a:p>
          <a:p>
            <a:pPr lvl="1"/>
            <a:r>
              <a:rPr lang="en"/>
              <a:t>Each element independent of another</a:t>
            </a:r>
          </a:p>
          <a:p>
            <a:pPr lvl="0"/>
            <a:r>
              <a:rPr lang="en"/>
              <a:t>Simple to implement</a:t>
            </a:r>
          </a:p>
        </p:txBody>
      </p:sp>
      <p:sp>
        <p:nvSpPr>
          <p:cNvPr id="721" name="Shape 721"/>
          <p:cNvSpPr txBox="1">
            <a:spLocks noGrp="1"/>
          </p:cNvSpPr>
          <p:nvPr>
            <p:ph type="title"/>
          </p:nvPr>
        </p:nvSpPr>
        <p:spPr/>
        <p:txBody>
          <a:bodyPr/>
          <a:lstStyle/>
          <a:p>
            <a:pPr lvl="0"/>
            <a:r>
              <a:rPr lang="en"/>
              <a:t>Matrix Transpose</a:t>
            </a:r>
          </a:p>
        </p:txBody>
      </p:sp>
      <p:graphicFrame>
        <p:nvGraphicFramePr>
          <p:cNvPr id="723" name="Shape 723"/>
          <p:cNvGraphicFramePr/>
          <p:nvPr>
            <p:extLst/>
          </p:nvPr>
        </p:nvGraphicFramePr>
        <p:xfrm>
          <a:off x="3894687" y="3443700"/>
          <a:ext cx="1671100" cy="1706760"/>
        </p:xfrm>
        <a:graphic>
          <a:graphicData uri="http://schemas.openxmlformats.org/drawingml/2006/table">
            <a:tbl>
              <a:tblPr>
                <a:noFill/>
              </a:tblPr>
              <a:tblGrid>
                <a:gridCol w="417775">
                  <a:extLst>
                    <a:ext uri="{9D8B030D-6E8A-4147-A177-3AD203B41FA5}">
                      <a16:colId xmlns:a16="http://schemas.microsoft.com/office/drawing/2014/main" val="822577179"/>
                    </a:ext>
                  </a:extLst>
                </a:gridCol>
                <a:gridCol w="417775">
                  <a:extLst>
                    <a:ext uri="{9D8B030D-6E8A-4147-A177-3AD203B41FA5}">
                      <a16:colId xmlns:a16="http://schemas.microsoft.com/office/drawing/2014/main" val="39268224"/>
                    </a:ext>
                  </a:extLst>
                </a:gridCol>
                <a:gridCol w="417775">
                  <a:extLst>
                    <a:ext uri="{9D8B030D-6E8A-4147-A177-3AD203B41FA5}">
                      <a16:colId xmlns:a16="http://schemas.microsoft.com/office/drawing/2014/main" val="996461044"/>
                    </a:ext>
                  </a:extLst>
                </a:gridCol>
                <a:gridCol w="417775">
                  <a:extLst>
                    <a:ext uri="{9D8B030D-6E8A-4147-A177-3AD203B41FA5}">
                      <a16:colId xmlns:a16="http://schemas.microsoft.com/office/drawing/2014/main" val="1936370785"/>
                    </a:ext>
                  </a:extLst>
                </a:gridCol>
              </a:tblGrid>
              <a:tr h="406925">
                <a:tc>
                  <a:txBody>
                    <a:bodyPr/>
                    <a:lstStyle/>
                    <a:p>
                      <a:pPr lvl="0" rtl="0">
                        <a:spcBef>
                          <a:spcPts val="0"/>
                        </a:spcBef>
                        <a:buNone/>
                      </a:pPr>
                      <a:r>
                        <a:rPr lang="en" sz="1600" dirty="0">
                          <a:solidFill>
                            <a:schemeClr val="tx1">
                              <a:lumMod val="95000"/>
                            </a:schemeClr>
                          </a:solidFill>
                        </a:rPr>
                        <a:t>1</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2</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3</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4</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3278555505"/>
                  </a:ext>
                </a:extLst>
              </a:tr>
              <a:tr h="406925">
                <a:tc>
                  <a:txBody>
                    <a:bodyPr/>
                    <a:lstStyle/>
                    <a:p>
                      <a:pPr lvl="0" rtl="0">
                        <a:spcBef>
                          <a:spcPts val="0"/>
                        </a:spcBef>
                        <a:buNone/>
                      </a:pPr>
                      <a:r>
                        <a:rPr lang="en" sz="1600">
                          <a:solidFill>
                            <a:schemeClr val="tx1">
                              <a:lumMod val="95000"/>
                            </a:schemeClr>
                          </a:solidFill>
                        </a:rPr>
                        <a:t>5</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6</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dirty="0">
                          <a:solidFill>
                            <a:schemeClr val="tx1">
                              <a:lumMod val="95000"/>
                            </a:schemeClr>
                          </a:solidFill>
                        </a:rPr>
                        <a:t>7</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8</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2998404188"/>
                  </a:ext>
                </a:extLst>
              </a:tr>
              <a:tr h="406925">
                <a:tc>
                  <a:txBody>
                    <a:bodyPr/>
                    <a:lstStyle/>
                    <a:p>
                      <a:pPr lvl="0" rtl="0">
                        <a:spcBef>
                          <a:spcPts val="0"/>
                        </a:spcBef>
                        <a:buNone/>
                      </a:pPr>
                      <a:r>
                        <a:rPr lang="en" sz="1600">
                          <a:solidFill>
                            <a:schemeClr val="tx1">
                              <a:lumMod val="95000"/>
                            </a:schemeClr>
                          </a:solidFill>
                        </a:rPr>
                        <a:t>9</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10</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11</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12</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2149474358"/>
                  </a:ext>
                </a:extLst>
              </a:tr>
              <a:tr h="406925">
                <a:tc>
                  <a:txBody>
                    <a:bodyPr/>
                    <a:lstStyle/>
                    <a:p>
                      <a:pPr lvl="0" rtl="0">
                        <a:spcBef>
                          <a:spcPts val="0"/>
                        </a:spcBef>
                        <a:buNone/>
                      </a:pPr>
                      <a:r>
                        <a:rPr lang="en" sz="1600">
                          <a:solidFill>
                            <a:schemeClr val="tx1">
                              <a:lumMod val="95000"/>
                            </a:schemeClr>
                          </a:solidFill>
                        </a:rPr>
                        <a:t>13</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14</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15</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dirty="0">
                          <a:solidFill>
                            <a:schemeClr val="tx1">
                              <a:lumMod val="95000"/>
                            </a:schemeClr>
                          </a:solidFill>
                        </a:rPr>
                        <a:t>16</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3430961082"/>
                  </a:ext>
                </a:extLst>
              </a:tr>
            </a:tbl>
          </a:graphicData>
        </a:graphic>
      </p:graphicFrame>
      <p:graphicFrame>
        <p:nvGraphicFramePr>
          <p:cNvPr id="724" name="Shape 724"/>
          <p:cNvGraphicFramePr/>
          <p:nvPr>
            <p:extLst/>
          </p:nvPr>
        </p:nvGraphicFramePr>
        <p:xfrm>
          <a:off x="6635137" y="4527575"/>
          <a:ext cx="1671100" cy="1706760"/>
        </p:xfrm>
        <a:graphic>
          <a:graphicData uri="http://schemas.openxmlformats.org/drawingml/2006/table">
            <a:tbl>
              <a:tblPr>
                <a:noFill/>
              </a:tblPr>
              <a:tblGrid>
                <a:gridCol w="417775">
                  <a:extLst>
                    <a:ext uri="{9D8B030D-6E8A-4147-A177-3AD203B41FA5}">
                      <a16:colId xmlns:a16="http://schemas.microsoft.com/office/drawing/2014/main" val="2504451697"/>
                    </a:ext>
                  </a:extLst>
                </a:gridCol>
                <a:gridCol w="417775">
                  <a:extLst>
                    <a:ext uri="{9D8B030D-6E8A-4147-A177-3AD203B41FA5}">
                      <a16:colId xmlns:a16="http://schemas.microsoft.com/office/drawing/2014/main" val="2932029081"/>
                    </a:ext>
                  </a:extLst>
                </a:gridCol>
                <a:gridCol w="417775">
                  <a:extLst>
                    <a:ext uri="{9D8B030D-6E8A-4147-A177-3AD203B41FA5}">
                      <a16:colId xmlns:a16="http://schemas.microsoft.com/office/drawing/2014/main" val="2597118668"/>
                    </a:ext>
                  </a:extLst>
                </a:gridCol>
                <a:gridCol w="417775">
                  <a:extLst>
                    <a:ext uri="{9D8B030D-6E8A-4147-A177-3AD203B41FA5}">
                      <a16:colId xmlns:a16="http://schemas.microsoft.com/office/drawing/2014/main" val="4219167682"/>
                    </a:ext>
                  </a:extLst>
                </a:gridCol>
              </a:tblGrid>
              <a:tr h="406925">
                <a:tc>
                  <a:txBody>
                    <a:bodyPr/>
                    <a:lstStyle/>
                    <a:p>
                      <a:pPr lvl="0" rtl="0">
                        <a:spcBef>
                          <a:spcPts val="0"/>
                        </a:spcBef>
                        <a:buNone/>
                      </a:pPr>
                      <a:r>
                        <a:rPr lang="en" sz="1600" dirty="0">
                          <a:solidFill>
                            <a:schemeClr val="tx1">
                              <a:lumMod val="95000"/>
                            </a:schemeClr>
                          </a:solidFill>
                        </a:rPr>
                        <a:t>1</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5</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9</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13</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136016850"/>
                  </a:ext>
                </a:extLst>
              </a:tr>
              <a:tr h="406925">
                <a:tc>
                  <a:txBody>
                    <a:bodyPr/>
                    <a:lstStyle/>
                    <a:p>
                      <a:pPr lvl="0" rtl="0">
                        <a:spcBef>
                          <a:spcPts val="0"/>
                        </a:spcBef>
                        <a:buNone/>
                      </a:pPr>
                      <a:r>
                        <a:rPr lang="en" sz="1600">
                          <a:solidFill>
                            <a:schemeClr val="tx1">
                              <a:lumMod val="95000"/>
                            </a:schemeClr>
                          </a:solidFill>
                        </a:rPr>
                        <a:t>2</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6</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10</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14</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2155396414"/>
                  </a:ext>
                </a:extLst>
              </a:tr>
              <a:tr h="406925">
                <a:tc>
                  <a:txBody>
                    <a:bodyPr/>
                    <a:lstStyle/>
                    <a:p>
                      <a:pPr lvl="0" rtl="0">
                        <a:spcBef>
                          <a:spcPts val="0"/>
                        </a:spcBef>
                        <a:buNone/>
                      </a:pPr>
                      <a:r>
                        <a:rPr lang="en" sz="1600">
                          <a:solidFill>
                            <a:schemeClr val="tx1">
                              <a:lumMod val="95000"/>
                            </a:schemeClr>
                          </a:solidFill>
                        </a:rPr>
                        <a:t>3</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7</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11</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15</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874169362"/>
                  </a:ext>
                </a:extLst>
              </a:tr>
              <a:tr h="406925">
                <a:tc>
                  <a:txBody>
                    <a:bodyPr/>
                    <a:lstStyle/>
                    <a:p>
                      <a:pPr lvl="0" rtl="0">
                        <a:spcBef>
                          <a:spcPts val="0"/>
                        </a:spcBef>
                        <a:buNone/>
                      </a:pPr>
                      <a:r>
                        <a:rPr lang="en" sz="1600">
                          <a:solidFill>
                            <a:schemeClr val="tx1">
                              <a:lumMod val="95000"/>
                            </a:schemeClr>
                          </a:solidFill>
                        </a:rPr>
                        <a:t>4</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8</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a:solidFill>
                            <a:schemeClr val="tx1">
                              <a:lumMod val="95000"/>
                            </a:schemeClr>
                          </a:solidFill>
                        </a:rPr>
                        <a:t>12</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tc>
                  <a:txBody>
                    <a:bodyPr/>
                    <a:lstStyle/>
                    <a:p>
                      <a:pPr lvl="0" rtl="0">
                        <a:spcBef>
                          <a:spcPts val="0"/>
                        </a:spcBef>
                        <a:buNone/>
                      </a:pPr>
                      <a:r>
                        <a:rPr lang="en" sz="1600" dirty="0">
                          <a:solidFill>
                            <a:schemeClr val="tx1">
                              <a:lumMod val="95000"/>
                            </a:schemeClr>
                          </a:solidFill>
                        </a:rPr>
                        <a:t>16</a:t>
                      </a:r>
                    </a:p>
                  </a:txBody>
                  <a:tcPr marL="91425" marR="91425" marT="91425" marB="91425">
                    <a:lnL w="9525" cap="flat">
                      <a:solidFill>
                        <a:schemeClr val="accent2"/>
                      </a:solidFill>
                      <a:prstDash val="solid"/>
                      <a:round/>
                      <a:headEnd type="none" w="med" len="med"/>
                      <a:tailEnd type="none" w="med" len="med"/>
                    </a:lnL>
                    <a:lnR w="9525" cap="flat">
                      <a:solidFill>
                        <a:schemeClr val="accent2"/>
                      </a:solidFill>
                      <a:prstDash val="solid"/>
                      <a:round/>
                      <a:headEnd type="none" w="med" len="med"/>
                      <a:tailEnd type="none" w="med" len="med"/>
                    </a:lnR>
                    <a:lnT w="9525" cap="flat">
                      <a:solidFill>
                        <a:schemeClr val="accent2"/>
                      </a:solidFill>
                      <a:prstDash val="solid"/>
                      <a:round/>
                      <a:headEnd type="none" w="med" len="med"/>
                      <a:tailEnd type="none" w="med" len="med"/>
                    </a:lnT>
                    <a:lnB w="9525" cap="flat">
                      <a:solidFill>
                        <a:schemeClr val="accent2"/>
                      </a:solidFill>
                      <a:prstDash val="solid"/>
                      <a:round/>
                      <a:headEnd type="none" w="med" len="med"/>
                      <a:tailEnd type="none" w="med" len="med"/>
                    </a:lnB>
                  </a:tcPr>
                </a:tc>
                <a:extLst>
                  <a:ext uri="{0D108BD9-81ED-4DB2-BD59-A6C34878D82A}">
                    <a16:rowId xmlns:a16="http://schemas.microsoft.com/office/drawing/2014/main" val="1941922695"/>
                  </a:ext>
                </a:extLst>
              </a:tr>
            </a:tbl>
          </a:graphicData>
        </a:graphic>
      </p:graphicFrame>
      <p:sp>
        <p:nvSpPr>
          <p:cNvPr id="725" name="Shape 725"/>
          <p:cNvSpPr/>
          <p:nvPr/>
        </p:nvSpPr>
        <p:spPr>
          <a:xfrm rot="5452432">
            <a:off x="6366661" y="3769709"/>
            <a:ext cx="491757" cy="461635"/>
          </a:xfrm>
          <a:prstGeom prst="bentArrow">
            <a:avLst>
              <a:gd name="adj1" fmla="val 14189"/>
              <a:gd name="adj2" fmla="val 25000"/>
              <a:gd name="adj3" fmla="val 25000"/>
              <a:gd name="adj4" fmla="val 75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Tree>
    <p:extLst>
      <p:ext uri="{BB962C8B-B14F-4D97-AF65-F5344CB8AC3E}">
        <p14:creationId xmlns:p14="http://schemas.microsoft.com/office/powerpoint/2010/main" val="346219698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Shape 731"/>
          <p:cNvSpPr txBox="1">
            <a:spLocks noGrp="1"/>
          </p:cNvSpPr>
          <p:nvPr>
            <p:ph idx="1"/>
          </p:nvPr>
        </p:nvSpPr>
        <p:spPr/>
        <p:txBody>
          <a:bodyPr/>
          <a:lstStyle/>
          <a:p>
            <a:pPr marL="0" indent="0">
              <a:buNone/>
            </a:pPr>
            <a:r>
              <a:rPr lang="en" sz="1600" dirty="0">
                <a:latin typeface="Consolas" panose="020B0609020204030204" pitchFamily="49" charset="0"/>
                <a:cs typeface="Consolas" panose="020B0609020204030204" pitchFamily="49" charset="0"/>
                <a:sym typeface="Courier New"/>
              </a:rPr>
              <a:t>for(int i = 0; i &lt; rows; i++)</a:t>
            </a:r>
          </a:p>
          <a:p>
            <a:pPr marL="0" indent="0">
              <a:buNone/>
            </a:pPr>
            <a:r>
              <a:rPr lang="en" sz="1600" dirty="0">
                <a:latin typeface="Consolas" panose="020B0609020204030204" pitchFamily="49" charset="0"/>
                <a:cs typeface="Consolas" panose="020B0609020204030204" pitchFamily="49" charset="0"/>
                <a:sym typeface="Courier New"/>
              </a:rPr>
              <a:t>     for(int j = 0; j &lt; cols; j++)</a:t>
            </a:r>
          </a:p>
          <a:p>
            <a:pPr marL="0" indent="0">
              <a:buNone/>
            </a:pPr>
            <a:r>
              <a:rPr lang="en" sz="1600" dirty="0">
                <a:latin typeface="Consolas" panose="020B0609020204030204" pitchFamily="49" charset="0"/>
                <a:cs typeface="Consolas" panose="020B0609020204030204" pitchFamily="49" charset="0"/>
                <a:sym typeface="Courier New"/>
              </a:rPr>
              <a:t> 	transpose[i][j] = matrix[j][i]</a:t>
            </a:r>
          </a:p>
          <a:p>
            <a:pPr lvl="0"/>
            <a:endParaRPr lang="en" dirty="0"/>
          </a:p>
          <a:p>
            <a:pPr lvl="0"/>
            <a:r>
              <a:rPr lang="en" dirty="0"/>
              <a:t>Easy</a:t>
            </a:r>
          </a:p>
          <a:p>
            <a:pPr lvl="0"/>
            <a:r>
              <a:rPr lang="en" dirty="0"/>
              <a:t>O(n2)</a:t>
            </a:r>
          </a:p>
          <a:p>
            <a:pPr lvl="0"/>
            <a:r>
              <a:rPr lang="en" dirty="0"/>
              <a:t>Slow!!!!!!</a:t>
            </a:r>
          </a:p>
        </p:txBody>
      </p:sp>
      <p:sp>
        <p:nvSpPr>
          <p:cNvPr id="730" name="Shape 730"/>
          <p:cNvSpPr txBox="1">
            <a:spLocks noGrp="1"/>
          </p:cNvSpPr>
          <p:nvPr>
            <p:ph type="title"/>
          </p:nvPr>
        </p:nvSpPr>
        <p:spPr/>
        <p:txBody>
          <a:bodyPr/>
          <a:lstStyle/>
          <a:p>
            <a:pPr lvl="0"/>
            <a:r>
              <a:rPr lang="en"/>
              <a:t>Matrix Transpose</a:t>
            </a:r>
            <a:br>
              <a:rPr lang="en"/>
            </a:br>
            <a:r>
              <a:rPr lang="en" sz="2400"/>
              <a:t>[CPU Transpose]</a:t>
            </a:r>
          </a:p>
        </p:txBody>
      </p:sp>
    </p:spTree>
    <p:extLst>
      <p:ext uri="{BB962C8B-B14F-4D97-AF65-F5344CB8AC3E}">
        <p14:creationId xmlns:p14="http://schemas.microsoft.com/office/powerpoint/2010/main" val="3971687954"/>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Shape 737"/>
          <p:cNvSpPr txBox="1">
            <a:spLocks noGrp="1"/>
          </p:cNvSpPr>
          <p:nvPr>
            <p:ph idx="1"/>
          </p:nvPr>
        </p:nvSpPr>
        <p:spPr/>
        <p:txBody>
          <a:bodyPr>
            <a:normAutofit lnSpcReduction="10000"/>
          </a:bodyPr>
          <a:lstStyle/>
          <a:p>
            <a:pPr lvl="0"/>
            <a:r>
              <a:rPr lang="en" dirty="0"/>
              <a:t>GPU Transpose</a:t>
            </a:r>
          </a:p>
          <a:p>
            <a:pPr lvl="1"/>
            <a:r>
              <a:rPr lang="en" dirty="0"/>
              <a:t>Launch 1 thread per element</a:t>
            </a:r>
          </a:p>
          <a:p>
            <a:pPr lvl="1"/>
            <a:r>
              <a:rPr lang="en" dirty="0"/>
              <a:t>Compute index</a:t>
            </a:r>
          </a:p>
          <a:p>
            <a:pPr lvl="1"/>
            <a:r>
              <a:rPr lang="en" dirty="0"/>
              <a:t>Compute transposed index</a:t>
            </a:r>
          </a:p>
          <a:p>
            <a:pPr lvl="1"/>
            <a:r>
              <a:rPr lang="en" dirty="0"/>
              <a:t>Copy data to transpose matrix</a:t>
            </a:r>
          </a:p>
          <a:p>
            <a:pPr lvl="1"/>
            <a:endParaRPr lang="en" dirty="0"/>
          </a:p>
          <a:p>
            <a:pPr lvl="0"/>
            <a:r>
              <a:rPr lang="en" dirty="0"/>
              <a:t>O(1) using Parallel compute</a:t>
            </a:r>
          </a:p>
          <a:p>
            <a:pPr lvl="0"/>
            <a:endParaRPr lang="en" dirty="0"/>
          </a:p>
          <a:p>
            <a:pPr lvl="0"/>
            <a:r>
              <a:rPr lang="en" dirty="0"/>
              <a:t>Essentially one memcpy from global-to-global</a:t>
            </a:r>
          </a:p>
          <a:p>
            <a:pPr lvl="1"/>
            <a:r>
              <a:rPr lang="en" dirty="0"/>
              <a:t>It should be fast, shouldn’t it?</a:t>
            </a:r>
          </a:p>
        </p:txBody>
      </p:sp>
      <p:sp>
        <p:nvSpPr>
          <p:cNvPr id="736" name="Shape 736"/>
          <p:cNvSpPr txBox="1">
            <a:spLocks noGrp="1"/>
          </p:cNvSpPr>
          <p:nvPr>
            <p:ph type="title"/>
          </p:nvPr>
        </p:nvSpPr>
        <p:spPr/>
        <p:txBody>
          <a:bodyPr/>
          <a:lstStyle/>
          <a:p>
            <a:pPr lvl="0"/>
            <a:r>
              <a:rPr lang="en" dirty="0"/>
              <a:t>Matrix Transpose</a:t>
            </a:r>
          </a:p>
          <a:p>
            <a:pPr lvl="0"/>
            <a:r>
              <a:rPr lang="en" sz="2400" dirty="0"/>
              <a:t>[Naive GPU Transpose]</a:t>
            </a:r>
          </a:p>
        </p:txBody>
      </p:sp>
    </p:spTree>
    <p:extLst>
      <p:ext uri="{BB962C8B-B14F-4D97-AF65-F5344CB8AC3E}">
        <p14:creationId xmlns:p14="http://schemas.microsoft.com/office/powerpoint/2010/main" val="234697163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2" name="Shape 722"/>
          <p:cNvSpPr txBox="1">
            <a:spLocks noGrp="1"/>
          </p:cNvSpPr>
          <p:nvPr>
            <p:ph idx="1"/>
          </p:nvPr>
        </p:nvSpPr>
        <p:spPr/>
        <p:txBody>
          <a:bodyPr>
            <a:normAutofit/>
          </a:bodyPr>
          <a:lstStyle/>
          <a:p>
            <a:pPr lvl="0"/>
            <a:r>
              <a:rPr lang="en-US" dirty="0"/>
              <a:t>Not too different from </a:t>
            </a:r>
            <a:r>
              <a:rPr lang="en-US" dirty="0" err="1"/>
              <a:t>Memcpy</a:t>
            </a:r>
            <a:endParaRPr lang="en-US" dirty="0"/>
          </a:p>
          <a:p>
            <a:pPr lvl="0"/>
            <a:r>
              <a:rPr lang="en-US" dirty="0"/>
              <a:t>So if </a:t>
            </a:r>
            <a:r>
              <a:rPr lang="en-US" dirty="0" err="1">
                <a:latin typeface="Consolas" panose="020B0609020204030204" pitchFamily="49" charset="0"/>
              </a:rPr>
              <a:t>memcpy</a:t>
            </a:r>
            <a:r>
              <a:rPr lang="en-US" dirty="0"/>
              <a:t> is 100% Practical GPU Bandwidth</a:t>
            </a:r>
          </a:p>
          <a:p>
            <a:pPr lvl="1"/>
            <a:r>
              <a:rPr lang="en-US" dirty="0"/>
              <a:t>How much should we get for transpose?</a:t>
            </a:r>
          </a:p>
          <a:p>
            <a:endParaRPr lang="en-US" dirty="0"/>
          </a:p>
          <a:p>
            <a:r>
              <a:rPr lang="en-US" dirty="0"/>
              <a:t>How much faster than CPU?</a:t>
            </a:r>
          </a:p>
          <a:p>
            <a:endParaRPr lang="en-US" dirty="0"/>
          </a:p>
          <a:p>
            <a:r>
              <a:rPr lang="en-US" dirty="0"/>
              <a:t>Write your answers as percentage</a:t>
            </a:r>
          </a:p>
          <a:p>
            <a:endParaRPr lang="en-US" dirty="0"/>
          </a:p>
        </p:txBody>
      </p:sp>
      <p:sp>
        <p:nvSpPr>
          <p:cNvPr id="721" name="Shape 721"/>
          <p:cNvSpPr txBox="1">
            <a:spLocks noGrp="1"/>
          </p:cNvSpPr>
          <p:nvPr>
            <p:ph type="title"/>
          </p:nvPr>
        </p:nvSpPr>
        <p:spPr/>
        <p:txBody>
          <a:bodyPr>
            <a:normAutofit fontScale="90000"/>
          </a:bodyPr>
          <a:lstStyle/>
          <a:p>
            <a:pPr lvl="0"/>
            <a:r>
              <a:rPr lang="en" dirty="0"/>
              <a:t>Matrix Transpose</a:t>
            </a:r>
            <a:br>
              <a:rPr lang="en" dirty="0"/>
            </a:br>
            <a:r>
              <a:rPr lang="en-US" dirty="0"/>
              <a:t>Let’s make a prediction</a:t>
            </a:r>
            <a:endParaRPr lang="en" dirty="0"/>
          </a:p>
        </p:txBody>
      </p:sp>
    </p:spTree>
    <p:extLst>
      <p:ext uri="{BB962C8B-B14F-4D97-AF65-F5344CB8AC3E}">
        <p14:creationId xmlns:p14="http://schemas.microsoft.com/office/powerpoint/2010/main" val="173333375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Shape 742"/>
          <p:cNvSpPr/>
          <p:nvPr/>
        </p:nvSpPr>
        <p:spPr>
          <a:xfrm>
            <a:off x="6863898" y="5937078"/>
            <a:ext cx="2111400" cy="519294"/>
          </a:xfrm>
          <a:prstGeom prst="ellipse">
            <a:avLst/>
          </a:prstGeom>
          <a:solidFill>
            <a:srgbClr val="7F7F7F"/>
          </a:solidFill>
          <a:ln w="9525" cap="flat">
            <a:solidFill>
              <a:srgbClr val="84B0B5"/>
            </a:solidFill>
            <a:prstDash val="solid"/>
            <a:round/>
            <a:headEnd type="none" w="med" len="med"/>
            <a:tailEnd type="none" w="med" len="med"/>
          </a:ln>
        </p:spPr>
        <p:txBody>
          <a:bodyPr lIns="91425" tIns="45700" rIns="91425" bIns="45700" anchor="ctr" anchorCtr="0">
            <a:spAutoFit/>
          </a:bodyPr>
          <a:lstStyle/>
          <a:p>
            <a:endParaRPr/>
          </a:p>
        </p:txBody>
      </p:sp>
      <p:sp>
        <p:nvSpPr>
          <p:cNvPr id="743" name="Shape 743"/>
          <p:cNvSpPr/>
          <p:nvPr/>
        </p:nvSpPr>
        <p:spPr>
          <a:xfrm>
            <a:off x="4415821" y="5921510"/>
            <a:ext cx="2111400" cy="519294"/>
          </a:xfrm>
          <a:prstGeom prst="ellipse">
            <a:avLst/>
          </a:prstGeom>
          <a:solidFill>
            <a:srgbClr val="7F7F7F"/>
          </a:solidFill>
          <a:ln w="9525" cap="flat">
            <a:solidFill>
              <a:srgbClr val="84B0B5"/>
            </a:solidFill>
            <a:prstDash val="solid"/>
            <a:round/>
            <a:headEnd type="none" w="med" len="med"/>
            <a:tailEnd type="none" w="med" len="med"/>
          </a:ln>
        </p:spPr>
        <p:txBody>
          <a:bodyPr lIns="91425" tIns="45700" rIns="91425" bIns="45700" anchor="ctr" anchorCtr="0">
            <a:spAutoFit/>
          </a:bodyPr>
          <a:lstStyle/>
          <a:p>
            <a:endParaRPr/>
          </a:p>
        </p:txBody>
      </p:sp>
      <p:sp>
        <p:nvSpPr>
          <p:cNvPr id="744" name="Shape 744"/>
          <p:cNvSpPr txBox="1">
            <a:spLocks noGrp="1"/>
          </p:cNvSpPr>
          <p:nvPr>
            <p:ph type="title"/>
          </p:nvPr>
        </p:nvSpPr>
        <p:spPr/>
        <p:txBody>
          <a:bodyPr/>
          <a:lstStyle/>
          <a:p>
            <a:pPr lvl="0"/>
            <a:r>
              <a:rPr lang="en" dirty="0"/>
              <a:t>Matrix Transpose</a:t>
            </a:r>
            <a:br>
              <a:rPr lang="en" dirty="0"/>
            </a:br>
            <a:r>
              <a:rPr lang="en" sz="2400" dirty="0"/>
              <a:t>[Naive GPU Transpose]</a:t>
            </a:r>
            <a:endParaRPr lang="en" dirty="0"/>
          </a:p>
        </p:txBody>
      </p:sp>
      <p:sp>
        <p:nvSpPr>
          <p:cNvPr id="745" name="Shape 745"/>
          <p:cNvSpPr txBox="1"/>
          <p:nvPr/>
        </p:nvSpPr>
        <p:spPr>
          <a:xfrm>
            <a:off x="1779913" y="1796835"/>
            <a:ext cx="8632199" cy="2893069"/>
          </a:xfrm>
          <a:prstGeom prst="rect">
            <a:avLst/>
          </a:prstGeom>
          <a:noFill/>
          <a:ln>
            <a:noFill/>
          </a:ln>
        </p:spPr>
        <p:txBody>
          <a:bodyPr lIns="91425" tIns="91425" rIns="91425" bIns="91425" anchor="t" anchorCtr="0">
            <a:spAutoFit/>
          </a:bodyPr>
          <a:lstStyle/>
          <a:p>
            <a:pPr lvl="0" eaLnBrk="0" fontAlgn="base" hangingPunct="0">
              <a:spcBef>
                <a:spcPct val="0"/>
              </a:spcBef>
              <a:spcAft>
                <a:spcPct val="0"/>
              </a:spcAft>
            </a:pPr>
            <a:r>
              <a:rPr lang="en-US" altLang="en-US" sz="1600" dirty="0">
                <a:solidFill>
                  <a:srgbClr val="BD63C5"/>
                </a:solidFill>
                <a:latin typeface="Consolas" panose="020B0609020204030204" pitchFamily="49" charset="0"/>
                <a:cs typeface="Consolas" panose="020B0609020204030204" pitchFamily="49" charset="0"/>
              </a:rPr>
              <a:t>__global__</a:t>
            </a:r>
          </a:p>
          <a:p>
            <a:pPr lvl="0" eaLnBrk="0" fontAlgn="base" hangingPunct="0">
              <a:spcBef>
                <a:spcPct val="0"/>
              </a:spcBef>
              <a:spcAft>
                <a:spcPct val="0"/>
              </a:spcAft>
            </a:pPr>
            <a:r>
              <a:rPr lang="en-US" altLang="en-US" sz="1600" dirty="0">
                <a:solidFill>
                  <a:srgbClr val="569CD6"/>
                </a:solidFill>
                <a:latin typeface="Consolas" panose="020B0609020204030204" pitchFamily="49" charset="0"/>
                <a:cs typeface="Consolas" panose="020B0609020204030204" pitchFamily="49" charset="0"/>
              </a:rPr>
              <a:t>void</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matrixTranspose</a:t>
            </a:r>
            <a:r>
              <a:rPr lang="en-US" altLang="en-US" sz="1600" dirty="0">
                <a:solidFill>
                  <a:srgbClr val="B4B4B4"/>
                </a:solidFill>
                <a:latin typeface="Consolas" panose="020B0609020204030204" pitchFamily="49" charset="0"/>
                <a:cs typeface="Consolas" panose="020B0609020204030204" pitchFamily="49" charset="0"/>
              </a:rPr>
              <a:t>(</a:t>
            </a:r>
            <a:r>
              <a:rPr lang="en-US" altLang="en-US" sz="1600" dirty="0">
                <a:solidFill>
                  <a:srgbClr val="569CD6"/>
                </a:solidFill>
                <a:latin typeface="Consolas" panose="020B0609020204030204" pitchFamily="49" charset="0"/>
                <a:cs typeface="Consolas" panose="020B0609020204030204" pitchFamily="49" charset="0"/>
              </a:rPr>
              <a:t>float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*_a</a:t>
            </a:r>
            <a:r>
              <a:rPr lang="en-US" altLang="en-US" sz="1600" dirty="0">
                <a:solidFill>
                  <a:srgbClr val="B4B4B4"/>
                </a:solidFill>
                <a:latin typeface="Consolas" panose="020B0609020204030204" pitchFamily="49" charset="0"/>
                <a:cs typeface="Consolas" panose="020B0609020204030204" pitchFamily="49" charset="0"/>
              </a:rPr>
              <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solidFill>
                  <a:srgbClr val="569CD6"/>
                </a:solidFill>
                <a:latin typeface="Consolas" panose="020B0609020204030204" pitchFamily="49" charset="0"/>
                <a:cs typeface="Consolas" panose="020B0609020204030204" pitchFamily="49" charset="0"/>
              </a:rPr>
              <a:t>float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*_b</a:t>
            </a:r>
            <a:r>
              <a:rPr lang="en-US" altLang="en-US" sz="1600" dirty="0">
                <a:solidFill>
                  <a:srgbClr val="B4B4B4"/>
                </a:solidFill>
                <a:latin typeface="Consolas" panose="020B0609020204030204" pitchFamily="49" charset="0"/>
                <a:cs typeface="Consolas" panose="020B0609020204030204" pitchFamily="49" charset="0"/>
              </a:rPr>
              <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solidFill>
                  <a:srgbClr val="B4B4B4"/>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1600" dirty="0">
                <a:solidFill>
                  <a:srgbClr val="B4B4B4"/>
                </a:solidFill>
                <a:latin typeface="Consolas" panose="020B0609020204030204" pitchFamily="49" charset="0"/>
                <a:cs typeface="Consolas" panose="020B0609020204030204" pitchFamily="49" charset="0"/>
              </a:rPr>
              <a:t>     </a:t>
            </a:r>
            <a:r>
              <a:rPr lang="en-US" altLang="en-US" sz="1600" dirty="0" err="1">
                <a:solidFill>
                  <a:srgbClr val="569CD6"/>
                </a:solidFill>
                <a:latin typeface="Consolas" panose="020B0609020204030204" pitchFamily="49" charset="0"/>
                <a:cs typeface="Consolas" panose="020B0609020204030204" pitchFamily="49" charset="0"/>
              </a:rPr>
              <a:t>int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blockIdx.x</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blockDim.x</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threadIdx.x</a:t>
            </a:r>
            <a:r>
              <a:rPr lang="en-US" altLang="en-US" sz="1600" dirty="0">
                <a:latin typeface="Consolas" panose="020B0609020204030204" pitchFamily="49" charset="0"/>
                <a:cs typeface="Consolas" panose="020B0609020204030204" pitchFamily="49" charset="0"/>
              </a:rPr>
              <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solidFill>
                  <a:srgbClr val="608B4E"/>
                </a:solidFill>
                <a:latin typeface="Consolas" panose="020B0609020204030204" pitchFamily="49" charset="0"/>
                <a:cs typeface="Consolas" panose="020B0609020204030204" pitchFamily="49" charset="0"/>
              </a:rPr>
              <a:t>// row</a:t>
            </a:r>
          </a:p>
          <a:p>
            <a:pPr lvl="0" eaLnBrk="0" fontAlgn="base" hangingPunct="0">
              <a:spcBef>
                <a:spcPct val="0"/>
              </a:spcBef>
              <a:spcAft>
                <a:spcPct val="0"/>
              </a:spcAft>
            </a:pPr>
            <a:r>
              <a:rPr lang="en-US" altLang="en-US" sz="1600" dirty="0">
                <a:solidFill>
                  <a:srgbClr val="608B4E"/>
                </a:solidFill>
                <a:latin typeface="Consolas" panose="020B0609020204030204" pitchFamily="49" charset="0"/>
                <a:cs typeface="Consolas" panose="020B0609020204030204" pitchFamily="49" charset="0"/>
              </a:rPr>
              <a:t>     </a:t>
            </a:r>
            <a:r>
              <a:rPr lang="en-US" altLang="en-US" sz="1600" dirty="0" err="1">
                <a:solidFill>
                  <a:srgbClr val="569CD6"/>
                </a:solidFill>
                <a:latin typeface="Consolas" panose="020B0609020204030204" pitchFamily="49" charset="0"/>
                <a:cs typeface="Consolas" panose="020B0609020204030204" pitchFamily="49" charset="0"/>
              </a:rPr>
              <a:t>int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j = </a:t>
            </a:r>
            <a:r>
              <a:rPr lang="en-US" altLang="en-US" sz="1600" dirty="0" err="1">
                <a:latin typeface="Consolas" panose="020B0609020204030204" pitchFamily="49" charset="0"/>
                <a:cs typeface="Consolas" panose="020B0609020204030204" pitchFamily="49" charset="0"/>
              </a:rPr>
              <a:t>blockIdx.y</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blockDim.y</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threadIdx.y</a:t>
            </a:r>
            <a:r>
              <a:rPr lang="en-US" altLang="en-US" sz="1600" dirty="0">
                <a:latin typeface="Consolas" panose="020B0609020204030204" pitchFamily="49" charset="0"/>
                <a:cs typeface="Consolas" panose="020B0609020204030204" pitchFamily="49" charset="0"/>
              </a:rPr>
              <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solidFill>
                  <a:srgbClr val="608B4E"/>
                </a:solidFill>
                <a:latin typeface="Consolas" panose="020B0609020204030204" pitchFamily="49" charset="0"/>
                <a:cs typeface="Consolas" panose="020B0609020204030204" pitchFamily="49" charset="0"/>
              </a:rPr>
              <a:t>// col</a:t>
            </a:r>
            <a:endParaRPr lang="en-US" altLang="en-US" sz="1600" dirty="0">
              <a:solidFill>
                <a:srgbClr val="DADADA"/>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600" dirty="0">
                <a:solidFill>
                  <a:srgbClr val="DADADA"/>
                </a:solidFill>
                <a:latin typeface="Consolas" panose="020B0609020204030204" pitchFamily="49" charset="0"/>
                <a:cs typeface="Consolas" panose="020B0609020204030204" pitchFamily="49" charset="0"/>
              </a:rPr>
              <a:t>     </a:t>
            </a:r>
            <a:endParaRPr lang="en-US" altLang="en-US" sz="1600" dirty="0">
              <a:solidFill>
                <a:srgbClr val="608B4E"/>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altLang="en-US" sz="1600" dirty="0">
              <a:solidFill>
                <a:srgbClr val="DADADA"/>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err="1">
                <a:solidFill>
                  <a:srgbClr val="569CD6"/>
                </a:solidFill>
                <a:latin typeface="Consolas" panose="020B0609020204030204" pitchFamily="49" charset="0"/>
                <a:cs typeface="Consolas" panose="020B0609020204030204" pitchFamily="49" charset="0"/>
              </a:rPr>
              <a:t>int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index_in</a:t>
            </a:r>
            <a:r>
              <a:rPr lang="en-US" altLang="en-US" sz="1600" dirty="0">
                <a:latin typeface="Consolas" panose="020B0609020204030204" pitchFamily="49" charset="0"/>
                <a:cs typeface="Consolas" panose="020B0609020204030204" pitchFamily="49" charset="0"/>
              </a:rPr>
              <a:t>  = j * </a:t>
            </a:r>
            <a:r>
              <a:rPr lang="en-US" altLang="en-US" sz="1600" dirty="0" err="1">
                <a:latin typeface="Consolas" panose="020B0609020204030204" pitchFamily="49" charset="0"/>
                <a:cs typeface="Consolas" panose="020B0609020204030204" pitchFamily="49" charset="0"/>
              </a:rPr>
              <a:t>sizeX</a:t>
            </a:r>
            <a:r>
              <a:rPr lang="en-US" altLang="en-US" sz="1600" dirty="0">
                <a:latin typeface="Consolas" panose="020B0609020204030204" pitchFamily="49" charset="0"/>
                <a:cs typeface="Consolas" panose="020B0609020204030204" pitchFamily="49" charset="0"/>
              </a:rPr>
              <a:t> +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solidFill>
                  <a:srgbClr val="608B4E"/>
                </a:solidFill>
                <a:latin typeface="Consolas" panose="020B0609020204030204" pitchFamily="49" charset="0"/>
                <a:cs typeface="Consolas" panose="020B0609020204030204" pitchFamily="49" charset="0"/>
              </a:rPr>
              <a:t>// (</a:t>
            </a:r>
            <a:r>
              <a:rPr lang="en-US" altLang="en-US" sz="1600" dirty="0" err="1">
                <a:solidFill>
                  <a:srgbClr val="608B4E"/>
                </a:solidFill>
                <a:latin typeface="Consolas" panose="020B0609020204030204" pitchFamily="49" charset="0"/>
                <a:cs typeface="Consolas" panose="020B0609020204030204" pitchFamily="49" charset="0"/>
              </a:rPr>
              <a:t>i</a:t>
            </a:r>
            <a:r>
              <a:rPr lang="en-US" altLang="en-US" sz="1600" dirty="0">
                <a:solidFill>
                  <a:srgbClr val="608B4E"/>
                </a:solidFill>
                <a:latin typeface="Consolas" panose="020B0609020204030204" pitchFamily="49" charset="0"/>
                <a:cs typeface="Consolas" panose="020B0609020204030204" pitchFamily="49" charset="0"/>
              </a:rPr>
              <a:t>, j) from matrix A</a:t>
            </a:r>
            <a:endParaRPr lang="en-US" altLang="en-US" sz="1600" dirty="0">
              <a:solidFill>
                <a:srgbClr val="DADADA"/>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err="1">
                <a:solidFill>
                  <a:srgbClr val="569CD6"/>
                </a:solidFill>
                <a:latin typeface="Consolas" panose="020B0609020204030204" pitchFamily="49" charset="0"/>
                <a:cs typeface="Consolas" panose="020B0609020204030204" pitchFamily="49" charset="0"/>
              </a:rPr>
              <a:t>int</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index_out</a:t>
            </a:r>
            <a:r>
              <a:rPr lang="en-US" altLang="en-US" sz="1600" dirty="0">
                <a:latin typeface="Consolas" panose="020B0609020204030204" pitchFamily="49" charset="0"/>
                <a:cs typeface="Consolas" panose="020B0609020204030204" pitchFamily="49" charset="0"/>
              </a:rPr>
              <a:t> = I * </a:t>
            </a:r>
            <a:r>
              <a:rPr lang="en-US" altLang="en-US" sz="1600" dirty="0" err="1">
                <a:latin typeface="Consolas" panose="020B0609020204030204" pitchFamily="49" charset="0"/>
                <a:cs typeface="Consolas" panose="020B0609020204030204" pitchFamily="49" charset="0"/>
              </a:rPr>
              <a:t>sizeY</a:t>
            </a:r>
            <a:r>
              <a:rPr lang="en-US" altLang="en-US" sz="1600" dirty="0">
                <a:latin typeface="Consolas" panose="020B0609020204030204" pitchFamily="49" charset="0"/>
                <a:cs typeface="Consolas" panose="020B0609020204030204" pitchFamily="49" charset="0"/>
              </a:rPr>
              <a:t> + j;</a:t>
            </a:r>
            <a:r>
              <a:rPr lang="en-US" altLang="en-US" sz="1600" dirty="0">
                <a:solidFill>
                  <a:srgbClr val="DADADA"/>
                </a:solidFill>
                <a:latin typeface="Consolas" panose="020B0609020204030204" pitchFamily="49" charset="0"/>
                <a:cs typeface="Consolas" panose="020B0609020204030204" pitchFamily="49" charset="0"/>
              </a:rPr>
              <a:t>  </a:t>
            </a:r>
            <a:r>
              <a:rPr lang="en-US" altLang="en-US" sz="1600" dirty="0">
                <a:solidFill>
                  <a:srgbClr val="608B4E"/>
                </a:solidFill>
                <a:latin typeface="Consolas" panose="020B0609020204030204" pitchFamily="49" charset="0"/>
                <a:cs typeface="Consolas" panose="020B0609020204030204" pitchFamily="49" charset="0"/>
              </a:rPr>
              <a:t>// transposed index</a:t>
            </a:r>
          </a:p>
          <a:p>
            <a:pPr lvl="0" eaLnBrk="0" fontAlgn="base" hangingPunct="0">
              <a:spcBef>
                <a:spcPct val="0"/>
              </a:spcBef>
              <a:spcAft>
                <a:spcPct val="0"/>
              </a:spcAft>
            </a:pPr>
            <a:endParaRPr lang="en-US" altLang="en-US" sz="1600" dirty="0">
              <a:solidFill>
                <a:srgbClr val="DADADA"/>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1600" dirty="0">
                <a:latin typeface="Consolas" panose="020B0609020204030204" pitchFamily="49" charset="0"/>
                <a:cs typeface="Consolas" panose="020B0609020204030204" pitchFamily="49" charset="0"/>
              </a:rPr>
              <a:t>     b[</a:t>
            </a:r>
            <a:r>
              <a:rPr lang="en-US" altLang="en-US" sz="1600" dirty="0" err="1">
                <a:latin typeface="Consolas" panose="020B0609020204030204" pitchFamily="49" charset="0"/>
                <a:cs typeface="Consolas" panose="020B0609020204030204" pitchFamily="49" charset="0"/>
              </a:rPr>
              <a:t>index_out</a:t>
            </a:r>
            <a:r>
              <a:rPr lang="en-US" altLang="en-US" sz="1600" dirty="0">
                <a:latin typeface="Consolas" panose="020B0609020204030204" pitchFamily="49" charset="0"/>
                <a:cs typeface="Consolas" panose="020B0609020204030204" pitchFamily="49" charset="0"/>
              </a:rPr>
              <a:t>]  = a[</a:t>
            </a:r>
            <a:r>
              <a:rPr lang="en-US" altLang="en-US" sz="1600" dirty="0" err="1">
                <a:latin typeface="Consolas" panose="020B0609020204030204" pitchFamily="49" charset="0"/>
                <a:cs typeface="Consolas" panose="020B0609020204030204" pitchFamily="49" charset="0"/>
              </a:rPr>
              <a:t>index_in</a:t>
            </a:r>
            <a:r>
              <a:rPr lang="en-US" altLang="en-US" sz="1600" dirty="0">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1600" dirty="0">
                <a:solidFill>
                  <a:srgbClr val="B4B4B4"/>
                </a:solidFill>
                <a:latin typeface="Consolas" panose="020B0609020204030204" pitchFamily="49" charset="0"/>
                <a:cs typeface="Consolas" panose="020B0609020204030204" pitchFamily="49" charset="0"/>
              </a:rPr>
              <a:t>}</a:t>
            </a:r>
            <a:endParaRPr lang="en-US" altLang="en-US" sz="4000" dirty="0">
              <a:latin typeface="Arial" panose="020B0604020202020204" pitchFamily="34" charset="0"/>
            </a:endParaRPr>
          </a:p>
        </p:txBody>
      </p:sp>
      <p:graphicFrame>
        <p:nvGraphicFramePr>
          <p:cNvPr id="746" name="Shape 746"/>
          <p:cNvGraphicFramePr/>
          <p:nvPr>
            <p:extLst/>
          </p:nvPr>
        </p:nvGraphicFramePr>
        <p:xfrm>
          <a:off x="1732151" y="5520325"/>
          <a:ext cx="2530625" cy="1112550"/>
        </p:xfrm>
        <a:graphic>
          <a:graphicData uri="http://schemas.openxmlformats.org/drawingml/2006/table">
            <a:tbl>
              <a:tblPr firstRow="1" bandRow="1">
                <a:noFill/>
              </a:tblPr>
              <a:tblGrid>
                <a:gridCol w="506125">
                  <a:extLst>
                    <a:ext uri="{9D8B030D-6E8A-4147-A177-3AD203B41FA5}">
                      <a16:colId xmlns:a16="http://schemas.microsoft.com/office/drawing/2014/main" val="3931919293"/>
                    </a:ext>
                  </a:extLst>
                </a:gridCol>
                <a:gridCol w="506125">
                  <a:extLst>
                    <a:ext uri="{9D8B030D-6E8A-4147-A177-3AD203B41FA5}">
                      <a16:colId xmlns:a16="http://schemas.microsoft.com/office/drawing/2014/main" val="1993721798"/>
                    </a:ext>
                  </a:extLst>
                </a:gridCol>
                <a:gridCol w="506125">
                  <a:extLst>
                    <a:ext uri="{9D8B030D-6E8A-4147-A177-3AD203B41FA5}">
                      <a16:colId xmlns:a16="http://schemas.microsoft.com/office/drawing/2014/main" val="2290050326"/>
                    </a:ext>
                  </a:extLst>
                </a:gridCol>
                <a:gridCol w="506125">
                  <a:extLst>
                    <a:ext uri="{9D8B030D-6E8A-4147-A177-3AD203B41FA5}">
                      <a16:colId xmlns:a16="http://schemas.microsoft.com/office/drawing/2014/main" val="3456064042"/>
                    </a:ext>
                  </a:extLst>
                </a:gridCol>
                <a:gridCol w="506125">
                  <a:extLst>
                    <a:ext uri="{9D8B030D-6E8A-4147-A177-3AD203B41FA5}">
                      <a16:colId xmlns:a16="http://schemas.microsoft.com/office/drawing/2014/main" val="1849258976"/>
                    </a:ext>
                  </a:extLst>
                </a:gridCol>
              </a:tblGrid>
              <a:tr h="370850">
                <a:tc>
                  <a:txBody>
                    <a:bodyPr/>
                    <a:lstStyle/>
                    <a:p>
                      <a:pPr lvl="0" algn="ctr" rtl="0">
                        <a:spcBef>
                          <a:spcPts val="0"/>
                        </a:spcBef>
                        <a:buClr>
                          <a:srgbClr val="000000"/>
                        </a:buClr>
                        <a:buSzPct val="25000"/>
                        <a:buFont typeface="Arial"/>
                        <a:buNone/>
                      </a:pPr>
                      <a:r>
                        <a:rPr lang="en" sz="1800" dirty="0">
                          <a:solidFill>
                            <a:srgbClr val="666666"/>
                          </a:solidFill>
                        </a:rPr>
                        <a:t>2</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5</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-2</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dirty="0">
                          <a:solidFill>
                            <a:schemeClr val="tx2">
                              <a:lumMod val="25000"/>
                            </a:schemeClr>
                          </a:solidFill>
                        </a:rPr>
                        <a:t>6</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solidFill>
                      <a:schemeClr val="lt1"/>
                    </a:solidFill>
                  </a:tcPr>
                </a:tc>
                <a:tc>
                  <a:txBody>
                    <a:bodyPr/>
                    <a:lstStyle/>
                    <a:p>
                      <a:pPr lvl="0" algn="ctr" rtl="0">
                        <a:spcBef>
                          <a:spcPts val="0"/>
                        </a:spcBef>
                        <a:buClr>
                          <a:srgbClr val="000000"/>
                        </a:buClr>
                        <a:buSzPct val="25000"/>
                        <a:buFont typeface="Arial"/>
                        <a:buNone/>
                      </a:pPr>
                      <a:r>
                        <a:rPr lang="en" sz="1800">
                          <a:solidFill>
                            <a:srgbClr val="666666"/>
                          </a:solidFill>
                        </a:rPr>
                        <a:t>6</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2513933015"/>
                  </a:ext>
                </a:extLst>
              </a:tr>
              <a:tr h="370850">
                <a:tc>
                  <a:txBody>
                    <a:bodyPr/>
                    <a:lstStyle/>
                    <a:p>
                      <a:pPr lvl="0" algn="ctr" rtl="0">
                        <a:spcBef>
                          <a:spcPts val="0"/>
                        </a:spcBef>
                        <a:buClr>
                          <a:srgbClr val="000000"/>
                        </a:buClr>
                        <a:buSzPct val="25000"/>
                        <a:buFont typeface="Arial"/>
                        <a:buNone/>
                      </a:pPr>
                      <a:r>
                        <a:rPr lang="en" sz="1800">
                          <a:solidFill>
                            <a:srgbClr val="666666"/>
                          </a:solidFill>
                        </a:rPr>
                        <a:t>3</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5</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3</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4</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6</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3740103636"/>
                  </a:ext>
                </a:extLst>
              </a:tr>
              <a:tr h="370850">
                <a:tc>
                  <a:txBody>
                    <a:bodyPr/>
                    <a:lstStyle/>
                    <a:p>
                      <a:pPr lvl="0" algn="ctr" rtl="0">
                        <a:spcBef>
                          <a:spcPts val="0"/>
                        </a:spcBef>
                        <a:buClr>
                          <a:srgbClr val="000000"/>
                        </a:buClr>
                        <a:buSzPct val="25000"/>
                        <a:buFont typeface="Arial"/>
                        <a:buNone/>
                      </a:pPr>
                      <a:r>
                        <a:rPr lang="en" sz="1800">
                          <a:solidFill>
                            <a:srgbClr val="666666"/>
                          </a:solidFill>
                        </a:rPr>
                        <a:t>4</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8</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4</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-1</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dirty="0">
                          <a:solidFill>
                            <a:srgbClr val="666666"/>
                          </a:solidFill>
                        </a:rPr>
                        <a:t>3</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1846932313"/>
                  </a:ext>
                </a:extLst>
              </a:tr>
            </a:tbl>
          </a:graphicData>
        </a:graphic>
      </p:graphicFrame>
      <p:graphicFrame>
        <p:nvGraphicFramePr>
          <p:cNvPr id="747" name="Shape 747"/>
          <p:cNvGraphicFramePr/>
          <p:nvPr>
            <p:extLst/>
          </p:nvPr>
        </p:nvGraphicFramePr>
        <p:xfrm>
          <a:off x="9220182" y="4177026"/>
          <a:ext cx="1193475" cy="2478500"/>
        </p:xfrm>
        <a:graphic>
          <a:graphicData uri="http://schemas.openxmlformats.org/drawingml/2006/table">
            <a:tbl>
              <a:tblPr firstRow="1" bandRow="1">
                <a:noFill/>
              </a:tblPr>
              <a:tblGrid>
                <a:gridCol w="397825">
                  <a:extLst>
                    <a:ext uri="{9D8B030D-6E8A-4147-A177-3AD203B41FA5}">
                      <a16:colId xmlns:a16="http://schemas.microsoft.com/office/drawing/2014/main" val="1856332135"/>
                    </a:ext>
                  </a:extLst>
                </a:gridCol>
                <a:gridCol w="397825">
                  <a:extLst>
                    <a:ext uri="{9D8B030D-6E8A-4147-A177-3AD203B41FA5}">
                      <a16:colId xmlns:a16="http://schemas.microsoft.com/office/drawing/2014/main" val="805282612"/>
                    </a:ext>
                  </a:extLst>
                </a:gridCol>
                <a:gridCol w="397825">
                  <a:extLst>
                    <a:ext uri="{9D8B030D-6E8A-4147-A177-3AD203B41FA5}">
                      <a16:colId xmlns:a16="http://schemas.microsoft.com/office/drawing/2014/main" val="2406750981"/>
                    </a:ext>
                  </a:extLst>
                </a:gridCol>
              </a:tblGrid>
              <a:tr h="495700">
                <a:tc>
                  <a:txBody>
                    <a:bodyPr/>
                    <a:lstStyle/>
                    <a:p>
                      <a:pPr lvl="0" algn="ctr" rtl="0">
                        <a:spcBef>
                          <a:spcPts val="0"/>
                        </a:spcBef>
                        <a:buClr>
                          <a:srgbClr val="000000"/>
                        </a:buClr>
                        <a:buSzPct val="25000"/>
                        <a:buFont typeface="Arial"/>
                        <a:buNone/>
                      </a:pPr>
                      <a:r>
                        <a:rPr lang="en" sz="1800" dirty="0">
                          <a:solidFill>
                            <a:srgbClr val="666666"/>
                          </a:solidFill>
                        </a:rPr>
                        <a:t>2</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3</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4</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1011948730"/>
                  </a:ext>
                </a:extLst>
              </a:tr>
              <a:tr h="495700">
                <a:tc>
                  <a:txBody>
                    <a:bodyPr/>
                    <a:lstStyle/>
                    <a:p>
                      <a:pPr lvl="0" algn="ctr" rtl="0">
                        <a:spcBef>
                          <a:spcPts val="0"/>
                        </a:spcBef>
                        <a:buClr>
                          <a:srgbClr val="000000"/>
                        </a:buClr>
                        <a:buSzPct val="25000"/>
                        <a:buFont typeface="Arial"/>
                        <a:buNone/>
                      </a:pPr>
                      <a:r>
                        <a:rPr lang="en" sz="1800">
                          <a:solidFill>
                            <a:srgbClr val="666666"/>
                          </a:solidFill>
                        </a:rPr>
                        <a:t>5</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5</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8</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957402216"/>
                  </a:ext>
                </a:extLst>
              </a:tr>
              <a:tr h="495700">
                <a:tc>
                  <a:txBody>
                    <a:bodyPr/>
                    <a:lstStyle/>
                    <a:p>
                      <a:pPr lvl="0" algn="ctr" rtl="0">
                        <a:spcBef>
                          <a:spcPts val="0"/>
                        </a:spcBef>
                        <a:buClr>
                          <a:srgbClr val="000000"/>
                        </a:buClr>
                        <a:buSzPct val="25000"/>
                        <a:buFont typeface="Arial"/>
                        <a:buNone/>
                      </a:pPr>
                      <a:r>
                        <a:rPr lang="en" sz="1800">
                          <a:solidFill>
                            <a:srgbClr val="666666"/>
                          </a:solidFill>
                        </a:rPr>
                        <a:t>-2</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3</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4</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2634099076"/>
                  </a:ext>
                </a:extLst>
              </a:tr>
              <a:tr h="495700">
                <a:tc>
                  <a:txBody>
                    <a:bodyPr/>
                    <a:lstStyle/>
                    <a:p>
                      <a:pPr lvl="0" algn="ctr" rtl="0">
                        <a:spcBef>
                          <a:spcPts val="0"/>
                        </a:spcBef>
                        <a:buClr>
                          <a:srgbClr val="000000"/>
                        </a:buClr>
                        <a:buSzPct val="25000"/>
                        <a:buFont typeface="Arial"/>
                        <a:buNone/>
                      </a:pPr>
                      <a:r>
                        <a:rPr lang="en" sz="1800" dirty="0">
                          <a:solidFill>
                            <a:schemeClr val="tx2">
                              <a:lumMod val="25000"/>
                            </a:schemeClr>
                          </a:solidFill>
                        </a:rPr>
                        <a:t>6</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solidFill>
                      <a:srgbClr val="FFFFFF"/>
                    </a:solidFill>
                  </a:tcPr>
                </a:tc>
                <a:tc>
                  <a:txBody>
                    <a:bodyPr/>
                    <a:lstStyle/>
                    <a:p>
                      <a:pPr lvl="0" algn="ctr" rtl="0">
                        <a:spcBef>
                          <a:spcPts val="0"/>
                        </a:spcBef>
                        <a:buClr>
                          <a:srgbClr val="000000"/>
                        </a:buClr>
                        <a:buSzPct val="25000"/>
                        <a:buFont typeface="Arial"/>
                        <a:buNone/>
                      </a:pPr>
                      <a:r>
                        <a:rPr lang="en" sz="1800">
                          <a:solidFill>
                            <a:srgbClr val="666666"/>
                          </a:solidFill>
                        </a:rPr>
                        <a:t>4</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-1</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998587324"/>
                  </a:ext>
                </a:extLst>
              </a:tr>
              <a:tr h="495700">
                <a:tc>
                  <a:txBody>
                    <a:bodyPr/>
                    <a:lstStyle/>
                    <a:p>
                      <a:pPr lvl="0" algn="ctr" rtl="0">
                        <a:spcBef>
                          <a:spcPts val="0"/>
                        </a:spcBef>
                        <a:buClr>
                          <a:srgbClr val="000000"/>
                        </a:buClr>
                        <a:buSzPct val="25000"/>
                        <a:buFont typeface="Arial"/>
                        <a:buNone/>
                      </a:pPr>
                      <a:r>
                        <a:rPr lang="en" sz="1800">
                          <a:solidFill>
                            <a:srgbClr val="666666"/>
                          </a:solidFill>
                        </a:rPr>
                        <a:t>6</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6</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666666"/>
                          </a:solidFill>
                        </a:rPr>
                        <a:t>3</a:t>
                      </a:r>
                    </a:p>
                  </a:txBody>
                  <a:tcPr marL="91450" marR="91450" marT="45725" marB="45725">
                    <a:lnL w="12700" cap="flat">
                      <a:solidFill>
                        <a:schemeClr val="accent2"/>
                      </a:solidFill>
                      <a:prstDash val="solid"/>
                      <a:round/>
                      <a:headEnd type="none" w="med" len="med"/>
                      <a:tailEnd type="none" w="med" len="med"/>
                    </a:lnL>
                    <a:lnR w="12700" cap="flat">
                      <a:solidFill>
                        <a:schemeClr val="accent2"/>
                      </a:solidFill>
                      <a:prstDash val="solid"/>
                      <a:round/>
                      <a:headEnd type="none" w="med" len="med"/>
                      <a:tailEnd type="none" w="med" len="med"/>
                    </a:lnR>
                    <a:lnT w="12700" cap="flat">
                      <a:solidFill>
                        <a:schemeClr val="accent2"/>
                      </a:solidFill>
                      <a:prstDash val="solid"/>
                      <a:round/>
                      <a:headEnd type="none" w="med" len="med"/>
                      <a:tailEnd type="none" w="med" len="med"/>
                    </a:lnT>
                    <a:lnB w="12700" cap="flat">
                      <a:solidFill>
                        <a:schemeClr val="accent2"/>
                      </a:solidFill>
                      <a:prstDash val="solid"/>
                      <a:round/>
                      <a:headEnd type="none" w="med" len="med"/>
                      <a:tailEnd type="none" w="med" len="med"/>
                    </a:lnB>
                  </a:tcPr>
                </a:tc>
                <a:extLst>
                  <a:ext uri="{0D108BD9-81ED-4DB2-BD59-A6C34878D82A}">
                    <a16:rowId xmlns:a16="http://schemas.microsoft.com/office/drawing/2014/main" val="768453057"/>
                  </a:ext>
                </a:extLst>
              </a:tr>
            </a:tbl>
          </a:graphicData>
        </a:graphic>
      </p:graphicFrame>
      <p:sp>
        <p:nvSpPr>
          <p:cNvPr id="748" name="Shape 748"/>
          <p:cNvSpPr txBox="1"/>
          <p:nvPr/>
        </p:nvSpPr>
        <p:spPr>
          <a:xfrm>
            <a:off x="6971008" y="5869475"/>
            <a:ext cx="2379299" cy="523200"/>
          </a:xfrm>
          <a:prstGeom prst="rect">
            <a:avLst/>
          </a:prstGeom>
          <a:noFill/>
          <a:ln>
            <a:noFill/>
          </a:ln>
        </p:spPr>
        <p:txBody>
          <a:bodyPr lIns="91425" tIns="45700" rIns="91425" bIns="45700" anchor="t" anchorCtr="0">
            <a:spAutoFit/>
          </a:bodyPr>
          <a:lstStyle/>
          <a:p>
            <a:pPr>
              <a:buClr>
                <a:srgbClr val="000000"/>
              </a:buClr>
              <a:buSzPct val="25000"/>
            </a:pPr>
            <a:r>
              <a:rPr lang="en" sz="2800">
                <a:solidFill>
                  <a:schemeClr val="lt1"/>
                </a:solidFill>
              </a:rPr>
              <a:t>_a[ . . . . . .]</a:t>
            </a:r>
          </a:p>
        </p:txBody>
      </p:sp>
      <p:sp>
        <p:nvSpPr>
          <p:cNvPr id="749" name="Shape 749"/>
          <p:cNvSpPr txBox="1"/>
          <p:nvPr/>
        </p:nvSpPr>
        <p:spPr>
          <a:xfrm>
            <a:off x="4477028" y="5869475"/>
            <a:ext cx="2379299" cy="523200"/>
          </a:xfrm>
          <a:prstGeom prst="rect">
            <a:avLst/>
          </a:prstGeom>
          <a:noFill/>
          <a:ln>
            <a:noFill/>
          </a:ln>
        </p:spPr>
        <p:txBody>
          <a:bodyPr lIns="91425" tIns="45700" rIns="91425" bIns="45700" anchor="t" anchorCtr="0">
            <a:spAutoFit/>
          </a:bodyPr>
          <a:lstStyle/>
          <a:p>
            <a:pPr>
              <a:buClr>
                <a:srgbClr val="000000"/>
              </a:buClr>
              <a:buSzPct val="25000"/>
            </a:pPr>
            <a:r>
              <a:rPr lang="en" sz="2800">
                <a:solidFill>
                  <a:schemeClr val="lt1"/>
                </a:solidFill>
              </a:rPr>
              <a:t>_b[ . . . . . .]</a:t>
            </a:r>
          </a:p>
        </p:txBody>
      </p:sp>
      <p:sp>
        <p:nvSpPr>
          <p:cNvPr id="750" name="Shape 750"/>
          <p:cNvSpPr/>
          <p:nvPr/>
        </p:nvSpPr>
        <p:spPr>
          <a:xfrm>
            <a:off x="5211442" y="4819940"/>
            <a:ext cx="3261315" cy="1009155"/>
          </a:xfrm>
          <a:custGeom>
            <a:avLst/>
            <a:gdLst/>
            <a:ahLst/>
            <a:cxnLst/>
            <a:rect l="0" t="0" r="0" b="0"/>
            <a:pathLst>
              <a:path w="3748638" h="520183" extrusionOk="0">
                <a:moveTo>
                  <a:pt x="3748638" y="520183"/>
                </a:moveTo>
                <a:lnTo>
                  <a:pt x="3748638" y="0"/>
                </a:lnTo>
                <a:lnTo>
                  <a:pt x="0" y="0"/>
                </a:lnTo>
                <a:lnTo>
                  <a:pt x="0" y="504883"/>
                </a:lnTo>
              </a:path>
            </a:pathLst>
          </a:custGeom>
          <a:noFill/>
          <a:ln w="38100" cap="flat">
            <a:solidFill>
              <a:schemeClr val="accent2"/>
            </a:solidFill>
            <a:prstDash val="solid"/>
            <a:round/>
            <a:headEnd type="none" w="med" len="med"/>
            <a:tailEnd type="stealth" w="lg" len="lg"/>
          </a:ln>
        </p:spPr>
        <p:txBody>
          <a:bodyPr lIns="91425" tIns="45700" rIns="91425" bIns="45700" anchor="ctr" anchorCtr="0">
            <a:spAutoFit/>
          </a:bodyPr>
          <a:lstStyle/>
          <a:p>
            <a:endParaRPr/>
          </a:p>
        </p:txBody>
      </p:sp>
    </p:spTree>
    <p:extLst>
      <p:ext uri="{BB962C8B-B14F-4D97-AF65-F5344CB8AC3E}">
        <p14:creationId xmlns:p14="http://schemas.microsoft.com/office/powerpoint/2010/main" val="1362248470"/>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6" name="Shape 756"/>
          <p:cNvSpPr txBox="1">
            <a:spLocks noGrp="1"/>
          </p:cNvSpPr>
          <p:nvPr>
            <p:ph idx="1"/>
          </p:nvPr>
        </p:nvSpPr>
        <p:spPr/>
        <p:txBody>
          <a:bodyPr/>
          <a:lstStyle/>
          <a:p>
            <a:pPr lvl="0"/>
            <a:r>
              <a:rPr lang="en" dirty="0"/>
              <a:t>Problems?</a:t>
            </a:r>
          </a:p>
        </p:txBody>
      </p:sp>
      <p:sp>
        <p:nvSpPr>
          <p:cNvPr id="755" name="Shape 755"/>
          <p:cNvSpPr txBox="1">
            <a:spLocks noGrp="1"/>
          </p:cNvSpPr>
          <p:nvPr>
            <p:ph type="title"/>
          </p:nvPr>
        </p:nvSpPr>
        <p:spPr/>
        <p:txBody>
          <a:bodyPr/>
          <a:lstStyle/>
          <a:p>
            <a:pPr lvl="0"/>
            <a:r>
              <a:rPr lang="en" dirty="0"/>
              <a:t>Matrix Transpose</a:t>
            </a:r>
            <a:br>
              <a:rPr lang="en" dirty="0"/>
            </a:br>
            <a:r>
              <a:rPr lang="en" sz="2400" dirty="0"/>
              <a:t>[Naive GPU Transpose]</a:t>
            </a:r>
            <a:endParaRPr lang="en" dirty="0"/>
          </a:p>
        </p:txBody>
      </p:sp>
    </p:spTree>
    <p:extLst>
      <p:ext uri="{BB962C8B-B14F-4D97-AF65-F5344CB8AC3E}">
        <p14:creationId xmlns:p14="http://schemas.microsoft.com/office/powerpoint/2010/main" val="383388135"/>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269" name="Rectangle: Rounded Corners 268">
            <a:extLst>
              <a:ext uri="{FF2B5EF4-FFF2-40B4-BE49-F238E27FC236}">
                <a16:creationId xmlns:a16="http://schemas.microsoft.com/office/drawing/2014/main" id="{6576504E-DDCB-48AD-92A1-DA50D8939545}"/>
              </a:ext>
            </a:extLst>
          </p:cNvPr>
          <p:cNvSpPr/>
          <p:nvPr/>
        </p:nvSpPr>
        <p:spPr>
          <a:xfrm>
            <a:off x="6559821" y="5367933"/>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6</a:t>
            </a:r>
          </a:p>
        </p:txBody>
      </p:sp>
      <p:sp>
        <p:nvSpPr>
          <p:cNvPr id="270" name="Rectangle: Rounded Corners 269">
            <a:extLst>
              <a:ext uri="{FF2B5EF4-FFF2-40B4-BE49-F238E27FC236}">
                <a16:creationId xmlns:a16="http://schemas.microsoft.com/office/drawing/2014/main" id="{C2F4C212-42DA-4B7D-9174-DD8DCBF08E92}"/>
              </a:ext>
            </a:extLst>
          </p:cNvPr>
          <p:cNvSpPr/>
          <p:nvPr/>
        </p:nvSpPr>
        <p:spPr>
          <a:xfrm>
            <a:off x="6555004" y="3906231"/>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5</a:t>
            </a:r>
          </a:p>
        </p:txBody>
      </p:sp>
      <p:sp>
        <p:nvSpPr>
          <p:cNvPr id="271" name="Rectangle: Rounded Corners 270">
            <a:extLst>
              <a:ext uri="{FF2B5EF4-FFF2-40B4-BE49-F238E27FC236}">
                <a16:creationId xmlns:a16="http://schemas.microsoft.com/office/drawing/2014/main" id="{A76B2473-9F11-4AA9-ACD2-C2A84BFFBA54}"/>
              </a:ext>
            </a:extLst>
          </p:cNvPr>
          <p:cNvSpPr/>
          <p:nvPr/>
        </p:nvSpPr>
        <p:spPr>
          <a:xfrm>
            <a:off x="6558242" y="2353103"/>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4</a:t>
            </a:r>
          </a:p>
        </p:txBody>
      </p:sp>
      <p:sp>
        <p:nvSpPr>
          <p:cNvPr id="268" name="Rectangle: Rounded Corners 267">
            <a:extLst>
              <a:ext uri="{FF2B5EF4-FFF2-40B4-BE49-F238E27FC236}">
                <a16:creationId xmlns:a16="http://schemas.microsoft.com/office/drawing/2014/main" id="{8324D86F-8480-41FB-B3AA-D96EE48690F7}"/>
              </a:ext>
            </a:extLst>
          </p:cNvPr>
          <p:cNvSpPr/>
          <p:nvPr/>
        </p:nvSpPr>
        <p:spPr>
          <a:xfrm>
            <a:off x="729663" y="5373815"/>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3</a:t>
            </a:r>
          </a:p>
        </p:txBody>
      </p:sp>
      <p:sp>
        <p:nvSpPr>
          <p:cNvPr id="267" name="Rectangle: Rounded Corners 266">
            <a:extLst>
              <a:ext uri="{FF2B5EF4-FFF2-40B4-BE49-F238E27FC236}">
                <a16:creationId xmlns:a16="http://schemas.microsoft.com/office/drawing/2014/main" id="{4DCDEF2D-FD31-40C2-84C0-FE224D349B07}"/>
              </a:ext>
            </a:extLst>
          </p:cNvPr>
          <p:cNvSpPr/>
          <p:nvPr/>
        </p:nvSpPr>
        <p:spPr>
          <a:xfrm>
            <a:off x="724846" y="3912113"/>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2</a:t>
            </a:r>
          </a:p>
        </p:txBody>
      </p:sp>
      <p:sp>
        <p:nvSpPr>
          <p:cNvPr id="741" name="Rectangle: Rounded Corners 740">
            <a:extLst>
              <a:ext uri="{FF2B5EF4-FFF2-40B4-BE49-F238E27FC236}">
                <a16:creationId xmlns:a16="http://schemas.microsoft.com/office/drawing/2014/main" id="{58B7F66F-77D9-4B3A-A92B-C55179A4366F}"/>
              </a:ext>
            </a:extLst>
          </p:cNvPr>
          <p:cNvSpPr/>
          <p:nvPr/>
        </p:nvSpPr>
        <p:spPr>
          <a:xfrm>
            <a:off x="728084" y="2358985"/>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1</a:t>
            </a:r>
          </a:p>
        </p:txBody>
      </p:sp>
      <p:sp>
        <p:nvSpPr>
          <p:cNvPr id="756" name="Shape 756"/>
          <p:cNvSpPr txBox="1">
            <a:spLocks noGrp="1"/>
          </p:cNvSpPr>
          <p:nvPr>
            <p:ph idx="1"/>
          </p:nvPr>
        </p:nvSpPr>
        <p:spPr/>
        <p:txBody>
          <a:bodyPr/>
          <a:lstStyle/>
          <a:p>
            <a:pPr lvl="0"/>
            <a:r>
              <a:rPr lang="en-US" dirty="0"/>
              <a:t>Memory Coalescing – What access patterns are used?</a:t>
            </a:r>
            <a:endParaRPr lang="en" dirty="0"/>
          </a:p>
        </p:txBody>
      </p:sp>
      <p:sp>
        <p:nvSpPr>
          <p:cNvPr id="755" name="Shape 755"/>
          <p:cNvSpPr txBox="1">
            <a:spLocks noGrp="1"/>
          </p:cNvSpPr>
          <p:nvPr>
            <p:ph type="title"/>
          </p:nvPr>
        </p:nvSpPr>
        <p:spPr/>
        <p:txBody>
          <a:bodyPr/>
          <a:lstStyle/>
          <a:p>
            <a:pPr lvl="0"/>
            <a:r>
              <a:rPr lang="en" dirty="0"/>
              <a:t>Matrix Transpose</a:t>
            </a:r>
            <a:br>
              <a:rPr lang="en" dirty="0"/>
            </a:br>
            <a:r>
              <a:rPr lang="en" sz="2400" dirty="0"/>
              <a:t>[Naive GPU Transpose]</a:t>
            </a:r>
            <a:endParaRPr lang="en" dirty="0"/>
          </a:p>
        </p:txBody>
      </p:sp>
      <p:grpSp>
        <p:nvGrpSpPr>
          <p:cNvPr id="2" name="Group 1">
            <a:extLst>
              <a:ext uri="{FF2B5EF4-FFF2-40B4-BE49-F238E27FC236}">
                <a16:creationId xmlns:a16="http://schemas.microsoft.com/office/drawing/2014/main" id="{17B7ECAD-E05A-409E-B66D-53E384F5D365}"/>
              </a:ext>
            </a:extLst>
          </p:cNvPr>
          <p:cNvGrpSpPr/>
          <p:nvPr/>
        </p:nvGrpSpPr>
        <p:grpSpPr>
          <a:xfrm>
            <a:off x="778147" y="2359772"/>
            <a:ext cx="5251670" cy="1298588"/>
            <a:chOff x="1109940" y="3068903"/>
            <a:chExt cx="8514438" cy="1641558"/>
          </a:xfrm>
        </p:grpSpPr>
        <p:cxnSp>
          <p:nvCxnSpPr>
            <p:cNvPr id="4" name="Shape 264">
              <a:extLst>
                <a:ext uri="{FF2B5EF4-FFF2-40B4-BE49-F238E27FC236}">
                  <a16:creationId xmlns:a16="http://schemas.microsoft.com/office/drawing/2014/main" id="{09DB70B2-2436-4D5C-A2A6-865792846804}"/>
                </a:ext>
              </a:extLst>
            </p:cNvPr>
            <p:cNvCxnSpPr/>
            <p:nvPr/>
          </p:nvCxnSpPr>
          <p:spPr>
            <a:xfrm rot="-5400000" flipH="1">
              <a:off x="4092830"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 name="Shape 265">
              <a:extLst>
                <a:ext uri="{FF2B5EF4-FFF2-40B4-BE49-F238E27FC236}">
                  <a16:creationId xmlns:a16="http://schemas.microsoft.com/office/drawing/2014/main" id="{ED698337-8853-46F5-84B8-DB111699DC34}"/>
                </a:ext>
              </a:extLst>
            </p:cNvPr>
            <p:cNvCxnSpPr/>
            <p:nvPr/>
          </p:nvCxnSpPr>
          <p:spPr>
            <a:xfrm rot="-5400000" flipH="1">
              <a:off x="4322857"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6" name="Shape 266">
              <a:extLst>
                <a:ext uri="{FF2B5EF4-FFF2-40B4-BE49-F238E27FC236}">
                  <a16:creationId xmlns:a16="http://schemas.microsoft.com/office/drawing/2014/main" id="{648CF3E3-759C-4387-B684-5444912D8D7F}"/>
                </a:ext>
              </a:extLst>
            </p:cNvPr>
            <p:cNvCxnSpPr/>
            <p:nvPr/>
          </p:nvCxnSpPr>
          <p:spPr>
            <a:xfrm rot="-5400000" flipH="1">
              <a:off x="5674272" y="3287603"/>
              <a:ext cx="392999" cy="7200"/>
            </a:xfrm>
            <a:prstGeom prst="straightConnector1">
              <a:avLst/>
            </a:prstGeom>
            <a:noFill/>
            <a:ln w="9525" cap="flat">
              <a:solidFill>
                <a:schemeClr val="accent1"/>
              </a:solidFill>
              <a:prstDash val="solid"/>
              <a:round/>
              <a:headEnd type="none" w="med" len="med"/>
              <a:tailEnd type="stealth" w="lg" len="lg"/>
            </a:ln>
          </p:spPr>
        </p:cxnSp>
        <p:sp>
          <p:nvSpPr>
            <p:cNvPr id="7" name="Shape 267">
              <a:extLst>
                <a:ext uri="{FF2B5EF4-FFF2-40B4-BE49-F238E27FC236}">
                  <a16:creationId xmlns:a16="http://schemas.microsoft.com/office/drawing/2014/main" id="{1C5A2CEF-DFE4-454B-8665-6E73E98E2CF2}"/>
                </a:ext>
              </a:extLst>
            </p:cNvPr>
            <p:cNvSpPr txBox="1"/>
            <p:nvPr/>
          </p:nvSpPr>
          <p:spPr>
            <a:xfrm>
              <a:off x="5054871" y="3068903"/>
              <a:ext cx="654007" cy="272293"/>
            </a:xfrm>
            <a:prstGeom prst="rect">
              <a:avLst/>
            </a:prstGeom>
            <a:noFill/>
            <a:ln>
              <a:noFill/>
            </a:ln>
          </p:spPr>
          <p:txBody>
            <a:bodyPr wrap="square" lIns="91425" tIns="45700" rIns="91425" bIns="45700" anchor="t" anchorCtr="0">
              <a:spAutoFit/>
            </a:bodyPr>
            <a:lstStyle/>
            <a:p>
              <a:pPr>
                <a:buSzPct val="25000"/>
              </a:pPr>
              <a:r>
                <a:rPr lang="en" sz="800" b="1" dirty="0">
                  <a:solidFill>
                    <a:schemeClr val="dk2"/>
                  </a:solidFill>
                </a:rPr>
                <a:t>...</a:t>
              </a:r>
            </a:p>
          </p:txBody>
        </p:sp>
        <p:cxnSp>
          <p:nvCxnSpPr>
            <p:cNvPr id="8" name="Shape 268">
              <a:extLst>
                <a:ext uri="{FF2B5EF4-FFF2-40B4-BE49-F238E27FC236}">
                  <a16:creationId xmlns:a16="http://schemas.microsoft.com/office/drawing/2014/main" id="{967BB7AB-11E1-4AEE-8195-D0626B73DB3E}"/>
                </a:ext>
              </a:extLst>
            </p:cNvPr>
            <p:cNvCxnSpPr/>
            <p:nvPr/>
          </p:nvCxnSpPr>
          <p:spPr>
            <a:xfrm rot="-5400000" flipH="1">
              <a:off x="3841238"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9" name="Shape 270">
              <a:extLst>
                <a:ext uri="{FF2B5EF4-FFF2-40B4-BE49-F238E27FC236}">
                  <a16:creationId xmlns:a16="http://schemas.microsoft.com/office/drawing/2014/main" id="{7478D16D-662B-48C2-A2CE-83910C66F8F8}"/>
                </a:ext>
              </a:extLst>
            </p:cNvPr>
            <p:cNvCxnSpPr/>
            <p:nvPr/>
          </p:nvCxnSpPr>
          <p:spPr>
            <a:xfrm rot="-5400000" flipH="1">
              <a:off x="4509754"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0" name="Shape 271">
              <a:extLst>
                <a:ext uri="{FF2B5EF4-FFF2-40B4-BE49-F238E27FC236}">
                  <a16:creationId xmlns:a16="http://schemas.microsoft.com/office/drawing/2014/main" id="{99A96849-BE92-4639-8806-B920837BCCD6}"/>
                </a:ext>
              </a:extLst>
            </p:cNvPr>
            <p:cNvCxnSpPr/>
            <p:nvPr/>
          </p:nvCxnSpPr>
          <p:spPr>
            <a:xfrm rot="-5400000" flipH="1">
              <a:off x="5868379" y="3297188"/>
              <a:ext cx="392999" cy="7200"/>
            </a:xfrm>
            <a:prstGeom prst="straightConnector1">
              <a:avLst/>
            </a:prstGeom>
            <a:noFill/>
            <a:ln w="9525" cap="flat">
              <a:solidFill>
                <a:schemeClr val="accent1"/>
              </a:solidFill>
              <a:prstDash val="solid"/>
              <a:round/>
              <a:headEnd type="none" w="med" len="med"/>
              <a:tailEnd type="stealth" w="lg" len="lg"/>
            </a:ln>
          </p:spPr>
        </p:cxnSp>
        <p:sp>
          <p:nvSpPr>
            <p:cNvPr id="11" name="Shape 288">
              <a:extLst>
                <a:ext uri="{FF2B5EF4-FFF2-40B4-BE49-F238E27FC236}">
                  <a16:creationId xmlns:a16="http://schemas.microsoft.com/office/drawing/2014/main" id="{EE143511-CCF4-4026-97B0-09D34F58FFAE}"/>
                </a:ext>
              </a:extLst>
            </p:cNvPr>
            <p:cNvSpPr/>
            <p:nvPr/>
          </p:nvSpPr>
          <p:spPr>
            <a:xfrm>
              <a:off x="7357278" y="3541580"/>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2" name="Shape 289">
              <a:extLst>
                <a:ext uri="{FF2B5EF4-FFF2-40B4-BE49-F238E27FC236}">
                  <a16:creationId xmlns:a16="http://schemas.microsoft.com/office/drawing/2014/main" id="{AFE441AD-E125-458F-8598-1EC58C6F04DC}"/>
                </a:ext>
              </a:extLst>
            </p:cNvPr>
            <p:cNvSpPr/>
            <p:nvPr/>
          </p:nvSpPr>
          <p:spPr>
            <a:xfrm>
              <a:off x="3937756" y="3544774"/>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3" name="Shape 290">
              <a:extLst>
                <a:ext uri="{FF2B5EF4-FFF2-40B4-BE49-F238E27FC236}">
                  <a16:creationId xmlns:a16="http://schemas.microsoft.com/office/drawing/2014/main" id="{7EC62A11-BE38-403A-BB34-67E647EA5A7D}"/>
                </a:ext>
              </a:extLst>
            </p:cNvPr>
            <p:cNvSpPr/>
            <p:nvPr/>
          </p:nvSpPr>
          <p:spPr>
            <a:xfrm>
              <a:off x="1673430" y="3544774"/>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4" name="Shape 291">
              <a:extLst>
                <a:ext uri="{FF2B5EF4-FFF2-40B4-BE49-F238E27FC236}">
                  <a16:creationId xmlns:a16="http://schemas.microsoft.com/office/drawing/2014/main" id="{9D7ECD5B-08DE-4EFE-B689-9BF5554093BF}"/>
                </a:ext>
              </a:extLst>
            </p:cNvPr>
            <p:cNvSpPr/>
            <p:nvPr/>
          </p:nvSpPr>
          <p:spPr>
            <a:xfrm>
              <a:off x="6206879" y="3541589"/>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cxnSp>
          <p:nvCxnSpPr>
            <p:cNvPr id="15" name="Shape 292">
              <a:extLst>
                <a:ext uri="{FF2B5EF4-FFF2-40B4-BE49-F238E27FC236}">
                  <a16:creationId xmlns:a16="http://schemas.microsoft.com/office/drawing/2014/main" id="{0B2D2F5D-9302-4CBA-9C0A-9DB5E3DD0D8F}"/>
                </a:ext>
              </a:extLst>
            </p:cNvPr>
            <p:cNvCxnSpPr/>
            <p:nvPr/>
          </p:nvCxnSpPr>
          <p:spPr>
            <a:xfrm rot="-5400000" flipH="1">
              <a:off x="4085641"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6" name="Shape 293">
              <a:extLst>
                <a:ext uri="{FF2B5EF4-FFF2-40B4-BE49-F238E27FC236}">
                  <a16:creationId xmlns:a16="http://schemas.microsoft.com/office/drawing/2014/main" id="{D2EAF510-32F8-4B23-B1B5-B60D9D314EAD}"/>
                </a:ext>
              </a:extLst>
            </p:cNvPr>
            <p:cNvCxnSpPr/>
            <p:nvPr/>
          </p:nvCxnSpPr>
          <p:spPr>
            <a:xfrm rot="-5400000" flipH="1">
              <a:off x="4315668"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7" name="Shape 294">
              <a:extLst>
                <a:ext uri="{FF2B5EF4-FFF2-40B4-BE49-F238E27FC236}">
                  <a16:creationId xmlns:a16="http://schemas.microsoft.com/office/drawing/2014/main" id="{3A416224-270A-44B0-B39F-5552C27BB605}"/>
                </a:ext>
              </a:extLst>
            </p:cNvPr>
            <p:cNvCxnSpPr/>
            <p:nvPr/>
          </p:nvCxnSpPr>
          <p:spPr>
            <a:xfrm rot="-5400000" flipH="1">
              <a:off x="5667083" y="4156718"/>
              <a:ext cx="392999" cy="7200"/>
            </a:xfrm>
            <a:prstGeom prst="straightConnector1">
              <a:avLst/>
            </a:prstGeom>
            <a:noFill/>
            <a:ln w="9525" cap="flat">
              <a:solidFill>
                <a:schemeClr val="accent1"/>
              </a:solidFill>
              <a:prstDash val="solid"/>
              <a:round/>
              <a:headEnd type="none" w="med" len="med"/>
              <a:tailEnd type="stealth" w="lg" len="lg"/>
            </a:ln>
          </p:spPr>
        </p:cxnSp>
        <p:sp>
          <p:nvSpPr>
            <p:cNvPr id="18" name="Shape 295">
              <a:extLst>
                <a:ext uri="{FF2B5EF4-FFF2-40B4-BE49-F238E27FC236}">
                  <a16:creationId xmlns:a16="http://schemas.microsoft.com/office/drawing/2014/main" id="{5189EEB3-A66E-4F0C-8825-94C627A910AA}"/>
                </a:ext>
              </a:extLst>
            </p:cNvPr>
            <p:cNvSpPr txBox="1"/>
            <p:nvPr/>
          </p:nvSpPr>
          <p:spPr>
            <a:xfrm>
              <a:off x="5054871" y="3947603"/>
              <a:ext cx="543387" cy="272293"/>
            </a:xfrm>
            <a:prstGeom prst="rect">
              <a:avLst/>
            </a:prstGeom>
            <a:noFill/>
            <a:ln>
              <a:noFill/>
            </a:ln>
          </p:spPr>
          <p:txBody>
            <a:bodyPr wrap="square" lIns="91425" tIns="45700" rIns="91425" bIns="45700" anchor="t" anchorCtr="0">
              <a:spAutoFit/>
            </a:bodyPr>
            <a:lstStyle/>
            <a:p>
              <a:pPr>
                <a:buSzPct val="25000"/>
              </a:pPr>
              <a:r>
                <a:rPr lang="en" sz="800" b="1">
                  <a:solidFill>
                    <a:schemeClr val="dk2"/>
                  </a:solidFill>
                </a:rPr>
                <a:t>...</a:t>
              </a:r>
            </a:p>
          </p:txBody>
        </p:sp>
        <p:cxnSp>
          <p:nvCxnSpPr>
            <p:cNvPr id="19" name="Shape 296">
              <a:extLst>
                <a:ext uri="{FF2B5EF4-FFF2-40B4-BE49-F238E27FC236}">
                  <a16:creationId xmlns:a16="http://schemas.microsoft.com/office/drawing/2014/main" id="{3558194B-66CD-4924-B433-0EEED9D2F697}"/>
                </a:ext>
              </a:extLst>
            </p:cNvPr>
            <p:cNvCxnSpPr/>
            <p:nvPr/>
          </p:nvCxnSpPr>
          <p:spPr>
            <a:xfrm rot="-5400000" flipH="1">
              <a:off x="3834049"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0" name="Shape 297">
              <a:extLst>
                <a:ext uri="{FF2B5EF4-FFF2-40B4-BE49-F238E27FC236}">
                  <a16:creationId xmlns:a16="http://schemas.microsoft.com/office/drawing/2014/main" id="{9A8E1B4D-5A34-46AC-9542-49C0DAA82209}"/>
                </a:ext>
              </a:extLst>
            </p:cNvPr>
            <p:cNvCxnSpPr/>
            <p:nvPr/>
          </p:nvCxnSpPr>
          <p:spPr>
            <a:xfrm rot="-5400000" flipH="1">
              <a:off x="4502565"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1" name="Shape 298">
              <a:extLst>
                <a:ext uri="{FF2B5EF4-FFF2-40B4-BE49-F238E27FC236}">
                  <a16:creationId xmlns:a16="http://schemas.microsoft.com/office/drawing/2014/main" id="{2C7CE4DE-5F41-4BE1-907D-95C54B844545}"/>
                </a:ext>
              </a:extLst>
            </p:cNvPr>
            <p:cNvCxnSpPr/>
            <p:nvPr/>
          </p:nvCxnSpPr>
          <p:spPr>
            <a:xfrm rot="-5400000" flipH="1">
              <a:off x="5861190" y="4166303"/>
              <a:ext cx="392999" cy="7200"/>
            </a:xfrm>
            <a:prstGeom prst="straightConnector1">
              <a:avLst/>
            </a:prstGeom>
            <a:noFill/>
            <a:ln w="9525" cap="flat">
              <a:solidFill>
                <a:schemeClr val="accent1"/>
              </a:solidFill>
              <a:prstDash val="solid"/>
              <a:round/>
              <a:headEnd type="none" w="med" len="med"/>
              <a:tailEnd type="stealth" w="lg" len="lg"/>
            </a:ln>
          </p:spPr>
        </p:cxnSp>
        <p:sp>
          <p:nvSpPr>
            <p:cNvPr id="22" name="Shape 299">
              <a:extLst>
                <a:ext uri="{FF2B5EF4-FFF2-40B4-BE49-F238E27FC236}">
                  <a16:creationId xmlns:a16="http://schemas.microsoft.com/office/drawing/2014/main" id="{9ACAD646-3BD0-4004-8DBB-B6577A497202}"/>
                </a:ext>
              </a:extLst>
            </p:cNvPr>
            <p:cNvSpPr/>
            <p:nvPr/>
          </p:nvSpPr>
          <p:spPr>
            <a:xfrm>
              <a:off x="896258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3" name="Shape 300">
              <a:extLst>
                <a:ext uri="{FF2B5EF4-FFF2-40B4-BE49-F238E27FC236}">
                  <a16:creationId xmlns:a16="http://schemas.microsoft.com/office/drawing/2014/main" id="{CD77363A-FC14-490C-BB95-8452F2ED57CC}"/>
                </a:ext>
              </a:extLst>
            </p:cNvPr>
            <p:cNvSpPr/>
            <p:nvPr/>
          </p:nvSpPr>
          <p:spPr>
            <a:xfrm>
              <a:off x="840189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 name="Shape 301">
              <a:extLst>
                <a:ext uri="{FF2B5EF4-FFF2-40B4-BE49-F238E27FC236}">
                  <a16:creationId xmlns:a16="http://schemas.microsoft.com/office/drawing/2014/main" id="{2F044BB5-B530-4D7D-A44C-CA7B24178727}"/>
                </a:ext>
              </a:extLst>
            </p:cNvPr>
            <p:cNvSpPr/>
            <p:nvPr/>
          </p:nvSpPr>
          <p:spPr>
            <a:xfrm>
              <a:off x="784120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 name="Shape 302">
              <a:extLst>
                <a:ext uri="{FF2B5EF4-FFF2-40B4-BE49-F238E27FC236}">
                  <a16:creationId xmlns:a16="http://schemas.microsoft.com/office/drawing/2014/main" id="{DD9EC60D-12D5-4C14-830B-C1F2A638C614}"/>
                </a:ext>
              </a:extLst>
            </p:cNvPr>
            <p:cNvSpPr/>
            <p:nvPr/>
          </p:nvSpPr>
          <p:spPr>
            <a:xfrm>
              <a:off x="7280520"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6" name="Shape 303">
              <a:extLst>
                <a:ext uri="{FF2B5EF4-FFF2-40B4-BE49-F238E27FC236}">
                  <a16:creationId xmlns:a16="http://schemas.microsoft.com/office/drawing/2014/main" id="{9FACC1A1-D541-455A-88D7-6E39A837EC5F}"/>
                </a:ext>
              </a:extLst>
            </p:cNvPr>
            <p:cNvSpPr/>
            <p:nvPr/>
          </p:nvSpPr>
          <p:spPr>
            <a:xfrm>
              <a:off x="671982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7" name="Shape 304">
              <a:extLst>
                <a:ext uri="{FF2B5EF4-FFF2-40B4-BE49-F238E27FC236}">
                  <a16:creationId xmlns:a16="http://schemas.microsoft.com/office/drawing/2014/main" id="{2452D40E-AE69-46E5-AFD6-E7069480453C}"/>
                </a:ext>
              </a:extLst>
            </p:cNvPr>
            <p:cNvSpPr/>
            <p:nvPr/>
          </p:nvSpPr>
          <p:spPr>
            <a:xfrm>
              <a:off x="615913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8" name="Shape 305">
              <a:extLst>
                <a:ext uri="{FF2B5EF4-FFF2-40B4-BE49-F238E27FC236}">
                  <a16:creationId xmlns:a16="http://schemas.microsoft.com/office/drawing/2014/main" id="{DA8518BF-4BA3-4D6E-96CD-E9BA04A1EDDE}"/>
                </a:ext>
              </a:extLst>
            </p:cNvPr>
            <p:cNvSpPr/>
            <p:nvPr/>
          </p:nvSpPr>
          <p:spPr>
            <a:xfrm>
              <a:off x="1673430"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9" name="Shape 306">
              <a:extLst>
                <a:ext uri="{FF2B5EF4-FFF2-40B4-BE49-F238E27FC236}">
                  <a16:creationId xmlns:a16="http://schemas.microsoft.com/office/drawing/2014/main" id="{AA8AE337-5EE0-4BBF-9109-C17243B79DA3}"/>
                </a:ext>
              </a:extLst>
            </p:cNvPr>
            <p:cNvSpPr/>
            <p:nvPr/>
          </p:nvSpPr>
          <p:spPr>
            <a:xfrm>
              <a:off x="5598260"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0" name="Shape 307">
              <a:extLst>
                <a:ext uri="{FF2B5EF4-FFF2-40B4-BE49-F238E27FC236}">
                  <a16:creationId xmlns:a16="http://schemas.microsoft.com/office/drawing/2014/main" id="{6CE0224B-6624-4745-B3C3-21D841E03420}"/>
                </a:ext>
              </a:extLst>
            </p:cNvPr>
            <p:cNvSpPr/>
            <p:nvPr/>
          </p:nvSpPr>
          <p:spPr>
            <a:xfrm>
              <a:off x="5037572"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1" name="Shape 308">
              <a:extLst>
                <a:ext uri="{FF2B5EF4-FFF2-40B4-BE49-F238E27FC236}">
                  <a16:creationId xmlns:a16="http://schemas.microsoft.com/office/drawing/2014/main" id="{1FAFD1B1-CD54-4006-A3C7-20797465ADFC}"/>
                </a:ext>
              </a:extLst>
            </p:cNvPr>
            <p:cNvSpPr/>
            <p:nvPr/>
          </p:nvSpPr>
          <p:spPr>
            <a:xfrm>
              <a:off x="4476879"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2" name="Shape 309">
              <a:extLst>
                <a:ext uri="{FF2B5EF4-FFF2-40B4-BE49-F238E27FC236}">
                  <a16:creationId xmlns:a16="http://schemas.microsoft.com/office/drawing/2014/main" id="{959A4623-B857-4FC5-B026-0768D0AF5A6C}"/>
                </a:ext>
              </a:extLst>
            </p:cNvPr>
            <p:cNvSpPr/>
            <p:nvPr/>
          </p:nvSpPr>
          <p:spPr>
            <a:xfrm>
              <a:off x="3916189"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3" name="Shape 310">
              <a:extLst>
                <a:ext uri="{FF2B5EF4-FFF2-40B4-BE49-F238E27FC236}">
                  <a16:creationId xmlns:a16="http://schemas.microsoft.com/office/drawing/2014/main" id="{C8DD6717-8171-4D45-B521-7E9C733C1E66}"/>
                </a:ext>
              </a:extLst>
            </p:cNvPr>
            <p:cNvSpPr/>
            <p:nvPr/>
          </p:nvSpPr>
          <p:spPr>
            <a:xfrm>
              <a:off x="3355501"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4" name="Shape 311">
              <a:extLst>
                <a:ext uri="{FF2B5EF4-FFF2-40B4-BE49-F238E27FC236}">
                  <a16:creationId xmlns:a16="http://schemas.microsoft.com/office/drawing/2014/main" id="{CAD684DB-FF89-458D-8160-1BFE3CFEFE44}"/>
                </a:ext>
              </a:extLst>
            </p:cNvPr>
            <p:cNvSpPr/>
            <p:nvPr/>
          </p:nvSpPr>
          <p:spPr>
            <a:xfrm>
              <a:off x="2794810"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5" name="Shape 312">
              <a:extLst>
                <a:ext uri="{FF2B5EF4-FFF2-40B4-BE49-F238E27FC236}">
                  <a16:creationId xmlns:a16="http://schemas.microsoft.com/office/drawing/2014/main" id="{B94A414F-1687-437F-9DBD-638169EB75E8}"/>
                </a:ext>
              </a:extLst>
            </p:cNvPr>
            <p:cNvSpPr/>
            <p:nvPr/>
          </p:nvSpPr>
          <p:spPr>
            <a:xfrm>
              <a:off x="2234121"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6" name="Shape 313">
              <a:extLst>
                <a:ext uri="{FF2B5EF4-FFF2-40B4-BE49-F238E27FC236}">
                  <a16:creationId xmlns:a16="http://schemas.microsoft.com/office/drawing/2014/main" id="{ACC648B0-4C77-4266-93AE-E4CA11334518}"/>
                </a:ext>
              </a:extLst>
            </p:cNvPr>
            <p:cNvSpPr txBox="1"/>
            <p:nvPr/>
          </p:nvSpPr>
          <p:spPr>
            <a:xfrm>
              <a:off x="1109940" y="3452323"/>
              <a:ext cx="468899" cy="389025"/>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37" name="Shape 314">
              <a:extLst>
                <a:ext uri="{FF2B5EF4-FFF2-40B4-BE49-F238E27FC236}">
                  <a16:creationId xmlns:a16="http://schemas.microsoft.com/office/drawing/2014/main" id="{3149C4EB-63D5-471F-9B6D-F7D1F1BBCC31}"/>
                </a:ext>
              </a:extLst>
            </p:cNvPr>
            <p:cNvSpPr txBox="1"/>
            <p:nvPr/>
          </p:nvSpPr>
          <p:spPr>
            <a:xfrm>
              <a:off x="1109940" y="4321436"/>
              <a:ext cx="468899" cy="389025"/>
            </a:xfrm>
            <a:prstGeom prst="rect">
              <a:avLst/>
            </a:prstGeom>
            <a:noFill/>
            <a:ln>
              <a:noFill/>
            </a:ln>
          </p:spPr>
          <p:txBody>
            <a:bodyPr lIns="91425" tIns="91425" rIns="91425" bIns="91425" anchor="t" anchorCtr="0">
              <a:spAutoFit/>
            </a:bodyPr>
            <a:lstStyle/>
            <a:p>
              <a:r>
                <a:rPr lang="en" sz="800">
                  <a:solidFill>
                    <a:schemeClr val="dk2"/>
                  </a:solidFill>
                </a:rPr>
                <a:t>L2</a:t>
              </a:r>
            </a:p>
          </p:txBody>
        </p:sp>
      </p:grpSp>
      <p:grpSp>
        <p:nvGrpSpPr>
          <p:cNvPr id="3" name="Group 2">
            <a:extLst>
              <a:ext uri="{FF2B5EF4-FFF2-40B4-BE49-F238E27FC236}">
                <a16:creationId xmlns:a16="http://schemas.microsoft.com/office/drawing/2014/main" id="{EF96DA5D-95E8-4CEC-8F35-9809DB1BCE1F}"/>
              </a:ext>
            </a:extLst>
          </p:cNvPr>
          <p:cNvGrpSpPr/>
          <p:nvPr/>
        </p:nvGrpSpPr>
        <p:grpSpPr>
          <a:xfrm>
            <a:off x="744952" y="3945671"/>
            <a:ext cx="5251670" cy="1281266"/>
            <a:chOff x="1790297" y="4413421"/>
            <a:chExt cx="8514438" cy="1619659"/>
          </a:xfrm>
        </p:grpSpPr>
        <p:cxnSp>
          <p:nvCxnSpPr>
            <p:cNvPr id="39" name="Shape 321">
              <a:extLst>
                <a:ext uri="{FF2B5EF4-FFF2-40B4-BE49-F238E27FC236}">
                  <a16:creationId xmlns:a16="http://schemas.microsoft.com/office/drawing/2014/main" id="{D10AD6D5-00D8-4161-AFAF-ED2F41780B24}"/>
                </a:ext>
              </a:extLst>
            </p:cNvPr>
            <p:cNvCxnSpPr/>
            <p:nvPr/>
          </p:nvCxnSpPr>
          <p:spPr>
            <a:xfrm>
              <a:off x="4958898" y="4413421"/>
              <a:ext cx="288599" cy="451199"/>
            </a:xfrm>
            <a:prstGeom prst="straightConnector1">
              <a:avLst/>
            </a:prstGeom>
            <a:noFill/>
            <a:ln w="9525" cap="flat">
              <a:solidFill>
                <a:schemeClr val="accent1"/>
              </a:solidFill>
              <a:prstDash val="solid"/>
              <a:round/>
              <a:headEnd type="none" w="med" len="med"/>
              <a:tailEnd type="stealth" w="lg" len="lg"/>
            </a:ln>
          </p:spPr>
        </p:cxnSp>
        <p:cxnSp>
          <p:nvCxnSpPr>
            <p:cNvPr id="40" name="Shape 322">
              <a:extLst>
                <a:ext uri="{FF2B5EF4-FFF2-40B4-BE49-F238E27FC236}">
                  <a16:creationId xmlns:a16="http://schemas.microsoft.com/office/drawing/2014/main" id="{53C1E2B0-D184-4B82-AF01-DB14FCFDBB2C}"/>
                </a:ext>
              </a:extLst>
            </p:cNvPr>
            <p:cNvCxnSpPr/>
            <p:nvPr/>
          </p:nvCxnSpPr>
          <p:spPr>
            <a:xfrm flipH="1">
              <a:off x="4804611" y="4417321"/>
              <a:ext cx="391500" cy="423899"/>
            </a:xfrm>
            <a:prstGeom prst="straightConnector1">
              <a:avLst/>
            </a:prstGeom>
            <a:noFill/>
            <a:ln w="9525" cap="flat">
              <a:solidFill>
                <a:schemeClr val="accent1"/>
              </a:solidFill>
              <a:prstDash val="solid"/>
              <a:round/>
              <a:headEnd type="none" w="med" len="med"/>
              <a:tailEnd type="stealth" w="lg" len="lg"/>
            </a:ln>
          </p:spPr>
        </p:cxnSp>
        <p:cxnSp>
          <p:nvCxnSpPr>
            <p:cNvPr id="41" name="Shape 323">
              <a:extLst>
                <a:ext uri="{FF2B5EF4-FFF2-40B4-BE49-F238E27FC236}">
                  <a16:creationId xmlns:a16="http://schemas.microsoft.com/office/drawing/2014/main" id="{BCF9A65D-B4EA-42DF-B9B2-5B0467BD3760}"/>
                </a:ext>
              </a:extLst>
            </p:cNvPr>
            <p:cNvCxnSpPr/>
            <p:nvPr/>
          </p:nvCxnSpPr>
          <p:spPr>
            <a:xfrm rot="-5400000" flipH="1">
              <a:off x="6354629" y="46102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42" name="Shape 325">
              <a:extLst>
                <a:ext uri="{FF2B5EF4-FFF2-40B4-BE49-F238E27FC236}">
                  <a16:creationId xmlns:a16="http://schemas.microsoft.com/office/drawing/2014/main" id="{010BE8F1-084E-4FBE-8612-5D587D25EC5F}"/>
                </a:ext>
              </a:extLst>
            </p:cNvPr>
            <p:cNvCxnSpPr/>
            <p:nvPr/>
          </p:nvCxnSpPr>
          <p:spPr>
            <a:xfrm>
              <a:off x="4714495" y="4417321"/>
              <a:ext cx="657299" cy="423899"/>
            </a:xfrm>
            <a:prstGeom prst="straightConnector1">
              <a:avLst/>
            </a:prstGeom>
            <a:noFill/>
            <a:ln w="9525" cap="flat">
              <a:solidFill>
                <a:schemeClr val="accent1"/>
              </a:solidFill>
              <a:prstDash val="solid"/>
              <a:round/>
              <a:headEnd type="none" w="med" len="med"/>
              <a:tailEnd type="stealth" w="lg" len="lg"/>
            </a:ln>
          </p:spPr>
        </p:cxnSp>
        <p:cxnSp>
          <p:nvCxnSpPr>
            <p:cNvPr id="43" name="Shape 327">
              <a:extLst>
                <a:ext uri="{FF2B5EF4-FFF2-40B4-BE49-F238E27FC236}">
                  <a16:creationId xmlns:a16="http://schemas.microsoft.com/office/drawing/2014/main" id="{95B33B06-912A-41EA-9B6C-F150F7DB81BC}"/>
                </a:ext>
              </a:extLst>
            </p:cNvPr>
            <p:cNvCxnSpPr/>
            <p:nvPr/>
          </p:nvCxnSpPr>
          <p:spPr>
            <a:xfrm flipH="1">
              <a:off x="4967819" y="4432771"/>
              <a:ext cx="408000" cy="416399"/>
            </a:xfrm>
            <a:prstGeom prst="straightConnector1">
              <a:avLst/>
            </a:prstGeom>
            <a:noFill/>
            <a:ln w="9525" cap="flat">
              <a:solidFill>
                <a:schemeClr val="accent1"/>
              </a:solidFill>
              <a:prstDash val="solid"/>
              <a:round/>
              <a:headEnd type="none" w="med" len="med"/>
              <a:tailEnd type="stealth" w="lg" len="lg"/>
            </a:ln>
          </p:spPr>
        </p:cxnSp>
        <p:cxnSp>
          <p:nvCxnSpPr>
            <p:cNvPr id="44" name="Shape 328">
              <a:extLst>
                <a:ext uri="{FF2B5EF4-FFF2-40B4-BE49-F238E27FC236}">
                  <a16:creationId xmlns:a16="http://schemas.microsoft.com/office/drawing/2014/main" id="{91E5AEF3-66BF-449D-ADFA-646C59B0E00E}"/>
                </a:ext>
              </a:extLst>
            </p:cNvPr>
            <p:cNvCxnSpPr/>
            <p:nvPr/>
          </p:nvCxnSpPr>
          <p:spPr>
            <a:xfrm rot="-5400000" flipH="1">
              <a:off x="6548736" y="4619803"/>
              <a:ext cx="392999" cy="7200"/>
            </a:xfrm>
            <a:prstGeom prst="straightConnector1">
              <a:avLst/>
            </a:prstGeom>
            <a:noFill/>
            <a:ln w="9525" cap="flat">
              <a:solidFill>
                <a:schemeClr val="accent1"/>
              </a:solidFill>
              <a:prstDash val="solid"/>
              <a:round/>
              <a:headEnd type="none" w="med" len="med"/>
              <a:tailEnd type="stealth" w="lg" len="lg"/>
            </a:ln>
          </p:spPr>
        </p:cxnSp>
        <p:sp>
          <p:nvSpPr>
            <p:cNvPr id="45" name="Shape 345">
              <a:extLst>
                <a:ext uri="{FF2B5EF4-FFF2-40B4-BE49-F238E27FC236}">
                  <a16:creationId xmlns:a16="http://schemas.microsoft.com/office/drawing/2014/main" id="{D6DBFB69-2E05-41BB-B5D1-ADDFEF952631}"/>
                </a:ext>
              </a:extLst>
            </p:cNvPr>
            <p:cNvSpPr/>
            <p:nvPr/>
          </p:nvSpPr>
          <p:spPr>
            <a:xfrm>
              <a:off x="8037635" y="4864197"/>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46" name="Shape 346">
              <a:extLst>
                <a:ext uri="{FF2B5EF4-FFF2-40B4-BE49-F238E27FC236}">
                  <a16:creationId xmlns:a16="http://schemas.microsoft.com/office/drawing/2014/main" id="{BD5BA6EB-5FE9-42B5-8F8C-2CDFC0199177}"/>
                </a:ext>
              </a:extLst>
            </p:cNvPr>
            <p:cNvSpPr/>
            <p:nvPr/>
          </p:nvSpPr>
          <p:spPr>
            <a:xfrm>
              <a:off x="4618113" y="4867389"/>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47" name="Shape 347">
              <a:extLst>
                <a:ext uri="{FF2B5EF4-FFF2-40B4-BE49-F238E27FC236}">
                  <a16:creationId xmlns:a16="http://schemas.microsoft.com/office/drawing/2014/main" id="{D63ED10A-D21D-4C5F-928E-9341A648DA0A}"/>
                </a:ext>
              </a:extLst>
            </p:cNvPr>
            <p:cNvSpPr/>
            <p:nvPr/>
          </p:nvSpPr>
          <p:spPr>
            <a:xfrm>
              <a:off x="2353787" y="4867389"/>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48" name="Shape 348">
              <a:extLst>
                <a:ext uri="{FF2B5EF4-FFF2-40B4-BE49-F238E27FC236}">
                  <a16:creationId xmlns:a16="http://schemas.microsoft.com/office/drawing/2014/main" id="{7EF1B233-8633-4841-B3C7-575E3BD1DF47}"/>
                </a:ext>
              </a:extLst>
            </p:cNvPr>
            <p:cNvSpPr/>
            <p:nvPr/>
          </p:nvSpPr>
          <p:spPr>
            <a:xfrm>
              <a:off x="6887236" y="4864202"/>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cxnSp>
          <p:nvCxnSpPr>
            <p:cNvPr id="49" name="Shape 349">
              <a:extLst>
                <a:ext uri="{FF2B5EF4-FFF2-40B4-BE49-F238E27FC236}">
                  <a16:creationId xmlns:a16="http://schemas.microsoft.com/office/drawing/2014/main" id="{EA19E413-655E-490A-A3AC-70DB8A0A6856}"/>
                </a:ext>
              </a:extLst>
            </p:cNvPr>
            <p:cNvCxnSpPr/>
            <p:nvPr/>
          </p:nvCxnSpPr>
          <p:spPr>
            <a:xfrm rot="-5400000" flipH="1">
              <a:off x="4765998"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0" name="Shape 350">
              <a:extLst>
                <a:ext uri="{FF2B5EF4-FFF2-40B4-BE49-F238E27FC236}">
                  <a16:creationId xmlns:a16="http://schemas.microsoft.com/office/drawing/2014/main" id="{A951CD76-12F8-4354-A937-D49F6CA24E24}"/>
                </a:ext>
              </a:extLst>
            </p:cNvPr>
            <p:cNvCxnSpPr/>
            <p:nvPr/>
          </p:nvCxnSpPr>
          <p:spPr>
            <a:xfrm rot="-5400000" flipH="1">
              <a:off x="4996025"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1" name="Shape 351">
              <a:extLst>
                <a:ext uri="{FF2B5EF4-FFF2-40B4-BE49-F238E27FC236}">
                  <a16:creationId xmlns:a16="http://schemas.microsoft.com/office/drawing/2014/main" id="{27023116-3AA1-431D-867A-2837F9E2AC86}"/>
                </a:ext>
              </a:extLst>
            </p:cNvPr>
            <p:cNvCxnSpPr/>
            <p:nvPr/>
          </p:nvCxnSpPr>
          <p:spPr>
            <a:xfrm rot="-5400000" flipH="1">
              <a:off x="6347440" y="5479333"/>
              <a:ext cx="392999" cy="7200"/>
            </a:xfrm>
            <a:prstGeom prst="straightConnector1">
              <a:avLst/>
            </a:prstGeom>
            <a:noFill/>
            <a:ln w="9525" cap="flat">
              <a:solidFill>
                <a:schemeClr val="accent1"/>
              </a:solidFill>
              <a:prstDash val="solid"/>
              <a:round/>
              <a:headEnd type="none" w="med" len="med"/>
              <a:tailEnd type="stealth" w="lg" len="lg"/>
            </a:ln>
          </p:spPr>
        </p:cxnSp>
        <p:sp>
          <p:nvSpPr>
            <p:cNvPr id="52" name="Shape 352">
              <a:extLst>
                <a:ext uri="{FF2B5EF4-FFF2-40B4-BE49-F238E27FC236}">
                  <a16:creationId xmlns:a16="http://schemas.microsoft.com/office/drawing/2014/main" id="{6FC07D56-4DD7-4DEA-94C6-77AD1BF1AEF1}"/>
                </a:ext>
              </a:extLst>
            </p:cNvPr>
            <p:cNvSpPr txBox="1"/>
            <p:nvPr/>
          </p:nvSpPr>
          <p:spPr>
            <a:xfrm>
              <a:off x="5735228" y="5270219"/>
              <a:ext cx="645333" cy="272293"/>
            </a:xfrm>
            <a:prstGeom prst="rect">
              <a:avLst/>
            </a:prstGeom>
            <a:noFill/>
            <a:ln>
              <a:noFill/>
            </a:ln>
          </p:spPr>
          <p:txBody>
            <a:bodyPr wrap="square" lIns="91425" tIns="45700" rIns="91425" bIns="45700" anchor="t" anchorCtr="0">
              <a:spAutoFit/>
            </a:bodyPr>
            <a:lstStyle/>
            <a:p>
              <a:pPr>
                <a:buSzPct val="25000"/>
              </a:pPr>
              <a:r>
                <a:rPr lang="en" sz="800" b="1">
                  <a:solidFill>
                    <a:schemeClr val="dk2"/>
                  </a:solidFill>
                </a:rPr>
                <a:t>...</a:t>
              </a:r>
            </a:p>
          </p:txBody>
        </p:sp>
        <p:cxnSp>
          <p:nvCxnSpPr>
            <p:cNvPr id="53" name="Shape 353">
              <a:extLst>
                <a:ext uri="{FF2B5EF4-FFF2-40B4-BE49-F238E27FC236}">
                  <a16:creationId xmlns:a16="http://schemas.microsoft.com/office/drawing/2014/main" id="{AFFC2012-3A5B-49B3-8E62-CEF5319DD3E9}"/>
                </a:ext>
              </a:extLst>
            </p:cNvPr>
            <p:cNvCxnSpPr/>
            <p:nvPr/>
          </p:nvCxnSpPr>
          <p:spPr>
            <a:xfrm rot="-5400000" flipH="1">
              <a:off x="4514406"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4" name="Shape 354">
              <a:extLst>
                <a:ext uri="{FF2B5EF4-FFF2-40B4-BE49-F238E27FC236}">
                  <a16:creationId xmlns:a16="http://schemas.microsoft.com/office/drawing/2014/main" id="{A51C0E1C-2317-4665-8AD7-42898D7A1527}"/>
                </a:ext>
              </a:extLst>
            </p:cNvPr>
            <p:cNvCxnSpPr/>
            <p:nvPr/>
          </p:nvCxnSpPr>
          <p:spPr>
            <a:xfrm rot="-5400000" flipH="1">
              <a:off x="5182922"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5" name="Shape 355">
              <a:extLst>
                <a:ext uri="{FF2B5EF4-FFF2-40B4-BE49-F238E27FC236}">
                  <a16:creationId xmlns:a16="http://schemas.microsoft.com/office/drawing/2014/main" id="{90B7A75B-FBEC-4446-AFB8-536DCDDB7220}"/>
                </a:ext>
              </a:extLst>
            </p:cNvPr>
            <p:cNvCxnSpPr/>
            <p:nvPr/>
          </p:nvCxnSpPr>
          <p:spPr>
            <a:xfrm rot="-5400000" flipH="1">
              <a:off x="6541547" y="5488918"/>
              <a:ext cx="392999" cy="7200"/>
            </a:xfrm>
            <a:prstGeom prst="straightConnector1">
              <a:avLst/>
            </a:prstGeom>
            <a:noFill/>
            <a:ln w="9525" cap="flat">
              <a:solidFill>
                <a:schemeClr val="accent1"/>
              </a:solidFill>
              <a:prstDash val="solid"/>
              <a:round/>
              <a:headEnd type="none" w="med" len="med"/>
              <a:tailEnd type="stealth" w="lg" len="lg"/>
            </a:ln>
          </p:spPr>
        </p:cxnSp>
        <p:sp>
          <p:nvSpPr>
            <p:cNvPr id="56" name="Shape 356">
              <a:extLst>
                <a:ext uri="{FF2B5EF4-FFF2-40B4-BE49-F238E27FC236}">
                  <a16:creationId xmlns:a16="http://schemas.microsoft.com/office/drawing/2014/main" id="{22BCBAF4-EB95-490D-87D3-9D8BFF825E8B}"/>
                </a:ext>
              </a:extLst>
            </p:cNvPr>
            <p:cNvSpPr/>
            <p:nvPr/>
          </p:nvSpPr>
          <p:spPr>
            <a:xfrm>
              <a:off x="964294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57" name="Shape 357">
              <a:extLst>
                <a:ext uri="{FF2B5EF4-FFF2-40B4-BE49-F238E27FC236}">
                  <a16:creationId xmlns:a16="http://schemas.microsoft.com/office/drawing/2014/main" id="{4256FF8D-AC61-429D-A4ED-30D94465865B}"/>
                </a:ext>
              </a:extLst>
            </p:cNvPr>
            <p:cNvSpPr/>
            <p:nvPr/>
          </p:nvSpPr>
          <p:spPr>
            <a:xfrm>
              <a:off x="908225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58" name="Shape 358">
              <a:extLst>
                <a:ext uri="{FF2B5EF4-FFF2-40B4-BE49-F238E27FC236}">
                  <a16:creationId xmlns:a16="http://schemas.microsoft.com/office/drawing/2014/main" id="{3B043FB4-4ADF-4A6F-8D45-0442BD78D82D}"/>
                </a:ext>
              </a:extLst>
            </p:cNvPr>
            <p:cNvSpPr/>
            <p:nvPr/>
          </p:nvSpPr>
          <p:spPr>
            <a:xfrm>
              <a:off x="852156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59" name="Shape 359">
              <a:extLst>
                <a:ext uri="{FF2B5EF4-FFF2-40B4-BE49-F238E27FC236}">
                  <a16:creationId xmlns:a16="http://schemas.microsoft.com/office/drawing/2014/main" id="{BA2047CC-7BD0-4D1E-A935-C59EDDADE9D7}"/>
                </a:ext>
              </a:extLst>
            </p:cNvPr>
            <p:cNvSpPr/>
            <p:nvPr/>
          </p:nvSpPr>
          <p:spPr>
            <a:xfrm>
              <a:off x="7960877"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0" name="Shape 360">
              <a:extLst>
                <a:ext uri="{FF2B5EF4-FFF2-40B4-BE49-F238E27FC236}">
                  <a16:creationId xmlns:a16="http://schemas.microsoft.com/office/drawing/2014/main" id="{511F6C9C-D711-4B83-AC5C-D232C2F3CD0E}"/>
                </a:ext>
              </a:extLst>
            </p:cNvPr>
            <p:cNvSpPr/>
            <p:nvPr/>
          </p:nvSpPr>
          <p:spPr>
            <a:xfrm>
              <a:off x="740018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1" name="Shape 361">
              <a:extLst>
                <a:ext uri="{FF2B5EF4-FFF2-40B4-BE49-F238E27FC236}">
                  <a16:creationId xmlns:a16="http://schemas.microsoft.com/office/drawing/2014/main" id="{6F2AE8C0-0B79-46B0-96E2-7061DFC8E053}"/>
                </a:ext>
              </a:extLst>
            </p:cNvPr>
            <p:cNvSpPr/>
            <p:nvPr/>
          </p:nvSpPr>
          <p:spPr>
            <a:xfrm>
              <a:off x="683949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2" name="Shape 362">
              <a:extLst>
                <a:ext uri="{FF2B5EF4-FFF2-40B4-BE49-F238E27FC236}">
                  <a16:creationId xmlns:a16="http://schemas.microsoft.com/office/drawing/2014/main" id="{DDB28433-3A96-4613-8850-CD671EB50FD9}"/>
                </a:ext>
              </a:extLst>
            </p:cNvPr>
            <p:cNvSpPr/>
            <p:nvPr/>
          </p:nvSpPr>
          <p:spPr>
            <a:xfrm>
              <a:off x="2353787"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3" name="Shape 363">
              <a:extLst>
                <a:ext uri="{FF2B5EF4-FFF2-40B4-BE49-F238E27FC236}">
                  <a16:creationId xmlns:a16="http://schemas.microsoft.com/office/drawing/2014/main" id="{B033934D-07CC-4BE0-AAC8-2C2470569D11}"/>
                </a:ext>
              </a:extLst>
            </p:cNvPr>
            <p:cNvSpPr/>
            <p:nvPr/>
          </p:nvSpPr>
          <p:spPr>
            <a:xfrm>
              <a:off x="6278617"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4" name="Shape 364">
              <a:extLst>
                <a:ext uri="{FF2B5EF4-FFF2-40B4-BE49-F238E27FC236}">
                  <a16:creationId xmlns:a16="http://schemas.microsoft.com/office/drawing/2014/main" id="{5ED023FC-5E1E-4CA6-A31A-807F9E5D772D}"/>
                </a:ext>
              </a:extLst>
            </p:cNvPr>
            <p:cNvSpPr/>
            <p:nvPr/>
          </p:nvSpPr>
          <p:spPr>
            <a:xfrm>
              <a:off x="5717929"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5" name="Shape 365">
              <a:extLst>
                <a:ext uri="{FF2B5EF4-FFF2-40B4-BE49-F238E27FC236}">
                  <a16:creationId xmlns:a16="http://schemas.microsoft.com/office/drawing/2014/main" id="{DB35A37D-4B04-45DF-9F2D-DBC6CBA304BF}"/>
                </a:ext>
              </a:extLst>
            </p:cNvPr>
            <p:cNvSpPr/>
            <p:nvPr/>
          </p:nvSpPr>
          <p:spPr>
            <a:xfrm>
              <a:off x="5157236"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6" name="Shape 366">
              <a:extLst>
                <a:ext uri="{FF2B5EF4-FFF2-40B4-BE49-F238E27FC236}">
                  <a16:creationId xmlns:a16="http://schemas.microsoft.com/office/drawing/2014/main" id="{4BB847EF-D9DC-4EDD-88CD-883724A2BED2}"/>
                </a:ext>
              </a:extLst>
            </p:cNvPr>
            <p:cNvSpPr/>
            <p:nvPr/>
          </p:nvSpPr>
          <p:spPr>
            <a:xfrm>
              <a:off x="4596546"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7" name="Shape 367">
              <a:extLst>
                <a:ext uri="{FF2B5EF4-FFF2-40B4-BE49-F238E27FC236}">
                  <a16:creationId xmlns:a16="http://schemas.microsoft.com/office/drawing/2014/main" id="{21098921-E293-4BEF-80E5-76EA5CD2BA2A}"/>
                </a:ext>
              </a:extLst>
            </p:cNvPr>
            <p:cNvSpPr/>
            <p:nvPr/>
          </p:nvSpPr>
          <p:spPr>
            <a:xfrm>
              <a:off x="4035858"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8" name="Shape 368">
              <a:extLst>
                <a:ext uri="{FF2B5EF4-FFF2-40B4-BE49-F238E27FC236}">
                  <a16:creationId xmlns:a16="http://schemas.microsoft.com/office/drawing/2014/main" id="{8F1FE284-668E-4BFA-B691-D99174547838}"/>
                </a:ext>
              </a:extLst>
            </p:cNvPr>
            <p:cNvSpPr/>
            <p:nvPr/>
          </p:nvSpPr>
          <p:spPr>
            <a:xfrm>
              <a:off x="3475167"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9" name="Shape 369">
              <a:extLst>
                <a:ext uri="{FF2B5EF4-FFF2-40B4-BE49-F238E27FC236}">
                  <a16:creationId xmlns:a16="http://schemas.microsoft.com/office/drawing/2014/main" id="{557757AF-4E4A-47E9-8277-6DAC4CB32F9D}"/>
                </a:ext>
              </a:extLst>
            </p:cNvPr>
            <p:cNvSpPr/>
            <p:nvPr/>
          </p:nvSpPr>
          <p:spPr>
            <a:xfrm>
              <a:off x="2914478"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70" name="Shape 370">
              <a:extLst>
                <a:ext uri="{FF2B5EF4-FFF2-40B4-BE49-F238E27FC236}">
                  <a16:creationId xmlns:a16="http://schemas.microsoft.com/office/drawing/2014/main" id="{02946B91-4ADD-4FE6-91A8-5B011817562B}"/>
                </a:ext>
              </a:extLst>
            </p:cNvPr>
            <p:cNvSpPr txBox="1"/>
            <p:nvPr/>
          </p:nvSpPr>
          <p:spPr>
            <a:xfrm>
              <a:off x="1790297" y="4774938"/>
              <a:ext cx="468899" cy="389024"/>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71" name="Shape 371">
              <a:extLst>
                <a:ext uri="{FF2B5EF4-FFF2-40B4-BE49-F238E27FC236}">
                  <a16:creationId xmlns:a16="http://schemas.microsoft.com/office/drawing/2014/main" id="{4FB401AE-1968-4E46-B52A-5D6C17C9AED0}"/>
                </a:ext>
              </a:extLst>
            </p:cNvPr>
            <p:cNvSpPr txBox="1"/>
            <p:nvPr/>
          </p:nvSpPr>
          <p:spPr>
            <a:xfrm>
              <a:off x="1790297" y="5644056"/>
              <a:ext cx="468899" cy="389024"/>
            </a:xfrm>
            <a:prstGeom prst="rect">
              <a:avLst/>
            </a:prstGeom>
            <a:noFill/>
            <a:ln>
              <a:noFill/>
            </a:ln>
          </p:spPr>
          <p:txBody>
            <a:bodyPr lIns="91425" tIns="91425" rIns="91425" bIns="91425" anchor="t" anchorCtr="0">
              <a:spAutoFit/>
            </a:bodyPr>
            <a:lstStyle/>
            <a:p>
              <a:r>
                <a:rPr lang="en" sz="800">
                  <a:solidFill>
                    <a:schemeClr val="dk2"/>
                  </a:solidFill>
                </a:rPr>
                <a:t>L2</a:t>
              </a:r>
            </a:p>
          </p:txBody>
        </p:sp>
        <p:sp>
          <p:nvSpPr>
            <p:cNvPr id="72" name="Shape 352">
              <a:extLst>
                <a:ext uri="{FF2B5EF4-FFF2-40B4-BE49-F238E27FC236}">
                  <a16:creationId xmlns:a16="http://schemas.microsoft.com/office/drawing/2014/main" id="{6B0D3C92-33D6-4423-A5AC-92D2E897074B}"/>
                </a:ext>
              </a:extLst>
            </p:cNvPr>
            <p:cNvSpPr txBox="1"/>
            <p:nvPr/>
          </p:nvSpPr>
          <p:spPr>
            <a:xfrm>
              <a:off x="5722442" y="4436070"/>
              <a:ext cx="559498" cy="272293"/>
            </a:xfrm>
            <a:prstGeom prst="rect">
              <a:avLst/>
            </a:prstGeom>
            <a:noFill/>
            <a:ln>
              <a:noFill/>
            </a:ln>
          </p:spPr>
          <p:txBody>
            <a:bodyPr wrap="square" lIns="91425" tIns="45700" rIns="91425" bIns="45700" anchor="t" anchorCtr="0">
              <a:spAutoFit/>
            </a:bodyPr>
            <a:lstStyle/>
            <a:p>
              <a:pPr>
                <a:buSzPct val="25000"/>
              </a:pPr>
              <a:r>
                <a:rPr lang="en" sz="800" b="1" dirty="0">
                  <a:solidFill>
                    <a:schemeClr val="dk2"/>
                  </a:solidFill>
                </a:rPr>
                <a:t>...</a:t>
              </a:r>
            </a:p>
          </p:txBody>
        </p:sp>
      </p:grpSp>
      <p:grpSp>
        <p:nvGrpSpPr>
          <p:cNvPr id="38" name="Group 37">
            <a:extLst>
              <a:ext uri="{FF2B5EF4-FFF2-40B4-BE49-F238E27FC236}">
                <a16:creationId xmlns:a16="http://schemas.microsoft.com/office/drawing/2014/main" id="{5BA9B150-DFF7-474F-9FEC-7AF8B7A2B6F7}"/>
              </a:ext>
            </a:extLst>
          </p:cNvPr>
          <p:cNvGrpSpPr/>
          <p:nvPr/>
        </p:nvGrpSpPr>
        <p:grpSpPr>
          <a:xfrm>
            <a:off x="734616" y="5397835"/>
            <a:ext cx="5251670" cy="1298588"/>
            <a:chOff x="1790297" y="4396961"/>
            <a:chExt cx="8514438" cy="1641558"/>
          </a:xfrm>
        </p:grpSpPr>
        <p:cxnSp>
          <p:nvCxnSpPr>
            <p:cNvPr id="74" name="Shape 378">
              <a:extLst>
                <a:ext uri="{FF2B5EF4-FFF2-40B4-BE49-F238E27FC236}">
                  <a16:creationId xmlns:a16="http://schemas.microsoft.com/office/drawing/2014/main" id="{44A224B4-F9EF-4469-9C15-C51F3F834ADB}"/>
                </a:ext>
              </a:extLst>
            </p:cNvPr>
            <p:cNvCxnSpPr/>
            <p:nvPr/>
          </p:nvCxnSpPr>
          <p:spPr>
            <a:xfrm rot="-5400000" flipH="1">
              <a:off x="4591680" y="4622105"/>
              <a:ext cx="408599" cy="10200"/>
            </a:xfrm>
            <a:prstGeom prst="straightConnector1">
              <a:avLst/>
            </a:prstGeom>
            <a:noFill/>
            <a:ln w="9525" cap="flat">
              <a:solidFill>
                <a:schemeClr val="accent1"/>
              </a:solidFill>
              <a:prstDash val="solid"/>
              <a:round/>
              <a:headEnd type="none" w="med" len="med"/>
              <a:tailEnd type="stealth" w="lg" len="lg"/>
            </a:ln>
          </p:spPr>
        </p:cxnSp>
        <p:cxnSp>
          <p:nvCxnSpPr>
            <p:cNvPr id="75" name="Shape 379">
              <a:extLst>
                <a:ext uri="{FF2B5EF4-FFF2-40B4-BE49-F238E27FC236}">
                  <a16:creationId xmlns:a16="http://schemas.microsoft.com/office/drawing/2014/main" id="{ADD95E3F-E228-4C6F-923F-E9637934D992}"/>
                </a:ext>
              </a:extLst>
            </p:cNvPr>
            <p:cNvCxnSpPr/>
            <p:nvPr/>
          </p:nvCxnSpPr>
          <p:spPr>
            <a:xfrm rot="-5400000" flipH="1">
              <a:off x="4916129" y="4622105"/>
              <a:ext cx="408599" cy="10200"/>
            </a:xfrm>
            <a:prstGeom prst="straightConnector1">
              <a:avLst/>
            </a:prstGeom>
            <a:noFill/>
            <a:ln w="9525" cap="flat">
              <a:solidFill>
                <a:schemeClr val="accent1"/>
              </a:solidFill>
              <a:prstDash val="solid"/>
              <a:round/>
              <a:headEnd type="none" w="med" len="med"/>
              <a:tailEnd type="stealth" w="lg" len="lg"/>
            </a:ln>
          </p:spPr>
        </p:cxnSp>
        <p:cxnSp>
          <p:nvCxnSpPr>
            <p:cNvPr id="76" name="Shape 380">
              <a:extLst>
                <a:ext uri="{FF2B5EF4-FFF2-40B4-BE49-F238E27FC236}">
                  <a16:creationId xmlns:a16="http://schemas.microsoft.com/office/drawing/2014/main" id="{B0380888-67B4-4D7D-8BA5-098854D73F8A}"/>
                </a:ext>
              </a:extLst>
            </p:cNvPr>
            <p:cNvCxnSpPr/>
            <p:nvPr/>
          </p:nvCxnSpPr>
          <p:spPr>
            <a:xfrm rot="-5400000" flipH="1">
              <a:off x="6120572" y="4615583"/>
              <a:ext cx="400799" cy="15300"/>
            </a:xfrm>
            <a:prstGeom prst="straightConnector1">
              <a:avLst/>
            </a:prstGeom>
            <a:noFill/>
            <a:ln w="9525" cap="flat">
              <a:solidFill>
                <a:schemeClr val="accent1"/>
              </a:solidFill>
              <a:prstDash val="solid"/>
              <a:round/>
              <a:headEnd type="none" w="med" len="med"/>
              <a:tailEnd type="stealth" w="lg" len="lg"/>
            </a:ln>
          </p:spPr>
        </p:cxnSp>
        <p:sp>
          <p:nvSpPr>
            <p:cNvPr id="77" name="Shape 381">
              <a:extLst>
                <a:ext uri="{FF2B5EF4-FFF2-40B4-BE49-F238E27FC236}">
                  <a16:creationId xmlns:a16="http://schemas.microsoft.com/office/drawing/2014/main" id="{BDBF98E9-C7D5-4B3B-966E-D0EE0720C963}"/>
                </a:ext>
              </a:extLst>
            </p:cNvPr>
            <p:cNvSpPr txBox="1"/>
            <p:nvPr/>
          </p:nvSpPr>
          <p:spPr>
            <a:xfrm>
              <a:off x="5735228" y="4396961"/>
              <a:ext cx="494206" cy="272293"/>
            </a:xfrm>
            <a:prstGeom prst="rect">
              <a:avLst/>
            </a:prstGeom>
            <a:noFill/>
            <a:ln>
              <a:noFill/>
            </a:ln>
          </p:spPr>
          <p:txBody>
            <a:bodyPr wrap="square" lIns="91425" tIns="45700" rIns="91425" bIns="45700" anchor="t" anchorCtr="0">
              <a:spAutoFit/>
            </a:bodyPr>
            <a:lstStyle/>
            <a:p>
              <a:pPr>
                <a:buSzPct val="25000"/>
              </a:pPr>
              <a:r>
                <a:rPr lang="en" sz="800" b="1" dirty="0">
                  <a:solidFill>
                    <a:schemeClr val="dk2"/>
                  </a:solidFill>
                </a:rPr>
                <a:t>...</a:t>
              </a:r>
            </a:p>
          </p:txBody>
        </p:sp>
        <p:cxnSp>
          <p:nvCxnSpPr>
            <p:cNvPr id="78" name="Shape 382">
              <a:extLst>
                <a:ext uri="{FF2B5EF4-FFF2-40B4-BE49-F238E27FC236}">
                  <a16:creationId xmlns:a16="http://schemas.microsoft.com/office/drawing/2014/main" id="{A1A54A12-7231-43BB-B9E6-936D5A69F7AB}"/>
                </a:ext>
              </a:extLst>
            </p:cNvPr>
            <p:cNvCxnSpPr/>
            <p:nvPr/>
          </p:nvCxnSpPr>
          <p:spPr>
            <a:xfrm rot="-5400000" flipH="1">
              <a:off x="4236814" y="4622105"/>
              <a:ext cx="408599" cy="10200"/>
            </a:xfrm>
            <a:prstGeom prst="straightConnector1">
              <a:avLst/>
            </a:prstGeom>
            <a:noFill/>
            <a:ln w="9525" cap="flat">
              <a:solidFill>
                <a:schemeClr val="accent1"/>
              </a:solidFill>
              <a:prstDash val="solid"/>
              <a:round/>
              <a:headEnd type="none" w="med" len="med"/>
              <a:tailEnd type="stealth" w="lg" len="lg"/>
            </a:ln>
          </p:spPr>
        </p:cxnSp>
        <p:cxnSp>
          <p:nvCxnSpPr>
            <p:cNvPr id="79" name="Shape 384">
              <a:extLst>
                <a:ext uri="{FF2B5EF4-FFF2-40B4-BE49-F238E27FC236}">
                  <a16:creationId xmlns:a16="http://schemas.microsoft.com/office/drawing/2014/main" id="{625727CF-24BC-446F-8535-1564A2D0098E}"/>
                </a:ext>
              </a:extLst>
            </p:cNvPr>
            <p:cNvCxnSpPr/>
            <p:nvPr/>
          </p:nvCxnSpPr>
          <p:spPr>
            <a:xfrm rot="-5400000" flipH="1">
              <a:off x="5179744" y="4622105"/>
              <a:ext cx="408599" cy="10200"/>
            </a:xfrm>
            <a:prstGeom prst="straightConnector1">
              <a:avLst/>
            </a:prstGeom>
            <a:noFill/>
            <a:ln w="9525" cap="flat">
              <a:solidFill>
                <a:schemeClr val="accent1"/>
              </a:solidFill>
              <a:prstDash val="solid"/>
              <a:round/>
              <a:headEnd type="none" w="med" len="med"/>
              <a:tailEnd type="stealth" w="lg" len="lg"/>
            </a:ln>
          </p:spPr>
        </p:cxnSp>
        <p:cxnSp>
          <p:nvCxnSpPr>
            <p:cNvPr id="80" name="Shape 385">
              <a:extLst>
                <a:ext uri="{FF2B5EF4-FFF2-40B4-BE49-F238E27FC236}">
                  <a16:creationId xmlns:a16="http://schemas.microsoft.com/office/drawing/2014/main" id="{7662F1CE-0A4D-41CA-8B23-625306836ECA}"/>
                </a:ext>
              </a:extLst>
            </p:cNvPr>
            <p:cNvCxnSpPr/>
            <p:nvPr/>
          </p:nvCxnSpPr>
          <p:spPr>
            <a:xfrm rot="-5400000" flipH="1">
              <a:off x="6536500" y="4625358"/>
              <a:ext cx="400799" cy="15300"/>
            </a:xfrm>
            <a:prstGeom prst="straightConnector1">
              <a:avLst/>
            </a:prstGeom>
            <a:noFill/>
            <a:ln w="9525" cap="flat">
              <a:solidFill>
                <a:schemeClr val="accent1"/>
              </a:solidFill>
              <a:prstDash val="solid"/>
              <a:round/>
              <a:headEnd type="none" w="med" len="med"/>
              <a:tailEnd type="stealth" w="lg" len="lg"/>
            </a:ln>
          </p:spPr>
        </p:cxnSp>
        <p:sp>
          <p:nvSpPr>
            <p:cNvPr id="81" name="Shape 402">
              <a:extLst>
                <a:ext uri="{FF2B5EF4-FFF2-40B4-BE49-F238E27FC236}">
                  <a16:creationId xmlns:a16="http://schemas.microsoft.com/office/drawing/2014/main" id="{C556C901-80EC-45B8-B487-A6DD4FFBE4C4}"/>
                </a:ext>
              </a:extLst>
            </p:cNvPr>
            <p:cNvSpPr/>
            <p:nvPr/>
          </p:nvSpPr>
          <p:spPr>
            <a:xfrm>
              <a:off x="8037635" y="4869638"/>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82" name="Shape 403">
              <a:extLst>
                <a:ext uri="{FF2B5EF4-FFF2-40B4-BE49-F238E27FC236}">
                  <a16:creationId xmlns:a16="http://schemas.microsoft.com/office/drawing/2014/main" id="{9812134D-A44E-4266-8487-43E79F277B4A}"/>
                </a:ext>
              </a:extLst>
            </p:cNvPr>
            <p:cNvSpPr/>
            <p:nvPr/>
          </p:nvSpPr>
          <p:spPr>
            <a:xfrm>
              <a:off x="4618113" y="4872832"/>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83" name="Shape 404">
              <a:extLst>
                <a:ext uri="{FF2B5EF4-FFF2-40B4-BE49-F238E27FC236}">
                  <a16:creationId xmlns:a16="http://schemas.microsoft.com/office/drawing/2014/main" id="{53E30146-16DD-421C-9E61-1E536677D964}"/>
                </a:ext>
              </a:extLst>
            </p:cNvPr>
            <p:cNvSpPr/>
            <p:nvPr/>
          </p:nvSpPr>
          <p:spPr>
            <a:xfrm>
              <a:off x="2353787" y="4872832"/>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84" name="Shape 405">
              <a:extLst>
                <a:ext uri="{FF2B5EF4-FFF2-40B4-BE49-F238E27FC236}">
                  <a16:creationId xmlns:a16="http://schemas.microsoft.com/office/drawing/2014/main" id="{6CF6FAB1-837D-4BC6-A64E-4AF1F54EFBE5}"/>
                </a:ext>
              </a:extLst>
            </p:cNvPr>
            <p:cNvSpPr/>
            <p:nvPr/>
          </p:nvSpPr>
          <p:spPr>
            <a:xfrm>
              <a:off x="6887236" y="4869647"/>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cxnSp>
          <p:nvCxnSpPr>
            <p:cNvPr id="85" name="Shape 406">
              <a:extLst>
                <a:ext uri="{FF2B5EF4-FFF2-40B4-BE49-F238E27FC236}">
                  <a16:creationId xmlns:a16="http://schemas.microsoft.com/office/drawing/2014/main" id="{980FBDA4-8172-481D-B4BF-50B64C664251}"/>
                </a:ext>
              </a:extLst>
            </p:cNvPr>
            <p:cNvCxnSpPr/>
            <p:nvPr/>
          </p:nvCxnSpPr>
          <p:spPr>
            <a:xfrm rot="-5400000" flipH="1">
              <a:off x="3305134"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86" name="Shape 407">
              <a:extLst>
                <a:ext uri="{FF2B5EF4-FFF2-40B4-BE49-F238E27FC236}">
                  <a16:creationId xmlns:a16="http://schemas.microsoft.com/office/drawing/2014/main" id="{84AAEF63-8D3E-4185-9600-F0DD90E129D2}"/>
                </a:ext>
              </a:extLst>
            </p:cNvPr>
            <p:cNvCxnSpPr/>
            <p:nvPr/>
          </p:nvCxnSpPr>
          <p:spPr>
            <a:xfrm rot="-5400000" flipH="1">
              <a:off x="4330238"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87" name="Shape 408">
              <a:extLst>
                <a:ext uri="{FF2B5EF4-FFF2-40B4-BE49-F238E27FC236}">
                  <a16:creationId xmlns:a16="http://schemas.microsoft.com/office/drawing/2014/main" id="{A2835D26-ADE1-45A2-8EDB-BDF43C022646}"/>
                </a:ext>
              </a:extLst>
            </p:cNvPr>
            <p:cNvCxnSpPr/>
            <p:nvPr/>
          </p:nvCxnSpPr>
          <p:spPr>
            <a:xfrm rot="-5400000" flipH="1">
              <a:off x="6347440" y="5484776"/>
              <a:ext cx="392999" cy="7200"/>
            </a:xfrm>
            <a:prstGeom prst="straightConnector1">
              <a:avLst/>
            </a:prstGeom>
            <a:noFill/>
            <a:ln w="9525" cap="flat">
              <a:solidFill>
                <a:schemeClr val="accent1"/>
              </a:solidFill>
              <a:prstDash val="solid"/>
              <a:round/>
              <a:headEnd type="none" w="med" len="med"/>
              <a:tailEnd type="stealth" w="lg" len="lg"/>
            </a:ln>
          </p:spPr>
        </p:cxnSp>
        <p:sp>
          <p:nvSpPr>
            <p:cNvPr id="88" name="Shape 409">
              <a:extLst>
                <a:ext uri="{FF2B5EF4-FFF2-40B4-BE49-F238E27FC236}">
                  <a16:creationId xmlns:a16="http://schemas.microsoft.com/office/drawing/2014/main" id="{AC71AD1D-E720-49CD-B5EA-BF7B0D2F1122}"/>
                </a:ext>
              </a:extLst>
            </p:cNvPr>
            <p:cNvSpPr txBox="1"/>
            <p:nvPr/>
          </p:nvSpPr>
          <p:spPr>
            <a:xfrm>
              <a:off x="5735228" y="5275661"/>
              <a:ext cx="494206" cy="272293"/>
            </a:xfrm>
            <a:prstGeom prst="rect">
              <a:avLst/>
            </a:prstGeom>
            <a:noFill/>
            <a:ln>
              <a:noFill/>
            </a:ln>
          </p:spPr>
          <p:txBody>
            <a:bodyPr wrap="square" lIns="91425" tIns="45700" rIns="91425" bIns="45700" anchor="t" anchorCtr="0">
              <a:spAutoFit/>
            </a:bodyPr>
            <a:lstStyle/>
            <a:p>
              <a:pPr>
                <a:buSzPct val="25000"/>
              </a:pPr>
              <a:r>
                <a:rPr lang="en" sz="800" b="1" dirty="0">
                  <a:solidFill>
                    <a:schemeClr val="dk2"/>
                  </a:solidFill>
                </a:rPr>
                <a:t>...</a:t>
              </a:r>
            </a:p>
          </p:txBody>
        </p:sp>
        <p:cxnSp>
          <p:nvCxnSpPr>
            <p:cNvPr id="89" name="Shape 410">
              <a:extLst>
                <a:ext uri="{FF2B5EF4-FFF2-40B4-BE49-F238E27FC236}">
                  <a16:creationId xmlns:a16="http://schemas.microsoft.com/office/drawing/2014/main" id="{42C64DE5-1EA3-4A44-9A3B-430E0A840B38}"/>
                </a:ext>
              </a:extLst>
            </p:cNvPr>
            <p:cNvCxnSpPr/>
            <p:nvPr/>
          </p:nvCxnSpPr>
          <p:spPr>
            <a:xfrm rot="-5400000" flipH="1">
              <a:off x="2269376"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90" name="Shape 411">
              <a:extLst>
                <a:ext uri="{FF2B5EF4-FFF2-40B4-BE49-F238E27FC236}">
                  <a16:creationId xmlns:a16="http://schemas.microsoft.com/office/drawing/2014/main" id="{E002291B-7812-4260-9DAD-9770421C083F}"/>
                </a:ext>
              </a:extLst>
            </p:cNvPr>
            <p:cNvCxnSpPr/>
            <p:nvPr/>
          </p:nvCxnSpPr>
          <p:spPr>
            <a:xfrm rot="-5400000" flipH="1">
              <a:off x="5163136" y="5472326"/>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91" name="Shape 412">
              <a:extLst>
                <a:ext uri="{FF2B5EF4-FFF2-40B4-BE49-F238E27FC236}">
                  <a16:creationId xmlns:a16="http://schemas.microsoft.com/office/drawing/2014/main" id="{8164807D-DB6C-426D-BBD6-D3FDA139CB0A}"/>
                </a:ext>
              </a:extLst>
            </p:cNvPr>
            <p:cNvCxnSpPr/>
            <p:nvPr/>
          </p:nvCxnSpPr>
          <p:spPr>
            <a:xfrm rot="-5400000" flipH="1">
              <a:off x="6541547" y="5494361"/>
              <a:ext cx="392999" cy="7200"/>
            </a:xfrm>
            <a:prstGeom prst="straightConnector1">
              <a:avLst/>
            </a:prstGeom>
            <a:noFill/>
            <a:ln w="9525" cap="flat">
              <a:solidFill>
                <a:schemeClr val="accent1"/>
              </a:solidFill>
              <a:prstDash val="solid"/>
              <a:round/>
              <a:headEnd type="none" w="med" len="med"/>
              <a:tailEnd type="stealth" w="lg" len="lg"/>
            </a:ln>
          </p:spPr>
        </p:cxnSp>
        <p:sp>
          <p:nvSpPr>
            <p:cNvPr id="92" name="Shape 413">
              <a:extLst>
                <a:ext uri="{FF2B5EF4-FFF2-40B4-BE49-F238E27FC236}">
                  <a16:creationId xmlns:a16="http://schemas.microsoft.com/office/drawing/2014/main" id="{B8A6BBAE-1390-4539-84C3-13108BBFBCDB}"/>
                </a:ext>
              </a:extLst>
            </p:cNvPr>
            <p:cNvSpPr/>
            <p:nvPr/>
          </p:nvSpPr>
          <p:spPr>
            <a:xfrm>
              <a:off x="9642946" y="5741950"/>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93" name="Shape 414">
              <a:extLst>
                <a:ext uri="{FF2B5EF4-FFF2-40B4-BE49-F238E27FC236}">
                  <a16:creationId xmlns:a16="http://schemas.microsoft.com/office/drawing/2014/main" id="{1578823F-3EC8-4CAF-94E0-6897876B37B5}"/>
                </a:ext>
              </a:extLst>
            </p:cNvPr>
            <p:cNvSpPr/>
            <p:nvPr/>
          </p:nvSpPr>
          <p:spPr>
            <a:xfrm>
              <a:off x="9082256" y="5741950"/>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94" name="Shape 415">
              <a:extLst>
                <a:ext uri="{FF2B5EF4-FFF2-40B4-BE49-F238E27FC236}">
                  <a16:creationId xmlns:a16="http://schemas.microsoft.com/office/drawing/2014/main" id="{085D6F67-59FE-40C5-9193-F66349934BC4}"/>
                </a:ext>
              </a:extLst>
            </p:cNvPr>
            <p:cNvSpPr/>
            <p:nvPr/>
          </p:nvSpPr>
          <p:spPr>
            <a:xfrm>
              <a:off x="8521566" y="5741950"/>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95" name="Shape 416">
              <a:extLst>
                <a:ext uri="{FF2B5EF4-FFF2-40B4-BE49-F238E27FC236}">
                  <a16:creationId xmlns:a16="http://schemas.microsoft.com/office/drawing/2014/main" id="{EAD95AD4-71E7-480F-AE9A-9961C1647E54}"/>
                </a:ext>
              </a:extLst>
            </p:cNvPr>
            <p:cNvSpPr/>
            <p:nvPr/>
          </p:nvSpPr>
          <p:spPr>
            <a:xfrm>
              <a:off x="7960877" y="5741950"/>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96" name="Shape 417">
              <a:extLst>
                <a:ext uri="{FF2B5EF4-FFF2-40B4-BE49-F238E27FC236}">
                  <a16:creationId xmlns:a16="http://schemas.microsoft.com/office/drawing/2014/main" id="{A6F86F2D-B05A-4F16-9099-D07BF259FC91}"/>
                </a:ext>
              </a:extLst>
            </p:cNvPr>
            <p:cNvSpPr/>
            <p:nvPr/>
          </p:nvSpPr>
          <p:spPr>
            <a:xfrm>
              <a:off x="7400186" y="5741950"/>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97" name="Shape 418">
              <a:extLst>
                <a:ext uri="{FF2B5EF4-FFF2-40B4-BE49-F238E27FC236}">
                  <a16:creationId xmlns:a16="http://schemas.microsoft.com/office/drawing/2014/main" id="{9E9B0A05-155D-4619-8030-7AD8FD79C5B5}"/>
                </a:ext>
              </a:extLst>
            </p:cNvPr>
            <p:cNvSpPr/>
            <p:nvPr/>
          </p:nvSpPr>
          <p:spPr>
            <a:xfrm>
              <a:off x="6839496" y="5741950"/>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98" name="Shape 419">
              <a:extLst>
                <a:ext uri="{FF2B5EF4-FFF2-40B4-BE49-F238E27FC236}">
                  <a16:creationId xmlns:a16="http://schemas.microsoft.com/office/drawing/2014/main" id="{2BC15F90-AFC5-4C21-B1B1-92CFBB246676}"/>
                </a:ext>
              </a:extLst>
            </p:cNvPr>
            <p:cNvSpPr/>
            <p:nvPr/>
          </p:nvSpPr>
          <p:spPr>
            <a:xfrm>
              <a:off x="2353787"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99" name="Shape 420">
              <a:extLst>
                <a:ext uri="{FF2B5EF4-FFF2-40B4-BE49-F238E27FC236}">
                  <a16:creationId xmlns:a16="http://schemas.microsoft.com/office/drawing/2014/main" id="{56B26411-FC52-414A-947E-17E752218916}"/>
                </a:ext>
              </a:extLst>
            </p:cNvPr>
            <p:cNvSpPr/>
            <p:nvPr/>
          </p:nvSpPr>
          <p:spPr>
            <a:xfrm>
              <a:off x="6278617"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00" name="Shape 421">
              <a:extLst>
                <a:ext uri="{FF2B5EF4-FFF2-40B4-BE49-F238E27FC236}">
                  <a16:creationId xmlns:a16="http://schemas.microsoft.com/office/drawing/2014/main" id="{EBBFE70E-6C10-4580-8B1E-9830B4D145A2}"/>
                </a:ext>
              </a:extLst>
            </p:cNvPr>
            <p:cNvSpPr/>
            <p:nvPr/>
          </p:nvSpPr>
          <p:spPr>
            <a:xfrm>
              <a:off x="5717929"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01" name="Shape 422">
              <a:extLst>
                <a:ext uri="{FF2B5EF4-FFF2-40B4-BE49-F238E27FC236}">
                  <a16:creationId xmlns:a16="http://schemas.microsoft.com/office/drawing/2014/main" id="{6D01856C-6B12-447B-BF25-5D6ECFF54159}"/>
                </a:ext>
              </a:extLst>
            </p:cNvPr>
            <p:cNvSpPr/>
            <p:nvPr/>
          </p:nvSpPr>
          <p:spPr>
            <a:xfrm>
              <a:off x="5157236"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02" name="Shape 423">
              <a:extLst>
                <a:ext uri="{FF2B5EF4-FFF2-40B4-BE49-F238E27FC236}">
                  <a16:creationId xmlns:a16="http://schemas.microsoft.com/office/drawing/2014/main" id="{EB0F4451-8310-4FB8-AC44-09E1B85F8D0A}"/>
                </a:ext>
              </a:extLst>
            </p:cNvPr>
            <p:cNvSpPr/>
            <p:nvPr/>
          </p:nvSpPr>
          <p:spPr>
            <a:xfrm>
              <a:off x="4596546"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03" name="Shape 424">
              <a:extLst>
                <a:ext uri="{FF2B5EF4-FFF2-40B4-BE49-F238E27FC236}">
                  <a16:creationId xmlns:a16="http://schemas.microsoft.com/office/drawing/2014/main" id="{E56AEAA9-6C49-40EB-9C76-8A8E8D26120A}"/>
                </a:ext>
              </a:extLst>
            </p:cNvPr>
            <p:cNvSpPr/>
            <p:nvPr/>
          </p:nvSpPr>
          <p:spPr>
            <a:xfrm>
              <a:off x="4035858"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04" name="Shape 425">
              <a:extLst>
                <a:ext uri="{FF2B5EF4-FFF2-40B4-BE49-F238E27FC236}">
                  <a16:creationId xmlns:a16="http://schemas.microsoft.com/office/drawing/2014/main" id="{1236A102-54AD-4670-9C6E-76BE4035F2B9}"/>
                </a:ext>
              </a:extLst>
            </p:cNvPr>
            <p:cNvSpPr/>
            <p:nvPr/>
          </p:nvSpPr>
          <p:spPr>
            <a:xfrm>
              <a:off x="3475167"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05" name="Shape 426">
              <a:extLst>
                <a:ext uri="{FF2B5EF4-FFF2-40B4-BE49-F238E27FC236}">
                  <a16:creationId xmlns:a16="http://schemas.microsoft.com/office/drawing/2014/main" id="{31694726-4F2B-430E-91AF-EA34EDDDABB2}"/>
                </a:ext>
              </a:extLst>
            </p:cNvPr>
            <p:cNvSpPr/>
            <p:nvPr/>
          </p:nvSpPr>
          <p:spPr>
            <a:xfrm>
              <a:off x="2914478" y="5741950"/>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06" name="Shape 427">
              <a:extLst>
                <a:ext uri="{FF2B5EF4-FFF2-40B4-BE49-F238E27FC236}">
                  <a16:creationId xmlns:a16="http://schemas.microsoft.com/office/drawing/2014/main" id="{BCC75CE2-894D-4512-8272-40596ED15FF2}"/>
                </a:ext>
              </a:extLst>
            </p:cNvPr>
            <p:cNvSpPr txBox="1"/>
            <p:nvPr/>
          </p:nvSpPr>
          <p:spPr>
            <a:xfrm>
              <a:off x="1790297" y="4780381"/>
              <a:ext cx="468899" cy="389025"/>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107" name="Shape 428">
              <a:extLst>
                <a:ext uri="{FF2B5EF4-FFF2-40B4-BE49-F238E27FC236}">
                  <a16:creationId xmlns:a16="http://schemas.microsoft.com/office/drawing/2014/main" id="{424D65A2-8F1C-427B-90D9-3E83640D325A}"/>
                </a:ext>
              </a:extLst>
            </p:cNvPr>
            <p:cNvSpPr txBox="1"/>
            <p:nvPr/>
          </p:nvSpPr>
          <p:spPr>
            <a:xfrm>
              <a:off x="1790297" y="5649494"/>
              <a:ext cx="468899" cy="389025"/>
            </a:xfrm>
            <a:prstGeom prst="rect">
              <a:avLst/>
            </a:prstGeom>
            <a:noFill/>
            <a:ln>
              <a:noFill/>
            </a:ln>
          </p:spPr>
          <p:txBody>
            <a:bodyPr lIns="91425" tIns="91425" rIns="91425" bIns="91425" anchor="t" anchorCtr="0">
              <a:spAutoFit/>
            </a:bodyPr>
            <a:lstStyle/>
            <a:p>
              <a:r>
                <a:rPr lang="en" sz="800">
                  <a:solidFill>
                    <a:schemeClr val="dk2"/>
                  </a:solidFill>
                </a:rPr>
                <a:t>L2</a:t>
              </a:r>
            </a:p>
          </p:txBody>
        </p:sp>
      </p:grpSp>
      <p:grpSp>
        <p:nvGrpSpPr>
          <p:cNvPr id="738" name="Group 737">
            <a:extLst>
              <a:ext uri="{FF2B5EF4-FFF2-40B4-BE49-F238E27FC236}">
                <a16:creationId xmlns:a16="http://schemas.microsoft.com/office/drawing/2014/main" id="{3A2BDC2A-B134-4DF0-A437-2285BE1B9AA1}"/>
              </a:ext>
            </a:extLst>
          </p:cNvPr>
          <p:cNvGrpSpPr/>
          <p:nvPr/>
        </p:nvGrpSpPr>
        <p:grpSpPr>
          <a:xfrm>
            <a:off x="6619181" y="5226685"/>
            <a:ext cx="5251670" cy="1450231"/>
            <a:chOff x="1781372" y="4318248"/>
            <a:chExt cx="8514438" cy="1833249"/>
          </a:xfrm>
        </p:grpSpPr>
        <p:sp>
          <p:nvSpPr>
            <p:cNvPr id="164" name="Shape 607">
              <a:extLst>
                <a:ext uri="{FF2B5EF4-FFF2-40B4-BE49-F238E27FC236}">
                  <a16:creationId xmlns:a16="http://schemas.microsoft.com/office/drawing/2014/main" id="{208A5960-0689-4A55-A602-583F21651B09}"/>
                </a:ext>
              </a:extLst>
            </p:cNvPr>
            <p:cNvSpPr/>
            <p:nvPr/>
          </p:nvSpPr>
          <p:spPr>
            <a:xfrm>
              <a:off x="8028710" y="4982619"/>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65" name="Shape 608">
              <a:extLst>
                <a:ext uri="{FF2B5EF4-FFF2-40B4-BE49-F238E27FC236}">
                  <a16:creationId xmlns:a16="http://schemas.microsoft.com/office/drawing/2014/main" id="{14F5E6A3-C5EB-408B-BDEA-E9E4F36DA720}"/>
                </a:ext>
              </a:extLst>
            </p:cNvPr>
            <p:cNvSpPr/>
            <p:nvPr/>
          </p:nvSpPr>
          <p:spPr>
            <a:xfrm>
              <a:off x="4609188" y="4985812"/>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66" name="Shape 609">
              <a:extLst>
                <a:ext uri="{FF2B5EF4-FFF2-40B4-BE49-F238E27FC236}">
                  <a16:creationId xmlns:a16="http://schemas.microsoft.com/office/drawing/2014/main" id="{0DAC42BE-577C-431D-A347-1378536E3DD7}"/>
                </a:ext>
              </a:extLst>
            </p:cNvPr>
            <p:cNvSpPr/>
            <p:nvPr/>
          </p:nvSpPr>
          <p:spPr>
            <a:xfrm>
              <a:off x="2344862" y="4985812"/>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67" name="Shape 610">
              <a:extLst>
                <a:ext uri="{FF2B5EF4-FFF2-40B4-BE49-F238E27FC236}">
                  <a16:creationId xmlns:a16="http://schemas.microsoft.com/office/drawing/2014/main" id="{3192EF72-05A5-4A82-9869-AB995DDBF9BA}"/>
                </a:ext>
              </a:extLst>
            </p:cNvPr>
            <p:cNvSpPr/>
            <p:nvPr/>
          </p:nvSpPr>
          <p:spPr>
            <a:xfrm>
              <a:off x="6878311" y="4982627"/>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cxnSp>
          <p:nvCxnSpPr>
            <p:cNvPr id="168" name="Shape 611">
              <a:extLst>
                <a:ext uri="{FF2B5EF4-FFF2-40B4-BE49-F238E27FC236}">
                  <a16:creationId xmlns:a16="http://schemas.microsoft.com/office/drawing/2014/main" id="{9F98492D-E3B0-4E54-B245-16FFB42B082A}"/>
                </a:ext>
              </a:extLst>
            </p:cNvPr>
            <p:cNvCxnSpPr/>
            <p:nvPr/>
          </p:nvCxnSpPr>
          <p:spPr>
            <a:xfrm rot="-5400000" flipH="1">
              <a:off x="3296209"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169" name="Shape 612">
              <a:extLst>
                <a:ext uri="{FF2B5EF4-FFF2-40B4-BE49-F238E27FC236}">
                  <a16:creationId xmlns:a16="http://schemas.microsoft.com/office/drawing/2014/main" id="{C4E3B4CE-7ED8-4D49-9CD1-4100DD099694}"/>
                </a:ext>
              </a:extLst>
            </p:cNvPr>
            <p:cNvCxnSpPr/>
            <p:nvPr/>
          </p:nvCxnSpPr>
          <p:spPr>
            <a:xfrm rot="-5400000" flipH="1">
              <a:off x="4321313" y="5585304"/>
              <a:ext cx="392999" cy="32100"/>
            </a:xfrm>
            <a:prstGeom prst="straightConnector1">
              <a:avLst/>
            </a:prstGeom>
            <a:noFill/>
            <a:ln w="9525" cap="flat">
              <a:solidFill>
                <a:schemeClr val="accent1"/>
              </a:solidFill>
              <a:prstDash val="solid"/>
              <a:round/>
              <a:headEnd type="none" w="med" len="med"/>
              <a:tailEnd type="stealth" w="lg" len="lg"/>
            </a:ln>
          </p:spPr>
        </p:cxnSp>
        <p:sp>
          <p:nvSpPr>
            <p:cNvPr id="170" name="Shape 613">
              <a:extLst>
                <a:ext uri="{FF2B5EF4-FFF2-40B4-BE49-F238E27FC236}">
                  <a16:creationId xmlns:a16="http://schemas.microsoft.com/office/drawing/2014/main" id="{32FEAE1D-8ED6-4002-833E-2FE8AD883E24}"/>
                </a:ext>
              </a:extLst>
            </p:cNvPr>
            <p:cNvSpPr txBox="1"/>
            <p:nvPr/>
          </p:nvSpPr>
          <p:spPr>
            <a:xfrm>
              <a:off x="5726303" y="5388641"/>
              <a:ext cx="686426" cy="272293"/>
            </a:xfrm>
            <a:prstGeom prst="rect">
              <a:avLst/>
            </a:prstGeom>
            <a:noFill/>
            <a:ln>
              <a:noFill/>
            </a:ln>
          </p:spPr>
          <p:txBody>
            <a:bodyPr wrap="square" lIns="91425" tIns="45700" rIns="91425" bIns="45700" anchor="t" anchorCtr="0">
              <a:spAutoFit/>
            </a:bodyPr>
            <a:lstStyle/>
            <a:p>
              <a:pPr>
                <a:buSzPct val="25000"/>
              </a:pPr>
              <a:r>
                <a:rPr lang="en" sz="800" b="1">
                  <a:solidFill>
                    <a:schemeClr val="dk2"/>
                  </a:solidFill>
                </a:rPr>
                <a:t>...</a:t>
              </a:r>
            </a:p>
          </p:txBody>
        </p:sp>
        <p:cxnSp>
          <p:nvCxnSpPr>
            <p:cNvPr id="171" name="Shape 614">
              <a:extLst>
                <a:ext uri="{FF2B5EF4-FFF2-40B4-BE49-F238E27FC236}">
                  <a16:creationId xmlns:a16="http://schemas.microsoft.com/office/drawing/2014/main" id="{F00FC44D-51F1-4BCD-A58B-C78DCBA97305}"/>
                </a:ext>
              </a:extLst>
            </p:cNvPr>
            <p:cNvCxnSpPr/>
            <p:nvPr/>
          </p:nvCxnSpPr>
          <p:spPr>
            <a:xfrm rot="-5400000" flipH="1">
              <a:off x="2260451"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172" name="Shape 615">
              <a:extLst>
                <a:ext uri="{FF2B5EF4-FFF2-40B4-BE49-F238E27FC236}">
                  <a16:creationId xmlns:a16="http://schemas.microsoft.com/office/drawing/2014/main" id="{03B34892-1C81-4168-9E99-283CD36312B3}"/>
                </a:ext>
              </a:extLst>
            </p:cNvPr>
            <p:cNvCxnSpPr/>
            <p:nvPr/>
          </p:nvCxnSpPr>
          <p:spPr>
            <a:xfrm rot="-5400000" flipH="1">
              <a:off x="5154211" y="5585304"/>
              <a:ext cx="392999" cy="32100"/>
            </a:xfrm>
            <a:prstGeom prst="straightConnector1">
              <a:avLst/>
            </a:prstGeom>
            <a:noFill/>
            <a:ln w="9525" cap="flat">
              <a:solidFill>
                <a:schemeClr val="accent1"/>
              </a:solidFill>
              <a:prstDash val="solid"/>
              <a:round/>
              <a:headEnd type="none" w="med" len="med"/>
              <a:tailEnd type="stealth" w="lg" len="lg"/>
            </a:ln>
          </p:spPr>
        </p:cxnSp>
        <p:sp>
          <p:nvSpPr>
            <p:cNvPr id="173" name="Shape 616">
              <a:extLst>
                <a:ext uri="{FF2B5EF4-FFF2-40B4-BE49-F238E27FC236}">
                  <a16:creationId xmlns:a16="http://schemas.microsoft.com/office/drawing/2014/main" id="{8344186A-983B-4DF5-8381-8004F225E2CF}"/>
                </a:ext>
              </a:extLst>
            </p:cNvPr>
            <p:cNvSpPr/>
            <p:nvPr/>
          </p:nvSpPr>
          <p:spPr>
            <a:xfrm>
              <a:off x="9634021"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74" name="Shape 617">
              <a:extLst>
                <a:ext uri="{FF2B5EF4-FFF2-40B4-BE49-F238E27FC236}">
                  <a16:creationId xmlns:a16="http://schemas.microsoft.com/office/drawing/2014/main" id="{F7D59C5D-8DB0-40E1-8D3A-6652D65E4A86}"/>
                </a:ext>
              </a:extLst>
            </p:cNvPr>
            <p:cNvSpPr/>
            <p:nvPr/>
          </p:nvSpPr>
          <p:spPr>
            <a:xfrm>
              <a:off x="9073331"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75" name="Shape 618">
              <a:extLst>
                <a:ext uri="{FF2B5EF4-FFF2-40B4-BE49-F238E27FC236}">
                  <a16:creationId xmlns:a16="http://schemas.microsoft.com/office/drawing/2014/main" id="{A4CD3046-9103-40D0-B910-D5068F2A7E3C}"/>
                </a:ext>
              </a:extLst>
            </p:cNvPr>
            <p:cNvSpPr/>
            <p:nvPr/>
          </p:nvSpPr>
          <p:spPr>
            <a:xfrm>
              <a:off x="8512641"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76" name="Shape 619">
              <a:extLst>
                <a:ext uri="{FF2B5EF4-FFF2-40B4-BE49-F238E27FC236}">
                  <a16:creationId xmlns:a16="http://schemas.microsoft.com/office/drawing/2014/main" id="{30D0630C-4E27-4805-96DF-9B540D6E61E3}"/>
                </a:ext>
              </a:extLst>
            </p:cNvPr>
            <p:cNvSpPr/>
            <p:nvPr/>
          </p:nvSpPr>
          <p:spPr>
            <a:xfrm>
              <a:off x="7951952"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77" name="Shape 620">
              <a:extLst>
                <a:ext uri="{FF2B5EF4-FFF2-40B4-BE49-F238E27FC236}">
                  <a16:creationId xmlns:a16="http://schemas.microsoft.com/office/drawing/2014/main" id="{3B778EEC-97B2-4844-A3ED-EDF0C604470C}"/>
                </a:ext>
              </a:extLst>
            </p:cNvPr>
            <p:cNvSpPr/>
            <p:nvPr/>
          </p:nvSpPr>
          <p:spPr>
            <a:xfrm>
              <a:off x="7391261"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78" name="Shape 621">
              <a:extLst>
                <a:ext uri="{FF2B5EF4-FFF2-40B4-BE49-F238E27FC236}">
                  <a16:creationId xmlns:a16="http://schemas.microsoft.com/office/drawing/2014/main" id="{857BF1EE-B7E2-493F-A552-6ACC139EED48}"/>
                </a:ext>
              </a:extLst>
            </p:cNvPr>
            <p:cNvSpPr/>
            <p:nvPr/>
          </p:nvSpPr>
          <p:spPr>
            <a:xfrm>
              <a:off x="6830571"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79" name="Shape 622">
              <a:extLst>
                <a:ext uri="{FF2B5EF4-FFF2-40B4-BE49-F238E27FC236}">
                  <a16:creationId xmlns:a16="http://schemas.microsoft.com/office/drawing/2014/main" id="{9BDD5D0A-35BC-4140-83AD-08188BBAC1A3}"/>
                </a:ext>
              </a:extLst>
            </p:cNvPr>
            <p:cNvSpPr/>
            <p:nvPr/>
          </p:nvSpPr>
          <p:spPr>
            <a:xfrm>
              <a:off x="2344862"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80" name="Shape 623">
              <a:extLst>
                <a:ext uri="{FF2B5EF4-FFF2-40B4-BE49-F238E27FC236}">
                  <a16:creationId xmlns:a16="http://schemas.microsoft.com/office/drawing/2014/main" id="{E455E763-5986-4100-828A-4126DC7DDA48}"/>
                </a:ext>
              </a:extLst>
            </p:cNvPr>
            <p:cNvSpPr/>
            <p:nvPr/>
          </p:nvSpPr>
          <p:spPr>
            <a:xfrm>
              <a:off x="6269692"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81" name="Shape 624">
              <a:extLst>
                <a:ext uri="{FF2B5EF4-FFF2-40B4-BE49-F238E27FC236}">
                  <a16:creationId xmlns:a16="http://schemas.microsoft.com/office/drawing/2014/main" id="{CD50C49B-9740-4247-B6EB-8ABCCA5A1BCE}"/>
                </a:ext>
              </a:extLst>
            </p:cNvPr>
            <p:cNvSpPr/>
            <p:nvPr/>
          </p:nvSpPr>
          <p:spPr>
            <a:xfrm>
              <a:off x="5709004"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dirty="0"/>
            </a:p>
          </p:txBody>
        </p:sp>
        <p:sp>
          <p:nvSpPr>
            <p:cNvPr id="182" name="Shape 625">
              <a:extLst>
                <a:ext uri="{FF2B5EF4-FFF2-40B4-BE49-F238E27FC236}">
                  <a16:creationId xmlns:a16="http://schemas.microsoft.com/office/drawing/2014/main" id="{04F7789D-D2F9-4067-A08E-90DAB5E956D0}"/>
                </a:ext>
              </a:extLst>
            </p:cNvPr>
            <p:cNvSpPr/>
            <p:nvPr/>
          </p:nvSpPr>
          <p:spPr>
            <a:xfrm>
              <a:off x="5148311"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83" name="Shape 626">
              <a:extLst>
                <a:ext uri="{FF2B5EF4-FFF2-40B4-BE49-F238E27FC236}">
                  <a16:creationId xmlns:a16="http://schemas.microsoft.com/office/drawing/2014/main" id="{55608B87-FFDE-4E79-99DD-B37B13B705B0}"/>
                </a:ext>
              </a:extLst>
            </p:cNvPr>
            <p:cNvSpPr/>
            <p:nvPr/>
          </p:nvSpPr>
          <p:spPr>
            <a:xfrm>
              <a:off x="4587621"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84" name="Shape 627">
              <a:extLst>
                <a:ext uri="{FF2B5EF4-FFF2-40B4-BE49-F238E27FC236}">
                  <a16:creationId xmlns:a16="http://schemas.microsoft.com/office/drawing/2014/main" id="{A8146D33-B823-461F-829E-0FABF2AB3C1A}"/>
                </a:ext>
              </a:extLst>
            </p:cNvPr>
            <p:cNvSpPr/>
            <p:nvPr/>
          </p:nvSpPr>
          <p:spPr>
            <a:xfrm>
              <a:off x="4026933"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85" name="Shape 628">
              <a:extLst>
                <a:ext uri="{FF2B5EF4-FFF2-40B4-BE49-F238E27FC236}">
                  <a16:creationId xmlns:a16="http://schemas.microsoft.com/office/drawing/2014/main" id="{7125F747-11CE-46CB-B1CC-68D5FDA8F4A5}"/>
                </a:ext>
              </a:extLst>
            </p:cNvPr>
            <p:cNvSpPr/>
            <p:nvPr/>
          </p:nvSpPr>
          <p:spPr>
            <a:xfrm>
              <a:off x="3466242"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86" name="Shape 629">
              <a:extLst>
                <a:ext uri="{FF2B5EF4-FFF2-40B4-BE49-F238E27FC236}">
                  <a16:creationId xmlns:a16="http://schemas.microsoft.com/office/drawing/2014/main" id="{58A9F844-AB79-48E3-A875-D1A5649E84CF}"/>
                </a:ext>
              </a:extLst>
            </p:cNvPr>
            <p:cNvSpPr/>
            <p:nvPr/>
          </p:nvSpPr>
          <p:spPr>
            <a:xfrm>
              <a:off x="2905553" y="5854928"/>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87" name="Shape 630">
              <a:extLst>
                <a:ext uri="{FF2B5EF4-FFF2-40B4-BE49-F238E27FC236}">
                  <a16:creationId xmlns:a16="http://schemas.microsoft.com/office/drawing/2014/main" id="{10B8DF09-4BE6-4A6C-8FC2-4710B545E5CD}"/>
                </a:ext>
              </a:extLst>
            </p:cNvPr>
            <p:cNvSpPr txBox="1"/>
            <p:nvPr/>
          </p:nvSpPr>
          <p:spPr>
            <a:xfrm>
              <a:off x="1781372" y="4893361"/>
              <a:ext cx="468899" cy="389024"/>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188" name="Shape 631">
              <a:extLst>
                <a:ext uri="{FF2B5EF4-FFF2-40B4-BE49-F238E27FC236}">
                  <a16:creationId xmlns:a16="http://schemas.microsoft.com/office/drawing/2014/main" id="{17CFFF60-67EE-4BC5-AA04-328CAC7EE2E0}"/>
                </a:ext>
              </a:extLst>
            </p:cNvPr>
            <p:cNvSpPr txBox="1"/>
            <p:nvPr/>
          </p:nvSpPr>
          <p:spPr>
            <a:xfrm>
              <a:off x="1781372" y="5762473"/>
              <a:ext cx="468899" cy="389024"/>
            </a:xfrm>
            <a:prstGeom prst="rect">
              <a:avLst/>
            </a:prstGeom>
            <a:noFill/>
            <a:ln>
              <a:noFill/>
            </a:ln>
          </p:spPr>
          <p:txBody>
            <a:bodyPr lIns="91425" tIns="91425" rIns="91425" bIns="91425" anchor="t" anchorCtr="0">
              <a:spAutoFit/>
            </a:bodyPr>
            <a:lstStyle/>
            <a:p>
              <a:r>
                <a:rPr lang="en" sz="800">
                  <a:solidFill>
                    <a:schemeClr val="dk2"/>
                  </a:solidFill>
                </a:rPr>
                <a:t>L2</a:t>
              </a:r>
            </a:p>
          </p:txBody>
        </p:sp>
        <p:cxnSp>
          <p:nvCxnSpPr>
            <p:cNvPr id="189" name="Shape 632">
              <a:extLst>
                <a:ext uri="{FF2B5EF4-FFF2-40B4-BE49-F238E27FC236}">
                  <a16:creationId xmlns:a16="http://schemas.microsoft.com/office/drawing/2014/main" id="{320FE27A-38E8-4527-9464-E6DC830C1109}"/>
                </a:ext>
              </a:extLst>
            </p:cNvPr>
            <p:cNvCxnSpPr/>
            <p:nvPr/>
          </p:nvCxnSpPr>
          <p:spPr>
            <a:xfrm flipH="1">
              <a:off x="2649082" y="4490777"/>
              <a:ext cx="2314800" cy="392999"/>
            </a:xfrm>
            <a:prstGeom prst="straightConnector1">
              <a:avLst/>
            </a:prstGeom>
            <a:noFill/>
            <a:ln w="9525" cap="flat">
              <a:solidFill>
                <a:schemeClr val="accent1"/>
              </a:solidFill>
              <a:prstDash val="solid"/>
              <a:round/>
              <a:headEnd type="none" w="med" len="med"/>
              <a:tailEnd type="stealth" w="lg" len="lg"/>
            </a:ln>
          </p:spPr>
        </p:cxnSp>
        <p:cxnSp>
          <p:nvCxnSpPr>
            <p:cNvPr id="190" name="Shape 633">
              <a:extLst>
                <a:ext uri="{FF2B5EF4-FFF2-40B4-BE49-F238E27FC236}">
                  <a16:creationId xmlns:a16="http://schemas.microsoft.com/office/drawing/2014/main" id="{4D3321DE-B12D-4C91-ACE1-2A117E5A0C5F}"/>
                </a:ext>
              </a:extLst>
            </p:cNvPr>
            <p:cNvCxnSpPr/>
            <p:nvPr/>
          </p:nvCxnSpPr>
          <p:spPr>
            <a:xfrm flipH="1">
              <a:off x="4482309" y="4490774"/>
              <a:ext cx="711600" cy="383400"/>
            </a:xfrm>
            <a:prstGeom prst="straightConnector1">
              <a:avLst/>
            </a:prstGeom>
            <a:noFill/>
            <a:ln w="9525" cap="flat">
              <a:solidFill>
                <a:schemeClr val="accent1"/>
              </a:solidFill>
              <a:prstDash val="solid"/>
              <a:round/>
              <a:headEnd type="none" w="med" len="med"/>
              <a:tailEnd type="stealth" w="lg" len="lg"/>
            </a:ln>
          </p:spPr>
        </p:cxnSp>
        <p:cxnSp>
          <p:nvCxnSpPr>
            <p:cNvPr id="191" name="Shape 634">
              <a:extLst>
                <a:ext uri="{FF2B5EF4-FFF2-40B4-BE49-F238E27FC236}">
                  <a16:creationId xmlns:a16="http://schemas.microsoft.com/office/drawing/2014/main" id="{E097AF4D-1DE7-4D80-BC10-B984FF1D1714}"/>
                </a:ext>
              </a:extLst>
            </p:cNvPr>
            <p:cNvCxnSpPr/>
            <p:nvPr/>
          </p:nvCxnSpPr>
          <p:spPr>
            <a:xfrm>
              <a:off x="6545327" y="4490775"/>
              <a:ext cx="2717399" cy="383400"/>
            </a:xfrm>
            <a:prstGeom prst="straightConnector1">
              <a:avLst/>
            </a:prstGeom>
            <a:noFill/>
            <a:ln w="9525" cap="flat">
              <a:solidFill>
                <a:schemeClr val="accent1"/>
              </a:solidFill>
              <a:prstDash val="solid"/>
              <a:round/>
              <a:headEnd type="none" w="med" len="med"/>
              <a:tailEnd type="stealth" w="lg" len="lg"/>
            </a:ln>
          </p:spPr>
        </p:cxnSp>
        <p:sp>
          <p:nvSpPr>
            <p:cNvPr id="192" name="Shape 635">
              <a:extLst>
                <a:ext uri="{FF2B5EF4-FFF2-40B4-BE49-F238E27FC236}">
                  <a16:creationId xmlns:a16="http://schemas.microsoft.com/office/drawing/2014/main" id="{EE9151FB-C0E0-4430-9419-3A55C3E5CAFE}"/>
                </a:ext>
              </a:extLst>
            </p:cNvPr>
            <p:cNvSpPr txBox="1"/>
            <p:nvPr/>
          </p:nvSpPr>
          <p:spPr>
            <a:xfrm>
              <a:off x="5733026" y="4318248"/>
              <a:ext cx="638398" cy="291746"/>
            </a:xfrm>
            <a:prstGeom prst="rect">
              <a:avLst/>
            </a:prstGeom>
            <a:noFill/>
            <a:ln>
              <a:noFill/>
            </a:ln>
          </p:spPr>
          <p:txBody>
            <a:bodyPr lIns="91425" tIns="45700" rIns="91425" bIns="45700" anchor="t" anchorCtr="0">
              <a:spAutoFit/>
            </a:bodyPr>
            <a:lstStyle/>
            <a:p>
              <a:pPr>
                <a:buSzPct val="25000"/>
              </a:pPr>
              <a:r>
                <a:rPr lang="en" sz="900" b="1" dirty="0">
                  <a:solidFill>
                    <a:schemeClr val="dk2"/>
                  </a:solidFill>
                </a:rPr>
                <a:t>...</a:t>
              </a:r>
            </a:p>
          </p:txBody>
        </p:sp>
        <p:cxnSp>
          <p:nvCxnSpPr>
            <p:cNvPr id="193" name="Shape 636">
              <a:extLst>
                <a:ext uri="{FF2B5EF4-FFF2-40B4-BE49-F238E27FC236}">
                  <a16:creationId xmlns:a16="http://schemas.microsoft.com/office/drawing/2014/main" id="{86894D29-AD8D-4FAC-8688-25F2ED6E68F5}"/>
                </a:ext>
              </a:extLst>
            </p:cNvPr>
            <p:cNvCxnSpPr/>
            <p:nvPr/>
          </p:nvCxnSpPr>
          <p:spPr>
            <a:xfrm rot="-5400000" flipH="1">
              <a:off x="4548147" y="4683675"/>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94" name="Shape 637">
              <a:extLst>
                <a:ext uri="{FF2B5EF4-FFF2-40B4-BE49-F238E27FC236}">
                  <a16:creationId xmlns:a16="http://schemas.microsoft.com/office/drawing/2014/main" id="{A51E6ECD-9C5F-4592-9E76-7B675F9D11F0}"/>
                </a:ext>
              </a:extLst>
            </p:cNvPr>
            <p:cNvCxnSpPr/>
            <p:nvPr/>
          </p:nvCxnSpPr>
          <p:spPr>
            <a:xfrm>
              <a:off x="5380808" y="4490778"/>
              <a:ext cx="1689299" cy="364199"/>
            </a:xfrm>
            <a:prstGeom prst="straightConnector1">
              <a:avLst/>
            </a:prstGeom>
            <a:noFill/>
            <a:ln w="9525" cap="flat">
              <a:solidFill>
                <a:schemeClr val="accent1"/>
              </a:solidFill>
              <a:prstDash val="solid"/>
              <a:round/>
              <a:headEnd type="none" w="med" len="med"/>
              <a:tailEnd type="stealth" w="lg" len="lg"/>
            </a:ln>
          </p:spPr>
        </p:cxnSp>
        <p:cxnSp>
          <p:nvCxnSpPr>
            <p:cNvPr id="195" name="Shape 638">
              <a:extLst>
                <a:ext uri="{FF2B5EF4-FFF2-40B4-BE49-F238E27FC236}">
                  <a16:creationId xmlns:a16="http://schemas.microsoft.com/office/drawing/2014/main" id="{2B1B1D87-7C0D-473C-BC06-62FDAA38C21C}"/>
                </a:ext>
              </a:extLst>
            </p:cNvPr>
            <p:cNvCxnSpPr/>
            <p:nvPr/>
          </p:nvCxnSpPr>
          <p:spPr>
            <a:xfrm rot="-5400000" flipH="1">
              <a:off x="6546534" y="4693259"/>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96" name="Shape 639">
              <a:extLst>
                <a:ext uri="{FF2B5EF4-FFF2-40B4-BE49-F238E27FC236}">
                  <a16:creationId xmlns:a16="http://schemas.microsoft.com/office/drawing/2014/main" id="{85519A0B-63A6-4F2D-8061-A3F014F50EB0}"/>
                </a:ext>
              </a:extLst>
            </p:cNvPr>
            <p:cNvCxnSpPr/>
            <p:nvPr/>
          </p:nvCxnSpPr>
          <p:spPr>
            <a:xfrm rot="-5400000" flipH="1">
              <a:off x="7810870"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197" name="Shape 640">
              <a:extLst>
                <a:ext uri="{FF2B5EF4-FFF2-40B4-BE49-F238E27FC236}">
                  <a16:creationId xmlns:a16="http://schemas.microsoft.com/office/drawing/2014/main" id="{9A6440F5-0519-4947-B6F2-9D3278C4F99B}"/>
                </a:ext>
              </a:extLst>
            </p:cNvPr>
            <p:cNvCxnSpPr/>
            <p:nvPr/>
          </p:nvCxnSpPr>
          <p:spPr>
            <a:xfrm rot="-5400000" flipH="1">
              <a:off x="8835974"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198" name="Shape 641">
              <a:extLst>
                <a:ext uri="{FF2B5EF4-FFF2-40B4-BE49-F238E27FC236}">
                  <a16:creationId xmlns:a16="http://schemas.microsoft.com/office/drawing/2014/main" id="{3E4429D9-CED3-494E-A894-7F97609AA8BC}"/>
                </a:ext>
              </a:extLst>
            </p:cNvPr>
            <p:cNvCxnSpPr/>
            <p:nvPr/>
          </p:nvCxnSpPr>
          <p:spPr>
            <a:xfrm rot="-5400000" flipH="1">
              <a:off x="6775112" y="5585304"/>
              <a:ext cx="392999" cy="32100"/>
            </a:xfrm>
            <a:prstGeom prst="straightConnector1">
              <a:avLst/>
            </a:prstGeom>
            <a:noFill/>
            <a:ln w="9525" cap="flat">
              <a:solidFill>
                <a:schemeClr val="accent1"/>
              </a:solidFill>
              <a:prstDash val="solid"/>
              <a:round/>
              <a:headEnd type="none" w="med" len="med"/>
              <a:tailEnd type="stealth" w="lg" len="lg"/>
            </a:ln>
          </p:spPr>
        </p:cxnSp>
        <p:cxnSp>
          <p:nvCxnSpPr>
            <p:cNvPr id="199" name="Shape 642">
              <a:extLst>
                <a:ext uri="{FF2B5EF4-FFF2-40B4-BE49-F238E27FC236}">
                  <a16:creationId xmlns:a16="http://schemas.microsoft.com/office/drawing/2014/main" id="{18516DE3-CACF-4013-AD4E-DD71B8340615}"/>
                </a:ext>
              </a:extLst>
            </p:cNvPr>
            <p:cNvCxnSpPr/>
            <p:nvPr/>
          </p:nvCxnSpPr>
          <p:spPr>
            <a:xfrm rot="-5400000" flipH="1">
              <a:off x="9668872" y="5585304"/>
              <a:ext cx="392999" cy="32100"/>
            </a:xfrm>
            <a:prstGeom prst="straightConnector1">
              <a:avLst/>
            </a:prstGeom>
            <a:noFill/>
            <a:ln w="9525" cap="flat">
              <a:solidFill>
                <a:schemeClr val="accent1"/>
              </a:solidFill>
              <a:prstDash val="solid"/>
              <a:round/>
              <a:headEnd type="none" w="med" len="med"/>
              <a:tailEnd type="stealth" w="lg" len="lg"/>
            </a:ln>
          </p:spPr>
        </p:cxnSp>
      </p:grpSp>
      <p:grpSp>
        <p:nvGrpSpPr>
          <p:cNvPr id="739" name="Group 738">
            <a:extLst>
              <a:ext uri="{FF2B5EF4-FFF2-40B4-BE49-F238E27FC236}">
                <a16:creationId xmlns:a16="http://schemas.microsoft.com/office/drawing/2014/main" id="{EB1ECBC5-3717-4472-8E9F-4BA85DB59E6C}"/>
              </a:ext>
            </a:extLst>
          </p:cNvPr>
          <p:cNvGrpSpPr/>
          <p:nvPr/>
        </p:nvGrpSpPr>
        <p:grpSpPr>
          <a:xfrm>
            <a:off x="6597430" y="2424536"/>
            <a:ext cx="5251670" cy="1190708"/>
            <a:chOff x="1790297" y="4511562"/>
            <a:chExt cx="8514438" cy="1505186"/>
          </a:xfrm>
        </p:grpSpPr>
        <p:sp>
          <p:nvSpPr>
            <p:cNvPr id="201" name="Shape 666">
              <a:extLst>
                <a:ext uri="{FF2B5EF4-FFF2-40B4-BE49-F238E27FC236}">
                  <a16:creationId xmlns:a16="http://schemas.microsoft.com/office/drawing/2014/main" id="{4155B431-CF68-4342-857E-C9E333E3CA4D}"/>
                </a:ext>
              </a:extLst>
            </p:cNvPr>
            <p:cNvSpPr/>
            <p:nvPr/>
          </p:nvSpPr>
          <p:spPr>
            <a:xfrm>
              <a:off x="8037635" y="4847867"/>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2" name="Shape 667">
              <a:extLst>
                <a:ext uri="{FF2B5EF4-FFF2-40B4-BE49-F238E27FC236}">
                  <a16:creationId xmlns:a16="http://schemas.microsoft.com/office/drawing/2014/main" id="{E7FC1247-C027-4EB6-8756-215A2303C46F}"/>
                </a:ext>
              </a:extLst>
            </p:cNvPr>
            <p:cNvSpPr/>
            <p:nvPr/>
          </p:nvSpPr>
          <p:spPr>
            <a:xfrm>
              <a:off x="4618113" y="4851060"/>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3" name="Shape 668">
              <a:extLst>
                <a:ext uri="{FF2B5EF4-FFF2-40B4-BE49-F238E27FC236}">
                  <a16:creationId xmlns:a16="http://schemas.microsoft.com/office/drawing/2014/main" id="{83883511-4AFF-4174-825C-30CA17EC8A5A}"/>
                </a:ext>
              </a:extLst>
            </p:cNvPr>
            <p:cNvSpPr/>
            <p:nvPr/>
          </p:nvSpPr>
          <p:spPr>
            <a:xfrm>
              <a:off x="2353787" y="4851060"/>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4" name="Shape 669">
              <a:extLst>
                <a:ext uri="{FF2B5EF4-FFF2-40B4-BE49-F238E27FC236}">
                  <a16:creationId xmlns:a16="http://schemas.microsoft.com/office/drawing/2014/main" id="{80BE1183-4100-4EC4-9323-141ED85B9356}"/>
                </a:ext>
              </a:extLst>
            </p:cNvPr>
            <p:cNvSpPr/>
            <p:nvPr/>
          </p:nvSpPr>
          <p:spPr>
            <a:xfrm>
              <a:off x="6887236" y="4847875"/>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5" name="Shape 670">
              <a:extLst>
                <a:ext uri="{FF2B5EF4-FFF2-40B4-BE49-F238E27FC236}">
                  <a16:creationId xmlns:a16="http://schemas.microsoft.com/office/drawing/2014/main" id="{E2851D31-D7D7-433B-8EF8-ADE8711AB551}"/>
                </a:ext>
              </a:extLst>
            </p:cNvPr>
            <p:cNvSpPr/>
            <p:nvPr/>
          </p:nvSpPr>
          <p:spPr>
            <a:xfrm>
              <a:off x="964294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6" name="Shape 671">
              <a:extLst>
                <a:ext uri="{FF2B5EF4-FFF2-40B4-BE49-F238E27FC236}">
                  <a16:creationId xmlns:a16="http://schemas.microsoft.com/office/drawing/2014/main" id="{B0A96352-A68E-4A6D-BA2F-EDDB3BD62029}"/>
                </a:ext>
              </a:extLst>
            </p:cNvPr>
            <p:cNvSpPr/>
            <p:nvPr/>
          </p:nvSpPr>
          <p:spPr>
            <a:xfrm>
              <a:off x="9082256"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7" name="Shape 672">
              <a:extLst>
                <a:ext uri="{FF2B5EF4-FFF2-40B4-BE49-F238E27FC236}">
                  <a16:creationId xmlns:a16="http://schemas.microsoft.com/office/drawing/2014/main" id="{1F63721C-8C1E-4521-BBAF-C02F293D37F9}"/>
                </a:ext>
              </a:extLst>
            </p:cNvPr>
            <p:cNvSpPr/>
            <p:nvPr/>
          </p:nvSpPr>
          <p:spPr>
            <a:xfrm>
              <a:off x="852156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8" name="Shape 673">
              <a:extLst>
                <a:ext uri="{FF2B5EF4-FFF2-40B4-BE49-F238E27FC236}">
                  <a16:creationId xmlns:a16="http://schemas.microsoft.com/office/drawing/2014/main" id="{B24F09E2-4940-4FB5-B269-EBBA63190547}"/>
                </a:ext>
              </a:extLst>
            </p:cNvPr>
            <p:cNvSpPr/>
            <p:nvPr/>
          </p:nvSpPr>
          <p:spPr>
            <a:xfrm>
              <a:off x="7960877"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9" name="Shape 674">
              <a:extLst>
                <a:ext uri="{FF2B5EF4-FFF2-40B4-BE49-F238E27FC236}">
                  <a16:creationId xmlns:a16="http://schemas.microsoft.com/office/drawing/2014/main" id="{E2B98C31-4FCA-4BB8-98CA-8F0B9353A252}"/>
                </a:ext>
              </a:extLst>
            </p:cNvPr>
            <p:cNvSpPr/>
            <p:nvPr/>
          </p:nvSpPr>
          <p:spPr>
            <a:xfrm>
              <a:off x="740018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0" name="Shape 675">
              <a:extLst>
                <a:ext uri="{FF2B5EF4-FFF2-40B4-BE49-F238E27FC236}">
                  <a16:creationId xmlns:a16="http://schemas.microsoft.com/office/drawing/2014/main" id="{55E8FFBF-9293-4076-AB6B-4F8BD79AC225}"/>
                </a:ext>
              </a:extLst>
            </p:cNvPr>
            <p:cNvSpPr/>
            <p:nvPr/>
          </p:nvSpPr>
          <p:spPr>
            <a:xfrm>
              <a:off x="6839496"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1" name="Shape 676">
              <a:extLst>
                <a:ext uri="{FF2B5EF4-FFF2-40B4-BE49-F238E27FC236}">
                  <a16:creationId xmlns:a16="http://schemas.microsoft.com/office/drawing/2014/main" id="{606EDFE1-3945-48AA-819D-E1FF7125DE7B}"/>
                </a:ext>
              </a:extLst>
            </p:cNvPr>
            <p:cNvSpPr/>
            <p:nvPr/>
          </p:nvSpPr>
          <p:spPr>
            <a:xfrm>
              <a:off x="2353787"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2" name="Shape 677">
              <a:extLst>
                <a:ext uri="{FF2B5EF4-FFF2-40B4-BE49-F238E27FC236}">
                  <a16:creationId xmlns:a16="http://schemas.microsoft.com/office/drawing/2014/main" id="{24D42497-1B3D-4FB3-9B7F-4948317C9921}"/>
                </a:ext>
              </a:extLst>
            </p:cNvPr>
            <p:cNvSpPr/>
            <p:nvPr/>
          </p:nvSpPr>
          <p:spPr>
            <a:xfrm>
              <a:off x="6278617"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3" name="Shape 678">
              <a:extLst>
                <a:ext uri="{FF2B5EF4-FFF2-40B4-BE49-F238E27FC236}">
                  <a16:creationId xmlns:a16="http://schemas.microsoft.com/office/drawing/2014/main" id="{131F2C1E-4364-4530-9409-9EF20176A50E}"/>
                </a:ext>
              </a:extLst>
            </p:cNvPr>
            <p:cNvSpPr/>
            <p:nvPr/>
          </p:nvSpPr>
          <p:spPr>
            <a:xfrm>
              <a:off x="5717929"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4" name="Shape 679">
              <a:extLst>
                <a:ext uri="{FF2B5EF4-FFF2-40B4-BE49-F238E27FC236}">
                  <a16:creationId xmlns:a16="http://schemas.microsoft.com/office/drawing/2014/main" id="{00FA25F4-72F2-45E0-AA87-5FA1838D8101}"/>
                </a:ext>
              </a:extLst>
            </p:cNvPr>
            <p:cNvSpPr/>
            <p:nvPr/>
          </p:nvSpPr>
          <p:spPr>
            <a:xfrm>
              <a:off x="515723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5" name="Shape 680">
              <a:extLst>
                <a:ext uri="{FF2B5EF4-FFF2-40B4-BE49-F238E27FC236}">
                  <a16:creationId xmlns:a16="http://schemas.microsoft.com/office/drawing/2014/main" id="{57A64FD6-2AA3-48AD-ABC2-C87E7FE39493}"/>
                </a:ext>
              </a:extLst>
            </p:cNvPr>
            <p:cNvSpPr/>
            <p:nvPr/>
          </p:nvSpPr>
          <p:spPr>
            <a:xfrm>
              <a:off x="4596546"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6" name="Shape 681">
              <a:extLst>
                <a:ext uri="{FF2B5EF4-FFF2-40B4-BE49-F238E27FC236}">
                  <a16:creationId xmlns:a16="http://schemas.microsoft.com/office/drawing/2014/main" id="{E12B5A82-9B6A-40DB-942C-87156F9A2D51}"/>
                </a:ext>
              </a:extLst>
            </p:cNvPr>
            <p:cNvSpPr/>
            <p:nvPr/>
          </p:nvSpPr>
          <p:spPr>
            <a:xfrm>
              <a:off x="4035858"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7" name="Shape 682">
              <a:extLst>
                <a:ext uri="{FF2B5EF4-FFF2-40B4-BE49-F238E27FC236}">
                  <a16:creationId xmlns:a16="http://schemas.microsoft.com/office/drawing/2014/main" id="{7C5595FC-0999-4FDE-A5C2-07E7207149E0}"/>
                </a:ext>
              </a:extLst>
            </p:cNvPr>
            <p:cNvSpPr/>
            <p:nvPr/>
          </p:nvSpPr>
          <p:spPr>
            <a:xfrm>
              <a:off x="3475167"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8" name="Shape 683">
              <a:extLst>
                <a:ext uri="{FF2B5EF4-FFF2-40B4-BE49-F238E27FC236}">
                  <a16:creationId xmlns:a16="http://schemas.microsoft.com/office/drawing/2014/main" id="{A30515A6-B5AB-4322-B664-C7283DC7436C}"/>
                </a:ext>
              </a:extLst>
            </p:cNvPr>
            <p:cNvSpPr/>
            <p:nvPr/>
          </p:nvSpPr>
          <p:spPr>
            <a:xfrm>
              <a:off x="2914478"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9" name="Shape 684">
              <a:extLst>
                <a:ext uri="{FF2B5EF4-FFF2-40B4-BE49-F238E27FC236}">
                  <a16:creationId xmlns:a16="http://schemas.microsoft.com/office/drawing/2014/main" id="{C82E191B-EA2F-4981-B691-A6CEC658B440}"/>
                </a:ext>
              </a:extLst>
            </p:cNvPr>
            <p:cNvSpPr txBox="1"/>
            <p:nvPr/>
          </p:nvSpPr>
          <p:spPr>
            <a:xfrm>
              <a:off x="1790297" y="4758608"/>
              <a:ext cx="468899" cy="389025"/>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220" name="Shape 685">
              <a:extLst>
                <a:ext uri="{FF2B5EF4-FFF2-40B4-BE49-F238E27FC236}">
                  <a16:creationId xmlns:a16="http://schemas.microsoft.com/office/drawing/2014/main" id="{C5451A0A-8A3C-42B3-91A1-6C10DBE37570}"/>
                </a:ext>
              </a:extLst>
            </p:cNvPr>
            <p:cNvSpPr txBox="1"/>
            <p:nvPr/>
          </p:nvSpPr>
          <p:spPr>
            <a:xfrm>
              <a:off x="1790297" y="5627723"/>
              <a:ext cx="468899" cy="389025"/>
            </a:xfrm>
            <a:prstGeom prst="rect">
              <a:avLst/>
            </a:prstGeom>
            <a:noFill/>
            <a:ln>
              <a:noFill/>
            </a:ln>
          </p:spPr>
          <p:txBody>
            <a:bodyPr lIns="91425" tIns="91425" rIns="91425" bIns="91425" anchor="t" anchorCtr="0">
              <a:spAutoFit/>
            </a:bodyPr>
            <a:lstStyle/>
            <a:p>
              <a:r>
                <a:rPr lang="en" sz="800">
                  <a:solidFill>
                    <a:schemeClr val="dk2"/>
                  </a:solidFill>
                </a:rPr>
                <a:t>L2</a:t>
              </a:r>
            </a:p>
          </p:txBody>
        </p:sp>
        <p:cxnSp>
          <p:nvCxnSpPr>
            <p:cNvPr id="221" name="Shape 686">
              <a:extLst>
                <a:ext uri="{FF2B5EF4-FFF2-40B4-BE49-F238E27FC236}">
                  <a16:creationId xmlns:a16="http://schemas.microsoft.com/office/drawing/2014/main" id="{A1F32016-7F22-4482-9855-0145A628B900}"/>
                </a:ext>
              </a:extLst>
            </p:cNvPr>
            <p:cNvCxnSpPr/>
            <p:nvPr/>
          </p:nvCxnSpPr>
          <p:spPr>
            <a:xfrm flipH="1">
              <a:off x="2658007" y="4634636"/>
              <a:ext cx="2314800" cy="1014600"/>
            </a:xfrm>
            <a:prstGeom prst="straightConnector1">
              <a:avLst/>
            </a:prstGeom>
            <a:noFill/>
            <a:ln w="9525" cap="flat">
              <a:solidFill>
                <a:schemeClr val="accent1"/>
              </a:solidFill>
              <a:prstDash val="solid"/>
              <a:round/>
              <a:headEnd type="none" w="med" len="med"/>
              <a:tailEnd type="stealth" w="lg" len="lg"/>
            </a:ln>
          </p:spPr>
        </p:cxnSp>
        <p:cxnSp>
          <p:nvCxnSpPr>
            <p:cNvPr id="222" name="Shape 687">
              <a:extLst>
                <a:ext uri="{FF2B5EF4-FFF2-40B4-BE49-F238E27FC236}">
                  <a16:creationId xmlns:a16="http://schemas.microsoft.com/office/drawing/2014/main" id="{28C70189-FDFA-42AB-8041-C5CD51AA0D4F}"/>
                </a:ext>
              </a:extLst>
            </p:cNvPr>
            <p:cNvCxnSpPr/>
            <p:nvPr/>
          </p:nvCxnSpPr>
          <p:spPr>
            <a:xfrm flipH="1">
              <a:off x="4491234" y="4634639"/>
              <a:ext cx="711600" cy="989699"/>
            </a:xfrm>
            <a:prstGeom prst="straightConnector1">
              <a:avLst/>
            </a:prstGeom>
            <a:noFill/>
            <a:ln w="9525" cap="flat">
              <a:solidFill>
                <a:schemeClr val="accent1"/>
              </a:solidFill>
              <a:prstDash val="solid"/>
              <a:round/>
              <a:headEnd type="none" w="med" len="med"/>
              <a:tailEnd type="stealth" w="lg" len="lg"/>
            </a:ln>
          </p:spPr>
        </p:cxnSp>
        <p:cxnSp>
          <p:nvCxnSpPr>
            <p:cNvPr id="223" name="Shape 688">
              <a:extLst>
                <a:ext uri="{FF2B5EF4-FFF2-40B4-BE49-F238E27FC236}">
                  <a16:creationId xmlns:a16="http://schemas.microsoft.com/office/drawing/2014/main" id="{AB06A027-0874-4D0A-A021-2888E6F528F0}"/>
                </a:ext>
              </a:extLst>
            </p:cNvPr>
            <p:cNvCxnSpPr/>
            <p:nvPr/>
          </p:nvCxnSpPr>
          <p:spPr>
            <a:xfrm>
              <a:off x="6554252" y="4634642"/>
              <a:ext cx="2717399" cy="989699"/>
            </a:xfrm>
            <a:prstGeom prst="straightConnector1">
              <a:avLst/>
            </a:prstGeom>
            <a:noFill/>
            <a:ln w="9525" cap="flat">
              <a:solidFill>
                <a:schemeClr val="accent1"/>
              </a:solidFill>
              <a:prstDash val="solid"/>
              <a:round/>
              <a:headEnd type="none" w="med" len="med"/>
              <a:tailEnd type="stealth" w="lg" len="lg"/>
            </a:ln>
          </p:spPr>
        </p:cxnSp>
        <p:sp>
          <p:nvSpPr>
            <p:cNvPr id="224" name="Shape 689">
              <a:extLst>
                <a:ext uri="{FF2B5EF4-FFF2-40B4-BE49-F238E27FC236}">
                  <a16:creationId xmlns:a16="http://schemas.microsoft.com/office/drawing/2014/main" id="{971A87E6-A145-42A0-A70E-5FC115572470}"/>
                </a:ext>
              </a:extLst>
            </p:cNvPr>
            <p:cNvSpPr txBox="1"/>
            <p:nvPr/>
          </p:nvSpPr>
          <p:spPr>
            <a:xfrm>
              <a:off x="5817524" y="4511562"/>
              <a:ext cx="639605" cy="291746"/>
            </a:xfrm>
            <a:prstGeom prst="rect">
              <a:avLst/>
            </a:prstGeom>
            <a:noFill/>
            <a:ln>
              <a:noFill/>
            </a:ln>
          </p:spPr>
          <p:txBody>
            <a:bodyPr wrap="square" lIns="91425" tIns="45700" rIns="91425" bIns="45700" anchor="t" anchorCtr="0">
              <a:spAutoFit/>
            </a:bodyPr>
            <a:lstStyle/>
            <a:p>
              <a:pPr>
                <a:buSzPct val="25000"/>
              </a:pPr>
              <a:r>
                <a:rPr lang="en" sz="900" b="1" dirty="0">
                  <a:solidFill>
                    <a:schemeClr val="dk2"/>
                  </a:solidFill>
                </a:rPr>
                <a:t>...</a:t>
              </a:r>
            </a:p>
          </p:txBody>
        </p:sp>
        <p:cxnSp>
          <p:nvCxnSpPr>
            <p:cNvPr id="225" name="Shape 690">
              <a:extLst>
                <a:ext uri="{FF2B5EF4-FFF2-40B4-BE49-F238E27FC236}">
                  <a16:creationId xmlns:a16="http://schemas.microsoft.com/office/drawing/2014/main" id="{C915F3C1-CDBC-4E50-81C0-C6F3CADE3A6B}"/>
                </a:ext>
              </a:extLst>
            </p:cNvPr>
            <p:cNvCxnSpPr/>
            <p:nvPr/>
          </p:nvCxnSpPr>
          <p:spPr>
            <a:xfrm rot="-5400000" flipH="1">
              <a:off x="4246269" y="5138339"/>
              <a:ext cx="1014600" cy="7200"/>
            </a:xfrm>
            <a:prstGeom prst="straightConnector1">
              <a:avLst/>
            </a:prstGeom>
            <a:noFill/>
            <a:ln w="9525" cap="flat">
              <a:solidFill>
                <a:schemeClr val="accent1"/>
              </a:solidFill>
              <a:prstDash val="solid"/>
              <a:round/>
              <a:headEnd type="none" w="med" len="med"/>
              <a:tailEnd type="stealth" w="lg" len="lg"/>
            </a:ln>
          </p:spPr>
        </p:cxnSp>
        <p:cxnSp>
          <p:nvCxnSpPr>
            <p:cNvPr id="226" name="Shape 691">
              <a:extLst>
                <a:ext uri="{FF2B5EF4-FFF2-40B4-BE49-F238E27FC236}">
                  <a16:creationId xmlns:a16="http://schemas.microsoft.com/office/drawing/2014/main" id="{200F8E54-CDBB-4F15-92CB-82484A443F7D}"/>
                </a:ext>
              </a:extLst>
            </p:cNvPr>
            <p:cNvCxnSpPr/>
            <p:nvPr/>
          </p:nvCxnSpPr>
          <p:spPr>
            <a:xfrm>
              <a:off x="5389733" y="4634639"/>
              <a:ext cx="1689299" cy="940200"/>
            </a:xfrm>
            <a:prstGeom prst="straightConnector1">
              <a:avLst/>
            </a:prstGeom>
            <a:noFill/>
            <a:ln w="9525" cap="flat">
              <a:solidFill>
                <a:schemeClr val="accent1"/>
              </a:solidFill>
              <a:prstDash val="solid"/>
              <a:round/>
              <a:headEnd type="none" w="med" len="med"/>
              <a:tailEnd type="stealth" w="lg" len="lg"/>
            </a:ln>
          </p:spPr>
        </p:cxnSp>
        <p:cxnSp>
          <p:nvCxnSpPr>
            <p:cNvPr id="227" name="Shape 692">
              <a:extLst>
                <a:ext uri="{FF2B5EF4-FFF2-40B4-BE49-F238E27FC236}">
                  <a16:creationId xmlns:a16="http://schemas.microsoft.com/office/drawing/2014/main" id="{2A914FDE-E864-4D29-A871-EB7E3D1B6388}"/>
                </a:ext>
              </a:extLst>
            </p:cNvPr>
            <p:cNvCxnSpPr/>
            <p:nvPr/>
          </p:nvCxnSpPr>
          <p:spPr>
            <a:xfrm rot="-5400000" flipH="1">
              <a:off x="6244656" y="5163082"/>
              <a:ext cx="1014600" cy="7200"/>
            </a:xfrm>
            <a:prstGeom prst="straightConnector1">
              <a:avLst/>
            </a:prstGeom>
            <a:noFill/>
            <a:ln w="9525" cap="flat">
              <a:solidFill>
                <a:schemeClr val="accent1"/>
              </a:solidFill>
              <a:prstDash val="solid"/>
              <a:round/>
              <a:headEnd type="none" w="med" len="med"/>
              <a:tailEnd type="stealth" w="lg" len="lg"/>
            </a:ln>
          </p:spPr>
        </p:cxnSp>
      </p:grpSp>
      <p:grpSp>
        <p:nvGrpSpPr>
          <p:cNvPr id="229" name="Group 228">
            <a:extLst>
              <a:ext uri="{FF2B5EF4-FFF2-40B4-BE49-F238E27FC236}">
                <a16:creationId xmlns:a16="http://schemas.microsoft.com/office/drawing/2014/main" id="{68116928-70AC-4364-B199-EF251E5C2FC7}"/>
              </a:ext>
            </a:extLst>
          </p:cNvPr>
          <p:cNvGrpSpPr/>
          <p:nvPr/>
        </p:nvGrpSpPr>
        <p:grpSpPr>
          <a:xfrm>
            <a:off x="6613841" y="3947923"/>
            <a:ext cx="5251670" cy="1270597"/>
            <a:chOff x="1790297" y="4410574"/>
            <a:chExt cx="8514438" cy="1606174"/>
          </a:xfrm>
        </p:grpSpPr>
        <p:sp>
          <p:nvSpPr>
            <p:cNvPr id="230" name="Shape 502">
              <a:extLst>
                <a:ext uri="{FF2B5EF4-FFF2-40B4-BE49-F238E27FC236}">
                  <a16:creationId xmlns:a16="http://schemas.microsoft.com/office/drawing/2014/main" id="{ED104AD9-22E9-417E-971A-3FC17B61635E}"/>
                </a:ext>
              </a:extLst>
            </p:cNvPr>
            <p:cNvSpPr/>
            <p:nvPr/>
          </p:nvSpPr>
          <p:spPr>
            <a:xfrm>
              <a:off x="8037635" y="4847869"/>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31" name="Shape 503">
              <a:extLst>
                <a:ext uri="{FF2B5EF4-FFF2-40B4-BE49-F238E27FC236}">
                  <a16:creationId xmlns:a16="http://schemas.microsoft.com/office/drawing/2014/main" id="{CECDA31E-33AE-404F-89CC-6CCCA999D1C9}"/>
                </a:ext>
              </a:extLst>
            </p:cNvPr>
            <p:cNvSpPr/>
            <p:nvPr/>
          </p:nvSpPr>
          <p:spPr>
            <a:xfrm>
              <a:off x="4618113" y="4851062"/>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32" name="Shape 504">
              <a:extLst>
                <a:ext uri="{FF2B5EF4-FFF2-40B4-BE49-F238E27FC236}">
                  <a16:creationId xmlns:a16="http://schemas.microsoft.com/office/drawing/2014/main" id="{D9596379-A904-4ED9-BB7F-742CC7614A01}"/>
                </a:ext>
              </a:extLst>
            </p:cNvPr>
            <p:cNvSpPr/>
            <p:nvPr/>
          </p:nvSpPr>
          <p:spPr>
            <a:xfrm>
              <a:off x="2353787" y="4851062"/>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33" name="Shape 505">
              <a:extLst>
                <a:ext uri="{FF2B5EF4-FFF2-40B4-BE49-F238E27FC236}">
                  <a16:creationId xmlns:a16="http://schemas.microsoft.com/office/drawing/2014/main" id="{21BA02AB-CA26-489E-8045-DFC15DF968B5}"/>
                </a:ext>
              </a:extLst>
            </p:cNvPr>
            <p:cNvSpPr/>
            <p:nvPr/>
          </p:nvSpPr>
          <p:spPr>
            <a:xfrm>
              <a:off x="6887236" y="4847876"/>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cxnSp>
          <p:nvCxnSpPr>
            <p:cNvPr id="234" name="Shape 506">
              <a:extLst>
                <a:ext uri="{FF2B5EF4-FFF2-40B4-BE49-F238E27FC236}">
                  <a16:creationId xmlns:a16="http://schemas.microsoft.com/office/drawing/2014/main" id="{27925B7F-95F3-4B1C-9DF6-C1AE839B78BC}"/>
                </a:ext>
              </a:extLst>
            </p:cNvPr>
            <p:cNvCxnSpPr/>
            <p:nvPr/>
          </p:nvCxnSpPr>
          <p:spPr>
            <a:xfrm rot="-5400000" flipH="1">
              <a:off x="4765998"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35" name="Shape 507">
              <a:extLst>
                <a:ext uri="{FF2B5EF4-FFF2-40B4-BE49-F238E27FC236}">
                  <a16:creationId xmlns:a16="http://schemas.microsoft.com/office/drawing/2014/main" id="{5578A020-2728-42AE-BE76-EEE6BAD7F855}"/>
                </a:ext>
              </a:extLst>
            </p:cNvPr>
            <p:cNvCxnSpPr/>
            <p:nvPr/>
          </p:nvCxnSpPr>
          <p:spPr>
            <a:xfrm rot="-5400000" flipH="1">
              <a:off x="4996025"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36" name="Shape 508">
              <a:extLst>
                <a:ext uri="{FF2B5EF4-FFF2-40B4-BE49-F238E27FC236}">
                  <a16:creationId xmlns:a16="http://schemas.microsoft.com/office/drawing/2014/main" id="{059916AD-BF6C-4B2A-A54E-FA8066101DCD}"/>
                </a:ext>
              </a:extLst>
            </p:cNvPr>
            <p:cNvCxnSpPr/>
            <p:nvPr/>
          </p:nvCxnSpPr>
          <p:spPr>
            <a:xfrm rot="-5400000" flipH="1">
              <a:off x="6347440" y="5463004"/>
              <a:ext cx="392999" cy="7200"/>
            </a:xfrm>
            <a:prstGeom prst="straightConnector1">
              <a:avLst/>
            </a:prstGeom>
            <a:noFill/>
            <a:ln w="9525" cap="flat">
              <a:solidFill>
                <a:schemeClr val="accent1"/>
              </a:solidFill>
              <a:prstDash val="solid"/>
              <a:round/>
              <a:headEnd type="none" w="med" len="med"/>
              <a:tailEnd type="stealth" w="lg" len="lg"/>
            </a:ln>
          </p:spPr>
        </p:cxnSp>
        <p:sp>
          <p:nvSpPr>
            <p:cNvPr id="237" name="Shape 509">
              <a:extLst>
                <a:ext uri="{FF2B5EF4-FFF2-40B4-BE49-F238E27FC236}">
                  <a16:creationId xmlns:a16="http://schemas.microsoft.com/office/drawing/2014/main" id="{A6DC8459-8393-4C2A-80A8-B92FE18E8208}"/>
                </a:ext>
              </a:extLst>
            </p:cNvPr>
            <p:cNvSpPr txBox="1"/>
            <p:nvPr/>
          </p:nvSpPr>
          <p:spPr>
            <a:xfrm>
              <a:off x="5735228" y="5253889"/>
              <a:ext cx="522555" cy="272293"/>
            </a:xfrm>
            <a:prstGeom prst="rect">
              <a:avLst/>
            </a:prstGeom>
            <a:noFill/>
            <a:ln>
              <a:noFill/>
            </a:ln>
          </p:spPr>
          <p:txBody>
            <a:bodyPr wrap="square" lIns="91425" tIns="45700" rIns="91425" bIns="45700" anchor="t" anchorCtr="0">
              <a:spAutoFit/>
            </a:bodyPr>
            <a:lstStyle/>
            <a:p>
              <a:pPr>
                <a:buSzPct val="25000"/>
              </a:pPr>
              <a:r>
                <a:rPr lang="en" sz="800" b="1" dirty="0">
                  <a:solidFill>
                    <a:schemeClr val="dk2"/>
                  </a:solidFill>
                </a:rPr>
                <a:t>...</a:t>
              </a:r>
            </a:p>
          </p:txBody>
        </p:sp>
        <p:cxnSp>
          <p:nvCxnSpPr>
            <p:cNvPr id="238" name="Shape 510">
              <a:extLst>
                <a:ext uri="{FF2B5EF4-FFF2-40B4-BE49-F238E27FC236}">
                  <a16:creationId xmlns:a16="http://schemas.microsoft.com/office/drawing/2014/main" id="{71CA73FD-D3DA-4E80-8DA4-1C8F772C62C3}"/>
                </a:ext>
              </a:extLst>
            </p:cNvPr>
            <p:cNvCxnSpPr/>
            <p:nvPr/>
          </p:nvCxnSpPr>
          <p:spPr>
            <a:xfrm rot="-5400000" flipH="1">
              <a:off x="4514406"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39" name="Shape 511">
              <a:extLst>
                <a:ext uri="{FF2B5EF4-FFF2-40B4-BE49-F238E27FC236}">
                  <a16:creationId xmlns:a16="http://schemas.microsoft.com/office/drawing/2014/main" id="{3225E51C-69F8-4A7F-A159-08228DFA886E}"/>
                </a:ext>
              </a:extLst>
            </p:cNvPr>
            <p:cNvCxnSpPr/>
            <p:nvPr/>
          </p:nvCxnSpPr>
          <p:spPr>
            <a:xfrm rot="-5400000" flipH="1">
              <a:off x="5182922"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40" name="Shape 512">
              <a:extLst>
                <a:ext uri="{FF2B5EF4-FFF2-40B4-BE49-F238E27FC236}">
                  <a16:creationId xmlns:a16="http://schemas.microsoft.com/office/drawing/2014/main" id="{5BDE694E-3268-418D-95A6-A8755C0CC643}"/>
                </a:ext>
              </a:extLst>
            </p:cNvPr>
            <p:cNvCxnSpPr/>
            <p:nvPr/>
          </p:nvCxnSpPr>
          <p:spPr>
            <a:xfrm rot="-5400000" flipH="1">
              <a:off x="6541547" y="5472589"/>
              <a:ext cx="392999" cy="7200"/>
            </a:xfrm>
            <a:prstGeom prst="straightConnector1">
              <a:avLst/>
            </a:prstGeom>
            <a:noFill/>
            <a:ln w="9525" cap="flat">
              <a:solidFill>
                <a:schemeClr val="accent1"/>
              </a:solidFill>
              <a:prstDash val="solid"/>
              <a:round/>
              <a:headEnd type="none" w="med" len="med"/>
              <a:tailEnd type="stealth" w="lg" len="lg"/>
            </a:ln>
          </p:spPr>
        </p:cxnSp>
        <p:sp>
          <p:nvSpPr>
            <p:cNvPr id="241" name="Shape 513">
              <a:extLst>
                <a:ext uri="{FF2B5EF4-FFF2-40B4-BE49-F238E27FC236}">
                  <a16:creationId xmlns:a16="http://schemas.microsoft.com/office/drawing/2014/main" id="{6FB0F2DD-C081-4BB2-A165-40F5BC417EA7}"/>
                </a:ext>
              </a:extLst>
            </p:cNvPr>
            <p:cNvSpPr/>
            <p:nvPr/>
          </p:nvSpPr>
          <p:spPr>
            <a:xfrm>
              <a:off x="9642946"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2" name="Shape 514">
              <a:extLst>
                <a:ext uri="{FF2B5EF4-FFF2-40B4-BE49-F238E27FC236}">
                  <a16:creationId xmlns:a16="http://schemas.microsoft.com/office/drawing/2014/main" id="{205C45E9-23EE-400C-8DC2-6055BE7EA4A9}"/>
                </a:ext>
              </a:extLst>
            </p:cNvPr>
            <p:cNvSpPr/>
            <p:nvPr/>
          </p:nvSpPr>
          <p:spPr>
            <a:xfrm>
              <a:off x="9082256"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3" name="Shape 515">
              <a:extLst>
                <a:ext uri="{FF2B5EF4-FFF2-40B4-BE49-F238E27FC236}">
                  <a16:creationId xmlns:a16="http://schemas.microsoft.com/office/drawing/2014/main" id="{EB03E011-49E9-443F-A592-3A4F644974A1}"/>
                </a:ext>
              </a:extLst>
            </p:cNvPr>
            <p:cNvSpPr/>
            <p:nvPr/>
          </p:nvSpPr>
          <p:spPr>
            <a:xfrm>
              <a:off x="8521566"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4" name="Shape 516">
              <a:extLst>
                <a:ext uri="{FF2B5EF4-FFF2-40B4-BE49-F238E27FC236}">
                  <a16:creationId xmlns:a16="http://schemas.microsoft.com/office/drawing/2014/main" id="{8A3D8BB1-A198-4EC9-B099-E9C67083BF25}"/>
                </a:ext>
              </a:extLst>
            </p:cNvPr>
            <p:cNvSpPr/>
            <p:nvPr/>
          </p:nvSpPr>
          <p:spPr>
            <a:xfrm>
              <a:off x="7960877"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5" name="Shape 517">
              <a:extLst>
                <a:ext uri="{FF2B5EF4-FFF2-40B4-BE49-F238E27FC236}">
                  <a16:creationId xmlns:a16="http://schemas.microsoft.com/office/drawing/2014/main" id="{486299BD-BFA7-415C-9052-B080887B0CBE}"/>
                </a:ext>
              </a:extLst>
            </p:cNvPr>
            <p:cNvSpPr/>
            <p:nvPr/>
          </p:nvSpPr>
          <p:spPr>
            <a:xfrm>
              <a:off x="7400186"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6" name="Shape 518">
              <a:extLst>
                <a:ext uri="{FF2B5EF4-FFF2-40B4-BE49-F238E27FC236}">
                  <a16:creationId xmlns:a16="http://schemas.microsoft.com/office/drawing/2014/main" id="{1902F9A2-FF73-4EAA-AC50-E382DB5C8B3F}"/>
                </a:ext>
              </a:extLst>
            </p:cNvPr>
            <p:cNvSpPr/>
            <p:nvPr/>
          </p:nvSpPr>
          <p:spPr>
            <a:xfrm>
              <a:off x="6839496"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7" name="Shape 519">
              <a:extLst>
                <a:ext uri="{FF2B5EF4-FFF2-40B4-BE49-F238E27FC236}">
                  <a16:creationId xmlns:a16="http://schemas.microsoft.com/office/drawing/2014/main" id="{C0DB8615-2BA6-492B-876A-8886254F4849}"/>
                </a:ext>
              </a:extLst>
            </p:cNvPr>
            <p:cNvSpPr/>
            <p:nvPr/>
          </p:nvSpPr>
          <p:spPr>
            <a:xfrm>
              <a:off x="2353787"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8" name="Shape 520">
              <a:extLst>
                <a:ext uri="{FF2B5EF4-FFF2-40B4-BE49-F238E27FC236}">
                  <a16:creationId xmlns:a16="http://schemas.microsoft.com/office/drawing/2014/main" id="{4AFE9DB7-4B06-423F-9E14-707EFABE2C02}"/>
                </a:ext>
              </a:extLst>
            </p:cNvPr>
            <p:cNvSpPr/>
            <p:nvPr/>
          </p:nvSpPr>
          <p:spPr>
            <a:xfrm>
              <a:off x="6278617" y="5720179"/>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9" name="Shape 521">
              <a:extLst>
                <a:ext uri="{FF2B5EF4-FFF2-40B4-BE49-F238E27FC236}">
                  <a16:creationId xmlns:a16="http://schemas.microsoft.com/office/drawing/2014/main" id="{EB0EEC71-A9EF-40A5-9AB6-5BF3AEB5AE5B}"/>
                </a:ext>
              </a:extLst>
            </p:cNvPr>
            <p:cNvSpPr/>
            <p:nvPr/>
          </p:nvSpPr>
          <p:spPr>
            <a:xfrm>
              <a:off x="5717929" y="5720179"/>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0" name="Shape 522">
              <a:extLst>
                <a:ext uri="{FF2B5EF4-FFF2-40B4-BE49-F238E27FC236}">
                  <a16:creationId xmlns:a16="http://schemas.microsoft.com/office/drawing/2014/main" id="{C23D02E5-D7F6-48DD-9790-77B5C7379433}"/>
                </a:ext>
              </a:extLst>
            </p:cNvPr>
            <p:cNvSpPr/>
            <p:nvPr/>
          </p:nvSpPr>
          <p:spPr>
            <a:xfrm>
              <a:off x="5157236" y="5720179"/>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1" name="Shape 523">
              <a:extLst>
                <a:ext uri="{FF2B5EF4-FFF2-40B4-BE49-F238E27FC236}">
                  <a16:creationId xmlns:a16="http://schemas.microsoft.com/office/drawing/2014/main" id="{24BC66A6-FCEC-41F2-BA1E-E3DFAA5070CF}"/>
                </a:ext>
              </a:extLst>
            </p:cNvPr>
            <p:cNvSpPr/>
            <p:nvPr/>
          </p:nvSpPr>
          <p:spPr>
            <a:xfrm>
              <a:off x="4596546" y="5720179"/>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2" name="Shape 524">
              <a:extLst>
                <a:ext uri="{FF2B5EF4-FFF2-40B4-BE49-F238E27FC236}">
                  <a16:creationId xmlns:a16="http://schemas.microsoft.com/office/drawing/2014/main" id="{E12E3688-DD09-49F8-9777-8A780894333F}"/>
                </a:ext>
              </a:extLst>
            </p:cNvPr>
            <p:cNvSpPr/>
            <p:nvPr/>
          </p:nvSpPr>
          <p:spPr>
            <a:xfrm>
              <a:off x="4035858"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3" name="Shape 525">
              <a:extLst>
                <a:ext uri="{FF2B5EF4-FFF2-40B4-BE49-F238E27FC236}">
                  <a16:creationId xmlns:a16="http://schemas.microsoft.com/office/drawing/2014/main" id="{F82270B3-639D-4D49-86BE-5F5FA1B1B8FE}"/>
                </a:ext>
              </a:extLst>
            </p:cNvPr>
            <p:cNvSpPr/>
            <p:nvPr/>
          </p:nvSpPr>
          <p:spPr>
            <a:xfrm>
              <a:off x="3475167"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4" name="Shape 526">
              <a:extLst>
                <a:ext uri="{FF2B5EF4-FFF2-40B4-BE49-F238E27FC236}">
                  <a16:creationId xmlns:a16="http://schemas.microsoft.com/office/drawing/2014/main" id="{4F5D4325-1961-4139-9CBB-B22A270F280C}"/>
                </a:ext>
              </a:extLst>
            </p:cNvPr>
            <p:cNvSpPr/>
            <p:nvPr/>
          </p:nvSpPr>
          <p:spPr>
            <a:xfrm>
              <a:off x="2914478" y="5720179"/>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5" name="Shape 527">
              <a:extLst>
                <a:ext uri="{FF2B5EF4-FFF2-40B4-BE49-F238E27FC236}">
                  <a16:creationId xmlns:a16="http://schemas.microsoft.com/office/drawing/2014/main" id="{D788EB8F-7C5B-43D0-A1D2-FEC37FB82E4B}"/>
                </a:ext>
              </a:extLst>
            </p:cNvPr>
            <p:cNvSpPr txBox="1"/>
            <p:nvPr/>
          </p:nvSpPr>
          <p:spPr>
            <a:xfrm>
              <a:off x="1790297" y="4758609"/>
              <a:ext cx="468899" cy="389025"/>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256" name="Shape 528">
              <a:extLst>
                <a:ext uri="{FF2B5EF4-FFF2-40B4-BE49-F238E27FC236}">
                  <a16:creationId xmlns:a16="http://schemas.microsoft.com/office/drawing/2014/main" id="{6C4A8282-92EB-4DC9-ABC5-DF26FC466DBF}"/>
                </a:ext>
              </a:extLst>
            </p:cNvPr>
            <p:cNvSpPr txBox="1"/>
            <p:nvPr/>
          </p:nvSpPr>
          <p:spPr>
            <a:xfrm>
              <a:off x="1790297" y="5627723"/>
              <a:ext cx="468899" cy="389025"/>
            </a:xfrm>
            <a:prstGeom prst="rect">
              <a:avLst/>
            </a:prstGeom>
            <a:noFill/>
            <a:ln>
              <a:noFill/>
            </a:ln>
          </p:spPr>
          <p:txBody>
            <a:bodyPr lIns="91425" tIns="91425" rIns="91425" bIns="91425" anchor="t" anchorCtr="0">
              <a:spAutoFit/>
            </a:bodyPr>
            <a:lstStyle/>
            <a:p>
              <a:r>
                <a:rPr lang="en" sz="800">
                  <a:solidFill>
                    <a:schemeClr val="dk2"/>
                  </a:solidFill>
                </a:rPr>
                <a:t>L2</a:t>
              </a:r>
            </a:p>
          </p:txBody>
        </p:sp>
        <p:cxnSp>
          <p:nvCxnSpPr>
            <p:cNvPr id="257" name="Shape 529">
              <a:extLst>
                <a:ext uri="{FF2B5EF4-FFF2-40B4-BE49-F238E27FC236}">
                  <a16:creationId xmlns:a16="http://schemas.microsoft.com/office/drawing/2014/main" id="{05A82492-C140-4998-AA7F-BF8B339D9D31}"/>
                </a:ext>
              </a:extLst>
            </p:cNvPr>
            <p:cNvCxnSpPr/>
            <p:nvPr/>
          </p:nvCxnSpPr>
          <p:spPr>
            <a:xfrm rot="-5400000" flipH="1">
              <a:off x="4903453" y="4482424"/>
              <a:ext cx="373800" cy="230100"/>
            </a:xfrm>
            <a:prstGeom prst="straightConnector1">
              <a:avLst/>
            </a:prstGeom>
            <a:noFill/>
            <a:ln w="9525" cap="flat">
              <a:solidFill>
                <a:schemeClr val="accent1"/>
              </a:solidFill>
              <a:prstDash val="solid"/>
              <a:round/>
              <a:headEnd type="none" w="med" len="med"/>
              <a:tailEnd type="stealth" w="lg" len="lg"/>
            </a:ln>
          </p:spPr>
        </p:cxnSp>
        <p:cxnSp>
          <p:nvCxnSpPr>
            <p:cNvPr id="258" name="Shape 530">
              <a:extLst>
                <a:ext uri="{FF2B5EF4-FFF2-40B4-BE49-F238E27FC236}">
                  <a16:creationId xmlns:a16="http://schemas.microsoft.com/office/drawing/2014/main" id="{3E8832FB-6004-45E7-A0BA-4BA2E40E12CB}"/>
                </a:ext>
              </a:extLst>
            </p:cNvPr>
            <p:cNvCxnSpPr/>
            <p:nvPr/>
          </p:nvCxnSpPr>
          <p:spPr>
            <a:xfrm rot="-5400000" flipH="1">
              <a:off x="5012433" y="460347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59" name="Shape 531">
              <a:extLst>
                <a:ext uri="{FF2B5EF4-FFF2-40B4-BE49-F238E27FC236}">
                  <a16:creationId xmlns:a16="http://schemas.microsoft.com/office/drawing/2014/main" id="{CA6D59FA-F87C-43BF-8823-16C5BA1A7F9E}"/>
                </a:ext>
              </a:extLst>
            </p:cNvPr>
            <p:cNvCxnSpPr/>
            <p:nvPr/>
          </p:nvCxnSpPr>
          <p:spPr>
            <a:xfrm flipH="1">
              <a:off x="5205424" y="4420235"/>
              <a:ext cx="1092599" cy="364199"/>
            </a:xfrm>
            <a:prstGeom prst="straightConnector1">
              <a:avLst/>
            </a:prstGeom>
            <a:noFill/>
            <a:ln w="9525" cap="flat">
              <a:solidFill>
                <a:schemeClr val="accent1"/>
              </a:solidFill>
              <a:prstDash val="solid"/>
              <a:round/>
              <a:headEnd type="none" w="med" len="med"/>
              <a:tailEnd type="stealth" w="lg" len="lg"/>
            </a:ln>
          </p:spPr>
        </p:cxnSp>
        <p:cxnSp>
          <p:nvCxnSpPr>
            <p:cNvPr id="260" name="Shape 532">
              <a:extLst>
                <a:ext uri="{FF2B5EF4-FFF2-40B4-BE49-F238E27FC236}">
                  <a16:creationId xmlns:a16="http://schemas.microsoft.com/office/drawing/2014/main" id="{98B871A9-024C-437A-932A-EF44229EDC32}"/>
                </a:ext>
              </a:extLst>
            </p:cNvPr>
            <p:cNvCxnSpPr/>
            <p:nvPr/>
          </p:nvCxnSpPr>
          <p:spPr>
            <a:xfrm>
              <a:off x="4752466" y="4410577"/>
              <a:ext cx="460200" cy="364199"/>
            </a:xfrm>
            <a:prstGeom prst="straightConnector1">
              <a:avLst/>
            </a:prstGeom>
            <a:noFill/>
            <a:ln w="9525" cap="flat">
              <a:solidFill>
                <a:schemeClr val="accent1"/>
              </a:solidFill>
              <a:prstDash val="solid"/>
              <a:round/>
              <a:headEnd type="none" w="med" len="med"/>
              <a:tailEnd type="stealth" w="lg" len="lg"/>
            </a:ln>
          </p:spPr>
        </p:cxnSp>
        <p:cxnSp>
          <p:nvCxnSpPr>
            <p:cNvPr id="261" name="Shape 533">
              <a:extLst>
                <a:ext uri="{FF2B5EF4-FFF2-40B4-BE49-F238E27FC236}">
                  <a16:creationId xmlns:a16="http://schemas.microsoft.com/office/drawing/2014/main" id="{1F84174C-4DAC-4FA9-8473-C07C76566A61}"/>
                </a:ext>
              </a:extLst>
            </p:cNvPr>
            <p:cNvCxnSpPr/>
            <p:nvPr/>
          </p:nvCxnSpPr>
          <p:spPr>
            <a:xfrm rot="5400000">
              <a:off x="5115478" y="4507625"/>
              <a:ext cx="373800" cy="179700"/>
            </a:xfrm>
            <a:prstGeom prst="straightConnector1">
              <a:avLst/>
            </a:prstGeom>
            <a:noFill/>
            <a:ln w="9525" cap="flat">
              <a:solidFill>
                <a:schemeClr val="accent1"/>
              </a:solidFill>
              <a:prstDash val="solid"/>
              <a:round/>
              <a:headEnd type="none" w="med" len="med"/>
              <a:tailEnd type="stealth" w="lg" len="lg"/>
            </a:ln>
          </p:spPr>
        </p:cxnSp>
        <p:cxnSp>
          <p:nvCxnSpPr>
            <p:cNvPr id="262" name="Shape 534">
              <a:extLst>
                <a:ext uri="{FF2B5EF4-FFF2-40B4-BE49-F238E27FC236}">
                  <a16:creationId xmlns:a16="http://schemas.microsoft.com/office/drawing/2014/main" id="{98DA95CF-6CA4-4AF9-A1CD-2C14A3C8D270}"/>
                </a:ext>
              </a:extLst>
            </p:cNvPr>
            <p:cNvCxnSpPr/>
            <p:nvPr/>
          </p:nvCxnSpPr>
          <p:spPr>
            <a:xfrm flipH="1">
              <a:off x="5241256" y="4420158"/>
              <a:ext cx="1509599" cy="335400"/>
            </a:xfrm>
            <a:prstGeom prst="straightConnector1">
              <a:avLst/>
            </a:prstGeom>
            <a:noFill/>
            <a:ln w="9525" cap="flat">
              <a:solidFill>
                <a:schemeClr val="accent1"/>
              </a:solidFill>
              <a:prstDash val="solid"/>
              <a:round/>
              <a:headEnd type="none" w="med" len="med"/>
              <a:tailEnd type="stealth" w="lg" len="lg"/>
            </a:ln>
          </p:spPr>
        </p:cxnSp>
      </p:grpSp>
    </p:spTree>
    <p:extLst>
      <p:ext uri="{BB962C8B-B14F-4D97-AF65-F5344CB8AC3E}">
        <p14:creationId xmlns:p14="http://schemas.microsoft.com/office/powerpoint/2010/main" val="2969410320"/>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271" name="Rectangle: Rounded Corners 270">
            <a:extLst>
              <a:ext uri="{FF2B5EF4-FFF2-40B4-BE49-F238E27FC236}">
                <a16:creationId xmlns:a16="http://schemas.microsoft.com/office/drawing/2014/main" id="{A76B2473-9F11-4AA9-ACD2-C2A84BFFBA54}"/>
              </a:ext>
            </a:extLst>
          </p:cNvPr>
          <p:cNvSpPr/>
          <p:nvPr/>
        </p:nvSpPr>
        <p:spPr>
          <a:xfrm>
            <a:off x="6514699" y="5450088"/>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4</a:t>
            </a:r>
          </a:p>
        </p:txBody>
      </p:sp>
      <p:sp>
        <p:nvSpPr>
          <p:cNvPr id="267" name="Rectangle: Rounded Corners 266">
            <a:extLst>
              <a:ext uri="{FF2B5EF4-FFF2-40B4-BE49-F238E27FC236}">
                <a16:creationId xmlns:a16="http://schemas.microsoft.com/office/drawing/2014/main" id="{4DCDEF2D-FD31-40C2-84C0-FE224D349B07}"/>
              </a:ext>
            </a:extLst>
          </p:cNvPr>
          <p:cNvSpPr/>
          <p:nvPr/>
        </p:nvSpPr>
        <p:spPr>
          <a:xfrm>
            <a:off x="6511461" y="3936242"/>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2</a:t>
            </a:r>
          </a:p>
        </p:txBody>
      </p:sp>
      <p:sp>
        <p:nvSpPr>
          <p:cNvPr id="741" name="Rectangle: Rounded Corners 740">
            <a:extLst>
              <a:ext uri="{FF2B5EF4-FFF2-40B4-BE49-F238E27FC236}">
                <a16:creationId xmlns:a16="http://schemas.microsoft.com/office/drawing/2014/main" id="{58B7F66F-77D9-4B3A-A92B-C55179A4366F}"/>
              </a:ext>
            </a:extLst>
          </p:cNvPr>
          <p:cNvSpPr/>
          <p:nvPr/>
        </p:nvSpPr>
        <p:spPr>
          <a:xfrm>
            <a:off x="6514699" y="2383114"/>
            <a:ext cx="5517357" cy="132556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400" b="1" dirty="0"/>
              <a:t>1</a:t>
            </a:r>
          </a:p>
        </p:txBody>
      </p:sp>
      <p:sp>
        <p:nvSpPr>
          <p:cNvPr id="756" name="Shape 756"/>
          <p:cNvSpPr txBox="1">
            <a:spLocks noGrp="1"/>
          </p:cNvSpPr>
          <p:nvPr>
            <p:ph idx="1"/>
          </p:nvPr>
        </p:nvSpPr>
        <p:spPr>
          <a:xfrm>
            <a:off x="838200" y="1825625"/>
            <a:ext cx="10515600" cy="4950026"/>
          </a:xfrm>
        </p:spPr>
        <p:txBody>
          <a:bodyPr>
            <a:normAutofit/>
          </a:bodyPr>
          <a:lstStyle/>
          <a:p>
            <a:pPr lvl="0"/>
            <a:r>
              <a:rPr lang="en-US" dirty="0"/>
              <a:t>Memory Coalescing – What access patterns are used?</a:t>
            </a:r>
          </a:p>
          <a:p>
            <a:pPr lvl="0"/>
            <a:endParaRPr lang="en-US" dirty="0"/>
          </a:p>
          <a:p>
            <a:pPr marL="0" lvl="0" indent="0">
              <a:buNone/>
            </a:pPr>
            <a:r>
              <a:rPr lang="en-US" dirty="0"/>
              <a:t>Used for input</a:t>
            </a:r>
          </a:p>
          <a:p>
            <a:pPr marL="0" lvl="0" indent="0">
              <a:buNone/>
            </a:pPr>
            <a:endParaRPr lang="en-US" dirty="0"/>
          </a:p>
          <a:p>
            <a:pPr marL="0" lvl="0" indent="0">
              <a:buNone/>
            </a:pPr>
            <a:endParaRPr lang="en-US" dirty="0"/>
          </a:p>
          <a:p>
            <a:pPr marL="0" lvl="0" indent="0">
              <a:buNone/>
            </a:pPr>
            <a:r>
              <a:rPr lang="en-US" dirty="0"/>
              <a:t>Used when writing diag. blocks</a:t>
            </a:r>
          </a:p>
          <a:p>
            <a:pPr marL="0" lvl="0" indent="0">
              <a:buNone/>
            </a:pPr>
            <a:endParaRPr lang="en-US" dirty="0"/>
          </a:p>
          <a:p>
            <a:pPr marL="0" lvl="0" indent="0">
              <a:buNone/>
            </a:pPr>
            <a:endParaRPr lang="en-US" dirty="0"/>
          </a:p>
          <a:p>
            <a:pPr marL="0" lvl="0" indent="0">
              <a:buNone/>
            </a:pPr>
            <a:r>
              <a:rPr lang="en-US" dirty="0"/>
              <a:t>Used when writing other blocks</a:t>
            </a:r>
            <a:endParaRPr lang="en" dirty="0"/>
          </a:p>
        </p:txBody>
      </p:sp>
      <p:sp>
        <p:nvSpPr>
          <p:cNvPr id="755" name="Shape 755"/>
          <p:cNvSpPr txBox="1">
            <a:spLocks noGrp="1"/>
          </p:cNvSpPr>
          <p:nvPr>
            <p:ph type="title"/>
          </p:nvPr>
        </p:nvSpPr>
        <p:spPr/>
        <p:txBody>
          <a:bodyPr/>
          <a:lstStyle/>
          <a:p>
            <a:pPr lvl="0"/>
            <a:r>
              <a:rPr lang="en" dirty="0"/>
              <a:t>Matrix Transpose</a:t>
            </a:r>
            <a:br>
              <a:rPr lang="en" dirty="0"/>
            </a:br>
            <a:r>
              <a:rPr lang="en" sz="2400" dirty="0"/>
              <a:t>[Naive GPU Transpose]</a:t>
            </a:r>
            <a:endParaRPr lang="en" dirty="0"/>
          </a:p>
        </p:txBody>
      </p:sp>
      <p:grpSp>
        <p:nvGrpSpPr>
          <p:cNvPr id="2" name="Group 1">
            <a:extLst>
              <a:ext uri="{FF2B5EF4-FFF2-40B4-BE49-F238E27FC236}">
                <a16:creationId xmlns:a16="http://schemas.microsoft.com/office/drawing/2014/main" id="{17B7ECAD-E05A-409E-B66D-53E384F5D365}"/>
              </a:ext>
            </a:extLst>
          </p:cNvPr>
          <p:cNvGrpSpPr/>
          <p:nvPr/>
        </p:nvGrpSpPr>
        <p:grpSpPr>
          <a:xfrm>
            <a:off x="6564762" y="2383901"/>
            <a:ext cx="5251670" cy="1298588"/>
            <a:chOff x="1109940" y="3068903"/>
            <a:chExt cx="8514438" cy="1641558"/>
          </a:xfrm>
        </p:grpSpPr>
        <p:cxnSp>
          <p:nvCxnSpPr>
            <p:cNvPr id="4" name="Shape 264">
              <a:extLst>
                <a:ext uri="{FF2B5EF4-FFF2-40B4-BE49-F238E27FC236}">
                  <a16:creationId xmlns:a16="http://schemas.microsoft.com/office/drawing/2014/main" id="{09DB70B2-2436-4D5C-A2A6-865792846804}"/>
                </a:ext>
              </a:extLst>
            </p:cNvPr>
            <p:cNvCxnSpPr/>
            <p:nvPr/>
          </p:nvCxnSpPr>
          <p:spPr>
            <a:xfrm rot="-5400000" flipH="1">
              <a:off x="4092830"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 name="Shape 265">
              <a:extLst>
                <a:ext uri="{FF2B5EF4-FFF2-40B4-BE49-F238E27FC236}">
                  <a16:creationId xmlns:a16="http://schemas.microsoft.com/office/drawing/2014/main" id="{ED698337-8853-46F5-84B8-DB111699DC34}"/>
                </a:ext>
              </a:extLst>
            </p:cNvPr>
            <p:cNvCxnSpPr/>
            <p:nvPr/>
          </p:nvCxnSpPr>
          <p:spPr>
            <a:xfrm rot="-5400000" flipH="1">
              <a:off x="4322857"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6" name="Shape 266">
              <a:extLst>
                <a:ext uri="{FF2B5EF4-FFF2-40B4-BE49-F238E27FC236}">
                  <a16:creationId xmlns:a16="http://schemas.microsoft.com/office/drawing/2014/main" id="{648CF3E3-759C-4387-B684-5444912D8D7F}"/>
                </a:ext>
              </a:extLst>
            </p:cNvPr>
            <p:cNvCxnSpPr/>
            <p:nvPr/>
          </p:nvCxnSpPr>
          <p:spPr>
            <a:xfrm rot="-5400000" flipH="1">
              <a:off x="5674272" y="3287603"/>
              <a:ext cx="392999" cy="7200"/>
            </a:xfrm>
            <a:prstGeom prst="straightConnector1">
              <a:avLst/>
            </a:prstGeom>
            <a:noFill/>
            <a:ln w="9525" cap="flat">
              <a:solidFill>
                <a:schemeClr val="accent1"/>
              </a:solidFill>
              <a:prstDash val="solid"/>
              <a:round/>
              <a:headEnd type="none" w="med" len="med"/>
              <a:tailEnd type="stealth" w="lg" len="lg"/>
            </a:ln>
          </p:spPr>
        </p:cxnSp>
        <p:sp>
          <p:nvSpPr>
            <p:cNvPr id="7" name="Shape 267">
              <a:extLst>
                <a:ext uri="{FF2B5EF4-FFF2-40B4-BE49-F238E27FC236}">
                  <a16:creationId xmlns:a16="http://schemas.microsoft.com/office/drawing/2014/main" id="{1C5A2CEF-DFE4-454B-8665-6E73E98E2CF2}"/>
                </a:ext>
              </a:extLst>
            </p:cNvPr>
            <p:cNvSpPr txBox="1"/>
            <p:nvPr/>
          </p:nvSpPr>
          <p:spPr>
            <a:xfrm>
              <a:off x="5054871" y="3068903"/>
              <a:ext cx="654007" cy="272293"/>
            </a:xfrm>
            <a:prstGeom prst="rect">
              <a:avLst/>
            </a:prstGeom>
            <a:noFill/>
            <a:ln>
              <a:noFill/>
            </a:ln>
          </p:spPr>
          <p:txBody>
            <a:bodyPr wrap="square" lIns="91425" tIns="45700" rIns="91425" bIns="45700" anchor="t" anchorCtr="0">
              <a:spAutoFit/>
            </a:bodyPr>
            <a:lstStyle/>
            <a:p>
              <a:pPr>
                <a:buSzPct val="25000"/>
              </a:pPr>
              <a:r>
                <a:rPr lang="en" sz="800" b="1" dirty="0">
                  <a:solidFill>
                    <a:schemeClr val="dk2"/>
                  </a:solidFill>
                </a:rPr>
                <a:t>...</a:t>
              </a:r>
            </a:p>
          </p:txBody>
        </p:sp>
        <p:cxnSp>
          <p:nvCxnSpPr>
            <p:cNvPr id="8" name="Shape 268">
              <a:extLst>
                <a:ext uri="{FF2B5EF4-FFF2-40B4-BE49-F238E27FC236}">
                  <a16:creationId xmlns:a16="http://schemas.microsoft.com/office/drawing/2014/main" id="{967BB7AB-11E1-4AEE-8195-D0626B73DB3E}"/>
                </a:ext>
              </a:extLst>
            </p:cNvPr>
            <p:cNvCxnSpPr/>
            <p:nvPr/>
          </p:nvCxnSpPr>
          <p:spPr>
            <a:xfrm rot="-5400000" flipH="1">
              <a:off x="3841238"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9" name="Shape 270">
              <a:extLst>
                <a:ext uri="{FF2B5EF4-FFF2-40B4-BE49-F238E27FC236}">
                  <a16:creationId xmlns:a16="http://schemas.microsoft.com/office/drawing/2014/main" id="{7478D16D-662B-48C2-A2CE-83910C66F8F8}"/>
                </a:ext>
              </a:extLst>
            </p:cNvPr>
            <p:cNvCxnSpPr/>
            <p:nvPr/>
          </p:nvCxnSpPr>
          <p:spPr>
            <a:xfrm rot="-5400000" flipH="1">
              <a:off x="4509754" y="328760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0" name="Shape 271">
              <a:extLst>
                <a:ext uri="{FF2B5EF4-FFF2-40B4-BE49-F238E27FC236}">
                  <a16:creationId xmlns:a16="http://schemas.microsoft.com/office/drawing/2014/main" id="{99A96849-BE92-4639-8806-B920837BCCD6}"/>
                </a:ext>
              </a:extLst>
            </p:cNvPr>
            <p:cNvCxnSpPr/>
            <p:nvPr/>
          </p:nvCxnSpPr>
          <p:spPr>
            <a:xfrm rot="-5400000" flipH="1">
              <a:off x="5868379" y="3297188"/>
              <a:ext cx="392999" cy="7200"/>
            </a:xfrm>
            <a:prstGeom prst="straightConnector1">
              <a:avLst/>
            </a:prstGeom>
            <a:noFill/>
            <a:ln w="9525" cap="flat">
              <a:solidFill>
                <a:schemeClr val="accent1"/>
              </a:solidFill>
              <a:prstDash val="solid"/>
              <a:round/>
              <a:headEnd type="none" w="med" len="med"/>
              <a:tailEnd type="stealth" w="lg" len="lg"/>
            </a:ln>
          </p:spPr>
        </p:cxnSp>
        <p:sp>
          <p:nvSpPr>
            <p:cNvPr id="11" name="Shape 288">
              <a:extLst>
                <a:ext uri="{FF2B5EF4-FFF2-40B4-BE49-F238E27FC236}">
                  <a16:creationId xmlns:a16="http://schemas.microsoft.com/office/drawing/2014/main" id="{EE143511-CCF4-4026-97B0-09D34F58FFAE}"/>
                </a:ext>
              </a:extLst>
            </p:cNvPr>
            <p:cNvSpPr/>
            <p:nvPr/>
          </p:nvSpPr>
          <p:spPr>
            <a:xfrm>
              <a:off x="7357278" y="3541580"/>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2" name="Shape 289">
              <a:extLst>
                <a:ext uri="{FF2B5EF4-FFF2-40B4-BE49-F238E27FC236}">
                  <a16:creationId xmlns:a16="http://schemas.microsoft.com/office/drawing/2014/main" id="{AFE441AD-E125-458F-8598-1EC58C6F04DC}"/>
                </a:ext>
              </a:extLst>
            </p:cNvPr>
            <p:cNvSpPr/>
            <p:nvPr/>
          </p:nvSpPr>
          <p:spPr>
            <a:xfrm>
              <a:off x="3937756" y="3544774"/>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3" name="Shape 290">
              <a:extLst>
                <a:ext uri="{FF2B5EF4-FFF2-40B4-BE49-F238E27FC236}">
                  <a16:creationId xmlns:a16="http://schemas.microsoft.com/office/drawing/2014/main" id="{7EC62A11-BE38-403A-BB34-67E647EA5A7D}"/>
                </a:ext>
              </a:extLst>
            </p:cNvPr>
            <p:cNvSpPr/>
            <p:nvPr/>
          </p:nvSpPr>
          <p:spPr>
            <a:xfrm>
              <a:off x="1673430" y="3544774"/>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14" name="Shape 291">
              <a:extLst>
                <a:ext uri="{FF2B5EF4-FFF2-40B4-BE49-F238E27FC236}">
                  <a16:creationId xmlns:a16="http://schemas.microsoft.com/office/drawing/2014/main" id="{9D7ECD5B-08DE-4EFE-B689-9BF5554093BF}"/>
                </a:ext>
              </a:extLst>
            </p:cNvPr>
            <p:cNvSpPr/>
            <p:nvPr/>
          </p:nvSpPr>
          <p:spPr>
            <a:xfrm>
              <a:off x="6206879" y="3541589"/>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cxnSp>
          <p:nvCxnSpPr>
            <p:cNvPr id="15" name="Shape 292">
              <a:extLst>
                <a:ext uri="{FF2B5EF4-FFF2-40B4-BE49-F238E27FC236}">
                  <a16:creationId xmlns:a16="http://schemas.microsoft.com/office/drawing/2014/main" id="{0B2D2F5D-9302-4CBA-9C0A-9DB5E3DD0D8F}"/>
                </a:ext>
              </a:extLst>
            </p:cNvPr>
            <p:cNvCxnSpPr/>
            <p:nvPr/>
          </p:nvCxnSpPr>
          <p:spPr>
            <a:xfrm rot="-5400000" flipH="1">
              <a:off x="4085641"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6" name="Shape 293">
              <a:extLst>
                <a:ext uri="{FF2B5EF4-FFF2-40B4-BE49-F238E27FC236}">
                  <a16:creationId xmlns:a16="http://schemas.microsoft.com/office/drawing/2014/main" id="{D2EAF510-32F8-4B23-B1B5-B60D9D314EAD}"/>
                </a:ext>
              </a:extLst>
            </p:cNvPr>
            <p:cNvCxnSpPr/>
            <p:nvPr/>
          </p:nvCxnSpPr>
          <p:spPr>
            <a:xfrm rot="-5400000" flipH="1">
              <a:off x="4315668"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17" name="Shape 294">
              <a:extLst>
                <a:ext uri="{FF2B5EF4-FFF2-40B4-BE49-F238E27FC236}">
                  <a16:creationId xmlns:a16="http://schemas.microsoft.com/office/drawing/2014/main" id="{3A416224-270A-44B0-B39F-5552C27BB605}"/>
                </a:ext>
              </a:extLst>
            </p:cNvPr>
            <p:cNvCxnSpPr/>
            <p:nvPr/>
          </p:nvCxnSpPr>
          <p:spPr>
            <a:xfrm rot="-5400000" flipH="1">
              <a:off x="5667083" y="4156718"/>
              <a:ext cx="392999" cy="7200"/>
            </a:xfrm>
            <a:prstGeom prst="straightConnector1">
              <a:avLst/>
            </a:prstGeom>
            <a:noFill/>
            <a:ln w="9525" cap="flat">
              <a:solidFill>
                <a:schemeClr val="accent1"/>
              </a:solidFill>
              <a:prstDash val="solid"/>
              <a:round/>
              <a:headEnd type="none" w="med" len="med"/>
              <a:tailEnd type="stealth" w="lg" len="lg"/>
            </a:ln>
          </p:spPr>
        </p:cxnSp>
        <p:sp>
          <p:nvSpPr>
            <p:cNvPr id="18" name="Shape 295">
              <a:extLst>
                <a:ext uri="{FF2B5EF4-FFF2-40B4-BE49-F238E27FC236}">
                  <a16:creationId xmlns:a16="http://schemas.microsoft.com/office/drawing/2014/main" id="{5189EEB3-A66E-4F0C-8825-94C627A910AA}"/>
                </a:ext>
              </a:extLst>
            </p:cNvPr>
            <p:cNvSpPr txBox="1"/>
            <p:nvPr/>
          </p:nvSpPr>
          <p:spPr>
            <a:xfrm>
              <a:off x="5054871" y="3947603"/>
              <a:ext cx="543387" cy="272293"/>
            </a:xfrm>
            <a:prstGeom prst="rect">
              <a:avLst/>
            </a:prstGeom>
            <a:noFill/>
            <a:ln>
              <a:noFill/>
            </a:ln>
          </p:spPr>
          <p:txBody>
            <a:bodyPr wrap="square" lIns="91425" tIns="45700" rIns="91425" bIns="45700" anchor="t" anchorCtr="0">
              <a:spAutoFit/>
            </a:bodyPr>
            <a:lstStyle/>
            <a:p>
              <a:pPr>
                <a:buSzPct val="25000"/>
              </a:pPr>
              <a:r>
                <a:rPr lang="en" sz="800" b="1">
                  <a:solidFill>
                    <a:schemeClr val="dk2"/>
                  </a:solidFill>
                </a:rPr>
                <a:t>...</a:t>
              </a:r>
            </a:p>
          </p:txBody>
        </p:sp>
        <p:cxnSp>
          <p:nvCxnSpPr>
            <p:cNvPr id="19" name="Shape 296">
              <a:extLst>
                <a:ext uri="{FF2B5EF4-FFF2-40B4-BE49-F238E27FC236}">
                  <a16:creationId xmlns:a16="http://schemas.microsoft.com/office/drawing/2014/main" id="{3558194B-66CD-4924-B433-0EEED9D2F697}"/>
                </a:ext>
              </a:extLst>
            </p:cNvPr>
            <p:cNvCxnSpPr/>
            <p:nvPr/>
          </p:nvCxnSpPr>
          <p:spPr>
            <a:xfrm rot="-5400000" flipH="1">
              <a:off x="3834049"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0" name="Shape 297">
              <a:extLst>
                <a:ext uri="{FF2B5EF4-FFF2-40B4-BE49-F238E27FC236}">
                  <a16:creationId xmlns:a16="http://schemas.microsoft.com/office/drawing/2014/main" id="{9A8E1B4D-5A34-46AC-9542-49C0DAA82209}"/>
                </a:ext>
              </a:extLst>
            </p:cNvPr>
            <p:cNvCxnSpPr/>
            <p:nvPr/>
          </p:nvCxnSpPr>
          <p:spPr>
            <a:xfrm rot="-5400000" flipH="1">
              <a:off x="4502565" y="41567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1" name="Shape 298">
              <a:extLst>
                <a:ext uri="{FF2B5EF4-FFF2-40B4-BE49-F238E27FC236}">
                  <a16:creationId xmlns:a16="http://schemas.microsoft.com/office/drawing/2014/main" id="{2C7CE4DE-5F41-4BE1-907D-95C54B844545}"/>
                </a:ext>
              </a:extLst>
            </p:cNvPr>
            <p:cNvCxnSpPr/>
            <p:nvPr/>
          </p:nvCxnSpPr>
          <p:spPr>
            <a:xfrm rot="-5400000" flipH="1">
              <a:off x="5861190" y="4166303"/>
              <a:ext cx="392999" cy="7200"/>
            </a:xfrm>
            <a:prstGeom prst="straightConnector1">
              <a:avLst/>
            </a:prstGeom>
            <a:noFill/>
            <a:ln w="9525" cap="flat">
              <a:solidFill>
                <a:schemeClr val="accent1"/>
              </a:solidFill>
              <a:prstDash val="solid"/>
              <a:round/>
              <a:headEnd type="none" w="med" len="med"/>
              <a:tailEnd type="stealth" w="lg" len="lg"/>
            </a:ln>
          </p:spPr>
        </p:cxnSp>
        <p:sp>
          <p:nvSpPr>
            <p:cNvPr id="22" name="Shape 299">
              <a:extLst>
                <a:ext uri="{FF2B5EF4-FFF2-40B4-BE49-F238E27FC236}">
                  <a16:creationId xmlns:a16="http://schemas.microsoft.com/office/drawing/2014/main" id="{9ACAD646-3BD0-4004-8DBB-B6577A497202}"/>
                </a:ext>
              </a:extLst>
            </p:cNvPr>
            <p:cNvSpPr/>
            <p:nvPr/>
          </p:nvSpPr>
          <p:spPr>
            <a:xfrm>
              <a:off x="896258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3" name="Shape 300">
              <a:extLst>
                <a:ext uri="{FF2B5EF4-FFF2-40B4-BE49-F238E27FC236}">
                  <a16:creationId xmlns:a16="http://schemas.microsoft.com/office/drawing/2014/main" id="{CD77363A-FC14-490C-BB95-8452F2ED57CC}"/>
                </a:ext>
              </a:extLst>
            </p:cNvPr>
            <p:cNvSpPr/>
            <p:nvPr/>
          </p:nvSpPr>
          <p:spPr>
            <a:xfrm>
              <a:off x="840189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4" name="Shape 301">
              <a:extLst>
                <a:ext uri="{FF2B5EF4-FFF2-40B4-BE49-F238E27FC236}">
                  <a16:creationId xmlns:a16="http://schemas.microsoft.com/office/drawing/2014/main" id="{2F044BB5-B530-4D7D-A44C-CA7B24178727}"/>
                </a:ext>
              </a:extLst>
            </p:cNvPr>
            <p:cNvSpPr/>
            <p:nvPr/>
          </p:nvSpPr>
          <p:spPr>
            <a:xfrm>
              <a:off x="784120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5" name="Shape 302">
              <a:extLst>
                <a:ext uri="{FF2B5EF4-FFF2-40B4-BE49-F238E27FC236}">
                  <a16:creationId xmlns:a16="http://schemas.microsoft.com/office/drawing/2014/main" id="{DD9EC60D-12D5-4C14-830B-C1F2A638C614}"/>
                </a:ext>
              </a:extLst>
            </p:cNvPr>
            <p:cNvSpPr/>
            <p:nvPr/>
          </p:nvSpPr>
          <p:spPr>
            <a:xfrm>
              <a:off x="7280520"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6" name="Shape 303">
              <a:extLst>
                <a:ext uri="{FF2B5EF4-FFF2-40B4-BE49-F238E27FC236}">
                  <a16:creationId xmlns:a16="http://schemas.microsoft.com/office/drawing/2014/main" id="{9FACC1A1-D541-455A-88D7-6E39A837EC5F}"/>
                </a:ext>
              </a:extLst>
            </p:cNvPr>
            <p:cNvSpPr/>
            <p:nvPr/>
          </p:nvSpPr>
          <p:spPr>
            <a:xfrm>
              <a:off x="671982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7" name="Shape 304">
              <a:extLst>
                <a:ext uri="{FF2B5EF4-FFF2-40B4-BE49-F238E27FC236}">
                  <a16:creationId xmlns:a16="http://schemas.microsoft.com/office/drawing/2014/main" id="{2452D40E-AE69-46E5-AFD6-E7069480453C}"/>
                </a:ext>
              </a:extLst>
            </p:cNvPr>
            <p:cNvSpPr/>
            <p:nvPr/>
          </p:nvSpPr>
          <p:spPr>
            <a:xfrm>
              <a:off x="6159139"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8" name="Shape 305">
              <a:extLst>
                <a:ext uri="{FF2B5EF4-FFF2-40B4-BE49-F238E27FC236}">
                  <a16:creationId xmlns:a16="http://schemas.microsoft.com/office/drawing/2014/main" id="{DA8518BF-4BA3-4D6E-96CD-E9BA04A1EDDE}"/>
                </a:ext>
              </a:extLst>
            </p:cNvPr>
            <p:cNvSpPr/>
            <p:nvPr/>
          </p:nvSpPr>
          <p:spPr>
            <a:xfrm>
              <a:off x="1673430"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9" name="Shape 306">
              <a:extLst>
                <a:ext uri="{FF2B5EF4-FFF2-40B4-BE49-F238E27FC236}">
                  <a16:creationId xmlns:a16="http://schemas.microsoft.com/office/drawing/2014/main" id="{AA8AE337-5EE0-4BBF-9109-C17243B79DA3}"/>
                </a:ext>
              </a:extLst>
            </p:cNvPr>
            <p:cNvSpPr/>
            <p:nvPr/>
          </p:nvSpPr>
          <p:spPr>
            <a:xfrm>
              <a:off x="5598260"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0" name="Shape 307">
              <a:extLst>
                <a:ext uri="{FF2B5EF4-FFF2-40B4-BE49-F238E27FC236}">
                  <a16:creationId xmlns:a16="http://schemas.microsoft.com/office/drawing/2014/main" id="{6CE0224B-6624-4745-B3C3-21D841E03420}"/>
                </a:ext>
              </a:extLst>
            </p:cNvPr>
            <p:cNvSpPr/>
            <p:nvPr/>
          </p:nvSpPr>
          <p:spPr>
            <a:xfrm>
              <a:off x="5037572"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1" name="Shape 308">
              <a:extLst>
                <a:ext uri="{FF2B5EF4-FFF2-40B4-BE49-F238E27FC236}">
                  <a16:creationId xmlns:a16="http://schemas.microsoft.com/office/drawing/2014/main" id="{1FAFD1B1-CD54-4006-A3C7-20797465ADFC}"/>
                </a:ext>
              </a:extLst>
            </p:cNvPr>
            <p:cNvSpPr/>
            <p:nvPr/>
          </p:nvSpPr>
          <p:spPr>
            <a:xfrm>
              <a:off x="4476879"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2" name="Shape 309">
              <a:extLst>
                <a:ext uri="{FF2B5EF4-FFF2-40B4-BE49-F238E27FC236}">
                  <a16:creationId xmlns:a16="http://schemas.microsoft.com/office/drawing/2014/main" id="{959A4623-B857-4FC5-B026-0768D0AF5A6C}"/>
                </a:ext>
              </a:extLst>
            </p:cNvPr>
            <p:cNvSpPr/>
            <p:nvPr/>
          </p:nvSpPr>
          <p:spPr>
            <a:xfrm>
              <a:off x="3916189" y="4413892"/>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3" name="Shape 310">
              <a:extLst>
                <a:ext uri="{FF2B5EF4-FFF2-40B4-BE49-F238E27FC236}">
                  <a16:creationId xmlns:a16="http://schemas.microsoft.com/office/drawing/2014/main" id="{C8DD6717-8171-4D45-B521-7E9C733C1E66}"/>
                </a:ext>
              </a:extLst>
            </p:cNvPr>
            <p:cNvSpPr/>
            <p:nvPr/>
          </p:nvSpPr>
          <p:spPr>
            <a:xfrm>
              <a:off x="3355501"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4" name="Shape 311">
              <a:extLst>
                <a:ext uri="{FF2B5EF4-FFF2-40B4-BE49-F238E27FC236}">
                  <a16:creationId xmlns:a16="http://schemas.microsoft.com/office/drawing/2014/main" id="{CAD684DB-FF89-458D-8160-1BFE3CFEFE44}"/>
                </a:ext>
              </a:extLst>
            </p:cNvPr>
            <p:cNvSpPr/>
            <p:nvPr/>
          </p:nvSpPr>
          <p:spPr>
            <a:xfrm>
              <a:off x="2794810"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5" name="Shape 312">
              <a:extLst>
                <a:ext uri="{FF2B5EF4-FFF2-40B4-BE49-F238E27FC236}">
                  <a16:creationId xmlns:a16="http://schemas.microsoft.com/office/drawing/2014/main" id="{B94A414F-1687-437F-9DBD-638169EB75E8}"/>
                </a:ext>
              </a:extLst>
            </p:cNvPr>
            <p:cNvSpPr/>
            <p:nvPr/>
          </p:nvSpPr>
          <p:spPr>
            <a:xfrm>
              <a:off x="2234121" y="4413892"/>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36" name="Shape 313">
              <a:extLst>
                <a:ext uri="{FF2B5EF4-FFF2-40B4-BE49-F238E27FC236}">
                  <a16:creationId xmlns:a16="http://schemas.microsoft.com/office/drawing/2014/main" id="{ACC648B0-4C77-4266-93AE-E4CA11334518}"/>
                </a:ext>
              </a:extLst>
            </p:cNvPr>
            <p:cNvSpPr txBox="1"/>
            <p:nvPr/>
          </p:nvSpPr>
          <p:spPr>
            <a:xfrm>
              <a:off x="1109940" y="3452323"/>
              <a:ext cx="468899" cy="389025"/>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37" name="Shape 314">
              <a:extLst>
                <a:ext uri="{FF2B5EF4-FFF2-40B4-BE49-F238E27FC236}">
                  <a16:creationId xmlns:a16="http://schemas.microsoft.com/office/drawing/2014/main" id="{3149C4EB-63D5-471F-9B6D-F7D1F1BBCC31}"/>
                </a:ext>
              </a:extLst>
            </p:cNvPr>
            <p:cNvSpPr txBox="1"/>
            <p:nvPr/>
          </p:nvSpPr>
          <p:spPr>
            <a:xfrm>
              <a:off x="1109940" y="4321436"/>
              <a:ext cx="468899" cy="389025"/>
            </a:xfrm>
            <a:prstGeom prst="rect">
              <a:avLst/>
            </a:prstGeom>
            <a:noFill/>
            <a:ln>
              <a:noFill/>
            </a:ln>
          </p:spPr>
          <p:txBody>
            <a:bodyPr lIns="91425" tIns="91425" rIns="91425" bIns="91425" anchor="t" anchorCtr="0">
              <a:spAutoFit/>
            </a:bodyPr>
            <a:lstStyle/>
            <a:p>
              <a:r>
                <a:rPr lang="en" sz="800">
                  <a:solidFill>
                    <a:schemeClr val="dk2"/>
                  </a:solidFill>
                </a:rPr>
                <a:t>L2</a:t>
              </a:r>
            </a:p>
          </p:txBody>
        </p:sp>
      </p:grpSp>
      <p:grpSp>
        <p:nvGrpSpPr>
          <p:cNvPr id="3" name="Group 2">
            <a:extLst>
              <a:ext uri="{FF2B5EF4-FFF2-40B4-BE49-F238E27FC236}">
                <a16:creationId xmlns:a16="http://schemas.microsoft.com/office/drawing/2014/main" id="{EF96DA5D-95E8-4CEC-8F35-9809DB1BCE1F}"/>
              </a:ext>
            </a:extLst>
          </p:cNvPr>
          <p:cNvGrpSpPr/>
          <p:nvPr/>
        </p:nvGrpSpPr>
        <p:grpSpPr>
          <a:xfrm>
            <a:off x="6531567" y="3969800"/>
            <a:ext cx="5251670" cy="1281266"/>
            <a:chOff x="1790297" y="4413421"/>
            <a:chExt cx="8514438" cy="1619659"/>
          </a:xfrm>
        </p:grpSpPr>
        <p:cxnSp>
          <p:nvCxnSpPr>
            <p:cNvPr id="39" name="Shape 321">
              <a:extLst>
                <a:ext uri="{FF2B5EF4-FFF2-40B4-BE49-F238E27FC236}">
                  <a16:creationId xmlns:a16="http://schemas.microsoft.com/office/drawing/2014/main" id="{D10AD6D5-00D8-4161-AFAF-ED2F41780B24}"/>
                </a:ext>
              </a:extLst>
            </p:cNvPr>
            <p:cNvCxnSpPr/>
            <p:nvPr/>
          </p:nvCxnSpPr>
          <p:spPr>
            <a:xfrm>
              <a:off x="4958898" y="4413421"/>
              <a:ext cx="288599" cy="451199"/>
            </a:xfrm>
            <a:prstGeom prst="straightConnector1">
              <a:avLst/>
            </a:prstGeom>
            <a:noFill/>
            <a:ln w="9525" cap="flat">
              <a:solidFill>
                <a:schemeClr val="accent1"/>
              </a:solidFill>
              <a:prstDash val="solid"/>
              <a:round/>
              <a:headEnd type="none" w="med" len="med"/>
              <a:tailEnd type="stealth" w="lg" len="lg"/>
            </a:ln>
          </p:spPr>
        </p:cxnSp>
        <p:cxnSp>
          <p:nvCxnSpPr>
            <p:cNvPr id="40" name="Shape 322">
              <a:extLst>
                <a:ext uri="{FF2B5EF4-FFF2-40B4-BE49-F238E27FC236}">
                  <a16:creationId xmlns:a16="http://schemas.microsoft.com/office/drawing/2014/main" id="{53C1E2B0-D184-4B82-AF01-DB14FCFDBB2C}"/>
                </a:ext>
              </a:extLst>
            </p:cNvPr>
            <p:cNvCxnSpPr/>
            <p:nvPr/>
          </p:nvCxnSpPr>
          <p:spPr>
            <a:xfrm flipH="1">
              <a:off x="4804611" y="4417321"/>
              <a:ext cx="391500" cy="423899"/>
            </a:xfrm>
            <a:prstGeom prst="straightConnector1">
              <a:avLst/>
            </a:prstGeom>
            <a:noFill/>
            <a:ln w="9525" cap="flat">
              <a:solidFill>
                <a:schemeClr val="accent1"/>
              </a:solidFill>
              <a:prstDash val="solid"/>
              <a:round/>
              <a:headEnd type="none" w="med" len="med"/>
              <a:tailEnd type="stealth" w="lg" len="lg"/>
            </a:ln>
          </p:spPr>
        </p:cxnSp>
        <p:cxnSp>
          <p:nvCxnSpPr>
            <p:cNvPr id="41" name="Shape 323">
              <a:extLst>
                <a:ext uri="{FF2B5EF4-FFF2-40B4-BE49-F238E27FC236}">
                  <a16:creationId xmlns:a16="http://schemas.microsoft.com/office/drawing/2014/main" id="{BCF9A65D-B4EA-42DF-B9B2-5B0467BD3760}"/>
                </a:ext>
              </a:extLst>
            </p:cNvPr>
            <p:cNvCxnSpPr/>
            <p:nvPr/>
          </p:nvCxnSpPr>
          <p:spPr>
            <a:xfrm rot="-5400000" flipH="1">
              <a:off x="6354629" y="4610218"/>
              <a:ext cx="392999" cy="7200"/>
            </a:xfrm>
            <a:prstGeom prst="straightConnector1">
              <a:avLst/>
            </a:prstGeom>
            <a:noFill/>
            <a:ln w="9525" cap="flat">
              <a:solidFill>
                <a:schemeClr val="accent1"/>
              </a:solidFill>
              <a:prstDash val="solid"/>
              <a:round/>
              <a:headEnd type="none" w="med" len="med"/>
              <a:tailEnd type="stealth" w="lg" len="lg"/>
            </a:ln>
          </p:spPr>
        </p:cxnSp>
        <p:cxnSp>
          <p:nvCxnSpPr>
            <p:cNvPr id="42" name="Shape 325">
              <a:extLst>
                <a:ext uri="{FF2B5EF4-FFF2-40B4-BE49-F238E27FC236}">
                  <a16:creationId xmlns:a16="http://schemas.microsoft.com/office/drawing/2014/main" id="{010BE8F1-084E-4FBE-8612-5D587D25EC5F}"/>
                </a:ext>
              </a:extLst>
            </p:cNvPr>
            <p:cNvCxnSpPr/>
            <p:nvPr/>
          </p:nvCxnSpPr>
          <p:spPr>
            <a:xfrm>
              <a:off x="4714495" y="4417321"/>
              <a:ext cx="657299" cy="423899"/>
            </a:xfrm>
            <a:prstGeom prst="straightConnector1">
              <a:avLst/>
            </a:prstGeom>
            <a:noFill/>
            <a:ln w="9525" cap="flat">
              <a:solidFill>
                <a:schemeClr val="accent1"/>
              </a:solidFill>
              <a:prstDash val="solid"/>
              <a:round/>
              <a:headEnd type="none" w="med" len="med"/>
              <a:tailEnd type="stealth" w="lg" len="lg"/>
            </a:ln>
          </p:spPr>
        </p:cxnSp>
        <p:cxnSp>
          <p:nvCxnSpPr>
            <p:cNvPr id="43" name="Shape 327">
              <a:extLst>
                <a:ext uri="{FF2B5EF4-FFF2-40B4-BE49-F238E27FC236}">
                  <a16:creationId xmlns:a16="http://schemas.microsoft.com/office/drawing/2014/main" id="{95B33B06-912A-41EA-9B6C-F150F7DB81BC}"/>
                </a:ext>
              </a:extLst>
            </p:cNvPr>
            <p:cNvCxnSpPr/>
            <p:nvPr/>
          </p:nvCxnSpPr>
          <p:spPr>
            <a:xfrm flipH="1">
              <a:off x="4967819" y="4432771"/>
              <a:ext cx="408000" cy="416399"/>
            </a:xfrm>
            <a:prstGeom prst="straightConnector1">
              <a:avLst/>
            </a:prstGeom>
            <a:noFill/>
            <a:ln w="9525" cap="flat">
              <a:solidFill>
                <a:schemeClr val="accent1"/>
              </a:solidFill>
              <a:prstDash val="solid"/>
              <a:round/>
              <a:headEnd type="none" w="med" len="med"/>
              <a:tailEnd type="stealth" w="lg" len="lg"/>
            </a:ln>
          </p:spPr>
        </p:cxnSp>
        <p:cxnSp>
          <p:nvCxnSpPr>
            <p:cNvPr id="44" name="Shape 328">
              <a:extLst>
                <a:ext uri="{FF2B5EF4-FFF2-40B4-BE49-F238E27FC236}">
                  <a16:creationId xmlns:a16="http://schemas.microsoft.com/office/drawing/2014/main" id="{91E5AEF3-66BF-449D-ADFA-646C59B0E00E}"/>
                </a:ext>
              </a:extLst>
            </p:cNvPr>
            <p:cNvCxnSpPr/>
            <p:nvPr/>
          </p:nvCxnSpPr>
          <p:spPr>
            <a:xfrm rot="-5400000" flipH="1">
              <a:off x="6548736" y="4619803"/>
              <a:ext cx="392999" cy="7200"/>
            </a:xfrm>
            <a:prstGeom prst="straightConnector1">
              <a:avLst/>
            </a:prstGeom>
            <a:noFill/>
            <a:ln w="9525" cap="flat">
              <a:solidFill>
                <a:schemeClr val="accent1"/>
              </a:solidFill>
              <a:prstDash val="solid"/>
              <a:round/>
              <a:headEnd type="none" w="med" len="med"/>
              <a:tailEnd type="stealth" w="lg" len="lg"/>
            </a:ln>
          </p:spPr>
        </p:cxnSp>
        <p:sp>
          <p:nvSpPr>
            <p:cNvPr id="45" name="Shape 345">
              <a:extLst>
                <a:ext uri="{FF2B5EF4-FFF2-40B4-BE49-F238E27FC236}">
                  <a16:creationId xmlns:a16="http://schemas.microsoft.com/office/drawing/2014/main" id="{D6DBFB69-2E05-41BB-B5D1-ADDFEF952631}"/>
                </a:ext>
              </a:extLst>
            </p:cNvPr>
            <p:cNvSpPr/>
            <p:nvPr/>
          </p:nvSpPr>
          <p:spPr>
            <a:xfrm>
              <a:off x="8037635" y="4864197"/>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46" name="Shape 346">
              <a:extLst>
                <a:ext uri="{FF2B5EF4-FFF2-40B4-BE49-F238E27FC236}">
                  <a16:creationId xmlns:a16="http://schemas.microsoft.com/office/drawing/2014/main" id="{BD5BA6EB-5FE9-42B5-8F8C-2CDFC0199177}"/>
                </a:ext>
              </a:extLst>
            </p:cNvPr>
            <p:cNvSpPr/>
            <p:nvPr/>
          </p:nvSpPr>
          <p:spPr>
            <a:xfrm>
              <a:off x="4618113" y="4867389"/>
              <a:ext cx="22671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47" name="Shape 347">
              <a:extLst>
                <a:ext uri="{FF2B5EF4-FFF2-40B4-BE49-F238E27FC236}">
                  <a16:creationId xmlns:a16="http://schemas.microsoft.com/office/drawing/2014/main" id="{D63ED10A-D21D-4C5F-928E-9341A648DA0A}"/>
                </a:ext>
              </a:extLst>
            </p:cNvPr>
            <p:cNvSpPr/>
            <p:nvPr/>
          </p:nvSpPr>
          <p:spPr>
            <a:xfrm>
              <a:off x="2353787" y="4867389"/>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48" name="Shape 348">
              <a:extLst>
                <a:ext uri="{FF2B5EF4-FFF2-40B4-BE49-F238E27FC236}">
                  <a16:creationId xmlns:a16="http://schemas.microsoft.com/office/drawing/2014/main" id="{7EF1B233-8633-4841-B3C7-575E3BD1DF47}"/>
                </a:ext>
              </a:extLst>
            </p:cNvPr>
            <p:cNvSpPr/>
            <p:nvPr/>
          </p:nvSpPr>
          <p:spPr>
            <a:xfrm>
              <a:off x="6887236" y="4864202"/>
              <a:ext cx="22671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cxnSp>
          <p:nvCxnSpPr>
            <p:cNvPr id="49" name="Shape 349">
              <a:extLst>
                <a:ext uri="{FF2B5EF4-FFF2-40B4-BE49-F238E27FC236}">
                  <a16:creationId xmlns:a16="http://schemas.microsoft.com/office/drawing/2014/main" id="{EA19E413-655E-490A-A3AC-70DB8A0A6856}"/>
                </a:ext>
              </a:extLst>
            </p:cNvPr>
            <p:cNvCxnSpPr/>
            <p:nvPr/>
          </p:nvCxnSpPr>
          <p:spPr>
            <a:xfrm rot="-5400000" flipH="1">
              <a:off x="4765998"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0" name="Shape 350">
              <a:extLst>
                <a:ext uri="{FF2B5EF4-FFF2-40B4-BE49-F238E27FC236}">
                  <a16:creationId xmlns:a16="http://schemas.microsoft.com/office/drawing/2014/main" id="{A951CD76-12F8-4354-A937-D49F6CA24E24}"/>
                </a:ext>
              </a:extLst>
            </p:cNvPr>
            <p:cNvCxnSpPr/>
            <p:nvPr/>
          </p:nvCxnSpPr>
          <p:spPr>
            <a:xfrm rot="-5400000" flipH="1">
              <a:off x="4996025"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1" name="Shape 351">
              <a:extLst>
                <a:ext uri="{FF2B5EF4-FFF2-40B4-BE49-F238E27FC236}">
                  <a16:creationId xmlns:a16="http://schemas.microsoft.com/office/drawing/2014/main" id="{27023116-3AA1-431D-867A-2837F9E2AC86}"/>
                </a:ext>
              </a:extLst>
            </p:cNvPr>
            <p:cNvCxnSpPr/>
            <p:nvPr/>
          </p:nvCxnSpPr>
          <p:spPr>
            <a:xfrm rot="-5400000" flipH="1">
              <a:off x="6347440" y="5479333"/>
              <a:ext cx="392999" cy="7200"/>
            </a:xfrm>
            <a:prstGeom prst="straightConnector1">
              <a:avLst/>
            </a:prstGeom>
            <a:noFill/>
            <a:ln w="9525" cap="flat">
              <a:solidFill>
                <a:schemeClr val="accent1"/>
              </a:solidFill>
              <a:prstDash val="solid"/>
              <a:round/>
              <a:headEnd type="none" w="med" len="med"/>
              <a:tailEnd type="stealth" w="lg" len="lg"/>
            </a:ln>
          </p:spPr>
        </p:cxnSp>
        <p:sp>
          <p:nvSpPr>
            <p:cNvPr id="52" name="Shape 352">
              <a:extLst>
                <a:ext uri="{FF2B5EF4-FFF2-40B4-BE49-F238E27FC236}">
                  <a16:creationId xmlns:a16="http://schemas.microsoft.com/office/drawing/2014/main" id="{6FC07D56-4DD7-4DEA-94C6-77AD1BF1AEF1}"/>
                </a:ext>
              </a:extLst>
            </p:cNvPr>
            <p:cNvSpPr txBox="1"/>
            <p:nvPr/>
          </p:nvSpPr>
          <p:spPr>
            <a:xfrm>
              <a:off x="5735228" y="5270219"/>
              <a:ext cx="645333" cy="272293"/>
            </a:xfrm>
            <a:prstGeom prst="rect">
              <a:avLst/>
            </a:prstGeom>
            <a:noFill/>
            <a:ln>
              <a:noFill/>
            </a:ln>
          </p:spPr>
          <p:txBody>
            <a:bodyPr wrap="square" lIns="91425" tIns="45700" rIns="91425" bIns="45700" anchor="t" anchorCtr="0">
              <a:spAutoFit/>
            </a:bodyPr>
            <a:lstStyle/>
            <a:p>
              <a:pPr>
                <a:buSzPct val="25000"/>
              </a:pPr>
              <a:r>
                <a:rPr lang="en" sz="800" b="1">
                  <a:solidFill>
                    <a:schemeClr val="dk2"/>
                  </a:solidFill>
                </a:rPr>
                <a:t>...</a:t>
              </a:r>
            </a:p>
          </p:txBody>
        </p:sp>
        <p:cxnSp>
          <p:nvCxnSpPr>
            <p:cNvPr id="53" name="Shape 353">
              <a:extLst>
                <a:ext uri="{FF2B5EF4-FFF2-40B4-BE49-F238E27FC236}">
                  <a16:creationId xmlns:a16="http://schemas.microsoft.com/office/drawing/2014/main" id="{AFFC2012-3A5B-49B3-8E62-CEF5319DD3E9}"/>
                </a:ext>
              </a:extLst>
            </p:cNvPr>
            <p:cNvCxnSpPr/>
            <p:nvPr/>
          </p:nvCxnSpPr>
          <p:spPr>
            <a:xfrm rot="-5400000" flipH="1">
              <a:off x="4514406"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4" name="Shape 354">
              <a:extLst>
                <a:ext uri="{FF2B5EF4-FFF2-40B4-BE49-F238E27FC236}">
                  <a16:creationId xmlns:a16="http://schemas.microsoft.com/office/drawing/2014/main" id="{A51C0E1C-2317-4665-8AD7-42898D7A1527}"/>
                </a:ext>
              </a:extLst>
            </p:cNvPr>
            <p:cNvCxnSpPr/>
            <p:nvPr/>
          </p:nvCxnSpPr>
          <p:spPr>
            <a:xfrm rot="-5400000" flipH="1">
              <a:off x="5182922"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55" name="Shape 355">
              <a:extLst>
                <a:ext uri="{FF2B5EF4-FFF2-40B4-BE49-F238E27FC236}">
                  <a16:creationId xmlns:a16="http://schemas.microsoft.com/office/drawing/2014/main" id="{90B7A75B-FBEC-4446-AFB8-536DCDDB7220}"/>
                </a:ext>
              </a:extLst>
            </p:cNvPr>
            <p:cNvCxnSpPr/>
            <p:nvPr/>
          </p:nvCxnSpPr>
          <p:spPr>
            <a:xfrm rot="-5400000" flipH="1">
              <a:off x="6541547" y="5488918"/>
              <a:ext cx="392999" cy="7200"/>
            </a:xfrm>
            <a:prstGeom prst="straightConnector1">
              <a:avLst/>
            </a:prstGeom>
            <a:noFill/>
            <a:ln w="9525" cap="flat">
              <a:solidFill>
                <a:schemeClr val="accent1"/>
              </a:solidFill>
              <a:prstDash val="solid"/>
              <a:round/>
              <a:headEnd type="none" w="med" len="med"/>
              <a:tailEnd type="stealth" w="lg" len="lg"/>
            </a:ln>
          </p:spPr>
        </p:cxnSp>
        <p:sp>
          <p:nvSpPr>
            <p:cNvPr id="56" name="Shape 356">
              <a:extLst>
                <a:ext uri="{FF2B5EF4-FFF2-40B4-BE49-F238E27FC236}">
                  <a16:creationId xmlns:a16="http://schemas.microsoft.com/office/drawing/2014/main" id="{22BCBAF4-EB95-490D-87D3-9D8BFF825E8B}"/>
                </a:ext>
              </a:extLst>
            </p:cNvPr>
            <p:cNvSpPr/>
            <p:nvPr/>
          </p:nvSpPr>
          <p:spPr>
            <a:xfrm>
              <a:off x="964294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57" name="Shape 357">
              <a:extLst>
                <a:ext uri="{FF2B5EF4-FFF2-40B4-BE49-F238E27FC236}">
                  <a16:creationId xmlns:a16="http://schemas.microsoft.com/office/drawing/2014/main" id="{4256FF8D-AC61-429D-A4ED-30D94465865B}"/>
                </a:ext>
              </a:extLst>
            </p:cNvPr>
            <p:cNvSpPr/>
            <p:nvPr/>
          </p:nvSpPr>
          <p:spPr>
            <a:xfrm>
              <a:off x="908225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58" name="Shape 358">
              <a:extLst>
                <a:ext uri="{FF2B5EF4-FFF2-40B4-BE49-F238E27FC236}">
                  <a16:creationId xmlns:a16="http://schemas.microsoft.com/office/drawing/2014/main" id="{3B043FB4-4ADF-4A6F-8D45-0442BD78D82D}"/>
                </a:ext>
              </a:extLst>
            </p:cNvPr>
            <p:cNvSpPr/>
            <p:nvPr/>
          </p:nvSpPr>
          <p:spPr>
            <a:xfrm>
              <a:off x="852156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59" name="Shape 359">
              <a:extLst>
                <a:ext uri="{FF2B5EF4-FFF2-40B4-BE49-F238E27FC236}">
                  <a16:creationId xmlns:a16="http://schemas.microsoft.com/office/drawing/2014/main" id="{BA2047CC-7BD0-4D1E-A935-C59EDDADE9D7}"/>
                </a:ext>
              </a:extLst>
            </p:cNvPr>
            <p:cNvSpPr/>
            <p:nvPr/>
          </p:nvSpPr>
          <p:spPr>
            <a:xfrm>
              <a:off x="7960877"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0" name="Shape 360">
              <a:extLst>
                <a:ext uri="{FF2B5EF4-FFF2-40B4-BE49-F238E27FC236}">
                  <a16:creationId xmlns:a16="http://schemas.microsoft.com/office/drawing/2014/main" id="{511F6C9C-D711-4B83-AC5C-D232C2F3CD0E}"/>
                </a:ext>
              </a:extLst>
            </p:cNvPr>
            <p:cNvSpPr/>
            <p:nvPr/>
          </p:nvSpPr>
          <p:spPr>
            <a:xfrm>
              <a:off x="740018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1" name="Shape 361">
              <a:extLst>
                <a:ext uri="{FF2B5EF4-FFF2-40B4-BE49-F238E27FC236}">
                  <a16:creationId xmlns:a16="http://schemas.microsoft.com/office/drawing/2014/main" id="{6F2AE8C0-0B79-46B0-96E2-7061DFC8E053}"/>
                </a:ext>
              </a:extLst>
            </p:cNvPr>
            <p:cNvSpPr/>
            <p:nvPr/>
          </p:nvSpPr>
          <p:spPr>
            <a:xfrm>
              <a:off x="6839496"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2" name="Shape 362">
              <a:extLst>
                <a:ext uri="{FF2B5EF4-FFF2-40B4-BE49-F238E27FC236}">
                  <a16:creationId xmlns:a16="http://schemas.microsoft.com/office/drawing/2014/main" id="{DDB28433-3A96-4613-8850-CD671EB50FD9}"/>
                </a:ext>
              </a:extLst>
            </p:cNvPr>
            <p:cNvSpPr/>
            <p:nvPr/>
          </p:nvSpPr>
          <p:spPr>
            <a:xfrm>
              <a:off x="2353787"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3" name="Shape 363">
              <a:extLst>
                <a:ext uri="{FF2B5EF4-FFF2-40B4-BE49-F238E27FC236}">
                  <a16:creationId xmlns:a16="http://schemas.microsoft.com/office/drawing/2014/main" id="{B033934D-07CC-4BE0-AAC8-2C2470569D11}"/>
                </a:ext>
              </a:extLst>
            </p:cNvPr>
            <p:cNvSpPr/>
            <p:nvPr/>
          </p:nvSpPr>
          <p:spPr>
            <a:xfrm>
              <a:off x="6278617"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4" name="Shape 364">
              <a:extLst>
                <a:ext uri="{FF2B5EF4-FFF2-40B4-BE49-F238E27FC236}">
                  <a16:creationId xmlns:a16="http://schemas.microsoft.com/office/drawing/2014/main" id="{5ED023FC-5E1E-4CA6-A31A-807F9E5D772D}"/>
                </a:ext>
              </a:extLst>
            </p:cNvPr>
            <p:cNvSpPr/>
            <p:nvPr/>
          </p:nvSpPr>
          <p:spPr>
            <a:xfrm>
              <a:off x="5717929"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5" name="Shape 365">
              <a:extLst>
                <a:ext uri="{FF2B5EF4-FFF2-40B4-BE49-F238E27FC236}">
                  <a16:creationId xmlns:a16="http://schemas.microsoft.com/office/drawing/2014/main" id="{DB35A37D-4B04-45DF-9F2D-DBC6CBA304BF}"/>
                </a:ext>
              </a:extLst>
            </p:cNvPr>
            <p:cNvSpPr/>
            <p:nvPr/>
          </p:nvSpPr>
          <p:spPr>
            <a:xfrm>
              <a:off x="5157236"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6" name="Shape 366">
              <a:extLst>
                <a:ext uri="{FF2B5EF4-FFF2-40B4-BE49-F238E27FC236}">
                  <a16:creationId xmlns:a16="http://schemas.microsoft.com/office/drawing/2014/main" id="{4BB847EF-D9DC-4EDD-88CD-883724A2BED2}"/>
                </a:ext>
              </a:extLst>
            </p:cNvPr>
            <p:cNvSpPr/>
            <p:nvPr/>
          </p:nvSpPr>
          <p:spPr>
            <a:xfrm>
              <a:off x="4596546" y="5736504"/>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7" name="Shape 367">
              <a:extLst>
                <a:ext uri="{FF2B5EF4-FFF2-40B4-BE49-F238E27FC236}">
                  <a16:creationId xmlns:a16="http://schemas.microsoft.com/office/drawing/2014/main" id="{21098921-E293-4BEF-80E5-76EA5CD2BA2A}"/>
                </a:ext>
              </a:extLst>
            </p:cNvPr>
            <p:cNvSpPr/>
            <p:nvPr/>
          </p:nvSpPr>
          <p:spPr>
            <a:xfrm>
              <a:off x="4035858"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8" name="Shape 368">
              <a:extLst>
                <a:ext uri="{FF2B5EF4-FFF2-40B4-BE49-F238E27FC236}">
                  <a16:creationId xmlns:a16="http://schemas.microsoft.com/office/drawing/2014/main" id="{8F1FE284-668E-4BFA-B691-D99174547838}"/>
                </a:ext>
              </a:extLst>
            </p:cNvPr>
            <p:cNvSpPr/>
            <p:nvPr/>
          </p:nvSpPr>
          <p:spPr>
            <a:xfrm>
              <a:off x="3475167"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69" name="Shape 369">
              <a:extLst>
                <a:ext uri="{FF2B5EF4-FFF2-40B4-BE49-F238E27FC236}">
                  <a16:creationId xmlns:a16="http://schemas.microsoft.com/office/drawing/2014/main" id="{557757AF-4E4A-47E9-8277-6DAC4CB32F9D}"/>
                </a:ext>
              </a:extLst>
            </p:cNvPr>
            <p:cNvSpPr/>
            <p:nvPr/>
          </p:nvSpPr>
          <p:spPr>
            <a:xfrm>
              <a:off x="2914478" y="5736504"/>
              <a:ext cx="566700" cy="272293"/>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70" name="Shape 370">
              <a:extLst>
                <a:ext uri="{FF2B5EF4-FFF2-40B4-BE49-F238E27FC236}">
                  <a16:creationId xmlns:a16="http://schemas.microsoft.com/office/drawing/2014/main" id="{02946B91-4ADD-4FE6-91A8-5B011817562B}"/>
                </a:ext>
              </a:extLst>
            </p:cNvPr>
            <p:cNvSpPr txBox="1"/>
            <p:nvPr/>
          </p:nvSpPr>
          <p:spPr>
            <a:xfrm>
              <a:off x="1790297" y="4774938"/>
              <a:ext cx="468899" cy="389024"/>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71" name="Shape 371">
              <a:extLst>
                <a:ext uri="{FF2B5EF4-FFF2-40B4-BE49-F238E27FC236}">
                  <a16:creationId xmlns:a16="http://schemas.microsoft.com/office/drawing/2014/main" id="{4FB401AE-1968-4E46-B52A-5D6C17C9AED0}"/>
                </a:ext>
              </a:extLst>
            </p:cNvPr>
            <p:cNvSpPr txBox="1"/>
            <p:nvPr/>
          </p:nvSpPr>
          <p:spPr>
            <a:xfrm>
              <a:off x="1790297" y="5644056"/>
              <a:ext cx="468899" cy="389024"/>
            </a:xfrm>
            <a:prstGeom prst="rect">
              <a:avLst/>
            </a:prstGeom>
            <a:noFill/>
            <a:ln>
              <a:noFill/>
            </a:ln>
          </p:spPr>
          <p:txBody>
            <a:bodyPr lIns="91425" tIns="91425" rIns="91425" bIns="91425" anchor="t" anchorCtr="0">
              <a:spAutoFit/>
            </a:bodyPr>
            <a:lstStyle/>
            <a:p>
              <a:r>
                <a:rPr lang="en" sz="800">
                  <a:solidFill>
                    <a:schemeClr val="dk2"/>
                  </a:solidFill>
                </a:rPr>
                <a:t>L2</a:t>
              </a:r>
            </a:p>
          </p:txBody>
        </p:sp>
        <p:sp>
          <p:nvSpPr>
            <p:cNvPr id="72" name="Shape 352">
              <a:extLst>
                <a:ext uri="{FF2B5EF4-FFF2-40B4-BE49-F238E27FC236}">
                  <a16:creationId xmlns:a16="http://schemas.microsoft.com/office/drawing/2014/main" id="{6B0D3C92-33D6-4423-A5AC-92D2E897074B}"/>
                </a:ext>
              </a:extLst>
            </p:cNvPr>
            <p:cNvSpPr txBox="1"/>
            <p:nvPr/>
          </p:nvSpPr>
          <p:spPr>
            <a:xfrm>
              <a:off x="5722442" y="4436070"/>
              <a:ext cx="559498" cy="272293"/>
            </a:xfrm>
            <a:prstGeom prst="rect">
              <a:avLst/>
            </a:prstGeom>
            <a:noFill/>
            <a:ln>
              <a:noFill/>
            </a:ln>
          </p:spPr>
          <p:txBody>
            <a:bodyPr wrap="square" lIns="91425" tIns="45700" rIns="91425" bIns="45700" anchor="t" anchorCtr="0">
              <a:spAutoFit/>
            </a:bodyPr>
            <a:lstStyle/>
            <a:p>
              <a:pPr>
                <a:buSzPct val="25000"/>
              </a:pPr>
              <a:r>
                <a:rPr lang="en" sz="800" b="1" dirty="0">
                  <a:solidFill>
                    <a:schemeClr val="dk2"/>
                  </a:solidFill>
                </a:rPr>
                <a:t>...</a:t>
              </a:r>
            </a:p>
          </p:txBody>
        </p:sp>
      </p:grpSp>
      <p:grpSp>
        <p:nvGrpSpPr>
          <p:cNvPr id="739" name="Group 738">
            <a:extLst>
              <a:ext uri="{FF2B5EF4-FFF2-40B4-BE49-F238E27FC236}">
                <a16:creationId xmlns:a16="http://schemas.microsoft.com/office/drawing/2014/main" id="{EB1ECBC5-3717-4472-8E9F-4BA85DB59E6C}"/>
              </a:ext>
            </a:extLst>
          </p:cNvPr>
          <p:cNvGrpSpPr/>
          <p:nvPr/>
        </p:nvGrpSpPr>
        <p:grpSpPr>
          <a:xfrm>
            <a:off x="6553887" y="5521521"/>
            <a:ext cx="5251670" cy="1190708"/>
            <a:chOff x="1790297" y="4511562"/>
            <a:chExt cx="8514438" cy="1505186"/>
          </a:xfrm>
        </p:grpSpPr>
        <p:sp>
          <p:nvSpPr>
            <p:cNvPr id="201" name="Shape 666">
              <a:extLst>
                <a:ext uri="{FF2B5EF4-FFF2-40B4-BE49-F238E27FC236}">
                  <a16:creationId xmlns:a16="http://schemas.microsoft.com/office/drawing/2014/main" id="{4155B431-CF68-4342-857E-C9E333E3CA4D}"/>
                </a:ext>
              </a:extLst>
            </p:cNvPr>
            <p:cNvSpPr/>
            <p:nvPr/>
          </p:nvSpPr>
          <p:spPr>
            <a:xfrm>
              <a:off x="8037635" y="4847867"/>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2" name="Shape 667">
              <a:extLst>
                <a:ext uri="{FF2B5EF4-FFF2-40B4-BE49-F238E27FC236}">
                  <a16:creationId xmlns:a16="http://schemas.microsoft.com/office/drawing/2014/main" id="{E7FC1247-C027-4EB6-8756-215A2303C46F}"/>
                </a:ext>
              </a:extLst>
            </p:cNvPr>
            <p:cNvSpPr/>
            <p:nvPr/>
          </p:nvSpPr>
          <p:spPr>
            <a:xfrm>
              <a:off x="4618113" y="4851060"/>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3" name="Shape 668">
              <a:extLst>
                <a:ext uri="{FF2B5EF4-FFF2-40B4-BE49-F238E27FC236}">
                  <a16:creationId xmlns:a16="http://schemas.microsoft.com/office/drawing/2014/main" id="{83883511-4AFF-4174-825C-30CA17EC8A5A}"/>
                </a:ext>
              </a:extLst>
            </p:cNvPr>
            <p:cNvSpPr/>
            <p:nvPr/>
          </p:nvSpPr>
          <p:spPr>
            <a:xfrm>
              <a:off x="2353787" y="4851060"/>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4" name="Shape 669">
              <a:extLst>
                <a:ext uri="{FF2B5EF4-FFF2-40B4-BE49-F238E27FC236}">
                  <a16:creationId xmlns:a16="http://schemas.microsoft.com/office/drawing/2014/main" id="{80BE1183-4100-4EC4-9323-141ED85B9356}"/>
                </a:ext>
              </a:extLst>
            </p:cNvPr>
            <p:cNvSpPr/>
            <p:nvPr/>
          </p:nvSpPr>
          <p:spPr>
            <a:xfrm>
              <a:off x="6887236" y="4847875"/>
              <a:ext cx="22671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5" name="Shape 670">
              <a:extLst>
                <a:ext uri="{FF2B5EF4-FFF2-40B4-BE49-F238E27FC236}">
                  <a16:creationId xmlns:a16="http://schemas.microsoft.com/office/drawing/2014/main" id="{E2851D31-D7D7-433B-8EF8-ADE8711AB551}"/>
                </a:ext>
              </a:extLst>
            </p:cNvPr>
            <p:cNvSpPr/>
            <p:nvPr/>
          </p:nvSpPr>
          <p:spPr>
            <a:xfrm>
              <a:off x="964294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6" name="Shape 671">
              <a:extLst>
                <a:ext uri="{FF2B5EF4-FFF2-40B4-BE49-F238E27FC236}">
                  <a16:creationId xmlns:a16="http://schemas.microsoft.com/office/drawing/2014/main" id="{B0A96352-A68E-4A6D-BA2F-EDDB3BD62029}"/>
                </a:ext>
              </a:extLst>
            </p:cNvPr>
            <p:cNvSpPr/>
            <p:nvPr/>
          </p:nvSpPr>
          <p:spPr>
            <a:xfrm>
              <a:off x="9082256"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7" name="Shape 672">
              <a:extLst>
                <a:ext uri="{FF2B5EF4-FFF2-40B4-BE49-F238E27FC236}">
                  <a16:creationId xmlns:a16="http://schemas.microsoft.com/office/drawing/2014/main" id="{1F63721C-8C1E-4521-BBAF-C02F293D37F9}"/>
                </a:ext>
              </a:extLst>
            </p:cNvPr>
            <p:cNvSpPr/>
            <p:nvPr/>
          </p:nvSpPr>
          <p:spPr>
            <a:xfrm>
              <a:off x="852156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8" name="Shape 673">
              <a:extLst>
                <a:ext uri="{FF2B5EF4-FFF2-40B4-BE49-F238E27FC236}">
                  <a16:creationId xmlns:a16="http://schemas.microsoft.com/office/drawing/2014/main" id="{B24F09E2-4940-4FB5-B269-EBBA63190547}"/>
                </a:ext>
              </a:extLst>
            </p:cNvPr>
            <p:cNvSpPr/>
            <p:nvPr/>
          </p:nvSpPr>
          <p:spPr>
            <a:xfrm>
              <a:off x="7960877"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09" name="Shape 674">
              <a:extLst>
                <a:ext uri="{FF2B5EF4-FFF2-40B4-BE49-F238E27FC236}">
                  <a16:creationId xmlns:a16="http://schemas.microsoft.com/office/drawing/2014/main" id="{E2B98C31-4FCA-4BB8-98CA-8F0B9353A252}"/>
                </a:ext>
              </a:extLst>
            </p:cNvPr>
            <p:cNvSpPr/>
            <p:nvPr/>
          </p:nvSpPr>
          <p:spPr>
            <a:xfrm>
              <a:off x="740018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0" name="Shape 675">
              <a:extLst>
                <a:ext uri="{FF2B5EF4-FFF2-40B4-BE49-F238E27FC236}">
                  <a16:creationId xmlns:a16="http://schemas.microsoft.com/office/drawing/2014/main" id="{55E8FFBF-9293-4076-AB6B-4F8BD79AC225}"/>
                </a:ext>
              </a:extLst>
            </p:cNvPr>
            <p:cNvSpPr/>
            <p:nvPr/>
          </p:nvSpPr>
          <p:spPr>
            <a:xfrm>
              <a:off x="6839496"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1" name="Shape 676">
              <a:extLst>
                <a:ext uri="{FF2B5EF4-FFF2-40B4-BE49-F238E27FC236}">
                  <a16:creationId xmlns:a16="http://schemas.microsoft.com/office/drawing/2014/main" id="{606EDFE1-3945-48AA-819D-E1FF7125DE7B}"/>
                </a:ext>
              </a:extLst>
            </p:cNvPr>
            <p:cNvSpPr/>
            <p:nvPr/>
          </p:nvSpPr>
          <p:spPr>
            <a:xfrm>
              <a:off x="2353787"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2" name="Shape 677">
              <a:extLst>
                <a:ext uri="{FF2B5EF4-FFF2-40B4-BE49-F238E27FC236}">
                  <a16:creationId xmlns:a16="http://schemas.microsoft.com/office/drawing/2014/main" id="{24D42497-1B3D-4FB3-9B7F-4948317C9921}"/>
                </a:ext>
              </a:extLst>
            </p:cNvPr>
            <p:cNvSpPr/>
            <p:nvPr/>
          </p:nvSpPr>
          <p:spPr>
            <a:xfrm>
              <a:off x="6278617"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3" name="Shape 678">
              <a:extLst>
                <a:ext uri="{FF2B5EF4-FFF2-40B4-BE49-F238E27FC236}">
                  <a16:creationId xmlns:a16="http://schemas.microsoft.com/office/drawing/2014/main" id="{131F2C1E-4364-4530-9409-9EF20176A50E}"/>
                </a:ext>
              </a:extLst>
            </p:cNvPr>
            <p:cNvSpPr/>
            <p:nvPr/>
          </p:nvSpPr>
          <p:spPr>
            <a:xfrm>
              <a:off x="5717929"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4" name="Shape 679">
              <a:extLst>
                <a:ext uri="{FF2B5EF4-FFF2-40B4-BE49-F238E27FC236}">
                  <a16:creationId xmlns:a16="http://schemas.microsoft.com/office/drawing/2014/main" id="{00FA25F4-72F2-45E0-AA87-5FA1838D8101}"/>
                </a:ext>
              </a:extLst>
            </p:cNvPr>
            <p:cNvSpPr/>
            <p:nvPr/>
          </p:nvSpPr>
          <p:spPr>
            <a:xfrm>
              <a:off x="5157236"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5" name="Shape 680">
              <a:extLst>
                <a:ext uri="{FF2B5EF4-FFF2-40B4-BE49-F238E27FC236}">
                  <a16:creationId xmlns:a16="http://schemas.microsoft.com/office/drawing/2014/main" id="{57A64FD6-2AA3-48AD-ABC2-C87E7FE39493}"/>
                </a:ext>
              </a:extLst>
            </p:cNvPr>
            <p:cNvSpPr/>
            <p:nvPr/>
          </p:nvSpPr>
          <p:spPr>
            <a:xfrm>
              <a:off x="4596546"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6" name="Shape 681">
              <a:extLst>
                <a:ext uri="{FF2B5EF4-FFF2-40B4-BE49-F238E27FC236}">
                  <a16:creationId xmlns:a16="http://schemas.microsoft.com/office/drawing/2014/main" id="{E12B5A82-9B6A-40DB-942C-87156F9A2D51}"/>
                </a:ext>
              </a:extLst>
            </p:cNvPr>
            <p:cNvSpPr/>
            <p:nvPr/>
          </p:nvSpPr>
          <p:spPr>
            <a:xfrm>
              <a:off x="4035858" y="5720176"/>
              <a:ext cx="566700" cy="272293"/>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7" name="Shape 682">
              <a:extLst>
                <a:ext uri="{FF2B5EF4-FFF2-40B4-BE49-F238E27FC236}">
                  <a16:creationId xmlns:a16="http://schemas.microsoft.com/office/drawing/2014/main" id="{7C5595FC-0999-4FDE-A5C2-07E7207149E0}"/>
                </a:ext>
              </a:extLst>
            </p:cNvPr>
            <p:cNvSpPr/>
            <p:nvPr/>
          </p:nvSpPr>
          <p:spPr>
            <a:xfrm>
              <a:off x="3475167"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8" name="Shape 683">
              <a:extLst>
                <a:ext uri="{FF2B5EF4-FFF2-40B4-BE49-F238E27FC236}">
                  <a16:creationId xmlns:a16="http://schemas.microsoft.com/office/drawing/2014/main" id="{A30515A6-B5AB-4322-B664-C7283DC7436C}"/>
                </a:ext>
              </a:extLst>
            </p:cNvPr>
            <p:cNvSpPr/>
            <p:nvPr/>
          </p:nvSpPr>
          <p:spPr>
            <a:xfrm>
              <a:off x="2914478" y="5720176"/>
              <a:ext cx="566700" cy="272293"/>
            </a:xfrm>
            <a:prstGeom prst="rect">
              <a:avLst/>
            </a:prstGeom>
            <a:solidFill>
              <a:srgbClr val="87AB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sz="800"/>
            </a:p>
          </p:txBody>
        </p:sp>
        <p:sp>
          <p:nvSpPr>
            <p:cNvPr id="219" name="Shape 684">
              <a:extLst>
                <a:ext uri="{FF2B5EF4-FFF2-40B4-BE49-F238E27FC236}">
                  <a16:creationId xmlns:a16="http://schemas.microsoft.com/office/drawing/2014/main" id="{C82E191B-EA2F-4981-B691-A6CEC658B440}"/>
                </a:ext>
              </a:extLst>
            </p:cNvPr>
            <p:cNvSpPr txBox="1"/>
            <p:nvPr/>
          </p:nvSpPr>
          <p:spPr>
            <a:xfrm>
              <a:off x="1790297" y="4758608"/>
              <a:ext cx="468899" cy="389025"/>
            </a:xfrm>
            <a:prstGeom prst="rect">
              <a:avLst/>
            </a:prstGeom>
            <a:noFill/>
            <a:ln>
              <a:noFill/>
            </a:ln>
          </p:spPr>
          <p:txBody>
            <a:bodyPr lIns="91425" tIns="91425" rIns="91425" bIns="91425" anchor="t" anchorCtr="0">
              <a:spAutoFit/>
            </a:bodyPr>
            <a:lstStyle/>
            <a:p>
              <a:r>
                <a:rPr lang="en" sz="800">
                  <a:solidFill>
                    <a:schemeClr val="dk2"/>
                  </a:solidFill>
                </a:rPr>
                <a:t>L1</a:t>
              </a:r>
            </a:p>
          </p:txBody>
        </p:sp>
        <p:sp>
          <p:nvSpPr>
            <p:cNvPr id="220" name="Shape 685">
              <a:extLst>
                <a:ext uri="{FF2B5EF4-FFF2-40B4-BE49-F238E27FC236}">
                  <a16:creationId xmlns:a16="http://schemas.microsoft.com/office/drawing/2014/main" id="{C5451A0A-8A3C-42B3-91A1-6C10DBE37570}"/>
                </a:ext>
              </a:extLst>
            </p:cNvPr>
            <p:cNvSpPr txBox="1"/>
            <p:nvPr/>
          </p:nvSpPr>
          <p:spPr>
            <a:xfrm>
              <a:off x="1790297" y="5627723"/>
              <a:ext cx="468899" cy="389025"/>
            </a:xfrm>
            <a:prstGeom prst="rect">
              <a:avLst/>
            </a:prstGeom>
            <a:noFill/>
            <a:ln>
              <a:noFill/>
            </a:ln>
          </p:spPr>
          <p:txBody>
            <a:bodyPr lIns="91425" tIns="91425" rIns="91425" bIns="91425" anchor="t" anchorCtr="0">
              <a:spAutoFit/>
            </a:bodyPr>
            <a:lstStyle/>
            <a:p>
              <a:r>
                <a:rPr lang="en" sz="800">
                  <a:solidFill>
                    <a:schemeClr val="dk2"/>
                  </a:solidFill>
                </a:rPr>
                <a:t>L2</a:t>
              </a:r>
            </a:p>
          </p:txBody>
        </p:sp>
        <p:cxnSp>
          <p:nvCxnSpPr>
            <p:cNvPr id="221" name="Shape 686">
              <a:extLst>
                <a:ext uri="{FF2B5EF4-FFF2-40B4-BE49-F238E27FC236}">
                  <a16:creationId xmlns:a16="http://schemas.microsoft.com/office/drawing/2014/main" id="{A1F32016-7F22-4482-9855-0145A628B900}"/>
                </a:ext>
              </a:extLst>
            </p:cNvPr>
            <p:cNvCxnSpPr/>
            <p:nvPr/>
          </p:nvCxnSpPr>
          <p:spPr>
            <a:xfrm flipH="1">
              <a:off x="2658007" y="4634636"/>
              <a:ext cx="2314800" cy="1014600"/>
            </a:xfrm>
            <a:prstGeom prst="straightConnector1">
              <a:avLst/>
            </a:prstGeom>
            <a:noFill/>
            <a:ln w="9525" cap="flat">
              <a:solidFill>
                <a:schemeClr val="accent1"/>
              </a:solidFill>
              <a:prstDash val="solid"/>
              <a:round/>
              <a:headEnd type="none" w="med" len="med"/>
              <a:tailEnd type="stealth" w="lg" len="lg"/>
            </a:ln>
          </p:spPr>
        </p:cxnSp>
        <p:cxnSp>
          <p:nvCxnSpPr>
            <p:cNvPr id="222" name="Shape 687">
              <a:extLst>
                <a:ext uri="{FF2B5EF4-FFF2-40B4-BE49-F238E27FC236}">
                  <a16:creationId xmlns:a16="http://schemas.microsoft.com/office/drawing/2014/main" id="{28C70189-FDFA-42AB-8041-C5CD51AA0D4F}"/>
                </a:ext>
              </a:extLst>
            </p:cNvPr>
            <p:cNvCxnSpPr/>
            <p:nvPr/>
          </p:nvCxnSpPr>
          <p:spPr>
            <a:xfrm flipH="1">
              <a:off x="4491234" y="4634639"/>
              <a:ext cx="711600" cy="989699"/>
            </a:xfrm>
            <a:prstGeom prst="straightConnector1">
              <a:avLst/>
            </a:prstGeom>
            <a:noFill/>
            <a:ln w="9525" cap="flat">
              <a:solidFill>
                <a:schemeClr val="accent1"/>
              </a:solidFill>
              <a:prstDash val="solid"/>
              <a:round/>
              <a:headEnd type="none" w="med" len="med"/>
              <a:tailEnd type="stealth" w="lg" len="lg"/>
            </a:ln>
          </p:spPr>
        </p:cxnSp>
        <p:cxnSp>
          <p:nvCxnSpPr>
            <p:cNvPr id="223" name="Shape 688">
              <a:extLst>
                <a:ext uri="{FF2B5EF4-FFF2-40B4-BE49-F238E27FC236}">
                  <a16:creationId xmlns:a16="http://schemas.microsoft.com/office/drawing/2014/main" id="{AB06A027-0874-4D0A-A021-2888E6F528F0}"/>
                </a:ext>
              </a:extLst>
            </p:cNvPr>
            <p:cNvCxnSpPr/>
            <p:nvPr/>
          </p:nvCxnSpPr>
          <p:spPr>
            <a:xfrm>
              <a:off x="6554252" y="4634642"/>
              <a:ext cx="2717399" cy="989699"/>
            </a:xfrm>
            <a:prstGeom prst="straightConnector1">
              <a:avLst/>
            </a:prstGeom>
            <a:noFill/>
            <a:ln w="9525" cap="flat">
              <a:solidFill>
                <a:schemeClr val="accent1"/>
              </a:solidFill>
              <a:prstDash val="solid"/>
              <a:round/>
              <a:headEnd type="none" w="med" len="med"/>
              <a:tailEnd type="stealth" w="lg" len="lg"/>
            </a:ln>
          </p:spPr>
        </p:cxnSp>
        <p:sp>
          <p:nvSpPr>
            <p:cNvPr id="224" name="Shape 689">
              <a:extLst>
                <a:ext uri="{FF2B5EF4-FFF2-40B4-BE49-F238E27FC236}">
                  <a16:creationId xmlns:a16="http://schemas.microsoft.com/office/drawing/2014/main" id="{971A87E6-A145-42A0-A70E-5FC115572470}"/>
                </a:ext>
              </a:extLst>
            </p:cNvPr>
            <p:cNvSpPr txBox="1"/>
            <p:nvPr/>
          </p:nvSpPr>
          <p:spPr>
            <a:xfrm>
              <a:off x="5817524" y="4511562"/>
              <a:ext cx="639605" cy="291746"/>
            </a:xfrm>
            <a:prstGeom prst="rect">
              <a:avLst/>
            </a:prstGeom>
            <a:noFill/>
            <a:ln>
              <a:noFill/>
            </a:ln>
          </p:spPr>
          <p:txBody>
            <a:bodyPr wrap="square" lIns="91425" tIns="45700" rIns="91425" bIns="45700" anchor="t" anchorCtr="0">
              <a:spAutoFit/>
            </a:bodyPr>
            <a:lstStyle/>
            <a:p>
              <a:pPr>
                <a:buSzPct val="25000"/>
              </a:pPr>
              <a:r>
                <a:rPr lang="en" sz="900" b="1" dirty="0">
                  <a:solidFill>
                    <a:schemeClr val="dk2"/>
                  </a:solidFill>
                </a:rPr>
                <a:t>...</a:t>
              </a:r>
            </a:p>
          </p:txBody>
        </p:sp>
        <p:cxnSp>
          <p:nvCxnSpPr>
            <p:cNvPr id="225" name="Shape 690">
              <a:extLst>
                <a:ext uri="{FF2B5EF4-FFF2-40B4-BE49-F238E27FC236}">
                  <a16:creationId xmlns:a16="http://schemas.microsoft.com/office/drawing/2014/main" id="{C915F3C1-CDBC-4E50-81C0-C6F3CADE3A6B}"/>
                </a:ext>
              </a:extLst>
            </p:cNvPr>
            <p:cNvCxnSpPr/>
            <p:nvPr/>
          </p:nvCxnSpPr>
          <p:spPr>
            <a:xfrm rot="-5400000" flipH="1">
              <a:off x="4246269" y="5138339"/>
              <a:ext cx="1014600" cy="7200"/>
            </a:xfrm>
            <a:prstGeom prst="straightConnector1">
              <a:avLst/>
            </a:prstGeom>
            <a:noFill/>
            <a:ln w="9525" cap="flat">
              <a:solidFill>
                <a:schemeClr val="accent1"/>
              </a:solidFill>
              <a:prstDash val="solid"/>
              <a:round/>
              <a:headEnd type="none" w="med" len="med"/>
              <a:tailEnd type="stealth" w="lg" len="lg"/>
            </a:ln>
          </p:spPr>
        </p:cxnSp>
        <p:cxnSp>
          <p:nvCxnSpPr>
            <p:cNvPr id="226" name="Shape 691">
              <a:extLst>
                <a:ext uri="{FF2B5EF4-FFF2-40B4-BE49-F238E27FC236}">
                  <a16:creationId xmlns:a16="http://schemas.microsoft.com/office/drawing/2014/main" id="{200F8E54-CDBB-4F15-92CB-82484A443F7D}"/>
                </a:ext>
              </a:extLst>
            </p:cNvPr>
            <p:cNvCxnSpPr/>
            <p:nvPr/>
          </p:nvCxnSpPr>
          <p:spPr>
            <a:xfrm>
              <a:off x="5389733" y="4634639"/>
              <a:ext cx="1689299" cy="940200"/>
            </a:xfrm>
            <a:prstGeom prst="straightConnector1">
              <a:avLst/>
            </a:prstGeom>
            <a:noFill/>
            <a:ln w="9525" cap="flat">
              <a:solidFill>
                <a:schemeClr val="accent1"/>
              </a:solidFill>
              <a:prstDash val="solid"/>
              <a:round/>
              <a:headEnd type="none" w="med" len="med"/>
              <a:tailEnd type="stealth" w="lg" len="lg"/>
            </a:ln>
          </p:spPr>
        </p:cxnSp>
        <p:cxnSp>
          <p:nvCxnSpPr>
            <p:cNvPr id="227" name="Shape 692">
              <a:extLst>
                <a:ext uri="{FF2B5EF4-FFF2-40B4-BE49-F238E27FC236}">
                  <a16:creationId xmlns:a16="http://schemas.microsoft.com/office/drawing/2014/main" id="{2A914FDE-E864-4D29-A871-EB7E3D1B6388}"/>
                </a:ext>
              </a:extLst>
            </p:cNvPr>
            <p:cNvCxnSpPr/>
            <p:nvPr/>
          </p:nvCxnSpPr>
          <p:spPr>
            <a:xfrm rot="-5400000" flipH="1">
              <a:off x="6244656" y="5163082"/>
              <a:ext cx="1014600" cy="7200"/>
            </a:xfrm>
            <a:prstGeom prst="straightConnector1">
              <a:avLst/>
            </a:prstGeom>
            <a:noFill/>
            <a:ln w="9525" cap="flat">
              <a:solidFill>
                <a:schemeClr val="accent1"/>
              </a:solidFill>
              <a:prstDash val="solid"/>
              <a:round/>
              <a:headEnd type="none" w="med" len="med"/>
              <a:tailEnd type="stealth" w="lg" len="lg"/>
            </a:ln>
          </p:spPr>
        </p:cxnSp>
      </p:grpSp>
    </p:spTree>
    <p:extLst>
      <p:ext uri="{BB962C8B-B14F-4D97-AF65-F5344CB8AC3E}">
        <p14:creationId xmlns:p14="http://schemas.microsoft.com/office/powerpoint/2010/main" val="257425969"/>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title"/>
          </p:nvPr>
        </p:nvSpPr>
        <p:spPr/>
        <p:txBody>
          <a:bodyPr/>
          <a:lstStyle/>
          <a:p>
            <a:pPr lvl="0"/>
            <a:r>
              <a:rPr lang="en" dirty="0">
                <a:sym typeface="Arial"/>
              </a:rPr>
              <a:t>G-M</a:t>
            </a:r>
            <a:r>
              <a:rPr lang="en-US" dirty="0" err="1">
                <a:sym typeface="Arial"/>
              </a:rPr>
              <a:t>em</a:t>
            </a:r>
            <a:r>
              <a:rPr lang="en" dirty="0">
                <a:sym typeface="Arial"/>
              </a:rPr>
              <a:t> Access Pattern in </a:t>
            </a:r>
            <a:r>
              <a:rPr lang="en-US" dirty="0">
                <a:sym typeface="Arial"/>
              </a:rPr>
              <a:t>Transpose</a:t>
            </a:r>
            <a:r>
              <a:rPr lang="en" dirty="0">
                <a:sym typeface="Arial"/>
              </a:rPr>
              <a:t> </a:t>
            </a:r>
          </a:p>
        </p:txBody>
      </p:sp>
      <p:graphicFrame>
        <p:nvGraphicFramePr>
          <p:cNvPr id="768" name="Shape 768"/>
          <p:cNvGraphicFramePr/>
          <p:nvPr/>
        </p:nvGraphicFramePr>
        <p:xfrm>
          <a:off x="2868636" y="2942624"/>
          <a:ext cx="7162875" cy="370850"/>
        </p:xfrm>
        <a:graphic>
          <a:graphicData uri="http://schemas.openxmlformats.org/drawingml/2006/table">
            <a:tbl>
              <a:tblPr firstRow="1" bandRow="1">
                <a:noFill/>
              </a:tblPr>
              <a:tblGrid>
                <a:gridCol w="477525">
                  <a:extLst>
                    <a:ext uri="{9D8B030D-6E8A-4147-A177-3AD203B41FA5}">
                      <a16:colId xmlns:a16="http://schemas.microsoft.com/office/drawing/2014/main" val="3006601688"/>
                    </a:ext>
                  </a:extLst>
                </a:gridCol>
                <a:gridCol w="477525">
                  <a:extLst>
                    <a:ext uri="{9D8B030D-6E8A-4147-A177-3AD203B41FA5}">
                      <a16:colId xmlns:a16="http://schemas.microsoft.com/office/drawing/2014/main" val="819362015"/>
                    </a:ext>
                  </a:extLst>
                </a:gridCol>
                <a:gridCol w="477525">
                  <a:extLst>
                    <a:ext uri="{9D8B030D-6E8A-4147-A177-3AD203B41FA5}">
                      <a16:colId xmlns:a16="http://schemas.microsoft.com/office/drawing/2014/main" val="1520479600"/>
                    </a:ext>
                  </a:extLst>
                </a:gridCol>
                <a:gridCol w="477525">
                  <a:extLst>
                    <a:ext uri="{9D8B030D-6E8A-4147-A177-3AD203B41FA5}">
                      <a16:colId xmlns:a16="http://schemas.microsoft.com/office/drawing/2014/main" val="3920474856"/>
                    </a:ext>
                  </a:extLst>
                </a:gridCol>
                <a:gridCol w="477525">
                  <a:extLst>
                    <a:ext uri="{9D8B030D-6E8A-4147-A177-3AD203B41FA5}">
                      <a16:colId xmlns:a16="http://schemas.microsoft.com/office/drawing/2014/main" val="1498911314"/>
                    </a:ext>
                  </a:extLst>
                </a:gridCol>
                <a:gridCol w="477525">
                  <a:extLst>
                    <a:ext uri="{9D8B030D-6E8A-4147-A177-3AD203B41FA5}">
                      <a16:colId xmlns:a16="http://schemas.microsoft.com/office/drawing/2014/main" val="3804411218"/>
                    </a:ext>
                  </a:extLst>
                </a:gridCol>
                <a:gridCol w="477525">
                  <a:extLst>
                    <a:ext uri="{9D8B030D-6E8A-4147-A177-3AD203B41FA5}">
                      <a16:colId xmlns:a16="http://schemas.microsoft.com/office/drawing/2014/main" val="3739579995"/>
                    </a:ext>
                  </a:extLst>
                </a:gridCol>
                <a:gridCol w="477525">
                  <a:extLst>
                    <a:ext uri="{9D8B030D-6E8A-4147-A177-3AD203B41FA5}">
                      <a16:colId xmlns:a16="http://schemas.microsoft.com/office/drawing/2014/main" val="1090136159"/>
                    </a:ext>
                  </a:extLst>
                </a:gridCol>
                <a:gridCol w="477525">
                  <a:extLst>
                    <a:ext uri="{9D8B030D-6E8A-4147-A177-3AD203B41FA5}">
                      <a16:colId xmlns:a16="http://schemas.microsoft.com/office/drawing/2014/main" val="2429005182"/>
                    </a:ext>
                  </a:extLst>
                </a:gridCol>
                <a:gridCol w="477525">
                  <a:extLst>
                    <a:ext uri="{9D8B030D-6E8A-4147-A177-3AD203B41FA5}">
                      <a16:colId xmlns:a16="http://schemas.microsoft.com/office/drawing/2014/main" val="2210411234"/>
                    </a:ext>
                  </a:extLst>
                </a:gridCol>
                <a:gridCol w="477525">
                  <a:extLst>
                    <a:ext uri="{9D8B030D-6E8A-4147-A177-3AD203B41FA5}">
                      <a16:colId xmlns:a16="http://schemas.microsoft.com/office/drawing/2014/main" val="3106165433"/>
                    </a:ext>
                  </a:extLst>
                </a:gridCol>
                <a:gridCol w="477525">
                  <a:extLst>
                    <a:ext uri="{9D8B030D-6E8A-4147-A177-3AD203B41FA5}">
                      <a16:colId xmlns:a16="http://schemas.microsoft.com/office/drawing/2014/main" val="1382934874"/>
                    </a:ext>
                  </a:extLst>
                </a:gridCol>
                <a:gridCol w="477525">
                  <a:extLst>
                    <a:ext uri="{9D8B030D-6E8A-4147-A177-3AD203B41FA5}">
                      <a16:colId xmlns:a16="http://schemas.microsoft.com/office/drawing/2014/main" val="438842565"/>
                    </a:ext>
                  </a:extLst>
                </a:gridCol>
                <a:gridCol w="477525">
                  <a:extLst>
                    <a:ext uri="{9D8B030D-6E8A-4147-A177-3AD203B41FA5}">
                      <a16:colId xmlns:a16="http://schemas.microsoft.com/office/drawing/2014/main" val="594184997"/>
                    </a:ext>
                  </a:extLst>
                </a:gridCol>
                <a:gridCol w="477525">
                  <a:extLst>
                    <a:ext uri="{9D8B030D-6E8A-4147-A177-3AD203B41FA5}">
                      <a16:colId xmlns:a16="http://schemas.microsoft.com/office/drawing/2014/main" val="451069647"/>
                    </a:ext>
                  </a:extLst>
                </a:gridCol>
              </a:tblGrid>
              <a:tr h="370850">
                <a:tc>
                  <a:txBody>
                    <a:bodyPr/>
                    <a:lstStyle/>
                    <a:p>
                      <a:pPr lvl="0" algn="ctr" rtl="0">
                        <a:spcBef>
                          <a:spcPts val="0"/>
                        </a:spcBef>
                        <a:buClr>
                          <a:srgbClr val="000000"/>
                        </a:buClr>
                        <a:buSzPct val="25000"/>
                        <a:buFont typeface="Arial"/>
                        <a:buNone/>
                      </a:pPr>
                      <a:r>
                        <a:rPr lang="en" sz="180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A5A5A5"/>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A5A5A5"/>
                    </a:solidFill>
                  </a:tcPr>
                </a:tc>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A5A5A5"/>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accent2"/>
                          </a:solidFill>
                        </a:rPr>
                        <a:t>6</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chemeClr val="accent2"/>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chemeClr val="accent2"/>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chemeClr val="dk1"/>
                          </a:solidFill>
                        </a:rPr>
                        <a:t>6</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1"/>
                    </a:solidFill>
                  </a:tcPr>
                </a:tc>
                <a:tc>
                  <a:txBody>
                    <a:bodyPr/>
                    <a:lstStyle/>
                    <a:p>
                      <a:pPr lvl="0" algn="ctr" rtl="0">
                        <a:spcBef>
                          <a:spcPts val="0"/>
                        </a:spcBef>
                        <a:buClr>
                          <a:srgbClr val="000000"/>
                        </a:buClr>
                        <a:buSzPct val="25000"/>
                        <a:buFont typeface="Arial"/>
                        <a:buNone/>
                      </a:pPr>
                      <a:r>
                        <a:rPr lang="en" sz="1800">
                          <a:solidFill>
                            <a:schemeClr val="dk1"/>
                          </a:solidFill>
                        </a:rPr>
                        <a:t>6</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1"/>
                    </a:solidFill>
                  </a:tcPr>
                </a:tc>
                <a:tc>
                  <a:txBody>
                    <a:bodyPr/>
                    <a:lstStyle/>
                    <a:p>
                      <a:pPr lvl="0" algn="ctr" rtl="0">
                        <a:spcBef>
                          <a:spcPts val="0"/>
                        </a:spcBef>
                        <a:buClr>
                          <a:srgbClr val="000000"/>
                        </a:buClr>
                        <a:buSzPct val="25000"/>
                        <a:buFont typeface="Arial"/>
                        <a:buNone/>
                      </a:pPr>
                      <a:r>
                        <a:rPr lang="en" sz="1800">
                          <a:solidFill>
                            <a:schemeClr val="dk1"/>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1"/>
                    </a:solidFill>
                  </a:tcPr>
                </a:tc>
                <a:extLst>
                  <a:ext uri="{0D108BD9-81ED-4DB2-BD59-A6C34878D82A}">
                    <a16:rowId xmlns:a16="http://schemas.microsoft.com/office/drawing/2014/main" val="3167568525"/>
                  </a:ext>
                </a:extLst>
              </a:tr>
            </a:tbl>
          </a:graphicData>
        </a:graphic>
      </p:graphicFrame>
      <p:graphicFrame>
        <p:nvGraphicFramePr>
          <p:cNvPr id="769" name="Shape 769"/>
          <p:cNvGraphicFramePr/>
          <p:nvPr/>
        </p:nvGraphicFramePr>
        <p:xfrm>
          <a:off x="2868636" y="5389985"/>
          <a:ext cx="7162875" cy="370850"/>
        </p:xfrm>
        <a:graphic>
          <a:graphicData uri="http://schemas.openxmlformats.org/drawingml/2006/table">
            <a:tbl>
              <a:tblPr firstRow="1" bandRow="1">
                <a:noFill/>
              </a:tblPr>
              <a:tblGrid>
                <a:gridCol w="477525">
                  <a:extLst>
                    <a:ext uri="{9D8B030D-6E8A-4147-A177-3AD203B41FA5}">
                      <a16:colId xmlns:a16="http://schemas.microsoft.com/office/drawing/2014/main" val="1465558898"/>
                    </a:ext>
                  </a:extLst>
                </a:gridCol>
                <a:gridCol w="477525">
                  <a:extLst>
                    <a:ext uri="{9D8B030D-6E8A-4147-A177-3AD203B41FA5}">
                      <a16:colId xmlns:a16="http://schemas.microsoft.com/office/drawing/2014/main" val="751385996"/>
                    </a:ext>
                  </a:extLst>
                </a:gridCol>
                <a:gridCol w="477525">
                  <a:extLst>
                    <a:ext uri="{9D8B030D-6E8A-4147-A177-3AD203B41FA5}">
                      <a16:colId xmlns:a16="http://schemas.microsoft.com/office/drawing/2014/main" val="2243022258"/>
                    </a:ext>
                  </a:extLst>
                </a:gridCol>
                <a:gridCol w="477525">
                  <a:extLst>
                    <a:ext uri="{9D8B030D-6E8A-4147-A177-3AD203B41FA5}">
                      <a16:colId xmlns:a16="http://schemas.microsoft.com/office/drawing/2014/main" val="1333111821"/>
                    </a:ext>
                  </a:extLst>
                </a:gridCol>
                <a:gridCol w="477525">
                  <a:extLst>
                    <a:ext uri="{9D8B030D-6E8A-4147-A177-3AD203B41FA5}">
                      <a16:colId xmlns:a16="http://schemas.microsoft.com/office/drawing/2014/main" val="1640379966"/>
                    </a:ext>
                  </a:extLst>
                </a:gridCol>
                <a:gridCol w="477525">
                  <a:extLst>
                    <a:ext uri="{9D8B030D-6E8A-4147-A177-3AD203B41FA5}">
                      <a16:colId xmlns:a16="http://schemas.microsoft.com/office/drawing/2014/main" val="1681544756"/>
                    </a:ext>
                  </a:extLst>
                </a:gridCol>
                <a:gridCol w="477525">
                  <a:extLst>
                    <a:ext uri="{9D8B030D-6E8A-4147-A177-3AD203B41FA5}">
                      <a16:colId xmlns:a16="http://schemas.microsoft.com/office/drawing/2014/main" val="3242661264"/>
                    </a:ext>
                  </a:extLst>
                </a:gridCol>
                <a:gridCol w="477525">
                  <a:extLst>
                    <a:ext uri="{9D8B030D-6E8A-4147-A177-3AD203B41FA5}">
                      <a16:colId xmlns:a16="http://schemas.microsoft.com/office/drawing/2014/main" val="2376968254"/>
                    </a:ext>
                  </a:extLst>
                </a:gridCol>
                <a:gridCol w="477525">
                  <a:extLst>
                    <a:ext uri="{9D8B030D-6E8A-4147-A177-3AD203B41FA5}">
                      <a16:colId xmlns:a16="http://schemas.microsoft.com/office/drawing/2014/main" val="3424178236"/>
                    </a:ext>
                  </a:extLst>
                </a:gridCol>
                <a:gridCol w="477525">
                  <a:extLst>
                    <a:ext uri="{9D8B030D-6E8A-4147-A177-3AD203B41FA5}">
                      <a16:colId xmlns:a16="http://schemas.microsoft.com/office/drawing/2014/main" val="3695363306"/>
                    </a:ext>
                  </a:extLst>
                </a:gridCol>
                <a:gridCol w="477525">
                  <a:extLst>
                    <a:ext uri="{9D8B030D-6E8A-4147-A177-3AD203B41FA5}">
                      <a16:colId xmlns:a16="http://schemas.microsoft.com/office/drawing/2014/main" val="3849406670"/>
                    </a:ext>
                  </a:extLst>
                </a:gridCol>
                <a:gridCol w="477525">
                  <a:extLst>
                    <a:ext uri="{9D8B030D-6E8A-4147-A177-3AD203B41FA5}">
                      <a16:colId xmlns:a16="http://schemas.microsoft.com/office/drawing/2014/main" val="3569543089"/>
                    </a:ext>
                  </a:extLst>
                </a:gridCol>
                <a:gridCol w="477525">
                  <a:extLst>
                    <a:ext uri="{9D8B030D-6E8A-4147-A177-3AD203B41FA5}">
                      <a16:colId xmlns:a16="http://schemas.microsoft.com/office/drawing/2014/main" val="768134179"/>
                    </a:ext>
                  </a:extLst>
                </a:gridCol>
                <a:gridCol w="477525">
                  <a:extLst>
                    <a:ext uri="{9D8B030D-6E8A-4147-A177-3AD203B41FA5}">
                      <a16:colId xmlns:a16="http://schemas.microsoft.com/office/drawing/2014/main" val="3860554449"/>
                    </a:ext>
                  </a:extLst>
                </a:gridCol>
                <a:gridCol w="477525">
                  <a:extLst>
                    <a:ext uri="{9D8B030D-6E8A-4147-A177-3AD203B41FA5}">
                      <a16:colId xmlns:a16="http://schemas.microsoft.com/office/drawing/2014/main" val="2779675293"/>
                    </a:ext>
                  </a:extLst>
                </a:gridCol>
              </a:tblGrid>
              <a:tr h="370850">
                <a:tc>
                  <a:txBody>
                    <a:bodyPr/>
                    <a:lstStyle/>
                    <a:p>
                      <a:pPr lvl="0" algn="ctr" rtl="0">
                        <a:spcBef>
                          <a:spcPts val="0"/>
                        </a:spcBef>
                        <a:buClr>
                          <a:srgbClr val="000000"/>
                        </a:buClr>
                        <a:buSzPct val="25000"/>
                        <a:buFont typeface="Arial"/>
                        <a:buNone/>
                      </a:pPr>
                      <a:r>
                        <a:rPr lang="en" sz="180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A5A5A5"/>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accent2"/>
                          </a:solidFill>
                        </a:rPr>
                        <a:t>6</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000000"/>
                          </a:solidFill>
                        </a:rPr>
                        <a:t>6</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FFF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A6A6A6"/>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accent2"/>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000000"/>
                          </a:solidFill>
                        </a:rPr>
                        <a:t>6</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FFFF"/>
                    </a:solidFill>
                  </a:tcPr>
                </a:tc>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A6A6A6"/>
                    </a:solidFill>
                  </a:tcPr>
                </a:tc>
                <a:tc>
                  <a:txBody>
                    <a:bodyPr/>
                    <a:lstStyle/>
                    <a:p>
                      <a:pPr lvl="0" algn="ctr" rtl="0">
                        <a:spcBef>
                          <a:spcPts val="0"/>
                        </a:spcBef>
                        <a:buClr>
                          <a:srgbClr val="000000"/>
                        </a:buClr>
                        <a:buSzPct val="25000"/>
                        <a:buFont typeface="Arial"/>
                        <a:buNone/>
                      </a:pPr>
                      <a:r>
                        <a:rPr lang="en" sz="1800">
                          <a:solidFill>
                            <a:srgbClr val="FFFF00"/>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accent2"/>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tcPr>
                </a:tc>
                <a:tc>
                  <a:txBody>
                    <a:bodyPr/>
                    <a:lstStyle/>
                    <a:p>
                      <a:pPr lvl="0" algn="ctr" rtl="0">
                        <a:spcBef>
                          <a:spcPts val="0"/>
                        </a:spcBef>
                        <a:buClr>
                          <a:srgbClr val="000000"/>
                        </a:buClr>
                        <a:buSzPct val="25000"/>
                        <a:buFont typeface="Arial"/>
                        <a:buNone/>
                      </a:pPr>
                      <a:r>
                        <a:rPr lang="en" sz="1800">
                          <a:solidFill>
                            <a:srgbClr val="0000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FFFF"/>
                    </a:solidFill>
                  </a:tcPr>
                </a:tc>
                <a:extLst>
                  <a:ext uri="{0D108BD9-81ED-4DB2-BD59-A6C34878D82A}">
                    <a16:rowId xmlns:a16="http://schemas.microsoft.com/office/drawing/2014/main" val="3323308426"/>
                  </a:ext>
                </a:extLst>
              </a:tr>
            </a:tbl>
          </a:graphicData>
        </a:graphic>
      </p:graphicFrame>
      <p:sp>
        <p:nvSpPr>
          <p:cNvPr id="770" name="Shape 770"/>
          <p:cNvSpPr txBox="1"/>
          <p:nvPr/>
        </p:nvSpPr>
        <p:spPr>
          <a:xfrm>
            <a:off x="1950597" y="2897699"/>
            <a:ext cx="887400"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chemeClr val="dk2"/>
                </a:solidFill>
              </a:rPr>
              <a:t>_a</a:t>
            </a:r>
          </a:p>
        </p:txBody>
      </p:sp>
      <p:sp>
        <p:nvSpPr>
          <p:cNvPr id="771" name="Shape 771"/>
          <p:cNvSpPr txBox="1"/>
          <p:nvPr/>
        </p:nvSpPr>
        <p:spPr>
          <a:xfrm>
            <a:off x="1948781" y="5337965"/>
            <a:ext cx="887400"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chemeClr val="dk2"/>
                </a:solidFill>
              </a:rPr>
              <a:t>_b</a:t>
            </a:r>
          </a:p>
        </p:txBody>
      </p:sp>
      <p:sp>
        <p:nvSpPr>
          <p:cNvPr id="772" name="Shape 772"/>
          <p:cNvSpPr txBox="1"/>
          <p:nvPr/>
        </p:nvSpPr>
        <p:spPr>
          <a:xfrm>
            <a:off x="2901031" y="2019536"/>
            <a:ext cx="5477699" cy="461699"/>
          </a:xfrm>
          <a:prstGeom prst="rect">
            <a:avLst/>
          </a:prstGeom>
          <a:noFill/>
          <a:ln>
            <a:noFill/>
          </a:ln>
        </p:spPr>
        <p:txBody>
          <a:bodyPr lIns="91425" tIns="45700" rIns="91425" bIns="45700" anchor="t" anchorCtr="0">
            <a:spAutoFit/>
          </a:bodyPr>
          <a:lstStyle/>
          <a:p>
            <a:pPr>
              <a:buClr>
                <a:srgbClr val="000000"/>
              </a:buClr>
              <a:buSzPct val="25000"/>
            </a:pPr>
            <a:r>
              <a:rPr lang="en" sz="2400" dirty="0">
                <a:solidFill>
                  <a:schemeClr val="tx1">
                    <a:lumMod val="75000"/>
                  </a:schemeClr>
                </a:solidFill>
              </a:rPr>
              <a:t>READ - Coalesced memory access</a:t>
            </a:r>
          </a:p>
        </p:txBody>
      </p:sp>
      <p:sp>
        <p:nvSpPr>
          <p:cNvPr id="773" name="Shape 773"/>
          <p:cNvSpPr txBox="1"/>
          <p:nvPr/>
        </p:nvSpPr>
        <p:spPr>
          <a:xfrm>
            <a:off x="2901031" y="6149799"/>
            <a:ext cx="6257999" cy="461699"/>
          </a:xfrm>
          <a:prstGeom prst="rect">
            <a:avLst/>
          </a:prstGeom>
          <a:noFill/>
          <a:ln>
            <a:noFill/>
          </a:ln>
        </p:spPr>
        <p:txBody>
          <a:bodyPr lIns="91425" tIns="45700" rIns="91425" bIns="45700" anchor="t" anchorCtr="0">
            <a:spAutoFit/>
          </a:bodyPr>
          <a:lstStyle/>
          <a:p>
            <a:pPr>
              <a:buClr>
                <a:srgbClr val="000000"/>
              </a:buClr>
              <a:buSzPct val="25000"/>
            </a:pPr>
            <a:r>
              <a:rPr lang="en" sz="2400" dirty="0">
                <a:solidFill>
                  <a:schemeClr val="dk2"/>
                </a:solidFill>
              </a:rPr>
              <a:t>WRITE - Uncoalesced memory access</a:t>
            </a:r>
          </a:p>
        </p:txBody>
      </p:sp>
      <p:cxnSp>
        <p:nvCxnSpPr>
          <p:cNvPr id="774" name="Shape 774"/>
          <p:cNvCxnSpPr/>
          <p:nvPr/>
        </p:nvCxnSpPr>
        <p:spPr>
          <a:xfrm>
            <a:off x="3099958" y="3313464"/>
            <a:ext cx="0" cy="2076600"/>
          </a:xfrm>
          <a:prstGeom prst="straightConnector1">
            <a:avLst/>
          </a:prstGeom>
          <a:noFill/>
          <a:ln w="9525" cap="flat">
            <a:solidFill>
              <a:schemeClr val="accent2"/>
            </a:solidFill>
            <a:prstDash val="solid"/>
            <a:round/>
            <a:headEnd type="none" w="med" len="med"/>
            <a:tailEnd type="stealth" w="lg" len="lg"/>
          </a:ln>
        </p:spPr>
      </p:cxnSp>
      <p:cxnSp>
        <p:nvCxnSpPr>
          <p:cNvPr id="775" name="Shape 775"/>
          <p:cNvCxnSpPr/>
          <p:nvPr/>
        </p:nvCxnSpPr>
        <p:spPr>
          <a:xfrm>
            <a:off x="5470942" y="4666346"/>
            <a:ext cx="0" cy="723600"/>
          </a:xfrm>
          <a:prstGeom prst="straightConnector1">
            <a:avLst/>
          </a:prstGeom>
          <a:noFill/>
          <a:ln w="9525" cap="flat">
            <a:solidFill>
              <a:schemeClr val="accent2"/>
            </a:solidFill>
            <a:prstDash val="solid"/>
            <a:round/>
            <a:headEnd type="none" w="med" len="med"/>
            <a:tailEnd type="stealth" w="lg" len="lg"/>
          </a:ln>
        </p:spPr>
      </p:cxnSp>
      <p:sp>
        <p:nvSpPr>
          <p:cNvPr id="776" name="Shape 776"/>
          <p:cNvSpPr/>
          <p:nvPr/>
        </p:nvSpPr>
        <p:spPr>
          <a:xfrm>
            <a:off x="3604875" y="3309815"/>
            <a:ext cx="1868658" cy="1363185"/>
          </a:xfrm>
          <a:custGeom>
            <a:avLst/>
            <a:gdLst/>
            <a:ahLst/>
            <a:cxnLst/>
            <a:rect l="0" t="0" r="0" b="0"/>
            <a:pathLst>
              <a:path w="1805467" h="1376955" extrusionOk="0">
                <a:moveTo>
                  <a:pt x="1805467" y="1376955"/>
                </a:moveTo>
                <a:lnTo>
                  <a:pt x="0" y="1376955"/>
                </a:lnTo>
                <a:lnTo>
                  <a:pt x="0" y="0"/>
                </a:lnTo>
              </a:path>
            </a:pathLst>
          </a:custGeom>
          <a:noFill/>
          <a:ln w="9525" cap="flat">
            <a:solidFill>
              <a:schemeClr val="accent2"/>
            </a:solidFill>
            <a:prstDash val="solid"/>
            <a:round/>
            <a:headEnd type="none" w="med" len="med"/>
            <a:tailEnd type="none" w="med" len="med"/>
          </a:ln>
        </p:spPr>
        <p:txBody>
          <a:bodyPr lIns="91425" tIns="45700" rIns="91425" bIns="45700" anchor="ctr" anchorCtr="0">
            <a:spAutoFit/>
          </a:bodyPr>
          <a:lstStyle/>
          <a:p>
            <a:endParaRPr/>
          </a:p>
        </p:txBody>
      </p:sp>
      <p:cxnSp>
        <p:nvCxnSpPr>
          <p:cNvPr id="777" name="Shape 777"/>
          <p:cNvCxnSpPr/>
          <p:nvPr/>
        </p:nvCxnSpPr>
        <p:spPr>
          <a:xfrm>
            <a:off x="7858123" y="4032254"/>
            <a:ext cx="0" cy="1351199"/>
          </a:xfrm>
          <a:prstGeom prst="straightConnector1">
            <a:avLst/>
          </a:prstGeom>
          <a:noFill/>
          <a:ln w="9525" cap="flat">
            <a:solidFill>
              <a:schemeClr val="accent2"/>
            </a:solidFill>
            <a:prstDash val="solid"/>
            <a:round/>
            <a:headEnd type="none" w="med" len="med"/>
            <a:tailEnd type="stealth" w="lg" len="lg"/>
          </a:ln>
        </p:spPr>
      </p:cxnSp>
      <p:sp>
        <p:nvSpPr>
          <p:cNvPr id="778" name="Shape 778"/>
          <p:cNvSpPr/>
          <p:nvPr/>
        </p:nvSpPr>
        <p:spPr>
          <a:xfrm>
            <a:off x="4057176" y="3313464"/>
            <a:ext cx="3800508" cy="719458"/>
          </a:xfrm>
          <a:custGeom>
            <a:avLst/>
            <a:gdLst/>
            <a:ahLst/>
            <a:cxnLst/>
            <a:rect l="0" t="0" r="0" b="0"/>
            <a:pathLst>
              <a:path w="1805467" h="1376955" extrusionOk="0">
                <a:moveTo>
                  <a:pt x="1805467" y="1376955"/>
                </a:moveTo>
                <a:lnTo>
                  <a:pt x="0" y="1376955"/>
                </a:lnTo>
                <a:lnTo>
                  <a:pt x="0" y="0"/>
                </a:lnTo>
              </a:path>
            </a:pathLst>
          </a:custGeom>
          <a:noFill/>
          <a:ln w="9525" cap="flat">
            <a:solidFill>
              <a:schemeClr val="accent2"/>
            </a:solidFill>
            <a:prstDash val="solid"/>
            <a:round/>
            <a:headEnd type="none" w="med" len="med"/>
            <a:tailEnd type="none" w="med" len="med"/>
          </a:ln>
        </p:spPr>
        <p:txBody>
          <a:bodyPr lIns="91425" tIns="45700" rIns="91425" bIns="45700" anchor="ctr" anchorCtr="0">
            <a:spAutoFit/>
          </a:bodyPr>
          <a:lstStyle/>
          <a:p>
            <a:endParaRPr/>
          </a:p>
        </p:txBody>
      </p:sp>
      <p:sp>
        <p:nvSpPr>
          <p:cNvPr id="779" name="Shape 779"/>
          <p:cNvSpPr txBox="1"/>
          <p:nvPr/>
        </p:nvSpPr>
        <p:spPr>
          <a:xfrm>
            <a:off x="8474682" y="2036178"/>
            <a:ext cx="1832100"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1155CC"/>
                </a:solidFill>
              </a:rPr>
              <a:t>Good!</a:t>
            </a:r>
          </a:p>
        </p:txBody>
      </p:sp>
      <p:sp>
        <p:nvSpPr>
          <p:cNvPr id="780" name="Shape 780"/>
          <p:cNvSpPr txBox="1"/>
          <p:nvPr/>
        </p:nvSpPr>
        <p:spPr>
          <a:xfrm>
            <a:off x="8581500" y="6137926"/>
            <a:ext cx="1832100"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1155CC"/>
                </a:solidFill>
              </a:rPr>
              <a:t>Bad!</a:t>
            </a:r>
          </a:p>
        </p:txBody>
      </p:sp>
    </p:spTree>
    <p:extLst>
      <p:ext uri="{BB962C8B-B14F-4D97-AF65-F5344CB8AC3E}">
        <p14:creationId xmlns:p14="http://schemas.microsoft.com/office/powerpoint/2010/main" val="385598651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615E280-5CDE-43EB-B67D-1411E2103CEE}"/>
              </a:ext>
            </a:extLst>
          </p:cNvPr>
          <p:cNvSpPr>
            <a:spLocks noGrp="1"/>
          </p:cNvSpPr>
          <p:nvPr>
            <p:ph idx="1"/>
          </p:nvPr>
        </p:nvSpPr>
        <p:spPr>
          <a:xfrm>
            <a:off x="838200" y="1825625"/>
            <a:ext cx="8091043" cy="4351338"/>
          </a:xfrm>
        </p:spPr>
        <p:txBody>
          <a:bodyPr>
            <a:normAutofit lnSpcReduction="10000"/>
          </a:bodyPr>
          <a:lstStyle/>
          <a:p>
            <a:r>
              <a:rPr lang="en-US" dirty="0"/>
              <a:t>If you completed the transpose kernels – Awesome!</a:t>
            </a:r>
          </a:p>
          <a:p>
            <a:r>
              <a:rPr lang="en-US" dirty="0"/>
              <a:t>If you did not, no problem – but ask questions if you have.</a:t>
            </a:r>
          </a:p>
          <a:p>
            <a:endParaRPr lang="en-US" dirty="0"/>
          </a:p>
          <a:p>
            <a:r>
              <a:rPr lang="en-US" dirty="0"/>
              <a:t>How many checked the </a:t>
            </a:r>
            <a:r>
              <a:rPr lang="en-US" b="1" dirty="0">
                <a:latin typeface="Consolas" panose="020B0609020204030204" pitchFamily="49" charset="0"/>
              </a:rPr>
              <a:t>solution</a:t>
            </a:r>
            <a:r>
              <a:rPr lang="en-US" dirty="0"/>
              <a:t> branch in Debugging Lab?</a:t>
            </a:r>
          </a:p>
          <a:p>
            <a:endParaRPr lang="en-US" dirty="0"/>
          </a:p>
          <a:p>
            <a:r>
              <a:rPr lang="en-US" dirty="0"/>
              <a:t>Either way, pull the latest master.</a:t>
            </a:r>
          </a:p>
          <a:p>
            <a:pPr lvl="1"/>
            <a:r>
              <a:rPr lang="en-US" dirty="0"/>
              <a:t>It is updated with the Transpose kernels solutions.</a:t>
            </a:r>
          </a:p>
        </p:txBody>
      </p:sp>
      <p:sp>
        <p:nvSpPr>
          <p:cNvPr id="5" name="Title 4">
            <a:extLst>
              <a:ext uri="{FF2B5EF4-FFF2-40B4-BE49-F238E27FC236}">
                <a16:creationId xmlns:a16="http://schemas.microsoft.com/office/drawing/2014/main" id="{E7FFA853-AC6E-4FB9-985A-A54518210BC6}"/>
              </a:ext>
            </a:extLst>
          </p:cNvPr>
          <p:cNvSpPr>
            <a:spLocks noGrp="1"/>
          </p:cNvSpPr>
          <p:nvPr>
            <p:ph type="title"/>
          </p:nvPr>
        </p:nvSpPr>
        <p:spPr/>
        <p:txBody>
          <a:bodyPr/>
          <a:lstStyle/>
          <a:p>
            <a:r>
              <a:rPr lang="en-US" dirty="0"/>
              <a:t>Performance Lab Starter Code</a:t>
            </a:r>
          </a:p>
        </p:txBody>
      </p:sp>
      <p:pic>
        <p:nvPicPr>
          <p:cNvPr id="2" name="Picture 1">
            <a:extLst>
              <a:ext uri="{FF2B5EF4-FFF2-40B4-BE49-F238E27FC236}">
                <a16:creationId xmlns:a16="http://schemas.microsoft.com/office/drawing/2014/main" id="{F17D11CF-590F-4222-B4C5-41DC6D6C0208}"/>
              </a:ext>
            </a:extLst>
          </p:cNvPr>
          <p:cNvPicPr>
            <a:picLocks noChangeAspect="1"/>
          </p:cNvPicPr>
          <p:nvPr/>
        </p:nvPicPr>
        <p:blipFill rotWithShape="1">
          <a:blip r:embed="rId2"/>
          <a:srcRect l="4465"/>
          <a:stretch/>
        </p:blipFill>
        <p:spPr>
          <a:xfrm>
            <a:off x="8790709" y="1545734"/>
            <a:ext cx="3330286" cy="4155647"/>
          </a:xfrm>
          <a:prstGeom prst="rect">
            <a:avLst/>
          </a:prstGeom>
        </p:spPr>
      </p:pic>
    </p:spTree>
    <p:extLst>
      <p:ext uri="{BB962C8B-B14F-4D97-AF65-F5344CB8AC3E}">
        <p14:creationId xmlns:p14="http://schemas.microsoft.com/office/powerpoint/2010/main" val="13164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6" name="Shape 786"/>
          <p:cNvSpPr txBox="1">
            <a:spLocks noGrp="1"/>
          </p:cNvSpPr>
          <p:nvPr>
            <p:ph idx="1"/>
          </p:nvPr>
        </p:nvSpPr>
        <p:spPr/>
        <p:txBody>
          <a:bodyPr/>
          <a:lstStyle/>
          <a:p>
            <a:pPr lvl="0"/>
            <a:r>
              <a:rPr lang="en-US" dirty="0"/>
              <a:t>Problems?</a:t>
            </a:r>
          </a:p>
          <a:p>
            <a:pPr lvl="1"/>
            <a:r>
              <a:rPr lang="en-US" dirty="0"/>
              <a:t>Non-coalesced memory</a:t>
            </a:r>
          </a:p>
          <a:p>
            <a:pPr lvl="0"/>
            <a:endParaRPr lang="en-US" dirty="0"/>
          </a:p>
          <a:p>
            <a:pPr lvl="0"/>
            <a:r>
              <a:rPr lang="en-US" dirty="0"/>
              <a:t>Improvements?</a:t>
            </a:r>
          </a:p>
          <a:p>
            <a:pPr lvl="1"/>
            <a:r>
              <a:rPr lang="en-US" dirty="0"/>
              <a:t>Want coalesced memory access</a:t>
            </a:r>
          </a:p>
        </p:txBody>
      </p:sp>
      <p:sp>
        <p:nvSpPr>
          <p:cNvPr id="785" name="Shape 785"/>
          <p:cNvSpPr txBox="1">
            <a:spLocks noGrp="1"/>
          </p:cNvSpPr>
          <p:nvPr>
            <p:ph type="title"/>
          </p:nvPr>
        </p:nvSpPr>
        <p:spPr/>
        <p:txBody>
          <a:bodyPr/>
          <a:lstStyle/>
          <a:p>
            <a:pPr lvl="0"/>
            <a:r>
              <a:rPr lang="en" dirty="0"/>
              <a:t>Matrix Transpose </a:t>
            </a:r>
          </a:p>
          <a:p>
            <a:pPr lvl="0"/>
            <a:r>
              <a:rPr lang="en" sz="2400" dirty="0"/>
              <a:t>[Naive GPU Transpose]</a:t>
            </a:r>
          </a:p>
        </p:txBody>
      </p:sp>
    </p:spTree>
    <p:extLst>
      <p:ext uri="{BB962C8B-B14F-4D97-AF65-F5344CB8AC3E}">
        <p14:creationId xmlns:p14="http://schemas.microsoft.com/office/powerpoint/2010/main" val="1213883800"/>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2" name="Shape 792"/>
          <p:cNvSpPr txBox="1">
            <a:spLocks noGrp="1"/>
          </p:cNvSpPr>
          <p:nvPr>
            <p:ph idx="1"/>
          </p:nvPr>
        </p:nvSpPr>
        <p:spPr/>
        <p:txBody>
          <a:bodyPr>
            <a:normAutofit fontScale="92500" lnSpcReduction="10000"/>
          </a:bodyPr>
          <a:lstStyle/>
          <a:p>
            <a:pPr lvl="0"/>
            <a:r>
              <a:rPr lang="en" dirty="0"/>
              <a:t>Use Shared Memory</a:t>
            </a:r>
          </a:p>
          <a:p>
            <a:pPr lvl="1"/>
            <a:r>
              <a:rPr lang="en" dirty="0"/>
              <a:t>Allows temporary storage of data</a:t>
            </a:r>
          </a:p>
          <a:p>
            <a:pPr lvl="1"/>
            <a:r>
              <a:rPr lang="en" dirty="0"/>
              <a:t>Use coalesced memory access to global memory</a:t>
            </a:r>
          </a:p>
          <a:p>
            <a:pPr lvl="1"/>
            <a:endParaRPr lang="en" dirty="0"/>
          </a:p>
          <a:p>
            <a:pPr lvl="0"/>
            <a:r>
              <a:rPr lang="en" dirty="0"/>
              <a:t>Walkthrough</a:t>
            </a:r>
          </a:p>
          <a:p>
            <a:pPr lvl="1"/>
            <a:r>
              <a:rPr lang="en" dirty="0"/>
              <a:t>Compute input index (same as in naive transpose)</a:t>
            </a:r>
          </a:p>
          <a:p>
            <a:pPr lvl="1"/>
            <a:r>
              <a:rPr lang="en" dirty="0"/>
              <a:t>Copy data to shared memory</a:t>
            </a:r>
          </a:p>
          <a:p>
            <a:pPr lvl="1"/>
            <a:r>
              <a:rPr lang="en" dirty="0"/>
              <a:t>Compute output index</a:t>
            </a:r>
          </a:p>
          <a:p>
            <a:pPr lvl="2"/>
            <a:r>
              <a:rPr lang="en" dirty="0"/>
              <a:t>Remember, coalesced memory access</a:t>
            </a:r>
          </a:p>
          <a:p>
            <a:pPr lvl="2"/>
            <a:r>
              <a:rPr lang="en" dirty="0"/>
              <a:t>Hint, transpose only in shared memory</a:t>
            </a:r>
          </a:p>
          <a:p>
            <a:pPr lvl="1"/>
            <a:r>
              <a:rPr lang="en" dirty="0"/>
              <a:t>Copy data from shared memory to output</a:t>
            </a:r>
          </a:p>
        </p:txBody>
      </p:sp>
      <p:sp>
        <p:nvSpPr>
          <p:cNvPr id="791" name="Shape 791"/>
          <p:cNvSpPr txBox="1">
            <a:spLocks noGrp="1"/>
          </p:cNvSpPr>
          <p:nvPr>
            <p:ph type="title"/>
          </p:nvPr>
        </p:nvSpPr>
        <p:spPr/>
        <p:txBody>
          <a:bodyPr/>
          <a:lstStyle/>
          <a:p>
            <a:pPr lvl="0"/>
            <a:r>
              <a:rPr lang="en" dirty="0"/>
              <a:t>Matrix Transpose</a:t>
            </a:r>
            <a:br>
              <a:rPr lang="en" dirty="0"/>
            </a:br>
            <a:r>
              <a:rPr lang="en" sz="2400" dirty="0"/>
              <a:t>[GPU Transpose]</a:t>
            </a:r>
          </a:p>
        </p:txBody>
      </p:sp>
    </p:spTree>
    <p:extLst>
      <p:ext uri="{BB962C8B-B14F-4D97-AF65-F5344CB8AC3E}">
        <p14:creationId xmlns:p14="http://schemas.microsoft.com/office/powerpoint/2010/main" val="3529334783"/>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1952420" y="3650567"/>
            <a:ext cx="8490900" cy="908807"/>
          </a:xfrm>
          <a:prstGeom prst="ellipse">
            <a:avLst/>
          </a:prstGeom>
          <a:solidFill>
            <a:schemeClr val="dk2"/>
          </a:solidFill>
          <a:ln w="9525" cap="flat">
            <a:solidFill>
              <a:srgbClr val="84B0B5"/>
            </a:solidFill>
            <a:prstDash val="solid"/>
            <a:round/>
            <a:headEnd type="none" w="med" len="med"/>
            <a:tailEnd type="none" w="med" len="med"/>
          </a:ln>
        </p:spPr>
        <p:txBody>
          <a:bodyPr lIns="91425" tIns="45700" rIns="91425" bIns="45700" anchor="ctr" anchorCtr="0">
            <a:spAutoFit/>
          </a:bodyPr>
          <a:lstStyle/>
          <a:p>
            <a:pPr algn="ctr"/>
            <a:r>
              <a:rPr lang="en-US" dirty="0">
                <a:solidFill>
                  <a:schemeClr val="bg1"/>
                </a:solidFill>
                <a:latin typeface="Consolas" panose="020B0609020204030204" pitchFamily="49" charset="0"/>
              </a:rPr>
              <a:t>__</a:t>
            </a:r>
            <a:r>
              <a:rPr lang="en-US" dirty="0" err="1">
                <a:solidFill>
                  <a:schemeClr val="bg1"/>
                </a:solidFill>
                <a:latin typeface="Consolas" panose="020B0609020204030204" pitchFamily="49" charset="0"/>
              </a:rPr>
              <a:t>syncthreads</a:t>
            </a:r>
            <a:r>
              <a:rPr lang="en-US" dirty="0">
                <a:solidFill>
                  <a:schemeClr val="bg1"/>
                </a:solidFill>
                <a:latin typeface="Consolas" panose="020B0609020204030204" pitchFamily="49" charset="0"/>
              </a:rPr>
              <a:t>();</a:t>
            </a:r>
          </a:p>
          <a:p>
            <a:pPr algn="ctr"/>
            <a:r>
              <a:rPr lang="en-US" dirty="0">
                <a:solidFill>
                  <a:schemeClr val="bg1"/>
                </a:solidFill>
                <a:latin typeface="Consolas" panose="020B0609020204030204" pitchFamily="49" charset="0"/>
              </a:rPr>
              <a:t>// transpose in shared memory</a:t>
            </a:r>
            <a:endParaRPr dirty="0">
              <a:solidFill>
                <a:schemeClr val="bg1"/>
              </a:solidFill>
              <a:latin typeface="Consolas" panose="020B0609020204030204" pitchFamily="49" charset="0"/>
            </a:endParaRPr>
          </a:p>
        </p:txBody>
      </p:sp>
      <p:sp>
        <p:nvSpPr>
          <p:cNvPr id="798" name="Shape 798"/>
          <p:cNvSpPr txBox="1">
            <a:spLocks noGrp="1"/>
          </p:cNvSpPr>
          <p:nvPr>
            <p:ph type="title"/>
          </p:nvPr>
        </p:nvSpPr>
        <p:spPr/>
        <p:txBody>
          <a:bodyPr>
            <a:normAutofit fontScale="90000"/>
          </a:bodyPr>
          <a:lstStyle/>
          <a:p>
            <a:pPr lvl="0"/>
            <a:r>
              <a:rPr lang="en" dirty="0">
                <a:sym typeface="Arial"/>
              </a:rPr>
              <a:t>Memory Access Pattern</a:t>
            </a:r>
            <a:br>
              <a:rPr lang="en" dirty="0">
                <a:sym typeface="Arial"/>
              </a:rPr>
            </a:br>
            <a:r>
              <a:rPr lang="en" dirty="0">
                <a:sym typeface="Arial"/>
              </a:rPr>
              <a:t>for </a:t>
            </a:r>
            <a:r>
              <a:rPr lang="en-US" dirty="0">
                <a:sym typeface="Arial"/>
              </a:rPr>
              <a:t>Shared Memory Transpose</a:t>
            </a:r>
            <a:endParaRPr lang="en" dirty="0">
              <a:sym typeface="Arial"/>
            </a:endParaRPr>
          </a:p>
        </p:txBody>
      </p:sp>
      <p:graphicFrame>
        <p:nvGraphicFramePr>
          <p:cNvPr id="799" name="Shape 799"/>
          <p:cNvGraphicFramePr/>
          <p:nvPr/>
        </p:nvGraphicFramePr>
        <p:xfrm>
          <a:off x="2114633" y="193781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2100134756"/>
                    </a:ext>
                  </a:extLst>
                </a:gridCol>
                <a:gridCol w="437575">
                  <a:extLst>
                    <a:ext uri="{9D8B030D-6E8A-4147-A177-3AD203B41FA5}">
                      <a16:colId xmlns:a16="http://schemas.microsoft.com/office/drawing/2014/main" val="2101368892"/>
                    </a:ext>
                  </a:extLst>
                </a:gridCol>
                <a:gridCol w="437575">
                  <a:extLst>
                    <a:ext uri="{9D8B030D-6E8A-4147-A177-3AD203B41FA5}">
                      <a16:colId xmlns:a16="http://schemas.microsoft.com/office/drawing/2014/main" val="978971374"/>
                    </a:ext>
                  </a:extLst>
                </a:gridCol>
                <a:gridCol w="437575">
                  <a:extLst>
                    <a:ext uri="{9D8B030D-6E8A-4147-A177-3AD203B41FA5}">
                      <a16:colId xmlns:a16="http://schemas.microsoft.com/office/drawing/2014/main" val="894976692"/>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extLst>
                  <a:ext uri="{0D108BD9-81ED-4DB2-BD59-A6C34878D82A}">
                    <a16:rowId xmlns:a16="http://schemas.microsoft.com/office/drawing/2014/main" val="4028582430"/>
                  </a:ext>
                </a:extLst>
              </a:tr>
            </a:tbl>
          </a:graphicData>
        </a:graphic>
      </p:graphicFrame>
      <p:graphicFrame>
        <p:nvGraphicFramePr>
          <p:cNvPr id="800" name="Shape 800"/>
          <p:cNvGraphicFramePr/>
          <p:nvPr/>
        </p:nvGraphicFramePr>
        <p:xfrm>
          <a:off x="4271408" y="193781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650996893"/>
                    </a:ext>
                  </a:extLst>
                </a:gridCol>
                <a:gridCol w="437575">
                  <a:extLst>
                    <a:ext uri="{9D8B030D-6E8A-4147-A177-3AD203B41FA5}">
                      <a16:colId xmlns:a16="http://schemas.microsoft.com/office/drawing/2014/main" val="84957894"/>
                    </a:ext>
                  </a:extLst>
                </a:gridCol>
                <a:gridCol w="437575">
                  <a:extLst>
                    <a:ext uri="{9D8B030D-6E8A-4147-A177-3AD203B41FA5}">
                      <a16:colId xmlns:a16="http://schemas.microsoft.com/office/drawing/2014/main" val="1060106458"/>
                    </a:ext>
                  </a:extLst>
                </a:gridCol>
                <a:gridCol w="437575">
                  <a:extLst>
                    <a:ext uri="{9D8B030D-6E8A-4147-A177-3AD203B41FA5}">
                      <a16:colId xmlns:a16="http://schemas.microsoft.com/office/drawing/2014/main" val="3111289266"/>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extLst>
                  <a:ext uri="{0D108BD9-81ED-4DB2-BD59-A6C34878D82A}">
                    <a16:rowId xmlns:a16="http://schemas.microsoft.com/office/drawing/2014/main" val="948769526"/>
                  </a:ext>
                </a:extLst>
              </a:tr>
            </a:tbl>
          </a:graphicData>
        </a:graphic>
      </p:graphicFrame>
      <p:graphicFrame>
        <p:nvGraphicFramePr>
          <p:cNvPr id="801" name="Shape 801"/>
          <p:cNvGraphicFramePr/>
          <p:nvPr/>
        </p:nvGraphicFramePr>
        <p:xfrm>
          <a:off x="6397580" y="193781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3434345496"/>
                    </a:ext>
                  </a:extLst>
                </a:gridCol>
                <a:gridCol w="437575">
                  <a:extLst>
                    <a:ext uri="{9D8B030D-6E8A-4147-A177-3AD203B41FA5}">
                      <a16:colId xmlns:a16="http://schemas.microsoft.com/office/drawing/2014/main" val="3258140182"/>
                    </a:ext>
                  </a:extLst>
                </a:gridCol>
                <a:gridCol w="437575">
                  <a:extLst>
                    <a:ext uri="{9D8B030D-6E8A-4147-A177-3AD203B41FA5}">
                      <a16:colId xmlns:a16="http://schemas.microsoft.com/office/drawing/2014/main" val="3503490533"/>
                    </a:ext>
                  </a:extLst>
                </a:gridCol>
                <a:gridCol w="437575">
                  <a:extLst>
                    <a:ext uri="{9D8B030D-6E8A-4147-A177-3AD203B41FA5}">
                      <a16:colId xmlns:a16="http://schemas.microsoft.com/office/drawing/2014/main" val="2109965499"/>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FFFF00"/>
                          </a:solidFill>
                        </a:rPr>
                        <a:t>0</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FFFF00"/>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extLst>
                  <a:ext uri="{0D108BD9-81ED-4DB2-BD59-A6C34878D82A}">
                    <a16:rowId xmlns:a16="http://schemas.microsoft.com/office/drawing/2014/main" val="2783660198"/>
                  </a:ext>
                </a:extLst>
              </a:tr>
            </a:tbl>
          </a:graphicData>
        </a:graphic>
      </p:graphicFrame>
      <p:graphicFrame>
        <p:nvGraphicFramePr>
          <p:cNvPr id="802" name="Shape 802"/>
          <p:cNvGraphicFramePr/>
          <p:nvPr/>
        </p:nvGraphicFramePr>
        <p:xfrm>
          <a:off x="8494085" y="193781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1829306869"/>
                    </a:ext>
                  </a:extLst>
                </a:gridCol>
                <a:gridCol w="437575">
                  <a:extLst>
                    <a:ext uri="{9D8B030D-6E8A-4147-A177-3AD203B41FA5}">
                      <a16:colId xmlns:a16="http://schemas.microsoft.com/office/drawing/2014/main" val="28912193"/>
                    </a:ext>
                  </a:extLst>
                </a:gridCol>
                <a:gridCol w="437575">
                  <a:extLst>
                    <a:ext uri="{9D8B030D-6E8A-4147-A177-3AD203B41FA5}">
                      <a16:colId xmlns:a16="http://schemas.microsoft.com/office/drawing/2014/main" val="596002098"/>
                    </a:ext>
                  </a:extLst>
                </a:gridCol>
                <a:gridCol w="437575">
                  <a:extLst>
                    <a:ext uri="{9D8B030D-6E8A-4147-A177-3AD203B41FA5}">
                      <a16:colId xmlns:a16="http://schemas.microsoft.com/office/drawing/2014/main" val="1900585697"/>
                    </a:ext>
                  </a:extLst>
                </a:gridCol>
              </a:tblGrid>
              <a:tr h="350200">
                <a:tc>
                  <a:txBody>
                    <a:bodyPr/>
                    <a:lstStyle/>
                    <a:p>
                      <a:pPr lvl="0" algn="ctr" rtl="0">
                        <a:spcBef>
                          <a:spcPts val="0"/>
                        </a:spcBef>
                        <a:buClr>
                          <a:srgbClr val="000000"/>
                        </a:buClr>
                        <a:buSzPct val="25000"/>
                        <a:buFont typeface="Arial"/>
                        <a:buNone/>
                      </a:pPr>
                      <a:r>
                        <a:rPr lang="en" sz="1800">
                          <a:solidFill>
                            <a:schemeClr val="dk1"/>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tc>
                  <a:txBody>
                    <a:bodyPr/>
                    <a:lstStyle/>
                    <a:p>
                      <a:pPr lvl="0" algn="ctr" rtl="0">
                        <a:spcBef>
                          <a:spcPts val="0"/>
                        </a:spcBef>
                        <a:buClr>
                          <a:srgbClr val="000000"/>
                        </a:buClr>
                        <a:buSzPct val="25000"/>
                        <a:buFont typeface="Arial"/>
                        <a:buNone/>
                      </a:pPr>
                      <a:r>
                        <a:rPr lang="en" sz="1800">
                          <a:solidFill>
                            <a:schemeClr val="dk1"/>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tc>
                  <a:txBody>
                    <a:bodyPr/>
                    <a:lstStyle/>
                    <a:p>
                      <a:pPr lvl="0" algn="ctr" rtl="0">
                        <a:spcBef>
                          <a:spcPts val="0"/>
                        </a:spcBef>
                        <a:buClr>
                          <a:srgbClr val="000000"/>
                        </a:buClr>
                        <a:buSzPct val="25000"/>
                        <a:buFont typeface="Arial"/>
                        <a:buNone/>
                      </a:pPr>
                      <a:r>
                        <a:rPr lang="en" sz="1800">
                          <a:solidFill>
                            <a:schemeClr val="dk1"/>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tc>
                  <a:txBody>
                    <a:bodyPr/>
                    <a:lstStyle/>
                    <a:p>
                      <a:pPr lvl="0" algn="ctr" rtl="0">
                        <a:spcBef>
                          <a:spcPts val="0"/>
                        </a:spcBef>
                        <a:buClr>
                          <a:srgbClr val="000000"/>
                        </a:buClr>
                        <a:buSzPct val="25000"/>
                        <a:buFont typeface="Arial"/>
                        <a:buNone/>
                      </a:pPr>
                      <a:r>
                        <a:rPr lang="en" sz="1800">
                          <a:solidFill>
                            <a:schemeClr val="dk1"/>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extLst>
                  <a:ext uri="{0D108BD9-81ED-4DB2-BD59-A6C34878D82A}">
                    <a16:rowId xmlns:a16="http://schemas.microsoft.com/office/drawing/2014/main" val="4041158579"/>
                  </a:ext>
                </a:extLst>
              </a:tr>
            </a:tbl>
          </a:graphicData>
        </a:graphic>
      </p:graphicFrame>
      <p:sp>
        <p:nvSpPr>
          <p:cNvPr id="803" name="Shape 803"/>
          <p:cNvSpPr txBox="1"/>
          <p:nvPr/>
        </p:nvSpPr>
        <p:spPr>
          <a:xfrm>
            <a:off x="3819053" y="1973641"/>
            <a:ext cx="406499"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FFFFFF"/>
                </a:solidFill>
              </a:rPr>
              <a:t>…</a:t>
            </a:r>
          </a:p>
        </p:txBody>
      </p:sp>
      <p:sp>
        <p:nvSpPr>
          <p:cNvPr id="804" name="Shape 804"/>
          <p:cNvSpPr txBox="1"/>
          <p:nvPr/>
        </p:nvSpPr>
        <p:spPr>
          <a:xfrm>
            <a:off x="5960526" y="1971703"/>
            <a:ext cx="406499"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FFFFFF"/>
                </a:solidFill>
              </a:rPr>
              <a:t>…</a:t>
            </a:r>
          </a:p>
        </p:txBody>
      </p:sp>
      <p:sp>
        <p:nvSpPr>
          <p:cNvPr id="805" name="Shape 805"/>
          <p:cNvSpPr txBox="1"/>
          <p:nvPr/>
        </p:nvSpPr>
        <p:spPr>
          <a:xfrm>
            <a:off x="8094702" y="1955803"/>
            <a:ext cx="406499"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FFFFFF"/>
                </a:solidFill>
              </a:rPr>
              <a:t>…</a:t>
            </a:r>
          </a:p>
        </p:txBody>
      </p:sp>
      <p:graphicFrame>
        <p:nvGraphicFramePr>
          <p:cNvPr id="806" name="Shape 806"/>
          <p:cNvGraphicFramePr/>
          <p:nvPr>
            <p:extLst>
              <p:ext uri="{D42A27DB-BD31-4B8C-83A1-F6EECF244321}">
                <p14:modId xmlns:p14="http://schemas.microsoft.com/office/powerpoint/2010/main" val="927305088"/>
              </p:ext>
            </p:extLst>
          </p:nvPr>
        </p:nvGraphicFramePr>
        <p:xfrm>
          <a:off x="2696466" y="3451875"/>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756998486"/>
                    </a:ext>
                  </a:extLst>
                </a:gridCol>
                <a:gridCol w="437575">
                  <a:extLst>
                    <a:ext uri="{9D8B030D-6E8A-4147-A177-3AD203B41FA5}">
                      <a16:colId xmlns:a16="http://schemas.microsoft.com/office/drawing/2014/main" val="4176849320"/>
                    </a:ext>
                  </a:extLst>
                </a:gridCol>
                <a:gridCol w="437575">
                  <a:extLst>
                    <a:ext uri="{9D8B030D-6E8A-4147-A177-3AD203B41FA5}">
                      <a16:colId xmlns:a16="http://schemas.microsoft.com/office/drawing/2014/main" val="627161241"/>
                    </a:ext>
                  </a:extLst>
                </a:gridCol>
                <a:gridCol w="437575">
                  <a:extLst>
                    <a:ext uri="{9D8B030D-6E8A-4147-A177-3AD203B41FA5}">
                      <a16:colId xmlns:a16="http://schemas.microsoft.com/office/drawing/2014/main" val="1208724538"/>
                    </a:ext>
                  </a:extLst>
                </a:gridCol>
              </a:tblGrid>
              <a:tr h="350200">
                <a:tc>
                  <a:txBody>
                    <a:bodyPr/>
                    <a:lstStyle/>
                    <a:p>
                      <a:pPr lvl="0" algn="ctr" rtl="0">
                        <a:spcBef>
                          <a:spcPts val="0"/>
                        </a:spcBef>
                        <a:buClr>
                          <a:srgbClr val="000000"/>
                        </a:buClr>
                        <a:buSzPct val="25000"/>
                        <a:buFont typeface="Arial"/>
                        <a:buNone/>
                      </a:pPr>
                      <a:r>
                        <a:rPr lang="en" sz="1800" dirty="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dirty="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extLst>
                  <a:ext uri="{0D108BD9-81ED-4DB2-BD59-A6C34878D82A}">
                    <a16:rowId xmlns:a16="http://schemas.microsoft.com/office/drawing/2014/main" val="1986043535"/>
                  </a:ext>
                </a:extLst>
              </a:tr>
            </a:tbl>
          </a:graphicData>
        </a:graphic>
      </p:graphicFrame>
      <p:graphicFrame>
        <p:nvGraphicFramePr>
          <p:cNvPr id="807" name="Shape 807"/>
          <p:cNvGraphicFramePr/>
          <p:nvPr/>
        </p:nvGraphicFramePr>
        <p:xfrm>
          <a:off x="4446786" y="3451875"/>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1363180043"/>
                    </a:ext>
                  </a:extLst>
                </a:gridCol>
                <a:gridCol w="437575">
                  <a:extLst>
                    <a:ext uri="{9D8B030D-6E8A-4147-A177-3AD203B41FA5}">
                      <a16:colId xmlns:a16="http://schemas.microsoft.com/office/drawing/2014/main" val="955216022"/>
                    </a:ext>
                  </a:extLst>
                </a:gridCol>
                <a:gridCol w="437575">
                  <a:extLst>
                    <a:ext uri="{9D8B030D-6E8A-4147-A177-3AD203B41FA5}">
                      <a16:colId xmlns:a16="http://schemas.microsoft.com/office/drawing/2014/main" val="199393216"/>
                    </a:ext>
                  </a:extLst>
                </a:gridCol>
                <a:gridCol w="437575">
                  <a:extLst>
                    <a:ext uri="{9D8B030D-6E8A-4147-A177-3AD203B41FA5}">
                      <a16:colId xmlns:a16="http://schemas.microsoft.com/office/drawing/2014/main" val="3779099508"/>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extLst>
                  <a:ext uri="{0D108BD9-81ED-4DB2-BD59-A6C34878D82A}">
                    <a16:rowId xmlns:a16="http://schemas.microsoft.com/office/drawing/2014/main" val="2962604983"/>
                  </a:ext>
                </a:extLst>
              </a:tr>
            </a:tbl>
          </a:graphicData>
        </a:graphic>
      </p:graphicFrame>
      <p:graphicFrame>
        <p:nvGraphicFramePr>
          <p:cNvPr id="808" name="Shape 808"/>
          <p:cNvGraphicFramePr/>
          <p:nvPr/>
        </p:nvGraphicFramePr>
        <p:xfrm>
          <a:off x="6221037" y="3451875"/>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1606647507"/>
                    </a:ext>
                  </a:extLst>
                </a:gridCol>
                <a:gridCol w="437575">
                  <a:extLst>
                    <a:ext uri="{9D8B030D-6E8A-4147-A177-3AD203B41FA5}">
                      <a16:colId xmlns:a16="http://schemas.microsoft.com/office/drawing/2014/main" val="3042235665"/>
                    </a:ext>
                  </a:extLst>
                </a:gridCol>
                <a:gridCol w="437575">
                  <a:extLst>
                    <a:ext uri="{9D8B030D-6E8A-4147-A177-3AD203B41FA5}">
                      <a16:colId xmlns:a16="http://schemas.microsoft.com/office/drawing/2014/main" val="2346052708"/>
                    </a:ext>
                  </a:extLst>
                </a:gridCol>
                <a:gridCol w="437575">
                  <a:extLst>
                    <a:ext uri="{9D8B030D-6E8A-4147-A177-3AD203B41FA5}">
                      <a16:colId xmlns:a16="http://schemas.microsoft.com/office/drawing/2014/main" val="150399746"/>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FFFF00"/>
                          </a:solidFill>
                        </a:rPr>
                        <a:t>0</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dirty="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dirty="0">
                          <a:solidFill>
                            <a:srgbClr val="FFFF00"/>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extLst>
                  <a:ext uri="{0D108BD9-81ED-4DB2-BD59-A6C34878D82A}">
                    <a16:rowId xmlns:a16="http://schemas.microsoft.com/office/drawing/2014/main" val="3004617387"/>
                  </a:ext>
                </a:extLst>
              </a:tr>
            </a:tbl>
          </a:graphicData>
        </a:graphic>
      </p:graphicFrame>
      <p:graphicFrame>
        <p:nvGraphicFramePr>
          <p:cNvPr id="809" name="Shape 809"/>
          <p:cNvGraphicFramePr/>
          <p:nvPr/>
        </p:nvGraphicFramePr>
        <p:xfrm>
          <a:off x="7971357" y="3451875"/>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3538998569"/>
                    </a:ext>
                  </a:extLst>
                </a:gridCol>
                <a:gridCol w="437575">
                  <a:extLst>
                    <a:ext uri="{9D8B030D-6E8A-4147-A177-3AD203B41FA5}">
                      <a16:colId xmlns:a16="http://schemas.microsoft.com/office/drawing/2014/main" val="3361816803"/>
                    </a:ext>
                  </a:extLst>
                </a:gridCol>
                <a:gridCol w="437575">
                  <a:extLst>
                    <a:ext uri="{9D8B030D-6E8A-4147-A177-3AD203B41FA5}">
                      <a16:colId xmlns:a16="http://schemas.microsoft.com/office/drawing/2014/main" val="1820922171"/>
                    </a:ext>
                  </a:extLst>
                </a:gridCol>
                <a:gridCol w="437575">
                  <a:extLst>
                    <a:ext uri="{9D8B030D-6E8A-4147-A177-3AD203B41FA5}">
                      <a16:colId xmlns:a16="http://schemas.microsoft.com/office/drawing/2014/main" val="3979608543"/>
                    </a:ext>
                  </a:extLst>
                </a:gridCol>
              </a:tblGrid>
              <a:tr h="350200">
                <a:tc>
                  <a:txBody>
                    <a:bodyPr/>
                    <a:lstStyle/>
                    <a:p>
                      <a:pPr lvl="0" algn="ctr" rtl="0">
                        <a:spcBef>
                          <a:spcPts val="0"/>
                        </a:spcBef>
                        <a:buClr>
                          <a:srgbClr val="000000"/>
                        </a:buClr>
                        <a:buSzPct val="25000"/>
                        <a:buFont typeface="Arial"/>
                        <a:buNone/>
                      </a:pPr>
                      <a:r>
                        <a:rPr lang="en" sz="1800">
                          <a:solidFill>
                            <a:schemeClr val="dk1"/>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tc>
                  <a:txBody>
                    <a:bodyPr/>
                    <a:lstStyle/>
                    <a:p>
                      <a:pPr lvl="0" algn="ctr" rtl="0">
                        <a:spcBef>
                          <a:spcPts val="0"/>
                        </a:spcBef>
                        <a:buClr>
                          <a:srgbClr val="000000"/>
                        </a:buClr>
                        <a:buSzPct val="25000"/>
                        <a:buFont typeface="Arial"/>
                        <a:buNone/>
                      </a:pPr>
                      <a:r>
                        <a:rPr lang="en" sz="1800">
                          <a:solidFill>
                            <a:schemeClr val="dk1"/>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tc>
                  <a:txBody>
                    <a:bodyPr/>
                    <a:lstStyle/>
                    <a:p>
                      <a:pPr lvl="0" algn="ctr" rtl="0">
                        <a:spcBef>
                          <a:spcPts val="0"/>
                        </a:spcBef>
                        <a:buClr>
                          <a:srgbClr val="000000"/>
                        </a:buClr>
                        <a:buSzPct val="25000"/>
                        <a:buFont typeface="Arial"/>
                        <a:buNone/>
                      </a:pPr>
                      <a:r>
                        <a:rPr lang="en" sz="1800">
                          <a:solidFill>
                            <a:schemeClr val="dk1"/>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tc>
                  <a:txBody>
                    <a:bodyPr/>
                    <a:lstStyle/>
                    <a:p>
                      <a:pPr lvl="0" algn="ctr" rtl="0">
                        <a:spcBef>
                          <a:spcPts val="0"/>
                        </a:spcBef>
                        <a:buClr>
                          <a:srgbClr val="000000"/>
                        </a:buClr>
                        <a:buSzPct val="25000"/>
                        <a:buFont typeface="Arial"/>
                        <a:buNone/>
                      </a:pPr>
                      <a:r>
                        <a:rPr lang="en" sz="1800">
                          <a:solidFill>
                            <a:schemeClr val="dk1"/>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extLst>
                  <a:ext uri="{0D108BD9-81ED-4DB2-BD59-A6C34878D82A}">
                    <a16:rowId xmlns:a16="http://schemas.microsoft.com/office/drawing/2014/main" val="1202523635"/>
                  </a:ext>
                </a:extLst>
              </a:tr>
            </a:tbl>
          </a:graphicData>
        </a:graphic>
      </p:graphicFrame>
      <p:graphicFrame>
        <p:nvGraphicFramePr>
          <p:cNvPr id="810" name="Shape 810"/>
          <p:cNvGraphicFramePr/>
          <p:nvPr/>
        </p:nvGraphicFramePr>
        <p:xfrm>
          <a:off x="2121702" y="573146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3590145690"/>
                    </a:ext>
                  </a:extLst>
                </a:gridCol>
                <a:gridCol w="437575">
                  <a:extLst>
                    <a:ext uri="{9D8B030D-6E8A-4147-A177-3AD203B41FA5}">
                      <a16:colId xmlns:a16="http://schemas.microsoft.com/office/drawing/2014/main" val="3725579084"/>
                    </a:ext>
                  </a:extLst>
                </a:gridCol>
                <a:gridCol w="437575">
                  <a:extLst>
                    <a:ext uri="{9D8B030D-6E8A-4147-A177-3AD203B41FA5}">
                      <a16:colId xmlns:a16="http://schemas.microsoft.com/office/drawing/2014/main" val="563808261"/>
                    </a:ext>
                  </a:extLst>
                </a:gridCol>
                <a:gridCol w="437575">
                  <a:extLst>
                    <a:ext uri="{9D8B030D-6E8A-4147-A177-3AD203B41FA5}">
                      <a16:colId xmlns:a16="http://schemas.microsoft.com/office/drawing/2014/main" val="1961533573"/>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000000"/>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D8D8D8"/>
                    </a:solidFill>
                  </a:tcPr>
                </a:tc>
                <a:extLst>
                  <a:ext uri="{0D108BD9-81ED-4DB2-BD59-A6C34878D82A}">
                    <a16:rowId xmlns:a16="http://schemas.microsoft.com/office/drawing/2014/main" val="2087329470"/>
                  </a:ext>
                </a:extLst>
              </a:tr>
            </a:tbl>
          </a:graphicData>
        </a:graphic>
      </p:graphicFrame>
      <p:graphicFrame>
        <p:nvGraphicFramePr>
          <p:cNvPr id="811" name="Shape 811"/>
          <p:cNvGraphicFramePr/>
          <p:nvPr/>
        </p:nvGraphicFramePr>
        <p:xfrm>
          <a:off x="4278475" y="573146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2383455847"/>
                    </a:ext>
                  </a:extLst>
                </a:gridCol>
                <a:gridCol w="437575">
                  <a:extLst>
                    <a:ext uri="{9D8B030D-6E8A-4147-A177-3AD203B41FA5}">
                      <a16:colId xmlns:a16="http://schemas.microsoft.com/office/drawing/2014/main" val="2166046511"/>
                    </a:ext>
                  </a:extLst>
                </a:gridCol>
                <a:gridCol w="437575">
                  <a:extLst>
                    <a:ext uri="{9D8B030D-6E8A-4147-A177-3AD203B41FA5}">
                      <a16:colId xmlns:a16="http://schemas.microsoft.com/office/drawing/2014/main" val="444790654"/>
                    </a:ext>
                  </a:extLst>
                </a:gridCol>
                <a:gridCol w="437575">
                  <a:extLst>
                    <a:ext uri="{9D8B030D-6E8A-4147-A177-3AD203B41FA5}">
                      <a16:colId xmlns:a16="http://schemas.microsoft.com/office/drawing/2014/main" val="3037288277"/>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0</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000000"/>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D9D9D9"/>
                    </a:solidFill>
                  </a:tcPr>
                </a:tc>
                <a:extLst>
                  <a:ext uri="{0D108BD9-81ED-4DB2-BD59-A6C34878D82A}">
                    <a16:rowId xmlns:a16="http://schemas.microsoft.com/office/drawing/2014/main" val="466259205"/>
                  </a:ext>
                </a:extLst>
              </a:tr>
            </a:tbl>
          </a:graphicData>
        </a:graphic>
      </p:graphicFrame>
      <p:graphicFrame>
        <p:nvGraphicFramePr>
          <p:cNvPr id="812" name="Shape 812"/>
          <p:cNvGraphicFramePr/>
          <p:nvPr/>
        </p:nvGraphicFramePr>
        <p:xfrm>
          <a:off x="6404648" y="573146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2550958951"/>
                    </a:ext>
                  </a:extLst>
                </a:gridCol>
                <a:gridCol w="437575">
                  <a:extLst>
                    <a:ext uri="{9D8B030D-6E8A-4147-A177-3AD203B41FA5}">
                      <a16:colId xmlns:a16="http://schemas.microsoft.com/office/drawing/2014/main" val="1489169056"/>
                    </a:ext>
                  </a:extLst>
                </a:gridCol>
                <a:gridCol w="437575">
                  <a:extLst>
                    <a:ext uri="{9D8B030D-6E8A-4147-A177-3AD203B41FA5}">
                      <a16:colId xmlns:a16="http://schemas.microsoft.com/office/drawing/2014/main" val="3943483695"/>
                    </a:ext>
                  </a:extLst>
                </a:gridCol>
                <a:gridCol w="437575">
                  <a:extLst>
                    <a:ext uri="{9D8B030D-6E8A-4147-A177-3AD203B41FA5}">
                      <a16:colId xmlns:a16="http://schemas.microsoft.com/office/drawing/2014/main" val="1055489114"/>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dk1"/>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D9D9D9"/>
                    </a:solidFill>
                  </a:tcPr>
                </a:tc>
                <a:extLst>
                  <a:ext uri="{0D108BD9-81ED-4DB2-BD59-A6C34878D82A}">
                    <a16:rowId xmlns:a16="http://schemas.microsoft.com/office/drawing/2014/main" val="1213555754"/>
                  </a:ext>
                </a:extLst>
              </a:tr>
            </a:tbl>
          </a:graphicData>
        </a:graphic>
      </p:graphicFrame>
      <p:graphicFrame>
        <p:nvGraphicFramePr>
          <p:cNvPr id="813" name="Shape 813"/>
          <p:cNvGraphicFramePr/>
          <p:nvPr/>
        </p:nvGraphicFramePr>
        <p:xfrm>
          <a:off x="8501153" y="573146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3189942549"/>
                    </a:ext>
                  </a:extLst>
                </a:gridCol>
                <a:gridCol w="437575">
                  <a:extLst>
                    <a:ext uri="{9D8B030D-6E8A-4147-A177-3AD203B41FA5}">
                      <a16:colId xmlns:a16="http://schemas.microsoft.com/office/drawing/2014/main" val="3600757677"/>
                    </a:ext>
                  </a:extLst>
                </a:gridCol>
                <a:gridCol w="437575">
                  <a:extLst>
                    <a:ext uri="{9D8B030D-6E8A-4147-A177-3AD203B41FA5}">
                      <a16:colId xmlns:a16="http://schemas.microsoft.com/office/drawing/2014/main" val="1594059362"/>
                    </a:ext>
                  </a:extLst>
                </a:gridCol>
                <a:gridCol w="437575">
                  <a:extLst>
                    <a:ext uri="{9D8B030D-6E8A-4147-A177-3AD203B41FA5}">
                      <a16:colId xmlns:a16="http://schemas.microsoft.com/office/drawing/2014/main" val="1215988079"/>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dk1"/>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extLst>
                  <a:ext uri="{0D108BD9-81ED-4DB2-BD59-A6C34878D82A}">
                    <a16:rowId xmlns:a16="http://schemas.microsoft.com/office/drawing/2014/main" val="322157388"/>
                  </a:ext>
                </a:extLst>
              </a:tr>
            </a:tbl>
          </a:graphicData>
        </a:graphic>
      </p:graphicFrame>
      <p:sp>
        <p:nvSpPr>
          <p:cNvPr id="814" name="Shape 814"/>
          <p:cNvSpPr txBox="1"/>
          <p:nvPr/>
        </p:nvSpPr>
        <p:spPr>
          <a:xfrm>
            <a:off x="3826121" y="5767290"/>
            <a:ext cx="406499"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FFFFFF"/>
                </a:solidFill>
              </a:rPr>
              <a:t>…</a:t>
            </a:r>
          </a:p>
        </p:txBody>
      </p:sp>
      <p:sp>
        <p:nvSpPr>
          <p:cNvPr id="815" name="Shape 815"/>
          <p:cNvSpPr txBox="1"/>
          <p:nvPr/>
        </p:nvSpPr>
        <p:spPr>
          <a:xfrm>
            <a:off x="5967595" y="5765353"/>
            <a:ext cx="406499"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FFFFFF"/>
                </a:solidFill>
              </a:rPr>
              <a:t>…</a:t>
            </a:r>
          </a:p>
        </p:txBody>
      </p:sp>
      <p:sp>
        <p:nvSpPr>
          <p:cNvPr id="816" name="Shape 816"/>
          <p:cNvSpPr txBox="1"/>
          <p:nvPr/>
        </p:nvSpPr>
        <p:spPr>
          <a:xfrm>
            <a:off x="8101770" y="5749453"/>
            <a:ext cx="406499" cy="461699"/>
          </a:xfrm>
          <a:prstGeom prst="rect">
            <a:avLst/>
          </a:prstGeom>
          <a:noFill/>
          <a:ln>
            <a:noFill/>
          </a:ln>
        </p:spPr>
        <p:txBody>
          <a:bodyPr lIns="91425" tIns="45700" rIns="91425" bIns="45700" anchor="t" anchorCtr="0">
            <a:spAutoFit/>
          </a:bodyPr>
          <a:lstStyle/>
          <a:p>
            <a:pPr>
              <a:buClr>
                <a:srgbClr val="000000"/>
              </a:buClr>
              <a:buSzPct val="25000"/>
            </a:pPr>
            <a:r>
              <a:rPr lang="en" sz="2400">
                <a:solidFill>
                  <a:srgbClr val="FFFFFF"/>
                </a:solidFill>
              </a:rPr>
              <a:t>…</a:t>
            </a:r>
          </a:p>
        </p:txBody>
      </p:sp>
      <p:cxnSp>
        <p:nvCxnSpPr>
          <p:cNvPr id="817" name="Shape 817"/>
          <p:cNvCxnSpPr/>
          <p:nvPr/>
        </p:nvCxnSpPr>
        <p:spPr>
          <a:xfrm>
            <a:off x="2334929" y="2303580"/>
            <a:ext cx="566100" cy="1148400"/>
          </a:xfrm>
          <a:prstGeom prst="straightConnector1">
            <a:avLst/>
          </a:prstGeom>
          <a:noFill/>
          <a:ln w="9525" cap="flat">
            <a:solidFill>
              <a:schemeClr val="accent1"/>
            </a:solidFill>
            <a:prstDash val="solid"/>
            <a:round/>
            <a:headEnd type="none" w="med" len="med"/>
            <a:tailEnd type="stealth" w="lg" len="lg"/>
          </a:ln>
        </p:spPr>
      </p:cxnSp>
      <p:cxnSp>
        <p:nvCxnSpPr>
          <p:cNvPr id="818" name="Shape 818"/>
          <p:cNvCxnSpPr/>
          <p:nvPr/>
        </p:nvCxnSpPr>
        <p:spPr>
          <a:xfrm flipH="1">
            <a:off x="8154864" y="2303580"/>
            <a:ext cx="560400" cy="1148400"/>
          </a:xfrm>
          <a:prstGeom prst="straightConnector1">
            <a:avLst/>
          </a:prstGeom>
          <a:noFill/>
          <a:ln w="9525" cap="flat">
            <a:solidFill>
              <a:schemeClr val="accent1"/>
            </a:solidFill>
            <a:prstDash val="solid"/>
            <a:round/>
            <a:headEnd type="none" w="med" len="med"/>
            <a:tailEnd type="stealth" w="lg" len="lg"/>
          </a:ln>
        </p:spPr>
      </p:cxnSp>
      <p:cxnSp>
        <p:nvCxnSpPr>
          <p:cNvPr id="819" name="Shape 819"/>
          <p:cNvCxnSpPr/>
          <p:nvPr/>
        </p:nvCxnSpPr>
        <p:spPr>
          <a:xfrm>
            <a:off x="4446789" y="2303580"/>
            <a:ext cx="229199" cy="1148400"/>
          </a:xfrm>
          <a:prstGeom prst="straightConnector1">
            <a:avLst/>
          </a:prstGeom>
          <a:noFill/>
          <a:ln w="9525" cap="flat">
            <a:solidFill>
              <a:schemeClr val="accent1"/>
            </a:solidFill>
            <a:prstDash val="solid"/>
            <a:round/>
            <a:headEnd type="none" w="med" len="med"/>
            <a:tailEnd type="stealth" w="lg" len="lg"/>
          </a:ln>
        </p:spPr>
      </p:cxnSp>
      <p:cxnSp>
        <p:nvCxnSpPr>
          <p:cNvPr id="820" name="Shape 820"/>
          <p:cNvCxnSpPr/>
          <p:nvPr/>
        </p:nvCxnSpPr>
        <p:spPr>
          <a:xfrm flipH="1">
            <a:off x="6404660" y="2303580"/>
            <a:ext cx="214200" cy="1148400"/>
          </a:xfrm>
          <a:prstGeom prst="straightConnector1">
            <a:avLst/>
          </a:prstGeom>
          <a:noFill/>
          <a:ln w="9525" cap="flat">
            <a:solidFill>
              <a:schemeClr val="accent1"/>
            </a:solidFill>
            <a:prstDash val="solid"/>
            <a:round/>
            <a:headEnd type="none" w="med" len="med"/>
            <a:tailEnd type="stealth" w="lg" len="lg"/>
          </a:ln>
        </p:spPr>
      </p:cxnSp>
      <p:cxnSp>
        <p:nvCxnSpPr>
          <p:cNvPr id="821" name="Shape 821"/>
          <p:cNvCxnSpPr/>
          <p:nvPr/>
        </p:nvCxnSpPr>
        <p:spPr>
          <a:xfrm>
            <a:off x="2788273" y="2303580"/>
            <a:ext cx="510600" cy="1148400"/>
          </a:xfrm>
          <a:prstGeom prst="straightConnector1">
            <a:avLst/>
          </a:prstGeom>
          <a:noFill/>
          <a:ln w="9525" cap="flat">
            <a:solidFill>
              <a:schemeClr val="accent1"/>
            </a:solidFill>
            <a:prstDash val="solid"/>
            <a:round/>
            <a:headEnd type="none" w="med" len="med"/>
            <a:tailEnd type="stealth" w="lg" len="lg"/>
          </a:ln>
        </p:spPr>
      </p:cxnSp>
      <p:cxnSp>
        <p:nvCxnSpPr>
          <p:cNvPr id="822" name="Shape 822"/>
          <p:cNvCxnSpPr/>
          <p:nvPr/>
        </p:nvCxnSpPr>
        <p:spPr>
          <a:xfrm flipH="1">
            <a:off x="2334950" y="4750873"/>
            <a:ext cx="566100" cy="980700"/>
          </a:xfrm>
          <a:prstGeom prst="straightConnector1">
            <a:avLst/>
          </a:prstGeom>
          <a:noFill/>
          <a:ln w="9525" cap="flat">
            <a:solidFill>
              <a:schemeClr val="accent1"/>
            </a:solidFill>
            <a:prstDash val="solid"/>
            <a:round/>
            <a:headEnd type="none" w="med" len="med"/>
            <a:tailEnd type="stealth" w="lg" len="lg"/>
          </a:ln>
        </p:spPr>
      </p:cxnSp>
      <p:cxnSp>
        <p:nvCxnSpPr>
          <p:cNvPr id="823" name="Shape 823"/>
          <p:cNvCxnSpPr/>
          <p:nvPr/>
        </p:nvCxnSpPr>
        <p:spPr>
          <a:xfrm flipH="1">
            <a:off x="2788266" y="4750873"/>
            <a:ext cx="510600" cy="980700"/>
          </a:xfrm>
          <a:prstGeom prst="straightConnector1">
            <a:avLst/>
          </a:prstGeom>
          <a:noFill/>
          <a:ln w="9525" cap="flat">
            <a:solidFill>
              <a:schemeClr val="accent1"/>
            </a:solidFill>
            <a:prstDash val="solid"/>
            <a:round/>
            <a:headEnd type="none" w="med" len="med"/>
            <a:tailEnd type="stealth" w="lg" len="lg"/>
          </a:ln>
        </p:spPr>
      </p:cxnSp>
      <p:graphicFrame>
        <p:nvGraphicFramePr>
          <p:cNvPr id="824" name="Shape 824"/>
          <p:cNvGraphicFramePr/>
          <p:nvPr/>
        </p:nvGraphicFramePr>
        <p:xfrm>
          <a:off x="2696466" y="4400412"/>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1011204893"/>
                    </a:ext>
                  </a:extLst>
                </a:gridCol>
                <a:gridCol w="437575">
                  <a:extLst>
                    <a:ext uri="{9D8B030D-6E8A-4147-A177-3AD203B41FA5}">
                      <a16:colId xmlns:a16="http://schemas.microsoft.com/office/drawing/2014/main" val="1260299690"/>
                    </a:ext>
                  </a:extLst>
                </a:gridCol>
                <a:gridCol w="437575">
                  <a:extLst>
                    <a:ext uri="{9D8B030D-6E8A-4147-A177-3AD203B41FA5}">
                      <a16:colId xmlns:a16="http://schemas.microsoft.com/office/drawing/2014/main" val="779002562"/>
                    </a:ext>
                  </a:extLst>
                </a:gridCol>
                <a:gridCol w="437575">
                  <a:extLst>
                    <a:ext uri="{9D8B030D-6E8A-4147-A177-3AD203B41FA5}">
                      <a16:colId xmlns:a16="http://schemas.microsoft.com/office/drawing/2014/main" val="4218044469"/>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2</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000000"/>
                          </a:solidFill>
                        </a:rPr>
                        <a:t>1</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D8D8D8"/>
                    </a:solidFill>
                  </a:tcPr>
                </a:tc>
                <a:extLst>
                  <a:ext uri="{0D108BD9-81ED-4DB2-BD59-A6C34878D82A}">
                    <a16:rowId xmlns:a16="http://schemas.microsoft.com/office/drawing/2014/main" val="3495435503"/>
                  </a:ext>
                </a:extLst>
              </a:tr>
            </a:tbl>
          </a:graphicData>
        </a:graphic>
      </p:graphicFrame>
      <p:graphicFrame>
        <p:nvGraphicFramePr>
          <p:cNvPr id="825" name="Shape 825"/>
          <p:cNvGraphicFramePr/>
          <p:nvPr/>
        </p:nvGraphicFramePr>
        <p:xfrm>
          <a:off x="4446786" y="4399939"/>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3067706250"/>
                    </a:ext>
                  </a:extLst>
                </a:gridCol>
                <a:gridCol w="437575">
                  <a:extLst>
                    <a:ext uri="{9D8B030D-6E8A-4147-A177-3AD203B41FA5}">
                      <a16:colId xmlns:a16="http://schemas.microsoft.com/office/drawing/2014/main" val="3041951585"/>
                    </a:ext>
                  </a:extLst>
                </a:gridCol>
                <a:gridCol w="437575">
                  <a:extLst>
                    <a:ext uri="{9D8B030D-6E8A-4147-A177-3AD203B41FA5}">
                      <a16:colId xmlns:a16="http://schemas.microsoft.com/office/drawing/2014/main" val="2667038097"/>
                    </a:ext>
                  </a:extLst>
                </a:gridCol>
                <a:gridCol w="437575">
                  <a:extLst>
                    <a:ext uri="{9D8B030D-6E8A-4147-A177-3AD203B41FA5}">
                      <a16:colId xmlns:a16="http://schemas.microsoft.com/office/drawing/2014/main" val="1247570587"/>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0</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rgbClr val="000000"/>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D9D9D9"/>
                    </a:solidFill>
                  </a:tcPr>
                </a:tc>
                <a:extLst>
                  <a:ext uri="{0D108BD9-81ED-4DB2-BD59-A6C34878D82A}">
                    <a16:rowId xmlns:a16="http://schemas.microsoft.com/office/drawing/2014/main" val="3041280420"/>
                  </a:ext>
                </a:extLst>
              </a:tr>
            </a:tbl>
          </a:graphicData>
        </a:graphic>
      </p:graphicFrame>
      <p:graphicFrame>
        <p:nvGraphicFramePr>
          <p:cNvPr id="826" name="Shape 826"/>
          <p:cNvGraphicFramePr/>
          <p:nvPr/>
        </p:nvGraphicFramePr>
        <p:xfrm>
          <a:off x="6221037" y="4400412"/>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2964505812"/>
                    </a:ext>
                  </a:extLst>
                </a:gridCol>
                <a:gridCol w="437575">
                  <a:extLst>
                    <a:ext uri="{9D8B030D-6E8A-4147-A177-3AD203B41FA5}">
                      <a16:colId xmlns:a16="http://schemas.microsoft.com/office/drawing/2014/main" val="2337897436"/>
                    </a:ext>
                  </a:extLst>
                </a:gridCol>
                <a:gridCol w="437575">
                  <a:extLst>
                    <a:ext uri="{9D8B030D-6E8A-4147-A177-3AD203B41FA5}">
                      <a16:colId xmlns:a16="http://schemas.microsoft.com/office/drawing/2014/main" val="912622905"/>
                    </a:ext>
                  </a:extLst>
                </a:gridCol>
                <a:gridCol w="437575">
                  <a:extLst>
                    <a:ext uri="{9D8B030D-6E8A-4147-A177-3AD203B41FA5}">
                      <a16:colId xmlns:a16="http://schemas.microsoft.com/office/drawing/2014/main" val="1314936778"/>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dk1"/>
                          </a:solidFill>
                        </a:rPr>
                        <a:t>8</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D9D9D9"/>
                    </a:solidFill>
                  </a:tcPr>
                </a:tc>
                <a:extLst>
                  <a:ext uri="{0D108BD9-81ED-4DB2-BD59-A6C34878D82A}">
                    <a16:rowId xmlns:a16="http://schemas.microsoft.com/office/drawing/2014/main" val="3208924427"/>
                  </a:ext>
                </a:extLst>
              </a:tr>
            </a:tbl>
          </a:graphicData>
        </a:graphic>
      </p:graphicFrame>
      <p:graphicFrame>
        <p:nvGraphicFramePr>
          <p:cNvPr id="827" name="Shape 827"/>
          <p:cNvGraphicFramePr/>
          <p:nvPr/>
        </p:nvGraphicFramePr>
        <p:xfrm>
          <a:off x="7971357" y="4400412"/>
          <a:ext cx="1750300" cy="365770"/>
        </p:xfrm>
        <a:graphic>
          <a:graphicData uri="http://schemas.openxmlformats.org/drawingml/2006/table">
            <a:tbl>
              <a:tblPr firstRow="1" bandRow="1">
                <a:noFill/>
              </a:tblPr>
              <a:tblGrid>
                <a:gridCol w="437575">
                  <a:extLst>
                    <a:ext uri="{9D8B030D-6E8A-4147-A177-3AD203B41FA5}">
                      <a16:colId xmlns:a16="http://schemas.microsoft.com/office/drawing/2014/main" val="1170824737"/>
                    </a:ext>
                  </a:extLst>
                </a:gridCol>
                <a:gridCol w="437575">
                  <a:extLst>
                    <a:ext uri="{9D8B030D-6E8A-4147-A177-3AD203B41FA5}">
                      <a16:colId xmlns:a16="http://schemas.microsoft.com/office/drawing/2014/main" val="901692915"/>
                    </a:ext>
                  </a:extLst>
                </a:gridCol>
                <a:gridCol w="437575">
                  <a:extLst>
                    <a:ext uri="{9D8B030D-6E8A-4147-A177-3AD203B41FA5}">
                      <a16:colId xmlns:a16="http://schemas.microsoft.com/office/drawing/2014/main" val="2815773538"/>
                    </a:ext>
                  </a:extLst>
                </a:gridCol>
                <a:gridCol w="437575">
                  <a:extLst>
                    <a:ext uri="{9D8B030D-6E8A-4147-A177-3AD203B41FA5}">
                      <a16:colId xmlns:a16="http://schemas.microsoft.com/office/drawing/2014/main" val="1022140620"/>
                    </a:ext>
                  </a:extLst>
                </a:gridCol>
              </a:tblGrid>
              <a:tr h="350200">
                <a:tc>
                  <a:txBody>
                    <a:bodyPr/>
                    <a:lstStyle/>
                    <a:p>
                      <a:pPr lvl="0" algn="ctr" rtl="0">
                        <a:spcBef>
                          <a:spcPts val="0"/>
                        </a:spcBef>
                        <a:buClr>
                          <a:srgbClr val="000000"/>
                        </a:buClr>
                        <a:buSzPct val="25000"/>
                        <a:buFont typeface="Arial"/>
                        <a:buNone/>
                      </a:pPr>
                      <a:r>
                        <a:rPr lang="en" sz="1800">
                          <a:solidFill>
                            <a:srgbClr val="FFFF00"/>
                          </a:solidFill>
                        </a:rPr>
                        <a:t>5</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7F7F7F"/>
                    </a:solidFill>
                  </a:tcPr>
                </a:tc>
                <a:tc>
                  <a:txBody>
                    <a:bodyPr/>
                    <a:lstStyle/>
                    <a:p>
                      <a:pPr lvl="0" algn="ctr" rtl="0">
                        <a:spcBef>
                          <a:spcPts val="0"/>
                        </a:spcBef>
                        <a:buClr>
                          <a:srgbClr val="000000"/>
                        </a:buClr>
                        <a:buSzPct val="25000"/>
                        <a:buFont typeface="Arial"/>
                        <a:buNone/>
                      </a:pPr>
                      <a:r>
                        <a:rPr lang="en" sz="1800">
                          <a:solidFill>
                            <a:srgbClr val="FFFF00"/>
                          </a:solidFill>
                        </a:rPr>
                        <a:t>3</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3366FF"/>
                    </a:solidFill>
                  </a:tcPr>
                </a:tc>
                <a:tc>
                  <a:txBody>
                    <a:bodyPr/>
                    <a:lstStyle/>
                    <a:p>
                      <a:pPr lvl="0" algn="ctr" rtl="0">
                        <a:spcBef>
                          <a:spcPts val="0"/>
                        </a:spcBef>
                        <a:buClr>
                          <a:srgbClr val="000000"/>
                        </a:buClr>
                        <a:buSzPct val="25000"/>
                        <a:buFont typeface="Arial"/>
                        <a:buNone/>
                      </a:pPr>
                      <a:r>
                        <a:rPr lang="en" sz="1800">
                          <a:solidFill>
                            <a:srgbClr val="FFFF00"/>
                          </a:solidFill>
                        </a:rPr>
                        <a:t>9</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rgbClr val="FF0000"/>
                    </a:solidFill>
                  </a:tcPr>
                </a:tc>
                <a:tc>
                  <a:txBody>
                    <a:bodyPr/>
                    <a:lstStyle/>
                    <a:p>
                      <a:pPr lvl="0" algn="ctr" rtl="0">
                        <a:spcBef>
                          <a:spcPts val="0"/>
                        </a:spcBef>
                        <a:buClr>
                          <a:srgbClr val="000000"/>
                        </a:buClr>
                        <a:buSzPct val="25000"/>
                        <a:buFont typeface="Arial"/>
                        <a:buNone/>
                      </a:pPr>
                      <a:r>
                        <a:rPr lang="en" sz="1800">
                          <a:solidFill>
                            <a:schemeClr val="dk1"/>
                          </a:solidFill>
                        </a:rPr>
                        <a:t>4</a:t>
                      </a:r>
                    </a:p>
                  </a:txBody>
                  <a:tcPr marL="91450" marR="91450" marT="45725" marB="45725">
                    <a:lnL w="12700" cap="flat">
                      <a:solidFill>
                        <a:srgbClr val="D8D8D8"/>
                      </a:solidFill>
                      <a:prstDash val="solid"/>
                      <a:round/>
                      <a:headEnd type="none" w="med" len="med"/>
                      <a:tailEnd type="none" w="med" len="med"/>
                    </a:lnL>
                    <a:lnR w="12700" cap="flat">
                      <a:solidFill>
                        <a:srgbClr val="D8D8D8"/>
                      </a:solidFill>
                      <a:prstDash val="solid"/>
                      <a:round/>
                      <a:headEnd type="none" w="med" len="med"/>
                      <a:tailEnd type="none" w="med" len="med"/>
                    </a:lnR>
                    <a:lnT w="12700" cap="flat">
                      <a:solidFill>
                        <a:srgbClr val="D8D8D8"/>
                      </a:solidFill>
                      <a:prstDash val="solid"/>
                      <a:round/>
                      <a:headEnd type="none" w="med" len="med"/>
                      <a:tailEnd type="none" w="med" len="med"/>
                    </a:lnT>
                    <a:lnB w="12700" cap="flat">
                      <a:solidFill>
                        <a:srgbClr val="D8D8D8"/>
                      </a:solidFill>
                      <a:prstDash val="solid"/>
                      <a:round/>
                      <a:headEnd type="none" w="med" len="med"/>
                      <a:tailEnd type="none" w="med" len="med"/>
                    </a:lnB>
                    <a:solidFill>
                      <a:schemeClr val="lt2"/>
                    </a:solidFill>
                  </a:tcPr>
                </a:tc>
                <a:extLst>
                  <a:ext uri="{0D108BD9-81ED-4DB2-BD59-A6C34878D82A}">
                    <a16:rowId xmlns:a16="http://schemas.microsoft.com/office/drawing/2014/main" val="425722574"/>
                  </a:ext>
                </a:extLst>
              </a:tr>
            </a:tbl>
          </a:graphicData>
        </a:graphic>
      </p:graphicFrame>
      <p:cxnSp>
        <p:nvCxnSpPr>
          <p:cNvPr id="828" name="Shape 828"/>
          <p:cNvCxnSpPr/>
          <p:nvPr/>
        </p:nvCxnSpPr>
        <p:spPr>
          <a:xfrm flipH="1">
            <a:off x="4446719" y="4766176"/>
            <a:ext cx="229199" cy="965399"/>
          </a:xfrm>
          <a:prstGeom prst="straightConnector1">
            <a:avLst/>
          </a:prstGeom>
          <a:noFill/>
          <a:ln w="9525" cap="flat">
            <a:solidFill>
              <a:schemeClr val="accent1"/>
            </a:solidFill>
            <a:prstDash val="solid"/>
            <a:round/>
            <a:headEnd type="none" w="med" len="med"/>
            <a:tailEnd type="stealth" w="lg" len="lg"/>
          </a:ln>
        </p:spPr>
      </p:cxnSp>
      <p:cxnSp>
        <p:nvCxnSpPr>
          <p:cNvPr id="829" name="Shape 829"/>
          <p:cNvCxnSpPr/>
          <p:nvPr/>
        </p:nvCxnSpPr>
        <p:spPr>
          <a:xfrm>
            <a:off x="6404648" y="4750873"/>
            <a:ext cx="214200" cy="980700"/>
          </a:xfrm>
          <a:prstGeom prst="straightConnector1">
            <a:avLst/>
          </a:prstGeom>
          <a:noFill/>
          <a:ln w="9525" cap="flat">
            <a:solidFill>
              <a:schemeClr val="accent1"/>
            </a:solidFill>
            <a:prstDash val="solid"/>
            <a:round/>
            <a:headEnd type="none" w="med" len="med"/>
            <a:tailEnd type="stealth" w="lg" len="lg"/>
          </a:ln>
        </p:spPr>
      </p:cxnSp>
      <p:cxnSp>
        <p:nvCxnSpPr>
          <p:cNvPr id="830" name="Shape 830"/>
          <p:cNvCxnSpPr/>
          <p:nvPr/>
        </p:nvCxnSpPr>
        <p:spPr>
          <a:xfrm>
            <a:off x="8154968" y="4750873"/>
            <a:ext cx="560400" cy="980700"/>
          </a:xfrm>
          <a:prstGeom prst="straightConnector1">
            <a:avLst/>
          </a:prstGeom>
          <a:noFill/>
          <a:ln w="9525" cap="flat">
            <a:solidFill>
              <a:schemeClr val="accent1"/>
            </a:solidFill>
            <a:prstDash val="solid"/>
            <a:round/>
            <a:headEnd type="none" w="med" len="med"/>
            <a:tailEnd type="stealth" w="lg" len="lg"/>
          </a:ln>
        </p:spPr>
      </p:cxnSp>
      <p:sp>
        <p:nvSpPr>
          <p:cNvPr id="833" name="Shape 833"/>
          <p:cNvSpPr txBox="1"/>
          <p:nvPr/>
        </p:nvSpPr>
        <p:spPr>
          <a:xfrm>
            <a:off x="4859526" y="2890351"/>
            <a:ext cx="1361399" cy="430800"/>
          </a:xfrm>
          <a:prstGeom prst="rect">
            <a:avLst/>
          </a:prstGeom>
          <a:noFill/>
          <a:ln>
            <a:noFill/>
          </a:ln>
        </p:spPr>
        <p:txBody>
          <a:bodyPr lIns="91425" tIns="45700" rIns="91425" bIns="45700" anchor="t" anchorCtr="0">
            <a:spAutoFit/>
          </a:bodyPr>
          <a:lstStyle/>
          <a:p>
            <a:pPr>
              <a:buClr>
                <a:srgbClr val="000000"/>
              </a:buClr>
              <a:buSzPct val="25000"/>
            </a:pPr>
            <a:r>
              <a:rPr lang="en" sz="2200" b="1">
                <a:solidFill>
                  <a:schemeClr val="lt1"/>
                </a:solidFill>
              </a:rPr>
              <a:t>SHARED</a:t>
            </a:r>
          </a:p>
        </p:txBody>
      </p:sp>
      <p:sp>
        <p:nvSpPr>
          <p:cNvPr id="834" name="Shape 834"/>
          <p:cNvSpPr txBox="1"/>
          <p:nvPr/>
        </p:nvSpPr>
        <p:spPr>
          <a:xfrm>
            <a:off x="4968321" y="4893991"/>
            <a:ext cx="1774200" cy="430800"/>
          </a:xfrm>
          <a:prstGeom prst="rect">
            <a:avLst/>
          </a:prstGeom>
          <a:noFill/>
          <a:ln>
            <a:noFill/>
          </a:ln>
        </p:spPr>
        <p:txBody>
          <a:bodyPr lIns="91425" tIns="45700" rIns="91425" bIns="45700" anchor="t" anchorCtr="0">
            <a:spAutoFit/>
          </a:bodyPr>
          <a:lstStyle/>
          <a:p>
            <a:pPr>
              <a:buClr>
                <a:srgbClr val="000000"/>
              </a:buClr>
              <a:buSzPct val="25000"/>
            </a:pPr>
            <a:r>
              <a:rPr lang="en" sz="2200" b="1">
                <a:solidFill>
                  <a:schemeClr val="lt1"/>
                </a:solidFill>
              </a:rPr>
              <a:t>MEMORY</a:t>
            </a:r>
          </a:p>
        </p:txBody>
      </p:sp>
    </p:spTree>
    <p:extLst>
      <p:ext uri="{BB962C8B-B14F-4D97-AF65-F5344CB8AC3E}">
        <p14:creationId xmlns:p14="http://schemas.microsoft.com/office/powerpoint/2010/main" val="1279511758"/>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title"/>
          </p:nvPr>
        </p:nvSpPr>
        <p:spPr/>
        <p:txBody>
          <a:bodyPr/>
          <a:lstStyle/>
          <a:p>
            <a:pPr lvl="0"/>
            <a:r>
              <a:rPr lang="en"/>
              <a:t>Shared Memory Transpose</a:t>
            </a:r>
          </a:p>
        </p:txBody>
      </p:sp>
      <p:pic>
        <p:nvPicPr>
          <p:cNvPr id="841" name="Shape 841"/>
          <p:cNvPicPr preferRelativeResize="0"/>
          <p:nvPr/>
        </p:nvPicPr>
        <p:blipFill>
          <a:blip r:embed="rId3">
            <a:alphaModFix/>
          </a:blip>
          <a:stretch>
            <a:fillRect/>
          </a:stretch>
        </p:blipFill>
        <p:spPr>
          <a:xfrm>
            <a:off x="1981200" y="1861453"/>
            <a:ext cx="8229600" cy="4792049"/>
          </a:xfrm>
          <a:prstGeom prst="rect">
            <a:avLst/>
          </a:prstGeom>
          <a:noFill/>
          <a:ln>
            <a:noFill/>
          </a:ln>
        </p:spPr>
      </p:pic>
    </p:spTree>
    <p:extLst>
      <p:ext uri="{BB962C8B-B14F-4D97-AF65-F5344CB8AC3E}">
        <p14:creationId xmlns:p14="http://schemas.microsoft.com/office/powerpoint/2010/main" val="3334414660"/>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7" name="Shape 847"/>
          <p:cNvSpPr txBox="1">
            <a:spLocks noGrp="1"/>
          </p:cNvSpPr>
          <p:nvPr>
            <p:ph idx="1"/>
          </p:nvPr>
        </p:nvSpPr>
        <p:spPr>
          <a:xfrm>
            <a:off x="1815192" y="1445759"/>
            <a:ext cx="8561615" cy="5281612"/>
          </a:xfrm>
        </p:spPr>
        <p:txBody>
          <a:bodyPr>
            <a:noAutofit/>
          </a:bodyPr>
          <a:lstStyle/>
          <a:p>
            <a:pPr marL="0" indent="0" eaLnBrk="0" fontAlgn="base" hangingPunct="0">
              <a:lnSpc>
                <a:spcPct val="100000"/>
              </a:lnSpc>
              <a:spcBef>
                <a:spcPct val="0"/>
              </a:spcBef>
              <a:spcAft>
                <a:spcPct val="0"/>
              </a:spcAft>
              <a:buNone/>
            </a:pPr>
            <a:r>
              <a:rPr lang="en-US" altLang="en-US" sz="1800" dirty="0">
                <a:solidFill>
                  <a:srgbClr val="BD63C5"/>
                </a:solidFill>
                <a:latin typeface="Consolas" panose="020B0609020204030204" pitchFamily="49" charset="0"/>
                <a:cs typeface="Consolas" panose="020B0609020204030204" pitchFamily="49" charset="0"/>
              </a:rPr>
              <a:t>__global__</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void</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matrixTransposeShared</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err="1">
                <a:solidFill>
                  <a:srgbClr val="569CD6"/>
                </a:solidFill>
                <a:latin typeface="Consolas" panose="020B0609020204030204" pitchFamily="49" charset="0"/>
                <a:cs typeface="Consolas" panose="020B0609020204030204" pitchFamily="49" charset="0"/>
              </a:rPr>
              <a:t>const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float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*_a</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float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*_b</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a:solidFill>
                  <a:srgbClr val="DADADA"/>
                </a:solidFill>
                <a:latin typeface="Consolas" panose="020B0609020204030204" pitchFamily="49" charset="0"/>
                <a:cs typeface="Consolas" panose="020B0609020204030204" pitchFamily="49" charset="0"/>
              </a:rPr>
              <a:t> </a:t>
            </a:r>
            <a:br>
              <a:rPr lang="en-US" altLang="en-US" sz="1800" dirty="0">
                <a:solidFill>
                  <a:srgbClr val="DADADA"/>
                </a:solidFill>
                <a:latin typeface="Consolas" panose="020B0609020204030204" pitchFamily="49" charset="0"/>
                <a:cs typeface="Consolas" panose="020B0609020204030204" pitchFamily="49" charset="0"/>
              </a:rPr>
            </a:b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BD63C5"/>
                </a:solidFill>
                <a:latin typeface="Consolas" panose="020B0609020204030204" pitchFamily="49" charset="0"/>
                <a:cs typeface="Consolas" panose="020B0609020204030204" pitchFamily="49" charset="0"/>
              </a:rPr>
              <a:t>__shared__</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float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mat[BLOCK_SIZE_Y][BLOCK_SIZE_X];</a:t>
            </a:r>
          </a:p>
          <a:p>
            <a:pPr marL="0" indent="0" eaLnBrk="0" fontAlgn="base" hangingPunct="0">
              <a:lnSpc>
                <a:spcPct val="100000"/>
              </a:lnSpc>
              <a:spcBef>
                <a:spcPct val="0"/>
              </a:spcBef>
              <a:spcAft>
                <a:spcPct val="0"/>
              </a:spcAft>
              <a:buNone/>
            </a:pP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bx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blockIdx.x</a:t>
            </a:r>
            <a:r>
              <a:rPr lang="en-US" altLang="en-US" sz="1800" dirty="0">
                <a:latin typeface="Consolas" panose="020B0609020204030204" pitchFamily="49" charset="0"/>
                <a:cs typeface="Consolas" panose="020B0609020204030204" pitchFamily="49" charset="0"/>
              </a:rPr>
              <a:t> * BLOCK_SIZE_X;</a:t>
            </a: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by = </a:t>
            </a:r>
            <a:r>
              <a:rPr lang="en-US" altLang="en-US" sz="1800" dirty="0" err="1">
                <a:latin typeface="Consolas" panose="020B0609020204030204" pitchFamily="49" charset="0"/>
                <a:cs typeface="Consolas" panose="020B0609020204030204" pitchFamily="49" charset="0"/>
              </a:rPr>
              <a:t>blockIdx.y</a:t>
            </a:r>
            <a:r>
              <a:rPr lang="en-US" altLang="en-US" sz="1800" dirty="0">
                <a:latin typeface="Consolas" panose="020B0609020204030204" pitchFamily="49" charset="0"/>
                <a:cs typeface="Consolas" panose="020B0609020204030204" pitchFamily="49" charset="0"/>
              </a:rPr>
              <a:t> * BLOCK_SIZE_Y;</a:t>
            </a:r>
          </a:p>
          <a:p>
            <a:pPr marL="0" indent="0" eaLnBrk="0" fontAlgn="base" hangingPunct="0">
              <a:lnSpc>
                <a:spcPct val="100000"/>
              </a:lnSpc>
              <a:spcBef>
                <a:spcPct val="0"/>
              </a:spcBef>
              <a:spcAft>
                <a:spcPct val="0"/>
              </a:spcAft>
              <a:buNone/>
            </a:pPr>
            <a:r>
              <a:rPr lang="en-US" altLang="en-US" sz="1800" dirty="0">
                <a:solidFill>
                  <a:srgbClr val="B4B4B4"/>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bx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//input</a:t>
            </a: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latin typeface="Consolas" panose="020B0609020204030204" pitchFamily="49" charset="0"/>
                <a:cs typeface="Consolas" panose="020B0609020204030204" pitchFamily="49" charset="0"/>
              </a:rPr>
              <a:t> j  = by + </a:t>
            </a:r>
            <a:r>
              <a:rPr lang="en-US" altLang="en-US" sz="1800" dirty="0" err="1">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//input</a:t>
            </a:r>
          </a:p>
          <a:p>
            <a:pPr marL="0" indent="0" eaLnBrk="0" fontAlgn="base" hangingPunct="0">
              <a:lnSpc>
                <a:spcPct val="100000"/>
              </a:lnSpc>
              <a:spcBef>
                <a:spcPct val="0"/>
              </a:spcBef>
              <a:spcAft>
                <a:spcPct val="0"/>
              </a:spcAft>
              <a:buNone/>
            </a:pPr>
            <a:r>
              <a:rPr lang="en-US" altLang="en-US" sz="1800" dirty="0">
                <a:solidFill>
                  <a:srgbClr val="608B4E"/>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ti</a:t>
            </a:r>
            <a:r>
              <a:rPr lang="en-US" altLang="en-US" sz="1800" dirty="0">
                <a:latin typeface="Consolas" panose="020B0609020204030204" pitchFamily="49" charset="0"/>
                <a:cs typeface="Consolas" panose="020B0609020204030204" pitchFamily="49" charset="0"/>
              </a:rPr>
              <a:t> = by + </a:t>
            </a:r>
            <a:r>
              <a:rPr lang="en-US" altLang="en-US" sz="1800" dirty="0" err="1">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//output</a:t>
            </a: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tj</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bx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//output</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if</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&lt; </a:t>
            </a:r>
            <a:r>
              <a:rPr lang="en-US" altLang="en-US" sz="1800" dirty="0" err="1">
                <a:latin typeface="Consolas" panose="020B0609020204030204" pitchFamily="49" charset="0"/>
                <a:cs typeface="Consolas" panose="020B0609020204030204" pitchFamily="49" charset="0"/>
              </a:rPr>
              <a:t>sizeX</a:t>
            </a:r>
            <a:r>
              <a:rPr lang="en-US" altLang="en-US" sz="1800" dirty="0">
                <a:latin typeface="Consolas" panose="020B0609020204030204" pitchFamily="49" charset="0"/>
                <a:cs typeface="Consolas" panose="020B0609020204030204" pitchFamily="49" charset="0"/>
              </a:rPr>
              <a:t> &amp;&amp; j &lt; </a:t>
            </a:r>
            <a:r>
              <a:rPr lang="en-US" altLang="en-US" sz="1800" dirty="0" err="1">
                <a:latin typeface="Consolas" panose="020B0609020204030204" pitchFamily="49" charset="0"/>
                <a:cs typeface="Consolas" panose="020B0609020204030204" pitchFamily="49" charset="0"/>
              </a:rPr>
              <a:t>sizeY</a:t>
            </a:r>
            <a:r>
              <a:rPr lang="en-US" altLang="en-US" sz="1800" dirty="0">
                <a:solidFill>
                  <a:srgbClr val="B4B4B4"/>
                </a:solidFill>
                <a:latin typeface="Consolas" panose="020B0609020204030204" pitchFamily="49" charset="0"/>
                <a:cs typeface="Consolas" panose="020B0609020204030204" pitchFamily="49" charset="0"/>
              </a:rPr>
              <a:t>)</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mat[</a:t>
            </a:r>
            <a:r>
              <a:rPr lang="en-US" altLang="en-US" sz="1800" dirty="0" err="1">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 = a[j * </a:t>
            </a:r>
            <a:r>
              <a:rPr lang="en-US" altLang="en-US" sz="1800" dirty="0" err="1">
                <a:latin typeface="Consolas" panose="020B0609020204030204" pitchFamily="49" charset="0"/>
                <a:cs typeface="Consolas" panose="020B0609020204030204" pitchFamily="49" charset="0"/>
              </a:rPr>
              <a:t>sizeX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__</a:t>
            </a:r>
            <a:r>
              <a:rPr lang="en-US" altLang="en-US" sz="1800" dirty="0" err="1">
                <a:latin typeface="Consolas" panose="020B0609020204030204" pitchFamily="49" charset="0"/>
                <a:cs typeface="Consolas" panose="020B0609020204030204" pitchFamily="49" charset="0"/>
              </a:rPr>
              <a:t>syncthreads</a:t>
            </a:r>
            <a:r>
              <a:rPr lang="en-US" altLang="en-US" sz="1800" dirty="0">
                <a:latin typeface="Consolas" panose="020B0609020204030204" pitchFamily="49" charset="0"/>
                <a:cs typeface="Consolas" panose="020B0609020204030204" pitchFamily="49" charset="0"/>
              </a:rPr>
              <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//Wait for all data to be copied</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if</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tj</a:t>
            </a:r>
            <a:r>
              <a:rPr lang="en-US" altLang="en-US" sz="1800" dirty="0">
                <a:latin typeface="Consolas" panose="020B0609020204030204" pitchFamily="49" charset="0"/>
                <a:cs typeface="Consolas" panose="020B0609020204030204" pitchFamily="49" charset="0"/>
              </a:rPr>
              <a:t> &lt; </a:t>
            </a:r>
            <a:r>
              <a:rPr lang="en-US" altLang="en-US" sz="1800" dirty="0" err="1">
                <a:latin typeface="Consolas" panose="020B0609020204030204" pitchFamily="49" charset="0"/>
                <a:cs typeface="Consolas" panose="020B0609020204030204" pitchFamily="49" charset="0"/>
              </a:rPr>
              <a:t>sizeY</a:t>
            </a:r>
            <a:r>
              <a:rPr lang="en-US" altLang="en-US" sz="1800" dirty="0">
                <a:latin typeface="Consolas" panose="020B0609020204030204" pitchFamily="49" charset="0"/>
                <a:cs typeface="Consolas" panose="020B0609020204030204" pitchFamily="49" charset="0"/>
              </a:rPr>
              <a:t> &amp;&amp; </a:t>
            </a:r>
            <a:r>
              <a:rPr lang="en-US" altLang="en-US" sz="1800" dirty="0" err="1">
                <a:latin typeface="Consolas" panose="020B0609020204030204" pitchFamily="49" charset="0"/>
                <a:cs typeface="Consolas" panose="020B0609020204030204" pitchFamily="49" charset="0"/>
              </a:rPr>
              <a:t>ti</a:t>
            </a:r>
            <a:r>
              <a:rPr lang="en-US" altLang="en-US" sz="1800" dirty="0">
                <a:latin typeface="Consolas" panose="020B0609020204030204" pitchFamily="49" charset="0"/>
                <a:cs typeface="Consolas" panose="020B0609020204030204" pitchFamily="49" charset="0"/>
              </a:rPr>
              <a:t> &lt; </a:t>
            </a:r>
            <a:r>
              <a:rPr lang="en-US" altLang="en-US" sz="1800" dirty="0" err="1">
                <a:latin typeface="Consolas" panose="020B0609020204030204" pitchFamily="49" charset="0"/>
                <a:cs typeface="Consolas" panose="020B0609020204030204" pitchFamily="49" charset="0"/>
              </a:rPr>
              <a:t>sizeX</a:t>
            </a:r>
            <a:r>
              <a:rPr lang="en-US" altLang="en-US" sz="1800" dirty="0">
                <a:solidFill>
                  <a:srgbClr val="B4B4B4"/>
                </a:solidFill>
                <a:latin typeface="Consolas" panose="020B0609020204030204" pitchFamily="49" charset="0"/>
                <a:cs typeface="Consolas" panose="020B0609020204030204" pitchFamily="49" charset="0"/>
              </a:rPr>
              <a:t>)</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latin typeface="Consolas" panose="020B0609020204030204" pitchFamily="49" charset="0"/>
                <a:cs typeface="Consolas" panose="020B0609020204030204" pitchFamily="49" charset="0"/>
              </a:rPr>
              <a:t>          b[</a:t>
            </a:r>
            <a:r>
              <a:rPr lang="en-US" altLang="en-US" sz="1800" dirty="0" err="1">
                <a:latin typeface="Consolas" panose="020B0609020204030204" pitchFamily="49" charset="0"/>
                <a:cs typeface="Consolas" panose="020B0609020204030204" pitchFamily="49" charset="0"/>
              </a:rPr>
              <a:t>tj</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sizeY</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ti</a:t>
            </a:r>
            <a:r>
              <a:rPr lang="en-US" altLang="en-US" sz="1800" dirty="0">
                <a:latin typeface="Consolas" panose="020B0609020204030204" pitchFamily="49" charset="0"/>
                <a:cs typeface="Consolas" panose="020B0609020204030204" pitchFamily="49" charset="0"/>
              </a:rPr>
              <a:t>] = mat[</a:t>
            </a:r>
            <a:r>
              <a:rPr lang="en-US" altLang="en-US" sz="1800" dirty="0" err="1">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sz="1800" dirty="0">
                <a:solidFill>
                  <a:srgbClr val="B4B4B4"/>
                </a:solidFill>
                <a:latin typeface="Consolas" panose="020B0609020204030204" pitchFamily="49" charset="0"/>
                <a:cs typeface="Consolas" panose="020B0609020204030204" pitchFamily="49" charset="0"/>
              </a:rPr>
              <a:t>}</a:t>
            </a:r>
            <a:endParaRPr lang="en-US" altLang="en-US" sz="1800" dirty="0">
              <a:latin typeface="Arial" panose="020B0604020202020204" pitchFamily="34" charset="0"/>
            </a:endParaRPr>
          </a:p>
        </p:txBody>
      </p:sp>
      <p:sp>
        <p:nvSpPr>
          <p:cNvPr id="846" name="Shape 846"/>
          <p:cNvSpPr txBox="1">
            <a:spLocks noGrp="1"/>
          </p:cNvSpPr>
          <p:nvPr>
            <p:ph type="title"/>
          </p:nvPr>
        </p:nvSpPr>
        <p:spPr/>
        <p:txBody>
          <a:bodyPr/>
          <a:lstStyle/>
          <a:p>
            <a:pPr lvl="0"/>
            <a:r>
              <a:rPr lang="en" dirty="0"/>
              <a:t>Shared Memory </a:t>
            </a:r>
            <a:r>
              <a:rPr lang="en-US" dirty="0"/>
              <a:t>Transpose</a:t>
            </a:r>
            <a:endParaRPr lang="en" dirty="0"/>
          </a:p>
        </p:txBody>
      </p:sp>
    </p:spTree>
    <p:extLst>
      <p:ext uri="{BB962C8B-B14F-4D97-AF65-F5344CB8AC3E}">
        <p14:creationId xmlns:p14="http://schemas.microsoft.com/office/powerpoint/2010/main" val="3167591571"/>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3" name="Shape 853"/>
          <p:cNvSpPr txBox="1">
            <a:spLocks noGrp="1"/>
          </p:cNvSpPr>
          <p:nvPr>
            <p:ph idx="1"/>
          </p:nvPr>
        </p:nvSpPr>
        <p:spPr/>
        <p:txBody>
          <a:bodyPr/>
          <a:lstStyle/>
          <a:p>
            <a:pPr lvl="0"/>
            <a:r>
              <a:rPr lang="en"/>
              <a:t>Problem?</a:t>
            </a:r>
          </a:p>
        </p:txBody>
      </p:sp>
      <p:sp>
        <p:nvSpPr>
          <p:cNvPr id="852" name="Shape 852"/>
          <p:cNvSpPr txBox="1">
            <a:spLocks noGrp="1"/>
          </p:cNvSpPr>
          <p:nvPr>
            <p:ph type="title"/>
          </p:nvPr>
        </p:nvSpPr>
        <p:spPr/>
        <p:txBody>
          <a:bodyPr/>
          <a:lstStyle/>
          <a:p>
            <a:pPr lvl="0"/>
            <a:r>
              <a:rPr lang="en-US" dirty="0"/>
              <a:t>Shared Memory Transpose</a:t>
            </a:r>
            <a:endParaRPr lang="en" sz="2400" dirty="0"/>
          </a:p>
        </p:txBody>
      </p:sp>
    </p:spTree>
    <p:extLst>
      <p:ext uri="{BB962C8B-B14F-4D97-AF65-F5344CB8AC3E}">
        <p14:creationId xmlns:p14="http://schemas.microsoft.com/office/powerpoint/2010/main" val="3013363271"/>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9" name="Shape 859"/>
          <p:cNvSpPr txBox="1">
            <a:spLocks noGrp="1"/>
          </p:cNvSpPr>
          <p:nvPr>
            <p:ph idx="1"/>
          </p:nvPr>
        </p:nvSpPr>
        <p:spPr/>
        <p:txBody>
          <a:bodyPr/>
          <a:lstStyle/>
          <a:p>
            <a:pPr lvl="0"/>
            <a:r>
              <a:rPr lang="en-US"/>
              <a:t>Problem?</a:t>
            </a:r>
          </a:p>
          <a:p>
            <a:pPr lvl="1"/>
            <a:r>
              <a:rPr lang="en-US"/>
              <a:t>Why are we not even close to max bandwidth?</a:t>
            </a:r>
          </a:p>
          <a:p>
            <a:pPr lvl="1"/>
            <a:r>
              <a:rPr lang="en-US"/>
              <a:t>Hint, think “banks”</a:t>
            </a:r>
          </a:p>
          <a:p>
            <a:pPr lvl="0"/>
            <a:endParaRPr lang="en-US"/>
          </a:p>
          <a:p>
            <a:pPr lvl="0"/>
            <a:r>
              <a:rPr lang="en-US"/>
              <a:t>Solution?</a:t>
            </a:r>
          </a:p>
        </p:txBody>
      </p:sp>
      <p:sp>
        <p:nvSpPr>
          <p:cNvPr id="858" name="Shape 858"/>
          <p:cNvSpPr txBox="1">
            <a:spLocks noGrp="1"/>
          </p:cNvSpPr>
          <p:nvPr>
            <p:ph type="title"/>
          </p:nvPr>
        </p:nvSpPr>
        <p:spPr/>
        <p:txBody>
          <a:bodyPr/>
          <a:lstStyle/>
          <a:p>
            <a:pPr lvl="0"/>
            <a:r>
              <a:rPr lang="en" dirty="0"/>
              <a:t>Shared Memory </a:t>
            </a:r>
            <a:r>
              <a:rPr lang="en-US" dirty="0"/>
              <a:t>Transpose</a:t>
            </a:r>
            <a:endParaRPr lang="en" sz="2400" dirty="0"/>
          </a:p>
        </p:txBody>
      </p:sp>
    </p:spTree>
    <p:extLst>
      <p:ext uri="{BB962C8B-B14F-4D97-AF65-F5344CB8AC3E}">
        <p14:creationId xmlns:p14="http://schemas.microsoft.com/office/powerpoint/2010/main" val="3015721734"/>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5" name="Shape 865"/>
          <p:cNvSpPr txBox="1">
            <a:spLocks noGrp="1"/>
          </p:cNvSpPr>
          <p:nvPr>
            <p:ph idx="1"/>
          </p:nvPr>
        </p:nvSpPr>
        <p:spPr/>
        <p:txBody>
          <a:bodyPr/>
          <a:lstStyle/>
          <a:p>
            <a:pPr lvl="0"/>
            <a:r>
              <a:rPr lang="en-US"/>
              <a:t>Problem?</a:t>
            </a:r>
          </a:p>
          <a:p>
            <a:pPr lvl="1"/>
            <a:r>
              <a:rPr lang="en-US"/>
              <a:t>Why are we not even close to max bandwidth?</a:t>
            </a:r>
          </a:p>
          <a:p>
            <a:pPr lvl="1"/>
            <a:r>
              <a:rPr lang="en-US"/>
              <a:t>Hint, think “banks”</a:t>
            </a:r>
          </a:p>
          <a:p>
            <a:pPr lvl="0"/>
            <a:endParaRPr lang="en-US"/>
          </a:p>
          <a:p>
            <a:pPr lvl="0"/>
            <a:r>
              <a:rPr lang="en-US"/>
              <a:t>Solution?</a:t>
            </a:r>
          </a:p>
          <a:p>
            <a:pPr lvl="1"/>
            <a:r>
              <a:rPr lang="en-US"/>
              <a:t>Remove bank conflicts</a:t>
            </a:r>
          </a:p>
        </p:txBody>
      </p:sp>
      <p:sp>
        <p:nvSpPr>
          <p:cNvPr id="864" name="Shape 864"/>
          <p:cNvSpPr txBox="1">
            <a:spLocks noGrp="1"/>
          </p:cNvSpPr>
          <p:nvPr>
            <p:ph type="title"/>
          </p:nvPr>
        </p:nvSpPr>
        <p:spPr/>
        <p:txBody>
          <a:bodyPr/>
          <a:lstStyle/>
          <a:p>
            <a:pPr lvl="0"/>
            <a:r>
              <a:rPr lang="en" dirty="0"/>
              <a:t>Shared Memory </a:t>
            </a:r>
            <a:r>
              <a:rPr lang="en-US" dirty="0"/>
              <a:t>Transpose</a:t>
            </a:r>
            <a:endParaRPr lang="en" sz="2400" dirty="0"/>
          </a:p>
        </p:txBody>
      </p:sp>
    </p:spTree>
    <p:extLst>
      <p:ext uri="{BB962C8B-B14F-4D97-AF65-F5344CB8AC3E}">
        <p14:creationId xmlns:p14="http://schemas.microsoft.com/office/powerpoint/2010/main" val="578031964"/>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1" name="Shape 871"/>
          <p:cNvSpPr txBox="1">
            <a:spLocks noGrp="1"/>
          </p:cNvSpPr>
          <p:nvPr>
            <p:ph type="ctrTitle"/>
          </p:nvPr>
        </p:nvSpPr>
        <p:spPr/>
        <p:txBody>
          <a:bodyPr/>
          <a:lstStyle/>
          <a:p>
            <a:r>
              <a:rPr lang="en"/>
              <a:t>Bank Conflicts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2371876"/>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Shape 876"/>
          <p:cNvSpPr txBox="1">
            <a:spLocks noGrp="1"/>
          </p:cNvSpPr>
          <p:nvPr>
            <p:ph idx="1"/>
          </p:nvPr>
        </p:nvSpPr>
        <p:spPr/>
        <p:txBody>
          <a:bodyPr/>
          <a:lstStyle/>
          <a:p>
            <a:pPr lvl="0"/>
            <a:r>
              <a:rPr lang="en" dirty="0"/>
              <a:t>Shared Memory is organized into 32 banks</a:t>
            </a:r>
          </a:p>
          <a:p>
            <a:pPr lvl="0"/>
            <a:r>
              <a:rPr lang="en" dirty="0"/>
              <a:t>Consecutive shared memory locations fall on different banks</a:t>
            </a:r>
          </a:p>
        </p:txBody>
      </p:sp>
      <p:sp>
        <p:nvSpPr>
          <p:cNvPr id="877" name="Shape 877"/>
          <p:cNvSpPr txBox="1">
            <a:spLocks noGrp="1"/>
          </p:cNvSpPr>
          <p:nvPr>
            <p:ph type="title"/>
          </p:nvPr>
        </p:nvSpPr>
        <p:spPr/>
        <p:txBody>
          <a:bodyPr/>
          <a:lstStyle/>
          <a:p>
            <a:pPr lvl="0"/>
            <a:r>
              <a:rPr lang="en" dirty="0"/>
              <a:t>Banks</a:t>
            </a:r>
          </a:p>
        </p:txBody>
      </p:sp>
      <p:grpSp>
        <p:nvGrpSpPr>
          <p:cNvPr id="9" name="Group 8">
            <a:extLst>
              <a:ext uri="{FF2B5EF4-FFF2-40B4-BE49-F238E27FC236}">
                <a16:creationId xmlns:a16="http://schemas.microsoft.com/office/drawing/2014/main" id="{81AA36D1-4BD4-4378-8D4D-4F097F7BB81A}"/>
              </a:ext>
            </a:extLst>
          </p:cNvPr>
          <p:cNvGrpSpPr/>
          <p:nvPr/>
        </p:nvGrpSpPr>
        <p:grpSpPr>
          <a:xfrm>
            <a:off x="2571262" y="3777696"/>
            <a:ext cx="3128014" cy="738633"/>
            <a:chOff x="2571262" y="3777696"/>
            <a:chExt cx="3128014" cy="738633"/>
          </a:xfrm>
        </p:grpSpPr>
        <p:sp>
          <p:nvSpPr>
            <p:cNvPr id="2" name="Oval 1"/>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7" name="Shape 1027"/>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sp>
        <p:nvSpPr>
          <p:cNvPr id="1042" name="Shape 1042"/>
          <p:cNvSpPr txBox="1"/>
          <p:nvPr/>
        </p:nvSpPr>
        <p:spPr>
          <a:xfrm>
            <a:off x="2576296" y="4639439"/>
            <a:ext cx="3372599" cy="430857"/>
          </a:xfrm>
          <a:prstGeom prst="rect">
            <a:avLst/>
          </a:prstGeom>
          <a:noFill/>
          <a:ln>
            <a:noFill/>
          </a:ln>
        </p:spPr>
        <p:txBody>
          <a:bodyPr lIns="91425" tIns="91425" rIns="91425" bIns="91425" anchor="t" anchorCtr="0">
            <a:spAutoFit/>
          </a:bodyPr>
          <a:lstStyle/>
          <a:p>
            <a:r>
              <a:rPr lang="en" sz="1600" b="1">
                <a:solidFill>
                  <a:srgbClr val="6AB825"/>
                </a:solidFill>
                <a:latin typeface="Consolas"/>
                <a:ea typeface="Consolas"/>
                <a:cs typeface="Consolas"/>
                <a:sym typeface="Consolas"/>
              </a:rPr>
              <a:t>__shared__</a:t>
            </a:r>
            <a:r>
              <a:rPr lang="en" sz="1600">
                <a:solidFill>
                  <a:srgbClr val="D0D0D0"/>
                </a:solidFill>
                <a:latin typeface="Consolas"/>
                <a:ea typeface="Consolas"/>
                <a:cs typeface="Consolas"/>
                <a:sym typeface="Consolas"/>
              </a:rPr>
              <a:t> </a:t>
            </a:r>
            <a:r>
              <a:rPr lang="en" sz="1600" b="1">
                <a:solidFill>
                  <a:srgbClr val="6AB825"/>
                </a:solidFill>
                <a:latin typeface="Consolas"/>
                <a:ea typeface="Consolas"/>
                <a:cs typeface="Consolas"/>
                <a:sym typeface="Consolas"/>
              </a:rPr>
              <a:t>float</a:t>
            </a:r>
            <a:r>
              <a:rPr lang="en" sz="1600">
                <a:solidFill>
                  <a:srgbClr val="D0D0D0"/>
                </a:solidFill>
                <a:latin typeface="Consolas"/>
                <a:ea typeface="Consolas"/>
                <a:cs typeface="Consolas"/>
                <a:sym typeface="Consolas"/>
              </a:rPr>
              <a:t> </a:t>
            </a:r>
            <a:r>
              <a:rPr lang="en" sz="1600">
                <a:solidFill>
                  <a:schemeClr val="dk2"/>
                </a:solidFill>
                <a:latin typeface="Consolas"/>
                <a:ea typeface="Consolas"/>
                <a:cs typeface="Consolas"/>
                <a:sym typeface="Consolas"/>
              </a:rPr>
              <a:t>tile[</a:t>
            </a:r>
            <a:r>
              <a:rPr lang="en" sz="1600">
                <a:solidFill>
                  <a:srgbClr val="6FA8DC"/>
                </a:solidFill>
                <a:latin typeface="Consolas"/>
                <a:ea typeface="Consolas"/>
                <a:cs typeface="Consolas"/>
                <a:sym typeface="Consolas"/>
              </a:rPr>
              <a:t>64</a:t>
            </a:r>
            <a:r>
              <a:rPr lang="en" sz="1600">
                <a:solidFill>
                  <a:schemeClr val="dk2"/>
                </a:solidFill>
                <a:latin typeface="Consolas"/>
                <a:ea typeface="Consolas"/>
                <a:cs typeface="Consolas"/>
                <a:sym typeface="Consolas"/>
              </a:rPr>
              <a:t>];</a:t>
            </a:r>
          </a:p>
        </p:txBody>
      </p:sp>
      <p:graphicFrame>
        <p:nvGraphicFramePr>
          <p:cNvPr id="5" name="Table 4">
            <a:extLst>
              <a:ext uri="{FF2B5EF4-FFF2-40B4-BE49-F238E27FC236}">
                <a16:creationId xmlns:a16="http://schemas.microsoft.com/office/drawing/2014/main" id="{7E54B678-1B57-4F3D-8410-51CF3AE88B98}"/>
              </a:ext>
            </a:extLst>
          </p:cNvPr>
          <p:cNvGraphicFramePr>
            <a:graphicFrameLocks noGrp="1"/>
          </p:cNvGraphicFramePr>
          <p:nvPr>
            <p:extLst>
              <p:ext uri="{D42A27DB-BD31-4B8C-83A1-F6EECF244321}">
                <p14:modId xmlns:p14="http://schemas.microsoft.com/office/powerpoint/2010/main" val="1918015807"/>
              </p:ext>
            </p:extLst>
          </p:nvPr>
        </p:nvGraphicFramePr>
        <p:xfrm>
          <a:off x="59832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6" name="Table 5">
            <a:extLst>
              <a:ext uri="{FF2B5EF4-FFF2-40B4-BE49-F238E27FC236}">
                <a16:creationId xmlns:a16="http://schemas.microsoft.com/office/drawing/2014/main" id="{839FF948-5E67-4D2C-8FC9-3D94E6C26186}"/>
              </a:ext>
            </a:extLst>
          </p:cNvPr>
          <p:cNvGraphicFramePr>
            <a:graphicFrameLocks noGrp="1"/>
          </p:cNvGraphicFramePr>
          <p:nvPr>
            <p:extLst>
              <p:ext uri="{D42A27DB-BD31-4B8C-83A1-F6EECF244321}">
                <p14:modId xmlns:p14="http://schemas.microsoft.com/office/powerpoint/2010/main" val="2535047046"/>
              </p:ext>
            </p:extLst>
          </p:nvPr>
        </p:nvGraphicFramePr>
        <p:xfrm>
          <a:off x="3437767" y="3961591"/>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spTree>
    <p:extLst>
      <p:ext uri="{BB962C8B-B14F-4D97-AF65-F5344CB8AC3E}">
        <p14:creationId xmlns:p14="http://schemas.microsoft.com/office/powerpoint/2010/main" val="318872451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8" name="Shape 698"/>
          <p:cNvSpPr txBox="1">
            <a:spLocks noGrp="1"/>
          </p:cNvSpPr>
          <p:nvPr>
            <p:ph type="ctrTitle"/>
          </p:nvPr>
        </p:nvSpPr>
        <p:spPr/>
        <p:txBody>
          <a:bodyPr/>
          <a:lstStyle/>
          <a:p>
            <a:pPr lvl="0"/>
            <a:r>
              <a:rPr lang="en-US" dirty="0"/>
              <a:t>Memory</a:t>
            </a:r>
            <a:br>
              <a:rPr lang="en-US" dirty="0"/>
            </a:br>
            <a:r>
              <a:rPr lang="en-US" dirty="0"/>
              <a:t>Coalescing</a:t>
            </a:r>
            <a:endParaRPr lang="en" dirty="0"/>
          </a:p>
        </p:txBody>
      </p:sp>
    </p:spTree>
    <p:extLst>
      <p:ext uri="{BB962C8B-B14F-4D97-AF65-F5344CB8AC3E}">
        <p14:creationId xmlns:p14="http://schemas.microsoft.com/office/powerpoint/2010/main" val="872971562"/>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Shape 1047"/>
          <p:cNvSpPr txBox="1">
            <a:spLocks noGrp="1"/>
          </p:cNvSpPr>
          <p:nvPr>
            <p:ph idx="1"/>
          </p:nvPr>
        </p:nvSpPr>
        <p:spPr/>
        <p:txBody>
          <a:bodyPr/>
          <a:lstStyle/>
          <a:p>
            <a:pPr lvl="0"/>
            <a:r>
              <a:rPr lang="en" dirty="0"/>
              <a:t>Access to different banks by</a:t>
            </a:r>
          </a:p>
          <a:p>
            <a:pPr marL="0" indent="0">
              <a:buNone/>
            </a:pPr>
            <a:r>
              <a:rPr lang="en" dirty="0"/>
              <a:t> a warp executes in parallel.</a:t>
            </a:r>
          </a:p>
        </p:txBody>
      </p:sp>
      <p:sp>
        <p:nvSpPr>
          <p:cNvPr id="1048" name="Shape 1048"/>
          <p:cNvSpPr txBox="1">
            <a:spLocks noGrp="1"/>
          </p:cNvSpPr>
          <p:nvPr>
            <p:ph type="title"/>
          </p:nvPr>
        </p:nvSpPr>
        <p:spPr/>
        <p:txBody>
          <a:bodyPr/>
          <a:lstStyle/>
          <a:p>
            <a:pPr lvl="0"/>
            <a:r>
              <a:rPr lang="en" dirty="0"/>
              <a:t>Banks</a:t>
            </a:r>
          </a:p>
        </p:txBody>
      </p:sp>
      <p:sp>
        <p:nvSpPr>
          <p:cNvPr id="1213" name="Shape 1213"/>
          <p:cNvSpPr txBox="1"/>
          <p:nvPr/>
        </p:nvSpPr>
        <p:spPr>
          <a:xfrm>
            <a:off x="2220228" y="4047353"/>
            <a:ext cx="3426599" cy="1169521"/>
          </a:xfrm>
          <a:prstGeom prst="rect">
            <a:avLst/>
          </a:prstGeom>
          <a:noFill/>
          <a:ln>
            <a:noFill/>
          </a:ln>
        </p:spPr>
        <p:txBody>
          <a:bodyPr lIns="91425" tIns="91425" rIns="91425" bIns="91425" anchor="t" anchorCtr="0">
            <a:spAutoFit/>
          </a:bodyPr>
          <a:lstStyle/>
          <a:p>
            <a:r>
              <a:rPr lang="en" sz="1600" b="1" dirty="0">
                <a:solidFill>
                  <a:srgbClr val="6AB825"/>
                </a:solidFill>
                <a:latin typeface="Consolas"/>
                <a:ea typeface="Consolas"/>
                <a:cs typeface="Consolas"/>
                <a:sym typeface="Consolas"/>
              </a:rPr>
              <a:t>__shared__</a:t>
            </a:r>
            <a:r>
              <a:rPr lang="en" sz="1600" dirty="0">
                <a:solidFill>
                  <a:srgbClr val="D0D0D0"/>
                </a:solidFill>
                <a:latin typeface="Consolas"/>
                <a:ea typeface="Consolas"/>
                <a:cs typeface="Consolas"/>
                <a:sym typeface="Consolas"/>
              </a:rPr>
              <a:t> </a:t>
            </a:r>
            <a:r>
              <a:rPr lang="en" sz="1600" b="1" dirty="0">
                <a:solidFill>
                  <a:srgbClr val="6AB825"/>
                </a:solidFill>
                <a:latin typeface="Consolas"/>
                <a:ea typeface="Consolas"/>
                <a:cs typeface="Consolas"/>
                <a:sym typeface="Consolas"/>
              </a:rPr>
              <a:t>float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tile[64];</a:t>
            </a:r>
          </a:p>
          <a:p>
            <a:pPr>
              <a:buClr>
                <a:srgbClr val="000000"/>
              </a:buClr>
              <a:buSzPct val="68750"/>
            </a:pPr>
            <a:r>
              <a:rPr lang="en" sz="1600" dirty="0">
                <a:solidFill>
                  <a:srgbClr val="92D050"/>
                </a:solidFill>
                <a:latin typeface="Consolas"/>
                <a:ea typeface="Consolas"/>
                <a:cs typeface="Consolas"/>
                <a:sym typeface="Consolas"/>
              </a:rPr>
              <a:t>int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tidx = threadidx.x;</a:t>
            </a:r>
          </a:p>
          <a:p>
            <a:pPr>
              <a:buClr>
                <a:srgbClr val="000000"/>
              </a:buClr>
              <a:buSzPct val="68750"/>
            </a:pPr>
            <a:r>
              <a:rPr lang="en" sz="1600" dirty="0">
                <a:solidFill>
                  <a:srgbClr val="92D050"/>
                </a:solidFill>
                <a:latin typeface="Consolas"/>
                <a:ea typeface="Consolas"/>
                <a:cs typeface="Consolas"/>
                <a:sym typeface="Consolas"/>
              </a:rPr>
              <a:t>float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foo = tile[tidx] - 3;</a:t>
            </a:r>
          </a:p>
          <a:p>
            <a:endParaRPr sz="1600" dirty="0">
              <a:solidFill>
                <a:srgbClr val="EFEFEF"/>
              </a:solidFill>
            </a:endParaRPr>
          </a:p>
        </p:txBody>
      </p:sp>
      <p:grpSp>
        <p:nvGrpSpPr>
          <p:cNvPr id="176" name="Group 175">
            <a:extLst>
              <a:ext uri="{FF2B5EF4-FFF2-40B4-BE49-F238E27FC236}">
                <a16:creationId xmlns:a16="http://schemas.microsoft.com/office/drawing/2014/main" id="{F120D926-E8C7-4A00-9E7C-FD4835C5130D}"/>
              </a:ext>
            </a:extLst>
          </p:cNvPr>
          <p:cNvGrpSpPr/>
          <p:nvPr/>
        </p:nvGrpSpPr>
        <p:grpSpPr>
          <a:xfrm>
            <a:off x="7116048" y="1937259"/>
            <a:ext cx="3128014" cy="738633"/>
            <a:chOff x="2571262" y="3777696"/>
            <a:chExt cx="3128014" cy="738633"/>
          </a:xfrm>
        </p:grpSpPr>
        <p:sp>
          <p:nvSpPr>
            <p:cNvPr id="177" name="Oval 176">
              <a:extLst>
                <a:ext uri="{FF2B5EF4-FFF2-40B4-BE49-F238E27FC236}">
                  <a16:creationId xmlns:a16="http://schemas.microsoft.com/office/drawing/2014/main" id="{5938BF15-CB9D-4B6B-9CAE-F01A14844887}"/>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Shape 1027">
              <a:extLst>
                <a:ext uri="{FF2B5EF4-FFF2-40B4-BE49-F238E27FC236}">
                  <a16:creationId xmlns:a16="http://schemas.microsoft.com/office/drawing/2014/main" id="{195482DD-1CAB-47F9-BED6-042D3C8A9D0B}"/>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180" name="Table 179">
            <a:extLst>
              <a:ext uri="{FF2B5EF4-FFF2-40B4-BE49-F238E27FC236}">
                <a16:creationId xmlns:a16="http://schemas.microsoft.com/office/drawing/2014/main" id="{77E7F8AC-F173-4D30-A8D7-E8C572A07844}"/>
              </a:ext>
            </a:extLst>
          </p:cNvPr>
          <p:cNvGraphicFramePr>
            <a:graphicFrameLocks noGrp="1"/>
          </p:cNvGraphicFramePr>
          <p:nvPr>
            <p:extLst>
              <p:ext uri="{D42A27DB-BD31-4B8C-83A1-F6EECF244321}">
                <p14:modId xmlns:p14="http://schemas.microsoft.com/office/powerpoint/2010/main" val="1229340010"/>
              </p:ext>
            </p:extLst>
          </p:nvPr>
        </p:nvGraphicFramePr>
        <p:xfrm>
          <a:off x="59832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181" name="Table 180">
            <a:extLst>
              <a:ext uri="{FF2B5EF4-FFF2-40B4-BE49-F238E27FC236}">
                <a16:creationId xmlns:a16="http://schemas.microsoft.com/office/drawing/2014/main" id="{B2882D27-1237-4E86-A6DE-7AC7DE563423}"/>
              </a:ext>
            </a:extLst>
          </p:cNvPr>
          <p:cNvGraphicFramePr>
            <a:graphicFrameLocks noGrp="1"/>
          </p:cNvGraphicFramePr>
          <p:nvPr>
            <p:extLst>
              <p:ext uri="{D42A27DB-BD31-4B8C-83A1-F6EECF244321}">
                <p14:modId xmlns:p14="http://schemas.microsoft.com/office/powerpoint/2010/main" val="1035640859"/>
              </p:ext>
            </p:extLst>
          </p:nvPr>
        </p:nvGraphicFramePr>
        <p:xfrm>
          <a:off x="79825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3" name="Straight Arrow Connector 2">
            <a:extLst>
              <a:ext uri="{FF2B5EF4-FFF2-40B4-BE49-F238E27FC236}">
                <a16:creationId xmlns:a16="http://schemas.microsoft.com/office/drawing/2014/main" id="{4DABFE59-F0A4-4E75-8E06-B1DA076FCACB}"/>
              </a:ext>
            </a:extLst>
          </p:cNvPr>
          <p:cNvCxnSpPr/>
          <p:nvPr/>
        </p:nvCxnSpPr>
        <p:spPr>
          <a:xfrm flipH="1">
            <a:off x="63159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D92D4E82-0C96-443A-9384-98D85E502187}"/>
              </a:ext>
            </a:extLst>
          </p:cNvPr>
          <p:cNvCxnSpPr>
            <a:cxnSpLocks/>
          </p:cNvCxnSpPr>
          <p:nvPr/>
        </p:nvCxnSpPr>
        <p:spPr>
          <a:xfrm flipH="1">
            <a:off x="6923243" y="2492829"/>
            <a:ext cx="1440941"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6" name="Straight Arrow Connector 185">
            <a:extLst>
              <a:ext uri="{FF2B5EF4-FFF2-40B4-BE49-F238E27FC236}">
                <a16:creationId xmlns:a16="http://schemas.microsoft.com/office/drawing/2014/main" id="{EEB74251-18A7-4CBC-B448-BF9133089AEB}"/>
              </a:ext>
            </a:extLst>
          </p:cNvPr>
          <p:cNvCxnSpPr>
            <a:cxnSpLocks/>
          </p:cNvCxnSpPr>
          <p:nvPr/>
        </p:nvCxnSpPr>
        <p:spPr>
          <a:xfrm flipH="1">
            <a:off x="7613730" y="2492829"/>
            <a:ext cx="1048276"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8" name="Straight Arrow Connector 187">
            <a:extLst>
              <a:ext uri="{FF2B5EF4-FFF2-40B4-BE49-F238E27FC236}">
                <a16:creationId xmlns:a16="http://schemas.microsoft.com/office/drawing/2014/main" id="{B4DE0B31-6132-431F-AE41-7D02BCB806B2}"/>
              </a:ext>
            </a:extLst>
          </p:cNvPr>
          <p:cNvCxnSpPr>
            <a:cxnSpLocks/>
          </p:cNvCxnSpPr>
          <p:nvPr/>
        </p:nvCxnSpPr>
        <p:spPr>
          <a:xfrm flipH="1">
            <a:off x="8196971" y="2491994"/>
            <a:ext cx="698306" cy="141597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90" name="Straight Arrow Connector 189">
            <a:extLst>
              <a:ext uri="{FF2B5EF4-FFF2-40B4-BE49-F238E27FC236}">
                <a16:creationId xmlns:a16="http://schemas.microsoft.com/office/drawing/2014/main" id="{4919F60C-17C1-41BC-83BE-64450AAD19C3}"/>
              </a:ext>
            </a:extLst>
          </p:cNvPr>
          <p:cNvCxnSpPr>
            <a:cxnSpLocks/>
          </p:cNvCxnSpPr>
          <p:nvPr/>
        </p:nvCxnSpPr>
        <p:spPr>
          <a:xfrm>
            <a:off x="9417511" y="2484956"/>
            <a:ext cx="769160" cy="141597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91" name="Straight Arrow Connector 190">
            <a:extLst>
              <a:ext uri="{FF2B5EF4-FFF2-40B4-BE49-F238E27FC236}">
                <a16:creationId xmlns:a16="http://schemas.microsoft.com/office/drawing/2014/main" id="{F4AFDDB0-F94A-47E4-B738-F697DCADAAC0}"/>
              </a:ext>
            </a:extLst>
          </p:cNvPr>
          <p:cNvCxnSpPr>
            <a:cxnSpLocks/>
          </p:cNvCxnSpPr>
          <p:nvPr/>
        </p:nvCxnSpPr>
        <p:spPr>
          <a:xfrm>
            <a:off x="9708970" y="2491994"/>
            <a:ext cx="1061307" cy="140893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09322662"/>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Shape 1225"/>
          <p:cNvSpPr txBox="1">
            <a:spLocks noGrp="1"/>
          </p:cNvSpPr>
          <p:nvPr>
            <p:ph idx="1"/>
          </p:nvPr>
        </p:nvSpPr>
        <p:spPr/>
        <p:txBody>
          <a:bodyPr/>
          <a:lstStyle/>
          <a:p>
            <a:pPr lvl="0"/>
            <a:r>
              <a:rPr lang="en" dirty="0"/>
              <a:t>Access to the same element</a:t>
            </a:r>
          </a:p>
          <a:p>
            <a:pPr marL="0" indent="0">
              <a:buNone/>
            </a:pPr>
            <a:r>
              <a:rPr lang="en" dirty="0"/>
              <a:t>   in a bank is also executed</a:t>
            </a:r>
          </a:p>
          <a:p>
            <a:pPr marL="0" indent="0">
              <a:buNone/>
            </a:pPr>
            <a:r>
              <a:rPr lang="en" dirty="0"/>
              <a:t>   in parallel.</a:t>
            </a:r>
          </a:p>
        </p:txBody>
      </p:sp>
      <p:sp>
        <p:nvSpPr>
          <p:cNvPr id="1226" name="Shape 1226"/>
          <p:cNvSpPr txBox="1">
            <a:spLocks noGrp="1"/>
          </p:cNvSpPr>
          <p:nvPr>
            <p:ph type="title"/>
          </p:nvPr>
        </p:nvSpPr>
        <p:spPr/>
        <p:txBody>
          <a:bodyPr/>
          <a:lstStyle/>
          <a:p>
            <a:pPr lvl="0"/>
            <a:r>
              <a:rPr lang="en" dirty="0"/>
              <a:t>Banks</a:t>
            </a:r>
          </a:p>
        </p:txBody>
      </p:sp>
      <p:sp>
        <p:nvSpPr>
          <p:cNvPr id="1391" name="Shape 1391"/>
          <p:cNvSpPr txBox="1"/>
          <p:nvPr/>
        </p:nvSpPr>
        <p:spPr>
          <a:xfrm>
            <a:off x="1758152" y="3526155"/>
            <a:ext cx="4093200" cy="923299"/>
          </a:xfrm>
          <a:prstGeom prst="rect">
            <a:avLst/>
          </a:prstGeom>
          <a:noFill/>
          <a:ln>
            <a:noFill/>
          </a:ln>
        </p:spPr>
        <p:txBody>
          <a:bodyPr lIns="91425" tIns="91425" rIns="91425" bIns="91425" anchor="t" anchorCtr="0">
            <a:spAutoFit/>
          </a:bodyPr>
          <a:lstStyle/>
          <a:p>
            <a:r>
              <a:rPr lang="en" sz="1600" b="1" dirty="0">
                <a:solidFill>
                  <a:srgbClr val="6AB825"/>
                </a:solidFill>
                <a:latin typeface="Consolas"/>
                <a:ea typeface="Consolas"/>
                <a:cs typeface="Consolas"/>
                <a:sym typeface="Consolas"/>
              </a:rPr>
              <a:t>__shared__</a:t>
            </a:r>
            <a:r>
              <a:rPr lang="en" sz="1600" dirty="0">
                <a:solidFill>
                  <a:srgbClr val="D0D0D0"/>
                </a:solidFill>
                <a:latin typeface="Consolas"/>
                <a:ea typeface="Consolas"/>
                <a:cs typeface="Consolas"/>
                <a:sym typeface="Consolas"/>
              </a:rPr>
              <a:t> </a:t>
            </a:r>
            <a:r>
              <a:rPr lang="en" sz="1600" b="1" dirty="0">
                <a:solidFill>
                  <a:srgbClr val="6AB825"/>
                </a:solidFill>
                <a:latin typeface="Consolas"/>
                <a:ea typeface="Consolas"/>
                <a:cs typeface="Consolas"/>
                <a:sym typeface="Consolas"/>
              </a:rPr>
              <a:t>float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tile[</a:t>
            </a:r>
            <a:r>
              <a:rPr lang="en" sz="1600" dirty="0">
                <a:solidFill>
                  <a:srgbClr val="6FA8DC"/>
                </a:solidFill>
                <a:latin typeface="Consolas"/>
                <a:ea typeface="Consolas"/>
                <a:cs typeface="Consolas"/>
                <a:sym typeface="Consolas"/>
              </a:rPr>
              <a:t>64</a:t>
            </a:r>
            <a:r>
              <a:rPr lang="en" sz="1600" dirty="0">
                <a:solidFill>
                  <a:schemeClr val="dk2"/>
                </a:solidFill>
                <a:latin typeface="Consolas"/>
                <a:ea typeface="Consolas"/>
                <a:cs typeface="Consolas"/>
                <a:sym typeface="Consolas"/>
              </a:rPr>
              <a:t>];</a:t>
            </a:r>
          </a:p>
          <a:p>
            <a:r>
              <a:rPr lang="en" sz="1600" dirty="0">
                <a:solidFill>
                  <a:srgbClr val="92D050"/>
                </a:solidFill>
                <a:latin typeface="Consolas"/>
                <a:ea typeface="Consolas"/>
                <a:cs typeface="Consolas"/>
                <a:sym typeface="Consolas"/>
              </a:rPr>
              <a:t>int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tidx = threadidx.x;</a:t>
            </a:r>
          </a:p>
          <a:p>
            <a:r>
              <a:rPr lang="en" sz="1600" dirty="0">
                <a:solidFill>
                  <a:srgbClr val="92D050"/>
                </a:solidFill>
                <a:latin typeface="Consolas"/>
                <a:ea typeface="Consolas"/>
                <a:cs typeface="Consolas"/>
                <a:sym typeface="Consolas"/>
              </a:rPr>
              <a:t>int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bar = tile[tidx - tidx % </a:t>
            </a:r>
            <a:r>
              <a:rPr lang="en" sz="1600" dirty="0">
                <a:solidFill>
                  <a:srgbClr val="6FA8DC"/>
                </a:solidFill>
                <a:latin typeface="Consolas"/>
                <a:ea typeface="Consolas"/>
                <a:cs typeface="Consolas"/>
                <a:sym typeface="Consolas"/>
              </a:rPr>
              <a:t>2</a:t>
            </a:r>
            <a:r>
              <a:rPr lang="en" sz="1600" dirty="0">
                <a:solidFill>
                  <a:schemeClr val="dk2"/>
                </a:solidFill>
                <a:latin typeface="Consolas"/>
                <a:ea typeface="Consolas"/>
                <a:cs typeface="Consolas"/>
                <a:sym typeface="Consolas"/>
              </a:rPr>
              <a:t>];</a:t>
            </a:r>
          </a:p>
        </p:txBody>
      </p:sp>
      <p:grpSp>
        <p:nvGrpSpPr>
          <p:cNvPr id="176" name="Group 175">
            <a:extLst>
              <a:ext uri="{FF2B5EF4-FFF2-40B4-BE49-F238E27FC236}">
                <a16:creationId xmlns:a16="http://schemas.microsoft.com/office/drawing/2014/main" id="{1470793F-2B2C-44C5-9D3B-4466AFE4F6A2}"/>
              </a:ext>
            </a:extLst>
          </p:cNvPr>
          <p:cNvGrpSpPr/>
          <p:nvPr/>
        </p:nvGrpSpPr>
        <p:grpSpPr>
          <a:xfrm>
            <a:off x="7116048" y="1937259"/>
            <a:ext cx="3128014" cy="738633"/>
            <a:chOff x="2571262" y="3777696"/>
            <a:chExt cx="3128014" cy="738633"/>
          </a:xfrm>
        </p:grpSpPr>
        <p:sp>
          <p:nvSpPr>
            <p:cNvPr id="177" name="Oval 176">
              <a:extLst>
                <a:ext uri="{FF2B5EF4-FFF2-40B4-BE49-F238E27FC236}">
                  <a16:creationId xmlns:a16="http://schemas.microsoft.com/office/drawing/2014/main" id="{44845E7F-5F59-4F19-97BA-59242CD369AA}"/>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Shape 1027">
              <a:extLst>
                <a:ext uri="{FF2B5EF4-FFF2-40B4-BE49-F238E27FC236}">
                  <a16:creationId xmlns:a16="http://schemas.microsoft.com/office/drawing/2014/main" id="{AE762D47-4813-4D99-A06A-5C9381A24153}"/>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179" name="Table 178">
            <a:extLst>
              <a:ext uri="{FF2B5EF4-FFF2-40B4-BE49-F238E27FC236}">
                <a16:creationId xmlns:a16="http://schemas.microsoft.com/office/drawing/2014/main" id="{CDCDE6C5-5551-4BE3-989E-7FCFD8C3AF2F}"/>
              </a:ext>
            </a:extLst>
          </p:cNvPr>
          <p:cNvGraphicFramePr>
            <a:graphicFrameLocks noGrp="1"/>
          </p:cNvGraphicFramePr>
          <p:nvPr>
            <p:extLst>
              <p:ext uri="{D42A27DB-BD31-4B8C-83A1-F6EECF244321}">
                <p14:modId xmlns:p14="http://schemas.microsoft.com/office/powerpoint/2010/main" val="3473809244"/>
              </p:ext>
            </p:extLst>
          </p:nvPr>
        </p:nvGraphicFramePr>
        <p:xfrm>
          <a:off x="59832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180" name="Table 179">
            <a:extLst>
              <a:ext uri="{FF2B5EF4-FFF2-40B4-BE49-F238E27FC236}">
                <a16:creationId xmlns:a16="http://schemas.microsoft.com/office/drawing/2014/main" id="{8FB2C51F-32D5-4D72-8197-E2FAE14A34F3}"/>
              </a:ext>
            </a:extLst>
          </p:cNvPr>
          <p:cNvGraphicFramePr>
            <a:graphicFrameLocks noGrp="1"/>
          </p:cNvGraphicFramePr>
          <p:nvPr>
            <p:extLst>
              <p:ext uri="{D42A27DB-BD31-4B8C-83A1-F6EECF244321}">
                <p14:modId xmlns:p14="http://schemas.microsoft.com/office/powerpoint/2010/main" val="1626603997"/>
              </p:ext>
            </p:extLst>
          </p:nvPr>
        </p:nvGraphicFramePr>
        <p:xfrm>
          <a:off x="79825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181" name="Straight Arrow Connector 180">
            <a:extLst>
              <a:ext uri="{FF2B5EF4-FFF2-40B4-BE49-F238E27FC236}">
                <a16:creationId xmlns:a16="http://schemas.microsoft.com/office/drawing/2014/main" id="{2330188F-F1B1-4AF7-BB94-776208C6C027}"/>
              </a:ext>
            </a:extLst>
          </p:cNvPr>
          <p:cNvCxnSpPr/>
          <p:nvPr/>
        </p:nvCxnSpPr>
        <p:spPr>
          <a:xfrm flipH="1">
            <a:off x="63159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FD8C6E73-07A8-496B-81FD-9CB1B21124EB}"/>
              </a:ext>
            </a:extLst>
          </p:cNvPr>
          <p:cNvCxnSpPr>
            <a:cxnSpLocks/>
          </p:cNvCxnSpPr>
          <p:nvPr/>
        </p:nvCxnSpPr>
        <p:spPr>
          <a:xfrm flipH="1">
            <a:off x="6373586" y="2492829"/>
            <a:ext cx="1990599" cy="1408104"/>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3" name="Straight Arrow Connector 182">
            <a:extLst>
              <a:ext uri="{FF2B5EF4-FFF2-40B4-BE49-F238E27FC236}">
                <a16:creationId xmlns:a16="http://schemas.microsoft.com/office/drawing/2014/main" id="{E73DB695-F32B-4E69-8B14-A7A34A8F1A16}"/>
              </a:ext>
            </a:extLst>
          </p:cNvPr>
          <p:cNvCxnSpPr>
            <a:cxnSpLocks/>
          </p:cNvCxnSpPr>
          <p:nvPr/>
        </p:nvCxnSpPr>
        <p:spPr>
          <a:xfrm flipH="1">
            <a:off x="7613730" y="2492829"/>
            <a:ext cx="1048276"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C444B2A2-1EB7-42C1-9B4B-755EC35FBA2A}"/>
              </a:ext>
            </a:extLst>
          </p:cNvPr>
          <p:cNvCxnSpPr>
            <a:cxnSpLocks/>
          </p:cNvCxnSpPr>
          <p:nvPr/>
        </p:nvCxnSpPr>
        <p:spPr>
          <a:xfrm flipH="1">
            <a:off x="7613730" y="2491994"/>
            <a:ext cx="1281547" cy="140893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Arrow Connector 184">
            <a:extLst>
              <a:ext uri="{FF2B5EF4-FFF2-40B4-BE49-F238E27FC236}">
                <a16:creationId xmlns:a16="http://schemas.microsoft.com/office/drawing/2014/main" id="{F655724F-0127-4CE7-8925-BB316CF3BEED}"/>
              </a:ext>
            </a:extLst>
          </p:cNvPr>
          <p:cNvCxnSpPr>
            <a:cxnSpLocks/>
          </p:cNvCxnSpPr>
          <p:nvPr/>
        </p:nvCxnSpPr>
        <p:spPr>
          <a:xfrm>
            <a:off x="9417511" y="2484956"/>
            <a:ext cx="769160" cy="141597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6" name="Straight Arrow Connector 185">
            <a:extLst>
              <a:ext uri="{FF2B5EF4-FFF2-40B4-BE49-F238E27FC236}">
                <a16:creationId xmlns:a16="http://schemas.microsoft.com/office/drawing/2014/main" id="{4C1F7B9F-F017-4F6B-A46D-17FC8D1A5B82}"/>
              </a:ext>
            </a:extLst>
          </p:cNvPr>
          <p:cNvCxnSpPr>
            <a:cxnSpLocks/>
          </p:cNvCxnSpPr>
          <p:nvPr/>
        </p:nvCxnSpPr>
        <p:spPr>
          <a:xfrm>
            <a:off x="9708970" y="2491994"/>
            <a:ext cx="477701" cy="140893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5" name="Table 4">
            <a:extLst>
              <a:ext uri="{FF2B5EF4-FFF2-40B4-BE49-F238E27FC236}">
                <a16:creationId xmlns:a16="http://schemas.microsoft.com/office/drawing/2014/main" id="{2C26BE55-27F5-4824-9CFF-9B819A754E2C}"/>
              </a:ext>
            </a:extLst>
          </p:cNvPr>
          <p:cNvGraphicFramePr>
            <a:graphicFrameLocks noGrp="1"/>
          </p:cNvGraphicFramePr>
          <p:nvPr>
            <p:extLst>
              <p:ext uri="{D42A27DB-BD31-4B8C-83A1-F6EECF244321}">
                <p14:modId xmlns:p14="http://schemas.microsoft.com/office/powerpoint/2010/main" val="3503159395"/>
              </p:ext>
            </p:extLst>
          </p:nvPr>
        </p:nvGraphicFramePr>
        <p:xfrm>
          <a:off x="1880243" y="4594949"/>
          <a:ext cx="3833287" cy="1957718"/>
        </p:xfrm>
        <a:graphic>
          <a:graphicData uri="http://schemas.openxmlformats.org/drawingml/2006/table">
            <a:tbl>
              <a:tblPr firstRow="1" lastCol="1" bandRow="1">
                <a:tableStyleId>{073A0DAA-6AF3-43AB-8588-CEC1D06C72B9}</a:tableStyleId>
              </a:tblPr>
              <a:tblGrid>
                <a:gridCol w="958322">
                  <a:extLst>
                    <a:ext uri="{9D8B030D-6E8A-4147-A177-3AD203B41FA5}">
                      <a16:colId xmlns:a16="http://schemas.microsoft.com/office/drawing/2014/main" val="2527948989"/>
                    </a:ext>
                  </a:extLst>
                </a:gridCol>
                <a:gridCol w="958322">
                  <a:extLst>
                    <a:ext uri="{9D8B030D-6E8A-4147-A177-3AD203B41FA5}">
                      <a16:colId xmlns:a16="http://schemas.microsoft.com/office/drawing/2014/main" val="3579426715"/>
                    </a:ext>
                  </a:extLst>
                </a:gridCol>
                <a:gridCol w="1165485">
                  <a:extLst>
                    <a:ext uri="{9D8B030D-6E8A-4147-A177-3AD203B41FA5}">
                      <a16:colId xmlns:a16="http://schemas.microsoft.com/office/drawing/2014/main" val="2661816867"/>
                    </a:ext>
                  </a:extLst>
                </a:gridCol>
                <a:gridCol w="751158">
                  <a:extLst>
                    <a:ext uri="{9D8B030D-6E8A-4147-A177-3AD203B41FA5}">
                      <a16:colId xmlns:a16="http://schemas.microsoft.com/office/drawing/2014/main" val="2204460541"/>
                    </a:ext>
                  </a:extLst>
                </a:gridCol>
              </a:tblGrid>
              <a:tr h="403238">
                <a:tc>
                  <a:txBody>
                    <a:bodyPr/>
                    <a:lstStyle/>
                    <a:p>
                      <a:pPr algn="ctr"/>
                      <a:r>
                        <a:rPr lang="en-US" sz="1100" dirty="0" err="1"/>
                        <a:t>tidx</a:t>
                      </a:r>
                      <a:endParaRPr lang="en-US" sz="1100" dirty="0"/>
                    </a:p>
                  </a:txBody>
                  <a:tcPr anchor="ctr"/>
                </a:tc>
                <a:tc>
                  <a:txBody>
                    <a:bodyPr/>
                    <a:lstStyle/>
                    <a:p>
                      <a:pPr algn="ctr"/>
                      <a:r>
                        <a:rPr lang="en-US" sz="1100" dirty="0" err="1"/>
                        <a:t>tidx</a:t>
                      </a:r>
                      <a:r>
                        <a:rPr lang="en-US" sz="1100" dirty="0"/>
                        <a:t> % 2</a:t>
                      </a:r>
                    </a:p>
                  </a:txBody>
                  <a:tcPr anchor="ctr"/>
                </a:tc>
                <a:tc>
                  <a:txBody>
                    <a:bodyPr/>
                    <a:lstStyle/>
                    <a:p>
                      <a:pPr algn="ctr"/>
                      <a:r>
                        <a:rPr lang="en-US" sz="1100" dirty="0" err="1"/>
                        <a:t>tidx</a:t>
                      </a:r>
                      <a:r>
                        <a:rPr lang="en-US" sz="1100" dirty="0"/>
                        <a:t> - </a:t>
                      </a:r>
                      <a:r>
                        <a:rPr lang="en-US" sz="1100" dirty="0" err="1"/>
                        <a:t>tidx</a:t>
                      </a:r>
                      <a:r>
                        <a:rPr lang="en-US" sz="1100" dirty="0"/>
                        <a:t> % 2</a:t>
                      </a:r>
                    </a:p>
                  </a:txBody>
                  <a:tcPr anchor="ctr"/>
                </a:tc>
                <a:tc>
                  <a:txBody>
                    <a:bodyPr/>
                    <a:lstStyle/>
                    <a:p>
                      <a:pPr algn="ctr"/>
                      <a:r>
                        <a:rPr lang="en-US" sz="1100" dirty="0"/>
                        <a:t>Bank</a:t>
                      </a:r>
                    </a:p>
                  </a:txBody>
                  <a:tcPr anchor="ctr"/>
                </a:tc>
                <a:extLst>
                  <a:ext uri="{0D108BD9-81ED-4DB2-BD59-A6C34878D82A}">
                    <a16:rowId xmlns:a16="http://schemas.microsoft.com/office/drawing/2014/main" val="3541732605"/>
                  </a:ext>
                </a:extLst>
              </a:tr>
              <a:tr h="233622">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0</a:t>
                      </a:r>
                    </a:p>
                  </a:txBody>
                  <a:tcPr anchor="ctr"/>
                </a:tc>
                <a:extLst>
                  <a:ext uri="{0D108BD9-81ED-4DB2-BD59-A6C34878D82A}">
                    <a16:rowId xmlns:a16="http://schemas.microsoft.com/office/drawing/2014/main" val="2138482811"/>
                  </a:ext>
                </a:extLst>
              </a:tr>
              <a:tr h="233622">
                <a:tc>
                  <a:txBody>
                    <a:bodyPr/>
                    <a:lstStyle/>
                    <a:p>
                      <a:pPr algn="ctr"/>
                      <a:r>
                        <a:rPr lang="en-US" sz="1100" dirty="0"/>
                        <a:t>1</a:t>
                      </a:r>
                    </a:p>
                  </a:txBody>
                  <a:tcPr anchor="ctr"/>
                </a:tc>
                <a:tc>
                  <a:txBody>
                    <a:bodyPr/>
                    <a:lstStyle/>
                    <a:p>
                      <a:pPr algn="ctr"/>
                      <a:r>
                        <a:rPr lang="en-US" sz="1100" dirty="0"/>
                        <a:t>1</a:t>
                      </a:r>
                    </a:p>
                  </a:txBody>
                  <a:tcPr anchor="ctr"/>
                </a:tc>
                <a:tc>
                  <a:txBody>
                    <a:bodyPr/>
                    <a:lstStyle/>
                    <a:p>
                      <a:pPr algn="ctr"/>
                      <a:r>
                        <a:rPr lang="en-US" sz="1100" dirty="0"/>
                        <a:t>0</a:t>
                      </a:r>
                    </a:p>
                  </a:txBody>
                  <a:tcPr anchor="ctr"/>
                </a:tc>
                <a:tc>
                  <a:txBody>
                    <a:bodyPr/>
                    <a:lstStyle/>
                    <a:p>
                      <a:pPr algn="ctr"/>
                      <a:r>
                        <a:rPr lang="en-US" sz="1100" dirty="0"/>
                        <a:t>0</a:t>
                      </a:r>
                    </a:p>
                  </a:txBody>
                  <a:tcPr anchor="ctr"/>
                </a:tc>
                <a:extLst>
                  <a:ext uri="{0D108BD9-81ED-4DB2-BD59-A6C34878D82A}">
                    <a16:rowId xmlns:a16="http://schemas.microsoft.com/office/drawing/2014/main" val="477159342"/>
                  </a:ext>
                </a:extLst>
              </a:tr>
              <a:tr h="233622">
                <a:tc>
                  <a:txBody>
                    <a:bodyPr/>
                    <a:lstStyle/>
                    <a:p>
                      <a:pPr algn="ctr"/>
                      <a:r>
                        <a:rPr lang="en-US" sz="1100" dirty="0"/>
                        <a:t>10</a:t>
                      </a:r>
                    </a:p>
                  </a:txBody>
                  <a:tcPr anchor="ctr"/>
                </a:tc>
                <a:tc>
                  <a:txBody>
                    <a:bodyPr/>
                    <a:lstStyle/>
                    <a:p>
                      <a:pPr algn="ctr"/>
                      <a:r>
                        <a:rPr lang="en-US" sz="1100" dirty="0"/>
                        <a:t>0</a:t>
                      </a:r>
                    </a:p>
                  </a:txBody>
                  <a:tcPr anchor="ctr"/>
                </a:tc>
                <a:tc>
                  <a:txBody>
                    <a:bodyPr/>
                    <a:lstStyle/>
                    <a:p>
                      <a:pPr algn="ctr"/>
                      <a:r>
                        <a:rPr lang="en-US" sz="1100" dirty="0"/>
                        <a:t>10</a:t>
                      </a:r>
                    </a:p>
                  </a:txBody>
                  <a:tcPr anchor="ctr"/>
                </a:tc>
                <a:tc>
                  <a:txBody>
                    <a:bodyPr/>
                    <a:lstStyle/>
                    <a:p>
                      <a:pPr algn="ctr"/>
                      <a:r>
                        <a:rPr lang="en-US" sz="1100" dirty="0"/>
                        <a:t>10</a:t>
                      </a:r>
                    </a:p>
                  </a:txBody>
                  <a:tcPr anchor="ctr"/>
                </a:tc>
                <a:extLst>
                  <a:ext uri="{0D108BD9-81ED-4DB2-BD59-A6C34878D82A}">
                    <a16:rowId xmlns:a16="http://schemas.microsoft.com/office/drawing/2014/main" val="1390225196"/>
                  </a:ext>
                </a:extLst>
              </a:tr>
              <a:tr h="233622">
                <a:tc>
                  <a:txBody>
                    <a:bodyPr/>
                    <a:lstStyle/>
                    <a:p>
                      <a:pPr algn="ctr"/>
                      <a:r>
                        <a:rPr lang="en-US" sz="1100" dirty="0"/>
                        <a:t>16</a:t>
                      </a:r>
                    </a:p>
                  </a:txBody>
                  <a:tcPr anchor="ctr"/>
                </a:tc>
                <a:tc>
                  <a:txBody>
                    <a:bodyPr/>
                    <a:lstStyle/>
                    <a:p>
                      <a:pPr algn="ctr"/>
                      <a:r>
                        <a:rPr lang="en-US" sz="1100" dirty="0"/>
                        <a:t>0</a:t>
                      </a:r>
                    </a:p>
                  </a:txBody>
                  <a:tcPr anchor="ctr"/>
                </a:tc>
                <a:tc>
                  <a:txBody>
                    <a:bodyPr/>
                    <a:lstStyle/>
                    <a:p>
                      <a:pPr algn="ctr"/>
                      <a:r>
                        <a:rPr lang="en-US" sz="1100" dirty="0"/>
                        <a:t>16</a:t>
                      </a:r>
                    </a:p>
                  </a:txBody>
                  <a:tcPr anchor="ctr"/>
                </a:tc>
                <a:tc>
                  <a:txBody>
                    <a:bodyPr/>
                    <a:lstStyle/>
                    <a:p>
                      <a:pPr algn="ctr"/>
                      <a:r>
                        <a:rPr lang="en-US" sz="1100" dirty="0"/>
                        <a:t>16</a:t>
                      </a:r>
                    </a:p>
                  </a:txBody>
                  <a:tcPr anchor="ctr"/>
                </a:tc>
                <a:extLst>
                  <a:ext uri="{0D108BD9-81ED-4DB2-BD59-A6C34878D82A}">
                    <a16:rowId xmlns:a16="http://schemas.microsoft.com/office/drawing/2014/main" val="4263407420"/>
                  </a:ext>
                </a:extLst>
              </a:tr>
              <a:tr h="233622">
                <a:tc>
                  <a:txBody>
                    <a:bodyPr/>
                    <a:lstStyle/>
                    <a:p>
                      <a:pPr algn="ctr"/>
                      <a:r>
                        <a:rPr lang="en-US" sz="1100" dirty="0"/>
                        <a:t>30</a:t>
                      </a:r>
                    </a:p>
                  </a:txBody>
                  <a:tcPr anchor="ctr"/>
                </a:tc>
                <a:tc>
                  <a:txBody>
                    <a:bodyPr/>
                    <a:lstStyle/>
                    <a:p>
                      <a:pPr algn="ctr"/>
                      <a:r>
                        <a:rPr lang="en-US" sz="1100" dirty="0"/>
                        <a:t>0</a:t>
                      </a:r>
                    </a:p>
                  </a:txBody>
                  <a:tcPr anchor="ctr"/>
                </a:tc>
                <a:tc>
                  <a:txBody>
                    <a:bodyPr/>
                    <a:lstStyle/>
                    <a:p>
                      <a:pPr algn="ctr"/>
                      <a:r>
                        <a:rPr lang="en-US" sz="1100" dirty="0"/>
                        <a:t>30</a:t>
                      </a:r>
                    </a:p>
                  </a:txBody>
                  <a:tcPr anchor="ctr"/>
                </a:tc>
                <a:tc>
                  <a:txBody>
                    <a:bodyPr/>
                    <a:lstStyle/>
                    <a:p>
                      <a:pPr algn="ctr"/>
                      <a:r>
                        <a:rPr lang="en-US" sz="1100" dirty="0"/>
                        <a:t>30</a:t>
                      </a:r>
                    </a:p>
                  </a:txBody>
                  <a:tcPr anchor="ctr"/>
                </a:tc>
                <a:extLst>
                  <a:ext uri="{0D108BD9-81ED-4DB2-BD59-A6C34878D82A}">
                    <a16:rowId xmlns:a16="http://schemas.microsoft.com/office/drawing/2014/main" val="1975865281"/>
                  </a:ext>
                </a:extLst>
              </a:tr>
              <a:tr h="233622">
                <a:tc>
                  <a:txBody>
                    <a:bodyPr/>
                    <a:lstStyle/>
                    <a:p>
                      <a:pPr algn="ctr"/>
                      <a:r>
                        <a:rPr lang="en-US" sz="1100" dirty="0"/>
                        <a:t>31</a:t>
                      </a:r>
                    </a:p>
                  </a:txBody>
                  <a:tcPr anchor="ctr"/>
                </a:tc>
                <a:tc>
                  <a:txBody>
                    <a:bodyPr/>
                    <a:lstStyle/>
                    <a:p>
                      <a:pPr algn="ctr"/>
                      <a:r>
                        <a:rPr lang="en-US" sz="1100" dirty="0"/>
                        <a:t>1</a:t>
                      </a:r>
                    </a:p>
                  </a:txBody>
                  <a:tcPr anchor="ctr"/>
                </a:tc>
                <a:tc>
                  <a:txBody>
                    <a:bodyPr/>
                    <a:lstStyle/>
                    <a:p>
                      <a:pPr algn="ctr"/>
                      <a:r>
                        <a:rPr lang="en-US" sz="1100" dirty="0"/>
                        <a:t>30</a:t>
                      </a:r>
                    </a:p>
                  </a:txBody>
                  <a:tcPr anchor="ctr"/>
                </a:tc>
                <a:tc>
                  <a:txBody>
                    <a:bodyPr/>
                    <a:lstStyle/>
                    <a:p>
                      <a:pPr algn="ctr"/>
                      <a:r>
                        <a:rPr lang="en-US" sz="1100" dirty="0"/>
                        <a:t>30</a:t>
                      </a:r>
                    </a:p>
                  </a:txBody>
                  <a:tcPr anchor="ctr"/>
                </a:tc>
                <a:extLst>
                  <a:ext uri="{0D108BD9-81ED-4DB2-BD59-A6C34878D82A}">
                    <a16:rowId xmlns:a16="http://schemas.microsoft.com/office/drawing/2014/main" val="1402272448"/>
                  </a:ext>
                </a:extLst>
              </a:tr>
            </a:tbl>
          </a:graphicData>
        </a:graphic>
      </p:graphicFrame>
    </p:spTree>
    <p:extLst>
      <p:ext uri="{BB962C8B-B14F-4D97-AF65-F5344CB8AC3E}">
        <p14:creationId xmlns:p14="http://schemas.microsoft.com/office/powerpoint/2010/main" val="3740471246"/>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Shape 1403"/>
          <p:cNvSpPr txBox="1">
            <a:spLocks noGrp="1"/>
          </p:cNvSpPr>
          <p:nvPr>
            <p:ph idx="1"/>
          </p:nvPr>
        </p:nvSpPr>
        <p:spPr>
          <a:xfrm>
            <a:off x="838200" y="1825625"/>
            <a:ext cx="6013069" cy="4351338"/>
          </a:xfrm>
        </p:spPr>
        <p:txBody>
          <a:bodyPr/>
          <a:lstStyle/>
          <a:p>
            <a:pPr lvl="0"/>
            <a:r>
              <a:rPr lang="en" dirty="0"/>
              <a:t>Access to the different elements in a bank is executed serially.</a:t>
            </a:r>
          </a:p>
          <a:p>
            <a:pPr lvl="0"/>
            <a:r>
              <a:rPr lang="en" dirty="0"/>
              <a:t>“2 way bank conflict”</a:t>
            </a:r>
          </a:p>
        </p:txBody>
      </p:sp>
      <p:sp>
        <p:nvSpPr>
          <p:cNvPr id="1404" name="Shape 1404"/>
          <p:cNvSpPr txBox="1">
            <a:spLocks noGrp="1"/>
          </p:cNvSpPr>
          <p:nvPr>
            <p:ph type="title"/>
          </p:nvPr>
        </p:nvSpPr>
        <p:spPr/>
        <p:txBody>
          <a:bodyPr/>
          <a:lstStyle/>
          <a:p>
            <a:pPr lvl="0"/>
            <a:r>
              <a:rPr lang="en" dirty="0"/>
              <a:t>Banks</a:t>
            </a:r>
          </a:p>
        </p:txBody>
      </p:sp>
      <p:grpSp>
        <p:nvGrpSpPr>
          <p:cNvPr id="176" name="Group 175">
            <a:extLst>
              <a:ext uri="{FF2B5EF4-FFF2-40B4-BE49-F238E27FC236}">
                <a16:creationId xmlns:a16="http://schemas.microsoft.com/office/drawing/2014/main" id="{CA7461F1-FDBD-485C-AD25-F985CAD69BF6}"/>
              </a:ext>
            </a:extLst>
          </p:cNvPr>
          <p:cNvGrpSpPr/>
          <p:nvPr/>
        </p:nvGrpSpPr>
        <p:grpSpPr>
          <a:xfrm>
            <a:off x="7116048" y="1937259"/>
            <a:ext cx="3128014" cy="738633"/>
            <a:chOff x="2571262" y="3777696"/>
            <a:chExt cx="3128014" cy="738633"/>
          </a:xfrm>
        </p:grpSpPr>
        <p:sp>
          <p:nvSpPr>
            <p:cNvPr id="177" name="Oval 176">
              <a:extLst>
                <a:ext uri="{FF2B5EF4-FFF2-40B4-BE49-F238E27FC236}">
                  <a16:creationId xmlns:a16="http://schemas.microsoft.com/office/drawing/2014/main" id="{02488669-8AB2-46EB-81A3-984184FEFBE5}"/>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Shape 1027">
              <a:extLst>
                <a:ext uri="{FF2B5EF4-FFF2-40B4-BE49-F238E27FC236}">
                  <a16:creationId xmlns:a16="http://schemas.microsoft.com/office/drawing/2014/main" id="{6C9EFF21-2241-434A-A44D-CD031F660929}"/>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179" name="Table 178">
            <a:extLst>
              <a:ext uri="{FF2B5EF4-FFF2-40B4-BE49-F238E27FC236}">
                <a16:creationId xmlns:a16="http://schemas.microsoft.com/office/drawing/2014/main" id="{2D7B2835-0B4F-4907-A132-E1870F1D4476}"/>
              </a:ext>
            </a:extLst>
          </p:cNvPr>
          <p:cNvGraphicFramePr>
            <a:graphicFrameLocks noGrp="1"/>
          </p:cNvGraphicFramePr>
          <p:nvPr>
            <p:extLst>
              <p:ext uri="{D42A27DB-BD31-4B8C-83A1-F6EECF244321}">
                <p14:modId xmlns:p14="http://schemas.microsoft.com/office/powerpoint/2010/main" val="3016660665"/>
              </p:ext>
            </p:extLst>
          </p:nvPr>
        </p:nvGraphicFramePr>
        <p:xfrm>
          <a:off x="59832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180" name="Table 179">
            <a:extLst>
              <a:ext uri="{FF2B5EF4-FFF2-40B4-BE49-F238E27FC236}">
                <a16:creationId xmlns:a16="http://schemas.microsoft.com/office/drawing/2014/main" id="{6AD0CA13-FFBF-49CB-B52E-1375F8C02C0F}"/>
              </a:ext>
            </a:extLst>
          </p:cNvPr>
          <p:cNvGraphicFramePr>
            <a:graphicFrameLocks noGrp="1"/>
          </p:cNvGraphicFramePr>
          <p:nvPr>
            <p:extLst>
              <p:ext uri="{D42A27DB-BD31-4B8C-83A1-F6EECF244321}">
                <p14:modId xmlns:p14="http://schemas.microsoft.com/office/powerpoint/2010/main" val="971137485"/>
              </p:ext>
            </p:extLst>
          </p:nvPr>
        </p:nvGraphicFramePr>
        <p:xfrm>
          <a:off x="79825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181" name="Straight Arrow Connector 180">
            <a:extLst>
              <a:ext uri="{FF2B5EF4-FFF2-40B4-BE49-F238E27FC236}">
                <a16:creationId xmlns:a16="http://schemas.microsoft.com/office/drawing/2014/main" id="{0944123A-C6AD-415A-A90A-B424867EF286}"/>
              </a:ext>
            </a:extLst>
          </p:cNvPr>
          <p:cNvCxnSpPr/>
          <p:nvPr/>
        </p:nvCxnSpPr>
        <p:spPr>
          <a:xfrm flipH="1">
            <a:off x="63159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40A97E57-572A-48B1-819A-ABD4F0ABD29C}"/>
              </a:ext>
            </a:extLst>
          </p:cNvPr>
          <p:cNvCxnSpPr>
            <a:cxnSpLocks/>
          </p:cNvCxnSpPr>
          <p:nvPr/>
        </p:nvCxnSpPr>
        <p:spPr>
          <a:xfrm flipH="1">
            <a:off x="6270171" y="2492829"/>
            <a:ext cx="2094015" cy="178525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3" name="Straight Arrow Connector 182">
            <a:extLst>
              <a:ext uri="{FF2B5EF4-FFF2-40B4-BE49-F238E27FC236}">
                <a16:creationId xmlns:a16="http://schemas.microsoft.com/office/drawing/2014/main" id="{B9714BB3-B051-4EAB-887D-5A981F0238CE}"/>
              </a:ext>
            </a:extLst>
          </p:cNvPr>
          <p:cNvCxnSpPr>
            <a:cxnSpLocks/>
          </p:cNvCxnSpPr>
          <p:nvPr/>
        </p:nvCxnSpPr>
        <p:spPr>
          <a:xfrm flipH="1">
            <a:off x="7613730" y="2492829"/>
            <a:ext cx="1048276"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10F6D70F-EE67-4682-B7F6-2261A77E0DF9}"/>
              </a:ext>
            </a:extLst>
          </p:cNvPr>
          <p:cNvCxnSpPr>
            <a:cxnSpLocks/>
          </p:cNvCxnSpPr>
          <p:nvPr/>
        </p:nvCxnSpPr>
        <p:spPr>
          <a:xfrm flipH="1">
            <a:off x="7613730" y="2491994"/>
            <a:ext cx="1281548" cy="178609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Arrow Connector 184">
            <a:extLst>
              <a:ext uri="{FF2B5EF4-FFF2-40B4-BE49-F238E27FC236}">
                <a16:creationId xmlns:a16="http://schemas.microsoft.com/office/drawing/2014/main" id="{4FA807D6-7FFE-40A0-954E-9D28501C99EC}"/>
              </a:ext>
            </a:extLst>
          </p:cNvPr>
          <p:cNvCxnSpPr>
            <a:cxnSpLocks/>
          </p:cNvCxnSpPr>
          <p:nvPr/>
        </p:nvCxnSpPr>
        <p:spPr>
          <a:xfrm>
            <a:off x="9417511" y="2484956"/>
            <a:ext cx="521146" cy="1423015"/>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6" name="Straight Arrow Connector 185">
            <a:extLst>
              <a:ext uri="{FF2B5EF4-FFF2-40B4-BE49-F238E27FC236}">
                <a16:creationId xmlns:a16="http://schemas.microsoft.com/office/drawing/2014/main" id="{EAEFCDC2-2952-41F8-B368-E7D6D88CEAEE}"/>
              </a:ext>
            </a:extLst>
          </p:cNvPr>
          <p:cNvCxnSpPr>
            <a:cxnSpLocks/>
          </p:cNvCxnSpPr>
          <p:nvPr/>
        </p:nvCxnSpPr>
        <p:spPr>
          <a:xfrm>
            <a:off x="9708970" y="2491994"/>
            <a:ext cx="535092" cy="178609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191" name="Shape 1391">
            <a:extLst>
              <a:ext uri="{FF2B5EF4-FFF2-40B4-BE49-F238E27FC236}">
                <a16:creationId xmlns:a16="http://schemas.microsoft.com/office/drawing/2014/main" id="{EB642AEA-2ABD-44F6-BA93-DF3325B72A8C}"/>
              </a:ext>
            </a:extLst>
          </p:cNvPr>
          <p:cNvSpPr txBox="1"/>
          <p:nvPr/>
        </p:nvSpPr>
        <p:spPr>
          <a:xfrm>
            <a:off x="804328" y="3446321"/>
            <a:ext cx="4416504" cy="923299"/>
          </a:xfrm>
          <a:prstGeom prst="rect">
            <a:avLst/>
          </a:prstGeom>
          <a:noFill/>
          <a:ln>
            <a:noFill/>
          </a:ln>
        </p:spPr>
        <p:txBody>
          <a:bodyPr wrap="square" lIns="91425" tIns="91425" rIns="91425" bIns="91425" anchor="t" anchorCtr="0">
            <a:spAutoFit/>
          </a:bodyPr>
          <a:lstStyle/>
          <a:p>
            <a:r>
              <a:rPr lang="en" sz="1600" b="1" dirty="0">
                <a:solidFill>
                  <a:srgbClr val="6AB825"/>
                </a:solidFill>
                <a:latin typeface="Consolas"/>
                <a:ea typeface="Consolas"/>
                <a:cs typeface="Consolas"/>
                <a:sym typeface="Consolas"/>
              </a:rPr>
              <a:t>__shared__</a:t>
            </a:r>
            <a:r>
              <a:rPr lang="en" sz="1600" dirty="0">
                <a:solidFill>
                  <a:srgbClr val="D0D0D0"/>
                </a:solidFill>
                <a:latin typeface="Consolas"/>
                <a:ea typeface="Consolas"/>
                <a:cs typeface="Consolas"/>
                <a:sym typeface="Consolas"/>
              </a:rPr>
              <a:t> </a:t>
            </a:r>
            <a:r>
              <a:rPr lang="en" sz="1600" b="1" dirty="0">
                <a:solidFill>
                  <a:srgbClr val="6AB825"/>
                </a:solidFill>
                <a:latin typeface="Consolas"/>
                <a:ea typeface="Consolas"/>
                <a:cs typeface="Consolas"/>
                <a:sym typeface="Consolas"/>
              </a:rPr>
              <a:t>float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tile[</a:t>
            </a:r>
            <a:r>
              <a:rPr lang="en" sz="1600" dirty="0">
                <a:solidFill>
                  <a:srgbClr val="6FA8DC"/>
                </a:solidFill>
                <a:latin typeface="Consolas"/>
                <a:ea typeface="Consolas"/>
                <a:cs typeface="Consolas"/>
                <a:sym typeface="Consolas"/>
              </a:rPr>
              <a:t>64</a:t>
            </a:r>
            <a:r>
              <a:rPr lang="en" sz="1600" dirty="0">
                <a:solidFill>
                  <a:schemeClr val="dk2"/>
                </a:solidFill>
                <a:latin typeface="Consolas"/>
                <a:ea typeface="Consolas"/>
                <a:cs typeface="Consolas"/>
                <a:sym typeface="Consolas"/>
              </a:rPr>
              <a:t>];</a:t>
            </a:r>
          </a:p>
          <a:p>
            <a:r>
              <a:rPr lang="en" sz="1600" dirty="0">
                <a:solidFill>
                  <a:srgbClr val="92D050"/>
                </a:solidFill>
                <a:latin typeface="Consolas"/>
                <a:ea typeface="Consolas"/>
                <a:cs typeface="Consolas"/>
                <a:sym typeface="Consolas"/>
              </a:rPr>
              <a:t>int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tidx = threadidx.x;</a:t>
            </a:r>
          </a:p>
          <a:p>
            <a:r>
              <a:rPr lang="en" sz="1600" dirty="0">
                <a:solidFill>
                  <a:srgbClr val="92D050"/>
                </a:solidFill>
                <a:latin typeface="Consolas"/>
                <a:ea typeface="Consolas"/>
                <a:cs typeface="Consolas"/>
                <a:sym typeface="Consolas"/>
              </a:rPr>
              <a:t>int</a:t>
            </a:r>
            <a:r>
              <a:rPr lang="en" sz="1600" dirty="0">
                <a:solidFill>
                  <a:srgbClr val="D0D0D0"/>
                </a:solidFill>
                <a:latin typeface="Consolas"/>
                <a:ea typeface="Consolas"/>
                <a:cs typeface="Consolas"/>
                <a:sym typeface="Consolas"/>
              </a:rPr>
              <a:t> </a:t>
            </a:r>
            <a:r>
              <a:rPr lang="en" sz="1600" dirty="0">
                <a:solidFill>
                  <a:schemeClr val="dk2"/>
                </a:solidFill>
                <a:latin typeface="Consolas"/>
                <a:ea typeface="Consolas"/>
                <a:cs typeface="Consolas"/>
                <a:sym typeface="Consolas"/>
              </a:rPr>
              <a:t>bar = tile[tidx + tidx % </a:t>
            </a:r>
            <a:r>
              <a:rPr lang="en" sz="1600" dirty="0">
                <a:solidFill>
                  <a:srgbClr val="6FA8DC"/>
                </a:solidFill>
                <a:latin typeface="Consolas"/>
                <a:ea typeface="Consolas"/>
                <a:cs typeface="Consolas"/>
                <a:sym typeface="Consolas"/>
              </a:rPr>
              <a:t>2 * 31</a:t>
            </a:r>
            <a:r>
              <a:rPr lang="en" sz="1600" dirty="0">
                <a:solidFill>
                  <a:schemeClr val="dk2"/>
                </a:solidFill>
                <a:latin typeface="Consolas"/>
                <a:ea typeface="Consolas"/>
                <a:cs typeface="Consolas"/>
                <a:sym typeface="Consolas"/>
              </a:rPr>
              <a:t>];</a:t>
            </a:r>
          </a:p>
        </p:txBody>
      </p:sp>
      <p:graphicFrame>
        <p:nvGraphicFramePr>
          <p:cNvPr id="194" name="Table 193">
            <a:extLst>
              <a:ext uri="{FF2B5EF4-FFF2-40B4-BE49-F238E27FC236}">
                <a16:creationId xmlns:a16="http://schemas.microsoft.com/office/drawing/2014/main" id="{9E01F262-0B2A-420F-A69D-2A5EB3675662}"/>
              </a:ext>
            </a:extLst>
          </p:cNvPr>
          <p:cNvGraphicFramePr>
            <a:graphicFrameLocks noGrp="1"/>
          </p:cNvGraphicFramePr>
          <p:nvPr>
            <p:extLst>
              <p:ext uri="{D42A27DB-BD31-4B8C-83A1-F6EECF244321}">
                <p14:modId xmlns:p14="http://schemas.microsoft.com/office/powerpoint/2010/main" val="592709509"/>
              </p:ext>
            </p:extLst>
          </p:nvPr>
        </p:nvGraphicFramePr>
        <p:xfrm>
          <a:off x="838200" y="4594949"/>
          <a:ext cx="4838700" cy="1957718"/>
        </p:xfrm>
        <a:graphic>
          <a:graphicData uri="http://schemas.openxmlformats.org/drawingml/2006/table">
            <a:tbl>
              <a:tblPr firstRow="1" lastCol="1" bandRow="1">
                <a:tableStyleId>{073A0DAA-6AF3-43AB-8588-CEC1D06C72B9}</a:tableStyleId>
              </a:tblPr>
              <a:tblGrid>
                <a:gridCol w="599618">
                  <a:extLst>
                    <a:ext uri="{9D8B030D-6E8A-4147-A177-3AD203B41FA5}">
                      <a16:colId xmlns:a16="http://schemas.microsoft.com/office/drawing/2014/main" val="2527948989"/>
                    </a:ext>
                  </a:extLst>
                </a:gridCol>
                <a:gridCol w="794089">
                  <a:extLst>
                    <a:ext uri="{9D8B030D-6E8A-4147-A177-3AD203B41FA5}">
                      <a16:colId xmlns:a16="http://schemas.microsoft.com/office/drawing/2014/main" val="3579426715"/>
                    </a:ext>
                  </a:extLst>
                </a:gridCol>
                <a:gridCol w="1020971">
                  <a:extLst>
                    <a:ext uri="{9D8B030D-6E8A-4147-A177-3AD203B41FA5}">
                      <a16:colId xmlns:a16="http://schemas.microsoft.com/office/drawing/2014/main" val="2661816867"/>
                    </a:ext>
                  </a:extLst>
                </a:gridCol>
                <a:gridCol w="1431520">
                  <a:extLst>
                    <a:ext uri="{9D8B030D-6E8A-4147-A177-3AD203B41FA5}">
                      <a16:colId xmlns:a16="http://schemas.microsoft.com/office/drawing/2014/main" val="995805630"/>
                    </a:ext>
                  </a:extLst>
                </a:gridCol>
                <a:gridCol w="992502">
                  <a:extLst>
                    <a:ext uri="{9D8B030D-6E8A-4147-A177-3AD203B41FA5}">
                      <a16:colId xmlns:a16="http://schemas.microsoft.com/office/drawing/2014/main" val="2204460541"/>
                    </a:ext>
                  </a:extLst>
                </a:gridCol>
              </a:tblGrid>
              <a:tr h="403238">
                <a:tc>
                  <a:txBody>
                    <a:bodyPr/>
                    <a:lstStyle/>
                    <a:p>
                      <a:pPr algn="ctr"/>
                      <a:r>
                        <a:rPr lang="en-US" sz="1100" dirty="0" err="1"/>
                        <a:t>tidx</a:t>
                      </a:r>
                      <a:endParaRPr lang="en-US" sz="1100" dirty="0"/>
                    </a:p>
                  </a:txBody>
                  <a:tcPr anchor="ctr"/>
                </a:tc>
                <a:tc>
                  <a:txBody>
                    <a:bodyPr/>
                    <a:lstStyle/>
                    <a:p>
                      <a:pPr algn="ctr"/>
                      <a:r>
                        <a:rPr lang="en-US" sz="1100" dirty="0" err="1"/>
                        <a:t>tidx</a:t>
                      </a:r>
                      <a:r>
                        <a:rPr lang="en-US" sz="1100" dirty="0"/>
                        <a:t> % 2</a:t>
                      </a:r>
                    </a:p>
                  </a:txBody>
                  <a:tcPr anchor="ctr"/>
                </a:tc>
                <a:tc>
                  <a:txBody>
                    <a:bodyPr/>
                    <a:lstStyle/>
                    <a:p>
                      <a:pPr algn="ctr"/>
                      <a:r>
                        <a:rPr lang="en-US" sz="1100" dirty="0" err="1"/>
                        <a:t>tidx</a:t>
                      </a:r>
                      <a:r>
                        <a:rPr lang="en-US" sz="1100" dirty="0"/>
                        <a:t> % 2 * 31</a:t>
                      </a:r>
                    </a:p>
                  </a:txBody>
                  <a:tcPr anchor="ctr"/>
                </a:tc>
                <a:tc>
                  <a:txBody>
                    <a:bodyPr/>
                    <a:lstStyle/>
                    <a:p>
                      <a:pPr algn="ctr"/>
                      <a:r>
                        <a:rPr lang="en-US" sz="1100" dirty="0" err="1"/>
                        <a:t>tidx</a:t>
                      </a:r>
                      <a:r>
                        <a:rPr lang="en-US" sz="1100" dirty="0"/>
                        <a:t> + </a:t>
                      </a:r>
                      <a:r>
                        <a:rPr lang="en-US" sz="1100" dirty="0" err="1"/>
                        <a:t>tidx</a:t>
                      </a:r>
                      <a:r>
                        <a:rPr lang="en-US" sz="1100" dirty="0"/>
                        <a:t> % 2 * 31</a:t>
                      </a:r>
                    </a:p>
                  </a:txBody>
                  <a:tcPr anchor="ctr"/>
                </a:tc>
                <a:tc>
                  <a:txBody>
                    <a:bodyPr/>
                    <a:lstStyle/>
                    <a:p>
                      <a:pPr algn="ctr"/>
                      <a:r>
                        <a:rPr lang="en-US" sz="1100" dirty="0"/>
                        <a:t>Bank</a:t>
                      </a:r>
                    </a:p>
                  </a:txBody>
                  <a:tcPr anchor="ctr"/>
                </a:tc>
                <a:extLst>
                  <a:ext uri="{0D108BD9-81ED-4DB2-BD59-A6C34878D82A}">
                    <a16:rowId xmlns:a16="http://schemas.microsoft.com/office/drawing/2014/main" val="3541732605"/>
                  </a:ext>
                </a:extLst>
              </a:tr>
              <a:tr h="233622">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0</a:t>
                      </a:r>
                    </a:p>
                  </a:txBody>
                  <a:tcPr anchor="ctr"/>
                </a:tc>
                <a:extLst>
                  <a:ext uri="{0D108BD9-81ED-4DB2-BD59-A6C34878D82A}">
                    <a16:rowId xmlns:a16="http://schemas.microsoft.com/office/drawing/2014/main" val="2138482811"/>
                  </a:ext>
                </a:extLst>
              </a:tr>
              <a:tr h="233622">
                <a:tc>
                  <a:txBody>
                    <a:bodyPr/>
                    <a:lstStyle/>
                    <a:p>
                      <a:pPr algn="ctr"/>
                      <a:r>
                        <a:rPr lang="en-US" sz="1100" dirty="0"/>
                        <a:t>1</a:t>
                      </a:r>
                    </a:p>
                  </a:txBody>
                  <a:tcPr anchor="ctr"/>
                </a:tc>
                <a:tc>
                  <a:txBody>
                    <a:bodyPr/>
                    <a:lstStyle/>
                    <a:p>
                      <a:pPr algn="ctr"/>
                      <a:r>
                        <a:rPr lang="en-US" sz="1100" dirty="0"/>
                        <a:t>1</a:t>
                      </a:r>
                    </a:p>
                  </a:txBody>
                  <a:tcPr anchor="ctr"/>
                </a:tc>
                <a:tc>
                  <a:txBody>
                    <a:bodyPr/>
                    <a:lstStyle/>
                    <a:p>
                      <a:pPr algn="ctr"/>
                      <a:r>
                        <a:rPr lang="en-US" sz="1100" dirty="0"/>
                        <a:t>31</a:t>
                      </a:r>
                    </a:p>
                  </a:txBody>
                  <a:tcPr anchor="ctr"/>
                </a:tc>
                <a:tc>
                  <a:txBody>
                    <a:bodyPr/>
                    <a:lstStyle/>
                    <a:p>
                      <a:pPr algn="ctr"/>
                      <a:r>
                        <a:rPr lang="en-US" sz="1100" dirty="0"/>
                        <a:t>32</a:t>
                      </a:r>
                    </a:p>
                  </a:txBody>
                  <a:tcPr anchor="ctr"/>
                </a:tc>
                <a:tc>
                  <a:txBody>
                    <a:bodyPr/>
                    <a:lstStyle/>
                    <a:p>
                      <a:pPr algn="ctr"/>
                      <a:r>
                        <a:rPr lang="en-US" sz="1100" dirty="0"/>
                        <a:t>0</a:t>
                      </a:r>
                    </a:p>
                  </a:txBody>
                  <a:tcPr anchor="ctr"/>
                </a:tc>
                <a:extLst>
                  <a:ext uri="{0D108BD9-81ED-4DB2-BD59-A6C34878D82A}">
                    <a16:rowId xmlns:a16="http://schemas.microsoft.com/office/drawing/2014/main" val="477159342"/>
                  </a:ext>
                </a:extLst>
              </a:tr>
              <a:tr h="233622">
                <a:tc>
                  <a:txBody>
                    <a:bodyPr/>
                    <a:lstStyle/>
                    <a:p>
                      <a:pPr algn="ctr"/>
                      <a:r>
                        <a:rPr lang="en-US" sz="1100" dirty="0"/>
                        <a:t>10</a:t>
                      </a:r>
                    </a:p>
                  </a:txBody>
                  <a:tcPr anchor="ctr"/>
                </a:tc>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10</a:t>
                      </a:r>
                    </a:p>
                  </a:txBody>
                  <a:tcPr anchor="ctr"/>
                </a:tc>
                <a:tc>
                  <a:txBody>
                    <a:bodyPr/>
                    <a:lstStyle/>
                    <a:p>
                      <a:pPr algn="ctr"/>
                      <a:r>
                        <a:rPr lang="en-US" sz="1100" dirty="0"/>
                        <a:t>10</a:t>
                      </a:r>
                    </a:p>
                  </a:txBody>
                  <a:tcPr anchor="ctr"/>
                </a:tc>
                <a:extLst>
                  <a:ext uri="{0D108BD9-81ED-4DB2-BD59-A6C34878D82A}">
                    <a16:rowId xmlns:a16="http://schemas.microsoft.com/office/drawing/2014/main" val="1390225196"/>
                  </a:ext>
                </a:extLst>
              </a:tr>
              <a:tr h="233622">
                <a:tc>
                  <a:txBody>
                    <a:bodyPr/>
                    <a:lstStyle/>
                    <a:p>
                      <a:pPr algn="ctr"/>
                      <a:r>
                        <a:rPr lang="en-US" sz="1100" dirty="0"/>
                        <a:t>16</a:t>
                      </a:r>
                    </a:p>
                  </a:txBody>
                  <a:tcPr anchor="ctr"/>
                </a:tc>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16</a:t>
                      </a:r>
                    </a:p>
                  </a:txBody>
                  <a:tcPr anchor="ctr"/>
                </a:tc>
                <a:tc>
                  <a:txBody>
                    <a:bodyPr/>
                    <a:lstStyle/>
                    <a:p>
                      <a:pPr algn="ctr"/>
                      <a:r>
                        <a:rPr lang="en-US" sz="1100" dirty="0"/>
                        <a:t>16</a:t>
                      </a:r>
                    </a:p>
                  </a:txBody>
                  <a:tcPr anchor="ctr"/>
                </a:tc>
                <a:extLst>
                  <a:ext uri="{0D108BD9-81ED-4DB2-BD59-A6C34878D82A}">
                    <a16:rowId xmlns:a16="http://schemas.microsoft.com/office/drawing/2014/main" val="4263407420"/>
                  </a:ext>
                </a:extLst>
              </a:tr>
              <a:tr h="233622">
                <a:tc>
                  <a:txBody>
                    <a:bodyPr/>
                    <a:lstStyle/>
                    <a:p>
                      <a:pPr algn="ctr"/>
                      <a:r>
                        <a:rPr lang="en-US" sz="1100" dirty="0"/>
                        <a:t>30</a:t>
                      </a:r>
                    </a:p>
                  </a:txBody>
                  <a:tcPr anchor="ctr"/>
                </a:tc>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30</a:t>
                      </a:r>
                    </a:p>
                  </a:txBody>
                  <a:tcPr anchor="ctr"/>
                </a:tc>
                <a:tc>
                  <a:txBody>
                    <a:bodyPr/>
                    <a:lstStyle/>
                    <a:p>
                      <a:pPr algn="ctr"/>
                      <a:r>
                        <a:rPr lang="en-US" sz="1100" dirty="0"/>
                        <a:t>30</a:t>
                      </a:r>
                    </a:p>
                  </a:txBody>
                  <a:tcPr anchor="ctr"/>
                </a:tc>
                <a:extLst>
                  <a:ext uri="{0D108BD9-81ED-4DB2-BD59-A6C34878D82A}">
                    <a16:rowId xmlns:a16="http://schemas.microsoft.com/office/drawing/2014/main" val="1975865281"/>
                  </a:ext>
                </a:extLst>
              </a:tr>
              <a:tr h="233622">
                <a:tc>
                  <a:txBody>
                    <a:bodyPr/>
                    <a:lstStyle/>
                    <a:p>
                      <a:pPr algn="ctr"/>
                      <a:r>
                        <a:rPr lang="en-US" sz="1100" dirty="0"/>
                        <a:t>31</a:t>
                      </a:r>
                    </a:p>
                  </a:txBody>
                  <a:tcPr anchor="ctr"/>
                </a:tc>
                <a:tc>
                  <a:txBody>
                    <a:bodyPr/>
                    <a:lstStyle/>
                    <a:p>
                      <a:pPr algn="ctr"/>
                      <a:r>
                        <a:rPr lang="en-US" sz="1100" dirty="0"/>
                        <a:t>1</a:t>
                      </a:r>
                    </a:p>
                  </a:txBody>
                  <a:tcPr anchor="ctr"/>
                </a:tc>
                <a:tc>
                  <a:txBody>
                    <a:bodyPr/>
                    <a:lstStyle/>
                    <a:p>
                      <a:pPr algn="ctr"/>
                      <a:r>
                        <a:rPr lang="en-US" sz="1100" dirty="0"/>
                        <a:t>31</a:t>
                      </a:r>
                    </a:p>
                  </a:txBody>
                  <a:tcPr anchor="ctr"/>
                </a:tc>
                <a:tc>
                  <a:txBody>
                    <a:bodyPr/>
                    <a:lstStyle/>
                    <a:p>
                      <a:pPr algn="ctr"/>
                      <a:r>
                        <a:rPr lang="en-US" sz="1100" dirty="0"/>
                        <a:t>62</a:t>
                      </a:r>
                    </a:p>
                  </a:txBody>
                  <a:tcPr anchor="ctr"/>
                </a:tc>
                <a:tc>
                  <a:txBody>
                    <a:bodyPr/>
                    <a:lstStyle/>
                    <a:p>
                      <a:pPr algn="ctr"/>
                      <a:r>
                        <a:rPr lang="en-US" sz="1100" dirty="0"/>
                        <a:t>30</a:t>
                      </a:r>
                    </a:p>
                  </a:txBody>
                  <a:tcPr anchor="ctr"/>
                </a:tc>
                <a:extLst>
                  <a:ext uri="{0D108BD9-81ED-4DB2-BD59-A6C34878D82A}">
                    <a16:rowId xmlns:a16="http://schemas.microsoft.com/office/drawing/2014/main" val="1402272448"/>
                  </a:ext>
                </a:extLst>
              </a:tr>
            </a:tbl>
          </a:graphicData>
        </a:graphic>
      </p:graphicFrame>
    </p:spTree>
    <p:extLst>
      <p:ext uri="{BB962C8B-B14F-4D97-AF65-F5344CB8AC3E}">
        <p14:creationId xmlns:p14="http://schemas.microsoft.com/office/powerpoint/2010/main" val="4271433133"/>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Shape 1581"/>
          <p:cNvSpPr txBox="1">
            <a:spLocks noGrp="1"/>
          </p:cNvSpPr>
          <p:nvPr>
            <p:ph idx="1"/>
          </p:nvPr>
        </p:nvSpPr>
        <p:spPr>
          <a:xfrm>
            <a:off x="838200" y="1825625"/>
            <a:ext cx="6362700" cy="4351338"/>
          </a:xfrm>
        </p:spPr>
        <p:txBody>
          <a:bodyPr/>
          <a:lstStyle/>
          <a:p>
            <a:pPr lvl="0"/>
            <a:r>
              <a:rPr lang="en" dirty="0"/>
              <a:t>Access to the different elements in a bank is also executed serially.</a:t>
            </a:r>
          </a:p>
          <a:p>
            <a:pPr lvl="0"/>
            <a:r>
              <a:rPr lang="en" dirty="0"/>
              <a:t>“32 way bank conflict”</a:t>
            </a:r>
          </a:p>
        </p:txBody>
      </p:sp>
      <p:sp>
        <p:nvSpPr>
          <p:cNvPr id="1582" name="Shape 1582"/>
          <p:cNvSpPr txBox="1">
            <a:spLocks noGrp="1"/>
          </p:cNvSpPr>
          <p:nvPr>
            <p:ph type="title"/>
          </p:nvPr>
        </p:nvSpPr>
        <p:spPr/>
        <p:txBody>
          <a:bodyPr/>
          <a:lstStyle/>
          <a:p>
            <a:pPr lvl="0"/>
            <a:r>
              <a:rPr lang="en" dirty="0"/>
              <a:t>Banks</a:t>
            </a:r>
          </a:p>
        </p:txBody>
      </p:sp>
      <p:sp>
        <p:nvSpPr>
          <p:cNvPr id="1747" name="Shape 1747"/>
          <p:cNvSpPr txBox="1"/>
          <p:nvPr/>
        </p:nvSpPr>
        <p:spPr>
          <a:xfrm>
            <a:off x="741552" y="3969363"/>
            <a:ext cx="5377456" cy="430857"/>
          </a:xfrm>
          <a:prstGeom prst="rect">
            <a:avLst/>
          </a:prstGeom>
          <a:noFill/>
          <a:ln>
            <a:noFill/>
          </a:ln>
        </p:spPr>
        <p:txBody>
          <a:bodyPr wrap="square" lIns="91425" tIns="91425" rIns="91425" bIns="91425" anchor="t" anchorCtr="0">
            <a:spAutoFit/>
          </a:bodyPr>
          <a:lstStyle/>
          <a:p>
            <a:r>
              <a:rPr lang="en" sz="1600" dirty="0">
                <a:solidFill>
                  <a:schemeClr val="dk2"/>
                </a:solidFill>
                <a:latin typeface="Consolas"/>
                <a:ea typeface="Consolas"/>
                <a:cs typeface="Consolas"/>
                <a:sym typeface="Consolas"/>
              </a:rPr>
              <a:t>b[index_out] = </a:t>
            </a:r>
            <a:r>
              <a:rPr lang="en-US" sz="1600" dirty="0" err="1">
                <a:solidFill>
                  <a:schemeClr val="dk2"/>
                </a:solidFill>
                <a:latin typeface="Consolas"/>
                <a:ea typeface="Consolas"/>
                <a:cs typeface="Consolas"/>
                <a:sym typeface="Consolas"/>
              </a:rPr>
              <a:t>smem</a:t>
            </a:r>
            <a:r>
              <a:rPr lang="en" sz="1600" dirty="0">
                <a:solidFill>
                  <a:schemeClr val="dk2"/>
                </a:solidFill>
                <a:latin typeface="Consolas"/>
                <a:ea typeface="Consolas"/>
                <a:cs typeface="Consolas"/>
                <a:sym typeface="Consolas"/>
              </a:rPr>
              <a:t>[</a:t>
            </a:r>
            <a:r>
              <a:rPr lang="en-US" sz="1600" dirty="0" err="1">
                <a:solidFill>
                  <a:schemeClr val="dk2"/>
                </a:solidFill>
                <a:latin typeface="Consolas"/>
                <a:ea typeface="Consolas"/>
                <a:cs typeface="Consolas"/>
                <a:sym typeface="Consolas"/>
              </a:rPr>
              <a:t>threadIdx.x</a:t>
            </a:r>
            <a:r>
              <a:rPr lang="en" sz="1600" dirty="0">
                <a:solidFill>
                  <a:schemeClr val="dk2"/>
                </a:solidFill>
                <a:latin typeface="Consolas"/>
                <a:ea typeface="Consolas"/>
                <a:cs typeface="Consolas"/>
                <a:sym typeface="Consolas"/>
              </a:rPr>
              <a:t>][</a:t>
            </a:r>
            <a:r>
              <a:rPr lang="en-US" sz="1600" dirty="0" err="1">
                <a:solidFill>
                  <a:schemeClr val="dk2"/>
                </a:solidFill>
                <a:latin typeface="Consolas"/>
                <a:ea typeface="Consolas"/>
                <a:cs typeface="Consolas"/>
                <a:sym typeface="Consolas"/>
              </a:rPr>
              <a:t>threadIdx.y</a:t>
            </a:r>
            <a:r>
              <a:rPr lang="en" sz="1600" dirty="0">
                <a:solidFill>
                  <a:schemeClr val="dk2"/>
                </a:solidFill>
                <a:latin typeface="Consolas"/>
                <a:ea typeface="Consolas"/>
                <a:cs typeface="Consolas"/>
                <a:sym typeface="Consolas"/>
              </a:rPr>
              <a:t>];</a:t>
            </a:r>
          </a:p>
        </p:txBody>
      </p:sp>
      <p:grpSp>
        <p:nvGrpSpPr>
          <p:cNvPr id="176" name="Group 175">
            <a:extLst>
              <a:ext uri="{FF2B5EF4-FFF2-40B4-BE49-F238E27FC236}">
                <a16:creationId xmlns:a16="http://schemas.microsoft.com/office/drawing/2014/main" id="{C80CAE77-2CB9-4923-9B69-E2636C714FD8}"/>
              </a:ext>
            </a:extLst>
          </p:cNvPr>
          <p:cNvGrpSpPr/>
          <p:nvPr/>
        </p:nvGrpSpPr>
        <p:grpSpPr>
          <a:xfrm>
            <a:off x="7116048" y="1937259"/>
            <a:ext cx="3128014" cy="738633"/>
            <a:chOff x="2571262" y="3777696"/>
            <a:chExt cx="3128014" cy="738633"/>
          </a:xfrm>
        </p:grpSpPr>
        <p:sp>
          <p:nvSpPr>
            <p:cNvPr id="177" name="Oval 176">
              <a:extLst>
                <a:ext uri="{FF2B5EF4-FFF2-40B4-BE49-F238E27FC236}">
                  <a16:creationId xmlns:a16="http://schemas.microsoft.com/office/drawing/2014/main" id="{F64DABB4-BD08-4151-8F73-E83089F1FDA3}"/>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Shape 1027">
              <a:extLst>
                <a:ext uri="{FF2B5EF4-FFF2-40B4-BE49-F238E27FC236}">
                  <a16:creationId xmlns:a16="http://schemas.microsoft.com/office/drawing/2014/main" id="{778DC4A7-F274-4523-9A0C-FD9F31C1ED8A}"/>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179" name="Table 178">
            <a:extLst>
              <a:ext uri="{FF2B5EF4-FFF2-40B4-BE49-F238E27FC236}">
                <a16:creationId xmlns:a16="http://schemas.microsoft.com/office/drawing/2014/main" id="{243CE01C-4827-4211-AD1E-6184C5154758}"/>
              </a:ext>
            </a:extLst>
          </p:cNvPr>
          <p:cNvGraphicFramePr>
            <a:graphicFrameLocks noGrp="1"/>
          </p:cNvGraphicFramePr>
          <p:nvPr>
            <p:extLst>
              <p:ext uri="{D42A27DB-BD31-4B8C-83A1-F6EECF244321}">
                <p14:modId xmlns:p14="http://schemas.microsoft.com/office/powerpoint/2010/main" val="3658701445"/>
              </p:ext>
            </p:extLst>
          </p:nvPr>
        </p:nvGraphicFramePr>
        <p:xfrm>
          <a:off x="59832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180" name="Table 179">
            <a:extLst>
              <a:ext uri="{FF2B5EF4-FFF2-40B4-BE49-F238E27FC236}">
                <a16:creationId xmlns:a16="http://schemas.microsoft.com/office/drawing/2014/main" id="{851D7F72-1548-4578-A46D-E1109C317AE1}"/>
              </a:ext>
            </a:extLst>
          </p:cNvPr>
          <p:cNvGraphicFramePr>
            <a:graphicFrameLocks noGrp="1"/>
          </p:cNvGraphicFramePr>
          <p:nvPr>
            <p:extLst>
              <p:ext uri="{D42A27DB-BD31-4B8C-83A1-F6EECF244321}">
                <p14:modId xmlns:p14="http://schemas.microsoft.com/office/powerpoint/2010/main" val="259195135"/>
              </p:ext>
            </p:extLst>
          </p:nvPr>
        </p:nvGraphicFramePr>
        <p:xfrm>
          <a:off x="79825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181" name="Straight Arrow Connector 180">
            <a:extLst>
              <a:ext uri="{FF2B5EF4-FFF2-40B4-BE49-F238E27FC236}">
                <a16:creationId xmlns:a16="http://schemas.microsoft.com/office/drawing/2014/main" id="{8476E32D-1EA1-45BB-BD50-79C09ED533D6}"/>
              </a:ext>
            </a:extLst>
          </p:cNvPr>
          <p:cNvCxnSpPr/>
          <p:nvPr/>
        </p:nvCxnSpPr>
        <p:spPr>
          <a:xfrm flipH="1">
            <a:off x="63159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B3178EF1-76B6-413F-A1AB-E12C9B69753E}"/>
              </a:ext>
            </a:extLst>
          </p:cNvPr>
          <p:cNvCxnSpPr>
            <a:cxnSpLocks/>
          </p:cNvCxnSpPr>
          <p:nvPr/>
        </p:nvCxnSpPr>
        <p:spPr>
          <a:xfrm flipH="1">
            <a:off x="6270171" y="2492829"/>
            <a:ext cx="2094015" cy="178525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3" name="Straight Arrow Connector 182">
            <a:extLst>
              <a:ext uri="{FF2B5EF4-FFF2-40B4-BE49-F238E27FC236}">
                <a16:creationId xmlns:a16="http://schemas.microsoft.com/office/drawing/2014/main" id="{8EB1CC63-0698-40D7-A118-DF08FC5D3FB9}"/>
              </a:ext>
            </a:extLst>
          </p:cNvPr>
          <p:cNvCxnSpPr>
            <a:cxnSpLocks/>
          </p:cNvCxnSpPr>
          <p:nvPr/>
        </p:nvCxnSpPr>
        <p:spPr>
          <a:xfrm flipH="1">
            <a:off x="6270168" y="2492829"/>
            <a:ext cx="2391838" cy="215609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ED3D530E-24FC-4563-89F7-D00290F56749}"/>
              </a:ext>
            </a:extLst>
          </p:cNvPr>
          <p:cNvCxnSpPr>
            <a:cxnSpLocks/>
          </p:cNvCxnSpPr>
          <p:nvPr/>
        </p:nvCxnSpPr>
        <p:spPr>
          <a:xfrm flipH="1">
            <a:off x="6290097" y="2491994"/>
            <a:ext cx="2605182" cy="249545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Arrow Connector 184">
            <a:extLst>
              <a:ext uri="{FF2B5EF4-FFF2-40B4-BE49-F238E27FC236}">
                <a16:creationId xmlns:a16="http://schemas.microsoft.com/office/drawing/2014/main" id="{BB3E8872-379A-47EE-BEE5-E9A246926393}"/>
              </a:ext>
            </a:extLst>
          </p:cNvPr>
          <p:cNvCxnSpPr>
            <a:cxnSpLocks/>
          </p:cNvCxnSpPr>
          <p:nvPr/>
        </p:nvCxnSpPr>
        <p:spPr>
          <a:xfrm flipH="1">
            <a:off x="6290097" y="2484956"/>
            <a:ext cx="3127415" cy="324122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6" name="Straight Arrow Connector 185">
            <a:extLst>
              <a:ext uri="{FF2B5EF4-FFF2-40B4-BE49-F238E27FC236}">
                <a16:creationId xmlns:a16="http://schemas.microsoft.com/office/drawing/2014/main" id="{D28A34FD-9781-4C18-A94E-692D30B7A0BF}"/>
              </a:ext>
            </a:extLst>
          </p:cNvPr>
          <p:cNvCxnSpPr>
            <a:cxnSpLocks/>
          </p:cNvCxnSpPr>
          <p:nvPr/>
        </p:nvCxnSpPr>
        <p:spPr>
          <a:xfrm flipH="1">
            <a:off x="6268598" y="2491994"/>
            <a:ext cx="3440373" cy="368496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87" name="Table 186">
            <a:extLst>
              <a:ext uri="{FF2B5EF4-FFF2-40B4-BE49-F238E27FC236}">
                <a16:creationId xmlns:a16="http://schemas.microsoft.com/office/drawing/2014/main" id="{4B347119-C5F2-4A75-86D8-055617EF4B70}"/>
              </a:ext>
            </a:extLst>
          </p:cNvPr>
          <p:cNvGraphicFramePr>
            <a:graphicFrameLocks noGrp="1"/>
          </p:cNvGraphicFramePr>
          <p:nvPr>
            <p:extLst>
              <p:ext uri="{D42A27DB-BD31-4B8C-83A1-F6EECF244321}">
                <p14:modId xmlns:p14="http://schemas.microsoft.com/office/powerpoint/2010/main" val="2603744164"/>
              </p:ext>
            </p:extLst>
          </p:nvPr>
        </p:nvGraphicFramePr>
        <p:xfrm>
          <a:off x="2307556" y="4535157"/>
          <a:ext cx="3213786" cy="1957718"/>
        </p:xfrm>
        <a:graphic>
          <a:graphicData uri="http://schemas.openxmlformats.org/drawingml/2006/table">
            <a:tbl>
              <a:tblPr firstRow="1" lastCol="1" bandRow="1">
                <a:tableStyleId>{073A0DAA-6AF3-43AB-8588-CEC1D06C72B9}</a:tableStyleId>
              </a:tblPr>
              <a:tblGrid>
                <a:gridCol w="605931">
                  <a:extLst>
                    <a:ext uri="{9D8B030D-6E8A-4147-A177-3AD203B41FA5}">
                      <a16:colId xmlns:a16="http://schemas.microsoft.com/office/drawing/2014/main" val="2527948989"/>
                    </a:ext>
                  </a:extLst>
                </a:gridCol>
                <a:gridCol w="802451">
                  <a:extLst>
                    <a:ext uri="{9D8B030D-6E8A-4147-A177-3AD203B41FA5}">
                      <a16:colId xmlns:a16="http://schemas.microsoft.com/office/drawing/2014/main" val="3579426715"/>
                    </a:ext>
                  </a:extLst>
                </a:gridCol>
                <a:gridCol w="802451">
                  <a:extLst>
                    <a:ext uri="{9D8B030D-6E8A-4147-A177-3AD203B41FA5}">
                      <a16:colId xmlns:a16="http://schemas.microsoft.com/office/drawing/2014/main" val="1362094444"/>
                    </a:ext>
                  </a:extLst>
                </a:gridCol>
                <a:gridCol w="1002953">
                  <a:extLst>
                    <a:ext uri="{9D8B030D-6E8A-4147-A177-3AD203B41FA5}">
                      <a16:colId xmlns:a16="http://schemas.microsoft.com/office/drawing/2014/main" val="2204460541"/>
                    </a:ext>
                  </a:extLst>
                </a:gridCol>
              </a:tblGrid>
              <a:tr h="403238">
                <a:tc>
                  <a:txBody>
                    <a:bodyPr/>
                    <a:lstStyle/>
                    <a:p>
                      <a:pPr algn="ctr"/>
                      <a:r>
                        <a:rPr lang="en-US" sz="1100" dirty="0" err="1"/>
                        <a:t>tidx</a:t>
                      </a:r>
                      <a:endParaRPr lang="en-US" sz="1100" dirty="0"/>
                    </a:p>
                  </a:txBody>
                  <a:tcPr anchor="ctr"/>
                </a:tc>
                <a:tc>
                  <a:txBody>
                    <a:bodyPr/>
                    <a:lstStyle/>
                    <a:p>
                      <a:pPr algn="ctr"/>
                      <a:r>
                        <a:rPr lang="en-US" sz="1100" dirty="0" err="1"/>
                        <a:t>tx</a:t>
                      </a:r>
                      <a:r>
                        <a:rPr lang="en-US" sz="1100" dirty="0"/>
                        <a:t> [0, 31]</a:t>
                      </a:r>
                    </a:p>
                  </a:txBody>
                  <a:tcPr anchor="ctr"/>
                </a:tc>
                <a:tc>
                  <a:txBody>
                    <a:bodyPr/>
                    <a:lstStyle/>
                    <a:p>
                      <a:pPr algn="ctr"/>
                      <a:r>
                        <a:rPr lang="en-US" sz="1100" dirty="0"/>
                        <a:t>ty [0, 31]</a:t>
                      </a:r>
                    </a:p>
                  </a:txBody>
                  <a:tcPr anchor="ctr"/>
                </a:tc>
                <a:tc>
                  <a:txBody>
                    <a:bodyPr/>
                    <a:lstStyle/>
                    <a:p>
                      <a:pPr algn="ctr"/>
                      <a:r>
                        <a:rPr lang="en-US" sz="1100" dirty="0"/>
                        <a:t>Bank</a:t>
                      </a:r>
                    </a:p>
                  </a:txBody>
                  <a:tcPr anchor="ctr"/>
                </a:tc>
                <a:extLst>
                  <a:ext uri="{0D108BD9-81ED-4DB2-BD59-A6C34878D82A}">
                    <a16:rowId xmlns:a16="http://schemas.microsoft.com/office/drawing/2014/main" val="3541732605"/>
                  </a:ext>
                </a:extLst>
              </a:tr>
              <a:tr h="233622">
                <a:tc>
                  <a:txBody>
                    <a:bodyPr/>
                    <a:lstStyle/>
                    <a:p>
                      <a:pPr algn="ctr"/>
                      <a:r>
                        <a:rPr lang="en-US" sz="1100" dirty="0"/>
                        <a:t>0</a:t>
                      </a:r>
                    </a:p>
                  </a:txBody>
                  <a:tcPr anchor="ctr"/>
                </a:tc>
                <a:tc>
                  <a:txBody>
                    <a:bodyPr/>
                    <a:lstStyle/>
                    <a:p>
                      <a:pPr algn="ctr"/>
                      <a:r>
                        <a:rPr lang="en-US" sz="1100" dirty="0"/>
                        <a:t>0</a:t>
                      </a:r>
                    </a:p>
                  </a:txBody>
                  <a:tcPr anchor="ctr"/>
                </a:tc>
                <a:tc>
                  <a:txBody>
                    <a:bodyPr/>
                    <a:lstStyle/>
                    <a:p>
                      <a:pPr algn="ctr"/>
                      <a:r>
                        <a:rPr lang="en-US" sz="1100" dirty="0"/>
                        <a:t>Y</a:t>
                      </a:r>
                    </a:p>
                  </a:txBody>
                  <a:tcPr anchor="ctr"/>
                </a:tc>
                <a:tc>
                  <a:txBody>
                    <a:bodyPr/>
                    <a:lstStyle/>
                    <a:p>
                      <a:pPr algn="ctr"/>
                      <a:r>
                        <a:rPr lang="en-US" sz="1100" dirty="0"/>
                        <a:t>Y</a:t>
                      </a:r>
                    </a:p>
                  </a:txBody>
                  <a:tcPr anchor="ctr"/>
                </a:tc>
                <a:extLst>
                  <a:ext uri="{0D108BD9-81ED-4DB2-BD59-A6C34878D82A}">
                    <a16:rowId xmlns:a16="http://schemas.microsoft.com/office/drawing/2014/main" val="2138482811"/>
                  </a:ext>
                </a:extLst>
              </a:tr>
              <a:tr h="233622">
                <a:tc>
                  <a:txBody>
                    <a:bodyPr/>
                    <a:lstStyle/>
                    <a:p>
                      <a:pPr algn="ctr"/>
                      <a:r>
                        <a:rPr lang="en-US" sz="1100" dirty="0"/>
                        <a:t>1</a:t>
                      </a:r>
                    </a:p>
                  </a:txBody>
                  <a:tcPr anchor="ctr"/>
                </a:tc>
                <a:tc>
                  <a:txBody>
                    <a:bodyPr/>
                    <a:lstStyle/>
                    <a:p>
                      <a:pPr algn="ctr"/>
                      <a:r>
                        <a:rPr lang="en-US" sz="1100" dirty="0"/>
                        <a:t>1</a:t>
                      </a:r>
                    </a:p>
                  </a:txBody>
                  <a:tcPr anchor="ctr"/>
                </a:tc>
                <a:tc>
                  <a:txBody>
                    <a:bodyPr/>
                    <a:lstStyle/>
                    <a:p>
                      <a:pPr algn="ctr"/>
                      <a:r>
                        <a:rPr lang="en-US" sz="1100" dirty="0"/>
                        <a:t>Y</a:t>
                      </a:r>
                    </a:p>
                  </a:txBody>
                  <a:tcPr anchor="ctr"/>
                </a:tc>
                <a:tc>
                  <a:txBody>
                    <a:bodyPr/>
                    <a:lstStyle/>
                    <a:p>
                      <a:pPr algn="ctr"/>
                      <a:r>
                        <a:rPr lang="en-US" sz="1100" dirty="0"/>
                        <a:t>Y</a:t>
                      </a:r>
                    </a:p>
                  </a:txBody>
                  <a:tcPr anchor="ctr"/>
                </a:tc>
                <a:extLst>
                  <a:ext uri="{0D108BD9-81ED-4DB2-BD59-A6C34878D82A}">
                    <a16:rowId xmlns:a16="http://schemas.microsoft.com/office/drawing/2014/main" val="477159342"/>
                  </a:ext>
                </a:extLst>
              </a:tr>
              <a:tr h="233622">
                <a:tc>
                  <a:txBody>
                    <a:bodyPr/>
                    <a:lstStyle/>
                    <a:p>
                      <a:pPr algn="ctr"/>
                      <a:r>
                        <a:rPr lang="en-US" sz="1100" dirty="0"/>
                        <a:t>10</a:t>
                      </a:r>
                    </a:p>
                  </a:txBody>
                  <a:tcPr anchor="ctr"/>
                </a:tc>
                <a:tc>
                  <a:txBody>
                    <a:bodyPr/>
                    <a:lstStyle/>
                    <a:p>
                      <a:pPr algn="ctr"/>
                      <a:r>
                        <a:rPr lang="en-US" sz="1100" dirty="0"/>
                        <a:t>10</a:t>
                      </a:r>
                    </a:p>
                  </a:txBody>
                  <a:tcPr anchor="ctr"/>
                </a:tc>
                <a:tc>
                  <a:txBody>
                    <a:bodyPr/>
                    <a:lstStyle/>
                    <a:p>
                      <a:pPr algn="ctr"/>
                      <a:r>
                        <a:rPr lang="en-US" sz="1100" dirty="0"/>
                        <a:t>Y</a:t>
                      </a:r>
                    </a:p>
                  </a:txBody>
                  <a:tcPr anchor="ctr"/>
                </a:tc>
                <a:tc>
                  <a:txBody>
                    <a:bodyPr/>
                    <a:lstStyle/>
                    <a:p>
                      <a:pPr algn="ctr"/>
                      <a:r>
                        <a:rPr lang="en-US" sz="1100" dirty="0"/>
                        <a:t>Y</a:t>
                      </a:r>
                    </a:p>
                  </a:txBody>
                  <a:tcPr anchor="ctr"/>
                </a:tc>
                <a:extLst>
                  <a:ext uri="{0D108BD9-81ED-4DB2-BD59-A6C34878D82A}">
                    <a16:rowId xmlns:a16="http://schemas.microsoft.com/office/drawing/2014/main" val="1390225196"/>
                  </a:ext>
                </a:extLst>
              </a:tr>
              <a:tr h="233622">
                <a:tc>
                  <a:txBody>
                    <a:bodyPr/>
                    <a:lstStyle/>
                    <a:p>
                      <a:pPr algn="ctr"/>
                      <a:r>
                        <a:rPr lang="en-US" sz="1100" dirty="0"/>
                        <a:t>16</a:t>
                      </a:r>
                    </a:p>
                  </a:txBody>
                  <a:tcPr anchor="ctr"/>
                </a:tc>
                <a:tc>
                  <a:txBody>
                    <a:bodyPr/>
                    <a:lstStyle/>
                    <a:p>
                      <a:pPr algn="ctr"/>
                      <a:r>
                        <a:rPr lang="en-US" sz="1100" dirty="0"/>
                        <a:t>16</a:t>
                      </a:r>
                    </a:p>
                  </a:txBody>
                  <a:tcPr anchor="ctr"/>
                </a:tc>
                <a:tc>
                  <a:txBody>
                    <a:bodyPr/>
                    <a:lstStyle/>
                    <a:p>
                      <a:pPr algn="ctr"/>
                      <a:r>
                        <a:rPr lang="en-US" sz="1100" dirty="0"/>
                        <a:t>Y</a:t>
                      </a:r>
                    </a:p>
                  </a:txBody>
                  <a:tcPr anchor="ctr"/>
                </a:tc>
                <a:tc>
                  <a:txBody>
                    <a:bodyPr/>
                    <a:lstStyle/>
                    <a:p>
                      <a:pPr algn="ctr"/>
                      <a:r>
                        <a:rPr lang="en-US" sz="1100" dirty="0"/>
                        <a:t>Y</a:t>
                      </a:r>
                    </a:p>
                  </a:txBody>
                  <a:tcPr anchor="ctr"/>
                </a:tc>
                <a:extLst>
                  <a:ext uri="{0D108BD9-81ED-4DB2-BD59-A6C34878D82A}">
                    <a16:rowId xmlns:a16="http://schemas.microsoft.com/office/drawing/2014/main" val="4263407420"/>
                  </a:ext>
                </a:extLst>
              </a:tr>
              <a:tr h="233622">
                <a:tc>
                  <a:txBody>
                    <a:bodyPr/>
                    <a:lstStyle/>
                    <a:p>
                      <a:pPr algn="ctr"/>
                      <a:r>
                        <a:rPr lang="en-US" sz="1100" dirty="0"/>
                        <a:t>30</a:t>
                      </a:r>
                    </a:p>
                  </a:txBody>
                  <a:tcPr anchor="ctr"/>
                </a:tc>
                <a:tc>
                  <a:txBody>
                    <a:bodyPr/>
                    <a:lstStyle/>
                    <a:p>
                      <a:pPr algn="ctr"/>
                      <a:r>
                        <a:rPr lang="en-US" sz="1100" dirty="0"/>
                        <a:t>30</a:t>
                      </a:r>
                    </a:p>
                  </a:txBody>
                  <a:tcPr anchor="ctr"/>
                </a:tc>
                <a:tc>
                  <a:txBody>
                    <a:bodyPr/>
                    <a:lstStyle/>
                    <a:p>
                      <a:pPr algn="ctr"/>
                      <a:r>
                        <a:rPr lang="en-US" sz="1100" dirty="0"/>
                        <a:t>Y</a:t>
                      </a:r>
                    </a:p>
                  </a:txBody>
                  <a:tcPr anchor="ctr"/>
                </a:tc>
                <a:tc>
                  <a:txBody>
                    <a:bodyPr/>
                    <a:lstStyle/>
                    <a:p>
                      <a:pPr algn="ctr"/>
                      <a:r>
                        <a:rPr lang="en-US" sz="1100" dirty="0"/>
                        <a:t>Y</a:t>
                      </a:r>
                    </a:p>
                  </a:txBody>
                  <a:tcPr anchor="ctr"/>
                </a:tc>
                <a:extLst>
                  <a:ext uri="{0D108BD9-81ED-4DB2-BD59-A6C34878D82A}">
                    <a16:rowId xmlns:a16="http://schemas.microsoft.com/office/drawing/2014/main" val="1975865281"/>
                  </a:ext>
                </a:extLst>
              </a:tr>
              <a:tr h="233622">
                <a:tc>
                  <a:txBody>
                    <a:bodyPr/>
                    <a:lstStyle/>
                    <a:p>
                      <a:pPr algn="ctr"/>
                      <a:r>
                        <a:rPr lang="en-US" sz="1100" dirty="0"/>
                        <a:t>31</a:t>
                      </a:r>
                    </a:p>
                  </a:txBody>
                  <a:tcPr anchor="ctr"/>
                </a:tc>
                <a:tc>
                  <a:txBody>
                    <a:bodyPr/>
                    <a:lstStyle/>
                    <a:p>
                      <a:pPr algn="ctr"/>
                      <a:r>
                        <a:rPr lang="en-US" sz="1100" dirty="0"/>
                        <a:t>31</a:t>
                      </a:r>
                    </a:p>
                  </a:txBody>
                  <a:tcPr anchor="ctr"/>
                </a:tc>
                <a:tc>
                  <a:txBody>
                    <a:bodyPr/>
                    <a:lstStyle/>
                    <a:p>
                      <a:pPr algn="ctr"/>
                      <a:r>
                        <a:rPr lang="en-US" sz="1100" dirty="0"/>
                        <a:t>Y</a:t>
                      </a:r>
                    </a:p>
                  </a:txBody>
                  <a:tcPr anchor="ctr"/>
                </a:tc>
                <a:tc>
                  <a:txBody>
                    <a:bodyPr/>
                    <a:lstStyle/>
                    <a:p>
                      <a:pPr algn="ctr"/>
                      <a:r>
                        <a:rPr lang="en-US" sz="1100" dirty="0"/>
                        <a:t>Y</a:t>
                      </a:r>
                    </a:p>
                  </a:txBody>
                  <a:tcPr anchor="ctr"/>
                </a:tc>
                <a:extLst>
                  <a:ext uri="{0D108BD9-81ED-4DB2-BD59-A6C34878D82A}">
                    <a16:rowId xmlns:a16="http://schemas.microsoft.com/office/drawing/2014/main" val="1402272448"/>
                  </a:ext>
                </a:extLst>
              </a:tr>
            </a:tbl>
          </a:graphicData>
        </a:graphic>
      </p:graphicFrame>
    </p:spTree>
    <p:extLst>
      <p:ext uri="{BB962C8B-B14F-4D97-AF65-F5344CB8AC3E}">
        <p14:creationId xmlns:p14="http://schemas.microsoft.com/office/powerpoint/2010/main" val="1551270938"/>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3" name="Shape 847">
            <a:extLst>
              <a:ext uri="{FF2B5EF4-FFF2-40B4-BE49-F238E27FC236}">
                <a16:creationId xmlns:a16="http://schemas.microsoft.com/office/drawing/2014/main" id="{B6757BD6-3451-48A8-AC16-98E62711B572}"/>
              </a:ext>
            </a:extLst>
          </p:cNvPr>
          <p:cNvSpPr txBox="1">
            <a:spLocks noGrp="1"/>
          </p:cNvSpPr>
          <p:nvPr>
            <p:ph idx="1"/>
          </p:nvPr>
        </p:nvSpPr>
        <p:spPr>
          <a:xfrm>
            <a:off x="838200" y="1631528"/>
            <a:ext cx="8811985" cy="4852761"/>
          </a:xfrm>
        </p:spPr>
        <p:txBody>
          <a:bodyPr>
            <a:noAutofit/>
          </a:bodyPr>
          <a:lstStyle/>
          <a:p>
            <a:pPr marL="0" indent="0" eaLnBrk="0" fontAlgn="base" hangingPunct="0">
              <a:lnSpc>
                <a:spcPct val="100000"/>
              </a:lnSpc>
              <a:spcBef>
                <a:spcPct val="0"/>
              </a:spcBef>
              <a:spcAft>
                <a:spcPct val="0"/>
              </a:spcAft>
              <a:buNone/>
            </a:pPr>
            <a:r>
              <a:rPr lang="en-US" altLang="en-US" sz="1800" dirty="0">
                <a:solidFill>
                  <a:srgbClr val="BD63C5"/>
                </a:solidFill>
                <a:latin typeface="Consolas" panose="020B0609020204030204" pitchFamily="49" charset="0"/>
                <a:cs typeface="Consolas" panose="020B0609020204030204" pitchFamily="49" charset="0"/>
              </a:rPr>
              <a:t>__global__</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void</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matrixTransposeShared</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err="1">
                <a:solidFill>
                  <a:srgbClr val="569CD6"/>
                </a:solidFill>
                <a:latin typeface="Consolas" panose="020B0609020204030204" pitchFamily="49" charset="0"/>
                <a:cs typeface="Consolas" panose="020B0609020204030204" pitchFamily="49" charset="0"/>
              </a:rPr>
              <a:t>const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float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*_a</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float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*_b</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a:solidFill>
                  <a:srgbClr val="DADADA"/>
                </a:solidFill>
                <a:latin typeface="Consolas" panose="020B0609020204030204" pitchFamily="49" charset="0"/>
                <a:cs typeface="Consolas" panose="020B0609020204030204" pitchFamily="49" charset="0"/>
              </a:rPr>
              <a:t> </a:t>
            </a:r>
            <a:br>
              <a:rPr lang="en-US" altLang="en-US" sz="1800" dirty="0">
                <a:solidFill>
                  <a:srgbClr val="DADADA"/>
                </a:solidFill>
                <a:latin typeface="Consolas" panose="020B0609020204030204" pitchFamily="49" charset="0"/>
                <a:cs typeface="Consolas" panose="020B0609020204030204" pitchFamily="49" charset="0"/>
              </a:rPr>
            </a:b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BD63C5"/>
                </a:solidFill>
                <a:latin typeface="Consolas" panose="020B0609020204030204" pitchFamily="49" charset="0"/>
                <a:cs typeface="Consolas" panose="020B0609020204030204" pitchFamily="49" charset="0"/>
              </a:rPr>
              <a:t>__shared__</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569CD6"/>
                </a:solidFill>
                <a:latin typeface="Consolas" panose="020B0609020204030204" pitchFamily="49" charset="0"/>
                <a:cs typeface="Consolas" panose="020B0609020204030204" pitchFamily="49" charset="0"/>
              </a:rPr>
              <a:t>float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mat[BLOCK_SIZE_Y][BLOCK_SIZE_X];</a:t>
            </a:r>
          </a:p>
          <a:p>
            <a:pPr marL="0" indent="0" eaLnBrk="0" fontAlgn="base" hangingPunct="0">
              <a:lnSpc>
                <a:spcPct val="100000"/>
              </a:lnSpc>
              <a:spcBef>
                <a:spcPct val="0"/>
              </a:spcBef>
              <a:spcAft>
                <a:spcPct val="0"/>
              </a:spcAft>
              <a:buNone/>
            </a:pP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bx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blockIdx.x</a:t>
            </a:r>
            <a:r>
              <a:rPr lang="en-US" altLang="en-US" sz="1800" dirty="0">
                <a:latin typeface="Consolas" panose="020B0609020204030204" pitchFamily="49" charset="0"/>
                <a:cs typeface="Consolas" panose="020B0609020204030204" pitchFamily="49" charset="0"/>
              </a:rPr>
              <a:t> * BLOCK_SIZE_X;</a:t>
            </a: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by = </a:t>
            </a:r>
            <a:r>
              <a:rPr lang="en-US" altLang="en-US" sz="1800" dirty="0" err="1">
                <a:latin typeface="Consolas" panose="020B0609020204030204" pitchFamily="49" charset="0"/>
                <a:cs typeface="Consolas" panose="020B0609020204030204" pitchFamily="49" charset="0"/>
              </a:rPr>
              <a:t>blockIdx.y</a:t>
            </a:r>
            <a:r>
              <a:rPr lang="en-US" altLang="en-US" sz="1800" dirty="0">
                <a:latin typeface="Consolas" panose="020B0609020204030204" pitchFamily="49" charset="0"/>
                <a:cs typeface="Consolas" panose="020B0609020204030204" pitchFamily="49" charset="0"/>
              </a:rPr>
              <a:t> * BLOCK_SIZE_Y;</a:t>
            </a:r>
          </a:p>
          <a:p>
            <a:pPr marL="0" indent="0" eaLnBrk="0" fontAlgn="base" hangingPunct="0">
              <a:lnSpc>
                <a:spcPct val="100000"/>
              </a:lnSpc>
              <a:spcBef>
                <a:spcPct val="0"/>
              </a:spcBef>
              <a:spcAft>
                <a:spcPct val="0"/>
              </a:spcAft>
              <a:buNone/>
            </a:pPr>
            <a:r>
              <a:rPr lang="en-US" altLang="en-US" sz="1800" dirty="0">
                <a:solidFill>
                  <a:srgbClr val="B4B4B4"/>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bx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//input</a:t>
            </a: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latin typeface="Consolas" panose="020B0609020204030204" pitchFamily="49" charset="0"/>
                <a:cs typeface="Consolas" panose="020B0609020204030204" pitchFamily="49" charset="0"/>
              </a:rPr>
              <a:t> j  = by + </a:t>
            </a:r>
            <a:r>
              <a:rPr lang="en-US" altLang="en-US" sz="1800" dirty="0" err="1">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//input</a:t>
            </a:r>
          </a:p>
          <a:p>
            <a:pPr marL="0" indent="0" eaLnBrk="0" fontAlgn="base" hangingPunct="0">
              <a:lnSpc>
                <a:spcPct val="100000"/>
              </a:lnSpc>
              <a:spcBef>
                <a:spcPct val="0"/>
              </a:spcBef>
              <a:spcAft>
                <a:spcPct val="0"/>
              </a:spcAft>
              <a:buNone/>
            </a:pPr>
            <a:r>
              <a:rPr lang="en-US" altLang="en-US" sz="1800" dirty="0">
                <a:solidFill>
                  <a:srgbClr val="608B4E"/>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ti</a:t>
            </a:r>
            <a:r>
              <a:rPr lang="en-US" altLang="en-US" sz="1800" dirty="0">
                <a:latin typeface="Consolas" panose="020B0609020204030204" pitchFamily="49" charset="0"/>
                <a:cs typeface="Consolas" panose="020B0609020204030204" pitchFamily="49" charset="0"/>
              </a:rPr>
              <a:t> = by + </a:t>
            </a:r>
            <a:r>
              <a:rPr lang="en-US" altLang="en-US" sz="1800" dirty="0" err="1">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//output</a:t>
            </a: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a:t>
            </a:r>
            <a:r>
              <a:rPr lang="en-US" altLang="en-US" sz="1800" dirty="0" err="1">
                <a:solidFill>
                  <a:srgbClr val="569CD6"/>
                </a:solidFill>
                <a:latin typeface="Consolas" panose="020B0609020204030204" pitchFamily="49" charset="0"/>
                <a:cs typeface="Consolas" panose="020B0609020204030204" pitchFamily="49" charset="0"/>
              </a:rPr>
              <a:t>int</a:t>
            </a: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tj</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bx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 </a:t>
            </a: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solidFill>
                  <a:srgbClr val="608B4E"/>
                </a:solidFill>
                <a:latin typeface="Consolas" panose="020B0609020204030204" pitchFamily="49" charset="0"/>
                <a:cs typeface="Consolas" panose="020B0609020204030204" pitchFamily="49" charset="0"/>
              </a:rPr>
              <a:t>//output</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if</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&lt; </a:t>
            </a:r>
            <a:r>
              <a:rPr lang="en-US" altLang="en-US" sz="1800" dirty="0" err="1">
                <a:latin typeface="Consolas" panose="020B0609020204030204" pitchFamily="49" charset="0"/>
                <a:cs typeface="Consolas" panose="020B0609020204030204" pitchFamily="49" charset="0"/>
              </a:rPr>
              <a:t>sizeX</a:t>
            </a:r>
            <a:r>
              <a:rPr lang="en-US" altLang="en-US" sz="1800" dirty="0">
                <a:latin typeface="Consolas" panose="020B0609020204030204" pitchFamily="49" charset="0"/>
                <a:cs typeface="Consolas" panose="020B0609020204030204" pitchFamily="49" charset="0"/>
              </a:rPr>
              <a:t> &amp;&amp; j &lt; </a:t>
            </a:r>
            <a:r>
              <a:rPr lang="en-US" altLang="en-US" sz="1800" dirty="0" err="1">
                <a:latin typeface="Consolas" panose="020B0609020204030204" pitchFamily="49" charset="0"/>
                <a:cs typeface="Consolas" panose="020B0609020204030204" pitchFamily="49" charset="0"/>
              </a:rPr>
              <a:t>sizeY</a:t>
            </a:r>
            <a:r>
              <a:rPr lang="en-US" altLang="en-US" sz="1800" dirty="0">
                <a:solidFill>
                  <a:srgbClr val="B4B4B4"/>
                </a:solidFill>
                <a:latin typeface="Consolas" panose="020B0609020204030204" pitchFamily="49" charset="0"/>
                <a:cs typeface="Consolas" panose="020B0609020204030204" pitchFamily="49" charset="0"/>
              </a:rPr>
              <a:t>)</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mat[</a:t>
            </a:r>
            <a:r>
              <a:rPr lang="en-US" altLang="en-US" sz="1800" dirty="0" err="1">
                <a:highlight>
                  <a:srgbClr val="00FFFF"/>
                </a:highlight>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a:t>
            </a:r>
            <a:r>
              <a:rPr lang="en-US" altLang="en-US" sz="1800" dirty="0" err="1">
                <a:highlight>
                  <a:srgbClr val="00FFFF"/>
                </a:highlight>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 = a[j * </a:t>
            </a:r>
            <a:r>
              <a:rPr lang="en-US" altLang="en-US" sz="1800" dirty="0" err="1">
                <a:latin typeface="Consolas" panose="020B0609020204030204" pitchFamily="49" charset="0"/>
                <a:cs typeface="Consolas" panose="020B0609020204030204" pitchFamily="49" charset="0"/>
              </a:rPr>
              <a:t>sizeX</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endParaRPr lang="en-US" altLang="en-US" sz="18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DADADA"/>
                </a:solidFill>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__</a:t>
            </a:r>
            <a:r>
              <a:rPr lang="en-US" altLang="en-US" sz="1800" dirty="0" err="1">
                <a:latin typeface="Consolas" panose="020B0609020204030204" pitchFamily="49" charset="0"/>
                <a:cs typeface="Consolas" panose="020B0609020204030204" pitchFamily="49" charset="0"/>
              </a:rPr>
              <a:t>syncthreads</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solidFill>
                  <a:srgbClr val="569CD6"/>
                </a:solidFill>
                <a:latin typeface="Consolas" panose="020B0609020204030204" pitchFamily="49" charset="0"/>
                <a:cs typeface="Consolas" panose="020B0609020204030204" pitchFamily="49" charset="0"/>
              </a:rPr>
              <a:t>     if</a:t>
            </a:r>
            <a:r>
              <a:rPr lang="en-US" altLang="en-US" sz="1800" dirty="0">
                <a:solidFill>
                  <a:srgbClr val="B4B4B4"/>
                </a:solidFill>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tj</a:t>
            </a:r>
            <a:r>
              <a:rPr lang="en-US" altLang="en-US" sz="1800" dirty="0">
                <a:latin typeface="Consolas" panose="020B0609020204030204" pitchFamily="49" charset="0"/>
                <a:cs typeface="Consolas" panose="020B0609020204030204" pitchFamily="49" charset="0"/>
              </a:rPr>
              <a:t> &lt; </a:t>
            </a:r>
            <a:r>
              <a:rPr lang="en-US" altLang="en-US" sz="1800" dirty="0" err="1">
                <a:latin typeface="Consolas" panose="020B0609020204030204" pitchFamily="49" charset="0"/>
                <a:cs typeface="Consolas" panose="020B0609020204030204" pitchFamily="49" charset="0"/>
              </a:rPr>
              <a:t>sizeY</a:t>
            </a:r>
            <a:r>
              <a:rPr lang="en-US" altLang="en-US" sz="1800" dirty="0">
                <a:latin typeface="Consolas" panose="020B0609020204030204" pitchFamily="49" charset="0"/>
                <a:cs typeface="Consolas" panose="020B0609020204030204" pitchFamily="49" charset="0"/>
              </a:rPr>
              <a:t> &amp;&amp; </a:t>
            </a:r>
            <a:r>
              <a:rPr lang="en-US" altLang="en-US" sz="1800" dirty="0" err="1">
                <a:latin typeface="Consolas" panose="020B0609020204030204" pitchFamily="49" charset="0"/>
                <a:cs typeface="Consolas" panose="020B0609020204030204" pitchFamily="49" charset="0"/>
              </a:rPr>
              <a:t>ti</a:t>
            </a:r>
            <a:r>
              <a:rPr lang="en-US" altLang="en-US" sz="1800" dirty="0">
                <a:latin typeface="Consolas" panose="020B0609020204030204" pitchFamily="49" charset="0"/>
                <a:cs typeface="Consolas" panose="020B0609020204030204" pitchFamily="49" charset="0"/>
              </a:rPr>
              <a:t> &lt; </a:t>
            </a:r>
            <a:r>
              <a:rPr lang="en-US" altLang="en-US" sz="1800" dirty="0" err="1">
                <a:latin typeface="Consolas" panose="020B0609020204030204" pitchFamily="49" charset="0"/>
                <a:cs typeface="Consolas" panose="020B0609020204030204" pitchFamily="49" charset="0"/>
              </a:rPr>
              <a:t>sizeX</a:t>
            </a:r>
            <a:r>
              <a:rPr lang="en-US" altLang="en-US" sz="1800" dirty="0">
                <a:solidFill>
                  <a:srgbClr val="B4B4B4"/>
                </a:solidFill>
                <a:latin typeface="Consolas" panose="020B0609020204030204" pitchFamily="49" charset="0"/>
                <a:cs typeface="Consolas" panose="020B0609020204030204" pitchFamily="49" charset="0"/>
              </a:rPr>
              <a:t>)</a:t>
            </a:r>
            <a:endParaRPr lang="en-US" altLang="en-US" sz="18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1800" dirty="0">
                <a:latin typeface="Consolas" panose="020B0609020204030204" pitchFamily="49" charset="0"/>
                <a:cs typeface="Consolas" panose="020B0609020204030204" pitchFamily="49" charset="0"/>
              </a:rPr>
              <a:t>          b[</a:t>
            </a:r>
            <a:r>
              <a:rPr lang="en-US" altLang="en-US" sz="1800" dirty="0" err="1">
                <a:latin typeface="Consolas" panose="020B0609020204030204" pitchFamily="49" charset="0"/>
                <a:cs typeface="Consolas" panose="020B0609020204030204" pitchFamily="49" charset="0"/>
              </a:rPr>
              <a:t>tj</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sizeY</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ti</a:t>
            </a:r>
            <a:r>
              <a:rPr lang="en-US" altLang="en-US" sz="1800" dirty="0">
                <a:latin typeface="Consolas" panose="020B0609020204030204" pitchFamily="49" charset="0"/>
                <a:cs typeface="Consolas" panose="020B0609020204030204" pitchFamily="49" charset="0"/>
              </a:rPr>
              <a:t>] = mat[</a:t>
            </a:r>
            <a:r>
              <a:rPr lang="en-US" altLang="en-US" sz="1800" dirty="0" err="1">
                <a:highlight>
                  <a:srgbClr val="00FFFF"/>
                </a:highlight>
                <a:latin typeface="Consolas" panose="020B0609020204030204" pitchFamily="49" charset="0"/>
                <a:cs typeface="Consolas" panose="020B0609020204030204" pitchFamily="49" charset="0"/>
              </a:rPr>
              <a:t>threadIdx.x</a:t>
            </a:r>
            <a:r>
              <a:rPr lang="en-US" altLang="en-US" sz="1800" dirty="0">
                <a:latin typeface="Consolas" panose="020B0609020204030204" pitchFamily="49" charset="0"/>
                <a:cs typeface="Consolas" panose="020B0609020204030204" pitchFamily="49" charset="0"/>
              </a:rPr>
              <a:t>][</a:t>
            </a:r>
            <a:r>
              <a:rPr lang="en-US" altLang="en-US" sz="1800" dirty="0" err="1">
                <a:highlight>
                  <a:srgbClr val="00FFFF"/>
                </a:highlight>
                <a:latin typeface="Consolas" panose="020B0609020204030204" pitchFamily="49" charset="0"/>
                <a:cs typeface="Consolas" panose="020B0609020204030204" pitchFamily="49" charset="0"/>
              </a:rPr>
              <a:t>threadIdx.y</a:t>
            </a:r>
            <a:r>
              <a:rPr lang="en-US" altLang="en-US" sz="1800" dirty="0">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sz="1800" dirty="0">
                <a:solidFill>
                  <a:srgbClr val="B4B4B4"/>
                </a:solidFill>
                <a:latin typeface="Consolas" panose="020B0609020204030204" pitchFamily="49" charset="0"/>
                <a:cs typeface="Consolas" panose="020B0609020204030204" pitchFamily="49" charset="0"/>
              </a:rPr>
              <a:t>}</a:t>
            </a:r>
            <a:endParaRPr lang="en-US" altLang="en-US" sz="1800" dirty="0">
              <a:latin typeface="Arial" panose="020B0604020202020204" pitchFamily="34" charset="0"/>
            </a:endParaRPr>
          </a:p>
        </p:txBody>
      </p:sp>
      <p:sp>
        <p:nvSpPr>
          <p:cNvPr id="1759" name="Shape 1759"/>
          <p:cNvSpPr txBox="1">
            <a:spLocks noGrp="1"/>
          </p:cNvSpPr>
          <p:nvPr>
            <p:ph type="title"/>
          </p:nvPr>
        </p:nvSpPr>
        <p:spPr/>
        <p:txBody>
          <a:bodyPr/>
          <a:lstStyle/>
          <a:p>
            <a:pPr lvl="0"/>
            <a:r>
              <a:rPr lang="en" dirty="0"/>
              <a:t>Transpose: Shared Memory</a:t>
            </a:r>
          </a:p>
        </p:txBody>
      </p:sp>
      <p:sp>
        <p:nvSpPr>
          <p:cNvPr id="1761" name="Shape 1761"/>
          <p:cNvSpPr txBox="1"/>
          <p:nvPr/>
        </p:nvSpPr>
        <p:spPr>
          <a:xfrm>
            <a:off x="7270499" y="3288463"/>
            <a:ext cx="4083301" cy="738633"/>
          </a:xfrm>
          <a:prstGeom prst="rect">
            <a:avLst/>
          </a:prstGeom>
          <a:noFill/>
          <a:ln>
            <a:noFill/>
          </a:ln>
        </p:spPr>
        <p:txBody>
          <a:bodyPr wrap="square" lIns="91425" tIns="91425" rIns="91425" bIns="91425" anchor="t" anchorCtr="0">
            <a:spAutoFit/>
          </a:bodyPr>
          <a:lstStyle/>
          <a:p>
            <a:r>
              <a:rPr lang="en" dirty="0">
                <a:solidFill>
                  <a:schemeClr val="accent1"/>
                </a:solidFill>
              </a:rPr>
              <a:t>Represents “</a:t>
            </a:r>
            <a:r>
              <a:rPr lang="en-US" dirty="0">
                <a:solidFill>
                  <a:schemeClr val="accent1"/>
                </a:solidFill>
              </a:rPr>
              <a:t>row</a:t>
            </a:r>
            <a:r>
              <a:rPr lang="en" dirty="0">
                <a:solidFill>
                  <a:schemeClr val="accent1"/>
                </a:solidFill>
              </a:rPr>
              <a:t>”</a:t>
            </a:r>
          </a:p>
          <a:p>
            <a:r>
              <a:rPr lang="en" dirty="0">
                <a:solidFill>
                  <a:schemeClr val="accent1"/>
                </a:solidFill>
              </a:rPr>
              <a:t>Same for all threads in the warp</a:t>
            </a:r>
          </a:p>
        </p:txBody>
      </p:sp>
      <p:cxnSp>
        <p:nvCxnSpPr>
          <p:cNvPr id="1762" name="Shape 1762"/>
          <p:cNvCxnSpPr>
            <a:cxnSpLocks/>
            <a:endCxn id="1761" idx="1"/>
          </p:cNvCxnSpPr>
          <p:nvPr/>
        </p:nvCxnSpPr>
        <p:spPr>
          <a:xfrm flipV="1">
            <a:off x="3401786" y="3657780"/>
            <a:ext cx="3868713" cy="1033965"/>
          </a:xfrm>
          <a:prstGeom prst="straightConnector1">
            <a:avLst/>
          </a:prstGeom>
          <a:ln w="1905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64" name="Shape 1764"/>
          <p:cNvCxnSpPr>
            <a:cxnSpLocks/>
          </p:cNvCxnSpPr>
          <p:nvPr/>
        </p:nvCxnSpPr>
        <p:spPr>
          <a:xfrm flipV="1">
            <a:off x="4998109" y="4322413"/>
            <a:ext cx="2312869" cy="369332"/>
          </a:xfrm>
          <a:prstGeom prst="straightConnector1">
            <a:avLst/>
          </a:prstGeom>
          <a:ln w="19050">
            <a:headEnd type="none" w="lg" len="lg"/>
            <a:tailEnd type="triangle" w="lg" len="lg"/>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1D501A60-4636-4711-885B-31FFC6D58C7B}"/>
              </a:ext>
            </a:extLst>
          </p:cNvPr>
          <p:cNvSpPr/>
          <p:nvPr/>
        </p:nvSpPr>
        <p:spPr>
          <a:xfrm>
            <a:off x="7270499" y="4137747"/>
            <a:ext cx="3903633" cy="369332"/>
          </a:xfrm>
          <a:prstGeom prst="rect">
            <a:avLst/>
          </a:prstGeom>
        </p:spPr>
        <p:txBody>
          <a:bodyPr wrap="none">
            <a:spAutoFit/>
          </a:bodyPr>
          <a:lstStyle/>
          <a:p>
            <a:r>
              <a:rPr lang="en" dirty="0">
                <a:solidFill>
                  <a:schemeClr val="accent2"/>
                </a:solidFill>
              </a:rPr>
              <a:t>Represents </a:t>
            </a:r>
            <a:r>
              <a:rPr lang="en-US" dirty="0">
                <a:solidFill>
                  <a:schemeClr val="accent2"/>
                </a:solidFill>
              </a:rPr>
              <a:t>col and </a:t>
            </a:r>
            <a:r>
              <a:rPr lang="en-US" b="1" dirty="0">
                <a:solidFill>
                  <a:schemeClr val="accent2"/>
                </a:solidFill>
              </a:rPr>
              <a:t>bank number</a:t>
            </a:r>
            <a:endParaRPr lang="en" b="1" dirty="0">
              <a:solidFill>
                <a:schemeClr val="accent2"/>
              </a:solidFill>
            </a:endParaRPr>
          </a:p>
        </p:txBody>
      </p:sp>
      <p:sp>
        <p:nvSpPr>
          <p:cNvPr id="19" name="Shape 1761">
            <a:extLst>
              <a:ext uri="{FF2B5EF4-FFF2-40B4-BE49-F238E27FC236}">
                <a16:creationId xmlns:a16="http://schemas.microsoft.com/office/drawing/2014/main" id="{F1EB16ED-2B1F-4912-80D5-48D554281CE6}"/>
              </a:ext>
            </a:extLst>
          </p:cNvPr>
          <p:cNvSpPr txBox="1"/>
          <p:nvPr/>
        </p:nvSpPr>
        <p:spPr>
          <a:xfrm>
            <a:off x="7377793" y="5062961"/>
            <a:ext cx="4033156" cy="738633"/>
          </a:xfrm>
          <a:prstGeom prst="rect">
            <a:avLst/>
          </a:prstGeom>
          <a:noFill/>
          <a:ln>
            <a:noFill/>
          </a:ln>
        </p:spPr>
        <p:txBody>
          <a:bodyPr wrap="square" lIns="91425" tIns="91425" rIns="91425" bIns="91425" anchor="t" anchorCtr="0">
            <a:spAutoFit/>
          </a:bodyPr>
          <a:lstStyle/>
          <a:p>
            <a:r>
              <a:rPr lang="en" dirty="0">
                <a:solidFill>
                  <a:schemeClr val="accent1"/>
                </a:solidFill>
              </a:rPr>
              <a:t>Represents </a:t>
            </a:r>
            <a:r>
              <a:rPr lang="en" b="1" dirty="0">
                <a:solidFill>
                  <a:schemeClr val="accent1"/>
                </a:solidFill>
              </a:rPr>
              <a:t>bank number</a:t>
            </a:r>
            <a:r>
              <a:rPr lang="en" dirty="0">
                <a:solidFill>
                  <a:schemeClr val="accent1"/>
                </a:solidFill>
              </a:rPr>
              <a:t> or “</a:t>
            </a:r>
            <a:r>
              <a:rPr lang="en-US" dirty="0">
                <a:solidFill>
                  <a:schemeClr val="accent1"/>
                </a:solidFill>
              </a:rPr>
              <a:t>col</a:t>
            </a:r>
            <a:r>
              <a:rPr lang="en" dirty="0">
                <a:solidFill>
                  <a:schemeClr val="accent1"/>
                </a:solidFill>
              </a:rPr>
              <a:t>”</a:t>
            </a:r>
          </a:p>
          <a:p>
            <a:r>
              <a:rPr lang="en" dirty="0">
                <a:solidFill>
                  <a:schemeClr val="accent1"/>
                </a:solidFill>
              </a:rPr>
              <a:t>Same for all threads in the warp</a:t>
            </a:r>
          </a:p>
        </p:txBody>
      </p:sp>
      <p:cxnSp>
        <p:nvCxnSpPr>
          <p:cNvPr id="20" name="Shape 1762">
            <a:extLst>
              <a:ext uri="{FF2B5EF4-FFF2-40B4-BE49-F238E27FC236}">
                <a16:creationId xmlns:a16="http://schemas.microsoft.com/office/drawing/2014/main" id="{7971E75B-A24A-4380-8A40-45E7CD303E0A}"/>
              </a:ext>
            </a:extLst>
          </p:cNvPr>
          <p:cNvCxnSpPr>
            <a:cxnSpLocks/>
            <a:endCxn id="19" idx="1"/>
          </p:cNvCxnSpPr>
          <p:nvPr/>
        </p:nvCxnSpPr>
        <p:spPr>
          <a:xfrm flipV="1">
            <a:off x="5916386" y="5432278"/>
            <a:ext cx="1461407" cy="631065"/>
          </a:xfrm>
          <a:prstGeom prst="straightConnector1">
            <a:avLst/>
          </a:prstGeom>
          <a:ln w="1905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hape 1764">
            <a:extLst>
              <a:ext uri="{FF2B5EF4-FFF2-40B4-BE49-F238E27FC236}">
                <a16:creationId xmlns:a16="http://schemas.microsoft.com/office/drawing/2014/main" id="{A2DEFA17-494B-4B29-8DA3-4FC6920554FA}"/>
              </a:ext>
            </a:extLst>
          </p:cNvPr>
          <p:cNvCxnSpPr>
            <a:cxnSpLocks/>
          </p:cNvCxnSpPr>
          <p:nvPr/>
        </p:nvCxnSpPr>
        <p:spPr>
          <a:xfrm>
            <a:off x="7102928" y="6326274"/>
            <a:ext cx="208050" cy="268666"/>
          </a:xfrm>
          <a:prstGeom prst="straightConnector1">
            <a:avLst/>
          </a:prstGeom>
          <a:ln w="19050">
            <a:headEnd type="none" w="lg" len="lg"/>
            <a:tailEnd type="triangle" w="lg" len="lg"/>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B215326D-B308-413B-858B-C772F3CE67AC}"/>
              </a:ext>
            </a:extLst>
          </p:cNvPr>
          <p:cNvSpPr/>
          <p:nvPr/>
        </p:nvSpPr>
        <p:spPr>
          <a:xfrm>
            <a:off x="7270499" y="6348249"/>
            <a:ext cx="3978725" cy="369332"/>
          </a:xfrm>
          <a:prstGeom prst="rect">
            <a:avLst/>
          </a:prstGeom>
        </p:spPr>
        <p:txBody>
          <a:bodyPr wrap="square">
            <a:spAutoFit/>
          </a:bodyPr>
          <a:lstStyle/>
          <a:p>
            <a:r>
              <a:rPr lang="en" dirty="0">
                <a:solidFill>
                  <a:schemeClr val="accent2"/>
                </a:solidFill>
              </a:rPr>
              <a:t>Represents </a:t>
            </a:r>
            <a:r>
              <a:rPr lang="en-US" dirty="0">
                <a:solidFill>
                  <a:schemeClr val="accent2"/>
                </a:solidFill>
              </a:rPr>
              <a:t>entry</a:t>
            </a:r>
            <a:r>
              <a:rPr lang="en" dirty="0">
                <a:solidFill>
                  <a:schemeClr val="accent2"/>
                </a:solidFill>
              </a:rPr>
              <a:t> </a:t>
            </a:r>
            <a:r>
              <a:rPr lang="en-US" dirty="0">
                <a:solidFill>
                  <a:schemeClr val="accent2"/>
                </a:solidFill>
              </a:rPr>
              <a:t>in</a:t>
            </a:r>
            <a:r>
              <a:rPr lang="en" dirty="0">
                <a:solidFill>
                  <a:schemeClr val="accent2"/>
                </a:solidFill>
              </a:rPr>
              <a:t> the “bank”</a:t>
            </a:r>
          </a:p>
        </p:txBody>
      </p:sp>
    </p:spTree>
    <p:extLst>
      <p:ext uri="{BB962C8B-B14F-4D97-AF65-F5344CB8AC3E}">
        <p14:creationId xmlns:p14="http://schemas.microsoft.com/office/powerpoint/2010/main" val="4005875040"/>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Shape 1769"/>
          <p:cNvSpPr txBox="1">
            <a:spLocks noGrp="1"/>
          </p:cNvSpPr>
          <p:nvPr>
            <p:ph type="title"/>
          </p:nvPr>
        </p:nvSpPr>
        <p:spPr/>
        <p:txBody>
          <a:bodyPr/>
          <a:lstStyle/>
          <a:p>
            <a:pPr lvl="0"/>
            <a:r>
              <a:rPr lang="en" dirty="0"/>
              <a:t>Transpose: Shared Memory</a:t>
            </a:r>
          </a:p>
        </p:txBody>
      </p:sp>
      <p:pic>
        <p:nvPicPr>
          <p:cNvPr id="1771" name="Shape 1771"/>
          <p:cNvPicPr preferRelativeResize="0"/>
          <p:nvPr/>
        </p:nvPicPr>
        <p:blipFill>
          <a:blip r:embed="rId3">
            <a:alphaModFix/>
          </a:blip>
          <a:stretch>
            <a:fillRect/>
          </a:stretch>
        </p:blipFill>
        <p:spPr>
          <a:xfrm>
            <a:off x="1981200" y="1861453"/>
            <a:ext cx="8229600" cy="4792049"/>
          </a:xfrm>
          <a:prstGeom prst="rect">
            <a:avLst/>
          </a:prstGeom>
          <a:noFill/>
          <a:ln>
            <a:noFill/>
          </a:ln>
        </p:spPr>
      </p:pic>
    </p:spTree>
    <p:extLst>
      <p:ext uri="{BB962C8B-B14F-4D97-AF65-F5344CB8AC3E}">
        <p14:creationId xmlns:p14="http://schemas.microsoft.com/office/powerpoint/2010/main" val="4087009125"/>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Shape 1776"/>
          <p:cNvSpPr txBox="1">
            <a:spLocks noGrp="1"/>
          </p:cNvSpPr>
          <p:nvPr>
            <p:ph idx="1"/>
          </p:nvPr>
        </p:nvSpPr>
        <p:spPr/>
        <p:txBody>
          <a:bodyPr/>
          <a:lstStyle/>
          <a:p>
            <a:pPr lvl="0"/>
            <a:r>
              <a:rPr lang="en-US" dirty="0"/>
              <a:t>Reading from input</a:t>
            </a:r>
            <a:endParaRPr lang="en" dirty="0"/>
          </a:p>
          <a:p>
            <a:pPr lvl="0"/>
            <a:r>
              <a:rPr lang="en" dirty="0"/>
              <a:t>No Bank conflicts</a:t>
            </a:r>
          </a:p>
        </p:txBody>
      </p:sp>
      <p:sp>
        <p:nvSpPr>
          <p:cNvPr id="1777" name="Shape 1777"/>
          <p:cNvSpPr txBox="1">
            <a:spLocks noGrp="1"/>
          </p:cNvSpPr>
          <p:nvPr>
            <p:ph type="title"/>
          </p:nvPr>
        </p:nvSpPr>
        <p:spPr/>
        <p:txBody>
          <a:bodyPr/>
          <a:lstStyle/>
          <a:p>
            <a:pPr lvl="0"/>
            <a:r>
              <a:rPr lang="en"/>
              <a:t>Transpose</a:t>
            </a:r>
          </a:p>
        </p:txBody>
      </p:sp>
      <p:grpSp>
        <p:nvGrpSpPr>
          <p:cNvPr id="85" name="Group 84">
            <a:extLst>
              <a:ext uri="{FF2B5EF4-FFF2-40B4-BE49-F238E27FC236}">
                <a16:creationId xmlns:a16="http://schemas.microsoft.com/office/drawing/2014/main" id="{29589895-CB0D-4428-9BA4-415974D2DA47}"/>
              </a:ext>
            </a:extLst>
          </p:cNvPr>
          <p:cNvGrpSpPr/>
          <p:nvPr/>
        </p:nvGrpSpPr>
        <p:grpSpPr>
          <a:xfrm>
            <a:off x="7116048" y="1937259"/>
            <a:ext cx="3128014" cy="738633"/>
            <a:chOff x="2571262" y="3777696"/>
            <a:chExt cx="3128014" cy="738633"/>
          </a:xfrm>
        </p:grpSpPr>
        <p:sp>
          <p:nvSpPr>
            <p:cNvPr id="86" name="Oval 85">
              <a:extLst>
                <a:ext uri="{FF2B5EF4-FFF2-40B4-BE49-F238E27FC236}">
                  <a16:creationId xmlns:a16="http://schemas.microsoft.com/office/drawing/2014/main" id="{CF9C1B49-A0E4-424C-9334-0F83604E1B6B}"/>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Shape 1027">
              <a:extLst>
                <a:ext uri="{FF2B5EF4-FFF2-40B4-BE49-F238E27FC236}">
                  <a16:creationId xmlns:a16="http://schemas.microsoft.com/office/drawing/2014/main" id="{3D428875-07E0-46BE-B7D8-DDC430710D0A}"/>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88" name="Table 87">
            <a:extLst>
              <a:ext uri="{FF2B5EF4-FFF2-40B4-BE49-F238E27FC236}">
                <a16:creationId xmlns:a16="http://schemas.microsoft.com/office/drawing/2014/main" id="{0C686E91-6AC6-416E-83A4-96918D1AE39B}"/>
              </a:ext>
            </a:extLst>
          </p:cNvPr>
          <p:cNvGraphicFramePr>
            <a:graphicFrameLocks noGrp="1"/>
          </p:cNvGraphicFramePr>
          <p:nvPr>
            <p:extLst>
              <p:ext uri="{D42A27DB-BD31-4B8C-83A1-F6EECF244321}">
                <p14:modId xmlns:p14="http://schemas.microsoft.com/office/powerpoint/2010/main" val="817995243"/>
              </p:ext>
            </p:extLst>
          </p:nvPr>
        </p:nvGraphicFramePr>
        <p:xfrm>
          <a:off x="59832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dirty="0">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89" name="Table 88">
            <a:extLst>
              <a:ext uri="{FF2B5EF4-FFF2-40B4-BE49-F238E27FC236}">
                <a16:creationId xmlns:a16="http://schemas.microsoft.com/office/drawing/2014/main" id="{A5BC0C44-A593-4E3F-B06B-5CF18E2C64C2}"/>
              </a:ext>
            </a:extLst>
          </p:cNvPr>
          <p:cNvGraphicFramePr>
            <a:graphicFrameLocks noGrp="1"/>
          </p:cNvGraphicFramePr>
          <p:nvPr>
            <p:extLst>
              <p:ext uri="{D42A27DB-BD31-4B8C-83A1-F6EECF244321}">
                <p14:modId xmlns:p14="http://schemas.microsoft.com/office/powerpoint/2010/main" val="2944694988"/>
              </p:ext>
            </p:extLst>
          </p:nvPr>
        </p:nvGraphicFramePr>
        <p:xfrm>
          <a:off x="79825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90" name="Straight Arrow Connector 89">
            <a:extLst>
              <a:ext uri="{FF2B5EF4-FFF2-40B4-BE49-F238E27FC236}">
                <a16:creationId xmlns:a16="http://schemas.microsoft.com/office/drawing/2014/main" id="{F9D614DB-D212-41CC-AACF-DF5C1325671C}"/>
              </a:ext>
            </a:extLst>
          </p:cNvPr>
          <p:cNvCxnSpPr/>
          <p:nvPr/>
        </p:nvCxnSpPr>
        <p:spPr>
          <a:xfrm flipH="1">
            <a:off x="63159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1" name="Straight Arrow Connector 90">
            <a:extLst>
              <a:ext uri="{FF2B5EF4-FFF2-40B4-BE49-F238E27FC236}">
                <a16:creationId xmlns:a16="http://schemas.microsoft.com/office/drawing/2014/main" id="{508EF3EB-D294-4E81-B3BD-1C60A2718C92}"/>
              </a:ext>
            </a:extLst>
          </p:cNvPr>
          <p:cNvCxnSpPr>
            <a:cxnSpLocks/>
          </p:cNvCxnSpPr>
          <p:nvPr/>
        </p:nvCxnSpPr>
        <p:spPr>
          <a:xfrm flipH="1">
            <a:off x="6923243" y="2492829"/>
            <a:ext cx="1440941"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1CFBA987-EFD4-4040-B80D-3CE1BA0DA64B}"/>
              </a:ext>
            </a:extLst>
          </p:cNvPr>
          <p:cNvCxnSpPr>
            <a:cxnSpLocks/>
          </p:cNvCxnSpPr>
          <p:nvPr/>
        </p:nvCxnSpPr>
        <p:spPr>
          <a:xfrm flipH="1">
            <a:off x="7613730" y="2492829"/>
            <a:ext cx="1048276"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6842B548-F7F0-4D15-ACE4-3D4716A3FB00}"/>
              </a:ext>
            </a:extLst>
          </p:cNvPr>
          <p:cNvCxnSpPr>
            <a:cxnSpLocks/>
          </p:cNvCxnSpPr>
          <p:nvPr/>
        </p:nvCxnSpPr>
        <p:spPr>
          <a:xfrm flipH="1">
            <a:off x="8196971" y="2491994"/>
            <a:ext cx="698306" cy="141597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4" name="Straight Arrow Connector 93">
            <a:extLst>
              <a:ext uri="{FF2B5EF4-FFF2-40B4-BE49-F238E27FC236}">
                <a16:creationId xmlns:a16="http://schemas.microsoft.com/office/drawing/2014/main" id="{F3C78CF0-279A-465B-8A2D-0186188C585A}"/>
              </a:ext>
            </a:extLst>
          </p:cNvPr>
          <p:cNvCxnSpPr>
            <a:cxnSpLocks/>
          </p:cNvCxnSpPr>
          <p:nvPr/>
        </p:nvCxnSpPr>
        <p:spPr>
          <a:xfrm>
            <a:off x="9417511" y="2484956"/>
            <a:ext cx="769160" cy="141597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5" name="Straight Arrow Connector 94">
            <a:extLst>
              <a:ext uri="{FF2B5EF4-FFF2-40B4-BE49-F238E27FC236}">
                <a16:creationId xmlns:a16="http://schemas.microsoft.com/office/drawing/2014/main" id="{8199F503-CA49-47D7-A3A2-8E2C8D4591F4}"/>
              </a:ext>
            </a:extLst>
          </p:cNvPr>
          <p:cNvCxnSpPr>
            <a:cxnSpLocks/>
          </p:cNvCxnSpPr>
          <p:nvPr/>
        </p:nvCxnSpPr>
        <p:spPr>
          <a:xfrm>
            <a:off x="9708970" y="2491994"/>
            <a:ext cx="1061307" cy="140893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6712335"/>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Shape 1863"/>
          <p:cNvSpPr txBox="1">
            <a:spLocks noGrp="1"/>
          </p:cNvSpPr>
          <p:nvPr>
            <p:ph idx="1"/>
          </p:nvPr>
        </p:nvSpPr>
        <p:spPr/>
        <p:txBody>
          <a:bodyPr/>
          <a:lstStyle/>
          <a:p>
            <a:pPr lvl="0"/>
            <a:r>
              <a:rPr lang="en-US" dirty="0"/>
              <a:t>Writing to output</a:t>
            </a:r>
            <a:endParaRPr lang="en" dirty="0"/>
          </a:p>
          <a:p>
            <a:pPr lvl="0"/>
            <a:r>
              <a:rPr lang="en" dirty="0"/>
              <a:t>32-way Bank conflict!!</a:t>
            </a:r>
          </a:p>
        </p:txBody>
      </p:sp>
      <p:sp>
        <p:nvSpPr>
          <p:cNvPr id="1864" name="Shape 1864"/>
          <p:cNvSpPr txBox="1">
            <a:spLocks noGrp="1"/>
          </p:cNvSpPr>
          <p:nvPr>
            <p:ph type="title"/>
          </p:nvPr>
        </p:nvSpPr>
        <p:spPr/>
        <p:txBody>
          <a:bodyPr/>
          <a:lstStyle/>
          <a:p>
            <a:pPr lvl="0"/>
            <a:r>
              <a:rPr lang="en"/>
              <a:t>Transpose</a:t>
            </a:r>
          </a:p>
        </p:txBody>
      </p:sp>
      <p:grpSp>
        <p:nvGrpSpPr>
          <p:cNvPr id="85" name="Group 84">
            <a:extLst>
              <a:ext uri="{FF2B5EF4-FFF2-40B4-BE49-F238E27FC236}">
                <a16:creationId xmlns:a16="http://schemas.microsoft.com/office/drawing/2014/main" id="{053D2EF3-05A4-4700-8443-88005E2624CE}"/>
              </a:ext>
            </a:extLst>
          </p:cNvPr>
          <p:cNvGrpSpPr/>
          <p:nvPr/>
        </p:nvGrpSpPr>
        <p:grpSpPr>
          <a:xfrm>
            <a:off x="7116048" y="1937259"/>
            <a:ext cx="3128014" cy="738633"/>
            <a:chOff x="2571262" y="3777696"/>
            <a:chExt cx="3128014" cy="738633"/>
          </a:xfrm>
        </p:grpSpPr>
        <p:sp>
          <p:nvSpPr>
            <p:cNvPr id="86" name="Oval 85">
              <a:extLst>
                <a:ext uri="{FF2B5EF4-FFF2-40B4-BE49-F238E27FC236}">
                  <a16:creationId xmlns:a16="http://schemas.microsoft.com/office/drawing/2014/main" id="{D7415A10-E6B8-42B7-99A5-7363A3E30C35}"/>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Shape 1027">
              <a:extLst>
                <a:ext uri="{FF2B5EF4-FFF2-40B4-BE49-F238E27FC236}">
                  <a16:creationId xmlns:a16="http://schemas.microsoft.com/office/drawing/2014/main" id="{E5B2D545-E9BF-484C-A712-5B0B818E3073}"/>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88" name="Table 87">
            <a:extLst>
              <a:ext uri="{FF2B5EF4-FFF2-40B4-BE49-F238E27FC236}">
                <a16:creationId xmlns:a16="http://schemas.microsoft.com/office/drawing/2014/main" id="{B1F1DD47-4C91-403E-8370-9F0206A84CDA}"/>
              </a:ext>
            </a:extLst>
          </p:cNvPr>
          <p:cNvGraphicFramePr>
            <a:graphicFrameLocks noGrp="1"/>
          </p:cNvGraphicFramePr>
          <p:nvPr>
            <p:extLst>
              <p:ext uri="{D42A27DB-BD31-4B8C-83A1-F6EECF244321}">
                <p14:modId xmlns:p14="http://schemas.microsoft.com/office/powerpoint/2010/main" val="1534700294"/>
              </p:ext>
            </p:extLst>
          </p:nvPr>
        </p:nvGraphicFramePr>
        <p:xfrm>
          <a:off x="5983293" y="352615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89" name="Table 88">
            <a:extLst>
              <a:ext uri="{FF2B5EF4-FFF2-40B4-BE49-F238E27FC236}">
                <a16:creationId xmlns:a16="http://schemas.microsoft.com/office/drawing/2014/main" id="{13E36B55-C843-497D-B81C-A6FD241C2A19}"/>
              </a:ext>
            </a:extLst>
          </p:cNvPr>
          <p:cNvGraphicFramePr>
            <a:graphicFrameLocks noGrp="1"/>
          </p:cNvGraphicFramePr>
          <p:nvPr>
            <p:extLst>
              <p:ext uri="{D42A27DB-BD31-4B8C-83A1-F6EECF244321}">
                <p14:modId xmlns:p14="http://schemas.microsoft.com/office/powerpoint/2010/main" val="2032503528"/>
              </p:ext>
            </p:extLst>
          </p:nvPr>
        </p:nvGraphicFramePr>
        <p:xfrm>
          <a:off x="7982553" y="212115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90" name="Straight Arrow Connector 89">
            <a:extLst>
              <a:ext uri="{FF2B5EF4-FFF2-40B4-BE49-F238E27FC236}">
                <a16:creationId xmlns:a16="http://schemas.microsoft.com/office/drawing/2014/main" id="{901C446D-FA95-43FE-BD14-78A5333D81D4}"/>
              </a:ext>
            </a:extLst>
          </p:cNvPr>
          <p:cNvCxnSpPr/>
          <p:nvPr/>
        </p:nvCxnSpPr>
        <p:spPr>
          <a:xfrm flipH="1">
            <a:off x="6315943" y="249282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1" name="Straight Arrow Connector 90">
            <a:extLst>
              <a:ext uri="{FF2B5EF4-FFF2-40B4-BE49-F238E27FC236}">
                <a16:creationId xmlns:a16="http://schemas.microsoft.com/office/drawing/2014/main" id="{AEF3C3CF-80B7-4681-9A87-D25472C7D871}"/>
              </a:ext>
            </a:extLst>
          </p:cNvPr>
          <p:cNvCxnSpPr>
            <a:cxnSpLocks/>
          </p:cNvCxnSpPr>
          <p:nvPr/>
        </p:nvCxnSpPr>
        <p:spPr>
          <a:xfrm flipH="1">
            <a:off x="6270171" y="2492829"/>
            <a:ext cx="2094015" cy="178525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0ADE7940-5535-4581-9BDB-3B55E0FFAA1C}"/>
              </a:ext>
            </a:extLst>
          </p:cNvPr>
          <p:cNvCxnSpPr>
            <a:cxnSpLocks/>
          </p:cNvCxnSpPr>
          <p:nvPr/>
        </p:nvCxnSpPr>
        <p:spPr>
          <a:xfrm flipH="1">
            <a:off x="6270168" y="2492829"/>
            <a:ext cx="2391838" cy="215609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0EB84162-A0C6-4A21-B83C-9C7FDA94202B}"/>
              </a:ext>
            </a:extLst>
          </p:cNvPr>
          <p:cNvCxnSpPr>
            <a:cxnSpLocks/>
          </p:cNvCxnSpPr>
          <p:nvPr/>
        </p:nvCxnSpPr>
        <p:spPr>
          <a:xfrm flipH="1">
            <a:off x="6290097" y="2491994"/>
            <a:ext cx="2605182" cy="249545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4" name="Straight Arrow Connector 93">
            <a:extLst>
              <a:ext uri="{FF2B5EF4-FFF2-40B4-BE49-F238E27FC236}">
                <a16:creationId xmlns:a16="http://schemas.microsoft.com/office/drawing/2014/main" id="{F7ACF127-FA85-4CEC-9473-F3742BB40054}"/>
              </a:ext>
            </a:extLst>
          </p:cNvPr>
          <p:cNvCxnSpPr>
            <a:cxnSpLocks/>
          </p:cNvCxnSpPr>
          <p:nvPr/>
        </p:nvCxnSpPr>
        <p:spPr>
          <a:xfrm flipH="1">
            <a:off x="6290097" y="2484956"/>
            <a:ext cx="3127415" cy="324122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95" name="Straight Arrow Connector 94">
            <a:extLst>
              <a:ext uri="{FF2B5EF4-FFF2-40B4-BE49-F238E27FC236}">
                <a16:creationId xmlns:a16="http://schemas.microsoft.com/office/drawing/2014/main" id="{60A42B50-F30C-4F48-AEBF-AC63D9E3A739}"/>
              </a:ext>
            </a:extLst>
          </p:cNvPr>
          <p:cNvCxnSpPr>
            <a:cxnSpLocks/>
          </p:cNvCxnSpPr>
          <p:nvPr/>
        </p:nvCxnSpPr>
        <p:spPr>
          <a:xfrm flipH="1">
            <a:off x="6268598" y="2491994"/>
            <a:ext cx="3440373" cy="368496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48231016"/>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Shape 1950"/>
          <p:cNvSpPr txBox="1">
            <a:spLocks noGrp="1"/>
          </p:cNvSpPr>
          <p:nvPr>
            <p:ph idx="1"/>
          </p:nvPr>
        </p:nvSpPr>
        <p:spPr>
          <a:xfrm>
            <a:off x="838200" y="1825625"/>
            <a:ext cx="5965371" cy="4351338"/>
          </a:xfrm>
        </p:spPr>
        <p:txBody>
          <a:bodyPr>
            <a:normAutofit/>
          </a:bodyPr>
          <a:lstStyle/>
          <a:p>
            <a:pPr lvl="0"/>
            <a:r>
              <a:rPr lang="en" dirty="0"/>
              <a:t>Resolving bank conflict</a:t>
            </a:r>
          </a:p>
          <a:p>
            <a:pPr lvl="0"/>
            <a:r>
              <a:rPr lang="en" dirty="0"/>
              <a:t>Elements per row 		= 32</a:t>
            </a:r>
          </a:p>
          <a:p>
            <a:pPr lvl="0"/>
            <a:r>
              <a:rPr lang="en" dirty="0"/>
              <a:t>Shared Mem per row 	= 33</a:t>
            </a:r>
          </a:p>
          <a:p>
            <a:pPr lvl="0"/>
            <a:r>
              <a:rPr lang="en" dirty="0"/>
              <a:t>1 empty element per row</a:t>
            </a:r>
          </a:p>
          <a:p>
            <a:pPr lvl="1"/>
            <a:r>
              <a:rPr lang="en" dirty="0"/>
              <a:t>This is what avoid</a:t>
            </a:r>
            <a:r>
              <a:rPr lang="en-US" dirty="0"/>
              <a:t>s</a:t>
            </a:r>
            <a:r>
              <a:rPr lang="en" dirty="0"/>
              <a:t> bank conflicts</a:t>
            </a:r>
          </a:p>
        </p:txBody>
      </p:sp>
      <p:sp>
        <p:nvSpPr>
          <p:cNvPr id="1951" name="Shape 1951"/>
          <p:cNvSpPr txBox="1">
            <a:spLocks noGrp="1"/>
          </p:cNvSpPr>
          <p:nvPr>
            <p:ph type="title"/>
          </p:nvPr>
        </p:nvSpPr>
        <p:spPr/>
        <p:txBody>
          <a:bodyPr>
            <a:normAutofit fontScale="90000"/>
          </a:bodyPr>
          <a:lstStyle/>
          <a:p>
            <a:pPr lvl="0"/>
            <a:r>
              <a:rPr lang="en" dirty="0"/>
              <a:t>Banks</a:t>
            </a:r>
            <a:br>
              <a:rPr lang="en" dirty="0"/>
            </a:br>
            <a:endParaRPr lang="en" dirty="0"/>
          </a:p>
        </p:txBody>
      </p:sp>
      <p:sp>
        <p:nvSpPr>
          <p:cNvPr id="2116" name="Shape 2116"/>
          <p:cNvSpPr txBox="1"/>
          <p:nvPr/>
        </p:nvSpPr>
        <p:spPr>
          <a:xfrm>
            <a:off x="4891949" y="107418"/>
            <a:ext cx="7114994" cy="1015632"/>
          </a:xfrm>
          <a:prstGeom prst="rect">
            <a:avLst/>
          </a:prstGeom>
          <a:ln/>
        </p:spPr>
        <p:style>
          <a:lnRef idx="2">
            <a:schemeClr val="dk1"/>
          </a:lnRef>
          <a:fillRef idx="1">
            <a:schemeClr val="lt1"/>
          </a:fillRef>
          <a:effectRef idx="0">
            <a:schemeClr val="dk1"/>
          </a:effectRef>
          <a:fontRef idx="minor">
            <a:schemeClr val="dk1"/>
          </a:fontRef>
        </p:style>
        <p:txBody>
          <a:bodyPr wrap="square" lIns="91425" tIns="91425" rIns="91425" bIns="91425" anchor="t" anchorCtr="0">
            <a:spAutoFit/>
          </a:bodyPr>
          <a:lstStyle/>
          <a:p>
            <a:r>
              <a:rPr lang="en" dirty="0">
                <a:solidFill>
                  <a:srgbClr val="00B050"/>
                </a:solidFill>
                <a:latin typeface="Consolas"/>
                <a:ea typeface="Consolas"/>
                <a:cs typeface="Consolas"/>
                <a:sym typeface="Consolas"/>
              </a:rPr>
              <a:t>// </a:t>
            </a:r>
            <a:r>
              <a:rPr lang="en-US" dirty="0">
                <a:solidFill>
                  <a:srgbClr val="00B050"/>
                </a:solidFill>
                <a:latin typeface="Consolas"/>
                <a:ea typeface="Consolas"/>
                <a:cs typeface="Consolas"/>
                <a:sym typeface="Consolas"/>
              </a:rPr>
              <a:t>Before</a:t>
            </a:r>
            <a:endParaRPr lang="en" dirty="0">
              <a:solidFill>
                <a:srgbClr val="00B050"/>
              </a:solidFill>
              <a:latin typeface="Consolas"/>
              <a:ea typeface="Consolas"/>
              <a:cs typeface="Consolas"/>
              <a:sym typeface="Consolas"/>
            </a:endParaRPr>
          </a:p>
          <a:p>
            <a:r>
              <a:rPr lang="en" dirty="0">
                <a:solidFill>
                  <a:srgbClr val="6AB825"/>
                </a:solidFill>
                <a:latin typeface="Consolas"/>
                <a:ea typeface="Consolas"/>
                <a:cs typeface="Consolas"/>
                <a:sym typeface="Consolas"/>
              </a:rPr>
              <a:t>__shared__</a:t>
            </a:r>
            <a:r>
              <a:rPr lang="en" dirty="0">
                <a:solidFill>
                  <a:srgbClr val="D0D0D0"/>
                </a:solidFill>
                <a:latin typeface="Consolas"/>
                <a:ea typeface="Consolas"/>
                <a:cs typeface="Consolas"/>
                <a:sym typeface="Consolas"/>
              </a:rPr>
              <a:t> </a:t>
            </a:r>
            <a:r>
              <a:rPr lang="en" dirty="0">
                <a:solidFill>
                  <a:srgbClr val="6AB825"/>
                </a:solidFill>
                <a:latin typeface="Consolas"/>
                <a:ea typeface="Consolas"/>
                <a:cs typeface="Consolas"/>
                <a:sym typeface="Consolas"/>
              </a:rPr>
              <a:t>float</a:t>
            </a:r>
            <a:r>
              <a:rPr lang="en" dirty="0">
                <a:solidFill>
                  <a:srgbClr val="D0D0D0"/>
                </a:solidFill>
                <a:latin typeface="Consolas"/>
                <a:ea typeface="Consolas"/>
                <a:cs typeface="Consolas"/>
                <a:sym typeface="Consolas"/>
              </a:rPr>
              <a:t>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a:solidFill>
                  <a:schemeClr val="dk2"/>
                </a:solidFill>
                <a:latin typeface="Consolas"/>
                <a:ea typeface="Consolas"/>
                <a:cs typeface="Consolas"/>
                <a:sym typeface="Consolas"/>
              </a:rPr>
              <a:t>BLOCK_SIZE_Y</a:t>
            </a:r>
            <a:r>
              <a:rPr lang="en" dirty="0">
                <a:solidFill>
                  <a:schemeClr val="dk2"/>
                </a:solidFill>
                <a:latin typeface="Consolas"/>
                <a:ea typeface="Consolas"/>
                <a:cs typeface="Consolas"/>
                <a:sym typeface="Consolas"/>
              </a:rPr>
              <a:t>][</a:t>
            </a:r>
            <a:r>
              <a:rPr lang="en-US" b="1" dirty="0">
                <a:solidFill>
                  <a:schemeClr val="dk2"/>
                </a:solidFill>
                <a:highlight>
                  <a:srgbClr val="00FFFF"/>
                </a:highlight>
                <a:latin typeface="Consolas"/>
                <a:ea typeface="Consolas"/>
                <a:cs typeface="Consolas"/>
                <a:sym typeface="Consolas"/>
              </a:rPr>
              <a:t>BLOCK_SIZE_X</a:t>
            </a:r>
            <a:r>
              <a:rPr lang="en" dirty="0">
                <a:solidFill>
                  <a:schemeClr val="dk2"/>
                </a:solidFill>
                <a:latin typeface="Consolas"/>
                <a:ea typeface="Consolas"/>
                <a:cs typeface="Consolas"/>
                <a:sym typeface="Consolas"/>
              </a:rPr>
              <a:t>];</a:t>
            </a:r>
          </a:p>
          <a:p>
            <a:r>
              <a:rPr lang="en" dirty="0">
                <a:solidFill>
                  <a:schemeClr val="dk2"/>
                </a:solidFill>
                <a:latin typeface="Consolas"/>
                <a:ea typeface="Consolas"/>
                <a:cs typeface="Consolas"/>
                <a:sym typeface="Consolas"/>
              </a:rPr>
              <a:t>b[index_out] =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threadIdx.x</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threadIdx.y</a:t>
            </a:r>
            <a:r>
              <a:rPr lang="en" dirty="0">
                <a:solidFill>
                  <a:schemeClr val="dk2"/>
                </a:solidFill>
                <a:latin typeface="Consolas"/>
                <a:ea typeface="Consolas"/>
                <a:cs typeface="Consolas"/>
                <a:sym typeface="Consolas"/>
              </a:rPr>
              <a:t>];</a:t>
            </a:r>
          </a:p>
        </p:txBody>
      </p:sp>
      <p:graphicFrame>
        <p:nvGraphicFramePr>
          <p:cNvPr id="187" name="Table 186">
            <a:extLst>
              <a:ext uri="{FF2B5EF4-FFF2-40B4-BE49-F238E27FC236}">
                <a16:creationId xmlns:a16="http://schemas.microsoft.com/office/drawing/2014/main" id="{CFAB9563-DB23-49C2-86B8-26EA3645ABED}"/>
              </a:ext>
            </a:extLst>
          </p:cNvPr>
          <p:cNvGraphicFramePr>
            <a:graphicFrameLocks noGrp="1"/>
          </p:cNvGraphicFramePr>
          <p:nvPr>
            <p:extLst>
              <p:ext uri="{D42A27DB-BD31-4B8C-83A1-F6EECF244321}">
                <p14:modId xmlns:p14="http://schemas.microsoft.com/office/powerpoint/2010/main" val="3918966904"/>
              </p:ext>
            </p:extLst>
          </p:nvPr>
        </p:nvGraphicFramePr>
        <p:xfrm>
          <a:off x="6437980" y="4159782"/>
          <a:ext cx="5568963" cy="2590800"/>
        </p:xfrm>
        <a:graphic>
          <a:graphicData uri="http://schemas.openxmlformats.org/drawingml/2006/table">
            <a:tbl>
              <a:tblPr firstRow="1" lastCol="1" bandRow="1">
                <a:tableStyleId>{073A0DAA-6AF3-43AB-8588-CEC1D06C72B9}</a:tableStyleId>
              </a:tblPr>
              <a:tblGrid>
                <a:gridCol w="1405318">
                  <a:extLst>
                    <a:ext uri="{9D8B030D-6E8A-4147-A177-3AD203B41FA5}">
                      <a16:colId xmlns:a16="http://schemas.microsoft.com/office/drawing/2014/main" val="2527948989"/>
                    </a:ext>
                  </a:extLst>
                </a:gridCol>
                <a:gridCol w="1405318">
                  <a:extLst>
                    <a:ext uri="{9D8B030D-6E8A-4147-A177-3AD203B41FA5}">
                      <a16:colId xmlns:a16="http://schemas.microsoft.com/office/drawing/2014/main" val="3579426715"/>
                    </a:ext>
                  </a:extLst>
                </a:gridCol>
                <a:gridCol w="1696970">
                  <a:extLst>
                    <a:ext uri="{9D8B030D-6E8A-4147-A177-3AD203B41FA5}">
                      <a16:colId xmlns:a16="http://schemas.microsoft.com/office/drawing/2014/main" val="2661816867"/>
                    </a:ext>
                  </a:extLst>
                </a:gridCol>
                <a:gridCol w="1061357">
                  <a:extLst>
                    <a:ext uri="{9D8B030D-6E8A-4147-A177-3AD203B41FA5}">
                      <a16:colId xmlns:a16="http://schemas.microsoft.com/office/drawing/2014/main" val="269539682"/>
                    </a:ext>
                  </a:extLst>
                </a:gridCol>
              </a:tblGrid>
              <a:tr h="403238">
                <a:tc>
                  <a:txBody>
                    <a:bodyPr/>
                    <a:lstStyle/>
                    <a:p>
                      <a:pPr algn="ctr"/>
                      <a:r>
                        <a:rPr lang="en-US" sz="1600" dirty="0" err="1"/>
                        <a:t>threadIdx.x</a:t>
                      </a:r>
                      <a:endParaRPr lang="en-US" sz="1600" dirty="0"/>
                    </a:p>
                  </a:txBody>
                  <a:tcPr anchor="ctr"/>
                </a:tc>
                <a:tc>
                  <a:txBody>
                    <a:bodyPr/>
                    <a:lstStyle/>
                    <a:p>
                      <a:pPr algn="ctr"/>
                      <a:r>
                        <a:rPr lang="en-US" sz="1600" dirty="0" err="1"/>
                        <a:t>threadIdx.y</a:t>
                      </a:r>
                      <a:endParaRPr lang="en-US" sz="1600" dirty="0"/>
                    </a:p>
                  </a:txBody>
                  <a:tcPr anchor="ctr"/>
                </a:tc>
                <a:tc>
                  <a:txBody>
                    <a:bodyPr/>
                    <a:lstStyle/>
                    <a:p>
                      <a:pPr algn="ctr"/>
                      <a:r>
                        <a:rPr lang="en-US" sz="1600" dirty="0"/>
                        <a:t>Index (Before)</a:t>
                      </a:r>
                    </a:p>
                  </a:txBody>
                  <a:tcPr anchor="ctr"/>
                </a:tc>
                <a:tc>
                  <a:txBody>
                    <a:bodyPr/>
                    <a:lstStyle/>
                    <a:p>
                      <a:pPr algn="ctr"/>
                      <a:r>
                        <a:rPr lang="en-US" sz="1600" dirty="0"/>
                        <a:t>Bank</a:t>
                      </a:r>
                    </a:p>
                    <a:p>
                      <a:pPr algn="ctr"/>
                      <a:r>
                        <a:rPr lang="en-US" sz="1600" dirty="0"/>
                        <a:t>(Before)</a:t>
                      </a:r>
                    </a:p>
                  </a:txBody>
                  <a:tcPr anchor="ctr"/>
                </a:tc>
                <a:extLst>
                  <a:ext uri="{0D108BD9-81ED-4DB2-BD59-A6C34878D82A}">
                    <a16:rowId xmlns:a16="http://schemas.microsoft.com/office/drawing/2014/main" val="3541732605"/>
                  </a:ext>
                </a:extLst>
              </a:tr>
              <a:tr h="233622">
                <a:tc>
                  <a:txBody>
                    <a:bodyPr/>
                    <a:lstStyle/>
                    <a:p>
                      <a:pPr algn="ctr"/>
                      <a:r>
                        <a:rPr lang="en-US" sz="1600" dirty="0"/>
                        <a:t>0</a:t>
                      </a:r>
                    </a:p>
                  </a:txBody>
                  <a:tcPr anchor="ctr"/>
                </a:tc>
                <a:tc>
                  <a:txBody>
                    <a:bodyPr/>
                    <a:lstStyle/>
                    <a:p>
                      <a:pPr algn="ctr"/>
                      <a:r>
                        <a:rPr lang="en-US" sz="1600" dirty="0"/>
                        <a:t>Y</a:t>
                      </a:r>
                    </a:p>
                  </a:txBody>
                  <a:tcPr anchor="ctr"/>
                </a:tc>
                <a:tc>
                  <a:txBody>
                    <a:bodyPr/>
                    <a:lstStyle/>
                    <a:p>
                      <a:pPr algn="ctr"/>
                      <a:r>
                        <a:rPr lang="en-US" sz="1600" dirty="0"/>
                        <a:t>0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extLst>
                  <a:ext uri="{0D108BD9-81ED-4DB2-BD59-A6C34878D82A}">
                    <a16:rowId xmlns:a16="http://schemas.microsoft.com/office/drawing/2014/main" val="2138482811"/>
                  </a:ext>
                </a:extLst>
              </a:tr>
              <a:tr h="233622">
                <a:tc>
                  <a:txBody>
                    <a:bodyPr/>
                    <a:lstStyle/>
                    <a:p>
                      <a:pPr algn="ctr"/>
                      <a:r>
                        <a:rPr lang="en-US" sz="1600" dirty="0"/>
                        <a:t>1</a:t>
                      </a:r>
                    </a:p>
                  </a:txBody>
                  <a:tcPr anchor="ctr"/>
                </a:tc>
                <a:tc>
                  <a:txBody>
                    <a:bodyPr/>
                    <a:lstStyle/>
                    <a:p>
                      <a:pPr algn="ctr"/>
                      <a:r>
                        <a:rPr lang="en-US" sz="1600" dirty="0"/>
                        <a: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extLst>
                  <a:ext uri="{0D108BD9-81ED-4DB2-BD59-A6C34878D82A}">
                    <a16:rowId xmlns:a16="http://schemas.microsoft.com/office/drawing/2014/main" val="477159342"/>
                  </a:ext>
                </a:extLst>
              </a:tr>
              <a:tr h="233622">
                <a:tc>
                  <a:txBody>
                    <a:bodyPr/>
                    <a:lstStyle/>
                    <a:p>
                      <a:pPr algn="ctr"/>
                      <a:r>
                        <a:rPr lang="en-US" sz="1600" dirty="0"/>
                        <a:t>10</a:t>
                      </a:r>
                    </a:p>
                  </a:txBody>
                  <a:tcPr anchor="ctr"/>
                </a:tc>
                <a:tc>
                  <a:txBody>
                    <a:bodyPr/>
                    <a:lstStyle/>
                    <a:p>
                      <a:pPr algn="ctr"/>
                      <a:r>
                        <a:rPr lang="en-US" sz="1600" dirty="0"/>
                        <a: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extLst>
                  <a:ext uri="{0D108BD9-81ED-4DB2-BD59-A6C34878D82A}">
                    <a16:rowId xmlns:a16="http://schemas.microsoft.com/office/drawing/2014/main" val="1390225196"/>
                  </a:ext>
                </a:extLst>
              </a:tr>
              <a:tr h="233622">
                <a:tc>
                  <a:txBody>
                    <a:bodyPr/>
                    <a:lstStyle/>
                    <a:p>
                      <a:pPr algn="ctr"/>
                      <a:r>
                        <a:rPr lang="en-US" sz="1600" dirty="0"/>
                        <a:t>16</a:t>
                      </a:r>
                    </a:p>
                  </a:txBody>
                  <a:tcPr anchor="ctr"/>
                </a:tc>
                <a:tc>
                  <a:txBody>
                    <a:bodyPr/>
                    <a:lstStyle/>
                    <a:p>
                      <a:pPr algn="ctr"/>
                      <a:r>
                        <a:rPr lang="en-US" sz="1600" dirty="0"/>
                        <a:t>Y</a:t>
                      </a:r>
                    </a:p>
                  </a:txBody>
                  <a:tcPr anchor="ctr"/>
                </a:tc>
                <a:tc>
                  <a:txBody>
                    <a:bodyPr/>
                    <a:lstStyle/>
                    <a:p>
                      <a:pPr algn="ctr"/>
                      <a:r>
                        <a:rPr lang="en-US" sz="1600" dirty="0"/>
                        <a:t>16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extLst>
                  <a:ext uri="{0D108BD9-81ED-4DB2-BD59-A6C34878D82A}">
                    <a16:rowId xmlns:a16="http://schemas.microsoft.com/office/drawing/2014/main" val="4263407420"/>
                  </a:ext>
                </a:extLst>
              </a:tr>
              <a:tr h="233622">
                <a:tc>
                  <a:txBody>
                    <a:bodyPr/>
                    <a:lstStyle/>
                    <a:p>
                      <a:pPr algn="ctr"/>
                      <a:r>
                        <a:rPr lang="en-US" sz="1600" dirty="0"/>
                        <a:t>30</a:t>
                      </a:r>
                    </a:p>
                  </a:txBody>
                  <a:tcPr anchor="ctr"/>
                </a:tc>
                <a:tc>
                  <a:txBody>
                    <a:bodyPr/>
                    <a:lstStyle/>
                    <a:p>
                      <a:pPr algn="ctr"/>
                      <a:r>
                        <a:rPr lang="en-US" sz="1600" dirty="0"/>
                        <a:t>Y</a:t>
                      </a:r>
                    </a:p>
                  </a:txBody>
                  <a:tcPr anchor="ctr"/>
                </a:tc>
                <a:tc>
                  <a:txBody>
                    <a:bodyPr/>
                    <a:lstStyle/>
                    <a:p>
                      <a:pPr algn="ctr"/>
                      <a:r>
                        <a:rPr lang="en-US" sz="1600" dirty="0"/>
                        <a:t>30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extLst>
                  <a:ext uri="{0D108BD9-81ED-4DB2-BD59-A6C34878D82A}">
                    <a16:rowId xmlns:a16="http://schemas.microsoft.com/office/drawing/2014/main" val="1975865281"/>
                  </a:ext>
                </a:extLst>
              </a:tr>
              <a:tr h="233622">
                <a:tc>
                  <a:txBody>
                    <a:bodyPr/>
                    <a:lstStyle/>
                    <a:p>
                      <a:pPr algn="ctr"/>
                      <a:r>
                        <a:rPr lang="en-US" sz="1600" dirty="0"/>
                        <a:t>31</a:t>
                      </a:r>
                    </a:p>
                  </a:txBody>
                  <a:tcPr anchor="ctr"/>
                </a:tc>
                <a:tc>
                  <a:txBody>
                    <a:bodyPr/>
                    <a:lstStyle/>
                    <a:p>
                      <a:pPr algn="ctr"/>
                      <a:r>
                        <a:rPr lang="en-US" sz="1600" dirty="0"/>
                        <a:t>Y</a:t>
                      </a:r>
                    </a:p>
                  </a:txBody>
                  <a:tcPr anchor="ctr"/>
                </a:tc>
                <a:tc>
                  <a:txBody>
                    <a:bodyPr/>
                    <a:lstStyle/>
                    <a:p>
                      <a:pPr algn="ctr"/>
                      <a:r>
                        <a:rPr lang="en-US" sz="1600" dirty="0"/>
                        <a:t>31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extLst>
                  <a:ext uri="{0D108BD9-81ED-4DB2-BD59-A6C34878D82A}">
                    <a16:rowId xmlns:a16="http://schemas.microsoft.com/office/drawing/2014/main" val="1402272448"/>
                  </a:ext>
                </a:extLst>
              </a:tr>
            </a:tbl>
          </a:graphicData>
        </a:graphic>
      </p:graphicFrame>
      <p:sp>
        <p:nvSpPr>
          <p:cNvPr id="9" name="TextBox 8">
            <a:extLst>
              <a:ext uri="{FF2B5EF4-FFF2-40B4-BE49-F238E27FC236}">
                <a16:creationId xmlns:a16="http://schemas.microsoft.com/office/drawing/2014/main" id="{D0E2CD2C-D9F7-4985-A2B5-3FA92D7A5C30}"/>
              </a:ext>
            </a:extLst>
          </p:cNvPr>
          <p:cNvSpPr txBox="1"/>
          <p:nvPr/>
        </p:nvSpPr>
        <p:spPr>
          <a:xfrm>
            <a:off x="7467600" y="2291564"/>
            <a:ext cx="4539343"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dirty="0"/>
              <a:t>Before:</a:t>
            </a:r>
          </a:p>
          <a:p>
            <a:pPr lvl="0"/>
            <a:r>
              <a:rPr lang="en-US" dirty="0"/>
              <a:t>When BLOCK_SIZE_X = 32, </a:t>
            </a:r>
            <a:r>
              <a:rPr lang="en-US" dirty="0" err="1"/>
              <a:t>sizeX</a:t>
            </a:r>
            <a:r>
              <a:rPr lang="en-US" dirty="0"/>
              <a:t> = 32</a:t>
            </a:r>
          </a:p>
          <a:p>
            <a:pPr lvl="0"/>
            <a:r>
              <a:rPr lang="en-US" dirty="0"/>
              <a:t>X * </a:t>
            </a:r>
            <a:r>
              <a:rPr lang="en-US" dirty="0" err="1"/>
              <a:t>sizeX</a:t>
            </a:r>
            <a:r>
              <a:rPr lang="en-US" dirty="0"/>
              <a:t> is always a multiple of 32</a:t>
            </a:r>
          </a:p>
          <a:p>
            <a:pPr lvl="0"/>
            <a:endParaRPr lang="en-US" dirty="0"/>
          </a:p>
          <a:p>
            <a:pPr lvl="0"/>
            <a:r>
              <a:rPr lang="en-US" dirty="0"/>
              <a:t>Thus, </a:t>
            </a:r>
            <a:r>
              <a:rPr lang="en-US" b="1" dirty="0"/>
              <a:t>((X * </a:t>
            </a:r>
            <a:r>
              <a:rPr lang="en-US" b="1" dirty="0" err="1"/>
              <a:t>sizeX</a:t>
            </a:r>
            <a:r>
              <a:rPr lang="en-US" b="1" dirty="0"/>
              <a:t>) + Y) % 32</a:t>
            </a:r>
            <a:r>
              <a:rPr lang="en-US" dirty="0"/>
              <a:t> banks</a:t>
            </a:r>
          </a:p>
          <a:p>
            <a:pPr lvl="0"/>
            <a:r>
              <a:rPr lang="en-US" dirty="0"/>
              <a:t>Will always result in </a:t>
            </a:r>
            <a:r>
              <a:rPr lang="en-US" b="1" dirty="0"/>
              <a:t>bank = Y</a:t>
            </a:r>
            <a:endParaRPr lang="en" b="1" dirty="0"/>
          </a:p>
        </p:txBody>
      </p:sp>
    </p:spTree>
    <p:extLst>
      <p:ext uri="{BB962C8B-B14F-4D97-AF65-F5344CB8AC3E}">
        <p14:creationId xmlns:p14="http://schemas.microsoft.com/office/powerpoint/2010/main" val="3510832054"/>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Shape 1950"/>
          <p:cNvSpPr txBox="1">
            <a:spLocks noGrp="1"/>
          </p:cNvSpPr>
          <p:nvPr>
            <p:ph idx="1"/>
          </p:nvPr>
        </p:nvSpPr>
        <p:spPr>
          <a:xfrm>
            <a:off x="838200" y="1825625"/>
            <a:ext cx="5965371" cy="4351338"/>
          </a:xfrm>
        </p:spPr>
        <p:txBody>
          <a:bodyPr>
            <a:normAutofit/>
          </a:bodyPr>
          <a:lstStyle/>
          <a:p>
            <a:pPr lvl="0"/>
            <a:r>
              <a:rPr lang="en" dirty="0"/>
              <a:t>Resolving bank conflict</a:t>
            </a:r>
          </a:p>
          <a:p>
            <a:pPr lvl="0"/>
            <a:r>
              <a:rPr lang="en" dirty="0"/>
              <a:t>Elements per row 		= 32</a:t>
            </a:r>
          </a:p>
          <a:p>
            <a:pPr lvl="0"/>
            <a:r>
              <a:rPr lang="en" dirty="0"/>
              <a:t>Shared Mem per row 	= 33</a:t>
            </a:r>
          </a:p>
          <a:p>
            <a:pPr lvl="0"/>
            <a:r>
              <a:rPr lang="en" dirty="0"/>
              <a:t>1 empty element per row</a:t>
            </a:r>
          </a:p>
          <a:p>
            <a:pPr lvl="1"/>
            <a:r>
              <a:rPr lang="en" dirty="0"/>
              <a:t>This is what avoid</a:t>
            </a:r>
            <a:r>
              <a:rPr lang="en-US" dirty="0"/>
              <a:t>s</a:t>
            </a:r>
            <a:r>
              <a:rPr lang="en" dirty="0"/>
              <a:t> bank conflicts</a:t>
            </a:r>
          </a:p>
        </p:txBody>
      </p:sp>
      <p:sp>
        <p:nvSpPr>
          <p:cNvPr id="1951" name="Shape 1951"/>
          <p:cNvSpPr txBox="1">
            <a:spLocks noGrp="1"/>
          </p:cNvSpPr>
          <p:nvPr>
            <p:ph type="title"/>
          </p:nvPr>
        </p:nvSpPr>
        <p:spPr/>
        <p:txBody>
          <a:bodyPr>
            <a:normAutofit fontScale="90000"/>
          </a:bodyPr>
          <a:lstStyle/>
          <a:p>
            <a:pPr lvl="0"/>
            <a:r>
              <a:rPr lang="en" dirty="0"/>
              <a:t>Banks</a:t>
            </a:r>
            <a:br>
              <a:rPr lang="en" dirty="0"/>
            </a:br>
            <a:endParaRPr lang="en" dirty="0"/>
          </a:p>
        </p:txBody>
      </p:sp>
      <p:sp>
        <p:nvSpPr>
          <p:cNvPr id="2116" name="Shape 2116"/>
          <p:cNvSpPr txBox="1"/>
          <p:nvPr/>
        </p:nvSpPr>
        <p:spPr>
          <a:xfrm>
            <a:off x="4891949" y="107418"/>
            <a:ext cx="7114994" cy="1015632"/>
          </a:xfrm>
          <a:prstGeom prst="rect">
            <a:avLst/>
          </a:prstGeom>
          <a:ln/>
        </p:spPr>
        <p:style>
          <a:lnRef idx="2">
            <a:schemeClr val="dk1"/>
          </a:lnRef>
          <a:fillRef idx="1">
            <a:schemeClr val="lt1"/>
          </a:fillRef>
          <a:effectRef idx="0">
            <a:schemeClr val="dk1"/>
          </a:effectRef>
          <a:fontRef idx="minor">
            <a:schemeClr val="dk1"/>
          </a:fontRef>
        </p:style>
        <p:txBody>
          <a:bodyPr wrap="square" lIns="91425" tIns="91425" rIns="91425" bIns="91425" anchor="t" anchorCtr="0">
            <a:spAutoFit/>
          </a:bodyPr>
          <a:lstStyle/>
          <a:p>
            <a:r>
              <a:rPr lang="en" dirty="0">
                <a:solidFill>
                  <a:srgbClr val="00B050"/>
                </a:solidFill>
                <a:latin typeface="Consolas"/>
                <a:ea typeface="Consolas"/>
                <a:cs typeface="Consolas"/>
                <a:sym typeface="Consolas"/>
              </a:rPr>
              <a:t>// </a:t>
            </a:r>
            <a:r>
              <a:rPr lang="en-US" dirty="0">
                <a:solidFill>
                  <a:srgbClr val="00B050"/>
                </a:solidFill>
                <a:latin typeface="Consolas"/>
                <a:ea typeface="Consolas"/>
                <a:cs typeface="Consolas"/>
                <a:sym typeface="Consolas"/>
              </a:rPr>
              <a:t>Before</a:t>
            </a:r>
            <a:endParaRPr lang="en" dirty="0">
              <a:solidFill>
                <a:srgbClr val="00B050"/>
              </a:solidFill>
              <a:latin typeface="Consolas"/>
              <a:ea typeface="Consolas"/>
              <a:cs typeface="Consolas"/>
              <a:sym typeface="Consolas"/>
            </a:endParaRPr>
          </a:p>
          <a:p>
            <a:r>
              <a:rPr lang="en" dirty="0">
                <a:solidFill>
                  <a:srgbClr val="6AB825"/>
                </a:solidFill>
                <a:latin typeface="Consolas"/>
                <a:ea typeface="Consolas"/>
                <a:cs typeface="Consolas"/>
                <a:sym typeface="Consolas"/>
              </a:rPr>
              <a:t>__shared__</a:t>
            </a:r>
            <a:r>
              <a:rPr lang="en" dirty="0">
                <a:solidFill>
                  <a:srgbClr val="D0D0D0"/>
                </a:solidFill>
                <a:latin typeface="Consolas"/>
                <a:ea typeface="Consolas"/>
                <a:cs typeface="Consolas"/>
                <a:sym typeface="Consolas"/>
              </a:rPr>
              <a:t> </a:t>
            </a:r>
            <a:r>
              <a:rPr lang="en" dirty="0">
                <a:solidFill>
                  <a:srgbClr val="6AB825"/>
                </a:solidFill>
                <a:latin typeface="Consolas"/>
                <a:ea typeface="Consolas"/>
                <a:cs typeface="Consolas"/>
                <a:sym typeface="Consolas"/>
              </a:rPr>
              <a:t>float</a:t>
            </a:r>
            <a:r>
              <a:rPr lang="en" dirty="0">
                <a:solidFill>
                  <a:srgbClr val="D0D0D0"/>
                </a:solidFill>
                <a:latin typeface="Consolas"/>
                <a:ea typeface="Consolas"/>
                <a:cs typeface="Consolas"/>
                <a:sym typeface="Consolas"/>
              </a:rPr>
              <a:t>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a:solidFill>
                  <a:schemeClr val="dk2"/>
                </a:solidFill>
                <a:latin typeface="Consolas"/>
                <a:ea typeface="Consolas"/>
                <a:cs typeface="Consolas"/>
                <a:sym typeface="Consolas"/>
              </a:rPr>
              <a:t>BLOCK_SIZE_Y</a:t>
            </a:r>
            <a:r>
              <a:rPr lang="en" dirty="0">
                <a:solidFill>
                  <a:schemeClr val="dk2"/>
                </a:solidFill>
                <a:latin typeface="Consolas"/>
                <a:ea typeface="Consolas"/>
                <a:cs typeface="Consolas"/>
                <a:sym typeface="Consolas"/>
              </a:rPr>
              <a:t>][</a:t>
            </a:r>
            <a:r>
              <a:rPr lang="en-US" b="1" dirty="0">
                <a:solidFill>
                  <a:schemeClr val="dk2"/>
                </a:solidFill>
                <a:highlight>
                  <a:srgbClr val="00FFFF"/>
                </a:highlight>
                <a:latin typeface="Consolas"/>
                <a:ea typeface="Consolas"/>
                <a:cs typeface="Consolas"/>
                <a:sym typeface="Consolas"/>
              </a:rPr>
              <a:t>BLOCK_SIZE_X</a:t>
            </a:r>
            <a:r>
              <a:rPr lang="en" dirty="0">
                <a:solidFill>
                  <a:schemeClr val="dk2"/>
                </a:solidFill>
                <a:latin typeface="Consolas"/>
                <a:ea typeface="Consolas"/>
                <a:cs typeface="Consolas"/>
                <a:sym typeface="Consolas"/>
              </a:rPr>
              <a:t>];</a:t>
            </a:r>
          </a:p>
          <a:p>
            <a:r>
              <a:rPr lang="en" dirty="0">
                <a:solidFill>
                  <a:schemeClr val="dk2"/>
                </a:solidFill>
                <a:latin typeface="Consolas"/>
                <a:ea typeface="Consolas"/>
                <a:cs typeface="Consolas"/>
                <a:sym typeface="Consolas"/>
              </a:rPr>
              <a:t>b[index_out] =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threadIdx.x</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threadIdx.y</a:t>
            </a:r>
            <a:r>
              <a:rPr lang="en" dirty="0">
                <a:solidFill>
                  <a:schemeClr val="dk2"/>
                </a:solidFill>
                <a:latin typeface="Consolas"/>
                <a:ea typeface="Consolas"/>
                <a:cs typeface="Consolas"/>
                <a:sym typeface="Consolas"/>
              </a:rPr>
              <a:t>];</a:t>
            </a:r>
          </a:p>
        </p:txBody>
      </p:sp>
      <p:graphicFrame>
        <p:nvGraphicFramePr>
          <p:cNvPr id="187" name="Table 186">
            <a:extLst>
              <a:ext uri="{FF2B5EF4-FFF2-40B4-BE49-F238E27FC236}">
                <a16:creationId xmlns:a16="http://schemas.microsoft.com/office/drawing/2014/main" id="{CFAB9563-DB23-49C2-86B8-26EA3645ABED}"/>
              </a:ext>
            </a:extLst>
          </p:cNvPr>
          <p:cNvGraphicFramePr>
            <a:graphicFrameLocks noGrp="1"/>
          </p:cNvGraphicFramePr>
          <p:nvPr/>
        </p:nvGraphicFramePr>
        <p:xfrm>
          <a:off x="3520609" y="4185103"/>
          <a:ext cx="8431908" cy="2590800"/>
        </p:xfrm>
        <a:graphic>
          <a:graphicData uri="http://schemas.openxmlformats.org/drawingml/2006/table">
            <a:tbl>
              <a:tblPr firstRow="1" lastCol="1" bandRow="1">
                <a:tableStyleId>{073A0DAA-6AF3-43AB-8588-CEC1D06C72B9}</a:tableStyleId>
              </a:tblPr>
              <a:tblGrid>
                <a:gridCol w="1405318">
                  <a:extLst>
                    <a:ext uri="{9D8B030D-6E8A-4147-A177-3AD203B41FA5}">
                      <a16:colId xmlns:a16="http://schemas.microsoft.com/office/drawing/2014/main" val="2527948989"/>
                    </a:ext>
                  </a:extLst>
                </a:gridCol>
                <a:gridCol w="1405318">
                  <a:extLst>
                    <a:ext uri="{9D8B030D-6E8A-4147-A177-3AD203B41FA5}">
                      <a16:colId xmlns:a16="http://schemas.microsoft.com/office/drawing/2014/main" val="3579426715"/>
                    </a:ext>
                  </a:extLst>
                </a:gridCol>
                <a:gridCol w="1696970">
                  <a:extLst>
                    <a:ext uri="{9D8B030D-6E8A-4147-A177-3AD203B41FA5}">
                      <a16:colId xmlns:a16="http://schemas.microsoft.com/office/drawing/2014/main" val="2661816867"/>
                    </a:ext>
                  </a:extLst>
                </a:gridCol>
                <a:gridCol w="1061357">
                  <a:extLst>
                    <a:ext uri="{9D8B030D-6E8A-4147-A177-3AD203B41FA5}">
                      <a16:colId xmlns:a16="http://schemas.microsoft.com/office/drawing/2014/main" val="269539682"/>
                    </a:ext>
                  </a:extLst>
                </a:gridCol>
                <a:gridCol w="1997529">
                  <a:extLst>
                    <a:ext uri="{9D8B030D-6E8A-4147-A177-3AD203B41FA5}">
                      <a16:colId xmlns:a16="http://schemas.microsoft.com/office/drawing/2014/main" val="1297945715"/>
                    </a:ext>
                  </a:extLst>
                </a:gridCol>
                <a:gridCol w="865416">
                  <a:extLst>
                    <a:ext uri="{9D8B030D-6E8A-4147-A177-3AD203B41FA5}">
                      <a16:colId xmlns:a16="http://schemas.microsoft.com/office/drawing/2014/main" val="2204460541"/>
                    </a:ext>
                  </a:extLst>
                </a:gridCol>
              </a:tblGrid>
              <a:tr h="403238">
                <a:tc>
                  <a:txBody>
                    <a:bodyPr/>
                    <a:lstStyle/>
                    <a:p>
                      <a:pPr algn="ctr"/>
                      <a:r>
                        <a:rPr lang="en-US" sz="1600" dirty="0" err="1"/>
                        <a:t>threadIdx.x</a:t>
                      </a:r>
                      <a:endParaRPr lang="en-US" sz="1600" dirty="0"/>
                    </a:p>
                  </a:txBody>
                  <a:tcPr anchor="ctr"/>
                </a:tc>
                <a:tc>
                  <a:txBody>
                    <a:bodyPr/>
                    <a:lstStyle/>
                    <a:p>
                      <a:pPr algn="ctr"/>
                      <a:r>
                        <a:rPr lang="en-US" sz="1600" dirty="0" err="1"/>
                        <a:t>threadIdx.y</a:t>
                      </a:r>
                      <a:endParaRPr lang="en-US" sz="1600" dirty="0"/>
                    </a:p>
                  </a:txBody>
                  <a:tcPr anchor="ctr"/>
                </a:tc>
                <a:tc>
                  <a:txBody>
                    <a:bodyPr/>
                    <a:lstStyle/>
                    <a:p>
                      <a:pPr algn="ctr"/>
                      <a:r>
                        <a:rPr lang="en-US" sz="1600" dirty="0"/>
                        <a:t>Index (Before)</a:t>
                      </a:r>
                    </a:p>
                  </a:txBody>
                  <a:tcPr anchor="ctr"/>
                </a:tc>
                <a:tc>
                  <a:txBody>
                    <a:bodyPr/>
                    <a:lstStyle/>
                    <a:p>
                      <a:pPr algn="ctr"/>
                      <a:r>
                        <a:rPr lang="en-US" sz="1600" dirty="0"/>
                        <a:t>Bank</a:t>
                      </a:r>
                    </a:p>
                    <a:p>
                      <a:pPr algn="ctr"/>
                      <a:r>
                        <a:rPr lang="en-US" sz="1600" dirty="0"/>
                        <a:t>(Before)</a:t>
                      </a:r>
                    </a:p>
                  </a:txBody>
                  <a:tcPr anchor="ctr"/>
                </a:tc>
                <a:tc>
                  <a:txBody>
                    <a:bodyPr/>
                    <a:lstStyle/>
                    <a:p>
                      <a:pPr algn="ctr"/>
                      <a:r>
                        <a:rPr lang="en-US" sz="1600" dirty="0"/>
                        <a:t>Index</a:t>
                      </a:r>
                    </a:p>
                    <a:p>
                      <a:pPr algn="ctr"/>
                      <a:r>
                        <a:rPr lang="en-US" sz="1600" dirty="0"/>
                        <a:t>(After)</a:t>
                      </a:r>
                    </a:p>
                  </a:txBody>
                  <a:tcPr anchor="ctr"/>
                </a:tc>
                <a:tc>
                  <a:txBody>
                    <a:bodyPr/>
                    <a:lstStyle/>
                    <a:p>
                      <a:pPr algn="ctr"/>
                      <a:r>
                        <a:rPr lang="en-US" sz="1600" dirty="0"/>
                        <a:t>Bank</a:t>
                      </a:r>
                    </a:p>
                    <a:p>
                      <a:pPr algn="ctr"/>
                      <a:r>
                        <a:rPr lang="en-US" sz="1600" dirty="0"/>
                        <a:t>(After)</a:t>
                      </a:r>
                    </a:p>
                  </a:txBody>
                  <a:tcPr anchor="ctr"/>
                </a:tc>
                <a:extLst>
                  <a:ext uri="{0D108BD9-81ED-4DB2-BD59-A6C34878D82A}">
                    <a16:rowId xmlns:a16="http://schemas.microsoft.com/office/drawing/2014/main" val="3541732605"/>
                  </a:ext>
                </a:extLst>
              </a:tr>
              <a:tr h="233622">
                <a:tc>
                  <a:txBody>
                    <a:bodyPr/>
                    <a:lstStyle/>
                    <a:p>
                      <a:pPr algn="ctr"/>
                      <a:r>
                        <a:rPr lang="en-US" sz="1600" dirty="0"/>
                        <a:t>0</a:t>
                      </a:r>
                    </a:p>
                  </a:txBody>
                  <a:tcPr anchor="ctr"/>
                </a:tc>
                <a:tc>
                  <a:txBody>
                    <a:bodyPr/>
                    <a:lstStyle/>
                    <a:p>
                      <a:pPr algn="ctr"/>
                      <a:r>
                        <a:rPr lang="en-US" sz="1600" dirty="0"/>
                        <a:t>Y</a:t>
                      </a:r>
                    </a:p>
                  </a:txBody>
                  <a:tcPr anchor="ctr"/>
                </a:tc>
                <a:tc>
                  <a:txBody>
                    <a:bodyPr/>
                    <a:lstStyle/>
                    <a:p>
                      <a:pPr algn="ctr"/>
                      <a:r>
                        <a:rPr lang="en-US" sz="1600" dirty="0"/>
                        <a:t>0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tc>
                  <a:txBody>
                    <a:bodyPr/>
                    <a:lstStyle/>
                    <a:p>
                      <a:pPr algn="ctr"/>
                      <a:r>
                        <a:rPr lang="en-US" sz="1600" dirty="0"/>
                        <a:t>0 * (</a:t>
                      </a:r>
                      <a:r>
                        <a:rPr lang="en-US" sz="1600" dirty="0" err="1"/>
                        <a:t>sizeX</a:t>
                      </a:r>
                      <a:r>
                        <a:rPr lang="en-US" sz="1600" dirty="0"/>
                        <a:t> + 1) + Y</a:t>
                      </a:r>
                    </a:p>
                  </a:txBody>
                  <a:tcPr anchor="ctr"/>
                </a:tc>
                <a:tc>
                  <a:txBody>
                    <a:bodyPr/>
                    <a:lstStyle/>
                    <a:p>
                      <a:pPr algn="ctr"/>
                      <a:r>
                        <a:rPr lang="en-US" sz="1600" dirty="0"/>
                        <a:t>Y</a:t>
                      </a:r>
                    </a:p>
                  </a:txBody>
                  <a:tcPr anchor="ctr"/>
                </a:tc>
                <a:extLst>
                  <a:ext uri="{0D108BD9-81ED-4DB2-BD59-A6C34878D82A}">
                    <a16:rowId xmlns:a16="http://schemas.microsoft.com/office/drawing/2014/main" val="2138482811"/>
                  </a:ext>
                </a:extLst>
              </a:tr>
              <a:tr h="233622">
                <a:tc>
                  <a:txBody>
                    <a:bodyPr/>
                    <a:lstStyle/>
                    <a:p>
                      <a:pPr algn="ctr"/>
                      <a:r>
                        <a:rPr lang="en-US" sz="1600" dirty="0"/>
                        <a:t>1</a:t>
                      </a:r>
                    </a:p>
                  </a:txBody>
                  <a:tcPr anchor="ctr"/>
                </a:tc>
                <a:tc>
                  <a:txBody>
                    <a:bodyPr/>
                    <a:lstStyle/>
                    <a:p>
                      <a:pPr algn="ctr"/>
                      <a:r>
                        <a:rPr lang="en-US" sz="1600" dirty="0"/>
                        <a: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 * (</a:t>
                      </a:r>
                      <a:r>
                        <a:rPr lang="en-US" sz="1600" dirty="0" err="1"/>
                        <a:t>sizeX</a:t>
                      </a:r>
                      <a:r>
                        <a:rPr lang="en-US" sz="1600" dirty="0"/>
                        <a:t> + 1) + Y</a:t>
                      </a:r>
                    </a:p>
                  </a:txBody>
                  <a:tcPr anchor="ctr"/>
                </a:tc>
                <a:tc>
                  <a:txBody>
                    <a:bodyPr/>
                    <a:lstStyle/>
                    <a:p>
                      <a:pPr algn="ctr"/>
                      <a:r>
                        <a:rPr lang="en-US" sz="1600" dirty="0"/>
                        <a:t>Y + 1 </a:t>
                      </a:r>
                    </a:p>
                  </a:txBody>
                  <a:tcPr anchor="ctr"/>
                </a:tc>
                <a:extLst>
                  <a:ext uri="{0D108BD9-81ED-4DB2-BD59-A6C34878D82A}">
                    <a16:rowId xmlns:a16="http://schemas.microsoft.com/office/drawing/2014/main" val="477159342"/>
                  </a:ext>
                </a:extLst>
              </a:tr>
              <a:tr h="233622">
                <a:tc>
                  <a:txBody>
                    <a:bodyPr/>
                    <a:lstStyle/>
                    <a:p>
                      <a:pPr algn="ctr"/>
                      <a:r>
                        <a:rPr lang="en-US" sz="1600" dirty="0"/>
                        <a:t>10</a:t>
                      </a:r>
                    </a:p>
                  </a:txBody>
                  <a:tcPr anchor="ctr"/>
                </a:tc>
                <a:tc>
                  <a:txBody>
                    <a:bodyPr/>
                    <a:lstStyle/>
                    <a:p>
                      <a:pPr algn="ctr"/>
                      <a:r>
                        <a:rPr lang="en-US" sz="1600" dirty="0"/>
                        <a: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 * (</a:t>
                      </a:r>
                      <a:r>
                        <a:rPr lang="en-US" sz="1600" dirty="0" err="1"/>
                        <a:t>sizeX</a:t>
                      </a:r>
                      <a:r>
                        <a:rPr lang="en-US" sz="1600" dirty="0"/>
                        <a:t> + 1) + Y</a:t>
                      </a:r>
                    </a:p>
                  </a:txBody>
                  <a:tcPr anchor="ctr"/>
                </a:tc>
                <a:tc>
                  <a:txBody>
                    <a:bodyPr/>
                    <a:lstStyle/>
                    <a:p>
                      <a:pPr algn="ctr"/>
                      <a:r>
                        <a:rPr lang="en-US" sz="1600" dirty="0"/>
                        <a:t>Y + 10</a:t>
                      </a:r>
                    </a:p>
                  </a:txBody>
                  <a:tcPr anchor="ctr"/>
                </a:tc>
                <a:extLst>
                  <a:ext uri="{0D108BD9-81ED-4DB2-BD59-A6C34878D82A}">
                    <a16:rowId xmlns:a16="http://schemas.microsoft.com/office/drawing/2014/main" val="1390225196"/>
                  </a:ext>
                </a:extLst>
              </a:tr>
              <a:tr h="233622">
                <a:tc>
                  <a:txBody>
                    <a:bodyPr/>
                    <a:lstStyle/>
                    <a:p>
                      <a:pPr algn="ctr"/>
                      <a:r>
                        <a:rPr lang="en-US" sz="1600" dirty="0"/>
                        <a:t>16</a:t>
                      </a:r>
                    </a:p>
                  </a:txBody>
                  <a:tcPr anchor="ctr"/>
                </a:tc>
                <a:tc>
                  <a:txBody>
                    <a:bodyPr/>
                    <a:lstStyle/>
                    <a:p>
                      <a:pPr algn="ctr"/>
                      <a:r>
                        <a:rPr lang="en-US" sz="1600" dirty="0"/>
                        <a:t>Y</a:t>
                      </a:r>
                    </a:p>
                  </a:txBody>
                  <a:tcPr anchor="ctr"/>
                </a:tc>
                <a:tc>
                  <a:txBody>
                    <a:bodyPr/>
                    <a:lstStyle/>
                    <a:p>
                      <a:pPr algn="ctr"/>
                      <a:r>
                        <a:rPr lang="en-US" sz="1600" dirty="0"/>
                        <a:t>16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tc>
                  <a:txBody>
                    <a:bodyPr/>
                    <a:lstStyle/>
                    <a:p>
                      <a:pPr algn="ctr"/>
                      <a:r>
                        <a:rPr lang="en-US" sz="1600" dirty="0"/>
                        <a:t>16 * (</a:t>
                      </a:r>
                      <a:r>
                        <a:rPr lang="en-US" sz="1600" dirty="0" err="1"/>
                        <a:t>sizeX</a:t>
                      </a:r>
                      <a:r>
                        <a:rPr lang="en-US" sz="1600" dirty="0"/>
                        <a:t> + 1) + Y</a:t>
                      </a:r>
                    </a:p>
                  </a:txBody>
                  <a:tcPr anchor="ctr"/>
                </a:tc>
                <a:tc>
                  <a:txBody>
                    <a:bodyPr/>
                    <a:lstStyle/>
                    <a:p>
                      <a:pPr algn="ctr"/>
                      <a:r>
                        <a:rPr lang="en-US" sz="1600" dirty="0"/>
                        <a:t>Y + 16</a:t>
                      </a:r>
                    </a:p>
                  </a:txBody>
                  <a:tcPr anchor="ctr"/>
                </a:tc>
                <a:extLst>
                  <a:ext uri="{0D108BD9-81ED-4DB2-BD59-A6C34878D82A}">
                    <a16:rowId xmlns:a16="http://schemas.microsoft.com/office/drawing/2014/main" val="4263407420"/>
                  </a:ext>
                </a:extLst>
              </a:tr>
              <a:tr h="233622">
                <a:tc>
                  <a:txBody>
                    <a:bodyPr/>
                    <a:lstStyle/>
                    <a:p>
                      <a:pPr algn="ctr"/>
                      <a:r>
                        <a:rPr lang="en-US" sz="1600" dirty="0"/>
                        <a:t>30</a:t>
                      </a:r>
                    </a:p>
                  </a:txBody>
                  <a:tcPr anchor="ctr"/>
                </a:tc>
                <a:tc>
                  <a:txBody>
                    <a:bodyPr/>
                    <a:lstStyle/>
                    <a:p>
                      <a:pPr algn="ctr"/>
                      <a:r>
                        <a:rPr lang="en-US" sz="1600" dirty="0"/>
                        <a:t>Y</a:t>
                      </a:r>
                    </a:p>
                  </a:txBody>
                  <a:tcPr anchor="ctr"/>
                </a:tc>
                <a:tc>
                  <a:txBody>
                    <a:bodyPr/>
                    <a:lstStyle/>
                    <a:p>
                      <a:pPr algn="ctr"/>
                      <a:r>
                        <a:rPr lang="en-US" sz="1600" dirty="0"/>
                        <a:t>30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tc>
                  <a:txBody>
                    <a:bodyPr/>
                    <a:lstStyle/>
                    <a:p>
                      <a:pPr algn="ctr"/>
                      <a:r>
                        <a:rPr lang="en-US" sz="1600" dirty="0"/>
                        <a:t>30 * (</a:t>
                      </a:r>
                      <a:r>
                        <a:rPr lang="en-US" sz="1600" dirty="0" err="1"/>
                        <a:t>sizeX</a:t>
                      </a:r>
                      <a:r>
                        <a:rPr lang="en-US" sz="1600" dirty="0"/>
                        <a:t> + 1) + Y</a:t>
                      </a:r>
                    </a:p>
                  </a:txBody>
                  <a:tcPr anchor="ctr"/>
                </a:tc>
                <a:tc>
                  <a:txBody>
                    <a:bodyPr/>
                    <a:lstStyle/>
                    <a:p>
                      <a:pPr algn="ctr"/>
                      <a:r>
                        <a:rPr lang="en-US" sz="1600" dirty="0"/>
                        <a:t>Y + 30</a:t>
                      </a:r>
                    </a:p>
                  </a:txBody>
                  <a:tcPr anchor="ctr"/>
                </a:tc>
                <a:extLst>
                  <a:ext uri="{0D108BD9-81ED-4DB2-BD59-A6C34878D82A}">
                    <a16:rowId xmlns:a16="http://schemas.microsoft.com/office/drawing/2014/main" val="1975865281"/>
                  </a:ext>
                </a:extLst>
              </a:tr>
              <a:tr h="233622">
                <a:tc>
                  <a:txBody>
                    <a:bodyPr/>
                    <a:lstStyle/>
                    <a:p>
                      <a:pPr algn="ctr"/>
                      <a:r>
                        <a:rPr lang="en-US" sz="1600" dirty="0"/>
                        <a:t>31</a:t>
                      </a:r>
                    </a:p>
                  </a:txBody>
                  <a:tcPr anchor="ctr"/>
                </a:tc>
                <a:tc>
                  <a:txBody>
                    <a:bodyPr/>
                    <a:lstStyle/>
                    <a:p>
                      <a:pPr algn="ctr"/>
                      <a:r>
                        <a:rPr lang="en-US" sz="1600" dirty="0"/>
                        <a:t>Y</a:t>
                      </a:r>
                    </a:p>
                  </a:txBody>
                  <a:tcPr anchor="ctr"/>
                </a:tc>
                <a:tc>
                  <a:txBody>
                    <a:bodyPr/>
                    <a:lstStyle/>
                    <a:p>
                      <a:pPr algn="ctr"/>
                      <a:r>
                        <a:rPr lang="en-US" sz="1600" dirty="0"/>
                        <a:t>31 * </a:t>
                      </a:r>
                      <a:r>
                        <a:rPr lang="en-US" sz="1600" dirty="0" err="1"/>
                        <a:t>sizeX</a:t>
                      </a:r>
                      <a:r>
                        <a:rPr lang="en-US" sz="1600" dirty="0"/>
                        <a:t> + Y</a:t>
                      </a:r>
                    </a:p>
                  </a:txBody>
                  <a:tcPr anchor="ctr"/>
                </a:tc>
                <a:tc>
                  <a:txBody>
                    <a:bodyPr/>
                    <a:lstStyle/>
                    <a:p>
                      <a:pPr algn="ctr"/>
                      <a:r>
                        <a:rPr lang="en-US" sz="1600" b="1" dirty="0">
                          <a:solidFill>
                            <a:schemeClr val="bg1"/>
                          </a:solidFill>
                        </a:rPr>
                        <a:t>Y</a:t>
                      </a:r>
                    </a:p>
                  </a:txBody>
                  <a:tcPr anchor="ctr">
                    <a:solidFill>
                      <a:schemeClr val="tx1"/>
                    </a:solidFill>
                  </a:tcPr>
                </a:tc>
                <a:tc>
                  <a:txBody>
                    <a:bodyPr/>
                    <a:lstStyle/>
                    <a:p>
                      <a:pPr algn="ctr"/>
                      <a:r>
                        <a:rPr lang="en-US" sz="1600" dirty="0"/>
                        <a:t>31 * (</a:t>
                      </a:r>
                      <a:r>
                        <a:rPr lang="en-US" sz="1600" dirty="0" err="1"/>
                        <a:t>sizeX</a:t>
                      </a:r>
                      <a:r>
                        <a:rPr lang="en-US" sz="1600" dirty="0"/>
                        <a:t> + 1) + Y</a:t>
                      </a:r>
                    </a:p>
                  </a:txBody>
                  <a:tcPr anchor="ctr"/>
                </a:tc>
                <a:tc>
                  <a:txBody>
                    <a:bodyPr/>
                    <a:lstStyle/>
                    <a:p>
                      <a:pPr algn="ctr"/>
                      <a:r>
                        <a:rPr lang="en-US" sz="1600" dirty="0"/>
                        <a:t>Y + 31</a:t>
                      </a:r>
                    </a:p>
                  </a:txBody>
                  <a:tcPr anchor="ctr"/>
                </a:tc>
                <a:extLst>
                  <a:ext uri="{0D108BD9-81ED-4DB2-BD59-A6C34878D82A}">
                    <a16:rowId xmlns:a16="http://schemas.microsoft.com/office/drawing/2014/main" val="1402272448"/>
                  </a:ext>
                </a:extLst>
              </a:tr>
            </a:tbl>
          </a:graphicData>
        </a:graphic>
      </p:graphicFrame>
      <p:sp>
        <p:nvSpPr>
          <p:cNvPr id="9" name="TextBox 8">
            <a:extLst>
              <a:ext uri="{FF2B5EF4-FFF2-40B4-BE49-F238E27FC236}">
                <a16:creationId xmlns:a16="http://schemas.microsoft.com/office/drawing/2014/main" id="{D0E2CD2C-D9F7-4985-A2B5-3FA92D7A5C30}"/>
              </a:ext>
            </a:extLst>
          </p:cNvPr>
          <p:cNvSpPr txBox="1"/>
          <p:nvPr/>
        </p:nvSpPr>
        <p:spPr>
          <a:xfrm>
            <a:off x="7467600" y="2291564"/>
            <a:ext cx="4539343" cy="1754326"/>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b="1" dirty="0"/>
              <a:t>After:</a:t>
            </a:r>
          </a:p>
          <a:p>
            <a:pPr lvl="0"/>
            <a:r>
              <a:rPr lang="en-US" dirty="0"/>
              <a:t>When </a:t>
            </a:r>
            <a:r>
              <a:rPr lang="en-US" b="1" dirty="0"/>
              <a:t>BLOCK_SIZE_X + 1= 33, </a:t>
            </a:r>
            <a:r>
              <a:rPr lang="en-US" b="1" dirty="0" err="1"/>
              <a:t>sizeX</a:t>
            </a:r>
            <a:r>
              <a:rPr lang="en-US" b="1" dirty="0"/>
              <a:t> = 32</a:t>
            </a:r>
          </a:p>
          <a:p>
            <a:pPr lvl="0"/>
            <a:r>
              <a:rPr lang="en-US" dirty="0"/>
              <a:t>X * </a:t>
            </a:r>
            <a:r>
              <a:rPr lang="en-US" dirty="0" err="1"/>
              <a:t>sizeX</a:t>
            </a:r>
            <a:r>
              <a:rPr lang="en-US" dirty="0"/>
              <a:t> is never* multiple of 33</a:t>
            </a:r>
          </a:p>
          <a:p>
            <a:pPr lvl="0"/>
            <a:endParaRPr lang="en-US" dirty="0"/>
          </a:p>
          <a:p>
            <a:pPr lvl="0"/>
            <a:r>
              <a:rPr lang="en-US" dirty="0"/>
              <a:t>Thus, </a:t>
            </a:r>
            <a:r>
              <a:rPr lang="en-US" b="1" dirty="0"/>
              <a:t>((X * (</a:t>
            </a:r>
            <a:r>
              <a:rPr lang="en-US" b="1" dirty="0" err="1"/>
              <a:t>sizeX</a:t>
            </a:r>
            <a:r>
              <a:rPr lang="en-US" b="1" dirty="0"/>
              <a:t> + 1)) + Y) % 32</a:t>
            </a:r>
            <a:r>
              <a:rPr lang="en-US" dirty="0"/>
              <a:t> banks</a:t>
            </a:r>
          </a:p>
          <a:p>
            <a:pPr lvl="0"/>
            <a:r>
              <a:rPr lang="en-US" dirty="0"/>
              <a:t>Will always result in </a:t>
            </a:r>
            <a:r>
              <a:rPr lang="en-US" b="1" dirty="0"/>
              <a:t>bank = Y + X</a:t>
            </a:r>
            <a:endParaRPr lang="en" b="1" dirty="0"/>
          </a:p>
        </p:txBody>
      </p:sp>
      <p:sp>
        <p:nvSpPr>
          <p:cNvPr id="8" name="Shape 2116">
            <a:extLst>
              <a:ext uri="{FF2B5EF4-FFF2-40B4-BE49-F238E27FC236}">
                <a16:creationId xmlns:a16="http://schemas.microsoft.com/office/drawing/2014/main" id="{63FC5ADB-22D4-4BF1-A7F1-36387E467C83}"/>
              </a:ext>
            </a:extLst>
          </p:cNvPr>
          <p:cNvSpPr txBox="1"/>
          <p:nvPr/>
        </p:nvSpPr>
        <p:spPr>
          <a:xfrm>
            <a:off x="4891949" y="1110192"/>
            <a:ext cx="7114994" cy="1015632"/>
          </a:xfrm>
          <a:prstGeom prst="rect">
            <a:avLst/>
          </a:prstGeom>
          <a:ln/>
        </p:spPr>
        <p:style>
          <a:lnRef idx="2">
            <a:schemeClr val="dk1"/>
          </a:lnRef>
          <a:fillRef idx="1">
            <a:schemeClr val="lt1"/>
          </a:fillRef>
          <a:effectRef idx="0">
            <a:schemeClr val="dk1"/>
          </a:effectRef>
          <a:fontRef idx="minor">
            <a:schemeClr val="dk1"/>
          </a:fontRef>
        </p:style>
        <p:txBody>
          <a:bodyPr wrap="square" lIns="91425" tIns="91425" rIns="91425" bIns="91425" anchor="t" anchorCtr="0">
            <a:spAutoFit/>
          </a:bodyPr>
          <a:lstStyle/>
          <a:p>
            <a:r>
              <a:rPr lang="en" dirty="0">
                <a:solidFill>
                  <a:srgbClr val="00B050"/>
                </a:solidFill>
                <a:latin typeface="Consolas"/>
                <a:ea typeface="Consolas"/>
                <a:cs typeface="Consolas"/>
                <a:sym typeface="Consolas"/>
              </a:rPr>
              <a:t>// </a:t>
            </a:r>
            <a:r>
              <a:rPr lang="en-US" dirty="0">
                <a:solidFill>
                  <a:srgbClr val="00B050"/>
                </a:solidFill>
                <a:latin typeface="Consolas"/>
                <a:ea typeface="Consolas"/>
                <a:cs typeface="Consolas"/>
                <a:sym typeface="Consolas"/>
              </a:rPr>
              <a:t>After</a:t>
            </a:r>
            <a:endParaRPr lang="en" dirty="0">
              <a:solidFill>
                <a:srgbClr val="00B050"/>
              </a:solidFill>
              <a:latin typeface="Consolas"/>
              <a:ea typeface="Consolas"/>
              <a:cs typeface="Consolas"/>
              <a:sym typeface="Consolas"/>
            </a:endParaRPr>
          </a:p>
          <a:p>
            <a:r>
              <a:rPr lang="en" dirty="0">
                <a:solidFill>
                  <a:srgbClr val="6AB825"/>
                </a:solidFill>
                <a:latin typeface="Consolas"/>
                <a:ea typeface="Consolas"/>
                <a:cs typeface="Consolas"/>
                <a:sym typeface="Consolas"/>
              </a:rPr>
              <a:t>__shared__</a:t>
            </a:r>
            <a:r>
              <a:rPr lang="en" dirty="0">
                <a:solidFill>
                  <a:srgbClr val="D0D0D0"/>
                </a:solidFill>
                <a:latin typeface="Consolas"/>
                <a:ea typeface="Consolas"/>
                <a:cs typeface="Consolas"/>
                <a:sym typeface="Consolas"/>
              </a:rPr>
              <a:t> </a:t>
            </a:r>
            <a:r>
              <a:rPr lang="en" dirty="0">
                <a:solidFill>
                  <a:srgbClr val="6AB825"/>
                </a:solidFill>
                <a:latin typeface="Consolas"/>
                <a:ea typeface="Consolas"/>
                <a:cs typeface="Consolas"/>
                <a:sym typeface="Consolas"/>
              </a:rPr>
              <a:t>float</a:t>
            </a:r>
            <a:r>
              <a:rPr lang="en" dirty="0">
                <a:solidFill>
                  <a:srgbClr val="D0D0D0"/>
                </a:solidFill>
                <a:latin typeface="Consolas"/>
                <a:ea typeface="Consolas"/>
                <a:cs typeface="Consolas"/>
                <a:sym typeface="Consolas"/>
              </a:rPr>
              <a:t>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a:solidFill>
                  <a:schemeClr val="dk2"/>
                </a:solidFill>
                <a:latin typeface="Consolas"/>
                <a:ea typeface="Consolas"/>
                <a:cs typeface="Consolas"/>
                <a:sym typeface="Consolas"/>
              </a:rPr>
              <a:t>BLOCK_SIZE_Y</a:t>
            </a:r>
            <a:r>
              <a:rPr lang="en" dirty="0">
                <a:solidFill>
                  <a:schemeClr val="dk2"/>
                </a:solidFill>
                <a:latin typeface="Consolas"/>
                <a:ea typeface="Consolas"/>
                <a:cs typeface="Consolas"/>
                <a:sym typeface="Consolas"/>
              </a:rPr>
              <a:t>][</a:t>
            </a:r>
            <a:r>
              <a:rPr lang="en-US" b="1" dirty="0">
                <a:solidFill>
                  <a:schemeClr val="dk2"/>
                </a:solidFill>
                <a:highlight>
                  <a:srgbClr val="00FFFF"/>
                </a:highlight>
                <a:latin typeface="Consolas"/>
                <a:ea typeface="Consolas"/>
                <a:cs typeface="Consolas"/>
                <a:sym typeface="Consolas"/>
              </a:rPr>
              <a:t>BLOCK_SIZE_X </a:t>
            </a:r>
            <a:r>
              <a:rPr lang="en" b="1" dirty="0">
                <a:solidFill>
                  <a:schemeClr val="dk2"/>
                </a:solidFill>
                <a:highlight>
                  <a:srgbClr val="00FFFF"/>
                </a:highlight>
                <a:latin typeface="Consolas"/>
                <a:ea typeface="Consolas"/>
                <a:cs typeface="Consolas"/>
                <a:sym typeface="Consolas"/>
              </a:rPr>
              <a:t>+ 1</a:t>
            </a:r>
            <a:r>
              <a:rPr lang="en" dirty="0">
                <a:solidFill>
                  <a:schemeClr val="dk2"/>
                </a:solidFill>
                <a:latin typeface="Consolas"/>
                <a:ea typeface="Consolas"/>
                <a:cs typeface="Consolas"/>
                <a:sym typeface="Consolas"/>
              </a:rPr>
              <a:t>];</a:t>
            </a:r>
          </a:p>
          <a:p>
            <a:r>
              <a:rPr lang="en" dirty="0">
                <a:solidFill>
                  <a:schemeClr val="dk2"/>
                </a:solidFill>
                <a:latin typeface="Consolas"/>
                <a:ea typeface="Consolas"/>
                <a:cs typeface="Consolas"/>
                <a:sym typeface="Consolas"/>
              </a:rPr>
              <a:t>b[index_out] =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threadIdx.x</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threadIdx.y</a:t>
            </a:r>
            <a:r>
              <a:rPr lang="en" dirty="0">
                <a:solidFill>
                  <a:schemeClr val="dk2"/>
                </a:solidFill>
                <a:latin typeface="Consolas"/>
                <a:ea typeface="Consolas"/>
                <a:cs typeface="Consolas"/>
                <a:sym typeface="Consolas"/>
              </a:rPr>
              <a:t>];</a:t>
            </a:r>
          </a:p>
        </p:txBody>
      </p:sp>
    </p:spTree>
    <p:extLst>
      <p:ext uri="{BB962C8B-B14F-4D97-AF65-F5344CB8AC3E}">
        <p14:creationId xmlns:p14="http://schemas.microsoft.com/office/powerpoint/2010/main" val="205744477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Shape 257"/>
          <p:cNvSpPr txBox="1">
            <a:spLocks noGrp="1"/>
          </p:cNvSpPr>
          <p:nvPr>
            <p:ph idx="1"/>
          </p:nvPr>
        </p:nvSpPr>
        <p:spPr/>
        <p:txBody>
          <a:bodyPr/>
          <a:lstStyle/>
          <a:p>
            <a:pPr lvl="0"/>
            <a:r>
              <a:rPr lang="en" dirty="0"/>
              <a:t>Coalesce access to global memory</a:t>
            </a:r>
          </a:p>
          <a:p>
            <a:pPr lvl="1"/>
            <a:r>
              <a:rPr lang="en" dirty="0"/>
              <a:t>Most important performance consideration</a:t>
            </a:r>
          </a:p>
          <a:p>
            <a:pPr lvl="1"/>
            <a:r>
              <a:rPr lang="en" dirty="0"/>
              <a:t>Loads and stores by threads of a warp can be combined into as low as one instruction</a:t>
            </a:r>
          </a:p>
          <a:p>
            <a:pPr lvl="0"/>
            <a:r>
              <a:rPr lang="en" dirty="0"/>
              <a:t>The concurrent accesses of the threads of a warp will coalesce into a number of transactions equal to the number of cache lines necessary to service all of the threads</a:t>
            </a:r>
          </a:p>
        </p:txBody>
      </p:sp>
      <p:sp>
        <p:nvSpPr>
          <p:cNvPr id="256" name="Shape 256"/>
          <p:cNvSpPr txBox="1">
            <a:spLocks noGrp="1"/>
          </p:cNvSpPr>
          <p:nvPr>
            <p:ph type="title"/>
          </p:nvPr>
        </p:nvSpPr>
        <p:spPr/>
        <p:txBody>
          <a:bodyPr/>
          <a:lstStyle/>
          <a:p>
            <a:pPr lvl="0"/>
            <a:r>
              <a:rPr lang="en" dirty="0">
                <a:solidFill>
                  <a:schemeClr val="tx1"/>
                </a:solidFill>
              </a:rPr>
              <a:t>Memory Coalescing</a:t>
            </a:r>
          </a:p>
        </p:txBody>
      </p:sp>
    </p:spTree>
    <p:extLst>
      <p:ext uri="{BB962C8B-B14F-4D97-AF65-F5344CB8AC3E}">
        <p14:creationId xmlns:p14="http://schemas.microsoft.com/office/powerpoint/2010/main" val="279283245"/>
      </p:ext>
    </p:extLst>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Shape 1950"/>
          <p:cNvSpPr txBox="1">
            <a:spLocks noGrp="1"/>
          </p:cNvSpPr>
          <p:nvPr>
            <p:ph idx="1"/>
          </p:nvPr>
        </p:nvSpPr>
        <p:spPr>
          <a:xfrm>
            <a:off x="838200" y="1825625"/>
            <a:ext cx="6502100" cy="4351338"/>
          </a:xfrm>
        </p:spPr>
        <p:txBody>
          <a:bodyPr>
            <a:normAutofit/>
          </a:bodyPr>
          <a:lstStyle/>
          <a:p>
            <a:pPr lvl="0"/>
            <a:r>
              <a:rPr lang="en" dirty="0"/>
              <a:t>Resolving bank conflict</a:t>
            </a:r>
          </a:p>
          <a:p>
            <a:pPr lvl="0"/>
            <a:r>
              <a:rPr lang="en" dirty="0"/>
              <a:t>Elements per row 		= 32</a:t>
            </a:r>
          </a:p>
          <a:p>
            <a:pPr lvl="0"/>
            <a:r>
              <a:rPr lang="en" dirty="0"/>
              <a:t>Shared Mem per row 	= 33</a:t>
            </a:r>
          </a:p>
          <a:p>
            <a:pPr lvl="0"/>
            <a:r>
              <a:rPr lang="en" dirty="0"/>
              <a:t>1 empty element per row</a:t>
            </a:r>
          </a:p>
          <a:p>
            <a:pPr lvl="1"/>
            <a:r>
              <a:rPr lang="en" dirty="0"/>
              <a:t>This is what avoid</a:t>
            </a:r>
            <a:r>
              <a:rPr lang="en-US" dirty="0"/>
              <a:t>s</a:t>
            </a:r>
            <a:r>
              <a:rPr lang="en" dirty="0"/>
              <a:t> bank conflicts</a:t>
            </a:r>
          </a:p>
        </p:txBody>
      </p:sp>
      <p:sp>
        <p:nvSpPr>
          <p:cNvPr id="1951" name="Shape 1951"/>
          <p:cNvSpPr txBox="1">
            <a:spLocks noGrp="1"/>
          </p:cNvSpPr>
          <p:nvPr>
            <p:ph type="title"/>
          </p:nvPr>
        </p:nvSpPr>
        <p:spPr/>
        <p:txBody>
          <a:bodyPr>
            <a:normAutofit fontScale="90000"/>
          </a:bodyPr>
          <a:lstStyle/>
          <a:p>
            <a:pPr lvl="0"/>
            <a:r>
              <a:rPr lang="en" dirty="0"/>
              <a:t>Banks</a:t>
            </a:r>
            <a:br>
              <a:rPr lang="en" dirty="0"/>
            </a:br>
            <a:endParaRPr lang="en" dirty="0"/>
          </a:p>
        </p:txBody>
      </p:sp>
      <p:sp>
        <p:nvSpPr>
          <p:cNvPr id="1971" name="Shape 1971"/>
          <p:cNvSpPr txBox="1"/>
          <p:nvPr/>
        </p:nvSpPr>
        <p:spPr>
          <a:xfrm rot="-5400000">
            <a:off x="7100536" y="6100438"/>
            <a:ext cx="691499" cy="369302"/>
          </a:xfrm>
          <a:prstGeom prst="rect">
            <a:avLst/>
          </a:prstGeom>
          <a:noFill/>
          <a:ln>
            <a:noFill/>
          </a:ln>
        </p:spPr>
        <p:txBody>
          <a:bodyPr lIns="91425" tIns="91425" rIns="91425" bIns="91425" anchor="ctr" anchorCtr="0">
            <a:spAutoFit/>
          </a:bodyPr>
          <a:lstStyle/>
          <a:p>
            <a:r>
              <a:rPr lang="en" sz="1200">
                <a:solidFill>
                  <a:srgbClr val="FFFFFF"/>
                </a:solidFill>
              </a:rPr>
              <a:t>Bank 1</a:t>
            </a:r>
          </a:p>
        </p:txBody>
      </p:sp>
      <p:sp>
        <p:nvSpPr>
          <p:cNvPr id="1991" name="Shape 1991"/>
          <p:cNvSpPr txBox="1"/>
          <p:nvPr/>
        </p:nvSpPr>
        <p:spPr>
          <a:xfrm rot="-5400000">
            <a:off x="7395898" y="6100438"/>
            <a:ext cx="691499" cy="369302"/>
          </a:xfrm>
          <a:prstGeom prst="rect">
            <a:avLst/>
          </a:prstGeom>
          <a:noFill/>
          <a:ln>
            <a:noFill/>
          </a:ln>
        </p:spPr>
        <p:txBody>
          <a:bodyPr lIns="91425" tIns="91425" rIns="91425" bIns="91425" anchor="ctr" anchorCtr="0">
            <a:spAutoFit/>
          </a:bodyPr>
          <a:lstStyle/>
          <a:p>
            <a:r>
              <a:rPr lang="en" sz="1200">
                <a:solidFill>
                  <a:srgbClr val="FFFFFF"/>
                </a:solidFill>
              </a:rPr>
              <a:t>Bank 2</a:t>
            </a:r>
          </a:p>
        </p:txBody>
      </p:sp>
      <p:sp>
        <p:nvSpPr>
          <p:cNvPr id="2011" name="Shape 2011"/>
          <p:cNvSpPr txBox="1"/>
          <p:nvPr/>
        </p:nvSpPr>
        <p:spPr>
          <a:xfrm rot="-5400000">
            <a:off x="7707836" y="6100438"/>
            <a:ext cx="691499" cy="369302"/>
          </a:xfrm>
          <a:prstGeom prst="rect">
            <a:avLst/>
          </a:prstGeom>
          <a:noFill/>
          <a:ln>
            <a:noFill/>
          </a:ln>
        </p:spPr>
        <p:txBody>
          <a:bodyPr lIns="91425" tIns="91425" rIns="91425" bIns="91425" anchor="ctr" anchorCtr="0">
            <a:spAutoFit/>
          </a:bodyPr>
          <a:lstStyle/>
          <a:p>
            <a:r>
              <a:rPr lang="en" sz="1200">
                <a:solidFill>
                  <a:srgbClr val="FFFFFF"/>
                </a:solidFill>
              </a:rPr>
              <a:t>Bank 3</a:t>
            </a:r>
          </a:p>
        </p:txBody>
      </p:sp>
      <p:sp>
        <p:nvSpPr>
          <p:cNvPr id="2031" name="Shape 2031"/>
          <p:cNvSpPr txBox="1"/>
          <p:nvPr/>
        </p:nvSpPr>
        <p:spPr>
          <a:xfrm rot="-5400000">
            <a:off x="9161086" y="6100438"/>
            <a:ext cx="768599" cy="369302"/>
          </a:xfrm>
          <a:prstGeom prst="rect">
            <a:avLst/>
          </a:prstGeom>
          <a:noFill/>
          <a:ln>
            <a:noFill/>
          </a:ln>
        </p:spPr>
        <p:txBody>
          <a:bodyPr lIns="91425" tIns="91425" rIns="91425" bIns="91425" anchor="ctr" anchorCtr="0">
            <a:spAutoFit/>
          </a:bodyPr>
          <a:lstStyle/>
          <a:p>
            <a:r>
              <a:rPr lang="en" sz="1200">
                <a:solidFill>
                  <a:srgbClr val="FFFFFF"/>
                </a:solidFill>
              </a:rPr>
              <a:t>Bank 31</a:t>
            </a:r>
          </a:p>
        </p:txBody>
      </p:sp>
      <p:sp>
        <p:nvSpPr>
          <p:cNvPr id="2051" name="Shape 2051"/>
          <p:cNvSpPr txBox="1"/>
          <p:nvPr/>
        </p:nvSpPr>
        <p:spPr>
          <a:xfrm rot="-5400000">
            <a:off x="8816161" y="6100438"/>
            <a:ext cx="768599" cy="369302"/>
          </a:xfrm>
          <a:prstGeom prst="rect">
            <a:avLst/>
          </a:prstGeom>
          <a:noFill/>
          <a:ln>
            <a:noFill/>
          </a:ln>
        </p:spPr>
        <p:txBody>
          <a:bodyPr lIns="91425" tIns="91425" rIns="91425" bIns="91425" anchor="ctr" anchorCtr="0">
            <a:spAutoFit/>
          </a:bodyPr>
          <a:lstStyle/>
          <a:p>
            <a:r>
              <a:rPr lang="en" sz="1200">
                <a:solidFill>
                  <a:srgbClr val="FFFFFF"/>
                </a:solidFill>
              </a:rPr>
              <a:t>Bank 30</a:t>
            </a:r>
          </a:p>
        </p:txBody>
      </p:sp>
      <p:sp>
        <p:nvSpPr>
          <p:cNvPr id="2071" name="Shape 2071"/>
          <p:cNvSpPr txBox="1"/>
          <p:nvPr/>
        </p:nvSpPr>
        <p:spPr>
          <a:xfrm rot="-5400000">
            <a:off x="8011498" y="6100438"/>
            <a:ext cx="691499" cy="369302"/>
          </a:xfrm>
          <a:prstGeom prst="rect">
            <a:avLst/>
          </a:prstGeom>
          <a:noFill/>
          <a:ln>
            <a:noFill/>
          </a:ln>
        </p:spPr>
        <p:txBody>
          <a:bodyPr lIns="91425" tIns="91425" rIns="91425" bIns="91425" anchor="ctr" anchorCtr="0">
            <a:spAutoFit/>
          </a:bodyPr>
          <a:lstStyle/>
          <a:p>
            <a:r>
              <a:rPr lang="en" sz="1200">
                <a:solidFill>
                  <a:srgbClr val="FFFFFF"/>
                </a:solidFill>
              </a:rPr>
              <a:t>Bank 4</a:t>
            </a:r>
          </a:p>
        </p:txBody>
      </p:sp>
      <p:sp>
        <p:nvSpPr>
          <p:cNvPr id="2091" name="Shape 2091"/>
          <p:cNvSpPr txBox="1"/>
          <p:nvPr/>
        </p:nvSpPr>
        <p:spPr>
          <a:xfrm rot="-5400000">
            <a:off x="8315136" y="6100438"/>
            <a:ext cx="691499" cy="369302"/>
          </a:xfrm>
          <a:prstGeom prst="rect">
            <a:avLst/>
          </a:prstGeom>
          <a:noFill/>
          <a:ln>
            <a:noFill/>
          </a:ln>
        </p:spPr>
        <p:txBody>
          <a:bodyPr lIns="91425" tIns="91425" rIns="91425" bIns="91425" anchor="ctr" anchorCtr="0">
            <a:spAutoFit/>
          </a:bodyPr>
          <a:lstStyle/>
          <a:p>
            <a:r>
              <a:rPr lang="en" sz="1200">
                <a:solidFill>
                  <a:srgbClr val="FFFFFF"/>
                </a:solidFill>
              </a:rPr>
              <a:t>Bank 5</a:t>
            </a:r>
          </a:p>
        </p:txBody>
      </p:sp>
      <p:grpSp>
        <p:nvGrpSpPr>
          <p:cNvPr id="176" name="Group 175">
            <a:extLst>
              <a:ext uri="{FF2B5EF4-FFF2-40B4-BE49-F238E27FC236}">
                <a16:creationId xmlns:a16="http://schemas.microsoft.com/office/drawing/2014/main" id="{783FC677-35CD-4D1E-9906-BD579BEB6E67}"/>
              </a:ext>
            </a:extLst>
          </p:cNvPr>
          <p:cNvGrpSpPr/>
          <p:nvPr/>
        </p:nvGrpSpPr>
        <p:grpSpPr>
          <a:xfrm>
            <a:off x="7946700" y="2069179"/>
            <a:ext cx="3128014" cy="738633"/>
            <a:chOff x="2571262" y="3777696"/>
            <a:chExt cx="3128014" cy="738633"/>
          </a:xfrm>
        </p:grpSpPr>
        <p:sp>
          <p:nvSpPr>
            <p:cNvPr id="177" name="Oval 176">
              <a:extLst>
                <a:ext uri="{FF2B5EF4-FFF2-40B4-BE49-F238E27FC236}">
                  <a16:creationId xmlns:a16="http://schemas.microsoft.com/office/drawing/2014/main" id="{C66650C7-4C57-45C3-ADD9-8694D257324A}"/>
                </a:ext>
              </a:extLst>
            </p:cNvPr>
            <p:cNvSpPr/>
            <p:nvPr/>
          </p:nvSpPr>
          <p:spPr>
            <a:xfrm>
              <a:off x="2571262" y="3777696"/>
              <a:ext cx="3128014" cy="7386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8" name="Shape 1027">
              <a:extLst>
                <a:ext uri="{FF2B5EF4-FFF2-40B4-BE49-F238E27FC236}">
                  <a16:creationId xmlns:a16="http://schemas.microsoft.com/office/drawing/2014/main" id="{7440EBEC-E151-4C4A-97AA-67489E02F211}"/>
                </a:ext>
              </a:extLst>
            </p:cNvPr>
            <p:cNvSpPr txBox="1"/>
            <p:nvPr/>
          </p:nvSpPr>
          <p:spPr>
            <a:xfrm>
              <a:off x="2605660" y="3916194"/>
              <a:ext cx="797710" cy="461635"/>
            </a:xfrm>
            <a:prstGeom prst="rect">
              <a:avLst/>
            </a:prstGeom>
            <a:noFill/>
            <a:ln>
              <a:noFill/>
            </a:ln>
          </p:spPr>
          <p:txBody>
            <a:bodyPr wrap="square" lIns="91425" tIns="91425" rIns="91425" bIns="91425" anchor="t" anchorCtr="0">
              <a:spAutoFit/>
            </a:bodyPr>
            <a:lstStyle/>
            <a:p>
              <a:r>
                <a:rPr lang="en" b="1" dirty="0">
                  <a:solidFill>
                    <a:srgbClr val="FFFFFF"/>
                  </a:solidFill>
                </a:rPr>
                <a:t>Warp</a:t>
              </a:r>
            </a:p>
          </p:txBody>
        </p:sp>
      </p:grpSp>
      <p:graphicFrame>
        <p:nvGraphicFramePr>
          <p:cNvPr id="179" name="Table 178">
            <a:extLst>
              <a:ext uri="{FF2B5EF4-FFF2-40B4-BE49-F238E27FC236}">
                <a16:creationId xmlns:a16="http://schemas.microsoft.com/office/drawing/2014/main" id="{CA2BDF19-99F0-4C74-BAE1-A4A18171E86D}"/>
              </a:ext>
            </a:extLst>
          </p:cNvPr>
          <p:cNvGraphicFramePr>
            <a:graphicFrameLocks noGrp="1"/>
          </p:cNvGraphicFramePr>
          <p:nvPr/>
        </p:nvGraphicFramePr>
        <p:xfrm>
          <a:off x="6813945" y="3658075"/>
          <a:ext cx="5100744" cy="2966720"/>
        </p:xfrm>
        <a:graphic>
          <a:graphicData uri="http://schemas.openxmlformats.org/drawingml/2006/table">
            <a:tbl>
              <a:tblPr firstRow="1" bandRow="1">
                <a:tableStyleId>{775DCB02-9BB8-47FD-8907-85C794F793BA}</a:tableStyleId>
              </a:tblPr>
              <a:tblGrid>
                <a:gridCol w="637593">
                  <a:extLst>
                    <a:ext uri="{9D8B030D-6E8A-4147-A177-3AD203B41FA5}">
                      <a16:colId xmlns:a16="http://schemas.microsoft.com/office/drawing/2014/main" val="382090150"/>
                    </a:ext>
                  </a:extLst>
                </a:gridCol>
                <a:gridCol w="637593">
                  <a:extLst>
                    <a:ext uri="{9D8B030D-6E8A-4147-A177-3AD203B41FA5}">
                      <a16:colId xmlns:a16="http://schemas.microsoft.com/office/drawing/2014/main" val="1712240541"/>
                    </a:ext>
                  </a:extLst>
                </a:gridCol>
                <a:gridCol w="637593">
                  <a:extLst>
                    <a:ext uri="{9D8B030D-6E8A-4147-A177-3AD203B41FA5}">
                      <a16:colId xmlns:a16="http://schemas.microsoft.com/office/drawing/2014/main" val="142540764"/>
                    </a:ext>
                  </a:extLst>
                </a:gridCol>
                <a:gridCol w="637593">
                  <a:extLst>
                    <a:ext uri="{9D8B030D-6E8A-4147-A177-3AD203B41FA5}">
                      <a16:colId xmlns:a16="http://schemas.microsoft.com/office/drawing/2014/main" val="3014614065"/>
                    </a:ext>
                  </a:extLst>
                </a:gridCol>
                <a:gridCol w="637593">
                  <a:extLst>
                    <a:ext uri="{9D8B030D-6E8A-4147-A177-3AD203B41FA5}">
                      <a16:colId xmlns:a16="http://schemas.microsoft.com/office/drawing/2014/main" val="54845418"/>
                    </a:ext>
                  </a:extLst>
                </a:gridCol>
                <a:gridCol w="637593">
                  <a:extLst>
                    <a:ext uri="{9D8B030D-6E8A-4147-A177-3AD203B41FA5}">
                      <a16:colId xmlns:a16="http://schemas.microsoft.com/office/drawing/2014/main" val="3250467346"/>
                    </a:ext>
                  </a:extLst>
                </a:gridCol>
                <a:gridCol w="637593">
                  <a:extLst>
                    <a:ext uri="{9D8B030D-6E8A-4147-A177-3AD203B41FA5}">
                      <a16:colId xmlns:a16="http://schemas.microsoft.com/office/drawing/2014/main" val="2813661813"/>
                    </a:ext>
                  </a:extLst>
                </a:gridCol>
                <a:gridCol w="637593">
                  <a:extLst>
                    <a:ext uri="{9D8B030D-6E8A-4147-A177-3AD203B41FA5}">
                      <a16:colId xmlns:a16="http://schemas.microsoft.com/office/drawing/2014/main" val="4052706532"/>
                    </a:ext>
                  </a:extLst>
                </a:gridCol>
              </a:tblGrid>
              <a:tr h="370840">
                <a:tc>
                  <a:txBody>
                    <a:bodyPr/>
                    <a:lstStyle/>
                    <a:p>
                      <a:pPr algn="ctr"/>
                      <a:r>
                        <a:rPr lang="en-US" dirty="0">
                          <a:solidFill>
                            <a:schemeClr val="tx1"/>
                          </a:solidFill>
                        </a:rPr>
                        <a:t>B0</a:t>
                      </a:r>
                    </a:p>
                  </a:txBody>
                  <a:tcPr anchor="ctr"/>
                </a:tc>
                <a:tc>
                  <a:txBody>
                    <a:bodyPr/>
                    <a:lstStyle/>
                    <a:p>
                      <a:pPr algn="ctr"/>
                      <a:r>
                        <a:rPr lang="en-US" dirty="0">
                          <a:solidFill>
                            <a:schemeClr val="tx1"/>
                          </a:solidFill>
                        </a:rPr>
                        <a:t>B1</a:t>
                      </a:r>
                    </a:p>
                  </a:txBody>
                  <a:tcPr anchor="ctr"/>
                </a:tc>
                <a:tc>
                  <a:txBody>
                    <a:bodyPr/>
                    <a:lstStyle/>
                    <a:p>
                      <a:pPr algn="ctr"/>
                      <a:r>
                        <a:rPr lang="en-US" dirty="0">
                          <a:solidFill>
                            <a:schemeClr val="tx1"/>
                          </a:solidFill>
                        </a:rPr>
                        <a:t>B2</a:t>
                      </a:r>
                    </a:p>
                  </a:txBody>
                  <a:tcPr anchor="ctr"/>
                </a:tc>
                <a:tc>
                  <a:txBody>
                    <a:bodyPr/>
                    <a:lstStyle/>
                    <a:p>
                      <a:pPr algn="ctr"/>
                      <a:r>
                        <a:rPr lang="en-US" dirty="0">
                          <a:solidFill>
                            <a:schemeClr val="tx1"/>
                          </a:solidFill>
                        </a:rPr>
                        <a:t>B3</a:t>
                      </a:r>
                    </a:p>
                  </a:txBody>
                  <a:tcPr anchor="ctr"/>
                </a:tc>
                <a:tc>
                  <a:txBody>
                    <a:bodyPr/>
                    <a:lstStyle/>
                    <a:p>
                      <a:pPr algn="ctr"/>
                      <a:r>
                        <a:rPr lang="en-US" dirty="0">
                          <a:solidFill>
                            <a:schemeClr val="tx1"/>
                          </a:solidFill>
                        </a:rPr>
                        <a:t>B4</a:t>
                      </a:r>
                    </a:p>
                  </a:txBody>
                  <a:tcPr anchor="ctr">
                    <a:lnR>
                      <a:noFill/>
                    </a:lnR>
                  </a:tcPr>
                </a:tc>
                <a:tc>
                  <a:txBody>
                    <a:bodyPr/>
                    <a:lstStyle/>
                    <a:p>
                      <a:pPr algn="ctr"/>
                      <a:r>
                        <a:rPr lang="en-US" dirty="0">
                          <a:solidFill>
                            <a:schemeClr val="tx1"/>
                          </a:solidFill>
                        </a:rPr>
                        <a:t>...</a:t>
                      </a:r>
                    </a:p>
                  </a:txBody>
                  <a:tcPr anchor="ctr">
                    <a:lnL>
                      <a:noFill/>
                    </a:lnL>
                    <a:lnR>
                      <a:noFill/>
                    </a:lnR>
                    <a:lnT w="12700" cap="flat" cmpd="sng" algn="ctr">
                      <a:noFill/>
                      <a:prstDash val="solid"/>
                    </a:lnT>
                    <a:lnB w="1905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B30</a:t>
                      </a:r>
                    </a:p>
                  </a:txBody>
                  <a:tcPr anchor="ctr">
                    <a:lnL>
                      <a:noFill/>
                    </a:lnL>
                  </a:tcPr>
                </a:tc>
                <a:tc>
                  <a:txBody>
                    <a:bodyPr/>
                    <a:lstStyle/>
                    <a:p>
                      <a:pPr algn="ctr"/>
                      <a:r>
                        <a:rPr lang="en-US" dirty="0">
                          <a:solidFill>
                            <a:schemeClr val="tx1"/>
                          </a:solidFill>
                        </a:rPr>
                        <a:t>B31</a:t>
                      </a:r>
                    </a:p>
                  </a:txBody>
                  <a:tcPr anchor="ctr"/>
                </a:tc>
                <a:extLst>
                  <a:ext uri="{0D108BD9-81ED-4DB2-BD59-A6C34878D82A}">
                    <a16:rowId xmlns:a16="http://schemas.microsoft.com/office/drawing/2014/main" val="2998496849"/>
                  </a:ext>
                </a:extLst>
              </a:tr>
              <a:tr h="370840">
                <a:tc>
                  <a:txBody>
                    <a:bodyPr/>
                    <a:lstStyle/>
                    <a:p>
                      <a:pPr algn="ctr"/>
                      <a:r>
                        <a:rPr lang="en-US" dirty="0">
                          <a:solidFill>
                            <a:schemeClr val="tx1"/>
                          </a:solidFill>
                        </a:rPr>
                        <a:t>0</a:t>
                      </a:r>
                    </a:p>
                  </a:txBody>
                  <a:tcPr anchor="ctr"/>
                </a:tc>
                <a:tc>
                  <a:txBody>
                    <a:bodyPr/>
                    <a:lstStyle/>
                    <a:p>
                      <a:pPr algn="ctr"/>
                      <a:r>
                        <a:rPr lang="en-US" dirty="0">
                          <a:solidFill>
                            <a:schemeClr val="tx1"/>
                          </a:solidFill>
                        </a:rPr>
                        <a:t>1</a:t>
                      </a:r>
                    </a:p>
                  </a:txBody>
                  <a:tcPr anchor="ctr"/>
                </a:tc>
                <a:tc>
                  <a:txBody>
                    <a:bodyPr/>
                    <a:lstStyle/>
                    <a:p>
                      <a:pPr algn="ctr"/>
                      <a:r>
                        <a:rPr lang="en-US" dirty="0">
                          <a:solidFill>
                            <a:schemeClr val="tx1"/>
                          </a:solidFill>
                        </a:rPr>
                        <a:t>2</a:t>
                      </a:r>
                    </a:p>
                  </a:txBody>
                  <a:tcPr anchor="ctr"/>
                </a:tc>
                <a:tc>
                  <a:txBody>
                    <a:bodyPr/>
                    <a:lstStyle/>
                    <a:p>
                      <a:pPr algn="ctr"/>
                      <a:r>
                        <a:rPr lang="en-US" dirty="0">
                          <a:solidFill>
                            <a:schemeClr val="tx1"/>
                          </a:solidFill>
                        </a:rPr>
                        <a:t>3</a:t>
                      </a:r>
                    </a:p>
                  </a:txBody>
                  <a:tcPr anchor="ctr"/>
                </a:tc>
                <a:tc>
                  <a:txBody>
                    <a:bodyPr/>
                    <a:lstStyle/>
                    <a:p>
                      <a:pPr algn="ctr"/>
                      <a:r>
                        <a:rPr lang="en-US" dirty="0">
                          <a:solidFill>
                            <a:schemeClr val="tx1"/>
                          </a:solidFill>
                        </a:rPr>
                        <a:t>4</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905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30</a:t>
                      </a:r>
                    </a:p>
                  </a:txBody>
                  <a:tcPr anchor="ctr">
                    <a:lnL w="12700" cap="flat" cmpd="sng" algn="ctr">
                      <a:noFill/>
                      <a:prstDash val="solid"/>
                    </a:lnL>
                  </a:tcPr>
                </a:tc>
                <a:tc>
                  <a:txBody>
                    <a:bodyPr/>
                    <a:lstStyle/>
                    <a:p>
                      <a:pPr algn="ctr"/>
                      <a:r>
                        <a:rPr lang="en-US" dirty="0">
                          <a:solidFill>
                            <a:schemeClr val="tx1"/>
                          </a:solidFill>
                        </a:rPr>
                        <a:t>31</a:t>
                      </a:r>
                    </a:p>
                  </a:txBody>
                  <a:tcPr anchor="ctr"/>
                </a:tc>
                <a:extLst>
                  <a:ext uri="{0D108BD9-81ED-4DB2-BD59-A6C34878D82A}">
                    <a16:rowId xmlns:a16="http://schemas.microsoft.com/office/drawing/2014/main" val="3932002791"/>
                  </a:ext>
                </a:extLst>
              </a:tr>
              <a:tr h="370840">
                <a:tc>
                  <a:txBody>
                    <a:bodyPr/>
                    <a:lstStyle/>
                    <a:p>
                      <a:pPr algn="ctr"/>
                      <a:r>
                        <a:rPr lang="en-US" dirty="0">
                          <a:solidFill>
                            <a:schemeClr val="tx1"/>
                          </a:solidFill>
                        </a:rPr>
                        <a:t>32</a:t>
                      </a:r>
                    </a:p>
                  </a:txBody>
                  <a:tcPr anchor="ctr">
                    <a:solidFill>
                      <a:schemeClr val="accent2">
                        <a:lumMod val="50000"/>
                      </a:schemeClr>
                    </a:solidFill>
                  </a:tcP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34</a:t>
                      </a:r>
                    </a:p>
                  </a:txBody>
                  <a:tcPr anchor="ctr"/>
                </a:tc>
                <a:tc>
                  <a:txBody>
                    <a:bodyPr/>
                    <a:lstStyle/>
                    <a:p>
                      <a:pPr algn="ctr"/>
                      <a:r>
                        <a:rPr lang="en-US" dirty="0">
                          <a:solidFill>
                            <a:schemeClr val="tx1"/>
                          </a:solidFill>
                        </a:rPr>
                        <a:t>35</a:t>
                      </a:r>
                    </a:p>
                  </a:txBody>
                  <a:tcPr anchor="ctr"/>
                </a:tc>
                <a:tc>
                  <a:txBody>
                    <a:bodyPr/>
                    <a:lstStyle/>
                    <a:p>
                      <a:pPr algn="ctr"/>
                      <a:r>
                        <a:rPr lang="en-US" dirty="0">
                          <a:solidFill>
                            <a:schemeClr val="tx1"/>
                          </a:solidFill>
                        </a:rPr>
                        <a:t>36</a:t>
                      </a: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62</a:t>
                      </a:r>
                    </a:p>
                  </a:txBody>
                  <a:tcPr anchor="ctr">
                    <a:lnL w="12700" cap="flat" cmpd="sng" algn="ctr">
                      <a:noFill/>
                      <a:prstDash val="solid"/>
                    </a:lnL>
                  </a:tcPr>
                </a:tc>
                <a:tc>
                  <a:txBody>
                    <a:bodyPr/>
                    <a:lstStyle/>
                    <a:p>
                      <a:pPr algn="ctr"/>
                      <a:r>
                        <a:rPr lang="en-US" dirty="0">
                          <a:solidFill>
                            <a:schemeClr val="tx1"/>
                          </a:solidFill>
                        </a:rPr>
                        <a:t>63</a:t>
                      </a:r>
                    </a:p>
                  </a:txBody>
                  <a:tcPr anchor="ctr"/>
                </a:tc>
                <a:extLst>
                  <a:ext uri="{0D108BD9-81ED-4DB2-BD59-A6C34878D82A}">
                    <a16:rowId xmlns:a16="http://schemas.microsoft.com/office/drawing/2014/main" val="308467884"/>
                  </a:ext>
                </a:extLst>
              </a:tr>
              <a:tr h="370840">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solidFill>
                      <a:schemeClr val="accent2">
                        <a:lumMod val="50000"/>
                      </a:schemeClr>
                    </a:solidFill>
                  </a:tcP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021706820"/>
                  </a:ext>
                </a:extLst>
              </a:tr>
              <a:tr h="370840">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solidFill>
                      <a:schemeClr val="accent2">
                        <a:lumMod val="50000"/>
                      </a:schemeClr>
                    </a:solidFill>
                  </a:tcP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344564534"/>
                  </a:ext>
                </a:extLst>
              </a:tr>
              <a:tr h="370840">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solidFill>
                      <a:schemeClr val="accent2">
                        <a:lumMod val="50000"/>
                      </a:schemeClr>
                    </a:solidFill>
                  </a:tcPr>
                </a:tc>
                <a:tc>
                  <a:txBody>
                    <a:bodyPr/>
                    <a:lstStyle/>
                    <a:p>
                      <a:pPr algn="ctr"/>
                      <a:endParaRPr lang="en-US">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2749945312"/>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solidFill>
                      <a:schemeClr val="accent2">
                        <a:lumMod val="50000"/>
                      </a:schemeClr>
                    </a:solidFill>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a:solidFill>
                          <a:schemeClr val="tx1"/>
                        </a:solidFill>
                      </a:endParaRPr>
                    </a:p>
                  </a:txBody>
                  <a:tcPr anchor="ctr"/>
                </a:tc>
                <a:extLst>
                  <a:ext uri="{0D108BD9-81ED-4DB2-BD59-A6C34878D82A}">
                    <a16:rowId xmlns:a16="http://schemas.microsoft.com/office/drawing/2014/main" val="3729327396"/>
                  </a:ext>
                </a:extLst>
              </a:tr>
              <a:tr h="370840">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a:solidFill>
                          <a:schemeClr val="tx1"/>
                        </a:solidFill>
                      </a:endParaRPr>
                    </a:p>
                  </a:txBody>
                  <a:tcPr anchor="ctr"/>
                </a:tc>
                <a:tc>
                  <a:txBody>
                    <a:bodyPr/>
                    <a:lstStyle/>
                    <a:p>
                      <a:pPr algn="ctr"/>
                      <a:endParaRPr lang="en-US" dirty="0">
                        <a:solidFill>
                          <a:schemeClr val="tx1"/>
                        </a:solidFill>
                      </a:endParaRPr>
                    </a:p>
                  </a:txBody>
                  <a:tcPr anchor="ctr">
                    <a:lnR w="12700" cap="flat" cmpd="sng" algn="ctr">
                      <a:noFill/>
                      <a:prstDash val="solid"/>
                    </a:lnR>
                  </a:tcPr>
                </a:tc>
                <a:tc>
                  <a:txBody>
                    <a:bodyPr/>
                    <a:lstStyle/>
                    <a:p>
                      <a:pPr algn="ctr"/>
                      <a:r>
                        <a:rPr lang="en-US" dirty="0">
                          <a:solidFill>
                            <a:schemeClr val="tx1"/>
                          </a:solidFill>
                        </a:rPr>
                        <a:t>…</a:t>
                      </a:r>
                    </a:p>
                  </a:txBody>
                  <a:tcPr anchor="ctr">
                    <a:lnL w="12700" cap="flat" cmpd="sng" algn="ctr">
                      <a:noFill/>
                      <a:prstDash val="solid"/>
                    </a:lnL>
                    <a:lnR w="12700" cap="flat" cmpd="sng" algn="ctr">
                      <a:noFill/>
                      <a:prstDash val="solid"/>
                    </a:lnR>
                    <a:lnT w="12700" cap="flat" cmpd="sng" algn="ctr">
                      <a:noFill/>
                      <a:prstDash val="solid"/>
                    </a:lnT>
                    <a:lnB w="12700" cap="flat" cmpd="sng" algn="ctr">
                      <a:noFill/>
                      <a:prstDash val="solid"/>
                    </a:lnB>
                    <a:lnTlToBr w="12700" cmpd="sng">
                      <a:noFill/>
                      <a:prstDash val="solid"/>
                    </a:lnTlToBr>
                    <a:lnBlToTr w="12700" cmpd="sng">
                      <a:noFill/>
                      <a:prstDash val="solid"/>
                    </a:lnBlToTr>
                    <a:solidFill>
                      <a:schemeClr val="bg1"/>
                    </a:solidFill>
                  </a:tcPr>
                </a:tc>
                <a:tc>
                  <a:txBody>
                    <a:bodyPr/>
                    <a:lstStyle/>
                    <a:p>
                      <a:pPr algn="ctr"/>
                      <a:endParaRPr lang="en-US">
                        <a:solidFill>
                          <a:schemeClr val="tx1"/>
                        </a:solidFill>
                      </a:endParaRPr>
                    </a:p>
                  </a:txBody>
                  <a:tcPr anchor="ctr">
                    <a:lnL w="12700" cap="flat" cmpd="sng" algn="ctr">
                      <a:noFill/>
                      <a:prstDash val="solid"/>
                    </a:lnL>
                  </a:tcPr>
                </a:tc>
                <a:tc>
                  <a:txBody>
                    <a:bodyPr/>
                    <a:lstStyle/>
                    <a:p>
                      <a:pPr algn="ctr"/>
                      <a:endParaRPr lang="en-US" dirty="0">
                        <a:solidFill>
                          <a:schemeClr val="tx1"/>
                        </a:solidFill>
                      </a:endParaRPr>
                    </a:p>
                  </a:txBody>
                  <a:tcPr anchor="ctr"/>
                </a:tc>
                <a:extLst>
                  <a:ext uri="{0D108BD9-81ED-4DB2-BD59-A6C34878D82A}">
                    <a16:rowId xmlns:a16="http://schemas.microsoft.com/office/drawing/2014/main" val="649685313"/>
                  </a:ext>
                </a:extLst>
              </a:tr>
            </a:tbl>
          </a:graphicData>
        </a:graphic>
      </p:graphicFrame>
      <p:graphicFrame>
        <p:nvGraphicFramePr>
          <p:cNvPr id="180" name="Table 179">
            <a:extLst>
              <a:ext uri="{FF2B5EF4-FFF2-40B4-BE49-F238E27FC236}">
                <a16:creationId xmlns:a16="http://schemas.microsoft.com/office/drawing/2014/main" id="{39671D0D-B7EE-46D1-8111-3C6F231D2DD5}"/>
              </a:ext>
            </a:extLst>
          </p:cNvPr>
          <p:cNvGraphicFramePr>
            <a:graphicFrameLocks noGrp="1"/>
          </p:cNvGraphicFramePr>
          <p:nvPr/>
        </p:nvGraphicFramePr>
        <p:xfrm>
          <a:off x="8813205" y="2253074"/>
          <a:ext cx="1841805" cy="370840"/>
        </p:xfrm>
        <a:graphic>
          <a:graphicData uri="http://schemas.openxmlformats.org/drawingml/2006/table">
            <a:tbl>
              <a:tblPr>
                <a:tableStyleId>{18603FDC-E32A-4AB5-989C-0864C3EAD2B8}</a:tableStyleId>
              </a:tblPr>
              <a:tblGrid>
                <a:gridCol w="263115">
                  <a:extLst>
                    <a:ext uri="{9D8B030D-6E8A-4147-A177-3AD203B41FA5}">
                      <a16:colId xmlns:a16="http://schemas.microsoft.com/office/drawing/2014/main" val="937634356"/>
                    </a:ext>
                  </a:extLst>
                </a:gridCol>
                <a:gridCol w="263115">
                  <a:extLst>
                    <a:ext uri="{9D8B030D-6E8A-4147-A177-3AD203B41FA5}">
                      <a16:colId xmlns:a16="http://schemas.microsoft.com/office/drawing/2014/main" val="325476297"/>
                    </a:ext>
                  </a:extLst>
                </a:gridCol>
                <a:gridCol w="263115">
                  <a:extLst>
                    <a:ext uri="{9D8B030D-6E8A-4147-A177-3AD203B41FA5}">
                      <a16:colId xmlns:a16="http://schemas.microsoft.com/office/drawing/2014/main" val="1571025570"/>
                    </a:ext>
                  </a:extLst>
                </a:gridCol>
                <a:gridCol w="263115">
                  <a:extLst>
                    <a:ext uri="{9D8B030D-6E8A-4147-A177-3AD203B41FA5}">
                      <a16:colId xmlns:a16="http://schemas.microsoft.com/office/drawing/2014/main" val="3775312180"/>
                    </a:ext>
                  </a:extLst>
                </a:gridCol>
                <a:gridCol w="263115">
                  <a:extLst>
                    <a:ext uri="{9D8B030D-6E8A-4147-A177-3AD203B41FA5}">
                      <a16:colId xmlns:a16="http://schemas.microsoft.com/office/drawing/2014/main" val="16351203"/>
                    </a:ext>
                  </a:extLst>
                </a:gridCol>
                <a:gridCol w="263115">
                  <a:extLst>
                    <a:ext uri="{9D8B030D-6E8A-4147-A177-3AD203B41FA5}">
                      <a16:colId xmlns:a16="http://schemas.microsoft.com/office/drawing/2014/main" val="1441779218"/>
                    </a:ext>
                  </a:extLst>
                </a:gridCol>
                <a:gridCol w="263115">
                  <a:extLst>
                    <a:ext uri="{9D8B030D-6E8A-4147-A177-3AD203B41FA5}">
                      <a16:colId xmlns:a16="http://schemas.microsoft.com/office/drawing/2014/main" val="1066950915"/>
                    </a:ext>
                  </a:extLst>
                </a:gridCol>
              </a:tblGrid>
              <a:tr h="37084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812813"/>
                  </a:ext>
                </a:extLst>
              </a:tr>
            </a:tbl>
          </a:graphicData>
        </a:graphic>
      </p:graphicFrame>
      <p:cxnSp>
        <p:nvCxnSpPr>
          <p:cNvPr id="181" name="Straight Arrow Connector 180">
            <a:extLst>
              <a:ext uri="{FF2B5EF4-FFF2-40B4-BE49-F238E27FC236}">
                <a16:creationId xmlns:a16="http://schemas.microsoft.com/office/drawing/2014/main" id="{04A5FA62-7A87-43A5-BDB5-42B9A78C35B2}"/>
              </a:ext>
            </a:extLst>
          </p:cNvPr>
          <p:cNvCxnSpPr/>
          <p:nvPr/>
        </p:nvCxnSpPr>
        <p:spPr>
          <a:xfrm flipH="1">
            <a:off x="7146595" y="2624749"/>
            <a:ext cx="1810243" cy="1415142"/>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3B950879-FBA7-4999-8422-DD1767051F7F}"/>
              </a:ext>
            </a:extLst>
          </p:cNvPr>
          <p:cNvCxnSpPr>
            <a:cxnSpLocks/>
          </p:cNvCxnSpPr>
          <p:nvPr/>
        </p:nvCxnSpPr>
        <p:spPr>
          <a:xfrm flipH="1">
            <a:off x="7791771" y="2624749"/>
            <a:ext cx="1403067" cy="1772588"/>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3" name="Straight Arrow Connector 182">
            <a:extLst>
              <a:ext uri="{FF2B5EF4-FFF2-40B4-BE49-F238E27FC236}">
                <a16:creationId xmlns:a16="http://schemas.microsoft.com/office/drawing/2014/main" id="{64E8AB78-9503-465D-9DCE-FF6C56DA7D6E}"/>
              </a:ext>
            </a:extLst>
          </p:cNvPr>
          <p:cNvCxnSpPr>
            <a:cxnSpLocks/>
          </p:cNvCxnSpPr>
          <p:nvPr/>
        </p:nvCxnSpPr>
        <p:spPr>
          <a:xfrm flipH="1">
            <a:off x="8411078" y="2624749"/>
            <a:ext cx="1081581" cy="2102120"/>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CC76237A-0D5B-4118-81CB-417F5EFB6E99}"/>
              </a:ext>
            </a:extLst>
          </p:cNvPr>
          <p:cNvCxnSpPr>
            <a:cxnSpLocks/>
          </p:cNvCxnSpPr>
          <p:nvPr/>
        </p:nvCxnSpPr>
        <p:spPr>
          <a:xfrm flipH="1">
            <a:off x="9030144" y="2623914"/>
            <a:ext cx="695787" cy="253331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Arrow Connector 184">
            <a:extLst>
              <a:ext uri="{FF2B5EF4-FFF2-40B4-BE49-F238E27FC236}">
                <a16:creationId xmlns:a16="http://schemas.microsoft.com/office/drawing/2014/main" id="{D21E0AD4-E16E-4159-B324-CBD67BD2AD6B}"/>
              </a:ext>
            </a:extLst>
          </p:cNvPr>
          <p:cNvCxnSpPr>
            <a:cxnSpLocks/>
          </p:cNvCxnSpPr>
          <p:nvPr/>
        </p:nvCxnSpPr>
        <p:spPr>
          <a:xfrm>
            <a:off x="10248163" y="2616876"/>
            <a:ext cx="723121" cy="4007919"/>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6" name="Straight Arrow Connector 185">
            <a:extLst>
              <a:ext uri="{FF2B5EF4-FFF2-40B4-BE49-F238E27FC236}">
                <a16:creationId xmlns:a16="http://schemas.microsoft.com/office/drawing/2014/main" id="{872DECA3-4492-4E3A-B80D-B2829EB2A36C}"/>
              </a:ext>
            </a:extLst>
          </p:cNvPr>
          <p:cNvCxnSpPr>
            <a:cxnSpLocks/>
          </p:cNvCxnSpPr>
          <p:nvPr/>
        </p:nvCxnSpPr>
        <p:spPr>
          <a:xfrm>
            <a:off x="10539622" y="2623914"/>
            <a:ext cx="1141492" cy="4179657"/>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188" name="Shape 2116">
            <a:extLst>
              <a:ext uri="{FF2B5EF4-FFF2-40B4-BE49-F238E27FC236}">
                <a16:creationId xmlns:a16="http://schemas.microsoft.com/office/drawing/2014/main" id="{F0B32DC8-41F0-4ADE-BEA0-57AB8E676787}"/>
              </a:ext>
            </a:extLst>
          </p:cNvPr>
          <p:cNvSpPr txBox="1"/>
          <p:nvPr/>
        </p:nvSpPr>
        <p:spPr>
          <a:xfrm>
            <a:off x="4930049" y="572042"/>
            <a:ext cx="7114994" cy="738633"/>
          </a:xfrm>
          <a:prstGeom prst="rect">
            <a:avLst/>
          </a:prstGeom>
          <a:noFill/>
          <a:ln>
            <a:noFill/>
          </a:ln>
        </p:spPr>
        <p:txBody>
          <a:bodyPr wrap="square" lIns="91425" tIns="91425" rIns="91425" bIns="91425" anchor="t" anchorCtr="0">
            <a:spAutoFit/>
          </a:bodyPr>
          <a:lstStyle/>
          <a:p>
            <a:r>
              <a:rPr lang="en" dirty="0">
                <a:solidFill>
                  <a:srgbClr val="6AB825"/>
                </a:solidFill>
                <a:latin typeface="Consolas"/>
                <a:ea typeface="Consolas"/>
                <a:cs typeface="Consolas"/>
                <a:sym typeface="Consolas"/>
              </a:rPr>
              <a:t>__shared__</a:t>
            </a:r>
            <a:r>
              <a:rPr lang="en" dirty="0">
                <a:solidFill>
                  <a:srgbClr val="D0D0D0"/>
                </a:solidFill>
                <a:latin typeface="Consolas"/>
                <a:ea typeface="Consolas"/>
                <a:cs typeface="Consolas"/>
                <a:sym typeface="Consolas"/>
              </a:rPr>
              <a:t> </a:t>
            </a:r>
            <a:r>
              <a:rPr lang="en" dirty="0">
                <a:solidFill>
                  <a:srgbClr val="6AB825"/>
                </a:solidFill>
                <a:latin typeface="Consolas"/>
                <a:ea typeface="Consolas"/>
                <a:cs typeface="Consolas"/>
                <a:sym typeface="Consolas"/>
              </a:rPr>
              <a:t>float</a:t>
            </a:r>
            <a:r>
              <a:rPr lang="en" dirty="0">
                <a:solidFill>
                  <a:srgbClr val="D0D0D0"/>
                </a:solidFill>
                <a:latin typeface="Consolas"/>
                <a:ea typeface="Consolas"/>
                <a:cs typeface="Consolas"/>
                <a:sym typeface="Consolas"/>
              </a:rPr>
              <a:t>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a:solidFill>
                  <a:schemeClr val="dk2"/>
                </a:solidFill>
                <a:latin typeface="Consolas"/>
                <a:ea typeface="Consolas"/>
                <a:cs typeface="Consolas"/>
                <a:sym typeface="Consolas"/>
              </a:rPr>
              <a:t>BLOCK_SIZE_Y</a:t>
            </a:r>
            <a:r>
              <a:rPr lang="en" dirty="0">
                <a:solidFill>
                  <a:schemeClr val="dk2"/>
                </a:solidFill>
                <a:latin typeface="Consolas"/>
                <a:ea typeface="Consolas"/>
                <a:cs typeface="Consolas"/>
                <a:sym typeface="Consolas"/>
              </a:rPr>
              <a:t>][</a:t>
            </a:r>
            <a:r>
              <a:rPr lang="en-US" b="1" dirty="0">
                <a:solidFill>
                  <a:schemeClr val="dk2"/>
                </a:solidFill>
                <a:highlight>
                  <a:srgbClr val="00FFFF"/>
                </a:highlight>
                <a:latin typeface="Consolas"/>
                <a:ea typeface="Consolas"/>
                <a:cs typeface="Consolas"/>
                <a:sym typeface="Consolas"/>
              </a:rPr>
              <a:t>BLOCK_SIZE_X </a:t>
            </a:r>
            <a:r>
              <a:rPr lang="en" b="1" dirty="0">
                <a:solidFill>
                  <a:schemeClr val="dk2"/>
                </a:solidFill>
                <a:highlight>
                  <a:srgbClr val="00FFFF"/>
                </a:highlight>
                <a:latin typeface="Consolas"/>
                <a:ea typeface="Consolas"/>
                <a:cs typeface="Consolas"/>
                <a:sym typeface="Consolas"/>
              </a:rPr>
              <a:t>+ 1</a:t>
            </a:r>
            <a:r>
              <a:rPr lang="en" dirty="0">
                <a:solidFill>
                  <a:schemeClr val="dk2"/>
                </a:solidFill>
                <a:latin typeface="Consolas"/>
                <a:ea typeface="Consolas"/>
                <a:cs typeface="Consolas"/>
                <a:sym typeface="Consolas"/>
              </a:rPr>
              <a:t>];</a:t>
            </a:r>
          </a:p>
          <a:p>
            <a:r>
              <a:rPr lang="en" dirty="0">
                <a:solidFill>
                  <a:schemeClr val="dk2"/>
                </a:solidFill>
                <a:latin typeface="Consolas"/>
                <a:ea typeface="Consolas"/>
                <a:cs typeface="Consolas"/>
                <a:sym typeface="Consolas"/>
              </a:rPr>
              <a:t>b[index_out] = </a:t>
            </a:r>
            <a:r>
              <a:rPr lang="en-US" dirty="0" err="1">
                <a:solidFill>
                  <a:schemeClr val="dk2"/>
                </a:solidFill>
                <a:latin typeface="Consolas"/>
                <a:ea typeface="Consolas"/>
                <a:cs typeface="Consolas"/>
                <a:sym typeface="Consolas"/>
              </a:rPr>
              <a:t>smem</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threadIdx.x</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threadIdx.y</a:t>
            </a:r>
            <a:r>
              <a:rPr lang="en" dirty="0">
                <a:solidFill>
                  <a:schemeClr val="dk2"/>
                </a:solidFill>
                <a:latin typeface="Consolas"/>
                <a:ea typeface="Consolas"/>
                <a:cs typeface="Consolas"/>
                <a:sym typeface="Consolas"/>
              </a:rPr>
              <a:t>];</a:t>
            </a:r>
          </a:p>
        </p:txBody>
      </p:sp>
    </p:spTree>
    <p:extLst>
      <p:ext uri="{BB962C8B-B14F-4D97-AF65-F5344CB8AC3E}">
        <p14:creationId xmlns:p14="http://schemas.microsoft.com/office/powerpoint/2010/main" val="3452255808"/>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Shape 2128"/>
          <p:cNvSpPr txBox="1">
            <a:spLocks noGrp="1"/>
          </p:cNvSpPr>
          <p:nvPr>
            <p:ph type="title"/>
          </p:nvPr>
        </p:nvSpPr>
        <p:spPr/>
        <p:txBody>
          <a:bodyPr>
            <a:normAutofit fontScale="90000"/>
          </a:bodyPr>
          <a:lstStyle/>
          <a:p>
            <a:pPr lvl="0"/>
            <a:r>
              <a:rPr lang="en"/>
              <a:t>Transpose: Shared Memory</a:t>
            </a:r>
          </a:p>
          <a:p>
            <a:pPr lvl="0"/>
            <a:r>
              <a:rPr lang="en"/>
              <a:t>No Bank Conflicts</a:t>
            </a:r>
          </a:p>
        </p:txBody>
      </p:sp>
      <p:sp>
        <p:nvSpPr>
          <p:cNvPr id="6" name="Shape 847">
            <a:extLst>
              <a:ext uri="{FF2B5EF4-FFF2-40B4-BE49-F238E27FC236}">
                <a16:creationId xmlns:a16="http://schemas.microsoft.com/office/drawing/2014/main" id="{959F093F-1E00-42B3-9120-5BDFA90F4031}"/>
              </a:ext>
            </a:extLst>
          </p:cNvPr>
          <p:cNvSpPr txBox="1">
            <a:spLocks noGrp="1"/>
          </p:cNvSpPr>
          <p:nvPr>
            <p:ph idx="1"/>
          </p:nvPr>
        </p:nvSpPr>
        <p:spPr>
          <a:xfrm>
            <a:off x="1815192" y="1815874"/>
            <a:ext cx="8561615" cy="4852761"/>
          </a:xfrm>
        </p:spPr>
        <p:txBody>
          <a:bodyPr>
            <a:normAutofit/>
          </a:bodyPr>
          <a:lstStyle/>
          <a:p>
            <a:pPr marL="0" indent="0" eaLnBrk="0" fontAlgn="base" hangingPunct="0">
              <a:lnSpc>
                <a:spcPct val="100000"/>
              </a:lnSpc>
              <a:spcBef>
                <a:spcPct val="0"/>
              </a:spcBef>
              <a:spcAft>
                <a:spcPct val="0"/>
              </a:spcAft>
              <a:buNone/>
            </a:pPr>
            <a:r>
              <a:rPr lang="en-US" altLang="en-US" sz="2000" dirty="0">
                <a:solidFill>
                  <a:srgbClr val="BD63C5"/>
                </a:solidFill>
                <a:latin typeface="Consolas" panose="020B0609020204030204" pitchFamily="49" charset="0"/>
                <a:cs typeface="Consolas" panose="020B0609020204030204" pitchFamily="49" charset="0"/>
              </a:rPr>
              <a:t>__global__</a:t>
            </a:r>
            <a:r>
              <a:rPr lang="en-US" altLang="en-US" sz="2000" dirty="0">
                <a:solidFill>
                  <a:srgbClr val="DADADA"/>
                </a:solidFill>
                <a:latin typeface="Consolas" panose="020B0609020204030204" pitchFamily="49" charset="0"/>
                <a:cs typeface="Consolas" panose="020B0609020204030204" pitchFamily="49" charset="0"/>
              </a:rPr>
              <a:t> </a:t>
            </a:r>
          </a:p>
          <a:p>
            <a:pPr marL="0" indent="0" eaLnBrk="0" fontAlgn="base" hangingPunct="0">
              <a:lnSpc>
                <a:spcPct val="100000"/>
              </a:lnSpc>
              <a:spcBef>
                <a:spcPct val="0"/>
              </a:spcBef>
              <a:spcAft>
                <a:spcPct val="0"/>
              </a:spcAft>
              <a:buNone/>
            </a:pPr>
            <a:r>
              <a:rPr lang="en-US" altLang="en-US" sz="2000" dirty="0">
                <a:solidFill>
                  <a:srgbClr val="569CD6"/>
                </a:solidFill>
                <a:latin typeface="Consolas" panose="020B0609020204030204" pitchFamily="49" charset="0"/>
                <a:cs typeface="Consolas" panose="020B0609020204030204" pitchFamily="49" charset="0"/>
              </a:rPr>
              <a:t>void</a:t>
            </a: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matrixTransposeShared</a:t>
            </a:r>
            <a:r>
              <a:rPr lang="en-US" altLang="en-US" sz="2000" dirty="0">
                <a:solidFill>
                  <a:srgbClr val="B4B4B4"/>
                </a:solidFill>
                <a:latin typeface="Consolas" panose="020B0609020204030204" pitchFamily="49" charset="0"/>
                <a:cs typeface="Consolas" panose="020B0609020204030204" pitchFamily="49" charset="0"/>
              </a:rPr>
              <a:t>(</a:t>
            </a:r>
            <a:r>
              <a:rPr lang="en-US" altLang="en-US" sz="2000" dirty="0" err="1">
                <a:solidFill>
                  <a:srgbClr val="569CD6"/>
                </a:solidFill>
                <a:latin typeface="Consolas" panose="020B0609020204030204" pitchFamily="49" charset="0"/>
                <a:cs typeface="Consolas" panose="020B0609020204030204" pitchFamily="49" charset="0"/>
              </a:rPr>
              <a:t>const</a:t>
            </a: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solidFill>
                  <a:srgbClr val="569CD6"/>
                </a:solidFill>
                <a:latin typeface="Consolas" panose="020B0609020204030204" pitchFamily="49" charset="0"/>
                <a:cs typeface="Consolas" panose="020B0609020204030204" pitchFamily="49" charset="0"/>
              </a:rPr>
              <a:t>float</a:t>
            </a: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latin typeface="Consolas" panose="020B0609020204030204" pitchFamily="49" charset="0"/>
                <a:cs typeface="Consolas" panose="020B0609020204030204" pitchFamily="49" charset="0"/>
              </a:rPr>
              <a:t>*_a</a:t>
            </a:r>
            <a:r>
              <a:rPr lang="en-US" altLang="en-US" sz="2000" dirty="0">
                <a:solidFill>
                  <a:srgbClr val="B4B4B4"/>
                </a:solidFill>
                <a:latin typeface="Consolas" panose="020B0609020204030204" pitchFamily="49" charset="0"/>
                <a:cs typeface="Consolas" panose="020B0609020204030204" pitchFamily="49" charset="0"/>
              </a:rPr>
              <a:t>,</a:t>
            </a: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solidFill>
                  <a:srgbClr val="569CD6"/>
                </a:solidFill>
                <a:latin typeface="Consolas" panose="020B0609020204030204" pitchFamily="49" charset="0"/>
                <a:cs typeface="Consolas" panose="020B0609020204030204" pitchFamily="49" charset="0"/>
              </a:rPr>
              <a:t>float</a:t>
            </a: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latin typeface="Consolas" panose="020B0609020204030204" pitchFamily="49" charset="0"/>
                <a:cs typeface="Consolas" panose="020B0609020204030204" pitchFamily="49" charset="0"/>
              </a:rPr>
              <a:t>*_b</a:t>
            </a:r>
            <a:r>
              <a:rPr lang="en-US" altLang="en-US" sz="2000" dirty="0">
                <a:solidFill>
                  <a:srgbClr val="B4B4B4"/>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r>
              <a:rPr lang="en-US" altLang="en-US" sz="2000" dirty="0">
                <a:solidFill>
                  <a:srgbClr val="DADADA"/>
                </a:solidFill>
                <a:latin typeface="Consolas" panose="020B0609020204030204" pitchFamily="49" charset="0"/>
                <a:cs typeface="Consolas" panose="020B0609020204030204" pitchFamily="49" charset="0"/>
              </a:rPr>
              <a:t> </a:t>
            </a:r>
            <a:br>
              <a:rPr lang="en-US" altLang="en-US" sz="2000" dirty="0">
                <a:solidFill>
                  <a:srgbClr val="DADADA"/>
                </a:solidFill>
                <a:latin typeface="Consolas" panose="020B0609020204030204" pitchFamily="49" charset="0"/>
                <a:cs typeface="Consolas" panose="020B0609020204030204" pitchFamily="49" charset="0"/>
              </a:rPr>
            </a:b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solidFill>
                  <a:srgbClr val="BD63C5"/>
                </a:solidFill>
                <a:latin typeface="Consolas" panose="020B0609020204030204" pitchFamily="49" charset="0"/>
                <a:cs typeface="Consolas" panose="020B0609020204030204" pitchFamily="49" charset="0"/>
              </a:rPr>
              <a:t>__shared__</a:t>
            </a: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solidFill>
                  <a:srgbClr val="569CD6"/>
                </a:solidFill>
                <a:latin typeface="Consolas" panose="020B0609020204030204" pitchFamily="49" charset="0"/>
                <a:cs typeface="Consolas" panose="020B0609020204030204" pitchFamily="49" charset="0"/>
              </a:rPr>
              <a:t>float</a:t>
            </a: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latin typeface="Consolas" panose="020B0609020204030204" pitchFamily="49" charset="0"/>
                <a:cs typeface="Consolas" panose="020B0609020204030204" pitchFamily="49" charset="0"/>
              </a:rPr>
              <a:t>mat[BLOCK_SIZE_Y][BLOCK_SIZE_X];</a:t>
            </a:r>
            <a:endParaRPr lang="en-US" altLang="en-US" sz="20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endParaRPr lang="en-US" altLang="en-US" sz="2000" dirty="0">
              <a:solidFill>
                <a:srgbClr val="DADADA"/>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solidFill>
                  <a:srgbClr val="BD63C5"/>
                </a:solidFill>
                <a:highlight>
                  <a:srgbClr val="00FFFF"/>
                </a:highlight>
                <a:latin typeface="Consolas" panose="020B0609020204030204" pitchFamily="49" charset="0"/>
                <a:cs typeface="Consolas" panose="020B0609020204030204" pitchFamily="49" charset="0"/>
              </a:rPr>
              <a:t>__shared__</a:t>
            </a:r>
            <a:r>
              <a:rPr lang="en-US" altLang="en-US" sz="2000" dirty="0">
                <a:solidFill>
                  <a:srgbClr val="DADADA"/>
                </a:solidFill>
                <a:highlight>
                  <a:srgbClr val="00FFFF"/>
                </a:highlight>
                <a:latin typeface="Consolas" panose="020B0609020204030204" pitchFamily="49" charset="0"/>
                <a:cs typeface="Consolas" panose="020B0609020204030204" pitchFamily="49" charset="0"/>
              </a:rPr>
              <a:t> </a:t>
            </a:r>
            <a:r>
              <a:rPr lang="en-US" altLang="en-US" sz="2000" dirty="0">
                <a:solidFill>
                  <a:srgbClr val="569CD6"/>
                </a:solidFill>
                <a:highlight>
                  <a:srgbClr val="00FFFF"/>
                </a:highlight>
                <a:latin typeface="Consolas" panose="020B0609020204030204" pitchFamily="49" charset="0"/>
                <a:cs typeface="Consolas" panose="020B0609020204030204" pitchFamily="49" charset="0"/>
              </a:rPr>
              <a:t>float</a:t>
            </a:r>
            <a:r>
              <a:rPr lang="en-US" altLang="en-US" sz="2000" dirty="0">
                <a:solidFill>
                  <a:srgbClr val="DADADA"/>
                </a:solidFill>
                <a:highlight>
                  <a:srgbClr val="00FFFF"/>
                </a:highlight>
                <a:latin typeface="Consolas" panose="020B0609020204030204" pitchFamily="49" charset="0"/>
                <a:cs typeface="Consolas" panose="020B0609020204030204" pitchFamily="49" charset="0"/>
              </a:rPr>
              <a:t> </a:t>
            </a:r>
            <a:r>
              <a:rPr lang="en-US" altLang="en-US" sz="2000" dirty="0">
                <a:highlight>
                  <a:srgbClr val="00FFFF"/>
                </a:highlight>
                <a:latin typeface="Consolas" panose="020B0609020204030204" pitchFamily="49" charset="0"/>
                <a:cs typeface="Consolas" panose="020B0609020204030204" pitchFamily="49" charset="0"/>
              </a:rPr>
              <a:t>mat[BLOCK_SIZE_Y][</a:t>
            </a:r>
            <a:r>
              <a:rPr lang="en-US" altLang="en-US" sz="2000" b="1" dirty="0">
                <a:highlight>
                  <a:srgbClr val="00FFFF"/>
                </a:highlight>
                <a:latin typeface="Consolas" panose="020B0609020204030204" pitchFamily="49" charset="0"/>
                <a:cs typeface="Consolas" panose="020B0609020204030204" pitchFamily="49" charset="0"/>
              </a:rPr>
              <a:t>BLOCK_SIZE_X + 1</a:t>
            </a:r>
            <a:r>
              <a:rPr lang="en-US" altLang="en-US" sz="2000" dirty="0">
                <a:highlight>
                  <a:srgbClr val="00FFFF"/>
                </a:highlight>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None/>
            </a:pPr>
            <a:endParaRPr lang="en-US" altLang="en-US" sz="2000" dirty="0">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None/>
            </a:pPr>
            <a:r>
              <a:rPr lang="en-US" altLang="en-US" sz="2000" dirty="0">
                <a:solidFill>
                  <a:srgbClr val="DADADA"/>
                </a:solidFill>
                <a:latin typeface="Consolas" panose="020B0609020204030204" pitchFamily="49" charset="0"/>
                <a:cs typeface="Consolas" panose="020B0609020204030204" pitchFamily="49" charset="0"/>
              </a:rPr>
              <a:t>     </a:t>
            </a:r>
            <a:r>
              <a:rPr lang="en-US" altLang="en-US" sz="2000" dirty="0">
                <a:solidFill>
                  <a:srgbClr val="00B050"/>
                </a:solidFill>
                <a:latin typeface="Consolas" panose="020B0609020204030204" pitchFamily="49" charset="0"/>
                <a:cs typeface="Consolas" panose="020B0609020204030204" pitchFamily="49" charset="0"/>
              </a:rPr>
              <a:t>// Rest is the same as regular shared memory transpose</a:t>
            </a:r>
          </a:p>
          <a:p>
            <a:pPr marL="0" indent="0" eaLnBrk="0" fontAlgn="base" hangingPunct="0">
              <a:lnSpc>
                <a:spcPct val="100000"/>
              </a:lnSpc>
              <a:spcBef>
                <a:spcPct val="0"/>
              </a:spcBef>
              <a:spcAft>
                <a:spcPct val="0"/>
              </a:spcAft>
              <a:buNone/>
            </a:pPr>
            <a:r>
              <a:rPr lang="en-US" altLang="en-US" sz="2000" dirty="0">
                <a:solidFill>
                  <a:srgbClr val="B4B4B4"/>
                </a:solidFill>
                <a:latin typeface="Consolas" panose="020B0609020204030204" pitchFamily="49" charset="0"/>
                <a:cs typeface="Consolas" panose="020B0609020204030204" pitchFamily="49" charset="0"/>
              </a:rPr>
              <a:t>}</a:t>
            </a:r>
            <a:endParaRPr lang="en-US" altLang="en-US" sz="4800" dirty="0">
              <a:latin typeface="Arial" panose="020B0604020202020204" pitchFamily="34" charset="0"/>
            </a:endParaRPr>
          </a:p>
        </p:txBody>
      </p:sp>
      <p:cxnSp>
        <p:nvCxnSpPr>
          <p:cNvPr id="3" name="Straight Connector 2">
            <a:extLst>
              <a:ext uri="{FF2B5EF4-FFF2-40B4-BE49-F238E27FC236}">
                <a16:creationId xmlns:a16="http://schemas.microsoft.com/office/drawing/2014/main" id="{C1BC43B9-DEC2-418E-A356-D03A3346855E}"/>
              </a:ext>
            </a:extLst>
          </p:cNvPr>
          <p:cNvCxnSpPr/>
          <p:nvPr/>
        </p:nvCxnSpPr>
        <p:spPr>
          <a:xfrm>
            <a:off x="2590800" y="2950029"/>
            <a:ext cx="6912429"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8446566"/>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B052E1-DD53-432A-8A37-20513705A98B}"/>
              </a:ext>
            </a:extLst>
          </p:cNvPr>
          <p:cNvSpPr>
            <a:spLocks noGrp="1"/>
          </p:cNvSpPr>
          <p:nvPr>
            <p:ph idx="1"/>
          </p:nvPr>
        </p:nvSpPr>
        <p:spPr/>
        <p:txBody>
          <a:bodyPr/>
          <a:lstStyle/>
          <a:p>
            <a:r>
              <a:rPr lang="en-US" dirty="0"/>
              <a:t>Fermi (Compute 2.x)</a:t>
            </a:r>
          </a:p>
          <a:p>
            <a:pPr lvl="1"/>
            <a:r>
              <a:rPr lang="en-US" dirty="0"/>
              <a:t>Bank width: 32-bits for 2 clock cycles</a:t>
            </a:r>
          </a:p>
          <a:p>
            <a:r>
              <a:rPr lang="en-US" dirty="0"/>
              <a:t>Kepler (Compute &gt;= 3.x)and newer</a:t>
            </a:r>
          </a:p>
          <a:p>
            <a:pPr lvl="1"/>
            <a:r>
              <a:rPr lang="en-US" dirty="0"/>
              <a:t>Bank width: 64-bits per 1 clock cycle\</a:t>
            </a:r>
          </a:p>
          <a:p>
            <a:pPr lvl="1"/>
            <a:r>
              <a:rPr lang="en-US" dirty="0"/>
              <a:t>Also 2 modes - either successive 32-bit words (in 32-bit mode) or successive 64-bit words (64-bit mode) are assigned to successive banks. So bank conflicts can still occur.</a:t>
            </a:r>
          </a:p>
        </p:txBody>
      </p:sp>
      <p:sp>
        <p:nvSpPr>
          <p:cNvPr id="3" name="Title 2">
            <a:extLst>
              <a:ext uri="{FF2B5EF4-FFF2-40B4-BE49-F238E27FC236}">
                <a16:creationId xmlns:a16="http://schemas.microsoft.com/office/drawing/2014/main" id="{40F581D9-32B4-432B-A083-D511B7497FF7}"/>
              </a:ext>
            </a:extLst>
          </p:cNvPr>
          <p:cNvSpPr>
            <a:spLocks noGrp="1"/>
          </p:cNvSpPr>
          <p:nvPr>
            <p:ph type="title"/>
          </p:nvPr>
        </p:nvSpPr>
        <p:spPr/>
        <p:txBody>
          <a:bodyPr>
            <a:normAutofit fontScale="90000"/>
          </a:bodyPr>
          <a:lstStyle/>
          <a:p>
            <a:r>
              <a:rPr lang="en-US" dirty="0"/>
              <a:t>Bank Conflicts – Fermi vs Kepler &amp; Newer</a:t>
            </a:r>
          </a:p>
        </p:txBody>
      </p:sp>
      <p:sp>
        <p:nvSpPr>
          <p:cNvPr id="4" name="Rectangle 3">
            <a:extLst>
              <a:ext uri="{FF2B5EF4-FFF2-40B4-BE49-F238E27FC236}">
                <a16:creationId xmlns:a16="http://schemas.microsoft.com/office/drawing/2014/main" id="{5371B322-C68C-4814-BEDE-E2F638F523A9}"/>
              </a:ext>
            </a:extLst>
          </p:cNvPr>
          <p:cNvSpPr/>
          <p:nvPr/>
        </p:nvSpPr>
        <p:spPr>
          <a:xfrm>
            <a:off x="838200" y="5715298"/>
            <a:ext cx="6096000" cy="923330"/>
          </a:xfrm>
          <a:prstGeom prst="rect">
            <a:avLst/>
          </a:prstGeom>
        </p:spPr>
        <p:txBody>
          <a:bodyPr>
            <a:spAutoFit/>
          </a:bodyPr>
          <a:lstStyle/>
          <a:p>
            <a:r>
              <a:rPr lang="en-US" b="1" dirty="0">
                <a:solidFill>
                  <a:srgbClr val="000000"/>
                </a:solidFill>
                <a:latin typeface="Trebuchet MS" panose="020B0603020202020204" pitchFamily="34" charset="0"/>
              </a:rPr>
              <a:t>Note:</a:t>
            </a:r>
            <a:r>
              <a:rPr lang="en-US" dirty="0">
                <a:solidFill>
                  <a:srgbClr val="000000"/>
                </a:solidFill>
                <a:latin typeface="Trebuchet MS" panose="020B0603020202020204" pitchFamily="34" charset="0"/>
              </a:rPr>
              <a:t> (*) However, devices of compute capability 3.x typically have lower clock frequencies than devices of compute capability 2.x for improved power efficiency.</a:t>
            </a:r>
            <a:endParaRPr lang="en-US" dirty="0"/>
          </a:p>
        </p:txBody>
      </p:sp>
    </p:spTree>
    <p:extLst>
      <p:ext uri="{BB962C8B-B14F-4D97-AF65-F5344CB8AC3E}">
        <p14:creationId xmlns:p14="http://schemas.microsoft.com/office/powerpoint/2010/main" val="64107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33"/>
        <p:cNvGrpSpPr/>
        <p:nvPr/>
      </p:nvGrpSpPr>
      <p:grpSpPr>
        <a:xfrm>
          <a:off x="0" y="0"/>
          <a:ext cx="0" cy="0"/>
          <a:chOff x="0" y="0"/>
          <a:chExt cx="0" cy="0"/>
        </a:xfrm>
      </p:grpSpPr>
      <p:sp>
        <p:nvSpPr>
          <p:cNvPr id="2135" name="Shape 2135"/>
          <p:cNvSpPr txBox="1">
            <a:spLocks noGrp="1"/>
          </p:cNvSpPr>
          <p:nvPr>
            <p:ph idx="1"/>
          </p:nvPr>
        </p:nvSpPr>
        <p:spPr/>
        <p:txBody>
          <a:bodyPr/>
          <a:lstStyle/>
          <a:p>
            <a:pPr lvl="0"/>
            <a:r>
              <a:rPr lang="en"/>
              <a:t>Very very close to production ready!</a:t>
            </a:r>
          </a:p>
          <a:p>
            <a:pPr lvl="0"/>
            <a:endParaRPr lang="en"/>
          </a:p>
          <a:p>
            <a:pPr lvl="0"/>
            <a:r>
              <a:rPr lang="en"/>
              <a:t>More ways to improve?</a:t>
            </a:r>
          </a:p>
          <a:p>
            <a:pPr lvl="1"/>
            <a:r>
              <a:rPr lang="en"/>
              <a:t>More work per thread - Do more than one element</a:t>
            </a:r>
          </a:p>
          <a:p>
            <a:pPr lvl="1"/>
            <a:r>
              <a:rPr lang="en"/>
              <a:t>Loop unrolling</a:t>
            </a:r>
          </a:p>
        </p:txBody>
      </p:sp>
      <p:sp>
        <p:nvSpPr>
          <p:cNvPr id="2134" name="Shape 2134"/>
          <p:cNvSpPr txBox="1">
            <a:spLocks noGrp="1"/>
          </p:cNvSpPr>
          <p:nvPr>
            <p:ph type="title"/>
          </p:nvPr>
        </p:nvSpPr>
        <p:spPr/>
        <p:txBody>
          <a:bodyPr/>
          <a:lstStyle/>
          <a:p>
            <a:pPr lvl="0"/>
            <a:r>
              <a:rPr lang="en"/>
              <a:t>Matrix Transpose</a:t>
            </a:r>
            <a:br>
              <a:rPr lang="en"/>
            </a:br>
            <a:r>
              <a:rPr lang="en" sz="2400"/>
              <a:t>[GPU Transpose]</a:t>
            </a:r>
          </a:p>
        </p:txBody>
      </p:sp>
    </p:spTree>
    <p:extLst>
      <p:ext uri="{BB962C8B-B14F-4D97-AF65-F5344CB8AC3E}">
        <p14:creationId xmlns:p14="http://schemas.microsoft.com/office/powerpoint/2010/main" val="3604933872"/>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1" name="Shape 2141"/>
          <p:cNvSpPr txBox="1">
            <a:spLocks noGrp="1"/>
          </p:cNvSpPr>
          <p:nvPr>
            <p:ph idx="1"/>
          </p:nvPr>
        </p:nvSpPr>
        <p:spPr/>
        <p:txBody>
          <a:bodyPr>
            <a:normAutofit lnSpcReduction="10000"/>
          </a:bodyPr>
          <a:lstStyle/>
          <a:p>
            <a:pPr lvl="0"/>
            <a:r>
              <a:rPr lang="en" dirty="0"/>
              <a:t>More work per thread:</a:t>
            </a:r>
          </a:p>
          <a:p>
            <a:pPr lvl="1"/>
            <a:r>
              <a:rPr lang="en" dirty="0"/>
              <a:t>Threads should be kept light</a:t>
            </a:r>
          </a:p>
          <a:p>
            <a:pPr lvl="1"/>
            <a:r>
              <a:rPr lang="en" dirty="0"/>
              <a:t>But they should also be saturated</a:t>
            </a:r>
          </a:p>
          <a:p>
            <a:pPr lvl="1"/>
            <a:r>
              <a:rPr lang="en" dirty="0"/>
              <a:t>Give them more operations</a:t>
            </a:r>
          </a:p>
          <a:p>
            <a:pPr lvl="1"/>
            <a:endParaRPr lang="en" dirty="0"/>
          </a:p>
          <a:p>
            <a:pPr lvl="0"/>
            <a:r>
              <a:rPr lang="en" dirty="0"/>
              <a:t>Loop unrolling</a:t>
            </a:r>
          </a:p>
          <a:p>
            <a:pPr lvl="1"/>
            <a:r>
              <a:rPr lang="en" dirty="0"/>
              <a:t>Allocate operation in a way that loops can be unrolled by the compiler for faster execution</a:t>
            </a:r>
          </a:p>
          <a:p>
            <a:pPr lvl="1"/>
            <a:r>
              <a:rPr lang="en" dirty="0"/>
              <a:t>Warp scheduling</a:t>
            </a:r>
          </a:p>
          <a:p>
            <a:pPr lvl="2"/>
            <a:r>
              <a:rPr lang="en" dirty="0"/>
              <a:t>Kernels can execute 2 instructions simultaneously as long as they are independent</a:t>
            </a:r>
          </a:p>
        </p:txBody>
      </p:sp>
      <p:sp>
        <p:nvSpPr>
          <p:cNvPr id="2140" name="Shape 2140"/>
          <p:cNvSpPr txBox="1">
            <a:spLocks noGrp="1"/>
          </p:cNvSpPr>
          <p:nvPr>
            <p:ph type="title"/>
          </p:nvPr>
        </p:nvSpPr>
        <p:spPr/>
        <p:txBody>
          <a:bodyPr/>
          <a:lstStyle/>
          <a:p>
            <a:pPr lvl="0"/>
            <a:r>
              <a:rPr lang="en"/>
              <a:t>Transpose: Loop Unrolled</a:t>
            </a:r>
          </a:p>
        </p:txBody>
      </p:sp>
    </p:spTree>
    <p:extLst>
      <p:ext uri="{BB962C8B-B14F-4D97-AF65-F5344CB8AC3E}">
        <p14:creationId xmlns:p14="http://schemas.microsoft.com/office/powerpoint/2010/main" val="2264812846"/>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Shape 2146"/>
          <p:cNvSpPr txBox="1">
            <a:spLocks noGrp="1"/>
          </p:cNvSpPr>
          <p:nvPr>
            <p:ph idx="1"/>
          </p:nvPr>
        </p:nvSpPr>
        <p:spPr/>
        <p:txBody>
          <a:bodyPr/>
          <a:lstStyle/>
          <a:p>
            <a:pPr lvl="0"/>
            <a:r>
              <a:rPr lang="en"/>
              <a:t>Use same number of blocks, shared memory</a:t>
            </a:r>
          </a:p>
          <a:p>
            <a:pPr lvl="0"/>
            <a:r>
              <a:rPr lang="en"/>
              <a:t>Reduce threads per block by factor (side)</a:t>
            </a:r>
          </a:p>
        </p:txBody>
      </p:sp>
      <p:sp>
        <p:nvSpPr>
          <p:cNvPr id="2147" name="Shape 2147"/>
          <p:cNvSpPr txBox="1">
            <a:spLocks noGrp="1"/>
          </p:cNvSpPr>
          <p:nvPr>
            <p:ph type="title"/>
          </p:nvPr>
        </p:nvSpPr>
        <p:spPr/>
        <p:txBody>
          <a:bodyPr/>
          <a:lstStyle/>
          <a:p>
            <a:pPr lvl="0"/>
            <a:r>
              <a:rPr lang="en"/>
              <a:t>Transpose: Loop Unrolled</a:t>
            </a:r>
          </a:p>
        </p:txBody>
      </p:sp>
      <p:graphicFrame>
        <p:nvGraphicFramePr>
          <p:cNvPr id="2148" name="Shape 2148"/>
          <p:cNvGraphicFramePr/>
          <p:nvPr>
            <p:extLst/>
          </p:nvPr>
        </p:nvGraphicFramePr>
        <p:xfrm>
          <a:off x="1981200" y="3021093"/>
          <a:ext cx="1531400" cy="3657360"/>
        </p:xfrm>
        <a:graphic>
          <a:graphicData uri="http://schemas.openxmlformats.org/drawingml/2006/table">
            <a:tbl>
              <a:tblPr>
                <a:noFill/>
              </a:tblPr>
              <a:tblGrid>
                <a:gridCol w="382850">
                  <a:extLst>
                    <a:ext uri="{9D8B030D-6E8A-4147-A177-3AD203B41FA5}">
                      <a16:colId xmlns:a16="http://schemas.microsoft.com/office/drawing/2014/main" val="3225398463"/>
                    </a:ext>
                  </a:extLst>
                </a:gridCol>
                <a:gridCol w="382850">
                  <a:extLst>
                    <a:ext uri="{9D8B030D-6E8A-4147-A177-3AD203B41FA5}">
                      <a16:colId xmlns:a16="http://schemas.microsoft.com/office/drawing/2014/main" val="3418721552"/>
                    </a:ext>
                  </a:extLst>
                </a:gridCol>
                <a:gridCol w="382850">
                  <a:extLst>
                    <a:ext uri="{9D8B030D-6E8A-4147-A177-3AD203B41FA5}">
                      <a16:colId xmlns:a16="http://schemas.microsoft.com/office/drawing/2014/main" val="4072059686"/>
                    </a:ext>
                  </a:extLst>
                </a:gridCol>
                <a:gridCol w="382850">
                  <a:extLst>
                    <a:ext uri="{9D8B030D-6E8A-4147-A177-3AD203B41FA5}">
                      <a16:colId xmlns:a16="http://schemas.microsoft.com/office/drawing/2014/main" val="3894189031"/>
                    </a:ext>
                  </a:extLst>
                </a:gridCol>
              </a:tblGrid>
              <a:tr h="381000">
                <a:tc>
                  <a:txBody>
                    <a:bodyPr/>
                    <a:lstStyle/>
                    <a:p>
                      <a:pPr>
                        <a:spcBef>
                          <a:spcPts val="0"/>
                        </a:spcBef>
                        <a:buNone/>
                      </a:pPr>
                      <a:endParaRPr dirty="0"/>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extLst>
                  <a:ext uri="{0D108BD9-81ED-4DB2-BD59-A6C34878D82A}">
                    <a16:rowId xmlns:a16="http://schemas.microsoft.com/office/drawing/2014/main" val="1933959355"/>
                  </a:ext>
                </a:extLst>
              </a:tr>
              <a:tr h="381000">
                <a:tc>
                  <a:txBody>
                    <a:bodyPr/>
                    <a:lstStyle/>
                    <a:p>
                      <a:pPr>
                        <a:spcBef>
                          <a:spcPts val="0"/>
                        </a:spcBef>
                        <a:buNone/>
                      </a:pPr>
                      <a:endParaRPr dirty="0"/>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extLst>
                  <a:ext uri="{0D108BD9-81ED-4DB2-BD59-A6C34878D82A}">
                    <a16:rowId xmlns:a16="http://schemas.microsoft.com/office/drawing/2014/main" val="2500008041"/>
                  </a:ext>
                </a:extLst>
              </a:tr>
              <a:tr h="381000">
                <a:tc>
                  <a:txBody>
                    <a:bodyPr/>
                    <a:lstStyle/>
                    <a:p>
                      <a:pPr>
                        <a:spcBef>
                          <a:spcPts val="0"/>
                        </a:spcBef>
                        <a:buNone/>
                      </a:pPr>
                      <a:endParaRPr dirty="0"/>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extLst>
                  <a:ext uri="{0D108BD9-81ED-4DB2-BD59-A6C34878D82A}">
                    <a16:rowId xmlns:a16="http://schemas.microsoft.com/office/drawing/2014/main" val="2769962457"/>
                  </a:ext>
                </a:extLst>
              </a:tr>
              <a:tr h="381000">
                <a:tc>
                  <a:txBody>
                    <a:bodyPr/>
                    <a:lstStyle/>
                    <a:p>
                      <a:pPr>
                        <a:spcBef>
                          <a:spcPts val="0"/>
                        </a:spcBef>
                        <a:buNone/>
                      </a:pPr>
                      <a:endParaRPr dirty="0"/>
                    </a:p>
                  </a:txBody>
                  <a:tcPr marL="91425" marR="91425" marT="91425" marB="91425">
                    <a:solidFill>
                      <a:srgbClr val="CC0000"/>
                    </a:solidFill>
                  </a:tcPr>
                </a:tc>
                <a:tc>
                  <a:txBody>
                    <a:bodyPr/>
                    <a:lstStyle/>
                    <a:p>
                      <a:pPr>
                        <a:spcBef>
                          <a:spcPts val="0"/>
                        </a:spcBef>
                        <a:buNone/>
                      </a:pPr>
                      <a:endParaRPr dirty="0"/>
                    </a:p>
                  </a:txBody>
                  <a:tcPr marL="91425" marR="91425" marT="91425" marB="91425">
                    <a:solidFill>
                      <a:srgbClr val="CC0000"/>
                    </a:solidFill>
                  </a:tcPr>
                </a:tc>
                <a:tc>
                  <a:txBody>
                    <a:bodyPr/>
                    <a:lstStyle/>
                    <a:p>
                      <a:pPr>
                        <a:spcBef>
                          <a:spcPts val="0"/>
                        </a:spcBef>
                        <a:buNone/>
                      </a:pPr>
                      <a:endParaRPr dirty="0"/>
                    </a:p>
                  </a:txBody>
                  <a:tcPr marL="91425" marR="91425" marT="91425" marB="91425">
                    <a:solidFill>
                      <a:srgbClr val="CC0000"/>
                    </a:solidFill>
                  </a:tcPr>
                </a:tc>
                <a:tc>
                  <a:txBody>
                    <a:bodyPr/>
                    <a:lstStyle/>
                    <a:p>
                      <a:pPr>
                        <a:spcBef>
                          <a:spcPts val="0"/>
                        </a:spcBef>
                        <a:buNone/>
                      </a:pPr>
                      <a:endParaRPr dirty="0"/>
                    </a:p>
                  </a:txBody>
                  <a:tcPr marL="91425" marR="91425" marT="91425" marB="91425">
                    <a:solidFill>
                      <a:srgbClr val="CC0000"/>
                    </a:solidFill>
                  </a:tcPr>
                </a:tc>
                <a:extLst>
                  <a:ext uri="{0D108BD9-81ED-4DB2-BD59-A6C34878D82A}">
                    <a16:rowId xmlns:a16="http://schemas.microsoft.com/office/drawing/2014/main" val="1674715496"/>
                  </a:ext>
                </a:extLst>
              </a:tr>
              <a:tr h="381000">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extLst>
                  <a:ext uri="{0D108BD9-81ED-4DB2-BD59-A6C34878D82A}">
                    <a16:rowId xmlns:a16="http://schemas.microsoft.com/office/drawing/2014/main" val="3499651630"/>
                  </a:ext>
                </a:extLst>
              </a:tr>
              <a:tr h="381000">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extLst>
                  <a:ext uri="{0D108BD9-81ED-4DB2-BD59-A6C34878D82A}">
                    <a16:rowId xmlns:a16="http://schemas.microsoft.com/office/drawing/2014/main" val="22264460"/>
                  </a:ext>
                </a:extLst>
              </a:tr>
              <a:tr h="381000">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extLst>
                  <a:ext uri="{0D108BD9-81ED-4DB2-BD59-A6C34878D82A}">
                    <a16:rowId xmlns:a16="http://schemas.microsoft.com/office/drawing/2014/main" val="2255583073"/>
                  </a:ext>
                </a:extLst>
              </a:tr>
              <a:tr h="381000">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dirty="0"/>
                    </a:p>
                  </a:txBody>
                  <a:tcPr marL="91425" marR="91425" marT="91425" marB="91425">
                    <a:solidFill>
                      <a:srgbClr val="F1C232"/>
                    </a:solidFill>
                  </a:tcPr>
                </a:tc>
                <a:extLst>
                  <a:ext uri="{0D108BD9-81ED-4DB2-BD59-A6C34878D82A}">
                    <a16:rowId xmlns:a16="http://schemas.microsoft.com/office/drawing/2014/main" val="438790221"/>
                  </a:ext>
                </a:extLst>
              </a:tr>
            </a:tbl>
          </a:graphicData>
        </a:graphic>
      </p:graphicFrame>
      <p:graphicFrame>
        <p:nvGraphicFramePr>
          <p:cNvPr id="2149" name="Shape 2149"/>
          <p:cNvGraphicFramePr/>
          <p:nvPr>
            <p:extLst/>
          </p:nvPr>
        </p:nvGraphicFramePr>
        <p:xfrm>
          <a:off x="5834625" y="3009693"/>
          <a:ext cx="1531400" cy="3657360"/>
        </p:xfrm>
        <a:graphic>
          <a:graphicData uri="http://schemas.openxmlformats.org/drawingml/2006/table">
            <a:tbl>
              <a:tblPr>
                <a:noFill/>
              </a:tblPr>
              <a:tblGrid>
                <a:gridCol w="382850">
                  <a:extLst>
                    <a:ext uri="{9D8B030D-6E8A-4147-A177-3AD203B41FA5}">
                      <a16:colId xmlns:a16="http://schemas.microsoft.com/office/drawing/2014/main" val="3217479762"/>
                    </a:ext>
                  </a:extLst>
                </a:gridCol>
                <a:gridCol w="382850">
                  <a:extLst>
                    <a:ext uri="{9D8B030D-6E8A-4147-A177-3AD203B41FA5}">
                      <a16:colId xmlns:a16="http://schemas.microsoft.com/office/drawing/2014/main" val="2342592535"/>
                    </a:ext>
                  </a:extLst>
                </a:gridCol>
                <a:gridCol w="382850">
                  <a:extLst>
                    <a:ext uri="{9D8B030D-6E8A-4147-A177-3AD203B41FA5}">
                      <a16:colId xmlns:a16="http://schemas.microsoft.com/office/drawing/2014/main" val="1238638089"/>
                    </a:ext>
                  </a:extLst>
                </a:gridCol>
                <a:gridCol w="382850">
                  <a:extLst>
                    <a:ext uri="{9D8B030D-6E8A-4147-A177-3AD203B41FA5}">
                      <a16:colId xmlns:a16="http://schemas.microsoft.com/office/drawing/2014/main" val="3633588098"/>
                    </a:ext>
                  </a:extLst>
                </a:gridCol>
              </a:tblGrid>
              <a:tr h="381000">
                <a:tc>
                  <a:txBody>
                    <a:bodyPr/>
                    <a:lstStyle/>
                    <a:p>
                      <a:pPr lvl="0" rtl="0">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tc>
                  <a:txBody>
                    <a:bodyPr/>
                    <a:lstStyle/>
                    <a:p>
                      <a:pPr lvl="0" rtl="0">
                        <a:spcBef>
                          <a:spcPts val="0"/>
                        </a:spcBef>
                        <a:buNone/>
                      </a:pPr>
                      <a:endParaRPr/>
                    </a:p>
                  </a:txBody>
                  <a:tcPr marL="91425" marR="91425" marT="91425" marB="91425">
                    <a:solidFill>
                      <a:srgbClr val="CC0000"/>
                    </a:solidFill>
                  </a:tcPr>
                </a:tc>
                <a:tc>
                  <a:txBody>
                    <a:bodyPr/>
                    <a:lstStyle/>
                    <a:p>
                      <a:pPr>
                        <a:spcBef>
                          <a:spcPts val="0"/>
                        </a:spcBef>
                        <a:buNone/>
                      </a:pPr>
                      <a:endParaRPr/>
                    </a:p>
                  </a:txBody>
                  <a:tcPr marL="91425" marR="91425" marT="91425" marB="91425">
                    <a:solidFill>
                      <a:srgbClr val="CC0000"/>
                    </a:solidFill>
                  </a:tcPr>
                </a:tc>
                <a:extLst>
                  <a:ext uri="{0D108BD9-81ED-4DB2-BD59-A6C34878D82A}">
                    <a16:rowId xmlns:a16="http://schemas.microsoft.com/office/drawing/2014/main" val="2902341126"/>
                  </a:ext>
                </a:extLst>
              </a:tr>
              <a:tr h="381000">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extLst>
                  <a:ext uri="{0D108BD9-81ED-4DB2-BD59-A6C34878D82A}">
                    <a16:rowId xmlns:a16="http://schemas.microsoft.com/office/drawing/2014/main" val="3286358903"/>
                  </a:ext>
                </a:extLst>
              </a:tr>
              <a:tr h="381000">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extLst>
                  <a:ext uri="{0D108BD9-81ED-4DB2-BD59-A6C34878D82A}">
                    <a16:rowId xmlns:a16="http://schemas.microsoft.com/office/drawing/2014/main" val="1664914904"/>
                  </a:ext>
                </a:extLst>
              </a:tr>
              <a:tr h="381000">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tc>
                  <a:txBody>
                    <a:bodyPr/>
                    <a:lstStyle/>
                    <a:p>
                      <a:pPr>
                        <a:spcBef>
                          <a:spcPts val="0"/>
                        </a:spcBef>
                        <a:buNone/>
                      </a:pPr>
                      <a:endParaRPr/>
                    </a:p>
                  </a:txBody>
                  <a:tcPr marL="91425" marR="91425" marT="91425" marB="91425">
                    <a:solidFill>
                      <a:srgbClr val="EA9999"/>
                    </a:solidFill>
                  </a:tcPr>
                </a:tc>
                <a:extLst>
                  <a:ext uri="{0D108BD9-81ED-4DB2-BD59-A6C34878D82A}">
                    <a16:rowId xmlns:a16="http://schemas.microsoft.com/office/drawing/2014/main" val="2625205156"/>
                  </a:ext>
                </a:extLst>
              </a:tr>
              <a:tr h="381000">
                <a:tc>
                  <a:txBody>
                    <a:bodyPr/>
                    <a:lstStyle/>
                    <a:p>
                      <a:pPr lvl="0" rtl="0">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tc>
                  <a:txBody>
                    <a:bodyPr/>
                    <a:lstStyle/>
                    <a:p>
                      <a:pPr>
                        <a:spcBef>
                          <a:spcPts val="0"/>
                        </a:spcBef>
                        <a:buNone/>
                      </a:pPr>
                      <a:endParaRPr/>
                    </a:p>
                  </a:txBody>
                  <a:tcPr marL="91425" marR="91425" marT="91425" marB="91425">
                    <a:solidFill>
                      <a:srgbClr val="F1C232"/>
                    </a:solidFill>
                  </a:tcPr>
                </a:tc>
                <a:extLst>
                  <a:ext uri="{0D108BD9-81ED-4DB2-BD59-A6C34878D82A}">
                    <a16:rowId xmlns:a16="http://schemas.microsoft.com/office/drawing/2014/main" val="1973519950"/>
                  </a:ext>
                </a:extLst>
              </a:tr>
              <a:tr h="381000">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extLst>
                  <a:ext uri="{0D108BD9-81ED-4DB2-BD59-A6C34878D82A}">
                    <a16:rowId xmlns:a16="http://schemas.microsoft.com/office/drawing/2014/main" val="445253854"/>
                  </a:ext>
                </a:extLst>
              </a:tr>
              <a:tr h="381000">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extLst>
                  <a:ext uri="{0D108BD9-81ED-4DB2-BD59-A6C34878D82A}">
                    <a16:rowId xmlns:a16="http://schemas.microsoft.com/office/drawing/2014/main" val="596542263"/>
                  </a:ext>
                </a:extLst>
              </a:tr>
              <a:tr h="381000">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tc>
                  <a:txBody>
                    <a:bodyPr/>
                    <a:lstStyle/>
                    <a:p>
                      <a:pPr>
                        <a:spcBef>
                          <a:spcPts val="0"/>
                        </a:spcBef>
                        <a:buNone/>
                      </a:pPr>
                      <a:endParaRPr/>
                    </a:p>
                  </a:txBody>
                  <a:tcPr marL="91425" marR="91425" marT="91425" marB="91425">
                    <a:solidFill>
                      <a:srgbClr val="FFE599"/>
                    </a:solidFill>
                  </a:tcPr>
                </a:tc>
                <a:extLst>
                  <a:ext uri="{0D108BD9-81ED-4DB2-BD59-A6C34878D82A}">
                    <a16:rowId xmlns:a16="http://schemas.microsoft.com/office/drawing/2014/main" val="91732757"/>
                  </a:ext>
                </a:extLst>
              </a:tr>
            </a:tbl>
          </a:graphicData>
        </a:graphic>
      </p:graphicFrame>
      <p:sp>
        <p:nvSpPr>
          <p:cNvPr id="2150" name="Shape 2150"/>
          <p:cNvSpPr txBox="1"/>
          <p:nvPr/>
        </p:nvSpPr>
        <p:spPr>
          <a:xfrm>
            <a:off x="3512600" y="3228696"/>
            <a:ext cx="2433300" cy="1877407"/>
          </a:xfrm>
          <a:prstGeom prst="rect">
            <a:avLst/>
          </a:prstGeom>
          <a:noFill/>
          <a:ln>
            <a:noFill/>
          </a:ln>
        </p:spPr>
        <p:txBody>
          <a:bodyPr lIns="91425" tIns="91425" rIns="91425" bIns="91425" anchor="t" anchorCtr="0">
            <a:spAutoFit/>
          </a:bodyPr>
          <a:lstStyle/>
          <a:p>
            <a:pPr>
              <a:spcBef>
                <a:spcPts val="600"/>
              </a:spcBef>
            </a:pPr>
            <a:r>
              <a:rPr lang="en">
                <a:solidFill>
                  <a:schemeClr val="dk2"/>
                </a:solidFill>
              </a:rPr>
              <a:t>Block Size X = 4</a:t>
            </a:r>
          </a:p>
          <a:p>
            <a:pPr>
              <a:spcBef>
                <a:spcPts val="600"/>
              </a:spcBef>
            </a:pPr>
            <a:r>
              <a:rPr lang="en">
                <a:solidFill>
                  <a:schemeClr val="dk2"/>
                </a:solidFill>
              </a:rPr>
              <a:t>Block Size Y = 4</a:t>
            </a:r>
          </a:p>
          <a:p>
            <a:pPr>
              <a:spcBef>
                <a:spcPts val="600"/>
              </a:spcBef>
            </a:pPr>
            <a:r>
              <a:rPr lang="en">
                <a:solidFill>
                  <a:schemeClr val="dk2"/>
                </a:solidFill>
              </a:rPr>
              <a:t>Threads/Block = 16</a:t>
            </a:r>
          </a:p>
          <a:p>
            <a:pPr>
              <a:spcBef>
                <a:spcPts val="600"/>
              </a:spcBef>
            </a:pPr>
            <a:r>
              <a:rPr lang="en">
                <a:solidFill>
                  <a:schemeClr val="dk2"/>
                </a:solidFill>
              </a:rPr>
              <a:t>Total blocks = 2</a:t>
            </a:r>
          </a:p>
          <a:p>
            <a:pPr>
              <a:spcBef>
                <a:spcPts val="600"/>
              </a:spcBef>
            </a:pPr>
            <a:r>
              <a:rPr lang="en">
                <a:solidFill>
                  <a:schemeClr val="dk2"/>
                </a:solidFill>
              </a:rPr>
              <a:t>Shared mem = 4 x 4</a:t>
            </a:r>
          </a:p>
        </p:txBody>
      </p:sp>
      <p:sp>
        <p:nvSpPr>
          <p:cNvPr id="2151" name="Shape 2151"/>
          <p:cNvSpPr txBox="1"/>
          <p:nvPr/>
        </p:nvSpPr>
        <p:spPr>
          <a:xfrm>
            <a:off x="7420253" y="3228693"/>
            <a:ext cx="3102899" cy="2154406"/>
          </a:xfrm>
          <a:prstGeom prst="rect">
            <a:avLst/>
          </a:prstGeom>
          <a:noFill/>
          <a:ln>
            <a:noFill/>
          </a:ln>
        </p:spPr>
        <p:txBody>
          <a:bodyPr lIns="91425" tIns="91425" rIns="91425" bIns="91425" anchor="t" anchorCtr="0">
            <a:spAutoFit/>
          </a:bodyPr>
          <a:lstStyle/>
          <a:p>
            <a:pPr>
              <a:spcBef>
                <a:spcPts val="600"/>
              </a:spcBef>
            </a:pPr>
            <a:r>
              <a:rPr lang="en">
                <a:solidFill>
                  <a:schemeClr val="dk2"/>
                </a:solidFill>
              </a:rPr>
              <a:t>Block Size X = 4 -&gt; TILE</a:t>
            </a:r>
          </a:p>
          <a:p>
            <a:pPr>
              <a:spcBef>
                <a:spcPts val="600"/>
              </a:spcBef>
            </a:pPr>
            <a:r>
              <a:rPr lang="en">
                <a:solidFill>
                  <a:schemeClr val="dk2"/>
                </a:solidFill>
              </a:rPr>
              <a:t>Block Size Y = 1 -&gt; SIDE</a:t>
            </a:r>
          </a:p>
          <a:p>
            <a:pPr>
              <a:spcBef>
                <a:spcPts val="600"/>
              </a:spcBef>
            </a:pPr>
            <a:r>
              <a:rPr lang="en">
                <a:solidFill>
                  <a:schemeClr val="dk2"/>
                </a:solidFill>
              </a:rPr>
              <a:t>Threads/Block = 4</a:t>
            </a:r>
          </a:p>
          <a:p>
            <a:pPr>
              <a:spcBef>
                <a:spcPts val="600"/>
              </a:spcBef>
            </a:pPr>
            <a:r>
              <a:rPr lang="en">
                <a:solidFill>
                  <a:schemeClr val="dk2"/>
                </a:solidFill>
              </a:rPr>
              <a:t>Total blocks = 2</a:t>
            </a:r>
          </a:p>
          <a:p>
            <a:pPr>
              <a:spcBef>
                <a:spcPts val="600"/>
              </a:spcBef>
            </a:pPr>
            <a:r>
              <a:rPr lang="en">
                <a:solidFill>
                  <a:schemeClr val="dk2"/>
                </a:solidFill>
              </a:rPr>
              <a:t>Shared mem = TILE x TILE</a:t>
            </a:r>
          </a:p>
          <a:p>
            <a:endParaRPr/>
          </a:p>
        </p:txBody>
      </p:sp>
    </p:spTree>
    <p:extLst>
      <p:ext uri="{BB962C8B-B14F-4D97-AF65-F5344CB8AC3E}">
        <p14:creationId xmlns:p14="http://schemas.microsoft.com/office/powerpoint/2010/main" val="4063184442"/>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55"/>
        <p:cNvGrpSpPr/>
        <p:nvPr/>
      </p:nvGrpSpPr>
      <p:grpSpPr>
        <a:xfrm>
          <a:off x="0" y="0"/>
          <a:ext cx="0" cy="0"/>
          <a:chOff x="0" y="0"/>
          <a:chExt cx="0" cy="0"/>
        </a:xfrm>
      </p:grpSpPr>
      <p:sp>
        <p:nvSpPr>
          <p:cNvPr id="2157" name="Shape 2157"/>
          <p:cNvSpPr txBox="1">
            <a:spLocks noGrp="1"/>
          </p:cNvSpPr>
          <p:nvPr>
            <p:ph idx="1"/>
          </p:nvPr>
        </p:nvSpPr>
        <p:spPr/>
        <p:txBody>
          <a:bodyPr>
            <a:normAutofit fontScale="77500" lnSpcReduction="20000"/>
          </a:bodyPr>
          <a:lstStyle/>
          <a:p>
            <a:pPr lvl="0"/>
            <a:r>
              <a:rPr lang="en" dirty="0"/>
              <a:t>Walkthrough</a:t>
            </a:r>
          </a:p>
          <a:p>
            <a:pPr lvl="0"/>
            <a:endParaRPr lang="en" dirty="0"/>
          </a:p>
          <a:p>
            <a:pPr lvl="0"/>
            <a:r>
              <a:rPr lang="en" dirty="0"/>
              <a:t>Host:</a:t>
            </a:r>
          </a:p>
          <a:p>
            <a:pPr lvl="1"/>
            <a:r>
              <a:rPr lang="en" dirty="0"/>
              <a:t>Same number of blocks</a:t>
            </a:r>
          </a:p>
          <a:p>
            <a:pPr lvl="1"/>
            <a:r>
              <a:rPr lang="en" dirty="0"/>
              <a:t>Compute new threads per block</a:t>
            </a:r>
          </a:p>
          <a:p>
            <a:pPr lvl="1"/>
            <a:endParaRPr lang="en" dirty="0"/>
          </a:p>
          <a:p>
            <a:pPr lvl="0"/>
            <a:r>
              <a:rPr lang="en" dirty="0"/>
              <a:t>Device:</a:t>
            </a:r>
          </a:p>
          <a:p>
            <a:pPr lvl="1"/>
            <a:r>
              <a:rPr lang="en" dirty="0"/>
              <a:t>Allocate same shared memory</a:t>
            </a:r>
          </a:p>
          <a:p>
            <a:pPr lvl="1"/>
            <a:r>
              <a:rPr lang="en" dirty="0"/>
              <a:t>Compute input indices similar to before</a:t>
            </a:r>
          </a:p>
          <a:p>
            <a:pPr lvl="1"/>
            <a:r>
              <a:rPr lang="en" dirty="0"/>
              <a:t>Copy data to shared memory using loop (k)</a:t>
            </a:r>
          </a:p>
          <a:p>
            <a:pPr lvl="2"/>
            <a:r>
              <a:rPr lang="en" dirty="0"/>
              <a:t>Unrolled index: add k to y</a:t>
            </a:r>
          </a:p>
          <a:p>
            <a:pPr lvl="1"/>
            <a:r>
              <a:rPr lang="en" dirty="0"/>
              <a:t>Compute output indices similar to before</a:t>
            </a:r>
          </a:p>
          <a:p>
            <a:pPr lvl="1"/>
            <a:r>
              <a:rPr lang="en" dirty="0"/>
              <a:t>Copy data from shared memory into global memory</a:t>
            </a:r>
          </a:p>
          <a:p>
            <a:pPr lvl="2"/>
            <a:r>
              <a:rPr lang="en" dirty="0"/>
              <a:t>Unrolled index: add k to y</a:t>
            </a:r>
          </a:p>
        </p:txBody>
      </p:sp>
      <p:sp>
        <p:nvSpPr>
          <p:cNvPr id="2156" name="Shape 2156"/>
          <p:cNvSpPr txBox="1">
            <a:spLocks noGrp="1"/>
          </p:cNvSpPr>
          <p:nvPr>
            <p:ph type="title"/>
          </p:nvPr>
        </p:nvSpPr>
        <p:spPr/>
        <p:txBody>
          <a:bodyPr/>
          <a:lstStyle/>
          <a:p>
            <a:pPr lvl="0"/>
            <a:r>
              <a:rPr lang="en" dirty="0"/>
              <a:t>Transpose: Loop Unrolled</a:t>
            </a:r>
          </a:p>
        </p:txBody>
      </p:sp>
    </p:spTree>
    <p:extLst>
      <p:ext uri="{BB962C8B-B14F-4D97-AF65-F5344CB8AC3E}">
        <p14:creationId xmlns:p14="http://schemas.microsoft.com/office/powerpoint/2010/main" val="1865646791"/>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8" name="Rectangle 3">
            <a:extLst>
              <a:ext uri="{FF2B5EF4-FFF2-40B4-BE49-F238E27FC236}">
                <a16:creationId xmlns:a16="http://schemas.microsoft.com/office/drawing/2014/main" id="{F2058A10-5BE2-4719-9340-7889B55ECC41}"/>
              </a:ext>
            </a:extLst>
          </p:cNvPr>
          <p:cNvSpPr>
            <a:spLocks noChangeArrowheads="1"/>
          </p:cNvSpPr>
          <p:nvPr/>
        </p:nvSpPr>
        <p:spPr bwMode="auto">
          <a:xfrm>
            <a:off x="3957053" y="366623"/>
            <a:ext cx="8234947" cy="61247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rgbClr val="0000FF"/>
                </a:solidFill>
                <a:effectLst/>
                <a:latin typeface="Consolas" panose="020B0609020204030204" pitchFamily="49" charset="0"/>
              </a:rPr>
              <a:t>template</a:t>
            </a:r>
            <a:r>
              <a:rPr kumimoji="0" lang="en-US" altLang="en-US" sz="1400" b="0" i="0" u="none" strike="noStrike" cap="none" normalizeH="0" baseline="0" dirty="0">
                <a:ln>
                  <a:noFill/>
                </a:ln>
                <a:solidFill>
                  <a:srgbClr val="000000"/>
                </a:solidFill>
                <a:effectLst/>
                <a:latin typeface="Consolas" panose="020B0609020204030204" pitchFamily="49" charset="0"/>
              </a:rPr>
              <a:t>&lt;</a:t>
            </a:r>
            <a:r>
              <a:rPr kumimoji="0" lang="en-US" altLang="en-US" sz="1400" b="0" i="0" u="none" strike="noStrike" cap="none" normalizeH="0" baseline="0" dirty="0" err="1">
                <a:ln>
                  <a:noFill/>
                </a:ln>
                <a:solidFill>
                  <a:srgbClr val="0000FF"/>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 TILE, </a:t>
            </a:r>
            <a:r>
              <a:rPr kumimoji="0" lang="en-US" altLang="en-US" sz="1400" b="0" i="0" u="none" strike="noStrike" cap="none" normalizeH="0" baseline="0" dirty="0" err="1">
                <a:ln>
                  <a:noFill/>
                </a:ln>
                <a:solidFill>
                  <a:srgbClr val="0000FF"/>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 SIDE&gt; </a:t>
            </a:r>
            <a:r>
              <a:rPr lang="en-US" altLang="en-US" sz="1400" dirty="0">
                <a:solidFill>
                  <a:srgbClr val="008000"/>
                </a:solidFill>
                <a:latin typeface="Consolas" panose="020B0609020204030204" pitchFamily="49" charset="0"/>
              </a:rPr>
              <a:t>//TILE = 32, SIDE = 8</a:t>
            </a: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F008A"/>
                </a:solidFill>
                <a:effectLst/>
                <a:latin typeface="Consolas" panose="020B0609020204030204" pitchFamily="49" charset="0"/>
              </a:rPr>
              <a:t>__global__</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void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matrixTransposeUnrolled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FF"/>
                </a:solidFill>
                <a:effectLst/>
                <a:latin typeface="Consolas" panose="020B0609020204030204" pitchFamily="49" charset="0"/>
              </a:rPr>
              <a:t>const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float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a</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float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8000"/>
                </a:solidFill>
                <a:effectLst/>
                <a:latin typeface="Consolas" panose="020B0609020204030204" pitchFamily="49" charset="0"/>
              </a:rPr>
              <a:t>//Allocate appropriate shared memory (avoid bank conflict)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F008A"/>
                </a:solidFill>
                <a:effectLst/>
                <a:latin typeface="Consolas" panose="020B0609020204030204" pitchFamily="49" charset="0"/>
              </a:rPr>
              <a:t>__shared__</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float</a:t>
            </a:r>
            <a:r>
              <a:rPr kumimoji="0" lang="en-US" altLang="en-US" sz="1400" b="0" i="0" u="none" strike="noStrike" cap="none" normalizeH="0" baseline="0" dirty="0">
                <a:ln>
                  <a:noFill/>
                </a:ln>
                <a:solidFill>
                  <a:srgbClr val="000000"/>
                </a:solidFill>
                <a:effectLst/>
                <a:latin typeface="Consolas" panose="020B0609020204030204" pitchFamily="49" charset="0"/>
              </a:rPr>
              <a:t> mat[TILE][TILE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8000"/>
                </a:solidFill>
                <a:effectLst/>
                <a:latin typeface="Consolas" panose="020B0609020204030204" pitchFamily="49" charset="0"/>
              </a:rPr>
              <a:t>//Compute input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FF"/>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 x = </a:t>
            </a:r>
            <a:r>
              <a:rPr kumimoji="0" lang="en-US" altLang="en-US" sz="1400" b="0" i="0" u="none" strike="noStrike" cap="none" normalizeH="0" baseline="0" dirty="0" err="1">
                <a:ln>
                  <a:noFill/>
                </a:ln>
                <a:solidFill>
                  <a:srgbClr val="000000"/>
                </a:solidFill>
                <a:effectLst/>
                <a:latin typeface="Consolas" panose="020B0609020204030204" pitchFamily="49" charset="0"/>
              </a:rPr>
              <a:t>blockIdx.x</a:t>
            </a:r>
            <a:r>
              <a:rPr kumimoji="0" lang="en-US" altLang="en-US" sz="1400" b="0" i="0" u="none" strike="noStrike" cap="none" normalizeH="0" baseline="0" dirty="0">
                <a:ln>
                  <a:noFill/>
                </a:ln>
                <a:solidFill>
                  <a:srgbClr val="000000"/>
                </a:solidFill>
                <a:effectLst/>
                <a:latin typeface="Consolas" panose="020B0609020204030204" pitchFamily="49" charset="0"/>
              </a:rPr>
              <a:t> * TILE + </a:t>
            </a:r>
            <a:r>
              <a:rPr kumimoji="0" lang="en-US" altLang="en-US" sz="1400" b="0" i="0" u="none" strike="noStrike" cap="none" normalizeH="0" baseline="0" dirty="0" err="1">
                <a:ln>
                  <a:noFill/>
                </a:ln>
                <a:solidFill>
                  <a:srgbClr val="000000"/>
                </a:solidFill>
                <a:effectLst/>
                <a:latin typeface="Consolas" panose="020B0609020204030204" pitchFamily="49" charset="0"/>
              </a:rPr>
              <a:t>threadIdx.x</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FF"/>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 y = </a:t>
            </a:r>
            <a:r>
              <a:rPr kumimoji="0" lang="en-US" altLang="en-US" sz="1400" b="0" i="0" u="none" strike="noStrike" cap="none" normalizeH="0" baseline="0" dirty="0" err="1">
                <a:ln>
                  <a:noFill/>
                </a:ln>
                <a:solidFill>
                  <a:srgbClr val="000000"/>
                </a:solidFill>
                <a:effectLst/>
                <a:latin typeface="Consolas" panose="020B0609020204030204" pitchFamily="49" charset="0"/>
              </a:rPr>
              <a:t>blockIdx.y</a:t>
            </a:r>
            <a:r>
              <a:rPr kumimoji="0" lang="en-US" altLang="en-US" sz="1400" b="0" i="0" u="none" strike="noStrike" cap="none" normalizeH="0" baseline="0" dirty="0">
                <a:ln>
                  <a:noFill/>
                </a:ln>
                <a:solidFill>
                  <a:srgbClr val="000000"/>
                </a:solidFill>
                <a:effectLst/>
                <a:latin typeface="Consolas" panose="020B0609020204030204" pitchFamily="49" charset="0"/>
              </a:rPr>
              <a:t> * TILE + </a:t>
            </a:r>
            <a:r>
              <a:rPr kumimoji="0" lang="en-US" altLang="en-US" sz="1400" b="0" i="0" u="none" strike="noStrike" cap="none" normalizeH="0" baseline="0" dirty="0" err="1">
                <a:ln>
                  <a:noFill/>
                </a:ln>
                <a:solidFill>
                  <a:srgbClr val="000000"/>
                </a:solidFill>
                <a:effectLst/>
                <a:latin typeface="Consolas" panose="020B0609020204030204" pitchFamily="49" charset="0"/>
              </a:rPr>
              <a:t>threadIdx.y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8000"/>
                </a:solidFill>
                <a:effectLst/>
                <a:latin typeface="Consolas" panose="020B0609020204030204" pitchFamily="49" charset="0"/>
              </a:rPr>
              <a:t>//Copy data from input to shared memory. Multiple copies per thread.</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Consolas" panose="020B0609020204030204" pitchFamily="49" charset="0"/>
              </a:rPr>
              <a:t>#pragma</a:t>
            </a:r>
            <a:r>
              <a:rPr kumimoji="0" lang="en-US" altLang="en-US" sz="1400" b="0" i="0" u="none" strike="noStrike" cap="none" normalizeH="0" baseline="0" dirty="0">
                <a:ln>
                  <a:noFill/>
                </a:ln>
                <a:solidFill>
                  <a:srgbClr val="000000"/>
                </a:solidFill>
                <a:effectLst/>
                <a:latin typeface="Consolas" panose="020B0609020204030204" pitchFamily="49" charset="0"/>
              </a:rPr>
              <a:t> unroll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FF"/>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 k = 0; k &lt; TILE; k += SIDE)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(x &lt; </a:t>
            </a:r>
            <a:r>
              <a:rPr kumimoji="0" lang="en-US" altLang="en-US" sz="1400" b="0" i="0" u="none" strike="noStrike" cap="none" normalizeH="0" baseline="0" dirty="0" err="1">
                <a:ln>
                  <a:noFill/>
                </a:ln>
                <a:solidFill>
                  <a:srgbClr val="000000"/>
                </a:solidFill>
                <a:effectLst/>
                <a:latin typeface="Consolas" panose="020B0609020204030204" pitchFamily="49" charset="0"/>
              </a:rPr>
              <a:t>sizeX</a:t>
            </a:r>
            <a:r>
              <a:rPr kumimoji="0" lang="en-US" altLang="en-US" sz="1400" b="0" i="0" u="none" strike="noStrike" cap="none" normalizeH="0" baseline="0" dirty="0">
                <a:ln>
                  <a:noFill/>
                </a:ln>
                <a:solidFill>
                  <a:srgbClr val="000000"/>
                </a:solidFill>
                <a:effectLst/>
                <a:latin typeface="Consolas" panose="020B0609020204030204" pitchFamily="49" charset="0"/>
              </a:rPr>
              <a:t> &amp;&amp; y + k &lt; </a:t>
            </a:r>
            <a:r>
              <a:rPr kumimoji="0" lang="en-US" altLang="en-US" sz="1400" b="0" i="0" u="none" strike="noStrike" cap="none" normalizeH="0" baseline="0" dirty="0" err="1">
                <a:ln>
                  <a:noFill/>
                </a:ln>
                <a:solidFill>
                  <a:srgbClr val="000000"/>
                </a:solidFill>
                <a:effectLst/>
                <a:latin typeface="Consolas" panose="020B0609020204030204" pitchFamily="49" charset="0"/>
              </a:rPr>
              <a:t>sizeY</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mat[</a:t>
            </a:r>
            <a:r>
              <a:rPr kumimoji="0" lang="en-US" altLang="en-US" sz="1400" b="0" i="0" u="none" strike="noStrike" cap="none" normalizeH="0" baseline="0" dirty="0" err="1">
                <a:ln>
                  <a:noFill/>
                </a:ln>
                <a:solidFill>
                  <a:srgbClr val="000000"/>
                </a:solidFill>
                <a:effectLst/>
                <a:latin typeface="Consolas" panose="020B0609020204030204" pitchFamily="49" charset="0"/>
              </a:rPr>
              <a:t>threadIdx.y</a:t>
            </a:r>
            <a:r>
              <a:rPr kumimoji="0" lang="en-US" altLang="en-US" sz="1400" b="0" i="0" u="none" strike="noStrike" cap="none" normalizeH="0" baseline="0" dirty="0">
                <a:ln>
                  <a:noFill/>
                </a:ln>
                <a:solidFill>
                  <a:srgbClr val="000000"/>
                </a:solidFill>
                <a:effectLst/>
                <a:latin typeface="Consolas" panose="020B0609020204030204" pitchFamily="49" charset="0"/>
              </a:rPr>
              <a:t> + k][</a:t>
            </a:r>
            <a:r>
              <a:rPr kumimoji="0" lang="en-US" altLang="en-US" sz="1400" b="0" i="0" u="none" strike="noStrike" cap="none" normalizeH="0" baseline="0" dirty="0" err="1">
                <a:ln>
                  <a:noFill/>
                </a:ln>
                <a:solidFill>
                  <a:srgbClr val="000000"/>
                </a:solidFill>
                <a:effectLst/>
                <a:latin typeface="Consolas" panose="020B0609020204030204" pitchFamily="49" charset="0"/>
              </a:rPr>
              <a:t>threadIdx.x</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808080"/>
                </a:solidFill>
                <a:effectLst/>
                <a:latin typeface="Consolas" panose="020B0609020204030204" pitchFamily="49" charset="0"/>
              </a:rPr>
              <a:t>a</a:t>
            </a:r>
            <a:r>
              <a:rPr kumimoji="0" lang="en-US" altLang="en-US" sz="1400" b="0" i="0" u="none" strike="noStrike" cap="none" normalizeH="0" baseline="0" dirty="0">
                <a:ln>
                  <a:noFill/>
                </a:ln>
                <a:solidFill>
                  <a:srgbClr val="000000"/>
                </a:solidFill>
                <a:effectLst/>
                <a:latin typeface="Consolas" panose="020B0609020204030204" pitchFamily="49" charset="0"/>
              </a:rPr>
              <a:t>[((y + k) * </a:t>
            </a:r>
            <a:r>
              <a:rPr kumimoji="0" lang="en-US" altLang="en-US" sz="1400" b="0" i="0" u="none" strike="noStrike" cap="none" normalizeH="0" baseline="0" dirty="0" err="1">
                <a:ln>
                  <a:noFill/>
                </a:ln>
                <a:solidFill>
                  <a:srgbClr val="000000"/>
                </a:solidFill>
                <a:effectLst/>
                <a:latin typeface="Consolas" panose="020B0609020204030204" pitchFamily="49" charset="0"/>
              </a:rPr>
              <a:t>sizeX</a:t>
            </a:r>
            <a:r>
              <a:rPr kumimoji="0" lang="en-US" altLang="en-US" sz="1400" b="0" i="0" u="none" strike="noStrike" cap="none" normalizeH="0" baseline="0" dirty="0">
                <a:ln>
                  <a:noFill/>
                </a:ln>
                <a:solidFill>
                  <a:srgbClr val="000000"/>
                </a:solidFill>
                <a:effectLst/>
                <a:latin typeface="Consolas" panose="020B0609020204030204" pitchFamily="49" charset="0"/>
              </a:rPr>
              <a:t>) +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__</a:t>
            </a:r>
            <a:r>
              <a:rPr kumimoji="0" lang="en-US" altLang="en-US" sz="14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lang="en-US" altLang="en-US" sz="1400" dirty="0">
                <a:solidFill>
                  <a:srgbClr val="008000"/>
                </a:solidFill>
                <a:latin typeface="Consolas" panose="020B0609020204030204" pitchFamily="49" charset="0"/>
              </a:rPr>
              <a:t>//Compute output index</a:t>
            </a:r>
          </a:p>
          <a:p>
            <a:pPr lvl="0" eaLnBrk="0" fontAlgn="base" hangingPunct="0">
              <a:spcBef>
                <a:spcPct val="0"/>
              </a:spcBef>
              <a:spcAft>
                <a:spcPct val="0"/>
              </a:spcAft>
            </a:pPr>
            <a:r>
              <a:rPr lang="en-US" altLang="en-US" sz="1400" dirty="0">
                <a:solidFill>
                  <a:srgbClr val="000000"/>
                </a:solidFill>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x = </a:t>
            </a:r>
            <a:r>
              <a:rPr kumimoji="0" lang="en-US" altLang="en-US" sz="1400" b="0" i="0" u="none" strike="noStrike" cap="none" normalizeH="0" baseline="0" dirty="0" err="1">
                <a:ln>
                  <a:noFill/>
                </a:ln>
                <a:solidFill>
                  <a:srgbClr val="000000"/>
                </a:solidFill>
                <a:effectLst/>
                <a:latin typeface="Consolas" panose="020B0609020204030204" pitchFamily="49" charset="0"/>
              </a:rPr>
              <a:t>blockIdx.y</a:t>
            </a:r>
            <a:r>
              <a:rPr kumimoji="0" lang="en-US" altLang="en-US" sz="1400" b="0" i="0" u="none" strike="noStrike" cap="none" normalizeH="0" baseline="0" dirty="0">
                <a:ln>
                  <a:noFill/>
                </a:ln>
                <a:solidFill>
                  <a:srgbClr val="000000"/>
                </a:solidFill>
                <a:effectLst/>
                <a:latin typeface="Consolas" panose="020B0609020204030204" pitchFamily="49" charset="0"/>
              </a:rPr>
              <a:t> * TILE + </a:t>
            </a:r>
            <a:r>
              <a:rPr kumimoji="0" lang="en-US" altLang="en-US" sz="1400" b="0" i="0" u="none" strike="noStrike" cap="none" normalizeH="0" baseline="0" dirty="0" err="1">
                <a:ln>
                  <a:noFill/>
                </a:ln>
                <a:solidFill>
                  <a:srgbClr val="000000"/>
                </a:solidFill>
                <a:effectLst/>
                <a:latin typeface="Consolas" panose="020B0609020204030204" pitchFamily="49" charset="0"/>
              </a:rPr>
              <a:t>threadIdx.x</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y = </a:t>
            </a:r>
            <a:r>
              <a:rPr kumimoji="0" lang="en-US" altLang="en-US" sz="1400" b="0" i="0" u="none" strike="noStrike" cap="none" normalizeH="0" baseline="0" dirty="0" err="1">
                <a:ln>
                  <a:noFill/>
                </a:ln>
                <a:solidFill>
                  <a:srgbClr val="000000"/>
                </a:solidFill>
                <a:effectLst/>
                <a:latin typeface="Consolas" panose="020B0609020204030204" pitchFamily="49" charset="0"/>
              </a:rPr>
              <a:t>blockIdx.x</a:t>
            </a:r>
            <a:r>
              <a:rPr kumimoji="0" lang="en-US" altLang="en-US" sz="1400" b="0" i="0" u="none" strike="noStrike" cap="none" normalizeH="0" baseline="0" dirty="0">
                <a:ln>
                  <a:noFill/>
                </a:ln>
                <a:solidFill>
                  <a:srgbClr val="000000"/>
                </a:solidFill>
                <a:effectLst/>
                <a:latin typeface="Consolas" panose="020B0609020204030204" pitchFamily="49" charset="0"/>
              </a:rPr>
              <a:t> * TILE + </a:t>
            </a:r>
            <a:r>
              <a:rPr kumimoji="0" lang="en-US" altLang="en-US" sz="1400" b="0" i="0" u="none" strike="noStrike" cap="none" normalizeH="0" baseline="0" dirty="0" err="1">
                <a:ln>
                  <a:noFill/>
                </a:ln>
                <a:solidFill>
                  <a:srgbClr val="000000"/>
                </a:solidFill>
                <a:effectLst/>
                <a:latin typeface="Consolas" panose="020B0609020204030204" pitchFamily="49" charset="0"/>
              </a:rPr>
              <a:t>threadIdx.y</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8000"/>
                </a:solidFill>
                <a:effectLst/>
                <a:latin typeface="Consolas" panose="020B0609020204030204" pitchFamily="49" charset="0"/>
              </a:rPr>
              <a:t>//Copy data from shared memory to global memory. Multiple copies per thread.</a:t>
            </a: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Consolas" panose="020B0609020204030204" pitchFamily="49" charset="0"/>
              </a:rPr>
              <a:t>#pragma</a:t>
            </a:r>
            <a:r>
              <a:rPr kumimoji="0" lang="en-US" altLang="en-US" sz="1400" b="0" i="0" u="none" strike="noStrike" cap="none" normalizeH="0" baseline="0" dirty="0">
                <a:ln>
                  <a:noFill/>
                </a:ln>
                <a:solidFill>
                  <a:srgbClr val="000000"/>
                </a:solidFill>
                <a:effectLst/>
                <a:latin typeface="Consolas" panose="020B0609020204030204" pitchFamily="49" charset="0"/>
              </a:rPr>
              <a:t> unroll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FF"/>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 k = 0; k &lt; TILE; k += SIDE)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(x &lt; </a:t>
            </a:r>
            <a:r>
              <a:rPr kumimoji="0" lang="en-US" altLang="en-US" sz="1400" b="0" i="0" u="none" strike="noStrike" cap="none" normalizeH="0" baseline="0" dirty="0" err="1">
                <a:ln>
                  <a:noFill/>
                </a:ln>
                <a:solidFill>
                  <a:srgbClr val="000000"/>
                </a:solidFill>
                <a:effectLst/>
                <a:latin typeface="Consolas" panose="020B0609020204030204" pitchFamily="49" charset="0"/>
              </a:rPr>
              <a:t>sizeY</a:t>
            </a:r>
            <a:r>
              <a:rPr kumimoji="0" lang="en-US" altLang="en-US" sz="1400" b="0" i="0" u="none" strike="noStrike" cap="none" normalizeH="0" baseline="0" dirty="0">
                <a:ln>
                  <a:noFill/>
                </a:ln>
                <a:solidFill>
                  <a:srgbClr val="000000"/>
                </a:solidFill>
                <a:effectLst/>
                <a:latin typeface="Consolas" panose="020B0609020204030204" pitchFamily="49" charset="0"/>
              </a:rPr>
              <a:t> &amp;&amp; y + k &lt; </a:t>
            </a:r>
            <a:r>
              <a:rPr kumimoji="0" lang="en-US" altLang="en-US" sz="1400" b="0" i="0" u="none" strike="noStrike" cap="none" normalizeH="0" baseline="0" dirty="0" err="1">
                <a:ln>
                  <a:noFill/>
                </a:ln>
                <a:solidFill>
                  <a:srgbClr val="000000"/>
                </a:solidFill>
                <a:effectLst/>
                <a:latin typeface="Consolas" panose="020B0609020204030204" pitchFamily="49" charset="0"/>
              </a:rPr>
              <a:t>sizeX</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[(y + k) * </a:t>
            </a:r>
            <a:r>
              <a:rPr kumimoji="0" lang="en-US" altLang="en-US" sz="1400" b="0" i="0" u="none" strike="noStrike" cap="none" normalizeH="0" baseline="0" dirty="0" err="1">
                <a:ln>
                  <a:noFill/>
                </a:ln>
                <a:solidFill>
                  <a:srgbClr val="000000"/>
                </a:solidFill>
                <a:effectLst/>
                <a:latin typeface="Consolas" panose="020B0609020204030204" pitchFamily="49" charset="0"/>
              </a:rPr>
              <a:t>sizeY</a:t>
            </a:r>
            <a:r>
              <a:rPr kumimoji="0" lang="en-US" altLang="en-US" sz="1400" b="0" i="0" u="none" strike="noStrike" cap="none" normalizeH="0" baseline="0" dirty="0">
                <a:ln>
                  <a:noFill/>
                </a:ln>
                <a:solidFill>
                  <a:srgbClr val="000000"/>
                </a:solidFill>
                <a:effectLst/>
                <a:latin typeface="Consolas" panose="020B0609020204030204" pitchFamily="49" charset="0"/>
              </a:rPr>
              <a:t> + x] = mat[</a:t>
            </a:r>
            <a:r>
              <a:rPr kumimoji="0" lang="en-US" altLang="en-US" sz="1400" b="0" i="0" u="none" strike="noStrike" cap="none" normalizeH="0" baseline="0" dirty="0" err="1">
                <a:ln>
                  <a:noFill/>
                </a:ln>
                <a:solidFill>
                  <a:srgbClr val="000000"/>
                </a:solidFill>
                <a:effectLst/>
                <a:latin typeface="Consolas" panose="020B0609020204030204" pitchFamily="49" charset="0"/>
              </a:rPr>
              <a:t>threadIdx.x</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threadIdx.y</a:t>
            </a:r>
            <a:r>
              <a:rPr kumimoji="0" lang="en-US" altLang="en-US" sz="1400" b="0" i="0" u="none" strike="noStrike" cap="none" normalizeH="0" baseline="0" dirty="0">
                <a:ln>
                  <a:noFill/>
                </a:ln>
                <a:solidFill>
                  <a:srgbClr val="000000"/>
                </a:solidFill>
                <a:effectLst/>
                <a:latin typeface="Consolas" panose="020B0609020204030204" pitchFamily="49" charset="0"/>
              </a:rPr>
              <a:t> + 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87D9191-DFD7-4911-B80A-04A9BDED8F02}"/>
              </a:ext>
            </a:extLst>
          </p:cNvPr>
          <p:cNvSpPr txBox="1"/>
          <p:nvPr/>
        </p:nvSpPr>
        <p:spPr>
          <a:xfrm>
            <a:off x="0" y="48513"/>
            <a:ext cx="4076699" cy="2123658"/>
          </a:xfrm>
          <a:prstGeom prst="rect">
            <a:avLst/>
          </a:prstGeom>
          <a:noFill/>
          <a:ln>
            <a:noFill/>
          </a:ln>
        </p:spPr>
        <p:txBody>
          <a:bodyPr vert="horz" wrap="square" rtlCol="0">
            <a:spAutoFit/>
          </a:bodyPr>
          <a:lstStyle/>
          <a:p>
            <a:r>
              <a:rPr lang="en" sz="4400" dirty="0">
                <a:solidFill>
                  <a:srgbClr val="44546A"/>
                </a:solidFill>
                <a:ea typeface="+mj-ea"/>
                <a:cs typeface="+mj-cs"/>
              </a:rPr>
              <a:t>Transpose: Loop Unrolled</a:t>
            </a:r>
          </a:p>
          <a:p>
            <a:r>
              <a:rPr lang="en-US" sz="4400" dirty="0">
                <a:solidFill>
                  <a:srgbClr val="44546A"/>
                </a:solidFill>
              </a:rPr>
              <a:t>Code</a:t>
            </a:r>
            <a:endParaRPr lang="en" sz="4400" dirty="0">
              <a:solidFill>
                <a:srgbClr val="44546A"/>
              </a:solidFill>
              <a:ea typeface="+mj-ea"/>
              <a:cs typeface="+mj-cs"/>
            </a:endParaRPr>
          </a:p>
        </p:txBody>
      </p:sp>
    </p:spTree>
    <p:extLst>
      <p:ext uri="{BB962C8B-B14F-4D97-AF65-F5344CB8AC3E}">
        <p14:creationId xmlns:p14="http://schemas.microsoft.com/office/powerpoint/2010/main" val="2951954962"/>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Shape 2174"/>
          <p:cNvSpPr txBox="1">
            <a:spLocks noGrp="1"/>
          </p:cNvSpPr>
          <p:nvPr>
            <p:ph type="title"/>
          </p:nvPr>
        </p:nvSpPr>
        <p:spPr/>
        <p:txBody>
          <a:bodyPr>
            <a:normAutofit fontScale="90000"/>
          </a:bodyPr>
          <a:lstStyle/>
          <a:p>
            <a:pPr lvl="0"/>
            <a:r>
              <a:rPr lang="en" dirty="0"/>
              <a:t>Performance for 4k x 4k Matrix Transpose (K40c)</a:t>
            </a:r>
          </a:p>
        </p:txBody>
      </p:sp>
      <p:graphicFrame>
        <p:nvGraphicFramePr>
          <p:cNvPr id="2175" name="Shape 2175"/>
          <p:cNvGraphicFramePr/>
          <p:nvPr>
            <p:extLst>
              <p:ext uri="{D42A27DB-BD31-4B8C-83A1-F6EECF244321}">
                <p14:modId xmlns:p14="http://schemas.microsoft.com/office/powerpoint/2010/main" val="3441154402"/>
              </p:ext>
            </p:extLst>
          </p:nvPr>
        </p:nvGraphicFramePr>
        <p:xfrm>
          <a:off x="2458650" y="1881175"/>
          <a:ext cx="7274700" cy="4404180"/>
        </p:xfrm>
        <a:graphic>
          <a:graphicData uri="http://schemas.openxmlformats.org/drawingml/2006/table">
            <a:tbl>
              <a:tblPr firstRow="1" firstCol="1" lastCol="1">
                <a:tableStyleId>{284E427A-3D55-4303-BF80-6455036E1DE7}</a:tableStyleId>
              </a:tblPr>
              <a:tblGrid>
                <a:gridCol w="1983575">
                  <a:extLst>
                    <a:ext uri="{9D8B030D-6E8A-4147-A177-3AD203B41FA5}">
                      <a16:colId xmlns:a16="http://schemas.microsoft.com/office/drawing/2014/main" val="1610032906"/>
                    </a:ext>
                  </a:extLst>
                </a:gridCol>
                <a:gridCol w="1144200">
                  <a:extLst>
                    <a:ext uri="{9D8B030D-6E8A-4147-A177-3AD203B41FA5}">
                      <a16:colId xmlns:a16="http://schemas.microsoft.com/office/drawing/2014/main" val="1051590457"/>
                    </a:ext>
                  </a:extLst>
                </a:gridCol>
                <a:gridCol w="1617450">
                  <a:extLst>
                    <a:ext uri="{9D8B030D-6E8A-4147-A177-3AD203B41FA5}">
                      <a16:colId xmlns:a16="http://schemas.microsoft.com/office/drawing/2014/main" val="1481462531"/>
                    </a:ext>
                  </a:extLst>
                </a:gridCol>
                <a:gridCol w="1304925">
                  <a:extLst>
                    <a:ext uri="{9D8B030D-6E8A-4147-A177-3AD203B41FA5}">
                      <a16:colId xmlns:a16="http://schemas.microsoft.com/office/drawing/2014/main" val="3753777825"/>
                    </a:ext>
                  </a:extLst>
                </a:gridCol>
                <a:gridCol w="1224550">
                  <a:extLst>
                    <a:ext uri="{9D8B030D-6E8A-4147-A177-3AD203B41FA5}">
                      <a16:colId xmlns:a16="http://schemas.microsoft.com/office/drawing/2014/main" val="3337621620"/>
                    </a:ext>
                  </a:extLst>
                </a:gridCol>
              </a:tblGrid>
              <a:tr h="601950">
                <a:tc>
                  <a:txBody>
                    <a:bodyPr/>
                    <a:lstStyle/>
                    <a:p>
                      <a:pPr lvl="0" algn="ctr" rtl="0">
                        <a:spcBef>
                          <a:spcPts val="0"/>
                        </a:spcBef>
                        <a:buNone/>
                      </a:pPr>
                      <a:endParaRPr dirty="0"/>
                    </a:p>
                  </a:txBody>
                  <a:tcPr marL="91425" marR="91425" marT="91425" marB="91425" anchor="ctr"/>
                </a:tc>
                <a:tc>
                  <a:txBody>
                    <a:bodyPr/>
                    <a:lstStyle/>
                    <a:p>
                      <a:pPr lvl="0" algn="ctr" rtl="0">
                        <a:spcBef>
                          <a:spcPts val="0"/>
                        </a:spcBef>
                        <a:buNone/>
                      </a:pPr>
                      <a:r>
                        <a:rPr lang="en" dirty="0"/>
                        <a:t>Time (ms)</a:t>
                      </a:r>
                    </a:p>
                  </a:txBody>
                  <a:tcPr marL="91425" marR="91425" marT="91425" marB="91425" anchor="ctr"/>
                </a:tc>
                <a:tc>
                  <a:txBody>
                    <a:bodyPr/>
                    <a:lstStyle/>
                    <a:p>
                      <a:pPr lvl="0" algn="ctr" rtl="0">
                        <a:spcBef>
                          <a:spcPts val="0"/>
                        </a:spcBef>
                        <a:buNone/>
                      </a:pPr>
                      <a:r>
                        <a:rPr lang="en"/>
                        <a:t>Bandwidth (GB/s)</a:t>
                      </a:r>
                    </a:p>
                  </a:txBody>
                  <a:tcPr marL="91425" marR="91425" marT="91425" marB="91425" anchor="ctr"/>
                </a:tc>
                <a:tc>
                  <a:txBody>
                    <a:bodyPr/>
                    <a:lstStyle/>
                    <a:p>
                      <a:pPr lvl="0" algn="ctr" rtl="0">
                        <a:spcBef>
                          <a:spcPts val="0"/>
                        </a:spcBef>
                        <a:buNone/>
                      </a:pPr>
                      <a:r>
                        <a:rPr lang="en"/>
                        <a:t>Step Speedup</a:t>
                      </a:r>
                    </a:p>
                  </a:txBody>
                  <a:tcPr marL="91425" marR="91425" marT="91425" marB="91425" anchor="ctr"/>
                </a:tc>
                <a:tc>
                  <a:txBody>
                    <a:bodyPr/>
                    <a:lstStyle/>
                    <a:p>
                      <a:pPr lvl="0" algn="ctr" rtl="0">
                        <a:spcBef>
                          <a:spcPts val="0"/>
                        </a:spcBef>
                        <a:buNone/>
                      </a:pPr>
                      <a:r>
                        <a:rPr lang="en"/>
                        <a:t>Speed Up vs CPU</a:t>
                      </a:r>
                    </a:p>
                  </a:txBody>
                  <a:tcPr marL="91425" marR="91425" marT="91425" marB="91425" anchor="ctr"/>
                </a:tc>
                <a:extLst>
                  <a:ext uri="{0D108BD9-81ED-4DB2-BD59-A6C34878D82A}">
                    <a16:rowId xmlns:a16="http://schemas.microsoft.com/office/drawing/2014/main" val="1847932226"/>
                  </a:ext>
                </a:extLst>
              </a:tr>
              <a:tr h="601950">
                <a:tc>
                  <a:txBody>
                    <a:bodyPr/>
                    <a:lstStyle/>
                    <a:p>
                      <a:pPr lvl="0" algn="ctr" rtl="0">
                        <a:spcBef>
                          <a:spcPts val="0"/>
                        </a:spcBef>
                        <a:buNone/>
                      </a:pPr>
                      <a:r>
                        <a:rPr lang="en" dirty="0"/>
                        <a:t>CPU</a:t>
                      </a:r>
                    </a:p>
                    <a:p>
                      <a:pPr lvl="0" algn="ctr" rtl="0">
                        <a:spcBef>
                          <a:spcPts val="0"/>
                        </a:spcBef>
                        <a:buNone/>
                      </a:pPr>
                      <a:r>
                        <a:rPr lang="en" dirty="0"/>
                        <a:t>(Core i7 4770)</a:t>
                      </a:r>
                    </a:p>
                  </a:txBody>
                  <a:tcPr marL="91425" marR="91425" marT="91425" marB="91425" anchor="ctr"/>
                </a:tc>
                <a:tc>
                  <a:txBody>
                    <a:bodyPr/>
                    <a:lstStyle/>
                    <a:p>
                      <a:pPr lvl="0" algn="ctr" rtl="0">
                        <a:lnSpc>
                          <a:spcPct val="115000"/>
                        </a:lnSpc>
                        <a:spcBef>
                          <a:spcPts val="0"/>
                        </a:spcBef>
                        <a:buNone/>
                      </a:pPr>
                      <a:r>
                        <a:rPr lang="en" dirty="0"/>
                        <a:t>153.6</a:t>
                      </a:r>
                    </a:p>
                  </a:txBody>
                  <a:tcPr marL="91425" marR="91425" marT="91425" marB="91425" anchor="ctr"/>
                </a:tc>
                <a:tc>
                  <a:txBody>
                    <a:bodyPr/>
                    <a:lstStyle/>
                    <a:p>
                      <a:pPr lvl="0" algn="ctr" rtl="0">
                        <a:lnSpc>
                          <a:spcPct val="115000"/>
                        </a:lnSpc>
                        <a:spcBef>
                          <a:spcPts val="0"/>
                        </a:spcBef>
                        <a:buNone/>
                      </a:pPr>
                      <a:r>
                        <a:rPr lang="en" dirty="0"/>
                        <a:t>0.873</a:t>
                      </a:r>
                    </a:p>
                  </a:txBody>
                  <a:tcPr marL="91425" marR="91425" marT="91425" marB="91425" anchor="ctr"/>
                </a:tc>
                <a:tc>
                  <a:txBody>
                    <a:bodyPr/>
                    <a:lstStyle/>
                    <a:p>
                      <a:pPr lvl="0" algn="ctr" rtl="0">
                        <a:spcBef>
                          <a:spcPts val="0"/>
                        </a:spcBef>
                        <a:buNone/>
                      </a:pPr>
                      <a:endParaRPr dirty="0"/>
                    </a:p>
                  </a:txBody>
                  <a:tcPr marL="91425" marR="91425" marT="91425" marB="91425" anchor="ctr"/>
                </a:tc>
                <a:tc>
                  <a:txBody>
                    <a:bodyPr/>
                    <a:lstStyle/>
                    <a:p>
                      <a:pPr lvl="0" algn="ctr" rtl="0">
                        <a:spcBef>
                          <a:spcPts val="0"/>
                        </a:spcBef>
                        <a:buNone/>
                      </a:pPr>
                      <a:endParaRPr/>
                    </a:p>
                  </a:txBody>
                  <a:tcPr marL="91425" marR="91425" marT="91425" marB="91425" anchor="ctr"/>
                </a:tc>
                <a:extLst>
                  <a:ext uri="{0D108BD9-81ED-4DB2-BD59-A6C34878D82A}">
                    <a16:rowId xmlns:a16="http://schemas.microsoft.com/office/drawing/2014/main" val="3961170413"/>
                  </a:ext>
                </a:extLst>
              </a:tr>
              <a:tr h="601950">
                <a:tc>
                  <a:txBody>
                    <a:bodyPr/>
                    <a:lstStyle/>
                    <a:p>
                      <a:pPr lvl="0" algn="ctr" rtl="0">
                        <a:spcBef>
                          <a:spcPts val="0"/>
                        </a:spcBef>
                        <a:buNone/>
                      </a:pPr>
                      <a:r>
                        <a:rPr lang="en"/>
                        <a:t>Naive Transpose</a:t>
                      </a:r>
                    </a:p>
                  </a:txBody>
                  <a:tcPr marL="91425" marR="91425" marT="91425" marB="91425" anchor="ctr"/>
                </a:tc>
                <a:tc>
                  <a:txBody>
                    <a:bodyPr/>
                    <a:lstStyle/>
                    <a:p>
                      <a:pPr lvl="0" algn="ctr" rtl="0">
                        <a:lnSpc>
                          <a:spcPct val="115000"/>
                        </a:lnSpc>
                        <a:spcBef>
                          <a:spcPts val="0"/>
                        </a:spcBef>
                        <a:buNone/>
                      </a:pPr>
                      <a:r>
                        <a:rPr lang="en" dirty="0"/>
                        <a:t>1.078</a:t>
                      </a:r>
                    </a:p>
                  </a:txBody>
                  <a:tcPr marL="91425" marR="91425" marT="91425" marB="91425" anchor="ctr"/>
                </a:tc>
                <a:tc>
                  <a:txBody>
                    <a:bodyPr/>
                    <a:lstStyle/>
                    <a:p>
                      <a:pPr lvl="0" algn="ctr" rtl="0">
                        <a:lnSpc>
                          <a:spcPct val="115000"/>
                        </a:lnSpc>
                        <a:spcBef>
                          <a:spcPts val="0"/>
                        </a:spcBef>
                        <a:buNone/>
                      </a:pPr>
                      <a:r>
                        <a:rPr lang="en" dirty="0"/>
                        <a:t>124.46</a:t>
                      </a:r>
                    </a:p>
                  </a:txBody>
                  <a:tcPr marL="91425" marR="91425" marT="91425" marB="91425" anchor="ctr"/>
                </a:tc>
                <a:tc>
                  <a:txBody>
                    <a:bodyPr/>
                    <a:lstStyle/>
                    <a:p>
                      <a:pPr lvl="0" algn="ctr" rtl="0">
                        <a:lnSpc>
                          <a:spcPct val="115000"/>
                        </a:lnSpc>
                        <a:spcBef>
                          <a:spcPts val="0"/>
                        </a:spcBef>
                        <a:buNone/>
                      </a:pPr>
                      <a:r>
                        <a:rPr lang="en" dirty="0"/>
                        <a:t>142.48</a:t>
                      </a:r>
                    </a:p>
                  </a:txBody>
                  <a:tcPr marL="91425" marR="91425" marT="91425" marB="91425" anchor="ctr"/>
                </a:tc>
                <a:tc>
                  <a:txBody>
                    <a:bodyPr/>
                    <a:lstStyle/>
                    <a:p>
                      <a:pPr lvl="0" algn="ctr" rtl="0">
                        <a:lnSpc>
                          <a:spcPct val="115000"/>
                        </a:lnSpc>
                        <a:spcBef>
                          <a:spcPts val="0"/>
                        </a:spcBef>
                        <a:buNone/>
                      </a:pPr>
                      <a:r>
                        <a:rPr lang="en" dirty="0"/>
                        <a:t>142.48</a:t>
                      </a:r>
                    </a:p>
                  </a:txBody>
                  <a:tcPr marL="91425" marR="91425" marT="91425" marB="91425" anchor="ctr"/>
                </a:tc>
                <a:extLst>
                  <a:ext uri="{0D108BD9-81ED-4DB2-BD59-A6C34878D82A}">
                    <a16:rowId xmlns:a16="http://schemas.microsoft.com/office/drawing/2014/main" val="3782595406"/>
                  </a:ext>
                </a:extLst>
              </a:tr>
              <a:tr h="601950">
                <a:tc>
                  <a:txBody>
                    <a:bodyPr/>
                    <a:lstStyle/>
                    <a:p>
                      <a:pPr lvl="0" algn="ctr" rtl="0">
                        <a:spcBef>
                          <a:spcPts val="0"/>
                        </a:spcBef>
                        <a:buNone/>
                      </a:pPr>
                      <a:r>
                        <a:rPr lang="en"/>
                        <a:t>Coalesced Memory</a:t>
                      </a:r>
                    </a:p>
                  </a:txBody>
                  <a:tcPr marL="91425" marR="91425" marT="91425" marB="91425" anchor="ctr"/>
                </a:tc>
                <a:tc>
                  <a:txBody>
                    <a:bodyPr/>
                    <a:lstStyle/>
                    <a:p>
                      <a:pPr lvl="0" algn="ctr" rtl="0">
                        <a:lnSpc>
                          <a:spcPct val="115000"/>
                        </a:lnSpc>
                        <a:spcBef>
                          <a:spcPts val="0"/>
                        </a:spcBef>
                        <a:buNone/>
                      </a:pPr>
                      <a:r>
                        <a:rPr lang="en" dirty="0"/>
                        <a:t>0.998</a:t>
                      </a:r>
                    </a:p>
                  </a:txBody>
                  <a:tcPr marL="91425" marR="91425" marT="91425" marB="91425" anchor="ctr"/>
                </a:tc>
                <a:tc>
                  <a:txBody>
                    <a:bodyPr/>
                    <a:lstStyle/>
                    <a:p>
                      <a:pPr lvl="0" algn="ctr" rtl="0">
                        <a:lnSpc>
                          <a:spcPct val="115000"/>
                        </a:lnSpc>
                        <a:spcBef>
                          <a:spcPts val="0"/>
                        </a:spcBef>
                        <a:buNone/>
                      </a:pPr>
                      <a:r>
                        <a:rPr lang="en" dirty="0"/>
                        <a:t>134.48</a:t>
                      </a:r>
                    </a:p>
                  </a:txBody>
                  <a:tcPr marL="91425" marR="91425" marT="91425" marB="91425" anchor="ctr"/>
                </a:tc>
                <a:tc>
                  <a:txBody>
                    <a:bodyPr/>
                    <a:lstStyle/>
                    <a:p>
                      <a:pPr lvl="0" algn="ctr" rtl="0">
                        <a:lnSpc>
                          <a:spcPct val="115000"/>
                        </a:lnSpc>
                        <a:spcBef>
                          <a:spcPts val="0"/>
                        </a:spcBef>
                        <a:buNone/>
                      </a:pPr>
                      <a:r>
                        <a:rPr lang="en" dirty="0"/>
                        <a:t>1.080</a:t>
                      </a:r>
                    </a:p>
                  </a:txBody>
                  <a:tcPr marL="91425" marR="91425" marT="91425" marB="91425" anchor="ctr"/>
                </a:tc>
                <a:tc>
                  <a:txBody>
                    <a:bodyPr/>
                    <a:lstStyle/>
                    <a:p>
                      <a:pPr lvl="0" algn="ctr" rtl="0">
                        <a:lnSpc>
                          <a:spcPct val="115000"/>
                        </a:lnSpc>
                        <a:spcBef>
                          <a:spcPts val="0"/>
                        </a:spcBef>
                        <a:buNone/>
                      </a:pPr>
                      <a:r>
                        <a:rPr lang="en" dirty="0"/>
                        <a:t>153.90</a:t>
                      </a:r>
                    </a:p>
                  </a:txBody>
                  <a:tcPr marL="91425" marR="91425" marT="91425" marB="91425" anchor="ctr"/>
                </a:tc>
                <a:extLst>
                  <a:ext uri="{0D108BD9-81ED-4DB2-BD59-A6C34878D82A}">
                    <a16:rowId xmlns:a16="http://schemas.microsoft.com/office/drawing/2014/main" val="1693478103"/>
                  </a:ext>
                </a:extLst>
              </a:tr>
              <a:tr h="601950">
                <a:tc>
                  <a:txBody>
                    <a:bodyPr/>
                    <a:lstStyle/>
                    <a:p>
                      <a:pPr lvl="0" algn="ctr" rtl="0">
                        <a:spcBef>
                          <a:spcPts val="0"/>
                        </a:spcBef>
                        <a:buNone/>
                      </a:pPr>
                      <a:r>
                        <a:rPr lang="en"/>
                        <a:t>Bank Conflicts</a:t>
                      </a:r>
                    </a:p>
                  </a:txBody>
                  <a:tcPr marL="91425" marR="91425" marT="91425" marB="91425" anchor="ctr"/>
                </a:tc>
                <a:tc>
                  <a:txBody>
                    <a:bodyPr/>
                    <a:lstStyle/>
                    <a:p>
                      <a:pPr lvl="0" algn="ctr" rtl="0">
                        <a:lnSpc>
                          <a:spcPct val="115000"/>
                        </a:lnSpc>
                        <a:spcBef>
                          <a:spcPts val="0"/>
                        </a:spcBef>
                        <a:buNone/>
                      </a:pPr>
                      <a:r>
                        <a:rPr lang="en" dirty="0"/>
                        <a:t>0.994</a:t>
                      </a:r>
                    </a:p>
                  </a:txBody>
                  <a:tcPr marL="91425" marR="91425" marT="91425" marB="91425" anchor="ctr"/>
                </a:tc>
                <a:tc>
                  <a:txBody>
                    <a:bodyPr/>
                    <a:lstStyle/>
                    <a:p>
                      <a:pPr lvl="0" algn="ctr" rtl="0">
                        <a:lnSpc>
                          <a:spcPct val="115000"/>
                        </a:lnSpc>
                        <a:spcBef>
                          <a:spcPts val="0"/>
                        </a:spcBef>
                        <a:buNone/>
                      </a:pPr>
                      <a:r>
                        <a:rPr lang="en" dirty="0"/>
                        <a:t>134.92</a:t>
                      </a:r>
                    </a:p>
                  </a:txBody>
                  <a:tcPr marL="91425" marR="91425" marT="91425" marB="91425" anchor="ctr"/>
                </a:tc>
                <a:tc>
                  <a:txBody>
                    <a:bodyPr/>
                    <a:lstStyle/>
                    <a:p>
                      <a:pPr lvl="0" algn="ctr" rtl="0">
                        <a:lnSpc>
                          <a:spcPct val="115000"/>
                        </a:lnSpc>
                        <a:spcBef>
                          <a:spcPts val="0"/>
                        </a:spcBef>
                        <a:buNone/>
                      </a:pPr>
                      <a:r>
                        <a:rPr lang="en" dirty="0"/>
                        <a:t>1.004</a:t>
                      </a:r>
                    </a:p>
                  </a:txBody>
                  <a:tcPr marL="91425" marR="91425" marT="91425" marB="91425" anchor="ctr"/>
                </a:tc>
                <a:tc>
                  <a:txBody>
                    <a:bodyPr/>
                    <a:lstStyle/>
                    <a:p>
                      <a:pPr lvl="0" algn="ctr" rtl="0">
                        <a:lnSpc>
                          <a:spcPct val="115000"/>
                        </a:lnSpc>
                        <a:spcBef>
                          <a:spcPts val="0"/>
                        </a:spcBef>
                        <a:buNone/>
                      </a:pPr>
                      <a:r>
                        <a:rPr lang="en" dirty="0"/>
                        <a:t>154.52</a:t>
                      </a:r>
                    </a:p>
                  </a:txBody>
                  <a:tcPr marL="91425" marR="91425" marT="91425" marB="91425" anchor="ctr"/>
                </a:tc>
                <a:extLst>
                  <a:ext uri="{0D108BD9-81ED-4DB2-BD59-A6C34878D82A}">
                    <a16:rowId xmlns:a16="http://schemas.microsoft.com/office/drawing/2014/main" val="1686565802"/>
                  </a:ext>
                </a:extLst>
              </a:tr>
              <a:tr h="601950">
                <a:tc>
                  <a:txBody>
                    <a:bodyPr/>
                    <a:lstStyle/>
                    <a:p>
                      <a:pPr lvl="0" algn="ctr" rtl="0">
                        <a:spcBef>
                          <a:spcPts val="0"/>
                        </a:spcBef>
                        <a:buNone/>
                      </a:pPr>
                      <a:r>
                        <a:rPr lang="en" dirty="0"/>
                        <a:t>Loop Unrolling</a:t>
                      </a:r>
                    </a:p>
                  </a:txBody>
                  <a:tcPr marL="91425" marR="91425" marT="91425" marB="91425" anchor="ctr"/>
                </a:tc>
                <a:tc>
                  <a:txBody>
                    <a:bodyPr/>
                    <a:lstStyle/>
                    <a:p>
                      <a:pPr lvl="0" algn="ctr" rtl="0">
                        <a:lnSpc>
                          <a:spcPct val="115000"/>
                        </a:lnSpc>
                        <a:spcBef>
                          <a:spcPts val="0"/>
                        </a:spcBef>
                        <a:buNone/>
                      </a:pPr>
                      <a:r>
                        <a:rPr lang="en" dirty="0"/>
                        <a:t>0.772</a:t>
                      </a:r>
                    </a:p>
                  </a:txBody>
                  <a:tcPr marL="91425" marR="91425" marT="91425" marB="91425" anchor="ctr"/>
                </a:tc>
                <a:tc>
                  <a:txBody>
                    <a:bodyPr/>
                    <a:lstStyle/>
                    <a:p>
                      <a:pPr lvl="0" algn="ctr" rtl="0">
                        <a:lnSpc>
                          <a:spcPct val="115000"/>
                        </a:lnSpc>
                        <a:spcBef>
                          <a:spcPts val="0"/>
                        </a:spcBef>
                        <a:buNone/>
                      </a:pPr>
                      <a:r>
                        <a:rPr lang="en" dirty="0"/>
                        <a:t>173.72</a:t>
                      </a:r>
                    </a:p>
                  </a:txBody>
                  <a:tcPr marL="91425" marR="91425" marT="91425" marB="91425" anchor="ctr"/>
                </a:tc>
                <a:tc>
                  <a:txBody>
                    <a:bodyPr/>
                    <a:lstStyle/>
                    <a:p>
                      <a:pPr lvl="0" algn="ctr" rtl="0">
                        <a:lnSpc>
                          <a:spcPct val="115000"/>
                        </a:lnSpc>
                        <a:spcBef>
                          <a:spcPts val="0"/>
                        </a:spcBef>
                        <a:buNone/>
                      </a:pPr>
                      <a:r>
                        <a:rPr lang="en" dirty="0"/>
                        <a:t>1.287</a:t>
                      </a:r>
                    </a:p>
                  </a:txBody>
                  <a:tcPr marL="91425" marR="91425" marT="91425" marB="91425" anchor="ctr"/>
                </a:tc>
                <a:tc>
                  <a:txBody>
                    <a:bodyPr/>
                    <a:lstStyle/>
                    <a:p>
                      <a:pPr lvl="0" algn="ctr" rtl="0">
                        <a:lnSpc>
                          <a:spcPct val="115000"/>
                        </a:lnSpc>
                        <a:spcBef>
                          <a:spcPts val="0"/>
                        </a:spcBef>
                        <a:buNone/>
                      </a:pPr>
                      <a:r>
                        <a:rPr lang="en" dirty="0"/>
                        <a:t>198.96</a:t>
                      </a:r>
                    </a:p>
                  </a:txBody>
                  <a:tcPr marL="91425" marR="91425" marT="91425" marB="91425" anchor="ctr"/>
                </a:tc>
                <a:extLst>
                  <a:ext uri="{0D108BD9-81ED-4DB2-BD59-A6C34878D82A}">
                    <a16:rowId xmlns:a16="http://schemas.microsoft.com/office/drawing/2014/main" val="3686492798"/>
                  </a:ext>
                </a:extLst>
              </a:tr>
            </a:tbl>
          </a:graphicData>
        </a:graphic>
      </p:graphicFrame>
    </p:spTree>
    <p:extLst>
      <p:ext uri="{BB962C8B-B14F-4D97-AF65-F5344CB8AC3E}">
        <p14:creationId xmlns:p14="http://schemas.microsoft.com/office/powerpoint/2010/main" val="1811711852"/>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2" name="Shape 2182"/>
          <p:cNvSpPr txBox="1">
            <a:spLocks noGrp="1"/>
          </p:cNvSpPr>
          <p:nvPr>
            <p:ph idx="1"/>
          </p:nvPr>
        </p:nvSpPr>
        <p:spPr/>
        <p:txBody>
          <a:bodyPr/>
          <a:lstStyle/>
          <a:p>
            <a:r>
              <a:rPr lang="en"/>
              <a:t>Let’s review your predictions!</a:t>
            </a:r>
          </a:p>
        </p:txBody>
      </p:sp>
      <p:sp>
        <p:nvSpPr>
          <p:cNvPr id="2181" name="Shape 2181"/>
          <p:cNvSpPr txBox="1">
            <a:spLocks noGrp="1"/>
          </p:cNvSpPr>
          <p:nvPr>
            <p:ph type="title"/>
          </p:nvPr>
        </p:nvSpPr>
        <p:spPr/>
        <p:txBody>
          <a:bodyPr/>
          <a:lstStyle/>
          <a:p>
            <a:r>
              <a:rPr lang="en"/>
              <a:t>Transpose</a:t>
            </a:r>
          </a:p>
        </p:txBody>
      </p:sp>
    </p:spTree>
    <p:extLst>
      <p:ext uri="{BB962C8B-B14F-4D97-AF65-F5344CB8AC3E}">
        <p14:creationId xmlns:p14="http://schemas.microsoft.com/office/powerpoint/2010/main" val="87904008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AD6B37-2C5A-4DAD-B2F7-F283F404C793}"/>
              </a:ext>
            </a:extLst>
          </p:cNvPr>
          <p:cNvSpPr>
            <a:spLocks noGrp="1"/>
          </p:cNvSpPr>
          <p:nvPr>
            <p:ph idx="1"/>
          </p:nvPr>
        </p:nvSpPr>
        <p:spPr/>
        <p:txBody>
          <a:bodyPr/>
          <a:lstStyle/>
          <a:p>
            <a:r>
              <a:rPr lang="en-US" dirty="0"/>
              <a:t>L1 and L2 Cache</a:t>
            </a:r>
          </a:p>
          <a:p>
            <a:r>
              <a:rPr lang="en-US" dirty="0"/>
              <a:t>L1 cache is 128-bytes aligned</a:t>
            </a:r>
          </a:p>
          <a:p>
            <a:pPr lvl="1"/>
            <a:r>
              <a:rPr lang="en-US" dirty="0"/>
              <a:t>Multiples of 128B are read </a:t>
            </a:r>
          </a:p>
          <a:p>
            <a:r>
              <a:rPr lang="en-US" dirty="0"/>
              <a:t>L2 cache is 32-bytes aligned</a:t>
            </a:r>
          </a:p>
          <a:p>
            <a:pPr lvl="1"/>
            <a:r>
              <a:rPr lang="en-US" dirty="0"/>
              <a:t>Multiples of 32-bytes are read</a:t>
            </a:r>
          </a:p>
        </p:txBody>
      </p:sp>
      <p:sp>
        <p:nvSpPr>
          <p:cNvPr id="3" name="Title 2">
            <a:extLst>
              <a:ext uri="{FF2B5EF4-FFF2-40B4-BE49-F238E27FC236}">
                <a16:creationId xmlns:a16="http://schemas.microsoft.com/office/drawing/2014/main" id="{878B7F66-D6B9-49DC-879E-2A50411869B5}"/>
              </a:ext>
            </a:extLst>
          </p:cNvPr>
          <p:cNvSpPr>
            <a:spLocks noGrp="1"/>
          </p:cNvSpPr>
          <p:nvPr>
            <p:ph type="title"/>
          </p:nvPr>
        </p:nvSpPr>
        <p:spPr/>
        <p:txBody>
          <a:bodyPr/>
          <a:lstStyle/>
          <a:p>
            <a:r>
              <a:rPr lang="en-US" dirty="0"/>
              <a:t>Memory Coalescing - Caching</a:t>
            </a:r>
          </a:p>
        </p:txBody>
      </p:sp>
      <p:sp>
        <p:nvSpPr>
          <p:cNvPr id="4" name="Shape 329">
            <a:extLst>
              <a:ext uri="{FF2B5EF4-FFF2-40B4-BE49-F238E27FC236}">
                <a16:creationId xmlns:a16="http://schemas.microsoft.com/office/drawing/2014/main" id="{7CBCF8A3-B8F7-4366-9CA6-E37C83678674}"/>
              </a:ext>
            </a:extLst>
          </p:cNvPr>
          <p:cNvSpPr txBox="1"/>
          <p:nvPr/>
        </p:nvSpPr>
        <p:spPr>
          <a:xfrm>
            <a:off x="3910894" y="6265416"/>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5" name="Shape 330">
            <a:extLst>
              <a:ext uri="{FF2B5EF4-FFF2-40B4-BE49-F238E27FC236}">
                <a16:creationId xmlns:a16="http://schemas.microsoft.com/office/drawing/2014/main" id="{537F675B-8E89-47A7-A9A9-1F70BE255B33}"/>
              </a:ext>
            </a:extLst>
          </p:cNvPr>
          <p:cNvSpPr txBox="1"/>
          <p:nvPr/>
        </p:nvSpPr>
        <p:spPr>
          <a:xfrm>
            <a:off x="5561455"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6" name="Shape 331">
            <a:extLst>
              <a:ext uri="{FF2B5EF4-FFF2-40B4-BE49-F238E27FC236}">
                <a16:creationId xmlns:a16="http://schemas.microsoft.com/office/drawing/2014/main" id="{4B274EBF-9EB1-43B6-9476-A180FF1E7D1A}"/>
              </a:ext>
            </a:extLst>
          </p:cNvPr>
          <p:cNvSpPr txBox="1"/>
          <p:nvPr/>
        </p:nvSpPr>
        <p:spPr>
          <a:xfrm>
            <a:off x="4420627"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7" name="Shape 332">
            <a:extLst>
              <a:ext uri="{FF2B5EF4-FFF2-40B4-BE49-F238E27FC236}">
                <a16:creationId xmlns:a16="http://schemas.microsoft.com/office/drawing/2014/main" id="{0F8EEADD-4E6E-4CC4-AB09-AD2671F23D28}"/>
              </a:ext>
            </a:extLst>
          </p:cNvPr>
          <p:cNvSpPr txBox="1"/>
          <p:nvPr/>
        </p:nvSpPr>
        <p:spPr>
          <a:xfrm>
            <a:off x="4993555"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8" name="Shape 333">
            <a:extLst>
              <a:ext uri="{FF2B5EF4-FFF2-40B4-BE49-F238E27FC236}">
                <a16:creationId xmlns:a16="http://schemas.microsoft.com/office/drawing/2014/main" id="{FF6698F1-5FC1-4E8F-8CBE-1E05BC93B937}"/>
              </a:ext>
            </a:extLst>
          </p:cNvPr>
          <p:cNvSpPr txBox="1"/>
          <p:nvPr/>
        </p:nvSpPr>
        <p:spPr>
          <a:xfrm>
            <a:off x="6126985"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9" name="Shape 334">
            <a:extLst>
              <a:ext uri="{FF2B5EF4-FFF2-40B4-BE49-F238E27FC236}">
                <a16:creationId xmlns:a16="http://schemas.microsoft.com/office/drawing/2014/main" id="{657A1C62-7326-438D-9E38-0C5CAD11901D}"/>
              </a:ext>
            </a:extLst>
          </p:cNvPr>
          <p:cNvSpPr txBox="1"/>
          <p:nvPr/>
        </p:nvSpPr>
        <p:spPr>
          <a:xfrm>
            <a:off x="7234083"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10" name="Shape 335">
            <a:extLst>
              <a:ext uri="{FF2B5EF4-FFF2-40B4-BE49-F238E27FC236}">
                <a16:creationId xmlns:a16="http://schemas.microsoft.com/office/drawing/2014/main" id="{99CC0C13-BB10-4E99-9FD8-301C494DD87A}"/>
              </a:ext>
            </a:extLst>
          </p:cNvPr>
          <p:cNvSpPr txBox="1"/>
          <p:nvPr/>
        </p:nvSpPr>
        <p:spPr>
          <a:xfrm>
            <a:off x="6666183"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11" name="Shape 336">
            <a:extLst>
              <a:ext uri="{FF2B5EF4-FFF2-40B4-BE49-F238E27FC236}">
                <a16:creationId xmlns:a16="http://schemas.microsoft.com/office/drawing/2014/main" id="{4047151B-031A-44FC-9E46-761FE6A83616}"/>
              </a:ext>
            </a:extLst>
          </p:cNvPr>
          <p:cNvSpPr txBox="1"/>
          <p:nvPr/>
        </p:nvSpPr>
        <p:spPr>
          <a:xfrm>
            <a:off x="2779145" y="6262222"/>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12" name="Shape 337">
            <a:extLst>
              <a:ext uri="{FF2B5EF4-FFF2-40B4-BE49-F238E27FC236}">
                <a16:creationId xmlns:a16="http://schemas.microsoft.com/office/drawing/2014/main" id="{1CB9B3EE-9B1F-4237-82BF-B3F148714ED6}"/>
              </a:ext>
            </a:extLst>
          </p:cNvPr>
          <p:cNvSpPr txBox="1"/>
          <p:nvPr/>
        </p:nvSpPr>
        <p:spPr>
          <a:xfrm>
            <a:off x="3344885" y="6262222"/>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13" name="Shape 338">
            <a:extLst>
              <a:ext uri="{FF2B5EF4-FFF2-40B4-BE49-F238E27FC236}">
                <a16:creationId xmlns:a16="http://schemas.microsoft.com/office/drawing/2014/main" id="{4FA0B0C2-CA61-4D66-9617-82A00F7928AE}"/>
              </a:ext>
            </a:extLst>
          </p:cNvPr>
          <p:cNvSpPr txBox="1"/>
          <p:nvPr/>
        </p:nvSpPr>
        <p:spPr>
          <a:xfrm>
            <a:off x="8379282"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14" name="Shape 339">
            <a:extLst>
              <a:ext uri="{FF2B5EF4-FFF2-40B4-BE49-F238E27FC236}">
                <a16:creationId xmlns:a16="http://schemas.microsoft.com/office/drawing/2014/main" id="{DBA8DB72-E928-480D-93C7-42A14BEBBEA4}"/>
              </a:ext>
            </a:extLst>
          </p:cNvPr>
          <p:cNvSpPr txBox="1"/>
          <p:nvPr/>
        </p:nvSpPr>
        <p:spPr>
          <a:xfrm>
            <a:off x="7811381"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15" name="Shape 340">
            <a:extLst>
              <a:ext uri="{FF2B5EF4-FFF2-40B4-BE49-F238E27FC236}">
                <a16:creationId xmlns:a16="http://schemas.microsoft.com/office/drawing/2014/main" id="{DD3CDCDC-5D71-4C39-926D-72CC9694C06A}"/>
              </a:ext>
            </a:extLst>
          </p:cNvPr>
          <p:cNvSpPr txBox="1"/>
          <p:nvPr/>
        </p:nvSpPr>
        <p:spPr>
          <a:xfrm>
            <a:off x="8944812"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16" name="Shape 341">
            <a:extLst>
              <a:ext uri="{FF2B5EF4-FFF2-40B4-BE49-F238E27FC236}">
                <a16:creationId xmlns:a16="http://schemas.microsoft.com/office/drawing/2014/main" id="{706CBBD8-C754-44FE-8E1F-05CB9A3D85E3}"/>
              </a:ext>
            </a:extLst>
          </p:cNvPr>
          <p:cNvSpPr txBox="1"/>
          <p:nvPr/>
        </p:nvSpPr>
        <p:spPr>
          <a:xfrm>
            <a:off x="10051910"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17" name="Shape 342">
            <a:extLst>
              <a:ext uri="{FF2B5EF4-FFF2-40B4-BE49-F238E27FC236}">
                <a16:creationId xmlns:a16="http://schemas.microsoft.com/office/drawing/2014/main" id="{7DFCBE4E-8C92-4DEA-AD01-337025F73B0B}"/>
              </a:ext>
            </a:extLst>
          </p:cNvPr>
          <p:cNvSpPr txBox="1"/>
          <p:nvPr/>
        </p:nvSpPr>
        <p:spPr>
          <a:xfrm>
            <a:off x="9484010"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18" name="Shape 343">
            <a:extLst>
              <a:ext uri="{FF2B5EF4-FFF2-40B4-BE49-F238E27FC236}">
                <a16:creationId xmlns:a16="http://schemas.microsoft.com/office/drawing/2014/main" id="{E812B4B0-EF6F-4CA0-81A4-807EB4C6BE21}"/>
              </a:ext>
            </a:extLst>
          </p:cNvPr>
          <p:cNvSpPr txBox="1"/>
          <p:nvPr/>
        </p:nvSpPr>
        <p:spPr>
          <a:xfrm>
            <a:off x="5434809" y="6546890"/>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19" name="Shape 344">
            <a:extLst>
              <a:ext uri="{FF2B5EF4-FFF2-40B4-BE49-F238E27FC236}">
                <a16:creationId xmlns:a16="http://schemas.microsoft.com/office/drawing/2014/main" id="{509F0010-3F8C-444C-A88B-78CAC38598BD}"/>
              </a:ext>
            </a:extLst>
          </p:cNvPr>
          <p:cNvSpPr txBox="1"/>
          <p:nvPr/>
        </p:nvSpPr>
        <p:spPr>
          <a:xfrm>
            <a:off x="2259194" y="6268620"/>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20" name="Shape 345">
            <a:extLst>
              <a:ext uri="{FF2B5EF4-FFF2-40B4-BE49-F238E27FC236}">
                <a16:creationId xmlns:a16="http://schemas.microsoft.com/office/drawing/2014/main" id="{E39BC984-7EE9-4455-AC45-F5C398A75E31}"/>
              </a:ext>
            </a:extLst>
          </p:cNvPr>
          <p:cNvSpPr/>
          <p:nvPr/>
        </p:nvSpPr>
        <p:spPr>
          <a:xfrm>
            <a:off x="8037636" y="4815701"/>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21" name="Shape 346">
            <a:extLst>
              <a:ext uri="{FF2B5EF4-FFF2-40B4-BE49-F238E27FC236}">
                <a16:creationId xmlns:a16="http://schemas.microsoft.com/office/drawing/2014/main" id="{2AACD2AF-05A4-4C8F-8F75-F657F9553FC3}"/>
              </a:ext>
            </a:extLst>
          </p:cNvPr>
          <p:cNvSpPr/>
          <p:nvPr/>
        </p:nvSpPr>
        <p:spPr>
          <a:xfrm>
            <a:off x="4618112" y="4818894"/>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22" name="Shape 347">
            <a:extLst>
              <a:ext uri="{FF2B5EF4-FFF2-40B4-BE49-F238E27FC236}">
                <a16:creationId xmlns:a16="http://schemas.microsoft.com/office/drawing/2014/main" id="{4934A6DC-5DFB-43E8-8A21-163CE1ABD761}"/>
              </a:ext>
            </a:extLst>
          </p:cNvPr>
          <p:cNvSpPr/>
          <p:nvPr/>
        </p:nvSpPr>
        <p:spPr>
          <a:xfrm>
            <a:off x="2353787" y="4818894"/>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23" name="Shape 348">
            <a:extLst>
              <a:ext uri="{FF2B5EF4-FFF2-40B4-BE49-F238E27FC236}">
                <a16:creationId xmlns:a16="http://schemas.microsoft.com/office/drawing/2014/main" id="{C38F24DD-4EE0-478E-A59A-10B97F1825F4}"/>
              </a:ext>
            </a:extLst>
          </p:cNvPr>
          <p:cNvSpPr/>
          <p:nvPr/>
        </p:nvSpPr>
        <p:spPr>
          <a:xfrm>
            <a:off x="6887236" y="4815708"/>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1" name="Shape 356">
            <a:extLst>
              <a:ext uri="{FF2B5EF4-FFF2-40B4-BE49-F238E27FC236}">
                <a16:creationId xmlns:a16="http://schemas.microsoft.com/office/drawing/2014/main" id="{28DC5D3D-D006-4E2E-9112-061D2877B77B}"/>
              </a:ext>
            </a:extLst>
          </p:cNvPr>
          <p:cNvSpPr/>
          <p:nvPr/>
        </p:nvSpPr>
        <p:spPr>
          <a:xfrm>
            <a:off x="964294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2" name="Shape 357">
            <a:extLst>
              <a:ext uri="{FF2B5EF4-FFF2-40B4-BE49-F238E27FC236}">
                <a16:creationId xmlns:a16="http://schemas.microsoft.com/office/drawing/2014/main" id="{D3CCFAE9-4329-4E23-99DE-01B3B998C959}"/>
              </a:ext>
            </a:extLst>
          </p:cNvPr>
          <p:cNvSpPr/>
          <p:nvPr/>
        </p:nvSpPr>
        <p:spPr>
          <a:xfrm>
            <a:off x="908225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3" name="Shape 358">
            <a:extLst>
              <a:ext uri="{FF2B5EF4-FFF2-40B4-BE49-F238E27FC236}">
                <a16:creationId xmlns:a16="http://schemas.microsoft.com/office/drawing/2014/main" id="{A88133DB-C9C3-4208-B15F-9EC36291ABB8}"/>
              </a:ext>
            </a:extLst>
          </p:cNvPr>
          <p:cNvSpPr/>
          <p:nvPr/>
        </p:nvSpPr>
        <p:spPr>
          <a:xfrm>
            <a:off x="852156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4" name="Shape 359">
            <a:extLst>
              <a:ext uri="{FF2B5EF4-FFF2-40B4-BE49-F238E27FC236}">
                <a16:creationId xmlns:a16="http://schemas.microsoft.com/office/drawing/2014/main" id="{A417D578-1E79-4042-B5E0-4613C888EB6C}"/>
              </a:ext>
            </a:extLst>
          </p:cNvPr>
          <p:cNvSpPr/>
          <p:nvPr/>
        </p:nvSpPr>
        <p:spPr>
          <a:xfrm>
            <a:off x="796087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5" name="Shape 360">
            <a:extLst>
              <a:ext uri="{FF2B5EF4-FFF2-40B4-BE49-F238E27FC236}">
                <a16:creationId xmlns:a16="http://schemas.microsoft.com/office/drawing/2014/main" id="{CFD29DFE-DD77-43AB-A6B2-36E3697C278A}"/>
              </a:ext>
            </a:extLst>
          </p:cNvPr>
          <p:cNvSpPr/>
          <p:nvPr/>
        </p:nvSpPr>
        <p:spPr>
          <a:xfrm>
            <a:off x="740018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 name="Shape 361">
            <a:extLst>
              <a:ext uri="{FF2B5EF4-FFF2-40B4-BE49-F238E27FC236}">
                <a16:creationId xmlns:a16="http://schemas.microsoft.com/office/drawing/2014/main" id="{34DA85FF-CB7E-4B7E-8904-FC7BEC2862B3}"/>
              </a:ext>
            </a:extLst>
          </p:cNvPr>
          <p:cNvSpPr/>
          <p:nvPr/>
        </p:nvSpPr>
        <p:spPr>
          <a:xfrm>
            <a:off x="683949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7" name="Shape 362">
            <a:extLst>
              <a:ext uri="{FF2B5EF4-FFF2-40B4-BE49-F238E27FC236}">
                <a16:creationId xmlns:a16="http://schemas.microsoft.com/office/drawing/2014/main" id="{7362A469-E18D-4E9D-8E0E-1B5A932C9AA2}"/>
              </a:ext>
            </a:extLst>
          </p:cNvPr>
          <p:cNvSpPr/>
          <p:nvPr/>
        </p:nvSpPr>
        <p:spPr>
          <a:xfrm>
            <a:off x="235378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8" name="Shape 363">
            <a:extLst>
              <a:ext uri="{FF2B5EF4-FFF2-40B4-BE49-F238E27FC236}">
                <a16:creationId xmlns:a16="http://schemas.microsoft.com/office/drawing/2014/main" id="{D73B32C4-FE75-4C89-A690-DC0794A4D55A}"/>
              </a:ext>
            </a:extLst>
          </p:cNvPr>
          <p:cNvSpPr/>
          <p:nvPr/>
        </p:nvSpPr>
        <p:spPr>
          <a:xfrm>
            <a:off x="6278617"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9" name="Shape 364">
            <a:extLst>
              <a:ext uri="{FF2B5EF4-FFF2-40B4-BE49-F238E27FC236}">
                <a16:creationId xmlns:a16="http://schemas.microsoft.com/office/drawing/2014/main" id="{EC642970-81F0-4BB4-95B6-CFA6D6AE0A89}"/>
              </a:ext>
            </a:extLst>
          </p:cNvPr>
          <p:cNvSpPr/>
          <p:nvPr/>
        </p:nvSpPr>
        <p:spPr>
          <a:xfrm>
            <a:off x="5717928"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0" name="Shape 365">
            <a:extLst>
              <a:ext uri="{FF2B5EF4-FFF2-40B4-BE49-F238E27FC236}">
                <a16:creationId xmlns:a16="http://schemas.microsoft.com/office/drawing/2014/main" id="{8742201F-EB57-4329-B0F8-F0E5D2D2A9FA}"/>
              </a:ext>
            </a:extLst>
          </p:cNvPr>
          <p:cNvSpPr/>
          <p:nvPr/>
        </p:nvSpPr>
        <p:spPr>
          <a:xfrm>
            <a:off x="5157237"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1" name="Shape 366">
            <a:extLst>
              <a:ext uri="{FF2B5EF4-FFF2-40B4-BE49-F238E27FC236}">
                <a16:creationId xmlns:a16="http://schemas.microsoft.com/office/drawing/2014/main" id="{0E77614F-1BE8-4B16-B26E-9D5DC6CD27E4}"/>
              </a:ext>
            </a:extLst>
          </p:cNvPr>
          <p:cNvSpPr/>
          <p:nvPr/>
        </p:nvSpPr>
        <p:spPr>
          <a:xfrm>
            <a:off x="4596547"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2" name="Shape 367">
            <a:extLst>
              <a:ext uri="{FF2B5EF4-FFF2-40B4-BE49-F238E27FC236}">
                <a16:creationId xmlns:a16="http://schemas.microsoft.com/office/drawing/2014/main" id="{C9667D5D-7342-40D8-BC0B-6B14F4A71188}"/>
              </a:ext>
            </a:extLst>
          </p:cNvPr>
          <p:cNvSpPr/>
          <p:nvPr/>
        </p:nvSpPr>
        <p:spPr>
          <a:xfrm>
            <a:off x="403585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3" name="Shape 368">
            <a:extLst>
              <a:ext uri="{FF2B5EF4-FFF2-40B4-BE49-F238E27FC236}">
                <a16:creationId xmlns:a16="http://schemas.microsoft.com/office/drawing/2014/main" id="{990E7924-E916-4B85-86CA-41C6582B0CAA}"/>
              </a:ext>
            </a:extLst>
          </p:cNvPr>
          <p:cNvSpPr/>
          <p:nvPr/>
        </p:nvSpPr>
        <p:spPr>
          <a:xfrm>
            <a:off x="347516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4" name="Shape 369">
            <a:extLst>
              <a:ext uri="{FF2B5EF4-FFF2-40B4-BE49-F238E27FC236}">
                <a16:creationId xmlns:a16="http://schemas.microsoft.com/office/drawing/2014/main" id="{A886BBF1-9586-4F62-8BF2-6D2D96CB1816}"/>
              </a:ext>
            </a:extLst>
          </p:cNvPr>
          <p:cNvSpPr/>
          <p:nvPr/>
        </p:nvSpPr>
        <p:spPr>
          <a:xfrm>
            <a:off x="291447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45" name="Shape 370">
            <a:extLst>
              <a:ext uri="{FF2B5EF4-FFF2-40B4-BE49-F238E27FC236}">
                <a16:creationId xmlns:a16="http://schemas.microsoft.com/office/drawing/2014/main" id="{A42EBBA4-6AA9-4F9F-BB09-A08DA04B0883}"/>
              </a:ext>
            </a:extLst>
          </p:cNvPr>
          <p:cNvSpPr txBox="1"/>
          <p:nvPr/>
        </p:nvSpPr>
        <p:spPr>
          <a:xfrm>
            <a:off x="1790297" y="4774938"/>
            <a:ext cx="468899" cy="457200"/>
          </a:xfrm>
          <a:prstGeom prst="rect">
            <a:avLst/>
          </a:prstGeom>
          <a:noFill/>
          <a:ln>
            <a:noFill/>
          </a:ln>
        </p:spPr>
        <p:txBody>
          <a:bodyPr lIns="91425" tIns="91425" rIns="91425" bIns="91425" anchor="t" anchorCtr="0">
            <a:spAutoFit/>
          </a:bodyPr>
          <a:lstStyle/>
          <a:p>
            <a:r>
              <a:rPr lang="en" dirty="0">
                <a:solidFill>
                  <a:schemeClr val="dk2"/>
                </a:solidFill>
              </a:rPr>
              <a:t>L1</a:t>
            </a:r>
          </a:p>
        </p:txBody>
      </p:sp>
      <p:sp>
        <p:nvSpPr>
          <p:cNvPr id="46" name="Shape 371">
            <a:extLst>
              <a:ext uri="{FF2B5EF4-FFF2-40B4-BE49-F238E27FC236}">
                <a16:creationId xmlns:a16="http://schemas.microsoft.com/office/drawing/2014/main" id="{059A9790-A477-422D-9475-3D826E1687FD}"/>
              </a:ext>
            </a:extLst>
          </p:cNvPr>
          <p:cNvSpPr txBox="1"/>
          <p:nvPr/>
        </p:nvSpPr>
        <p:spPr>
          <a:xfrm>
            <a:off x="1790297" y="5644053"/>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spTree>
    <p:extLst>
      <p:ext uri="{BB962C8B-B14F-4D97-AF65-F5344CB8AC3E}">
        <p14:creationId xmlns:p14="http://schemas.microsoft.com/office/powerpoint/2010/main" val="352419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86"/>
        <p:cNvGrpSpPr/>
        <p:nvPr/>
      </p:nvGrpSpPr>
      <p:grpSpPr>
        <a:xfrm>
          <a:off x="0" y="0"/>
          <a:ext cx="0" cy="0"/>
          <a:chOff x="0" y="0"/>
          <a:chExt cx="0" cy="0"/>
        </a:xfrm>
      </p:grpSpPr>
      <p:sp>
        <p:nvSpPr>
          <p:cNvPr id="2187" name="Shape 2187"/>
          <p:cNvSpPr txBox="1">
            <a:spLocks noGrp="1"/>
          </p:cNvSpPr>
          <p:nvPr>
            <p:ph type="ctrTitle"/>
          </p:nvPr>
        </p:nvSpPr>
        <p:spPr/>
        <p:txBody>
          <a:bodyPr/>
          <a:lstStyle/>
          <a:p>
            <a:r>
              <a:rPr lang="en"/>
              <a:t>Reduction</a:t>
            </a:r>
          </a:p>
        </p:txBody>
      </p:sp>
      <p:sp>
        <p:nvSpPr>
          <p:cNvPr id="5" name="Subtitle 4"/>
          <p:cNvSpPr>
            <a:spLocks noGrp="1"/>
          </p:cNvSpPr>
          <p:nvPr>
            <p:ph type="subTitle" idx="1"/>
          </p:nvPr>
        </p:nvSpPr>
        <p:spPr/>
        <p:txBody>
          <a:bodyPr/>
          <a:lstStyle/>
          <a:p>
            <a:endParaRPr lang="en-US"/>
          </a:p>
        </p:txBody>
      </p:sp>
      <p:sp>
        <p:nvSpPr>
          <p:cNvPr id="2" name="Rectangle 1">
            <a:extLst>
              <a:ext uri="{FF2B5EF4-FFF2-40B4-BE49-F238E27FC236}">
                <a16:creationId xmlns:a16="http://schemas.microsoft.com/office/drawing/2014/main" id="{F96ED9BB-0F9C-4773-A2FC-4940751D3188}"/>
              </a:ext>
            </a:extLst>
          </p:cNvPr>
          <p:cNvSpPr/>
          <p:nvPr/>
        </p:nvSpPr>
        <p:spPr>
          <a:xfrm>
            <a:off x="2198915" y="6413042"/>
            <a:ext cx="9993086" cy="276999"/>
          </a:xfrm>
          <a:prstGeom prst="rect">
            <a:avLst/>
          </a:prstGeom>
        </p:spPr>
        <p:txBody>
          <a:bodyPr wrap="square">
            <a:spAutoFit/>
          </a:bodyPr>
          <a:lstStyle/>
          <a:p>
            <a:r>
              <a:rPr lang="en-US" sz="1200" dirty="0"/>
              <a:t>Slide Credits: http://developer.download.nvidia.com/compute/cuda/1.1-Beta/x86_website/projects/reduction/doc/reduction.pdf</a:t>
            </a:r>
          </a:p>
        </p:txBody>
      </p:sp>
    </p:spTree>
    <p:extLst>
      <p:ext uri="{BB962C8B-B14F-4D97-AF65-F5344CB8AC3E}">
        <p14:creationId xmlns:p14="http://schemas.microsoft.com/office/powerpoint/2010/main" val="997867220"/>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4" name="Shape 2194"/>
          <p:cNvSpPr txBox="1">
            <a:spLocks noGrp="1"/>
          </p:cNvSpPr>
          <p:nvPr>
            <p:ph idx="1"/>
          </p:nvPr>
        </p:nvSpPr>
        <p:spPr/>
        <p:txBody>
          <a:bodyPr/>
          <a:lstStyle/>
          <a:p>
            <a:pPr lvl="0"/>
            <a:r>
              <a:rPr lang="en-US"/>
              <a:t>Algorithm to apply a reduction operation on a set of elements to get a result.</a:t>
            </a:r>
          </a:p>
          <a:p>
            <a:pPr lvl="0"/>
            <a:endParaRPr lang="en-US"/>
          </a:p>
          <a:p>
            <a:pPr lvl="0"/>
            <a:r>
              <a:rPr lang="en-US"/>
              <a:t>Example: </a:t>
            </a:r>
          </a:p>
          <a:p>
            <a:pPr lvl="0"/>
            <a:r>
              <a:rPr lang="en-US">
                <a:sym typeface="Consolas"/>
              </a:rPr>
              <a:t>SUM(10, 13, 9, 14) = 10+13+9+14 = 46</a:t>
            </a:r>
          </a:p>
          <a:p>
            <a:pPr lvl="0"/>
            <a:r>
              <a:rPr lang="en-US">
                <a:sym typeface="Consolas"/>
              </a:rPr>
              <a:t>MAX(10, 13, 9, 14) = 14</a:t>
            </a:r>
          </a:p>
        </p:txBody>
      </p:sp>
      <p:sp>
        <p:nvSpPr>
          <p:cNvPr id="2193" name="Shape 2193"/>
          <p:cNvSpPr txBox="1">
            <a:spLocks noGrp="1"/>
          </p:cNvSpPr>
          <p:nvPr>
            <p:ph type="title"/>
          </p:nvPr>
        </p:nvSpPr>
        <p:spPr/>
        <p:txBody>
          <a:bodyPr/>
          <a:lstStyle/>
          <a:p>
            <a:pPr lvl="0"/>
            <a:r>
              <a:rPr lang="en"/>
              <a:t>Reduce</a:t>
            </a:r>
          </a:p>
        </p:txBody>
      </p:sp>
      <p:sp>
        <p:nvSpPr>
          <p:cNvPr id="4" name="Rectangle 3">
            <a:extLst>
              <a:ext uri="{FF2B5EF4-FFF2-40B4-BE49-F238E27FC236}">
                <a16:creationId xmlns:a16="http://schemas.microsoft.com/office/drawing/2014/main" id="{D1CC823E-2092-4DB0-9220-C30BD38055B2}"/>
              </a:ext>
            </a:extLst>
          </p:cNvPr>
          <p:cNvSpPr/>
          <p:nvPr/>
        </p:nvSpPr>
        <p:spPr>
          <a:xfrm>
            <a:off x="985157" y="6413042"/>
            <a:ext cx="11206844" cy="276999"/>
          </a:xfrm>
          <a:prstGeom prst="rect">
            <a:avLst/>
          </a:prstGeom>
        </p:spPr>
        <p:txBody>
          <a:bodyPr wrap="square">
            <a:spAutoFit/>
          </a:bodyPr>
          <a:lstStyle/>
          <a:p>
            <a:r>
              <a:rPr lang="en-US" sz="1200" dirty="0"/>
              <a:t>Reduction Slide Credits: http://developer.download.nvidia.com/compute/cuda/1.1-Beta/x86_website/projects/reduction/doc/reduction.pdf</a:t>
            </a:r>
          </a:p>
        </p:txBody>
      </p:sp>
    </p:spTree>
    <p:extLst>
      <p:ext uri="{BB962C8B-B14F-4D97-AF65-F5344CB8AC3E}">
        <p14:creationId xmlns:p14="http://schemas.microsoft.com/office/powerpoint/2010/main" val="3544054638"/>
      </p:ext>
    </p:extLst>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sp>
        <p:nvSpPr>
          <p:cNvPr id="2200" name="Shape 2200"/>
          <p:cNvSpPr txBox="1">
            <a:spLocks noGrp="1"/>
          </p:cNvSpPr>
          <p:nvPr>
            <p:ph idx="1"/>
          </p:nvPr>
        </p:nvSpPr>
        <p:spPr/>
        <p:txBody>
          <a:bodyPr/>
          <a:lstStyle/>
          <a:p>
            <a:pPr lvl="0"/>
            <a:r>
              <a:rPr lang="en" dirty="0"/>
              <a:t>Loop through all elements</a:t>
            </a:r>
          </a:p>
          <a:p>
            <a:pPr lvl="0"/>
            <a:r>
              <a:rPr lang="en" dirty="0"/>
              <a:t>Number of steps: N - 1</a:t>
            </a:r>
          </a:p>
        </p:txBody>
      </p:sp>
      <p:sp>
        <p:nvSpPr>
          <p:cNvPr id="2199" name="Shape 2199"/>
          <p:cNvSpPr txBox="1">
            <a:spLocks noGrp="1"/>
          </p:cNvSpPr>
          <p:nvPr>
            <p:ph type="title"/>
          </p:nvPr>
        </p:nvSpPr>
        <p:spPr/>
        <p:txBody>
          <a:bodyPr/>
          <a:lstStyle/>
          <a:p>
            <a:pPr lvl="0"/>
            <a:r>
              <a:rPr lang="en"/>
              <a:t>Serial Reduce</a:t>
            </a:r>
          </a:p>
        </p:txBody>
      </p:sp>
      <p:sp>
        <p:nvSpPr>
          <p:cNvPr id="2201" name="Shape 2201"/>
          <p:cNvSpPr/>
          <p:nvPr/>
        </p:nvSpPr>
        <p:spPr>
          <a:xfrm>
            <a:off x="8039400" y="4144902"/>
            <a:ext cx="442200" cy="649146"/>
          </a:xfrm>
          <a:prstGeom prst="ellipse">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a:t>+</a:t>
            </a:r>
          </a:p>
        </p:txBody>
      </p:sp>
      <p:sp>
        <p:nvSpPr>
          <p:cNvPr id="2202" name="Shape 2202"/>
          <p:cNvSpPr/>
          <p:nvPr/>
        </p:nvSpPr>
        <p:spPr>
          <a:xfrm>
            <a:off x="8633925" y="4720577"/>
            <a:ext cx="442200" cy="649146"/>
          </a:xfrm>
          <a:prstGeom prst="ellipse">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dirty="0"/>
              <a:t>+</a:t>
            </a:r>
          </a:p>
        </p:txBody>
      </p:sp>
      <p:cxnSp>
        <p:nvCxnSpPr>
          <p:cNvPr id="2203" name="Shape 2203"/>
          <p:cNvCxnSpPr>
            <a:cxnSpLocks/>
            <a:stCxn id="2201" idx="1"/>
            <a:endCxn id="2205" idx="3"/>
          </p:cNvCxnSpPr>
          <p:nvPr/>
        </p:nvCxnSpPr>
        <p:spPr>
          <a:xfrm flipH="1" flipV="1">
            <a:off x="7822316" y="4017085"/>
            <a:ext cx="281843" cy="222882"/>
          </a:xfrm>
          <a:prstGeom prst="straightConnector1">
            <a:avLst/>
          </a:prstGeom>
          <a:noFill/>
          <a:ln w="19050" cap="flat">
            <a:solidFill>
              <a:schemeClr val="dk2"/>
            </a:solidFill>
            <a:prstDash val="solid"/>
            <a:round/>
            <a:headEnd type="none" w="lg" len="lg"/>
            <a:tailEnd type="none" w="lg" len="lg"/>
          </a:ln>
        </p:spPr>
      </p:cxnSp>
      <p:cxnSp>
        <p:nvCxnSpPr>
          <p:cNvPr id="2204" name="Shape 2204"/>
          <p:cNvCxnSpPr>
            <a:cxnSpLocks/>
            <a:stCxn id="2201" idx="7"/>
            <a:endCxn id="2207" idx="1"/>
          </p:cNvCxnSpPr>
          <p:nvPr/>
        </p:nvCxnSpPr>
        <p:spPr>
          <a:xfrm flipV="1">
            <a:off x="8416841" y="4017085"/>
            <a:ext cx="217084" cy="222882"/>
          </a:xfrm>
          <a:prstGeom prst="straightConnector1">
            <a:avLst/>
          </a:prstGeom>
          <a:noFill/>
          <a:ln w="19050" cap="flat">
            <a:solidFill>
              <a:schemeClr val="dk2"/>
            </a:solidFill>
            <a:prstDash val="solid"/>
            <a:round/>
            <a:headEnd type="none" w="lg" len="lg"/>
            <a:tailEnd type="none" w="lg" len="lg"/>
          </a:ln>
        </p:spPr>
      </p:cxnSp>
      <p:sp>
        <p:nvSpPr>
          <p:cNvPr id="2205" name="Shape 2205"/>
          <p:cNvSpPr txBox="1"/>
          <p:nvPr/>
        </p:nvSpPr>
        <p:spPr>
          <a:xfrm>
            <a:off x="7380116" y="3786267"/>
            <a:ext cx="442200" cy="461635"/>
          </a:xfrm>
          <a:prstGeom prst="rect">
            <a:avLst/>
          </a:prstGeom>
          <a:noFill/>
          <a:ln>
            <a:noFill/>
          </a:ln>
        </p:spPr>
        <p:txBody>
          <a:bodyPr wrap="square" lIns="91425" tIns="91425" rIns="91425" bIns="91425" anchor="t" anchorCtr="0">
            <a:spAutoFit/>
          </a:bodyPr>
          <a:lstStyle/>
          <a:p>
            <a:r>
              <a:rPr lang="en" dirty="0">
                <a:solidFill>
                  <a:schemeClr val="dk2"/>
                </a:solidFill>
              </a:rPr>
              <a:t>10</a:t>
            </a:r>
          </a:p>
        </p:txBody>
      </p:sp>
      <p:cxnSp>
        <p:nvCxnSpPr>
          <p:cNvPr id="2206" name="Shape 2206"/>
          <p:cNvCxnSpPr>
            <a:cxnSpLocks/>
            <a:stCxn id="2202" idx="1"/>
            <a:endCxn id="2201" idx="5"/>
          </p:cNvCxnSpPr>
          <p:nvPr/>
        </p:nvCxnSpPr>
        <p:spPr>
          <a:xfrm flipH="1" flipV="1">
            <a:off x="8416841" y="4698983"/>
            <a:ext cx="281843" cy="116659"/>
          </a:xfrm>
          <a:prstGeom prst="straightConnector1">
            <a:avLst/>
          </a:prstGeom>
          <a:noFill/>
          <a:ln w="19050" cap="flat">
            <a:solidFill>
              <a:schemeClr val="dk2"/>
            </a:solidFill>
            <a:prstDash val="solid"/>
            <a:round/>
            <a:headEnd type="none" w="lg" len="lg"/>
            <a:tailEnd type="none" w="lg" len="lg"/>
          </a:ln>
        </p:spPr>
      </p:cxnSp>
      <p:sp>
        <p:nvSpPr>
          <p:cNvPr id="2207" name="Shape 2207"/>
          <p:cNvSpPr txBox="1"/>
          <p:nvPr/>
        </p:nvSpPr>
        <p:spPr>
          <a:xfrm>
            <a:off x="8633925" y="3786267"/>
            <a:ext cx="487393" cy="461635"/>
          </a:xfrm>
          <a:prstGeom prst="rect">
            <a:avLst/>
          </a:prstGeom>
          <a:noFill/>
          <a:ln>
            <a:noFill/>
          </a:ln>
        </p:spPr>
        <p:txBody>
          <a:bodyPr wrap="square" lIns="91425" tIns="91425" rIns="91425" bIns="91425" anchor="t" anchorCtr="0">
            <a:spAutoFit/>
          </a:bodyPr>
          <a:lstStyle/>
          <a:p>
            <a:r>
              <a:rPr lang="en" dirty="0">
                <a:solidFill>
                  <a:schemeClr val="dk2"/>
                </a:solidFill>
              </a:rPr>
              <a:t>13</a:t>
            </a:r>
          </a:p>
        </p:txBody>
      </p:sp>
      <p:cxnSp>
        <p:nvCxnSpPr>
          <p:cNvPr id="2208" name="Shape 2208"/>
          <p:cNvCxnSpPr>
            <a:cxnSpLocks/>
            <a:stCxn id="2202" idx="7"/>
            <a:endCxn id="2209" idx="1"/>
          </p:cNvCxnSpPr>
          <p:nvPr/>
        </p:nvCxnSpPr>
        <p:spPr>
          <a:xfrm flipV="1">
            <a:off x="9011366" y="4614756"/>
            <a:ext cx="227734" cy="200886"/>
          </a:xfrm>
          <a:prstGeom prst="straightConnector1">
            <a:avLst/>
          </a:prstGeom>
          <a:noFill/>
          <a:ln w="19050" cap="flat">
            <a:solidFill>
              <a:schemeClr val="dk2"/>
            </a:solidFill>
            <a:prstDash val="solid"/>
            <a:round/>
            <a:headEnd type="none" w="lg" len="lg"/>
            <a:tailEnd type="none" w="lg" len="lg"/>
          </a:ln>
        </p:spPr>
      </p:cxnSp>
      <p:sp>
        <p:nvSpPr>
          <p:cNvPr id="2209" name="Shape 2209"/>
          <p:cNvSpPr txBox="1"/>
          <p:nvPr/>
        </p:nvSpPr>
        <p:spPr>
          <a:xfrm>
            <a:off x="9239100" y="4383938"/>
            <a:ext cx="452400" cy="461635"/>
          </a:xfrm>
          <a:prstGeom prst="rect">
            <a:avLst/>
          </a:prstGeom>
          <a:noFill/>
          <a:ln>
            <a:noFill/>
          </a:ln>
        </p:spPr>
        <p:txBody>
          <a:bodyPr lIns="91425" tIns="91425" rIns="91425" bIns="91425" anchor="t" anchorCtr="0">
            <a:spAutoFit/>
          </a:bodyPr>
          <a:lstStyle/>
          <a:p>
            <a:r>
              <a:rPr lang="en" dirty="0">
                <a:solidFill>
                  <a:schemeClr val="dk2"/>
                </a:solidFill>
              </a:rPr>
              <a:t>9</a:t>
            </a:r>
          </a:p>
        </p:txBody>
      </p:sp>
      <p:sp>
        <p:nvSpPr>
          <p:cNvPr id="2210" name="Shape 2210"/>
          <p:cNvSpPr/>
          <p:nvPr/>
        </p:nvSpPr>
        <p:spPr>
          <a:xfrm>
            <a:off x="9199750" y="5284152"/>
            <a:ext cx="442200" cy="649146"/>
          </a:xfrm>
          <a:prstGeom prst="ellipse">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a:t>+</a:t>
            </a:r>
          </a:p>
        </p:txBody>
      </p:sp>
      <p:cxnSp>
        <p:nvCxnSpPr>
          <p:cNvPr id="2211" name="Shape 2211"/>
          <p:cNvCxnSpPr>
            <a:cxnSpLocks/>
            <a:stCxn id="2210" idx="7"/>
            <a:endCxn id="2212" idx="1"/>
          </p:cNvCxnSpPr>
          <p:nvPr/>
        </p:nvCxnSpPr>
        <p:spPr>
          <a:xfrm flipV="1">
            <a:off x="9577191" y="5208511"/>
            <a:ext cx="186309" cy="170706"/>
          </a:xfrm>
          <a:prstGeom prst="straightConnector1">
            <a:avLst/>
          </a:prstGeom>
          <a:noFill/>
          <a:ln w="19050" cap="flat">
            <a:solidFill>
              <a:schemeClr val="dk2"/>
            </a:solidFill>
            <a:prstDash val="solid"/>
            <a:round/>
            <a:headEnd type="none" w="lg" len="lg"/>
            <a:tailEnd type="none" w="lg" len="lg"/>
          </a:ln>
        </p:spPr>
      </p:cxnSp>
      <p:sp>
        <p:nvSpPr>
          <p:cNvPr id="2212" name="Shape 2212"/>
          <p:cNvSpPr txBox="1"/>
          <p:nvPr/>
        </p:nvSpPr>
        <p:spPr>
          <a:xfrm>
            <a:off x="9763500" y="4977693"/>
            <a:ext cx="452400" cy="461635"/>
          </a:xfrm>
          <a:prstGeom prst="rect">
            <a:avLst/>
          </a:prstGeom>
          <a:noFill/>
          <a:ln>
            <a:noFill/>
          </a:ln>
        </p:spPr>
        <p:txBody>
          <a:bodyPr lIns="91425" tIns="91425" rIns="91425" bIns="91425" anchor="t" anchorCtr="0">
            <a:spAutoFit/>
          </a:bodyPr>
          <a:lstStyle/>
          <a:p>
            <a:r>
              <a:rPr lang="en" dirty="0">
                <a:solidFill>
                  <a:schemeClr val="dk2"/>
                </a:solidFill>
              </a:rPr>
              <a:t>14</a:t>
            </a:r>
          </a:p>
        </p:txBody>
      </p:sp>
      <p:cxnSp>
        <p:nvCxnSpPr>
          <p:cNvPr id="2213" name="Shape 2213"/>
          <p:cNvCxnSpPr>
            <a:cxnSpLocks/>
            <a:endCxn id="2210" idx="5"/>
          </p:cNvCxnSpPr>
          <p:nvPr/>
        </p:nvCxnSpPr>
        <p:spPr>
          <a:xfrm flipH="1" flipV="1">
            <a:off x="9577191" y="5838233"/>
            <a:ext cx="330010" cy="305314"/>
          </a:xfrm>
          <a:prstGeom prst="straightConnector1">
            <a:avLst/>
          </a:prstGeom>
          <a:noFill/>
          <a:ln w="19050" cap="flat">
            <a:solidFill>
              <a:schemeClr val="dk2"/>
            </a:solidFill>
            <a:prstDash val="solid"/>
            <a:round/>
            <a:headEnd type="none" w="lg" len="lg"/>
            <a:tailEnd type="none" w="lg" len="lg"/>
          </a:ln>
        </p:spPr>
      </p:cxnSp>
      <p:cxnSp>
        <p:nvCxnSpPr>
          <p:cNvPr id="2214" name="Shape 2214"/>
          <p:cNvCxnSpPr>
            <a:cxnSpLocks/>
            <a:stCxn id="2210" idx="1"/>
            <a:endCxn id="2202" idx="5"/>
          </p:cNvCxnSpPr>
          <p:nvPr/>
        </p:nvCxnSpPr>
        <p:spPr>
          <a:xfrm flipH="1" flipV="1">
            <a:off x="9011366" y="5274658"/>
            <a:ext cx="253143" cy="104559"/>
          </a:xfrm>
          <a:prstGeom prst="straightConnector1">
            <a:avLst/>
          </a:prstGeom>
          <a:noFill/>
          <a:ln w="19050" cap="flat">
            <a:solidFill>
              <a:schemeClr val="dk2"/>
            </a:solidFill>
            <a:prstDash val="solid"/>
            <a:round/>
            <a:headEnd type="none" w="lg" len="lg"/>
            <a:tailEnd type="none" w="lg" len="lg"/>
          </a:ln>
        </p:spPr>
      </p:cxnSp>
      <p:sp>
        <p:nvSpPr>
          <p:cNvPr id="2215" name="Shape 2215"/>
          <p:cNvSpPr txBox="1"/>
          <p:nvPr/>
        </p:nvSpPr>
        <p:spPr>
          <a:xfrm>
            <a:off x="9763500" y="5966926"/>
            <a:ext cx="442200" cy="461635"/>
          </a:xfrm>
          <a:prstGeom prst="rect">
            <a:avLst/>
          </a:prstGeom>
          <a:noFill/>
          <a:ln>
            <a:noFill/>
          </a:ln>
        </p:spPr>
        <p:txBody>
          <a:bodyPr lIns="91425" tIns="91425" rIns="91425" bIns="91425" anchor="t" anchorCtr="0">
            <a:spAutoFit/>
          </a:bodyPr>
          <a:lstStyle/>
          <a:p>
            <a:r>
              <a:rPr lang="en">
                <a:solidFill>
                  <a:schemeClr val="dk2"/>
                </a:solidFill>
              </a:rPr>
              <a:t>46</a:t>
            </a:r>
          </a:p>
        </p:txBody>
      </p:sp>
      <p:sp>
        <p:nvSpPr>
          <p:cNvPr id="2216" name="Shape 2216"/>
          <p:cNvSpPr txBox="1"/>
          <p:nvPr/>
        </p:nvSpPr>
        <p:spPr>
          <a:xfrm>
            <a:off x="1981203" y="3090440"/>
            <a:ext cx="4816499" cy="2031295"/>
          </a:xfrm>
          <a:prstGeom prst="rect">
            <a:avLst/>
          </a:prstGeom>
          <a:noFill/>
          <a:ln>
            <a:noFill/>
          </a:ln>
        </p:spPr>
        <p:txBody>
          <a:bodyPr lIns="91425" tIns="91425" rIns="91425" bIns="91425" anchor="t" anchorCtr="0">
            <a:spAutoFit/>
          </a:bodyPr>
          <a:lstStyle/>
          <a:p>
            <a:r>
              <a:rPr lang="en" sz="2400" dirty="0">
                <a:solidFill>
                  <a:schemeClr val="dk2"/>
                </a:solidFill>
              </a:rPr>
              <a:t>Serial Code:</a:t>
            </a:r>
          </a:p>
          <a:p>
            <a:endParaRPr sz="2400" dirty="0">
              <a:solidFill>
                <a:schemeClr val="lt1"/>
              </a:solidFill>
            </a:endParaRPr>
          </a:p>
          <a:p>
            <a:r>
              <a:rPr lang="en" dirty="0">
                <a:solidFill>
                  <a:srgbClr val="00FF00"/>
                </a:solidFill>
                <a:latin typeface="Consolas"/>
                <a:ea typeface="Consolas"/>
                <a:cs typeface="Consolas"/>
                <a:sym typeface="Consolas"/>
              </a:rPr>
              <a:t>int </a:t>
            </a:r>
            <a:r>
              <a:rPr lang="en-US" dirty="0">
                <a:solidFill>
                  <a:schemeClr val="dk2"/>
                </a:solidFill>
                <a:latin typeface="Consolas"/>
                <a:ea typeface="Consolas"/>
                <a:cs typeface="Consolas"/>
                <a:sym typeface="Consolas"/>
              </a:rPr>
              <a:t>result</a:t>
            </a:r>
            <a:r>
              <a:rPr lang="en" dirty="0">
                <a:solidFill>
                  <a:schemeClr val="dk2"/>
                </a:solidFill>
                <a:latin typeface="Consolas"/>
                <a:ea typeface="Consolas"/>
                <a:cs typeface="Consolas"/>
                <a:sym typeface="Consolas"/>
              </a:rPr>
              <a:t> = </a:t>
            </a:r>
            <a:r>
              <a:rPr lang="en-US" dirty="0">
                <a:solidFill>
                  <a:schemeClr val="dk2"/>
                </a:solidFill>
                <a:latin typeface="Consolas"/>
                <a:ea typeface="Consolas"/>
                <a:cs typeface="Consolas"/>
                <a:sym typeface="Consolas"/>
              </a:rPr>
              <a:t>IDENTITY</a:t>
            </a:r>
            <a:r>
              <a:rPr lang="en" dirty="0">
                <a:solidFill>
                  <a:schemeClr val="dk2"/>
                </a:solidFill>
                <a:latin typeface="Consolas"/>
                <a:ea typeface="Consolas"/>
                <a:cs typeface="Consolas"/>
                <a:sym typeface="Consolas"/>
              </a:rPr>
              <a:t>;</a:t>
            </a:r>
          </a:p>
          <a:p>
            <a:r>
              <a:rPr lang="en" dirty="0">
                <a:solidFill>
                  <a:srgbClr val="00FF00"/>
                </a:solidFill>
                <a:latin typeface="Consolas"/>
                <a:ea typeface="Consolas"/>
                <a:cs typeface="Consolas"/>
                <a:sym typeface="Consolas"/>
              </a:rPr>
              <a:t>for</a:t>
            </a:r>
            <a:r>
              <a:rPr lang="en" dirty="0">
                <a:solidFill>
                  <a:schemeClr val="dk2"/>
                </a:solidFill>
                <a:latin typeface="Consolas"/>
                <a:ea typeface="Consolas"/>
                <a:cs typeface="Consolas"/>
                <a:sym typeface="Consolas"/>
              </a:rPr>
              <a:t>(</a:t>
            </a:r>
            <a:r>
              <a:rPr lang="en-US" dirty="0" err="1">
                <a:solidFill>
                  <a:schemeClr val="dk2"/>
                </a:solidFill>
                <a:latin typeface="Consolas"/>
                <a:ea typeface="Consolas"/>
                <a:cs typeface="Consolas"/>
                <a:sym typeface="Consolas"/>
              </a:rPr>
              <a:t>int</a:t>
            </a:r>
            <a:r>
              <a:rPr lang="en-US" dirty="0">
                <a:solidFill>
                  <a:schemeClr val="dk2"/>
                </a:solidFill>
                <a:latin typeface="Consolas"/>
                <a:ea typeface="Consolas"/>
                <a:cs typeface="Consolas"/>
                <a:sym typeface="Consolas"/>
              </a:rPr>
              <a:t> </a:t>
            </a:r>
            <a:r>
              <a:rPr lang="en-US" dirty="0" err="1">
                <a:solidFill>
                  <a:schemeClr val="dk2"/>
                </a:solidFill>
                <a:latin typeface="Consolas"/>
                <a:ea typeface="Consolas"/>
                <a:cs typeface="Consolas"/>
                <a:sym typeface="Consolas"/>
              </a:rPr>
              <a:t>i</a:t>
            </a:r>
            <a:r>
              <a:rPr lang="en" dirty="0">
                <a:solidFill>
                  <a:schemeClr val="dk2"/>
                </a:solidFill>
                <a:latin typeface="Consolas"/>
                <a:ea typeface="Consolas"/>
                <a:cs typeface="Consolas"/>
                <a:sym typeface="Consolas"/>
              </a:rPr>
              <a:t> = 0; </a:t>
            </a:r>
            <a:r>
              <a:rPr lang="en-US" dirty="0" err="1">
                <a:solidFill>
                  <a:schemeClr val="dk2"/>
                </a:solidFill>
                <a:latin typeface="Consolas"/>
                <a:ea typeface="Consolas"/>
                <a:cs typeface="Consolas"/>
                <a:sym typeface="Consolas"/>
              </a:rPr>
              <a:t>i</a:t>
            </a:r>
            <a:r>
              <a:rPr lang="en" dirty="0">
                <a:solidFill>
                  <a:schemeClr val="dk2"/>
                </a:solidFill>
                <a:latin typeface="Consolas"/>
                <a:ea typeface="Consolas"/>
                <a:cs typeface="Consolas"/>
                <a:sym typeface="Consolas"/>
              </a:rPr>
              <a:t> &lt; </a:t>
            </a:r>
            <a:r>
              <a:rPr lang="en-US" dirty="0">
                <a:solidFill>
                  <a:schemeClr val="dk2"/>
                </a:solidFill>
                <a:latin typeface="Consolas"/>
                <a:ea typeface="Consolas"/>
                <a:cs typeface="Consolas"/>
                <a:sym typeface="Consolas"/>
              </a:rPr>
              <a:t>N</a:t>
            </a:r>
            <a:r>
              <a:rPr lang="en" dirty="0">
                <a:solidFill>
                  <a:schemeClr val="dk2"/>
                </a:solidFill>
                <a:latin typeface="Consolas"/>
                <a:ea typeface="Consolas"/>
                <a:cs typeface="Consolas"/>
                <a:sym typeface="Consolas"/>
              </a:rPr>
              <a:t>; i++) {</a:t>
            </a:r>
          </a:p>
          <a:p>
            <a:pPr indent="457200"/>
            <a:r>
              <a:rPr lang="en-US" dirty="0">
                <a:solidFill>
                  <a:schemeClr val="dk2"/>
                </a:solidFill>
                <a:latin typeface="Consolas"/>
                <a:ea typeface="Consolas"/>
                <a:cs typeface="Consolas"/>
                <a:sym typeface="Consolas"/>
              </a:rPr>
              <a:t>result</a:t>
            </a:r>
            <a:r>
              <a:rPr lang="en" dirty="0">
                <a:solidFill>
                  <a:schemeClr val="dk2"/>
                </a:solidFill>
                <a:latin typeface="Consolas"/>
                <a:ea typeface="Consolas"/>
                <a:cs typeface="Consolas"/>
                <a:sym typeface="Consolas"/>
              </a:rPr>
              <a:t> = </a:t>
            </a:r>
            <a:r>
              <a:rPr lang="en-US" dirty="0">
                <a:solidFill>
                  <a:schemeClr val="dk2"/>
                </a:solidFill>
                <a:latin typeface="Consolas"/>
                <a:ea typeface="Consolas"/>
                <a:cs typeface="Consolas"/>
                <a:sym typeface="Consolas"/>
              </a:rPr>
              <a:t>OP(result, </a:t>
            </a:r>
            <a:r>
              <a:rPr lang="en" dirty="0">
                <a:solidFill>
                  <a:schemeClr val="dk2"/>
                </a:solidFill>
                <a:latin typeface="Consolas"/>
                <a:ea typeface="Consolas"/>
                <a:cs typeface="Consolas"/>
                <a:sym typeface="Consolas"/>
              </a:rPr>
              <a:t>array[i]);</a:t>
            </a:r>
          </a:p>
          <a:p>
            <a:r>
              <a:rPr lang="en" dirty="0">
                <a:solidFill>
                  <a:schemeClr val="dk2"/>
                </a:solidFill>
                <a:latin typeface="Consolas"/>
                <a:ea typeface="Consolas"/>
                <a:cs typeface="Consolas"/>
                <a:sym typeface="Consolas"/>
              </a:rPr>
              <a:t>}</a:t>
            </a:r>
          </a:p>
        </p:txBody>
      </p:sp>
      <p:sp>
        <p:nvSpPr>
          <p:cNvPr id="2217" name="Shape 2217"/>
          <p:cNvSpPr txBox="1"/>
          <p:nvPr/>
        </p:nvSpPr>
        <p:spPr>
          <a:xfrm>
            <a:off x="5230586" y="5382676"/>
            <a:ext cx="3330314" cy="461635"/>
          </a:xfrm>
          <a:prstGeom prst="rect">
            <a:avLst/>
          </a:prstGeom>
          <a:noFill/>
          <a:ln>
            <a:noFill/>
          </a:ln>
        </p:spPr>
        <p:txBody>
          <a:bodyPr wrap="square" lIns="91425" tIns="91425" rIns="91425" bIns="91425" anchor="t" anchorCtr="0">
            <a:spAutoFit/>
          </a:bodyPr>
          <a:lstStyle/>
          <a:p>
            <a:r>
              <a:rPr lang="en" dirty="0">
                <a:solidFill>
                  <a:schemeClr val="dk2"/>
                </a:solidFill>
              </a:rPr>
              <a:t>Number of Steps : N = 4</a:t>
            </a:r>
          </a:p>
        </p:txBody>
      </p:sp>
      <p:sp>
        <p:nvSpPr>
          <p:cNvPr id="24" name="Rectangle 23">
            <a:extLst>
              <a:ext uri="{FF2B5EF4-FFF2-40B4-BE49-F238E27FC236}">
                <a16:creationId xmlns:a16="http://schemas.microsoft.com/office/drawing/2014/main" id="{CAAE0E6D-C0A2-4840-B201-C4908C2F32E9}"/>
              </a:ext>
            </a:extLst>
          </p:cNvPr>
          <p:cNvSpPr/>
          <p:nvPr/>
        </p:nvSpPr>
        <p:spPr>
          <a:xfrm>
            <a:off x="7315933" y="2957919"/>
            <a:ext cx="2765501" cy="369332"/>
          </a:xfrm>
          <a:prstGeom prst="rect">
            <a:avLst/>
          </a:prstGeom>
        </p:spPr>
        <p:txBody>
          <a:bodyPr wrap="none">
            <a:spAutoFit/>
          </a:bodyPr>
          <a:lstStyle/>
          <a:p>
            <a:r>
              <a:rPr lang="en" dirty="0"/>
              <a:t>Reduce[(10,13,9,14) +] </a:t>
            </a:r>
            <a:endParaRPr lang="en-US" dirty="0"/>
          </a:p>
        </p:txBody>
      </p:sp>
    </p:spTree>
    <p:extLst>
      <p:ext uri="{BB962C8B-B14F-4D97-AF65-F5344CB8AC3E}">
        <p14:creationId xmlns:p14="http://schemas.microsoft.com/office/powerpoint/2010/main" val="1834497832"/>
      </p:ext>
    </p:extLst>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3" name="Shape 2223"/>
          <p:cNvSpPr txBox="1">
            <a:spLocks noGrp="1"/>
          </p:cNvSpPr>
          <p:nvPr>
            <p:ph idx="1"/>
          </p:nvPr>
        </p:nvSpPr>
        <p:spPr/>
        <p:txBody>
          <a:bodyPr/>
          <a:lstStyle/>
          <a:p>
            <a:pPr lvl="0"/>
            <a:r>
              <a:rPr lang="en" dirty="0"/>
              <a:t>Operations can be applied for Parallel reduce</a:t>
            </a:r>
          </a:p>
          <a:p>
            <a:pPr lvl="0"/>
            <a:r>
              <a:rPr lang="en" dirty="0"/>
              <a:t>Binary </a:t>
            </a:r>
          </a:p>
          <a:p>
            <a:pPr lvl="1"/>
            <a:r>
              <a:rPr lang="en" dirty="0"/>
              <a:t>example: a*b, a+b, a&amp;b, a|b</a:t>
            </a:r>
          </a:p>
          <a:p>
            <a:pPr lvl="1"/>
            <a:r>
              <a:rPr lang="en" dirty="0"/>
              <a:t>not binary: !(a), (a)!</a:t>
            </a:r>
          </a:p>
          <a:p>
            <a:pPr lvl="0"/>
            <a:r>
              <a:rPr lang="en" dirty="0"/>
              <a:t>Associative </a:t>
            </a:r>
          </a:p>
          <a:p>
            <a:pPr lvl="1"/>
            <a:r>
              <a:rPr lang="en" dirty="0"/>
              <a:t>example: a*b, a+b, a&amp;b, a|b</a:t>
            </a:r>
          </a:p>
          <a:p>
            <a:pPr lvl="1"/>
            <a:r>
              <a:rPr lang="en" dirty="0"/>
              <a:t>non associative: a/b, a - b</a:t>
            </a:r>
          </a:p>
          <a:p>
            <a:pPr lvl="0"/>
            <a:r>
              <a:rPr lang="en" dirty="0"/>
              <a:t>Example: </a:t>
            </a:r>
          </a:p>
          <a:p>
            <a:pPr lvl="0"/>
            <a:r>
              <a:rPr lang="en" dirty="0"/>
              <a:t>Reduce[(10,13,9,14) +] </a:t>
            </a:r>
          </a:p>
        </p:txBody>
      </p:sp>
      <p:sp>
        <p:nvSpPr>
          <p:cNvPr id="2222" name="Shape 2222"/>
          <p:cNvSpPr txBox="1">
            <a:spLocks noGrp="1"/>
          </p:cNvSpPr>
          <p:nvPr>
            <p:ph type="title"/>
          </p:nvPr>
        </p:nvSpPr>
        <p:spPr/>
        <p:txBody>
          <a:bodyPr/>
          <a:lstStyle/>
          <a:p>
            <a:pPr lvl="0"/>
            <a:r>
              <a:rPr lang="en"/>
              <a:t>Parallel reduce</a:t>
            </a:r>
          </a:p>
        </p:txBody>
      </p:sp>
      <p:sp>
        <p:nvSpPr>
          <p:cNvPr id="2224" name="Shape 2224"/>
          <p:cNvSpPr/>
          <p:nvPr/>
        </p:nvSpPr>
        <p:spPr>
          <a:xfrm>
            <a:off x="7772050" y="4824964"/>
            <a:ext cx="442200" cy="649146"/>
          </a:xfrm>
          <a:prstGeom prst="ellipse">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225" name="Shape 2225"/>
          <p:cNvSpPr/>
          <p:nvPr/>
        </p:nvSpPr>
        <p:spPr>
          <a:xfrm>
            <a:off x="9357600" y="4824964"/>
            <a:ext cx="442200" cy="649146"/>
          </a:xfrm>
          <a:prstGeom prst="ellipse">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a:t>+</a:t>
            </a:r>
          </a:p>
        </p:txBody>
      </p:sp>
      <p:cxnSp>
        <p:nvCxnSpPr>
          <p:cNvPr id="2226" name="Shape 2226"/>
          <p:cNvCxnSpPr>
            <a:cxnSpLocks/>
            <a:stCxn id="2224" idx="1"/>
            <a:endCxn id="2228" idx="2"/>
          </p:cNvCxnSpPr>
          <p:nvPr/>
        </p:nvCxnSpPr>
        <p:spPr>
          <a:xfrm flipH="1" flipV="1">
            <a:off x="7505537" y="4824964"/>
            <a:ext cx="331272" cy="95065"/>
          </a:xfrm>
          <a:prstGeom prst="straightConnector1">
            <a:avLst/>
          </a:prstGeom>
          <a:noFill/>
          <a:ln w="19050" cap="flat">
            <a:solidFill>
              <a:schemeClr val="dk2"/>
            </a:solidFill>
            <a:prstDash val="solid"/>
            <a:round/>
            <a:headEnd type="none" w="lg" len="lg"/>
            <a:tailEnd type="none" w="lg" len="lg"/>
          </a:ln>
        </p:spPr>
      </p:cxnSp>
      <p:cxnSp>
        <p:nvCxnSpPr>
          <p:cNvPr id="2227" name="Shape 2227"/>
          <p:cNvCxnSpPr>
            <a:cxnSpLocks/>
            <a:stCxn id="2224" idx="7"/>
            <a:endCxn id="2231" idx="2"/>
          </p:cNvCxnSpPr>
          <p:nvPr/>
        </p:nvCxnSpPr>
        <p:spPr>
          <a:xfrm flipV="1">
            <a:off x="8149491" y="4824964"/>
            <a:ext cx="284911" cy="95065"/>
          </a:xfrm>
          <a:prstGeom prst="straightConnector1">
            <a:avLst/>
          </a:prstGeom>
          <a:noFill/>
          <a:ln w="19050" cap="flat">
            <a:solidFill>
              <a:schemeClr val="dk2"/>
            </a:solidFill>
            <a:prstDash val="solid"/>
            <a:round/>
            <a:headEnd type="none" w="lg" len="lg"/>
            <a:tailEnd type="none" w="lg" len="lg"/>
          </a:ln>
        </p:spPr>
      </p:cxnSp>
      <p:sp>
        <p:nvSpPr>
          <p:cNvPr id="2228" name="Shape 2228"/>
          <p:cNvSpPr txBox="1"/>
          <p:nvPr/>
        </p:nvSpPr>
        <p:spPr>
          <a:xfrm>
            <a:off x="7287066" y="4363329"/>
            <a:ext cx="436941" cy="461635"/>
          </a:xfrm>
          <a:prstGeom prst="rect">
            <a:avLst/>
          </a:prstGeom>
          <a:noFill/>
          <a:ln>
            <a:noFill/>
          </a:ln>
        </p:spPr>
        <p:txBody>
          <a:bodyPr wrap="square" lIns="91425" tIns="91425" rIns="91425" bIns="91425" anchor="t" anchorCtr="0">
            <a:spAutoFit/>
          </a:bodyPr>
          <a:lstStyle/>
          <a:p>
            <a:r>
              <a:rPr lang="en" dirty="0">
                <a:solidFill>
                  <a:schemeClr val="dk2"/>
                </a:solidFill>
              </a:rPr>
              <a:t>10</a:t>
            </a:r>
          </a:p>
        </p:txBody>
      </p:sp>
      <p:cxnSp>
        <p:nvCxnSpPr>
          <p:cNvPr id="2229" name="Shape 2229"/>
          <p:cNvCxnSpPr>
            <a:cxnSpLocks/>
            <a:stCxn id="2230" idx="2"/>
            <a:endCxn id="2224" idx="4"/>
          </p:cNvCxnSpPr>
          <p:nvPr/>
        </p:nvCxnSpPr>
        <p:spPr>
          <a:xfrm flipH="1" flipV="1">
            <a:off x="7993150" y="5474110"/>
            <a:ext cx="546350" cy="258379"/>
          </a:xfrm>
          <a:prstGeom prst="straightConnector1">
            <a:avLst/>
          </a:prstGeom>
          <a:noFill/>
          <a:ln w="19050" cap="flat">
            <a:solidFill>
              <a:schemeClr val="dk2"/>
            </a:solidFill>
            <a:prstDash val="solid"/>
            <a:round/>
            <a:headEnd type="none" w="lg" len="lg"/>
            <a:tailEnd type="none" w="lg" len="lg"/>
          </a:ln>
        </p:spPr>
      </p:cxnSp>
      <p:sp>
        <p:nvSpPr>
          <p:cNvPr id="2231" name="Shape 2231"/>
          <p:cNvSpPr txBox="1"/>
          <p:nvPr/>
        </p:nvSpPr>
        <p:spPr>
          <a:xfrm>
            <a:off x="8192154" y="4363329"/>
            <a:ext cx="484495" cy="461635"/>
          </a:xfrm>
          <a:prstGeom prst="rect">
            <a:avLst/>
          </a:prstGeom>
          <a:noFill/>
          <a:ln>
            <a:noFill/>
          </a:ln>
        </p:spPr>
        <p:txBody>
          <a:bodyPr wrap="square" lIns="91425" tIns="91425" rIns="91425" bIns="91425" anchor="t" anchorCtr="0">
            <a:spAutoFit/>
          </a:bodyPr>
          <a:lstStyle/>
          <a:p>
            <a:r>
              <a:rPr lang="en" dirty="0">
                <a:solidFill>
                  <a:schemeClr val="dk2"/>
                </a:solidFill>
              </a:rPr>
              <a:t>13</a:t>
            </a:r>
          </a:p>
        </p:txBody>
      </p:sp>
      <p:cxnSp>
        <p:nvCxnSpPr>
          <p:cNvPr id="2232" name="Shape 2232"/>
          <p:cNvCxnSpPr>
            <a:cxnSpLocks/>
            <a:stCxn id="2225" idx="7"/>
            <a:endCxn id="2235" idx="2"/>
          </p:cNvCxnSpPr>
          <p:nvPr/>
        </p:nvCxnSpPr>
        <p:spPr>
          <a:xfrm flipV="1">
            <a:off x="9735041" y="4824964"/>
            <a:ext cx="287463" cy="95065"/>
          </a:xfrm>
          <a:prstGeom prst="straightConnector1">
            <a:avLst/>
          </a:prstGeom>
          <a:noFill/>
          <a:ln w="19050" cap="flat">
            <a:solidFill>
              <a:schemeClr val="dk2"/>
            </a:solidFill>
            <a:prstDash val="solid"/>
            <a:round/>
            <a:headEnd type="none" w="lg" len="lg"/>
            <a:tailEnd type="none" w="lg" len="lg"/>
          </a:ln>
        </p:spPr>
      </p:cxnSp>
      <p:sp>
        <p:nvSpPr>
          <p:cNvPr id="2233" name="Shape 2233"/>
          <p:cNvSpPr txBox="1"/>
          <p:nvPr/>
        </p:nvSpPr>
        <p:spPr>
          <a:xfrm>
            <a:off x="8871211" y="4363328"/>
            <a:ext cx="346602" cy="461635"/>
          </a:xfrm>
          <a:prstGeom prst="rect">
            <a:avLst/>
          </a:prstGeom>
          <a:noFill/>
          <a:ln>
            <a:noFill/>
          </a:ln>
        </p:spPr>
        <p:txBody>
          <a:bodyPr wrap="square" lIns="91425" tIns="91425" rIns="91425" bIns="91425" anchor="t" anchorCtr="0">
            <a:spAutoFit/>
          </a:bodyPr>
          <a:lstStyle/>
          <a:p>
            <a:r>
              <a:rPr lang="en" dirty="0">
                <a:solidFill>
                  <a:schemeClr val="dk2"/>
                </a:solidFill>
              </a:rPr>
              <a:t>9</a:t>
            </a:r>
          </a:p>
        </p:txBody>
      </p:sp>
      <p:sp>
        <p:nvSpPr>
          <p:cNvPr id="2230" name="Shape 2230"/>
          <p:cNvSpPr/>
          <p:nvPr/>
        </p:nvSpPr>
        <p:spPr>
          <a:xfrm>
            <a:off x="8539500" y="5407916"/>
            <a:ext cx="442200" cy="649146"/>
          </a:xfrm>
          <a:prstGeom prst="ellipse">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r>
              <a:rPr lang="en"/>
              <a:t>+</a:t>
            </a:r>
          </a:p>
        </p:txBody>
      </p:sp>
      <p:cxnSp>
        <p:nvCxnSpPr>
          <p:cNvPr id="2234" name="Shape 2234"/>
          <p:cNvCxnSpPr>
            <a:cxnSpLocks/>
            <a:stCxn id="2230" idx="6"/>
            <a:endCxn id="2225" idx="4"/>
          </p:cNvCxnSpPr>
          <p:nvPr/>
        </p:nvCxnSpPr>
        <p:spPr>
          <a:xfrm flipV="1">
            <a:off x="8981700" y="5474110"/>
            <a:ext cx="597000" cy="258379"/>
          </a:xfrm>
          <a:prstGeom prst="straightConnector1">
            <a:avLst/>
          </a:prstGeom>
          <a:noFill/>
          <a:ln w="19050" cap="flat">
            <a:solidFill>
              <a:schemeClr val="dk2"/>
            </a:solidFill>
            <a:prstDash val="solid"/>
            <a:round/>
            <a:headEnd type="none" w="lg" len="lg"/>
            <a:tailEnd type="none" w="lg" len="lg"/>
          </a:ln>
        </p:spPr>
      </p:cxnSp>
      <p:sp>
        <p:nvSpPr>
          <p:cNvPr id="2235" name="Shape 2235"/>
          <p:cNvSpPr txBox="1"/>
          <p:nvPr/>
        </p:nvSpPr>
        <p:spPr>
          <a:xfrm>
            <a:off x="9796304" y="4363329"/>
            <a:ext cx="452400" cy="461635"/>
          </a:xfrm>
          <a:prstGeom prst="rect">
            <a:avLst/>
          </a:prstGeom>
          <a:noFill/>
          <a:ln>
            <a:noFill/>
          </a:ln>
        </p:spPr>
        <p:txBody>
          <a:bodyPr lIns="91425" tIns="91425" rIns="91425" bIns="91425" anchor="t" anchorCtr="0">
            <a:spAutoFit/>
          </a:bodyPr>
          <a:lstStyle/>
          <a:p>
            <a:r>
              <a:rPr lang="en" dirty="0">
                <a:solidFill>
                  <a:schemeClr val="dk2"/>
                </a:solidFill>
              </a:rPr>
              <a:t>14</a:t>
            </a:r>
          </a:p>
        </p:txBody>
      </p:sp>
      <p:sp>
        <p:nvSpPr>
          <p:cNvPr id="2236" name="Shape 2236"/>
          <p:cNvSpPr txBox="1"/>
          <p:nvPr/>
        </p:nvSpPr>
        <p:spPr>
          <a:xfrm>
            <a:off x="8539500" y="6196703"/>
            <a:ext cx="442200" cy="461635"/>
          </a:xfrm>
          <a:prstGeom prst="rect">
            <a:avLst/>
          </a:prstGeom>
          <a:noFill/>
          <a:ln>
            <a:noFill/>
          </a:ln>
        </p:spPr>
        <p:txBody>
          <a:bodyPr lIns="91425" tIns="91425" rIns="91425" bIns="91425" anchor="t" anchorCtr="0">
            <a:spAutoFit/>
          </a:bodyPr>
          <a:lstStyle/>
          <a:p>
            <a:r>
              <a:rPr lang="en">
                <a:solidFill>
                  <a:schemeClr val="dk2"/>
                </a:solidFill>
              </a:rPr>
              <a:t>46</a:t>
            </a:r>
          </a:p>
        </p:txBody>
      </p:sp>
      <p:sp>
        <p:nvSpPr>
          <p:cNvPr id="2237" name="Shape 2237"/>
          <p:cNvSpPr txBox="1"/>
          <p:nvPr/>
        </p:nvSpPr>
        <p:spPr>
          <a:xfrm>
            <a:off x="7844053" y="4954238"/>
            <a:ext cx="298199" cy="461635"/>
          </a:xfrm>
          <a:prstGeom prst="rect">
            <a:avLst/>
          </a:prstGeom>
          <a:noFill/>
          <a:ln>
            <a:noFill/>
          </a:ln>
        </p:spPr>
        <p:txBody>
          <a:bodyPr lIns="91425" tIns="91425" rIns="91425" bIns="91425" anchor="t" anchorCtr="0">
            <a:spAutoFit/>
          </a:bodyPr>
          <a:lstStyle/>
          <a:p>
            <a:r>
              <a:rPr lang="en"/>
              <a:t>+</a:t>
            </a:r>
          </a:p>
        </p:txBody>
      </p:sp>
      <p:cxnSp>
        <p:nvCxnSpPr>
          <p:cNvPr id="2238" name="Shape 2238"/>
          <p:cNvCxnSpPr>
            <a:cxnSpLocks/>
            <a:stCxn id="2225" idx="1"/>
            <a:endCxn id="2233" idx="2"/>
          </p:cNvCxnSpPr>
          <p:nvPr/>
        </p:nvCxnSpPr>
        <p:spPr>
          <a:xfrm flipH="1" flipV="1">
            <a:off x="9044512" y="4824963"/>
            <a:ext cx="377847" cy="95066"/>
          </a:xfrm>
          <a:prstGeom prst="straightConnector1">
            <a:avLst/>
          </a:prstGeom>
          <a:noFill/>
          <a:ln w="19050" cap="flat">
            <a:solidFill>
              <a:schemeClr val="dk2"/>
            </a:solidFill>
            <a:prstDash val="solid"/>
            <a:round/>
            <a:headEnd type="none" w="lg" len="lg"/>
            <a:tailEnd type="none" w="lg" len="lg"/>
          </a:ln>
        </p:spPr>
      </p:cxnSp>
      <p:cxnSp>
        <p:nvCxnSpPr>
          <p:cNvPr id="2239" name="Shape 2239"/>
          <p:cNvCxnSpPr>
            <a:cxnSpLocks/>
            <a:stCxn id="2230" idx="4"/>
            <a:endCxn id="2236" idx="0"/>
          </p:cNvCxnSpPr>
          <p:nvPr/>
        </p:nvCxnSpPr>
        <p:spPr>
          <a:xfrm>
            <a:off x="8760600" y="6057062"/>
            <a:ext cx="0" cy="139641"/>
          </a:xfrm>
          <a:prstGeom prst="straightConnector1">
            <a:avLst/>
          </a:prstGeom>
          <a:noFill/>
          <a:ln w="19050" cap="flat">
            <a:solidFill>
              <a:schemeClr val="dk2"/>
            </a:solidFill>
            <a:prstDash val="solid"/>
            <a:round/>
            <a:headEnd type="none" w="lg" len="lg"/>
            <a:tailEnd type="none" w="lg" len="lg"/>
          </a:ln>
        </p:spPr>
      </p:cxnSp>
      <p:sp>
        <p:nvSpPr>
          <p:cNvPr id="2240" name="Shape 2240"/>
          <p:cNvSpPr txBox="1"/>
          <p:nvPr/>
        </p:nvSpPr>
        <p:spPr>
          <a:xfrm>
            <a:off x="1163147" y="6126882"/>
            <a:ext cx="3351900" cy="461635"/>
          </a:xfrm>
          <a:prstGeom prst="rect">
            <a:avLst/>
          </a:prstGeom>
          <a:noFill/>
          <a:ln>
            <a:noFill/>
          </a:ln>
        </p:spPr>
        <p:txBody>
          <a:bodyPr lIns="91425" tIns="91425" rIns="91425" bIns="91425" anchor="t" anchorCtr="0">
            <a:spAutoFit/>
          </a:bodyPr>
          <a:lstStyle/>
          <a:p>
            <a:r>
              <a:rPr lang="en" dirty="0">
                <a:solidFill>
                  <a:schemeClr val="dk2"/>
                </a:solidFill>
              </a:rPr>
              <a:t>Number of steps: log</a:t>
            </a:r>
            <a:r>
              <a:rPr lang="en" baseline="-25000" dirty="0">
                <a:solidFill>
                  <a:schemeClr val="dk2"/>
                </a:solidFill>
              </a:rPr>
              <a:t>2</a:t>
            </a:r>
            <a:r>
              <a:rPr lang="en" dirty="0">
                <a:solidFill>
                  <a:schemeClr val="dk2"/>
                </a:solidFill>
              </a:rPr>
              <a:t> 4 = 2</a:t>
            </a:r>
          </a:p>
        </p:txBody>
      </p:sp>
    </p:spTree>
    <p:extLst>
      <p:ext uri="{BB962C8B-B14F-4D97-AF65-F5344CB8AC3E}">
        <p14:creationId xmlns:p14="http://schemas.microsoft.com/office/powerpoint/2010/main" val="1874429011"/>
      </p:ext>
    </p:extLst>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6" name="Shape 2246"/>
          <p:cNvSpPr txBox="1">
            <a:spLocks noGrp="1"/>
          </p:cNvSpPr>
          <p:nvPr>
            <p:ph idx="1"/>
          </p:nvPr>
        </p:nvSpPr>
        <p:spPr/>
        <p:txBody>
          <a:bodyPr>
            <a:normAutofit lnSpcReduction="10000"/>
          </a:bodyPr>
          <a:lstStyle/>
          <a:p>
            <a:pPr lvl="0"/>
            <a:r>
              <a:rPr lang="en-US" dirty="0"/>
              <a:t>Parallel reduce is applied to a part of the whole array in each block.</a:t>
            </a:r>
          </a:p>
          <a:p>
            <a:pPr marL="0" indent="0">
              <a:buNone/>
            </a:pPr>
            <a:endParaRPr lang="en-US" dirty="0"/>
          </a:p>
          <a:p>
            <a:pPr lvl="0"/>
            <a:r>
              <a:rPr lang="en-US" dirty="0"/>
              <a:t>Multiple blocks help in:</a:t>
            </a:r>
          </a:p>
          <a:p>
            <a:pPr lvl="1"/>
            <a:r>
              <a:rPr lang="en-US" dirty="0"/>
              <a:t>Maximizing Occupancy by keeping SMs busy.</a:t>
            </a:r>
          </a:p>
          <a:p>
            <a:pPr lvl="1"/>
            <a:r>
              <a:rPr lang="en-US" dirty="0"/>
              <a:t>Processing very large arrays.</a:t>
            </a:r>
          </a:p>
          <a:p>
            <a:pPr lvl="0"/>
            <a:endParaRPr lang="en-US" dirty="0"/>
          </a:p>
          <a:p>
            <a:pPr lvl="0"/>
            <a:r>
              <a:rPr lang="en-US" dirty="0"/>
              <a:t>Parallel reduce is not arithmetic intensive, it takes only 1 Flop per thread(1 add) so it is completely memory bandwidth bounded.</a:t>
            </a:r>
          </a:p>
        </p:txBody>
      </p:sp>
      <p:sp>
        <p:nvSpPr>
          <p:cNvPr id="2245" name="Shape 2245"/>
          <p:cNvSpPr txBox="1">
            <a:spLocks noGrp="1"/>
          </p:cNvSpPr>
          <p:nvPr>
            <p:ph type="title"/>
          </p:nvPr>
        </p:nvSpPr>
        <p:spPr/>
        <p:txBody>
          <a:bodyPr/>
          <a:lstStyle/>
          <a:p>
            <a:pPr lvl="0"/>
            <a:r>
              <a:rPr lang="en"/>
              <a:t>Parallel Reduce on GPU</a:t>
            </a:r>
          </a:p>
        </p:txBody>
      </p:sp>
    </p:spTree>
    <p:extLst>
      <p:ext uri="{BB962C8B-B14F-4D97-AF65-F5344CB8AC3E}">
        <p14:creationId xmlns:p14="http://schemas.microsoft.com/office/powerpoint/2010/main" val="816139906"/>
      </p:ext>
    </p:extLst>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2252" name="Shape 2252"/>
          <p:cNvSpPr txBox="1">
            <a:spLocks noGrp="1"/>
          </p:cNvSpPr>
          <p:nvPr>
            <p:ph idx="1"/>
          </p:nvPr>
        </p:nvSpPr>
        <p:spPr/>
        <p:txBody>
          <a:bodyPr/>
          <a:lstStyle/>
          <a:p>
            <a:pPr lvl="0"/>
            <a:r>
              <a:rPr lang="en-US" dirty="0"/>
              <a:t>Need a way to communicate partial results between blocks</a:t>
            </a:r>
          </a:p>
          <a:p>
            <a:pPr lvl="0"/>
            <a:r>
              <a:rPr lang="en-US" dirty="0"/>
              <a:t>Global sync is not practical due to the overhead of sync across so many cores</a:t>
            </a:r>
          </a:p>
          <a:p>
            <a:pPr lvl="0"/>
            <a:r>
              <a:rPr lang="en-US" dirty="0"/>
              <a:t>Solution: Call the reduce kernel recursively to reduce the results from previous reduce.</a:t>
            </a:r>
          </a:p>
        </p:txBody>
      </p:sp>
      <p:sp>
        <p:nvSpPr>
          <p:cNvPr id="2251" name="Shape 2251"/>
          <p:cNvSpPr txBox="1">
            <a:spLocks noGrp="1"/>
          </p:cNvSpPr>
          <p:nvPr>
            <p:ph type="title"/>
          </p:nvPr>
        </p:nvSpPr>
        <p:spPr/>
        <p:txBody>
          <a:bodyPr/>
          <a:lstStyle/>
          <a:p>
            <a:pPr lvl="0"/>
            <a:r>
              <a:rPr lang="en"/>
              <a:t>Parallel Reduce on GPU</a:t>
            </a:r>
          </a:p>
        </p:txBody>
      </p:sp>
      <p:pic>
        <p:nvPicPr>
          <p:cNvPr id="2253" name="Shape 2253"/>
          <p:cNvPicPr preferRelativeResize="0"/>
          <p:nvPr/>
        </p:nvPicPr>
        <p:blipFill>
          <a:blip r:embed="rId3">
            <a:alphaModFix/>
          </a:blip>
          <a:stretch>
            <a:fillRect/>
          </a:stretch>
        </p:blipFill>
        <p:spPr>
          <a:xfrm>
            <a:off x="2481350" y="4610100"/>
            <a:ext cx="6515100" cy="800100"/>
          </a:xfrm>
          <a:prstGeom prst="rect">
            <a:avLst/>
          </a:prstGeom>
          <a:noFill/>
          <a:ln>
            <a:noFill/>
          </a:ln>
        </p:spPr>
      </p:pic>
      <p:pic>
        <p:nvPicPr>
          <p:cNvPr id="2254" name="Shape 2254"/>
          <p:cNvPicPr preferRelativeResize="0"/>
          <p:nvPr/>
        </p:nvPicPr>
        <p:blipFill>
          <a:blip r:embed="rId4">
            <a:alphaModFix/>
          </a:blip>
          <a:stretch>
            <a:fillRect/>
          </a:stretch>
        </p:blipFill>
        <p:spPr>
          <a:xfrm>
            <a:off x="2689180" y="4720017"/>
            <a:ext cx="5968703" cy="606348"/>
          </a:xfrm>
          <a:prstGeom prst="rect">
            <a:avLst/>
          </a:prstGeom>
          <a:noFill/>
          <a:ln>
            <a:noFill/>
          </a:ln>
        </p:spPr>
      </p:pic>
      <p:pic>
        <p:nvPicPr>
          <p:cNvPr id="2255" name="Shape 2255"/>
          <p:cNvPicPr preferRelativeResize="0"/>
          <p:nvPr/>
        </p:nvPicPr>
        <p:blipFill>
          <a:blip r:embed="rId5">
            <a:alphaModFix/>
          </a:blip>
          <a:stretch>
            <a:fillRect/>
          </a:stretch>
        </p:blipFill>
        <p:spPr>
          <a:xfrm>
            <a:off x="5801578" y="5224462"/>
            <a:ext cx="2409825" cy="781050"/>
          </a:xfrm>
          <a:prstGeom prst="rect">
            <a:avLst/>
          </a:prstGeom>
          <a:noFill/>
          <a:ln>
            <a:noFill/>
          </a:ln>
        </p:spPr>
      </p:pic>
      <p:pic>
        <p:nvPicPr>
          <p:cNvPr id="2256" name="Shape 2256"/>
          <p:cNvPicPr preferRelativeResize="0"/>
          <p:nvPr/>
        </p:nvPicPr>
        <p:blipFill>
          <a:blip r:embed="rId6">
            <a:alphaModFix/>
          </a:blip>
          <a:stretch>
            <a:fillRect/>
          </a:stretch>
        </p:blipFill>
        <p:spPr>
          <a:xfrm>
            <a:off x="3195400" y="5224462"/>
            <a:ext cx="2419350" cy="781050"/>
          </a:xfrm>
          <a:prstGeom prst="rect">
            <a:avLst/>
          </a:prstGeom>
          <a:noFill/>
          <a:ln>
            <a:noFill/>
          </a:ln>
        </p:spPr>
      </p:pic>
      <p:pic>
        <p:nvPicPr>
          <p:cNvPr id="2257" name="Shape 2257"/>
          <p:cNvPicPr preferRelativeResize="0"/>
          <p:nvPr/>
        </p:nvPicPr>
        <p:blipFill>
          <a:blip r:embed="rId7">
            <a:alphaModFix/>
          </a:blip>
          <a:stretch>
            <a:fillRect/>
          </a:stretch>
        </p:blipFill>
        <p:spPr>
          <a:xfrm>
            <a:off x="2481350" y="6005512"/>
            <a:ext cx="6515100" cy="628650"/>
          </a:xfrm>
          <a:prstGeom prst="rect">
            <a:avLst/>
          </a:prstGeom>
          <a:noFill/>
          <a:ln>
            <a:noFill/>
          </a:ln>
        </p:spPr>
      </p:pic>
      <p:pic>
        <p:nvPicPr>
          <p:cNvPr id="2258" name="Shape 2258"/>
          <p:cNvPicPr preferRelativeResize="0"/>
          <p:nvPr/>
        </p:nvPicPr>
        <p:blipFill>
          <a:blip r:embed="rId8">
            <a:alphaModFix/>
          </a:blip>
          <a:stretch>
            <a:fillRect/>
          </a:stretch>
        </p:blipFill>
        <p:spPr>
          <a:xfrm>
            <a:off x="5262487" y="6054537"/>
            <a:ext cx="822080" cy="579638"/>
          </a:xfrm>
          <a:prstGeom prst="rect">
            <a:avLst/>
          </a:prstGeom>
          <a:noFill/>
          <a:ln>
            <a:noFill/>
          </a:ln>
        </p:spPr>
      </p:pic>
      <p:sp>
        <p:nvSpPr>
          <p:cNvPr id="2259" name="Shape 2259"/>
          <p:cNvSpPr txBox="1"/>
          <p:nvPr/>
        </p:nvSpPr>
        <p:spPr>
          <a:xfrm>
            <a:off x="9166600" y="4649553"/>
            <a:ext cx="1909614" cy="738633"/>
          </a:xfrm>
          <a:prstGeom prst="rect">
            <a:avLst/>
          </a:prstGeom>
          <a:noFill/>
          <a:ln>
            <a:noFill/>
          </a:ln>
        </p:spPr>
        <p:txBody>
          <a:bodyPr wrap="square" lIns="91425" tIns="91425" rIns="91425" bIns="91425" anchor="t" anchorCtr="0">
            <a:spAutoFit/>
          </a:bodyPr>
          <a:lstStyle/>
          <a:p>
            <a:r>
              <a:rPr lang="en">
                <a:solidFill>
                  <a:schemeClr val="dk2"/>
                </a:solidFill>
              </a:rPr>
              <a:t>Level 0: </a:t>
            </a:r>
          </a:p>
          <a:p>
            <a:r>
              <a:rPr lang="en">
                <a:solidFill>
                  <a:schemeClr val="dk2"/>
                </a:solidFill>
              </a:rPr>
              <a:t>8 Blocks</a:t>
            </a:r>
          </a:p>
        </p:txBody>
      </p:sp>
      <p:sp>
        <p:nvSpPr>
          <p:cNvPr id="2260" name="Shape 2260"/>
          <p:cNvSpPr txBox="1"/>
          <p:nvPr/>
        </p:nvSpPr>
        <p:spPr>
          <a:xfrm>
            <a:off x="9166599" y="5886878"/>
            <a:ext cx="1800757" cy="738633"/>
          </a:xfrm>
          <a:prstGeom prst="rect">
            <a:avLst/>
          </a:prstGeom>
          <a:noFill/>
          <a:ln>
            <a:noFill/>
          </a:ln>
        </p:spPr>
        <p:txBody>
          <a:bodyPr wrap="square" lIns="91425" tIns="91425" rIns="91425" bIns="91425" anchor="t" anchorCtr="0">
            <a:spAutoFit/>
          </a:bodyPr>
          <a:lstStyle/>
          <a:p>
            <a:r>
              <a:rPr lang="en" dirty="0">
                <a:solidFill>
                  <a:schemeClr val="dk2"/>
                </a:solidFill>
              </a:rPr>
              <a:t>Level 1: </a:t>
            </a:r>
          </a:p>
          <a:p>
            <a:r>
              <a:rPr lang="en" dirty="0">
                <a:solidFill>
                  <a:schemeClr val="dk2"/>
                </a:solidFill>
              </a:rPr>
              <a:t>1 Block</a:t>
            </a:r>
          </a:p>
        </p:txBody>
      </p:sp>
    </p:spTree>
    <p:extLst>
      <p:ext uri="{BB962C8B-B14F-4D97-AF65-F5344CB8AC3E}">
        <p14:creationId xmlns:p14="http://schemas.microsoft.com/office/powerpoint/2010/main" val="2641824570"/>
      </p:ext>
    </p:extLst>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6" name="Shape 2266"/>
          <p:cNvSpPr txBox="1">
            <a:spLocks noGrp="1"/>
          </p:cNvSpPr>
          <p:nvPr>
            <p:ph idx="1"/>
          </p:nvPr>
        </p:nvSpPr>
        <p:spPr/>
        <p:txBody>
          <a:bodyPr>
            <a:normAutofit/>
          </a:bodyPr>
          <a:lstStyle/>
          <a:p>
            <a:pPr lvl="0"/>
            <a:r>
              <a:rPr lang="en" dirty="0"/>
              <a:t>Serial Reduce:</a:t>
            </a:r>
          </a:p>
          <a:p>
            <a:pPr lvl="1"/>
            <a:r>
              <a:rPr lang="en" dirty="0"/>
              <a:t>Each iteration is dependant on the previous iteration.</a:t>
            </a:r>
          </a:p>
          <a:p>
            <a:pPr lvl="1"/>
            <a:r>
              <a:rPr lang="en" dirty="0"/>
              <a:t>Runtime complexity is O(n)</a:t>
            </a:r>
          </a:p>
          <a:p>
            <a:pPr marL="457200" lvl="1" indent="0">
              <a:buNone/>
            </a:pPr>
            <a:endParaRPr lang="en" dirty="0"/>
          </a:p>
          <a:p>
            <a:pPr lvl="0"/>
            <a:r>
              <a:rPr lang="en" dirty="0"/>
              <a:t>Parallel Reduce:</a:t>
            </a:r>
          </a:p>
          <a:p>
            <a:pPr lvl="1"/>
            <a:r>
              <a:rPr lang="en" dirty="0"/>
              <a:t>Has smaller number steps log</a:t>
            </a:r>
            <a:r>
              <a:rPr lang="en" baseline="-25000" dirty="0"/>
              <a:t>2</a:t>
            </a:r>
            <a:r>
              <a:rPr lang="en" dirty="0"/>
              <a:t>n. </a:t>
            </a:r>
          </a:p>
          <a:p>
            <a:pPr lvl="1"/>
            <a:r>
              <a:rPr lang="en" dirty="0"/>
              <a:t>Faster than a serial implementation.</a:t>
            </a:r>
          </a:p>
          <a:p>
            <a:pPr lvl="1"/>
            <a:r>
              <a:rPr lang="en" dirty="0"/>
              <a:t>Runtime complexity : O(log n)</a:t>
            </a:r>
          </a:p>
        </p:txBody>
      </p:sp>
      <p:sp>
        <p:nvSpPr>
          <p:cNvPr id="2265" name="Shape 2265"/>
          <p:cNvSpPr txBox="1">
            <a:spLocks noGrp="1"/>
          </p:cNvSpPr>
          <p:nvPr>
            <p:ph type="title"/>
          </p:nvPr>
        </p:nvSpPr>
        <p:spPr/>
        <p:txBody>
          <a:bodyPr>
            <a:normAutofit/>
          </a:bodyPr>
          <a:lstStyle/>
          <a:p>
            <a:pPr lvl="0"/>
            <a:r>
              <a:rPr lang="en" dirty="0"/>
              <a:t>Serial reduce vs Parallel reduce</a:t>
            </a:r>
          </a:p>
        </p:txBody>
      </p:sp>
    </p:spTree>
    <p:extLst>
      <p:ext uri="{BB962C8B-B14F-4D97-AF65-F5344CB8AC3E}">
        <p14:creationId xmlns:p14="http://schemas.microsoft.com/office/powerpoint/2010/main" val="2781802590"/>
      </p:ext>
    </p:extLst>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16882-FE70-418F-A786-C166299283B8}"/>
              </a:ext>
            </a:extLst>
          </p:cNvPr>
          <p:cNvSpPr>
            <a:spLocks noGrp="1"/>
          </p:cNvSpPr>
          <p:nvPr>
            <p:ph idx="1"/>
          </p:nvPr>
        </p:nvSpPr>
        <p:spPr/>
        <p:txBody>
          <a:bodyPr/>
          <a:lstStyle/>
          <a:p>
            <a:r>
              <a:rPr lang="en-US" dirty="0"/>
              <a:t>Single kernel call</a:t>
            </a:r>
          </a:p>
          <a:p>
            <a:r>
              <a:rPr lang="en-US" dirty="0"/>
              <a:t>Secondary reduction on CPU</a:t>
            </a:r>
          </a:p>
          <a:p>
            <a:r>
              <a:rPr lang="en-US" dirty="0"/>
              <a:t>Output data array size = ?</a:t>
            </a:r>
          </a:p>
        </p:txBody>
      </p:sp>
      <p:sp>
        <p:nvSpPr>
          <p:cNvPr id="3" name="Title 2">
            <a:extLst>
              <a:ext uri="{FF2B5EF4-FFF2-40B4-BE49-F238E27FC236}">
                <a16:creationId xmlns:a16="http://schemas.microsoft.com/office/drawing/2014/main" id="{015A55F2-66F1-42E5-8C0D-3E1EDC605646}"/>
              </a:ext>
            </a:extLst>
          </p:cNvPr>
          <p:cNvSpPr>
            <a:spLocks noGrp="1"/>
          </p:cNvSpPr>
          <p:nvPr>
            <p:ph type="title"/>
          </p:nvPr>
        </p:nvSpPr>
        <p:spPr/>
        <p:txBody>
          <a:bodyPr/>
          <a:lstStyle/>
          <a:p>
            <a:r>
              <a:rPr lang="en-US" dirty="0"/>
              <a:t>Reduction Code Walkthrough - Host</a:t>
            </a:r>
          </a:p>
        </p:txBody>
      </p:sp>
    </p:spTree>
    <p:extLst>
      <p:ext uri="{BB962C8B-B14F-4D97-AF65-F5344CB8AC3E}">
        <p14:creationId xmlns:p14="http://schemas.microsoft.com/office/powerpoint/2010/main" val="366716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16882-FE70-418F-A786-C166299283B8}"/>
              </a:ext>
            </a:extLst>
          </p:cNvPr>
          <p:cNvSpPr>
            <a:spLocks noGrp="1"/>
          </p:cNvSpPr>
          <p:nvPr>
            <p:ph idx="1"/>
          </p:nvPr>
        </p:nvSpPr>
        <p:spPr/>
        <p:txBody>
          <a:bodyPr/>
          <a:lstStyle/>
          <a:p>
            <a:r>
              <a:rPr lang="en-US" dirty="0"/>
              <a:t>Kernels Divided into 4 Parts:</a:t>
            </a:r>
          </a:p>
          <a:p>
            <a:pPr marL="514350" indent="-514350">
              <a:buFont typeface="+mj-lt"/>
              <a:buAutoNum type="arabicPeriod"/>
            </a:pPr>
            <a:r>
              <a:rPr lang="en-US" dirty="0"/>
              <a:t>Declare dynamic shared memory and compute index</a:t>
            </a:r>
          </a:p>
          <a:p>
            <a:pPr marL="514350" indent="-514350">
              <a:buFont typeface="+mj-lt"/>
              <a:buAutoNum type="arabicPeriod"/>
            </a:pPr>
            <a:r>
              <a:rPr lang="en-US" dirty="0"/>
              <a:t>Load input into shared memory</a:t>
            </a:r>
          </a:p>
          <a:p>
            <a:pPr marL="514350" indent="-514350">
              <a:buFont typeface="+mj-lt"/>
              <a:buAutoNum type="arabicPeriod"/>
            </a:pPr>
            <a:r>
              <a:rPr lang="en-US" dirty="0"/>
              <a:t>Reduce in shared memory</a:t>
            </a:r>
          </a:p>
          <a:p>
            <a:pPr marL="514350" indent="-514350">
              <a:buFont typeface="+mj-lt"/>
              <a:buAutoNum type="arabicPeriod"/>
            </a:pPr>
            <a:r>
              <a:rPr lang="en-US" dirty="0"/>
              <a:t>Copy result of each block into global memory</a:t>
            </a:r>
          </a:p>
          <a:p>
            <a:pPr marL="514350" indent="-514350">
              <a:buFont typeface="+mj-lt"/>
              <a:buAutoNum type="arabicPeriod"/>
            </a:pPr>
            <a:endParaRPr lang="en-US" dirty="0"/>
          </a:p>
          <a:p>
            <a:r>
              <a:rPr lang="en-US" dirty="0"/>
              <a:t>We only modify Parts 2 and 3 for optimization</a:t>
            </a:r>
          </a:p>
        </p:txBody>
      </p:sp>
      <p:sp>
        <p:nvSpPr>
          <p:cNvPr id="3" name="Title 2">
            <a:extLst>
              <a:ext uri="{FF2B5EF4-FFF2-40B4-BE49-F238E27FC236}">
                <a16:creationId xmlns:a16="http://schemas.microsoft.com/office/drawing/2014/main" id="{015A55F2-66F1-42E5-8C0D-3E1EDC605646}"/>
              </a:ext>
            </a:extLst>
          </p:cNvPr>
          <p:cNvSpPr>
            <a:spLocks noGrp="1"/>
          </p:cNvSpPr>
          <p:nvPr>
            <p:ph type="title"/>
          </p:nvPr>
        </p:nvSpPr>
        <p:spPr>
          <a:xfrm>
            <a:off x="838200" y="365125"/>
            <a:ext cx="11038114" cy="1325563"/>
          </a:xfrm>
        </p:spPr>
        <p:txBody>
          <a:bodyPr>
            <a:normAutofit/>
          </a:bodyPr>
          <a:lstStyle/>
          <a:p>
            <a:r>
              <a:rPr lang="en-US" dirty="0"/>
              <a:t>Reduction Code Walkthrough - Device</a:t>
            </a:r>
          </a:p>
        </p:txBody>
      </p:sp>
    </p:spTree>
    <p:extLst>
      <p:ext uri="{BB962C8B-B14F-4D97-AF65-F5344CB8AC3E}">
        <p14:creationId xmlns:p14="http://schemas.microsoft.com/office/powerpoint/2010/main" val="249436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84930CE6-ABF0-41CF-B764-C958CE68F926}"/>
              </a:ext>
            </a:extLst>
          </p:cNvPr>
          <p:cNvPicPr>
            <a:picLocks noChangeAspect="1"/>
          </p:cNvPicPr>
          <p:nvPr/>
        </p:nvPicPr>
        <p:blipFill>
          <a:blip r:embed="rId2"/>
          <a:stretch>
            <a:fillRect/>
          </a:stretch>
        </p:blipFill>
        <p:spPr>
          <a:xfrm>
            <a:off x="2776165" y="1365245"/>
            <a:ext cx="6638844" cy="5378460"/>
          </a:xfrm>
          <a:prstGeom prst="rect">
            <a:avLst/>
          </a:prstGeom>
        </p:spPr>
      </p:pic>
      <p:sp>
        <p:nvSpPr>
          <p:cNvPr id="3" name="Title 2">
            <a:extLst>
              <a:ext uri="{FF2B5EF4-FFF2-40B4-BE49-F238E27FC236}">
                <a16:creationId xmlns:a16="http://schemas.microsoft.com/office/drawing/2014/main" id="{E5F2BB56-E1F1-426F-AA4A-449CE17BE1FC}"/>
              </a:ext>
            </a:extLst>
          </p:cNvPr>
          <p:cNvSpPr>
            <a:spLocks noGrp="1"/>
          </p:cNvSpPr>
          <p:nvPr>
            <p:ph type="title"/>
          </p:nvPr>
        </p:nvSpPr>
        <p:spPr/>
        <p:txBody>
          <a:bodyPr>
            <a:normAutofit/>
          </a:bodyPr>
          <a:lstStyle/>
          <a:p>
            <a:r>
              <a:rPr lang="en-US" dirty="0"/>
              <a:t>Stage 0</a:t>
            </a:r>
            <a:r>
              <a:rPr lang="en" dirty="0"/>
              <a:t>: Interleaved Addressing</a:t>
            </a:r>
            <a:endParaRPr lang="en-US" dirty="0"/>
          </a:p>
        </p:txBody>
      </p:sp>
      <p:sp>
        <p:nvSpPr>
          <p:cNvPr id="134" name="Oval 133">
            <a:extLst>
              <a:ext uri="{FF2B5EF4-FFF2-40B4-BE49-F238E27FC236}">
                <a16:creationId xmlns:a16="http://schemas.microsoft.com/office/drawing/2014/main" id="{B1CA01BF-95B2-44A4-98D2-2A8D7558FC4A}"/>
              </a:ext>
            </a:extLst>
          </p:cNvPr>
          <p:cNvSpPr/>
          <p:nvPr/>
        </p:nvSpPr>
        <p:spPr>
          <a:xfrm>
            <a:off x="2682988" y="6280605"/>
            <a:ext cx="568099" cy="511175"/>
          </a:xfrm>
          <a:prstGeom prst="ellipse">
            <a:avLst/>
          </a:prstGeom>
          <a:noFill/>
          <a:ln w="76200">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2102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AD6B37-2C5A-4DAD-B2F7-F283F404C793}"/>
              </a:ext>
            </a:extLst>
          </p:cNvPr>
          <p:cNvSpPr>
            <a:spLocks noGrp="1"/>
          </p:cNvSpPr>
          <p:nvPr>
            <p:ph idx="1"/>
          </p:nvPr>
        </p:nvSpPr>
        <p:spPr/>
        <p:txBody>
          <a:bodyPr/>
          <a:lstStyle/>
          <a:p>
            <a:r>
              <a:rPr lang="en-US" dirty="0"/>
              <a:t>For Fermi, Global Memory -&gt; L1 cache allowed</a:t>
            </a:r>
          </a:p>
          <a:p>
            <a:r>
              <a:rPr lang="en-US" dirty="0"/>
              <a:t>For Kepler and newer, L1 is reserved for Local Memory</a:t>
            </a:r>
          </a:p>
          <a:p>
            <a:pPr lvl="1"/>
            <a:r>
              <a:rPr lang="en-US" dirty="0"/>
              <a:t>Only Global Memory -&gt; L2 caching</a:t>
            </a:r>
          </a:p>
        </p:txBody>
      </p:sp>
      <p:sp>
        <p:nvSpPr>
          <p:cNvPr id="3" name="Title 2">
            <a:extLst>
              <a:ext uri="{FF2B5EF4-FFF2-40B4-BE49-F238E27FC236}">
                <a16:creationId xmlns:a16="http://schemas.microsoft.com/office/drawing/2014/main" id="{878B7F66-D6B9-49DC-879E-2A50411869B5}"/>
              </a:ext>
            </a:extLst>
          </p:cNvPr>
          <p:cNvSpPr>
            <a:spLocks noGrp="1"/>
          </p:cNvSpPr>
          <p:nvPr>
            <p:ph type="title"/>
          </p:nvPr>
        </p:nvSpPr>
        <p:spPr/>
        <p:txBody>
          <a:bodyPr/>
          <a:lstStyle/>
          <a:p>
            <a:r>
              <a:rPr lang="en-US" dirty="0"/>
              <a:t>Memory Coalescing - Caching</a:t>
            </a:r>
          </a:p>
        </p:txBody>
      </p:sp>
    </p:spTree>
    <p:extLst>
      <p:ext uri="{BB962C8B-B14F-4D97-AF65-F5344CB8AC3E}">
        <p14:creationId xmlns:p14="http://schemas.microsoft.com/office/powerpoint/2010/main" val="756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sp>
        <p:nvSpPr>
          <p:cNvPr id="2331" name="Shape 2331"/>
          <p:cNvSpPr txBox="1">
            <a:spLocks noGrp="1"/>
          </p:cNvSpPr>
          <p:nvPr>
            <p:ph type="title"/>
          </p:nvPr>
        </p:nvSpPr>
        <p:spPr/>
        <p:txBody>
          <a:bodyPr>
            <a:normAutofit/>
          </a:bodyPr>
          <a:lstStyle/>
          <a:p>
            <a:pPr lvl="0"/>
            <a:r>
              <a:rPr lang="en-US" dirty="0"/>
              <a:t>Stage 0</a:t>
            </a:r>
            <a:r>
              <a:rPr lang="en" dirty="0"/>
              <a:t>: Interleaved Addressing</a:t>
            </a:r>
          </a:p>
        </p:txBody>
      </p:sp>
      <p:sp>
        <p:nvSpPr>
          <p:cNvPr id="5" name="Rectangle 1">
            <a:extLst>
              <a:ext uri="{FF2B5EF4-FFF2-40B4-BE49-F238E27FC236}">
                <a16:creationId xmlns:a16="http://schemas.microsoft.com/office/drawing/2014/main" id="{7D7F898C-1A02-462E-B393-179D3E780FEC}"/>
              </a:ext>
            </a:extLst>
          </p:cNvPr>
          <p:cNvSpPr>
            <a:spLocks noChangeArrowheads="1"/>
          </p:cNvSpPr>
          <p:nvPr/>
        </p:nvSpPr>
        <p:spPr bwMode="auto">
          <a:xfrm>
            <a:off x="838200" y="1532301"/>
            <a:ext cx="10732425" cy="526297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F008A"/>
                </a:solidFill>
                <a:effectLst/>
                <a:latin typeface="Consolas" panose="020B0609020204030204" pitchFamily="49" charset="0"/>
              </a:rPr>
              <a:t>__global__</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reduce_stage0(</a:t>
            </a:r>
            <a:r>
              <a:rPr kumimoji="0" lang="en-US" altLang="en-US" sz="1600" b="0" i="0" u="none" strike="noStrike" cap="none" normalizeH="0" baseline="0" dirty="0" err="1">
                <a:ln>
                  <a:noFill/>
                </a:ln>
                <a:solidFill>
                  <a:srgbClr val="0000FF"/>
                </a:solidFill>
                <a:effectLst/>
                <a:latin typeface="Consolas" panose="020B0609020204030204" pitchFamily="49" charset="0"/>
              </a:rPr>
              <a:t>const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d_idata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d_odata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Dynamic allocation of shared memory - See kernel call in host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extern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F008A"/>
                </a:solidFill>
                <a:effectLst/>
                <a:latin typeface="Consolas" panose="020B0609020204030204" pitchFamily="49" charset="0"/>
              </a:rPr>
              <a:t>__shared__</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rgbClr val="008000"/>
              </a:solidFill>
              <a:effectLst/>
              <a:latin typeface="Consolas" panose="020B0609020204030204" pitchFamily="49" charset="0"/>
            </a:endParaRPr>
          </a:p>
          <a:p>
            <a:pPr lvl="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blockIdx.x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blockDim.x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lang="en-US" altLang="en-US" sz="1600" dirty="0">
                <a:solidFill>
                  <a:srgbClr val="008000"/>
                </a:solidFill>
                <a:latin typeface="Consolas" panose="020B0609020204030204" pitchFamily="49" charset="0"/>
              </a:rPr>
              <a:t>// Calculate 1D Index</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 &lt; </a:t>
            </a:r>
            <a:r>
              <a:rPr kumimoji="0" lang="en-US" altLang="en-US" sz="1600" b="0" i="0" u="none" strike="noStrike" cap="none" normalizeH="0" baseline="0" dirty="0">
                <a:ln>
                  <a:noFill/>
                </a:ln>
                <a:solidFill>
                  <a:srgbClr val="808080"/>
                </a:solidFill>
                <a:effectLst/>
                <a:latin typeface="Consolas" panose="020B0609020204030204" pitchFamily="49" charset="0"/>
              </a:rPr>
              <a:t>n</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lvl="0"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808080"/>
                </a:solidFill>
                <a:effectLst/>
                <a:latin typeface="Consolas" panose="020B0609020204030204" pitchFamily="49" charset="0"/>
              </a:rPr>
              <a:t>d_idata</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idx</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lang="en-US" altLang="en-US" sz="1600" dirty="0">
                <a:solidFill>
                  <a:srgbClr val="008000"/>
                </a:solidFill>
                <a:latin typeface="Consolas" panose="020B0609020204030204" pitchFamily="49" charset="0"/>
              </a:rPr>
              <a:t>// Copy input data to shared memory</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Reduce within block - Start from c = 1, </a:t>
            </a:r>
            <a:r>
              <a:rPr kumimoji="0" lang="en-US" altLang="en-US" sz="1600" b="0" i="0" u="none" strike="noStrike" cap="none" normalizeH="0" baseline="0" dirty="0" err="1">
                <a:ln>
                  <a:noFill/>
                </a:ln>
                <a:solidFill>
                  <a:srgbClr val="008000"/>
                </a:solidFill>
                <a:effectLst/>
                <a:latin typeface="Consolas" panose="020B0609020204030204" pitchFamily="49" charset="0"/>
              </a:rPr>
              <a:t>upto</a:t>
            </a:r>
            <a:r>
              <a:rPr kumimoji="0" lang="en-US" altLang="en-US" sz="1600" b="0" i="0" u="none" strike="noStrike" cap="none" normalizeH="0" baseline="0" dirty="0">
                <a:ln>
                  <a:noFill/>
                </a:ln>
                <a:solidFill>
                  <a:srgbClr val="008000"/>
                </a:solidFill>
                <a:effectLst/>
                <a:latin typeface="Consolas" panose="020B0609020204030204" pitchFamily="49" charset="0"/>
              </a:rPr>
              <a:t> block size, each time doubling the offset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for</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 c = 1; c &lt; </a:t>
            </a:r>
            <a:r>
              <a:rPr kumimoji="0" lang="en-US" altLang="en-US" sz="1600" b="0" i="0" u="none" strike="noStrike" cap="none" normalizeH="0" baseline="0" dirty="0" err="1">
                <a:ln>
                  <a:noFill/>
                </a:ln>
                <a:solidFill>
                  <a:srgbClr val="000000"/>
                </a:solidFill>
                <a:effectLst/>
                <a:latin typeface="Consolas" panose="020B0609020204030204" pitchFamily="49" charset="0"/>
              </a:rPr>
              <a:t>blockDim.x</a:t>
            </a:r>
            <a:r>
              <a:rPr kumimoji="0" lang="en-US" altLang="en-US" sz="1600" b="0" i="0" u="none" strike="noStrike" cap="none" normalizeH="0" baseline="0" dirty="0">
                <a:ln>
                  <a:noFill/>
                </a:ln>
                <a:solidFill>
                  <a:srgbClr val="000000"/>
                </a:solidFill>
                <a:effectLst/>
                <a:latin typeface="Consolas" panose="020B0609020204030204" pitchFamily="49" charset="0"/>
              </a:rPr>
              <a:t>; c *= 2)  {</a:t>
            </a:r>
          </a:p>
          <a:p>
            <a:pPr eaLnBrk="0" fontAlgn="base" hangingPunct="0">
              <a:spcBef>
                <a:spcPct val="0"/>
              </a:spcBef>
              <a:spcAft>
                <a:spcPct val="0"/>
              </a:spcAf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(2 * c) == 0)</a:t>
            </a:r>
            <a:r>
              <a:rPr lang="en-US" altLang="en-US" sz="1600" dirty="0">
                <a:solidFill>
                  <a:srgbClr val="000000"/>
                </a:solidFill>
                <a:latin typeface="Consolas" panose="020B0609020204030204" pitchFamily="49" charset="0"/>
              </a:rPr>
              <a:t>         </a:t>
            </a:r>
            <a:r>
              <a:rPr lang="en-US" altLang="en-US" sz="1600" dirty="0">
                <a:solidFill>
                  <a:srgbClr val="008000"/>
                </a:solidFill>
                <a:latin typeface="Consolas" panose="020B0609020204030204" pitchFamily="49" charset="0"/>
              </a:rPr>
              <a:t>// Add only on left index of each level</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__</a:t>
            </a:r>
            <a:r>
              <a:rPr kumimoji="0" lang="en-US" altLang="en-US" sz="1600" b="0" i="0" u="none" strike="noStrike" cap="none" normalizeH="0" baseline="0" dirty="0" err="1">
                <a:ln>
                  <a:noFill/>
                </a:ln>
                <a:solidFill>
                  <a:srgbClr val="000000"/>
                </a:solidFill>
                <a:effectLst/>
                <a:latin typeface="Consolas" panose="020B0609020204030204" pitchFamily="49" charset="0"/>
              </a:rPr>
              <a:t>syncthreads</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Copy result of reduction to global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threadIdx.x</a:t>
            </a:r>
            <a:r>
              <a:rPr kumimoji="0" lang="en-US" altLang="en-US" sz="1600" b="0" i="0" u="none" strike="noStrike" cap="none" normalizeH="0" baseline="0" dirty="0">
                <a:ln>
                  <a:noFill/>
                </a:ln>
                <a:solidFill>
                  <a:srgbClr val="000000"/>
                </a:solidFill>
                <a:effectLst/>
                <a:latin typeface="Consolas" panose="020B0609020204030204" pitchFamily="49"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d_odata</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blockIdx.x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smem</a:t>
            </a:r>
            <a:r>
              <a:rPr kumimoji="0" lang="en-US" altLang="en-US" sz="1600" b="0" i="0" u="none" strike="noStrike" cap="none" normalizeH="0" baseline="0" dirty="0">
                <a:ln>
                  <a:noFill/>
                </a:ln>
                <a:solidFill>
                  <a:srgbClr val="000000"/>
                </a:solidFill>
                <a:effectLst/>
                <a:latin typeface="Consolas" panose="020B0609020204030204"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14CF564-B695-4D47-93E5-A85502E73F0D}"/>
              </a:ext>
            </a:extLst>
          </p:cNvPr>
          <p:cNvSpPr/>
          <p:nvPr/>
        </p:nvSpPr>
        <p:spPr>
          <a:xfrm>
            <a:off x="838200" y="1850572"/>
            <a:ext cx="10933811" cy="1121229"/>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1</a:t>
            </a:r>
          </a:p>
        </p:txBody>
      </p:sp>
      <p:sp>
        <p:nvSpPr>
          <p:cNvPr id="8" name="Rectangle 7">
            <a:extLst>
              <a:ext uri="{FF2B5EF4-FFF2-40B4-BE49-F238E27FC236}">
                <a16:creationId xmlns:a16="http://schemas.microsoft.com/office/drawing/2014/main" id="{82F752A6-DFF4-4484-B067-48D2E4A0251F}"/>
              </a:ext>
            </a:extLst>
          </p:cNvPr>
          <p:cNvSpPr/>
          <p:nvPr/>
        </p:nvSpPr>
        <p:spPr>
          <a:xfrm>
            <a:off x="838200" y="2971801"/>
            <a:ext cx="10933811" cy="1121229"/>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2</a:t>
            </a:r>
          </a:p>
        </p:txBody>
      </p:sp>
      <p:sp>
        <p:nvSpPr>
          <p:cNvPr id="9" name="Rectangle 8">
            <a:extLst>
              <a:ext uri="{FF2B5EF4-FFF2-40B4-BE49-F238E27FC236}">
                <a16:creationId xmlns:a16="http://schemas.microsoft.com/office/drawing/2014/main" id="{811422FE-6D77-4DE6-82DF-3957869DEF0F}"/>
              </a:ext>
            </a:extLst>
          </p:cNvPr>
          <p:cNvSpPr/>
          <p:nvPr/>
        </p:nvSpPr>
        <p:spPr>
          <a:xfrm>
            <a:off x="838199" y="4100515"/>
            <a:ext cx="10933811" cy="163625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3</a:t>
            </a:r>
          </a:p>
        </p:txBody>
      </p:sp>
      <p:sp>
        <p:nvSpPr>
          <p:cNvPr id="10" name="Rectangle 9">
            <a:extLst>
              <a:ext uri="{FF2B5EF4-FFF2-40B4-BE49-F238E27FC236}">
                <a16:creationId xmlns:a16="http://schemas.microsoft.com/office/drawing/2014/main" id="{E2C3FC43-5723-423D-838F-0C1D192FFE8C}"/>
              </a:ext>
            </a:extLst>
          </p:cNvPr>
          <p:cNvSpPr/>
          <p:nvPr/>
        </p:nvSpPr>
        <p:spPr>
          <a:xfrm>
            <a:off x="838198" y="5736771"/>
            <a:ext cx="10933811" cy="76608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4</a:t>
            </a:r>
          </a:p>
        </p:txBody>
      </p:sp>
    </p:spTree>
    <p:extLst>
      <p:ext uri="{BB962C8B-B14F-4D97-AF65-F5344CB8AC3E}">
        <p14:creationId xmlns:p14="http://schemas.microsoft.com/office/powerpoint/2010/main" val="1406141133"/>
      </p:ext>
    </p:extLst>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Shape 2337"/>
          <p:cNvSpPr txBox="1">
            <a:spLocks noGrp="1"/>
          </p:cNvSpPr>
          <p:nvPr>
            <p:ph type="title"/>
          </p:nvPr>
        </p:nvSpPr>
        <p:spPr/>
        <p:txBody>
          <a:bodyPr>
            <a:normAutofit fontScale="90000"/>
          </a:bodyPr>
          <a:lstStyle/>
          <a:p>
            <a:pPr lvl="0"/>
            <a:r>
              <a:rPr lang="en"/>
              <a:t>Performance for 32M elements (GTX 770)</a:t>
            </a:r>
          </a:p>
        </p:txBody>
      </p:sp>
      <p:graphicFrame>
        <p:nvGraphicFramePr>
          <p:cNvPr id="2338" name="Shape 2338"/>
          <p:cNvGraphicFramePr/>
          <p:nvPr>
            <p:extLst>
              <p:ext uri="{D42A27DB-BD31-4B8C-83A1-F6EECF244321}">
                <p14:modId xmlns:p14="http://schemas.microsoft.com/office/powerpoint/2010/main" val="1749590108"/>
              </p:ext>
            </p:extLst>
          </p:nvPr>
        </p:nvGraphicFramePr>
        <p:xfrm>
          <a:off x="2458650" y="2024050"/>
          <a:ext cx="7274700" cy="2209710"/>
        </p:xfrm>
        <a:graphic>
          <a:graphicData uri="http://schemas.openxmlformats.org/drawingml/2006/table">
            <a:tbl>
              <a:tblPr firstRow="1" firstCol="1" lastCol="1" bandRow="1">
                <a:tableStyleId>{284E427A-3D55-4303-BF80-6455036E1DE7}</a:tableStyleId>
              </a:tblPr>
              <a:tblGrid>
                <a:gridCol w="1983575">
                  <a:extLst>
                    <a:ext uri="{9D8B030D-6E8A-4147-A177-3AD203B41FA5}">
                      <a16:colId xmlns:a16="http://schemas.microsoft.com/office/drawing/2014/main" val="3441695025"/>
                    </a:ext>
                  </a:extLst>
                </a:gridCol>
                <a:gridCol w="1144200">
                  <a:extLst>
                    <a:ext uri="{9D8B030D-6E8A-4147-A177-3AD203B41FA5}">
                      <a16:colId xmlns:a16="http://schemas.microsoft.com/office/drawing/2014/main" val="3030302341"/>
                    </a:ext>
                  </a:extLst>
                </a:gridCol>
                <a:gridCol w="1617450">
                  <a:extLst>
                    <a:ext uri="{9D8B030D-6E8A-4147-A177-3AD203B41FA5}">
                      <a16:colId xmlns:a16="http://schemas.microsoft.com/office/drawing/2014/main" val="1630004773"/>
                    </a:ext>
                  </a:extLst>
                </a:gridCol>
                <a:gridCol w="1304925">
                  <a:extLst>
                    <a:ext uri="{9D8B030D-6E8A-4147-A177-3AD203B41FA5}">
                      <a16:colId xmlns:a16="http://schemas.microsoft.com/office/drawing/2014/main" val="2893510057"/>
                    </a:ext>
                  </a:extLst>
                </a:gridCol>
                <a:gridCol w="1224550">
                  <a:extLst>
                    <a:ext uri="{9D8B030D-6E8A-4147-A177-3AD203B41FA5}">
                      <a16:colId xmlns:a16="http://schemas.microsoft.com/office/drawing/2014/main" val="168852206"/>
                    </a:ext>
                  </a:extLst>
                </a:gridCol>
              </a:tblGrid>
              <a:tr h="601950">
                <a:tc>
                  <a:txBody>
                    <a:bodyPr/>
                    <a:lstStyle/>
                    <a:p>
                      <a:pPr lvl="0" algn="ctr" rtl="0">
                        <a:spcBef>
                          <a:spcPts val="0"/>
                        </a:spcBef>
                        <a:buNone/>
                      </a:pPr>
                      <a:endParaRPr dirty="0"/>
                    </a:p>
                  </a:txBody>
                  <a:tcPr marL="91425" marR="91425" marT="91425" marB="91425" anchor="ctr"/>
                </a:tc>
                <a:tc>
                  <a:txBody>
                    <a:bodyPr/>
                    <a:lstStyle/>
                    <a:p>
                      <a:pPr lvl="0" algn="ctr" rtl="0">
                        <a:spcBef>
                          <a:spcPts val="0"/>
                        </a:spcBef>
                        <a:buNone/>
                      </a:pPr>
                      <a:r>
                        <a:rPr lang="en"/>
                        <a:t>Time (ms)</a:t>
                      </a:r>
                    </a:p>
                  </a:txBody>
                  <a:tcPr marL="91425" marR="91425" marT="91425" marB="91425" anchor="ctr"/>
                </a:tc>
                <a:tc>
                  <a:txBody>
                    <a:bodyPr/>
                    <a:lstStyle/>
                    <a:p>
                      <a:pPr lvl="0" algn="ctr" rtl="0">
                        <a:spcBef>
                          <a:spcPts val="0"/>
                        </a:spcBef>
                        <a:buNone/>
                      </a:pPr>
                      <a:r>
                        <a:rPr lang="en"/>
                        <a:t>Bandwidth (GB/s)</a:t>
                      </a:r>
                    </a:p>
                  </a:txBody>
                  <a:tcPr marL="91425" marR="91425" marT="91425" marB="91425" anchor="ctr"/>
                </a:tc>
                <a:tc>
                  <a:txBody>
                    <a:bodyPr/>
                    <a:lstStyle/>
                    <a:p>
                      <a:pPr lvl="0" algn="ctr" rtl="0">
                        <a:spcBef>
                          <a:spcPts val="0"/>
                        </a:spcBef>
                        <a:buNone/>
                      </a:pPr>
                      <a:r>
                        <a:rPr lang="en"/>
                        <a:t>Step Speedup</a:t>
                      </a:r>
                    </a:p>
                  </a:txBody>
                  <a:tcPr marL="91425" marR="91425" marT="91425" marB="91425" anchor="ctr"/>
                </a:tc>
                <a:tc>
                  <a:txBody>
                    <a:bodyPr/>
                    <a:lstStyle/>
                    <a:p>
                      <a:pPr lvl="0" algn="ctr" rtl="0">
                        <a:spcBef>
                          <a:spcPts val="0"/>
                        </a:spcBef>
                        <a:buNone/>
                      </a:pPr>
                      <a:r>
                        <a:rPr lang="en"/>
                        <a:t>Speed Up vs CPU</a:t>
                      </a:r>
                    </a:p>
                  </a:txBody>
                  <a:tcPr marL="91425" marR="91425" marT="91425" marB="91425" anchor="ctr"/>
                </a:tc>
                <a:extLst>
                  <a:ext uri="{0D108BD9-81ED-4DB2-BD59-A6C34878D82A}">
                    <a16:rowId xmlns:a16="http://schemas.microsoft.com/office/drawing/2014/main" val="466497368"/>
                  </a:ext>
                </a:extLst>
              </a:tr>
              <a:tr h="601950">
                <a:tc>
                  <a:txBody>
                    <a:bodyPr/>
                    <a:lstStyle/>
                    <a:p>
                      <a:pPr lvl="0" algn="ctr" rtl="0">
                        <a:spcBef>
                          <a:spcPts val="0"/>
                        </a:spcBef>
                        <a:buNone/>
                      </a:pPr>
                      <a:r>
                        <a:rPr lang="en"/>
                        <a:t>CPU</a:t>
                      </a:r>
                    </a:p>
                  </a:txBody>
                  <a:tcPr marL="91425" marR="91425" marT="91425" marB="91425" anchor="ctr"/>
                </a:tc>
                <a:tc>
                  <a:txBody>
                    <a:bodyPr/>
                    <a:lstStyle/>
                    <a:p>
                      <a:pPr lvl="0" algn="ctr" rtl="0">
                        <a:lnSpc>
                          <a:spcPct val="115000"/>
                        </a:lnSpc>
                        <a:spcBef>
                          <a:spcPts val="0"/>
                        </a:spcBef>
                        <a:buNone/>
                      </a:pPr>
                      <a:r>
                        <a:rPr lang="en"/>
                        <a:t>8.8</a:t>
                      </a:r>
                    </a:p>
                  </a:txBody>
                  <a:tcPr marL="91425" marR="91425" marT="91425" marB="91425" anchor="ctr"/>
                </a:tc>
                <a:tc>
                  <a:txBody>
                    <a:bodyPr/>
                    <a:lstStyle/>
                    <a:p>
                      <a:pPr lvl="0" algn="ctr" rtl="0">
                        <a:lnSpc>
                          <a:spcPct val="115000"/>
                        </a:lnSpc>
                        <a:spcBef>
                          <a:spcPts val="0"/>
                        </a:spcBef>
                        <a:buNone/>
                      </a:pPr>
                      <a:r>
                        <a:rPr lang="en"/>
                        <a:t>15.25</a:t>
                      </a:r>
                    </a:p>
                  </a:txBody>
                  <a:tcPr marL="91425" marR="91425" marT="91425" marB="91425" anchor="ctr"/>
                </a:tc>
                <a:tc>
                  <a:txBody>
                    <a:bodyPr/>
                    <a:lstStyle/>
                    <a:p>
                      <a:pPr lvl="0" algn="ctr" rtl="0">
                        <a:spcBef>
                          <a:spcPts val="0"/>
                        </a:spcBef>
                        <a:buNone/>
                      </a:pPr>
                      <a:endParaRPr/>
                    </a:p>
                  </a:txBody>
                  <a:tcPr marL="91425" marR="91425" marT="91425" marB="91425" anchor="ctr"/>
                </a:tc>
                <a:tc>
                  <a:txBody>
                    <a:bodyPr/>
                    <a:lstStyle/>
                    <a:p>
                      <a:pPr lvl="0" algn="ctr" rtl="0">
                        <a:spcBef>
                          <a:spcPts val="0"/>
                        </a:spcBef>
                        <a:buNone/>
                      </a:pPr>
                      <a:endParaRPr/>
                    </a:p>
                  </a:txBody>
                  <a:tcPr marL="91425" marR="91425" marT="91425" marB="91425" anchor="ctr"/>
                </a:tc>
                <a:extLst>
                  <a:ext uri="{0D108BD9-81ED-4DB2-BD59-A6C34878D82A}">
                    <a16:rowId xmlns:a16="http://schemas.microsoft.com/office/drawing/2014/main" val="3045186779"/>
                  </a:ext>
                </a:extLst>
              </a:tr>
              <a:tr h="601950">
                <a:tc>
                  <a:txBody>
                    <a:bodyPr/>
                    <a:lstStyle/>
                    <a:p>
                      <a:pPr lvl="0" algn="ctr" rtl="0">
                        <a:spcBef>
                          <a:spcPts val="0"/>
                        </a:spcBef>
                        <a:buNone/>
                      </a:pPr>
                      <a:r>
                        <a:rPr lang="en" dirty="0"/>
                        <a:t>Stage 0</a:t>
                      </a:r>
                    </a:p>
                  </a:txBody>
                  <a:tcPr marL="91425" marR="91425" marT="91425" marB="91425" anchor="ctr"/>
                </a:tc>
                <a:tc>
                  <a:txBody>
                    <a:bodyPr/>
                    <a:lstStyle/>
                    <a:p>
                      <a:pPr lvl="0" algn="ctr" rtl="0">
                        <a:lnSpc>
                          <a:spcPct val="115000"/>
                        </a:lnSpc>
                        <a:spcBef>
                          <a:spcPts val="0"/>
                        </a:spcBef>
                        <a:buNone/>
                      </a:pPr>
                      <a:r>
                        <a:rPr lang="en" dirty="0"/>
                        <a:t>7.90</a:t>
                      </a:r>
                    </a:p>
                  </a:txBody>
                  <a:tcPr marL="91425" marR="91425" marT="91425" marB="91425" anchor="ctr"/>
                </a:tc>
                <a:tc>
                  <a:txBody>
                    <a:bodyPr/>
                    <a:lstStyle/>
                    <a:p>
                      <a:pPr lvl="0" algn="ctr" rtl="0">
                        <a:lnSpc>
                          <a:spcPct val="115000"/>
                        </a:lnSpc>
                        <a:spcBef>
                          <a:spcPts val="0"/>
                        </a:spcBef>
                        <a:buNone/>
                      </a:pPr>
                      <a:r>
                        <a:rPr lang="en"/>
                        <a:t>16.98</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tc>
                  <a:txBody>
                    <a:bodyPr/>
                    <a:lstStyle/>
                    <a:p>
                      <a:pPr lvl="0" algn="ctr" rtl="0">
                        <a:lnSpc>
                          <a:spcPct val="115000"/>
                        </a:lnSpc>
                        <a:spcBef>
                          <a:spcPts val="0"/>
                        </a:spcBef>
                        <a:buNone/>
                      </a:pPr>
                      <a:r>
                        <a:rPr lang="en" dirty="0"/>
                        <a:t>1.11</a:t>
                      </a:r>
                    </a:p>
                  </a:txBody>
                  <a:tcPr marL="91425" marR="91425" marT="91425" marB="91425" anchor="ctr"/>
                </a:tc>
                <a:extLst>
                  <a:ext uri="{0D108BD9-81ED-4DB2-BD59-A6C34878D82A}">
                    <a16:rowId xmlns:a16="http://schemas.microsoft.com/office/drawing/2014/main" val="3971932125"/>
                  </a:ext>
                </a:extLst>
              </a:tr>
            </a:tbl>
          </a:graphicData>
        </a:graphic>
      </p:graphicFrame>
    </p:spTree>
    <p:extLst>
      <p:ext uri="{BB962C8B-B14F-4D97-AF65-F5344CB8AC3E}">
        <p14:creationId xmlns:p14="http://schemas.microsoft.com/office/powerpoint/2010/main" val="194242754"/>
      </p:ext>
    </p:extLst>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42"/>
        <p:cNvGrpSpPr/>
        <p:nvPr/>
      </p:nvGrpSpPr>
      <p:grpSpPr>
        <a:xfrm>
          <a:off x="0" y="0"/>
          <a:ext cx="0" cy="0"/>
          <a:chOff x="0" y="0"/>
          <a:chExt cx="0" cy="0"/>
        </a:xfrm>
      </p:grpSpPr>
      <p:sp>
        <p:nvSpPr>
          <p:cNvPr id="2344" name="Shape 2344"/>
          <p:cNvSpPr txBox="1">
            <a:spLocks noGrp="1"/>
          </p:cNvSpPr>
          <p:nvPr>
            <p:ph idx="1"/>
          </p:nvPr>
        </p:nvSpPr>
        <p:spPr/>
        <p:txBody>
          <a:bodyPr/>
          <a:lstStyle/>
          <a:p>
            <a:pPr lvl="0"/>
            <a:r>
              <a:rPr lang="en"/>
              <a:t>Problem?</a:t>
            </a:r>
          </a:p>
        </p:txBody>
      </p:sp>
      <p:sp>
        <p:nvSpPr>
          <p:cNvPr id="2343" name="Shape 2343"/>
          <p:cNvSpPr txBox="1">
            <a:spLocks noGrp="1"/>
          </p:cNvSpPr>
          <p:nvPr>
            <p:ph type="title"/>
          </p:nvPr>
        </p:nvSpPr>
        <p:spPr/>
        <p:txBody>
          <a:bodyPr>
            <a:normAutofit/>
          </a:bodyPr>
          <a:lstStyle/>
          <a:p>
            <a:pPr lvl="0"/>
            <a:r>
              <a:rPr lang="en-US" dirty="0"/>
              <a:t>Stage 0</a:t>
            </a:r>
            <a:r>
              <a:rPr lang="en" dirty="0"/>
              <a:t>: Interleaved Addressing</a:t>
            </a:r>
          </a:p>
        </p:txBody>
      </p:sp>
    </p:spTree>
    <p:extLst>
      <p:ext uri="{BB962C8B-B14F-4D97-AF65-F5344CB8AC3E}">
        <p14:creationId xmlns:p14="http://schemas.microsoft.com/office/powerpoint/2010/main" val="2480292847"/>
      </p:ext>
    </p:extLst>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50" name="Shape 2350"/>
          <p:cNvSpPr txBox="1">
            <a:spLocks noGrp="1"/>
          </p:cNvSpPr>
          <p:nvPr>
            <p:ph idx="1"/>
          </p:nvPr>
        </p:nvSpPr>
        <p:spPr/>
        <p:txBody>
          <a:bodyPr/>
          <a:lstStyle/>
          <a:p>
            <a:pPr lvl="0"/>
            <a:r>
              <a:rPr lang="en-US" dirty="0"/>
              <a:t>Problem?</a:t>
            </a:r>
          </a:p>
          <a:p>
            <a:pPr lvl="1"/>
            <a:r>
              <a:rPr lang="en-US" dirty="0"/>
              <a:t>Interleaved addressing</a:t>
            </a:r>
          </a:p>
          <a:p>
            <a:pPr lvl="1"/>
            <a:r>
              <a:rPr lang="en-US" dirty="0"/>
              <a:t>Divergent warps</a:t>
            </a:r>
          </a:p>
          <a:p>
            <a:pPr lvl="0"/>
            <a:endParaRPr lang="en-US" dirty="0"/>
          </a:p>
          <a:p>
            <a:pPr lvl="0"/>
            <a:r>
              <a:rPr lang="en-US" dirty="0"/>
              <a:t>Solution?</a:t>
            </a:r>
          </a:p>
        </p:txBody>
      </p:sp>
      <p:sp>
        <p:nvSpPr>
          <p:cNvPr id="2349" name="Shape 2349"/>
          <p:cNvSpPr txBox="1">
            <a:spLocks noGrp="1"/>
          </p:cNvSpPr>
          <p:nvPr>
            <p:ph type="title"/>
          </p:nvPr>
        </p:nvSpPr>
        <p:spPr/>
        <p:txBody>
          <a:bodyPr>
            <a:normAutofit/>
          </a:bodyPr>
          <a:lstStyle/>
          <a:p>
            <a:pPr lvl="0"/>
            <a:r>
              <a:rPr lang="en-US" dirty="0"/>
              <a:t>Stage 0</a:t>
            </a:r>
            <a:r>
              <a:rPr lang="en" dirty="0"/>
              <a:t>: Interleaved Addressing</a:t>
            </a:r>
          </a:p>
        </p:txBody>
      </p:sp>
    </p:spTree>
    <p:extLst>
      <p:ext uri="{BB962C8B-B14F-4D97-AF65-F5344CB8AC3E}">
        <p14:creationId xmlns:p14="http://schemas.microsoft.com/office/powerpoint/2010/main" val="3404176972"/>
      </p:ext>
    </p:extLst>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6" name="Shape 2356"/>
          <p:cNvSpPr txBox="1">
            <a:spLocks noGrp="1"/>
          </p:cNvSpPr>
          <p:nvPr>
            <p:ph idx="1"/>
          </p:nvPr>
        </p:nvSpPr>
        <p:spPr/>
        <p:txBody>
          <a:bodyPr/>
          <a:lstStyle/>
          <a:p>
            <a:pPr lvl="0"/>
            <a:r>
              <a:rPr lang="en-US" dirty="0"/>
              <a:t>Problem?</a:t>
            </a:r>
          </a:p>
          <a:p>
            <a:pPr lvl="1"/>
            <a:r>
              <a:rPr lang="en-US" dirty="0"/>
              <a:t>Interleaved addressing</a:t>
            </a:r>
          </a:p>
          <a:p>
            <a:pPr lvl="1"/>
            <a:r>
              <a:rPr lang="en-US" dirty="0"/>
              <a:t>Too many divergent branches</a:t>
            </a:r>
          </a:p>
          <a:p>
            <a:pPr lvl="0"/>
            <a:endParaRPr lang="en-US" dirty="0"/>
          </a:p>
          <a:p>
            <a:pPr lvl="0"/>
            <a:r>
              <a:rPr lang="en-US" dirty="0"/>
              <a:t>Solution?</a:t>
            </a:r>
          </a:p>
          <a:p>
            <a:pPr lvl="1"/>
            <a:r>
              <a:rPr lang="en-US" dirty="0"/>
              <a:t>Using modulo operator</a:t>
            </a:r>
          </a:p>
          <a:p>
            <a:pPr lvl="1"/>
            <a:r>
              <a:rPr lang="en-US" dirty="0"/>
              <a:t>Non-divergent branches</a:t>
            </a:r>
          </a:p>
        </p:txBody>
      </p:sp>
      <p:sp>
        <p:nvSpPr>
          <p:cNvPr id="2355" name="Shape 2355"/>
          <p:cNvSpPr txBox="1">
            <a:spLocks noGrp="1"/>
          </p:cNvSpPr>
          <p:nvPr>
            <p:ph type="title"/>
          </p:nvPr>
        </p:nvSpPr>
        <p:spPr/>
        <p:txBody>
          <a:bodyPr>
            <a:normAutofit/>
          </a:bodyPr>
          <a:lstStyle/>
          <a:p>
            <a:pPr lvl="0"/>
            <a:r>
              <a:rPr lang="en-US" dirty="0"/>
              <a:t>Stage 0</a:t>
            </a:r>
            <a:r>
              <a:rPr lang="en" dirty="0"/>
              <a:t>: Interleaved Addressing</a:t>
            </a:r>
          </a:p>
        </p:txBody>
      </p:sp>
    </p:spTree>
    <p:extLst>
      <p:ext uri="{BB962C8B-B14F-4D97-AF65-F5344CB8AC3E}">
        <p14:creationId xmlns:p14="http://schemas.microsoft.com/office/powerpoint/2010/main" val="1509346224"/>
      </p:ext>
    </p:extLst>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360"/>
        <p:cNvGrpSpPr/>
        <p:nvPr/>
      </p:nvGrpSpPr>
      <p:grpSpPr>
        <a:xfrm>
          <a:off x="0" y="0"/>
          <a:ext cx="0" cy="0"/>
          <a:chOff x="0" y="0"/>
          <a:chExt cx="0" cy="0"/>
        </a:xfrm>
      </p:grpSpPr>
      <p:sp>
        <p:nvSpPr>
          <p:cNvPr id="2361" name="Shape 2361"/>
          <p:cNvSpPr txBox="1">
            <a:spLocks noGrp="1"/>
          </p:cNvSpPr>
          <p:nvPr>
            <p:ph type="ctrTitle"/>
          </p:nvPr>
        </p:nvSpPr>
        <p:spPr/>
        <p:txBody>
          <a:bodyPr/>
          <a:lstStyle/>
          <a:p>
            <a:pPr lvl="0"/>
            <a:r>
              <a:rPr lang="en" dirty="0"/>
              <a:t>Warp</a:t>
            </a:r>
            <a:br>
              <a:rPr lang="en" dirty="0"/>
            </a:br>
            <a:r>
              <a:rPr lang="en" dirty="0"/>
              <a:t>Divergence</a:t>
            </a:r>
          </a:p>
        </p:txBody>
      </p:sp>
      <p:sp>
        <p:nvSpPr>
          <p:cNvPr id="2362" name="Shape 2362"/>
          <p:cNvSpPr txBox="1">
            <a:spLocks noGrp="1"/>
          </p:cNvSpPr>
          <p:nvPr>
            <p:ph type="subTitle" idx="1"/>
          </p:nvPr>
        </p:nvSpPr>
        <p:spPr/>
        <p:txBody>
          <a:bodyPr/>
          <a:lstStyle/>
          <a:p>
            <a:pPr lvl="0"/>
            <a:endParaRPr lang="en" dirty="0"/>
          </a:p>
        </p:txBody>
      </p:sp>
    </p:spTree>
    <p:extLst>
      <p:ext uri="{BB962C8B-B14F-4D97-AF65-F5344CB8AC3E}">
        <p14:creationId xmlns:p14="http://schemas.microsoft.com/office/powerpoint/2010/main" val="1586829395"/>
      </p:ext>
    </p:extLst>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8" name="Shape 2368"/>
          <p:cNvSpPr txBox="1">
            <a:spLocks noGrp="1"/>
          </p:cNvSpPr>
          <p:nvPr>
            <p:ph idx="1"/>
          </p:nvPr>
        </p:nvSpPr>
        <p:spPr/>
        <p:txBody>
          <a:bodyPr/>
          <a:lstStyle/>
          <a:p>
            <a:pPr lvl="0"/>
            <a:r>
              <a:rPr lang="en-US" dirty="0"/>
              <a:t>A thread block is broken down to 32-thread warps</a:t>
            </a:r>
          </a:p>
          <a:p>
            <a:pPr lvl="0"/>
            <a:r>
              <a:rPr lang="en-US" dirty="0"/>
              <a:t>Warps are executed physically in a SM(X)</a:t>
            </a:r>
          </a:p>
          <a:p>
            <a:pPr lvl="0"/>
            <a:endParaRPr lang="en-US" dirty="0"/>
          </a:p>
          <a:p>
            <a:pPr lvl="0"/>
            <a:r>
              <a:rPr lang="en-US" dirty="0"/>
              <a:t>Total number of warps in a block: ceil(T/</a:t>
            </a:r>
            <a:r>
              <a:rPr lang="en-US" dirty="0" err="1"/>
              <a:t>Wsize</a:t>
            </a:r>
            <a:r>
              <a:rPr lang="en-US" dirty="0"/>
              <a:t>)</a:t>
            </a:r>
          </a:p>
          <a:p>
            <a:pPr lvl="5"/>
            <a:endParaRPr lang="en-US" dirty="0"/>
          </a:p>
        </p:txBody>
      </p:sp>
      <p:sp>
        <p:nvSpPr>
          <p:cNvPr id="2367" name="Shape 2367"/>
          <p:cNvSpPr txBox="1">
            <a:spLocks noGrp="1"/>
          </p:cNvSpPr>
          <p:nvPr>
            <p:ph type="title"/>
          </p:nvPr>
        </p:nvSpPr>
        <p:spPr/>
        <p:txBody>
          <a:bodyPr/>
          <a:lstStyle/>
          <a:p>
            <a:pPr lvl="0"/>
            <a:r>
              <a:rPr lang="en"/>
              <a:t>Warp</a:t>
            </a:r>
          </a:p>
        </p:txBody>
      </p:sp>
      <p:grpSp>
        <p:nvGrpSpPr>
          <p:cNvPr id="2369" name="Shape 2369"/>
          <p:cNvGrpSpPr/>
          <p:nvPr/>
        </p:nvGrpSpPr>
        <p:grpSpPr>
          <a:xfrm>
            <a:off x="1785651" y="4643743"/>
            <a:ext cx="1349826" cy="1255276"/>
            <a:chOff x="370700" y="3078162"/>
            <a:chExt cx="1165199" cy="701675"/>
          </a:xfrm>
        </p:grpSpPr>
        <p:sp>
          <p:nvSpPr>
            <p:cNvPr id="2370" name="Shape 2370"/>
            <p:cNvSpPr/>
            <p:nvPr/>
          </p:nvSpPr>
          <p:spPr>
            <a:xfrm>
              <a:off x="370700" y="3142660"/>
              <a:ext cx="1165199" cy="572677"/>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371" name="Shape 2371"/>
            <p:cNvSpPr/>
            <p:nvPr/>
          </p:nvSpPr>
          <p:spPr>
            <a:xfrm>
              <a:off x="41395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72" name="Shape 2372"/>
            <p:cNvSpPr/>
            <p:nvPr/>
          </p:nvSpPr>
          <p:spPr>
            <a:xfrm>
              <a:off x="53340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73" name="Shape 2373"/>
            <p:cNvSpPr/>
            <p:nvPr/>
          </p:nvSpPr>
          <p:spPr>
            <a:xfrm>
              <a:off x="65670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74" name="Shape 2374"/>
            <p:cNvSpPr/>
            <p:nvPr/>
          </p:nvSpPr>
          <p:spPr>
            <a:xfrm>
              <a:off x="77615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75" name="Shape 2375"/>
            <p:cNvSpPr/>
            <p:nvPr/>
          </p:nvSpPr>
          <p:spPr>
            <a:xfrm>
              <a:off x="94290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76" name="Shape 2376"/>
            <p:cNvSpPr/>
            <p:nvPr/>
          </p:nvSpPr>
          <p:spPr>
            <a:xfrm>
              <a:off x="106235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77" name="Shape 2377"/>
            <p:cNvSpPr/>
            <p:nvPr/>
          </p:nvSpPr>
          <p:spPr>
            <a:xfrm>
              <a:off x="118565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78" name="Shape 2378"/>
            <p:cNvSpPr/>
            <p:nvPr/>
          </p:nvSpPr>
          <p:spPr>
            <a:xfrm>
              <a:off x="1305100" y="3078162"/>
              <a:ext cx="187550" cy="701675"/>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grpSp>
      <p:grpSp>
        <p:nvGrpSpPr>
          <p:cNvPr id="2379" name="Shape 2379"/>
          <p:cNvGrpSpPr/>
          <p:nvPr/>
        </p:nvGrpSpPr>
        <p:grpSpPr>
          <a:xfrm>
            <a:off x="5534732" y="4350815"/>
            <a:ext cx="1122541" cy="1523668"/>
            <a:chOff x="2222900" y="3925063"/>
            <a:chExt cx="1633499" cy="2215600"/>
          </a:xfrm>
        </p:grpSpPr>
        <p:sp>
          <p:nvSpPr>
            <p:cNvPr id="2380" name="Shape 2380"/>
            <p:cNvSpPr/>
            <p:nvPr/>
          </p:nvSpPr>
          <p:spPr>
            <a:xfrm>
              <a:off x="2222900" y="3925063"/>
              <a:ext cx="1633499" cy="671274"/>
            </a:xfrm>
            <a:prstGeom prst="rect">
              <a:avLst/>
            </a:prstGeom>
            <a:solidFill>
              <a:srgbClr val="FFD966"/>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381" name="Shape 2381"/>
            <p:cNvSpPr/>
            <p:nvPr/>
          </p:nvSpPr>
          <p:spPr>
            <a:xfrm rot="-5408594">
              <a:off x="2945874" y="3909861"/>
              <a:ext cx="187550" cy="701677"/>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82" name="Shape 2382"/>
            <p:cNvSpPr/>
            <p:nvPr/>
          </p:nvSpPr>
          <p:spPr>
            <a:xfrm>
              <a:off x="2222900" y="4436564"/>
              <a:ext cx="1633499" cy="671274"/>
            </a:xfrm>
            <a:prstGeom prst="rect">
              <a:avLst/>
            </a:prstGeom>
            <a:solidFill>
              <a:srgbClr val="FFD966"/>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383" name="Shape 2383"/>
            <p:cNvSpPr/>
            <p:nvPr/>
          </p:nvSpPr>
          <p:spPr>
            <a:xfrm rot="-5408594">
              <a:off x="2945874" y="4421361"/>
              <a:ext cx="187550" cy="701677"/>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84" name="Shape 2384"/>
            <p:cNvSpPr/>
            <p:nvPr/>
          </p:nvSpPr>
          <p:spPr>
            <a:xfrm>
              <a:off x="2222900" y="4957888"/>
              <a:ext cx="1633499" cy="671274"/>
            </a:xfrm>
            <a:prstGeom prst="rect">
              <a:avLst/>
            </a:prstGeom>
            <a:solidFill>
              <a:srgbClr val="FFD966"/>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385" name="Shape 2385"/>
            <p:cNvSpPr/>
            <p:nvPr/>
          </p:nvSpPr>
          <p:spPr>
            <a:xfrm rot="-5408594">
              <a:off x="2945874" y="4942686"/>
              <a:ext cx="187550" cy="701677"/>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sp>
          <p:nvSpPr>
            <p:cNvPr id="2386" name="Shape 2386"/>
            <p:cNvSpPr/>
            <p:nvPr/>
          </p:nvSpPr>
          <p:spPr>
            <a:xfrm>
              <a:off x="2222900" y="5469389"/>
              <a:ext cx="1633499" cy="671274"/>
            </a:xfrm>
            <a:prstGeom prst="rect">
              <a:avLst/>
            </a:prstGeom>
            <a:solidFill>
              <a:srgbClr val="FFD966"/>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387" name="Shape 2387"/>
            <p:cNvSpPr/>
            <p:nvPr/>
          </p:nvSpPr>
          <p:spPr>
            <a:xfrm rot="-5408594">
              <a:off x="2945874" y="5454186"/>
              <a:ext cx="187550" cy="701677"/>
            </a:xfrm>
            <a:custGeom>
              <a:avLst/>
              <a:gdLst/>
              <a:ahLst/>
              <a:cxnLst/>
              <a:rect l="0" t="0" r="0" b="0"/>
              <a:pathLst>
                <a:path w="7502" h="28067" extrusionOk="0">
                  <a:moveTo>
                    <a:pt x="596" y="0"/>
                  </a:moveTo>
                  <a:cubicBezTo>
                    <a:pt x="1743" y="1765"/>
                    <a:pt x="7568" y="7766"/>
                    <a:pt x="7480" y="10591"/>
                  </a:cubicBezTo>
                  <a:cubicBezTo>
                    <a:pt x="7391" y="13415"/>
                    <a:pt x="330" y="14033"/>
                    <a:pt x="66" y="16946"/>
                  </a:cubicBezTo>
                  <a:cubicBezTo>
                    <a:pt x="-198" y="19858"/>
                    <a:pt x="4920" y="26213"/>
                    <a:pt x="5891" y="28067"/>
                  </a:cubicBezTo>
                </a:path>
              </a:pathLst>
            </a:custGeom>
            <a:noFill/>
            <a:ln w="19050" cap="flat">
              <a:solidFill>
                <a:schemeClr val="dk2"/>
              </a:solidFill>
              <a:prstDash val="solid"/>
              <a:round/>
              <a:headEnd type="none" w="lg" len="lg"/>
              <a:tailEnd type="stealth" w="lg" len="lg"/>
            </a:ln>
          </p:spPr>
        </p:sp>
      </p:grpSp>
      <p:pic>
        <p:nvPicPr>
          <p:cNvPr id="2388" name="Shape 2388"/>
          <p:cNvPicPr preferRelativeResize="0"/>
          <p:nvPr/>
        </p:nvPicPr>
        <p:blipFill>
          <a:blip r:embed="rId3">
            <a:alphaModFix/>
          </a:blip>
          <a:stretch>
            <a:fillRect/>
          </a:stretch>
        </p:blipFill>
        <p:spPr>
          <a:xfrm>
            <a:off x="8805325" y="4326286"/>
            <a:ext cx="1405474" cy="1572733"/>
          </a:xfrm>
          <a:prstGeom prst="rect">
            <a:avLst/>
          </a:prstGeom>
          <a:noFill/>
          <a:ln>
            <a:noFill/>
          </a:ln>
        </p:spPr>
      </p:pic>
      <p:sp>
        <p:nvSpPr>
          <p:cNvPr id="2389" name="Shape 2389"/>
          <p:cNvSpPr txBox="1"/>
          <p:nvPr/>
        </p:nvSpPr>
        <p:spPr>
          <a:xfrm>
            <a:off x="1565578" y="3922668"/>
            <a:ext cx="1712264" cy="738633"/>
          </a:xfrm>
          <a:prstGeom prst="rect">
            <a:avLst/>
          </a:prstGeom>
          <a:noFill/>
          <a:ln>
            <a:noFill/>
          </a:ln>
        </p:spPr>
        <p:txBody>
          <a:bodyPr wrap="square" lIns="91425" tIns="91425" rIns="91425" bIns="91425" anchor="t" anchorCtr="0">
            <a:spAutoFit/>
          </a:bodyPr>
          <a:lstStyle/>
          <a:p>
            <a:pPr algn="ctr"/>
            <a:r>
              <a:rPr lang="en" dirty="0">
                <a:solidFill>
                  <a:schemeClr val="dk2"/>
                </a:solidFill>
              </a:rPr>
              <a:t>Up to 1024</a:t>
            </a:r>
          </a:p>
          <a:p>
            <a:pPr algn="ctr"/>
            <a:r>
              <a:rPr lang="en" dirty="0">
                <a:solidFill>
                  <a:schemeClr val="dk2"/>
                </a:solidFill>
              </a:rPr>
              <a:t>Threads</a:t>
            </a:r>
          </a:p>
        </p:txBody>
      </p:sp>
      <p:sp>
        <p:nvSpPr>
          <p:cNvPr id="2390" name="Shape 2390"/>
          <p:cNvSpPr txBox="1"/>
          <p:nvPr/>
        </p:nvSpPr>
        <p:spPr>
          <a:xfrm>
            <a:off x="5208000" y="3944086"/>
            <a:ext cx="1776000" cy="738633"/>
          </a:xfrm>
          <a:prstGeom prst="rect">
            <a:avLst/>
          </a:prstGeom>
          <a:noFill/>
          <a:ln>
            <a:noFill/>
          </a:ln>
        </p:spPr>
        <p:txBody>
          <a:bodyPr lIns="91425" tIns="91425" rIns="91425" bIns="91425" anchor="t" anchorCtr="0">
            <a:spAutoFit/>
          </a:bodyPr>
          <a:lstStyle/>
          <a:p>
            <a:pPr algn="ctr"/>
            <a:r>
              <a:rPr lang="en">
                <a:solidFill>
                  <a:schemeClr val="dk2"/>
                </a:solidFill>
              </a:rPr>
              <a:t>32 threads each</a:t>
            </a:r>
          </a:p>
        </p:txBody>
      </p:sp>
      <p:sp>
        <p:nvSpPr>
          <p:cNvPr id="2391" name="Shape 2391"/>
          <p:cNvSpPr txBox="1"/>
          <p:nvPr/>
        </p:nvSpPr>
        <p:spPr>
          <a:xfrm>
            <a:off x="7658099" y="3830349"/>
            <a:ext cx="3369290" cy="461635"/>
          </a:xfrm>
          <a:prstGeom prst="rect">
            <a:avLst/>
          </a:prstGeom>
          <a:noFill/>
          <a:ln>
            <a:noFill/>
          </a:ln>
        </p:spPr>
        <p:txBody>
          <a:bodyPr wrap="square" lIns="91425" tIns="91425" rIns="91425" bIns="91425" anchor="t" anchorCtr="0">
            <a:spAutoFit/>
          </a:bodyPr>
          <a:lstStyle/>
          <a:p>
            <a:pPr algn="ctr"/>
            <a:r>
              <a:rPr lang="en" dirty="0">
                <a:solidFill>
                  <a:schemeClr val="dk2"/>
                </a:solidFill>
              </a:rPr>
              <a:t>Up to 64 Warps/SM (</a:t>
            </a:r>
            <a:r>
              <a:rPr lang="en-US" dirty="0">
                <a:solidFill>
                  <a:schemeClr val="dk2"/>
                </a:solidFill>
              </a:rPr>
              <a:t>Kepler)</a:t>
            </a:r>
            <a:endParaRPr lang="en" dirty="0">
              <a:solidFill>
                <a:schemeClr val="dk2"/>
              </a:solidFill>
            </a:endParaRPr>
          </a:p>
        </p:txBody>
      </p:sp>
    </p:spTree>
    <p:extLst>
      <p:ext uri="{BB962C8B-B14F-4D97-AF65-F5344CB8AC3E}">
        <p14:creationId xmlns:p14="http://schemas.microsoft.com/office/powerpoint/2010/main" val="1954277772"/>
      </p:ext>
    </p:extLst>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7" name="Shape 2397"/>
          <p:cNvSpPr txBox="1">
            <a:spLocks noGrp="1"/>
          </p:cNvSpPr>
          <p:nvPr>
            <p:ph idx="1"/>
          </p:nvPr>
        </p:nvSpPr>
        <p:spPr/>
        <p:txBody>
          <a:bodyPr/>
          <a:lstStyle/>
          <a:p>
            <a:pPr lvl="0"/>
            <a:r>
              <a:rPr lang="en"/>
              <a:t>Each thread in a warp execute one common instruction at a time</a:t>
            </a:r>
          </a:p>
          <a:p>
            <a:pPr lvl="1"/>
            <a:r>
              <a:rPr lang="en"/>
              <a:t>Warps with diverging threads execute each branch serially </a:t>
            </a:r>
          </a:p>
        </p:txBody>
      </p:sp>
      <p:sp>
        <p:nvSpPr>
          <p:cNvPr id="2396" name="Shape 2396"/>
          <p:cNvSpPr txBox="1">
            <a:spLocks noGrp="1"/>
          </p:cNvSpPr>
          <p:nvPr>
            <p:ph type="title"/>
          </p:nvPr>
        </p:nvSpPr>
        <p:spPr/>
        <p:txBody>
          <a:bodyPr/>
          <a:lstStyle/>
          <a:p>
            <a:pPr lvl="0"/>
            <a:r>
              <a:rPr lang="en"/>
              <a:t>Warp</a:t>
            </a:r>
          </a:p>
        </p:txBody>
      </p:sp>
      <p:sp>
        <p:nvSpPr>
          <p:cNvPr id="2398" name="Shape 2398"/>
          <p:cNvSpPr/>
          <p:nvPr/>
        </p:nvSpPr>
        <p:spPr>
          <a:xfrm>
            <a:off x="31613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399" name="Shape 2399"/>
          <p:cNvSpPr/>
          <p:nvPr/>
        </p:nvSpPr>
        <p:spPr>
          <a:xfrm>
            <a:off x="34580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00" name="Shape 2400"/>
          <p:cNvSpPr/>
          <p:nvPr/>
        </p:nvSpPr>
        <p:spPr>
          <a:xfrm>
            <a:off x="37547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01" name="Shape 2401"/>
          <p:cNvSpPr/>
          <p:nvPr/>
        </p:nvSpPr>
        <p:spPr>
          <a:xfrm>
            <a:off x="40514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02" name="Shape 2402"/>
          <p:cNvSpPr/>
          <p:nvPr/>
        </p:nvSpPr>
        <p:spPr>
          <a:xfrm>
            <a:off x="43481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03" name="Shape 2403"/>
          <p:cNvSpPr/>
          <p:nvPr/>
        </p:nvSpPr>
        <p:spPr>
          <a:xfrm>
            <a:off x="46448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04" name="Shape 2404"/>
          <p:cNvSpPr/>
          <p:nvPr/>
        </p:nvSpPr>
        <p:spPr>
          <a:xfrm>
            <a:off x="49415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05" name="Shape 2405"/>
          <p:cNvSpPr/>
          <p:nvPr/>
        </p:nvSpPr>
        <p:spPr>
          <a:xfrm>
            <a:off x="5238203" y="377688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06" name="Shape 2406"/>
          <p:cNvSpPr txBox="1"/>
          <p:nvPr/>
        </p:nvSpPr>
        <p:spPr>
          <a:xfrm>
            <a:off x="6195675" y="4144588"/>
            <a:ext cx="3000000" cy="1846629"/>
          </a:xfrm>
          <a:prstGeom prst="rect">
            <a:avLst/>
          </a:prstGeom>
          <a:noFill/>
          <a:ln>
            <a:noFill/>
          </a:ln>
        </p:spPr>
        <p:txBody>
          <a:bodyPr lIns="91425" tIns="91425" rIns="91425" bIns="91425" anchor="ctr" anchorCtr="0">
            <a:spAutoFit/>
          </a:bodyPr>
          <a:lstStyle/>
          <a:p>
            <a:r>
              <a:rPr lang="en" b="1">
                <a:solidFill>
                  <a:srgbClr val="6AB825"/>
                </a:solidFill>
                <a:latin typeface="Consolas"/>
                <a:ea typeface="Consolas"/>
                <a:cs typeface="Consolas"/>
                <a:sym typeface="Consolas"/>
              </a:rPr>
              <a:t>if</a:t>
            </a:r>
            <a:r>
              <a:rPr lang="en">
                <a:solidFill>
                  <a:srgbClr val="D0D0D0"/>
                </a:solidFill>
                <a:latin typeface="Consolas"/>
                <a:ea typeface="Consolas"/>
                <a:cs typeface="Consolas"/>
                <a:sym typeface="Consolas"/>
              </a:rPr>
              <a:t> </a:t>
            </a:r>
            <a:r>
              <a:rPr lang="en">
                <a:solidFill>
                  <a:schemeClr val="dk2"/>
                </a:solidFill>
                <a:latin typeface="Consolas"/>
                <a:ea typeface="Consolas"/>
                <a:cs typeface="Consolas"/>
                <a:sym typeface="Consolas"/>
              </a:rPr>
              <a:t>(threadIdx.x &lt; </a:t>
            </a:r>
            <a:r>
              <a:rPr lang="en">
                <a:solidFill>
                  <a:srgbClr val="3677A9"/>
                </a:solidFill>
                <a:latin typeface="Consolas"/>
                <a:ea typeface="Consolas"/>
                <a:cs typeface="Consolas"/>
                <a:sym typeface="Consolas"/>
              </a:rPr>
              <a:t>4</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r>
              <a:rPr lang="en" b="1">
                <a:solidFill>
                  <a:srgbClr val="6AB825"/>
                </a:solidFill>
                <a:latin typeface="Consolas"/>
                <a:ea typeface="Consolas"/>
                <a:cs typeface="Consolas"/>
                <a:sym typeface="Consolas"/>
              </a:rPr>
              <a:t>else</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p>
        </p:txBody>
      </p:sp>
    </p:spTree>
    <p:extLst>
      <p:ext uri="{BB962C8B-B14F-4D97-AF65-F5344CB8AC3E}">
        <p14:creationId xmlns:p14="http://schemas.microsoft.com/office/powerpoint/2010/main" val="524638689"/>
      </p:ext>
    </p:extLst>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410"/>
        <p:cNvGrpSpPr/>
        <p:nvPr/>
      </p:nvGrpSpPr>
      <p:grpSpPr>
        <a:xfrm>
          <a:off x="0" y="0"/>
          <a:ext cx="0" cy="0"/>
          <a:chOff x="0" y="0"/>
          <a:chExt cx="0" cy="0"/>
        </a:xfrm>
      </p:grpSpPr>
      <p:sp>
        <p:nvSpPr>
          <p:cNvPr id="2412" name="Shape 2412"/>
          <p:cNvSpPr txBox="1">
            <a:spLocks noGrp="1"/>
          </p:cNvSpPr>
          <p:nvPr>
            <p:ph idx="1"/>
          </p:nvPr>
        </p:nvSpPr>
        <p:spPr/>
        <p:txBody>
          <a:bodyPr/>
          <a:lstStyle/>
          <a:p>
            <a:pPr lvl="0"/>
            <a:r>
              <a:rPr lang="en"/>
              <a:t>Each thread in a warp execute one common instruction at a time</a:t>
            </a:r>
          </a:p>
          <a:p>
            <a:pPr lvl="1"/>
            <a:r>
              <a:rPr lang="en"/>
              <a:t>Warps with diverging threads execute each branch serially </a:t>
            </a:r>
          </a:p>
        </p:txBody>
      </p:sp>
      <p:sp>
        <p:nvSpPr>
          <p:cNvPr id="2411" name="Shape 2411"/>
          <p:cNvSpPr txBox="1">
            <a:spLocks noGrp="1"/>
          </p:cNvSpPr>
          <p:nvPr>
            <p:ph type="title"/>
          </p:nvPr>
        </p:nvSpPr>
        <p:spPr/>
        <p:txBody>
          <a:bodyPr/>
          <a:lstStyle/>
          <a:p>
            <a:pPr lvl="0"/>
            <a:r>
              <a:rPr lang="en"/>
              <a:t>Warp</a:t>
            </a:r>
          </a:p>
        </p:txBody>
      </p:sp>
      <p:sp>
        <p:nvSpPr>
          <p:cNvPr id="2413" name="Shape 2413"/>
          <p:cNvSpPr txBox="1"/>
          <p:nvPr/>
        </p:nvSpPr>
        <p:spPr>
          <a:xfrm>
            <a:off x="6195675" y="4144588"/>
            <a:ext cx="3000000" cy="1846629"/>
          </a:xfrm>
          <a:prstGeom prst="rect">
            <a:avLst/>
          </a:prstGeom>
          <a:noFill/>
          <a:ln>
            <a:noFill/>
          </a:ln>
        </p:spPr>
        <p:txBody>
          <a:bodyPr lIns="91425" tIns="91425" rIns="91425" bIns="91425" anchor="ctr" anchorCtr="0">
            <a:spAutoFit/>
          </a:bodyPr>
          <a:lstStyle/>
          <a:p>
            <a:r>
              <a:rPr lang="en" b="1">
                <a:solidFill>
                  <a:srgbClr val="6AB825"/>
                </a:solidFill>
                <a:latin typeface="Consolas"/>
                <a:ea typeface="Consolas"/>
                <a:cs typeface="Consolas"/>
                <a:sym typeface="Consolas"/>
              </a:rPr>
              <a:t>if</a:t>
            </a:r>
            <a:r>
              <a:rPr lang="en">
                <a:solidFill>
                  <a:srgbClr val="D0D0D0"/>
                </a:solidFill>
                <a:latin typeface="Consolas"/>
                <a:ea typeface="Consolas"/>
                <a:cs typeface="Consolas"/>
                <a:sym typeface="Consolas"/>
              </a:rPr>
              <a:t> </a:t>
            </a:r>
            <a:r>
              <a:rPr lang="en">
                <a:solidFill>
                  <a:schemeClr val="dk2"/>
                </a:solidFill>
                <a:latin typeface="Consolas"/>
                <a:ea typeface="Consolas"/>
                <a:cs typeface="Consolas"/>
                <a:sym typeface="Consolas"/>
              </a:rPr>
              <a:t>(threadIdx.x &lt; </a:t>
            </a:r>
            <a:r>
              <a:rPr lang="en">
                <a:solidFill>
                  <a:srgbClr val="3677A9"/>
                </a:solidFill>
                <a:latin typeface="Consolas"/>
                <a:ea typeface="Consolas"/>
                <a:cs typeface="Consolas"/>
                <a:sym typeface="Consolas"/>
              </a:rPr>
              <a:t>4</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r>
              <a:rPr lang="en" b="1">
                <a:solidFill>
                  <a:srgbClr val="6AB825"/>
                </a:solidFill>
                <a:latin typeface="Consolas"/>
                <a:ea typeface="Consolas"/>
                <a:cs typeface="Consolas"/>
                <a:sym typeface="Consolas"/>
              </a:rPr>
              <a:t>else</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p>
        </p:txBody>
      </p:sp>
      <p:sp>
        <p:nvSpPr>
          <p:cNvPr id="2414" name="Shape 2414"/>
          <p:cNvSpPr/>
          <p:nvPr/>
        </p:nvSpPr>
        <p:spPr>
          <a:xfrm>
            <a:off x="3161303" y="428833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15" name="Shape 2415"/>
          <p:cNvSpPr/>
          <p:nvPr/>
        </p:nvSpPr>
        <p:spPr>
          <a:xfrm>
            <a:off x="3458003" y="428833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16" name="Shape 2416"/>
          <p:cNvSpPr/>
          <p:nvPr/>
        </p:nvSpPr>
        <p:spPr>
          <a:xfrm>
            <a:off x="3754703" y="428833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17" name="Shape 2417"/>
          <p:cNvSpPr/>
          <p:nvPr/>
        </p:nvSpPr>
        <p:spPr>
          <a:xfrm>
            <a:off x="4051403" y="4288335"/>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18" name="Shape 2418"/>
          <p:cNvSpPr/>
          <p:nvPr/>
        </p:nvSpPr>
        <p:spPr>
          <a:xfrm>
            <a:off x="4348103" y="4288335"/>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19" name="Shape 2419"/>
          <p:cNvSpPr/>
          <p:nvPr/>
        </p:nvSpPr>
        <p:spPr>
          <a:xfrm>
            <a:off x="4644803" y="4288335"/>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20" name="Shape 2420"/>
          <p:cNvSpPr/>
          <p:nvPr/>
        </p:nvSpPr>
        <p:spPr>
          <a:xfrm>
            <a:off x="4941503" y="4288335"/>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21" name="Shape 2421"/>
          <p:cNvSpPr/>
          <p:nvPr/>
        </p:nvSpPr>
        <p:spPr>
          <a:xfrm>
            <a:off x="5238203" y="4288335"/>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Tree>
    <p:extLst>
      <p:ext uri="{BB962C8B-B14F-4D97-AF65-F5344CB8AC3E}">
        <p14:creationId xmlns:p14="http://schemas.microsoft.com/office/powerpoint/2010/main" val="1627988044"/>
      </p:ext>
    </p:extLst>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7" name="Shape 2427"/>
          <p:cNvSpPr txBox="1">
            <a:spLocks noGrp="1"/>
          </p:cNvSpPr>
          <p:nvPr>
            <p:ph idx="1"/>
          </p:nvPr>
        </p:nvSpPr>
        <p:spPr/>
        <p:txBody>
          <a:bodyPr/>
          <a:lstStyle/>
          <a:p>
            <a:pPr lvl="0"/>
            <a:r>
              <a:rPr lang="en"/>
              <a:t>Each thread in a warp execute one common instruction at a time</a:t>
            </a:r>
          </a:p>
          <a:p>
            <a:pPr lvl="1"/>
            <a:r>
              <a:rPr lang="en"/>
              <a:t>Warps with diverging threads execute each branch serially </a:t>
            </a:r>
          </a:p>
        </p:txBody>
      </p:sp>
      <p:sp>
        <p:nvSpPr>
          <p:cNvPr id="2426" name="Shape 2426"/>
          <p:cNvSpPr txBox="1">
            <a:spLocks noGrp="1"/>
          </p:cNvSpPr>
          <p:nvPr>
            <p:ph type="title"/>
          </p:nvPr>
        </p:nvSpPr>
        <p:spPr/>
        <p:txBody>
          <a:bodyPr/>
          <a:lstStyle/>
          <a:p>
            <a:pPr lvl="0"/>
            <a:r>
              <a:rPr lang="en"/>
              <a:t>Warp</a:t>
            </a:r>
          </a:p>
        </p:txBody>
      </p:sp>
      <p:sp>
        <p:nvSpPr>
          <p:cNvPr id="2428" name="Shape 2428"/>
          <p:cNvSpPr txBox="1"/>
          <p:nvPr/>
        </p:nvSpPr>
        <p:spPr>
          <a:xfrm>
            <a:off x="6195675" y="4144588"/>
            <a:ext cx="3000000" cy="1846629"/>
          </a:xfrm>
          <a:prstGeom prst="rect">
            <a:avLst/>
          </a:prstGeom>
          <a:noFill/>
          <a:ln>
            <a:noFill/>
          </a:ln>
        </p:spPr>
        <p:txBody>
          <a:bodyPr lIns="91425" tIns="91425" rIns="91425" bIns="91425" anchor="ctr" anchorCtr="0">
            <a:spAutoFit/>
          </a:bodyPr>
          <a:lstStyle/>
          <a:p>
            <a:r>
              <a:rPr lang="en" b="1">
                <a:solidFill>
                  <a:srgbClr val="6AB825"/>
                </a:solidFill>
                <a:latin typeface="Consolas"/>
                <a:ea typeface="Consolas"/>
                <a:cs typeface="Consolas"/>
                <a:sym typeface="Consolas"/>
              </a:rPr>
              <a:t>if</a:t>
            </a:r>
            <a:r>
              <a:rPr lang="en">
                <a:solidFill>
                  <a:srgbClr val="D0D0D0"/>
                </a:solidFill>
                <a:latin typeface="Consolas"/>
                <a:ea typeface="Consolas"/>
                <a:cs typeface="Consolas"/>
                <a:sym typeface="Consolas"/>
              </a:rPr>
              <a:t> </a:t>
            </a:r>
            <a:r>
              <a:rPr lang="en">
                <a:solidFill>
                  <a:schemeClr val="dk2"/>
                </a:solidFill>
                <a:latin typeface="Consolas"/>
                <a:ea typeface="Consolas"/>
                <a:cs typeface="Consolas"/>
                <a:sym typeface="Consolas"/>
              </a:rPr>
              <a:t>(threadIdx.x &lt; </a:t>
            </a:r>
            <a:r>
              <a:rPr lang="en">
                <a:solidFill>
                  <a:srgbClr val="3677A9"/>
                </a:solidFill>
                <a:latin typeface="Consolas"/>
                <a:ea typeface="Consolas"/>
                <a:cs typeface="Consolas"/>
                <a:sym typeface="Consolas"/>
              </a:rPr>
              <a:t>4</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r>
              <a:rPr lang="en" b="1">
                <a:solidFill>
                  <a:srgbClr val="6AB825"/>
                </a:solidFill>
                <a:latin typeface="Consolas"/>
                <a:ea typeface="Consolas"/>
                <a:cs typeface="Consolas"/>
                <a:sym typeface="Consolas"/>
              </a:rPr>
              <a:t>else</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p>
        </p:txBody>
      </p:sp>
      <p:sp>
        <p:nvSpPr>
          <p:cNvPr id="2429" name="Shape 2429"/>
          <p:cNvSpPr/>
          <p:nvPr/>
        </p:nvSpPr>
        <p:spPr>
          <a:xfrm>
            <a:off x="3161303" y="5442960"/>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30" name="Shape 2430"/>
          <p:cNvSpPr/>
          <p:nvPr/>
        </p:nvSpPr>
        <p:spPr>
          <a:xfrm>
            <a:off x="3458003" y="5442960"/>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31" name="Shape 2431"/>
          <p:cNvSpPr/>
          <p:nvPr/>
        </p:nvSpPr>
        <p:spPr>
          <a:xfrm>
            <a:off x="3754703" y="5442960"/>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32" name="Shape 2432"/>
          <p:cNvSpPr/>
          <p:nvPr/>
        </p:nvSpPr>
        <p:spPr>
          <a:xfrm>
            <a:off x="4051403" y="5442960"/>
            <a:ext cx="296699" cy="461635"/>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33" name="Shape 2433"/>
          <p:cNvSpPr/>
          <p:nvPr/>
        </p:nvSpPr>
        <p:spPr>
          <a:xfrm>
            <a:off x="4348103" y="5442960"/>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34" name="Shape 2434"/>
          <p:cNvSpPr/>
          <p:nvPr/>
        </p:nvSpPr>
        <p:spPr>
          <a:xfrm>
            <a:off x="4644803" y="5442960"/>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35" name="Shape 2435"/>
          <p:cNvSpPr/>
          <p:nvPr/>
        </p:nvSpPr>
        <p:spPr>
          <a:xfrm>
            <a:off x="4941503" y="5442960"/>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36" name="Shape 2436"/>
          <p:cNvSpPr/>
          <p:nvPr/>
        </p:nvSpPr>
        <p:spPr>
          <a:xfrm>
            <a:off x="5238203" y="5442960"/>
            <a:ext cx="296699" cy="461635"/>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Tree>
    <p:extLst>
      <p:ext uri="{BB962C8B-B14F-4D97-AF65-F5344CB8AC3E}">
        <p14:creationId xmlns:p14="http://schemas.microsoft.com/office/powerpoint/2010/main" val="138899014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a:spLocks noGrp="1"/>
          </p:cNvSpPr>
          <p:nvPr>
            <p:ph idx="1"/>
          </p:nvPr>
        </p:nvSpPr>
        <p:spPr/>
        <p:txBody>
          <a:bodyPr/>
          <a:lstStyle/>
          <a:p>
            <a:pPr lvl="0"/>
            <a:r>
              <a:rPr lang="en" dirty="0"/>
              <a:t>A warp requests 32 aligned, 4-byte words</a:t>
            </a:r>
          </a:p>
          <a:p>
            <a:pPr lvl="1"/>
            <a:r>
              <a:rPr lang="en" dirty="0"/>
              <a:t>32 threads requesting 1 float each (continuous in memory)</a:t>
            </a:r>
          </a:p>
          <a:p>
            <a:pPr lvl="0"/>
            <a:r>
              <a:rPr lang="en" dirty="0"/>
              <a:t>Address fall within 1 L1 cache-line</a:t>
            </a:r>
          </a:p>
          <a:p>
            <a:pPr lvl="1"/>
            <a:r>
              <a:rPr lang="en" dirty="0"/>
              <a:t>Warp needs 128 bytes</a:t>
            </a:r>
          </a:p>
          <a:p>
            <a:pPr lvl="1"/>
            <a:r>
              <a:rPr lang="en" dirty="0"/>
              <a:t>128 bytes move across the bus on a miss</a:t>
            </a:r>
          </a:p>
          <a:p>
            <a:pPr lvl="1"/>
            <a:r>
              <a:rPr lang="en" dirty="0"/>
              <a:t>Bus utilization: 100%</a:t>
            </a:r>
          </a:p>
        </p:txBody>
      </p:sp>
      <p:sp>
        <p:nvSpPr>
          <p:cNvPr id="262" name="Shape 262"/>
          <p:cNvSpPr txBox="1">
            <a:spLocks noGrp="1"/>
          </p:cNvSpPr>
          <p:nvPr>
            <p:ph type="title"/>
          </p:nvPr>
        </p:nvSpPr>
        <p:spPr/>
        <p:txBody>
          <a:bodyPr/>
          <a:lstStyle/>
          <a:p>
            <a:pPr lvl="0"/>
            <a:r>
              <a:rPr lang="en">
                <a:solidFill>
                  <a:schemeClr val="tx1"/>
                </a:solidFill>
              </a:rPr>
              <a:t>Coalescence</a:t>
            </a:r>
          </a:p>
        </p:txBody>
      </p:sp>
      <p:cxnSp>
        <p:nvCxnSpPr>
          <p:cNvPr id="264" name="Shape 264"/>
          <p:cNvCxnSpPr/>
          <p:nvPr/>
        </p:nvCxnSpPr>
        <p:spPr>
          <a:xfrm rot="-5400000" flipH="1">
            <a:off x="4773187" y="4593889"/>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65" name="Shape 265"/>
          <p:cNvCxnSpPr/>
          <p:nvPr/>
        </p:nvCxnSpPr>
        <p:spPr>
          <a:xfrm rot="-5400000" flipH="1">
            <a:off x="5003214" y="4593889"/>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66" name="Shape 266"/>
          <p:cNvCxnSpPr/>
          <p:nvPr/>
        </p:nvCxnSpPr>
        <p:spPr>
          <a:xfrm rot="-5400000" flipH="1">
            <a:off x="6354629" y="4593889"/>
            <a:ext cx="392999" cy="7200"/>
          </a:xfrm>
          <a:prstGeom prst="straightConnector1">
            <a:avLst/>
          </a:prstGeom>
          <a:noFill/>
          <a:ln w="9525" cap="flat">
            <a:solidFill>
              <a:schemeClr val="accent1"/>
            </a:solidFill>
            <a:prstDash val="solid"/>
            <a:round/>
            <a:headEnd type="none" w="med" len="med"/>
            <a:tailEnd type="stealth" w="lg" len="lg"/>
          </a:ln>
        </p:spPr>
      </p:cxnSp>
      <p:sp>
        <p:nvSpPr>
          <p:cNvPr id="267" name="Shape 267"/>
          <p:cNvSpPr txBox="1"/>
          <p:nvPr/>
        </p:nvSpPr>
        <p:spPr>
          <a:xfrm>
            <a:off x="5735228" y="4375189"/>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268" name="Shape 268"/>
          <p:cNvCxnSpPr/>
          <p:nvPr/>
        </p:nvCxnSpPr>
        <p:spPr>
          <a:xfrm rot="-5400000" flipH="1">
            <a:off x="4521595" y="4593889"/>
            <a:ext cx="392999" cy="7200"/>
          </a:xfrm>
          <a:prstGeom prst="straightConnector1">
            <a:avLst/>
          </a:prstGeom>
          <a:noFill/>
          <a:ln w="9525" cap="flat">
            <a:solidFill>
              <a:schemeClr val="accent1"/>
            </a:solidFill>
            <a:prstDash val="solid"/>
            <a:round/>
            <a:headEnd type="none" w="med" len="med"/>
            <a:tailEnd type="stealth" w="lg" len="lg"/>
          </a:ln>
        </p:spPr>
      </p:cxnSp>
      <p:sp>
        <p:nvSpPr>
          <p:cNvPr id="269" name="Shape 269"/>
          <p:cNvSpPr txBox="1"/>
          <p:nvPr/>
        </p:nvSpPr>
        <p:spPr>
          <a:xfrm>
            <a:off x="4420627" y="4108510"/>
            <a:ext cx="2945979"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cxnSp>
        <p:nvCxnSpPr>
          <p:cNvPr id="270" name="Shape 270"/>
          <p:cNvCxnSpPr/>
          <p:nvPr/>
        </p:nvCxnSpPr>
        <p:spPr>
          <a:xfrm rot="-5400000" flipH="1">
            <a:off x="5190111" y="4593889"/>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71" name="Shape 271"/>
          <p:cNvCxnSpPr/>
          <p:nvPr/>
        </p:nvCxnSpPr>
        <p:spPr>
          <a:xfrm rot="-5400000" flipH="1">
            <a:off x="6548736" y="4603474"/>
            <a:ext cx="392999" cy="7200"/>
          </a:xfrm>
          <a:prstGeom prst="straightConnector1">
            <a:avLst/>
          </a:prstGeom>
          <a:noFill/>
          <a:ln w="9525" cap="flat">
            <a:solidFill>
              <a:schemeClr val="accent1"/>
            </a:solidFill>
            <a:prstDash val="solid"/>
            <a:round/>
            <a:headEnd type="none" w="med" len="med"/>
            <a:tailEnd type="stealth" w="lg" len="lg"/>
          </a:ln>
        </p:spPr>
      </p:cxnSp>
      <p:sp>
        <p:nvSpPr>
          <p:cNvPr id="272" name="Shape 272"/>
          <p:cNvSpPr txBox="1"/>
          <p:nvPr/>
        </p:nvSpPr>
        <p:spPr>
          <a:xfrm>
            <a:off x="3910894" y="6249087"/>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273" name="Shape 273"/>
          <p:cNvSpPr txBox="1"/>
          <p:nvPr/>
        </p:nvSpPr>
        <p:spPr>
          <a:xfrm>
            <a:off x="55614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274" name="Shape 274"/>
          <p:cNvSpPr txBox="1"/>
          <p:nvPr/>
        </p:nvSpPr>
        <p:spPr>
          <a:xfrm>
            <a:off x="4420627"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275" name="Shape 275"/>
          <p:cNvSpPr txBox="1"/>
          <p:nvPr/>
        </p:nvSpPr>
        <p:spPr>
          <a:xfrm>
            <a:off x="4993555"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276" name="Shape 276"/>
          <p:cNvSpPr txBox="1"/>
          <p:nvPr/>
        </p:nvSpPr>
        <p:spPr>
          <a:xfrm>
            <a:off x="6126985"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277" name="Shape 277"/>
          <p:cNvSpPr txBox="1"/>
          <p:nvPr/>
        </p:nvSpPr>
        <p:spPr>
          <a:xfrm>
            <a:off x="72340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278" name="Shape 278"/>
          <p:cNvSpPr txBox="1"/>
          <p:nvPr/>
        </p:nvSpPr>
        <p:spPr>
          <a:xfrm>
            <a:off x="6666183"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279" name="Shape 279"/>
          <p:cNvSpPr txBox="1"/>
          <p:nvPr/>
        </p:nvSpPr>
        <p:spPr>
          <a:xfrm>
            <a:off x="277914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280" name="Shape 280"/>
          <p:cNvSpPr txBox="1"/>
          <p:nvPr/>
        </p:nvSpPr>
        <p:spPr>
          <a:xfrm>
            <a:off x="3344885" y="6245893"/>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281" name="Shape 281"/>
          <p:cNvSpPr txBox="1"/>
          <p:nvPr/>
        </p:nvSpPr>
        <p:spPr>
          <a:xfrm>
            <a:off x="8379282"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282" name="Shape 282"/>
          <p:cNvSpPr txBox="1"/>
          <p:nvPr/>
        </p:nvSpPr>
        <p:spPr>
          <a:xfrm>
            <a:off x="7811381" y="6249087"/>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283" name="Shape 283"/>
          <p:cNvSpPr txBox="1"/>
          <p:nvPr/>
        </p:nvSpPr>
        <p:spPr>
          <a:xfrm>
            <a:off x="8944812"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284" name="Shape 284"/>
          <p:cNvSpPr txBox="1"/>
          <p:nvPr/>
        </p:nvSpPr>
        <p:spPr>
          <a:xfrm>
            <a:off x="100519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285" name="Shape 285"/>
          <p:cNvSpPr txBox="1"/>
          <p:nvPr/>
        </p:nvSpPr>
        <p:spPr>
          <a:xfrm>
            <a:off x="9484010" y="6245892"/>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286" name="Shape 286"/>
          <p:cNvSpPr txBox="1"/>
          <p:nvPr/>
        </p:nvSpPr>
        <p:spPr>
          <a:xfrm>
            <a:off x="5434809" y="6530561"/>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287" name="Shape 287"/>
          <p:cNvSpPr txBox="1"/>
          <p:nvPr/>
        </p:nvSpPr>
        <p:spPr>
          <a:xfrm>
            <a:off x="2259194" y="6252291"/>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288" name="Shape 288"/>
          <p:cNvSpPr/>
          <p:nvPr/>
        </p:nvSpPr>
        <p:spPr>
          <a:xfrm>
            <a:off x="8037636" y="4799372"/>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289" name="Shape 289"/>
          <p:cNvSpPr/>
          <p:nvPr/>
        </p:nvSpPr>
        <p:spPr>
          <a:xfrm>
            <a:off x="4618112" y="4802565"/>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290" name="Shape 290"/>
          <p:cNvSpPr/>
          <p:nvPr/>
        </p:nvSpPr>
        <p:spPr>
          <a:xfrm>
            <a:off x="2353787" y="4802565"/>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291" name="Shape 291"/>
          <p:cNvSpPr/>
          <p:nvPr/>
        </p:nvSpPr>
        <p:spPr>
          <a:xfrm>
            <a:off x="6887236" y="4799379"/>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cxnSp>
        <p:nvCxnSpPr>
          <p:cNvPr id="292" name="Shape 292"/>
          <p:cNvCxnSpPr/>
          <p:nvPr/>
        </p:nvCxnSpPr>
        <p:spPr>
          <a:xfrm rot="-5400000" flipH="1">
            <a:off x="4765998"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93" name="Shape 293"/>
          <p:cNvCxnSpPr/>
          <p:nvPr/>
        </p:nvCxnSpPr>
        <p:spPr>
          <a:xfrm rot="-5400000" flipH="1">
            <a:off x="4996025"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94" name="Shape 294"/>
          <p:cNvCxnSpPr/>
          <p:nvPr/>
        </p:nvCxnSpPr>
        <p:spPr>
          <a:xfrm rot="-5400000" flipH="1">
            <a:off x="6347440" y="5463004"/>
            <a:ext cx="392999" cy="7200"/>
          </a:xfrm>
          <a:prstGeom prst="straightConnector1">
            <a:avLst/>
          </a:prstGeom>
          <a:noFill/>
          <a:ln w="9525" cap="flat">
            <a:solidFill>
              <a:schemeClr val="accent1"/>
            </a:solidFill>
            <a:prstDash val="solid"/>
            <a:round/>
            <a:headEnd type="none" w="med" len="med"/>
            <a:tailEnd type="stealth" w="lg" len="lg"/>
          </a:ln>
        </p:spPr>
      </p:cxnSp>
      <p:sp>
        <p:nvSpPr>
          <p:cNvPr id="295" name="Shape 295"/>
          <p:cNvSpPr txBox="1"/>
          <p:nvPr/>
        </p:nvSpPr>
        <p:spPr>
          <a:xfrm>
            <a:off x="5735228" y="5253889"/>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296" name="Shape 296"/>
          <p:cNvCxnSpPr/>
          <p:nvPr/>
        </p:nvCxnSpPr>
        <p:spPr>
          <a:xfrm rot="-5400000" flipH="1">
            <a:off x="4514406"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97" name="Shape 297"/>
          <p:cNvCxnSpPr/>
          <p:nvPr/>
        </p:nvCxnSpPr>
        <p:spPr>
          <a:xfrm rot="-5400000" flipH="1">
            <a:off x="5182922" y="5463004"/>
            <a:ext cx="392999" cy="7200"/>
          </a:xfrm>
          <a:prstGeom prst="straightConnector1">
            <a:avLst/>
          </a:prstGeom>
          <a:noFill/>
          <a:ln w="9525" cap="flat">
            <a:solidFill>
              <a:schemeClr val="accent1"/>
            </a:solidFill>
            <a:prstDash val="solid"/>
            <a:round/>
            <a:headEnd type="none" w="med" len="med"/>
            <a:tailEnd type="stealth" w="lg" len="lg"/>
          </a:ln>
        </p:spPr>
      </p:cxnSp>
      <p:cxnSp>
        <p:nvCxnSpPr>
          <p:cNvPr id="298" name="Shape 298"/>
          <p:cNvCxnSpPr/>
          <p:nvPr/>
        </p:nvCxnSpPr>
        <p:spPr>
          <a:xfrm rot="-5400000" flipH="1">
            <a:off x="6541547" y="5472589"/>
            <a:ext cx="392999" cy="7200"/>
          </a:xfrm>
          <a:prstGeom prst="straightConnector1">
            <a:avLst/>
          </a:prstGeom>
          <a:noFill/>
          <a:ln w="9525" cap="flat">
            <a:solidFill>
              <a:schemeClr val="accent1"/>
            </a:solidFill>
            <a:prstDash val="solid"/>
            <a:round/>
            <a:headEnd type="none" w="med" len="med"/>
            <a:tailEnd type="stealth" w="lg" len="lg"/>
          </a:ln>
        </p:spPr>
      </p:cxnSp>
      <p:sp>
        <p:nvSpPr>
          <p:cNvPr id="299" name="Shape 299"/>
          <p:cNvSpPr/>
          <p:nvPr/>
        </p:nvSpPr>
        <p:spPr>
          <a:xfrm>
            <a:off x="964294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0" name="Shape 300"/>
          <p:cNvSpPr/>
          <p:nvPr/>
        </p:nvSpPr>
        <p:spPr>
          <a:xfrm>
            <a:off x="908225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1" name="Shape 301"/>
          <p:cNvSpPr/>
          <p:nvPr/>
        </p:nvSpPr>
        <p:spPr>
          <a:xfrm>
            <a:off x="85215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2" name="Shape 302"/>
          <p:cNvSpPr/>
          <p:nvPr/>
        </p:nvSpPr>
        <p:spPr>
          <a:xfrm>
            <a:off x="796087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3" name="Shape 303"/>
          <p:cNvSpPr/>
          <p:nvPr/>
        </p:nvSpPr>
        <p:spPr>
          <a:xfrm>
            <a:off x="740018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4" name="Shape 304"/>
          <p:cNvSpPr/>
          <p:nvPr/>
        </p:nvSpPr>
        <p:spPr>
          <a:xfrm>
            <a:off x="6839496"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5" name="Shape 305"/>
          <p:cNvSpPr/>
          <p:nvPr/>
        </p:nvSpPr>
        <p:spPr>
          <a:xfrm>
            <a:off x="235378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6" name="Shape 306"/>
          <p:cNvSpPr/>
          <p:nvPr/>
        </p:nvSpPr>
        <p:spPr>
          <a:xfrm>
            <a:off x="627861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7" name="Shape 307"/>
          <p:cNvSpPr/>
          <p:nvPr/>
        </p:nvSpPr>
        <p:spPr>
          <a:xfrm>
            <a:off x="5717928"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8" name="Shape 308"/>
          <p:cNvSpPr/>
          <p:nvPr/>
        </p:nvSpPr>
        <p:spPr>
          <a:xfrm>
            <a:off x="515723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09" name="Shape 309"/>
          <p:cNvSpPr/>
          <p:nvPr/>
        </p:nvSpPr>
        <p:spPr>
          <a:xfrm>
            <a:off x="4596547" y="5671680"/>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10" name="Shape 310"/>
          <p:cNvSpPr/>
          <p:nvPr/>
        </p:nvSpPr>
        <p:spPr>
          <a:xfrm>
            <a:off x="403585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11" name="Shape 311"/>
          <p:cNvSpPr/>
          <p:nvPr/>
        </p:nvSpPr>
        <p:spPr>
          <a:xfrm>
            <a:off x="347516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12" name="Shape 312"/>
          <p:cNvSpPr/>
          <p:nvPr/>
        </p:nvSpPr>
        <p:spPr>
          <a:xfrm>
            <a:off x="2914477" y="5671680"/>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13" name="Shape 313"/>
          <p:cNvSpPr txBox="1"/>
          <p:nvPr/>
        </p:nvSpPr>
        <p:spPr>
          <a:xfrm>
            <a:off x="1790297" y="4758609"/>
            <a:ext cx="468899" cy="457200"/>
          </a:xfrm>
          <a:prstGeom prst="rect">
            <a:avLst/>
          </a:prstGeom>
          <a:noFill/>
          <a:ln>
            <a:noFill/>
          </a:ln>
        </p:spPr>
        <p:txBody>
          <a:bodyPr lIns="91425" tIns="91425" rIns="91425" bIns="91425" anchor="t" anchorCtr="0">
            <a:spAutoFit/>
          </a:bodyPr>
          <a:lstStyle/>
          <a:p>
            <a:r>
              <a:rPr lang="en">
                <a:solidFill>
                  <a:schemeClr val="dk2"/>
                </a:solidFill>
              </a:rPr>
              <a:t>L1</a:t>
            </a:r>
          </a:p>
        </p:txBody>
      </p:sp>
      <p:sp>
        <p:nvSpPr>
          <p:cNvPr id="314" name="Shape 314"/>
          <p:cNvSpPr txBox="1"/>
          <p:nvPr/>
        </p:nvSpPr>
        <p:spPr>
          <a:xfrm>
            <a:off x="1790297" y="5627724"/>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spTree>
    <p:extLst>
      <p:ext uri="{BB962C8B-B14F-4D97-AF65-F5344CB8AC3E}">
        <p14:creationId xmlns:p14="http://schemas.microsoft.com/office/powerpoint/2010/main" val="1890185504"/>
      </p:ext>
    </p:extLst>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42" name="Shape 2442"/>
          <p:cNvSpPr txBox="1">
            <a:spLocks noGrp="1"/>
          </p:cNvSpPr>
          <p:nvPr>
            <p:ph idx="1"/>
          </p:nvPr>
        </p:nvSpPr>
        <p:spPr/>
        <p:txBody>
          <a:bodyPr/>
          <a:lstStyle/>
          <a:p>
            <a:pPr lvl="0"/>
            <a:r>
              <a:rPr lang="en"/>
              <a:t>Each thread in a warp execute one common instruction at a time</a:t>
            </a:r>
          </a:p>
          <a:p>
            <a:pPr lvl="1"/>
            <a:r>
              <a:rPr lang="en"/>
              <a:t>Warps with diverging threads execute each branch serially </a:t>
            </a:r>
          </a:p>
        </p:txBody>
      </p:sp>
      <p:sp>
        <p:nvSpPr>
          <p:cNvPr id="2441" name="Shape 2441"/>
          <p:cNvSpPr txBox="1">
            <a:spLocks noGrp="1"/>
          </p:cNvSpPr>
          <p:nvPr>
            <p:ph type="title"/>
          </p:nvPr>
        </p:nvSpPr>
        <p:spPr/>
        <p:txBody>
          <a:bodyPr/>
          <a:lstStyle/>
          <a:p>
            <a:pPr lvl="0"/>
            <a:r>
              <a:rPr lang="en"/>
              <a:t>Warp</a:t>
            </a:r>
          </a:p>
        </p:txBody>
      </p:sp>
      <p:sp>
        <p:nvSpPr>
          <p:cNvPr id="2443" name="Shape 2443"/>
          <p:cNvSpPr txBox="1"/>
          <p:nvPr/>
        </p:nvSpPr>
        <p:spPr>
          <a:xfrm>
            <a:off x="6195678" y="4144588"/>
            <a:ext cx="3926699" cy="1846629"/>
          </a:xfrm>
          <a:prstGeom prst="rect">
            <a:avLst/>
          </a:prstGeom>
          <a:noFill/>
          <a:ln>
            <a:noFill/>
          </a:ln>
        </p:spPr>
        <p:txBody>
          <a:bodyPr lIns="91425" tIns="91425" rIns="91425" bIns="91425" anchor="ctr" anchorCtr="0">
            <a:spAutoFit/>
          </a:bodyPr>
          <a:lstStyle/>
          <a:p>
            <a:r>
              <a:rPr lang="en" b="1">
                <a:solidFill>
                  <a:srgbClr val="6AB825"/>
                </a:solidFill>
                <a:latin typeface="Consolas"/>
                <a:ea typeface="Consolas"/>
                <a:cs typeface="Consolas"/>
                <a:sym typeface="Consolas"/>
              </a:rPr>
              <a:t>if</a:t>
            </a:r>
            <a:r>
              <a:rPr lang="en">
                <a:solidFill>
                  <a:schemeClr val="dk2"/>
                </a:solidFill>
                <a:latin typeface="Consolas"/>
                <a:ea typeface="Consolas"/>
                <a:cs typeface="Consolas"/>
                <a:sym typeface="Consolas"/>
              </a:rPr>
              <a:t> (threadIdx.x &lt; WARP_SIZE )</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r>
              <a:rPr lang="en" b="1">
                <a:solidFill>
                  <a:srgbClr val="6AB825"/>
                </a:solidFill>
                <a:latin typeface="Consolas"/>
                <a:ea typeface="Consolas"/>
                <a:cs typeface="Consolas"/>
                <a:sym typeface="Consolas"/>
              </a:rPr>
              <a:t>else</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p>
        </p:txBody>
      </p:sp>
      <p:grpSp>
        <p:nvGrpSpPr>
          <p:cNvPr id="2444" name="Shape 2444"/>
          <p:cNvGrpSpPr/>
          <p:nvPr/>
        </p:nvGrpSpPr>
        <p:grpSpPr>
          <a:xfrm>
            <a:off x="2099695" y="3783485"/>
            <a:ext cx="1469258" cy="461635"/>
            <a:chOff x="1637300" y="5303103"/>
            <a:chExt cx="2373599" cy="741342"/>
          </a:xfrm>
        </p:grpSpPr>
        <p:sp>
          <p:nvSpPr>
            <p:cNvPr id="2445" name="Shape 2445"/>
            <p:cNvSpPr/>
            <p:nvPr/>
          </p:nvSpPr>
          <p:spPr>
            <a:xfrm>
              <a:off x="16373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46" name="Shape 2446"/>
            <p:cNvSpPr/>
            <p:nvPr/>
          </p:nvSpPr>
          <p:spPr>
            <a:xfrm>
              <a:off x="1933999"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47" name="Shape 2447"/>
            <p:cNvSpPr/>
            <p:nvPr/>
          </p:nvSpPr>
          <p:spPr>
            <a:xfrm>
              <a:off x="22307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48" name="Shape 2448"/>
            <p:cNvSpPr/>
            <p:nvPr/>
          </p:nvSpPr>
          <p:spPr>
            <a:xfrm>
              <a:off x="25274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49" name="Shape 2449"/>
            <p:cNvSpPr/>
            <p:nvPr/>
          </p:nvSpPr>
          <p:spPr>
            <a:xfrm>
              <a:off x="28241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0" name="Shape 2450"/>
            <p:cNvSpPr/>
            <p:nvPr/>
          </p:nvSpPr>
          <p:spPr>
            <a:xfrm>
              <a:off x="31208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1" name="Shape 2451"/>
            <p:cNvSpPr/>
            <p:nvPr/>
          </p:nvSpPr>
          <p:spPr>
            <a:xfrm>
              <a:off x="34175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2" name="Shape 2452"/>
            <p:cNvSpPr/>
            <p:nvPr/>
          </p:nvSpPr>
          <p:spPr>
            <a:xfrm>
              <a:off x="37142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grpSp>
        <p:nvGrpSpPr>
          <p:cNvPr id="2453" name="Shape 2453"/>
          <p:cNvGrpSpPr/>
          <p:nvPr/>
        </p:nvGrpSpPr>
        <p:grpSpPr>
          <a:xfrm>
            <a:off x="3918170" y="3783485"/>
            <a:ext cx="1469258" cy="461635"/>
            <a:chOff x="1637300" y="5303103"/>
            <a:chExt cx="2373599" cy="741342"/>
          </a:xfrm>
        </p:grpSpPr>
        <p:sp>
          <p:nvSpPr>
            <p:cNvPr id="2454" name="Shape 2454"/>
            <p:cNvSpPr/>
            <p:nvPr/>
          </p:nvSpPr>
          <p:spPr>
            <a:xfrm>
              <a:off x="16373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5" name="Shape 2455"/>
            <p:cNvSpPr/>
            <p:nvPr/>
          </p:nvSpPr>
          <p:spPr>
            <a:xfrm>
              <a:off x="1933999"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6" name="Shape 2456"/>
            <p:cNvSpPr/>
            <p:nvPr/>
          </p:nvSpPr>
          <p:spPr>
            <a:xfrm>
              <a:off x="22307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7" name="Shape 2457"/>
            <p:cNvSpPr/>
            <p:nvPr/>
          </p:nvSpPr>
          <p:spPr>
            <a:xfrm>
              <a:off x="25274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8" name="Shape 2458"/>
            <p:cNvSpPr/>
            <p:nvPr/>
          </p:nvSpPr>
          <p:spPr>
            <a:xfrm>
              <a:off x="28241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59" name="Shape 2459"/>
            <p:cNvSpPr/>
            <p:nvPr/>
          </p:nvSpPr>
          <p:spPr>
            <a:xfrm>
              <a:off x="31208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60" name="Shape 2460"/>
            <p:cNvSpPr/>
            <p:nvPr/>
          </p:nvSpPr>
          <p:spPr>
            <a:xfrm>
              <a:off x="34175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61" name="Shape 2461"/>
            <p:cNvSpPr/>
            <p:nvPr/>
          </p:nvSpPr>
          <p:spPr>
            <a:xfrm>
              <a:off x="37142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spTree>
    <p:extLst>
      <p:ext uri="{BB962C8B-B14F-4D97-AF65-F5344CB8AC3E}">
        <p14:creationId xmlns:p14="http://schemas.microsoft.com/office/powerpoint/2010/main" val="420755248"/>
      </p:ext>
    </p:extLst>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7" name="Shape 2467"/>
          <p:cNvSpPr txBox="1">
            <a:spLocks noGrp="1"/>
          </p:cNvSpPr>
          <p:nvPr>
            <p:ph idx="1"/>
          </p:nvPr>
        </p:nvSpPr>
        <p:spPr/>
        <p:txBody>
          <a:bodyPr/>
          <a:lstStyle/>
          <a:p>
            <a:pPr lvl="0"/>
            <a:r>
              <a:rPr lang="en"/>
              <a:t>Each thread in a warp execute one common instruction at a time</a:t>
            </a:r>
          </a:p>
          <a:p>
            <a:pPr lvl="1"/>
            <a:r>
              <a:rPr lang="en"/>
              <a:t>Warps with diverging threads execute each branch serially </a:t>
            </a:r>
          </a:p>
        </p:txBody>
      </p:sp>
      <p:sp>
        <p:nvSpPr>
          <p:cNvPr id="2466" name="Shape 2466"/>
          <p:cNvSpPr txBox="1">
            <a:spLocks noGrp="1"/>
          </p:cNvSpPr>
          <p:nvPr>
            <p:ph type="title"/>
          </p:nvPr>
        </p:nvSpPr>
        <p:spPr/>
        <p:txBody>
          <a:bodyPr/>
          <a:lstStyle/>
          <a:p>
            <a:pPr lvl="0"/>
            <a:r>
              <a:rPr lang="en"/>
              <a:t>Warp</a:t>
            </a:r>
          </a:p>
        </p:txBody>
      </p:sp>
      <p:sp>
        <p:nvSpPr>
          <p:cNvPr id="2468" name="Shape 2468"/>
          <p:cNvSpPr txBox="1"/>
          <p:nvPr/>
        </p:nvSpPr>
        <p:spPr>
          <a:xfrm>
            <a:off x="6195678" y="4144588"/>
            <a:ext cx="3848999" cy="1846629"/>
          </a:xfrm>
          <a:prstGeom prst="rect">
            <a:avLst/>
          </a:prstGeom>
          <a:noFill/>
          <a:ln>
            <a:noFill/>
          </a:ln>
        </p:spPr>
        <p:txBody>
          <a:bodyPr lIns="91425" tIns="91425" rIns="91425" bIns="91425" anchor="ctr" anchorCtr="0">
            <a:spAutoFit/>
          </a:bodyPr>
          <a:lstStyle/>
          <a:p>
            <a:r>
              <a:rPr lang="en" b="1">
                <a:solidFill>
                  <a:srgbClr val="6AB825"/>
                </a:solidFill>
                <a:latin typeface="Consolas"/>
                <a:ea typeface="Consolas"/>
                <a:cs typeface="Consolas"/>
                <a:sym typeface="Consolas"/>
              </a:rPr>
              <a:t>if</a:t>
            </a:r>
            <a:r>
              <a:rPr lang="en">
                <a:solidFill>
                  <a:schemeClr val="dk2"/>
                </a:solidFill>
                <a:latin typeface="Consolas"/>
                <a:ea typeface="Consolas"/>
                <a:cs typeface="Consolas"/>
                <a:sym typeface="Consolas"/>
              </a:rPr>
              <a:t> (threadIdx.x &lt; WARP_SIZE )</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r>
              <a:rPr lang="en" b="1">
                <a:solidFill>
                  <a:srgbClr val="6AB825"/>
                </a:solidFill>
                <a:latin typeface="Consolas"/>
                <a:ea typeface="Consolas"/>
                <a:cs typeface="Consolas"/>
                <a:sym typeface="Consolas"/>
              </a:rPr>
              <a:t>else</a:t>
            </a:r>
            <a:r>
              <a:rPr lang="en">
                <a:solidFill>
                  <a:schemeClr val="dk2"/>
                </a:solidFill>
                <a:latin typeface="Consolas"/>
                <a:ea typeface="Consolas"/>
                <a:cs typeface="Consolas"/>
                <a:sym typeface="Consolas"/>
              </a:rPr>
              <a:t>{</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    x--;</a:t>
            </a:r>
            <a:br>
              <a:rPr lang="en">
                <a:solidFill>
                  <a:schemeClr val="dk2"/>
                </a:solidFill>
                <a:latin typeface="Consolas"/>
                <a:ea typeface="Consolas"/>
                <a:cs typeface="Consolas"/>
                <a:sym typeface="Consolas"/>
              </a:rPr>
            </a:br>
            <a:r>
              <a:rPr lang="en">
                <a:solidFill>
                  <a:schemeClr val="dk2"/>
                </a:solidFill>
                <a:latin typeface="Consolas"/>
                <a:ea typeface="Consolas"/>
                <a:cs typeface="Consolas"/>
                <a:sym typeface="Consolas"/>
              </a:rPr>
              <a:t>}</a:t>
            </a:r>
          </a:p>
        </p:txBody>
      </p:sp>
      <p:grpSp>
        <p:nvGrpSpPr>
          <p:cNvPr id="2469" name="Shape 2469"/>
          <p:cNvGrpSpPr/>
          <p:nvPr/>
        </p:nvGrpSpPr>
        <p:grpSpPr>
          <a:xfrm>
            <a:off x="2258099" y="4666389"/>
            <a:ext cx="1469258" cy="461635"/>
            <a:chOff x="1637300" y="5303103"/>
            <a:chExt cx="2373599" cy="741342"/>
          </a:xfrm>
        </p:grpSpPr>
        <p:sp>
          <p:nvSpPr>
            <p:cNvPr id="2470" name="Shape 2470"/>
            <p:cNvSpPr/>
            <p:nvPr/>
          </p:nvSpPr>
          <p:spPr>
            <a:xfrm>
              <a:off x="16373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71" name="Shape 2471"/>
            <p:cNvSpPr/>
            <p:nvPr/>
          </p:nvSpPr>
          <p:spPr>
            <a:xfrm>
              <a:off x="1933999"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72" name="Shape 2472"/>
            <p:cNvSpPr/>
            <p:nvPr/>
          </p:nvSpPr>
          <p:spPr>
            <a:xfrm>
              <a:off x="22307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73" name="Shape 2473"/>
            <p:cNvSpPr/>
            <p:nvPr/>
          </p:nvSpPr>
          <p:spPr>
            <a:xfrm>
              <a:off x="25274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74" name="Shape 2474"/>
            <p:cNvSpPr/>
            <p:nvPr/>
          </p:nvSpPr>
          <p:spPr>
            <a:xfrm>
              <a:off x="28241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75" name="Shape 2475"/>
            <p:cNvSpPr/>
            <p:nvPr/>
          </p:nvSpPr>
          <p:spPr>
            <a:xfrm>
              <a:off x="31208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76" name="Shape 2476"/>
            <p:cNvSpPr/>
            <p:nvPr/>
          </p:nvSpPr>
          <p:spPr>
            <a:xfrm>
              <a:off x="34175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77" name="Shape 2477"/>
            <p:cNvSpPr/>
            <p:nvPr/>
          </p:nvSpPr>
          <p:spPr>
            <a:xfrm>
              <a:off x="37142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grpSp>
        <p:nvGrpSpPr>
          <p:cNvPr id="2478" name="Shape 2478"/>
          <p:cNvGrpSpPr/>
          <p:nvPr/>
        </p:nvGrpSpPr>
        <p:grpSpPr>
          <a:xfrm>
            <a:off x="3918170" y="5426310"/>
            <a:ext cx="1469258" cy="461635"/>
            <a:chOff x="1637300" y="5303103"/>
            <a:chExt cx="2373599" cy="741342"/>
          </a:xfrm>
        </p:grpSpPr>
        <p:sp>
          <p:nvSpPr>
            <p:cNvPr id="2479" name="Shape 2479"/>
            <p:cNvSpPr/>
            <p:nvPr/>
          </p:nvSpPr>
          <p:spPr>
            <a:xfrm>
              <a:off x="16373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80" name="Shape 2480"/>
            <p:cNvSpPr/>
            <p:nvPr/>
          </p:nvSpPr>
          <p:spPr>
            <a:xfrm>
              <a:off x="1933999"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81" name="Shape 2481"/>
            <p:cNvSpPr/>
            <p:nvPr/>
          </p:nvSpPr>
          <p:spPr>
            <a:xfrm>
              <a:off x="22307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82" name="Shape 2482"/>
            <p:cNvSpPr/>
            <p:nvPr/>
          </p:nvSpPr>
          <p:spPr>
            <a:xfrm>
              <a:off x="25274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83" name="Shape 2483"/>
            <p:cNvSpPr/>
            <p:nvPr/>
          </p:nvSpPr>
          <p:spPr>
            <a:xfrm>
              <a:off x="28241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84" name="Shape 2484"/>
            <p:cNvSpPr/>
            <p:nvPr/>
          </p:nvSpPr>
          <p:spPr>
            <a:xfrm>
              <a:off x="3120801"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85" name="Shape 2485"/>
            <p:cNvSpPr/>
            <p:nvPr/>
          </p:nvSpPr>
          <p:spPr>
            <a:xfrm>
              <a:off x="34175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sp>
          <p:nvSpPr>
            <p:cNvPr id="2486" name="Shape 2486"/>
            <p:cNvSpPr/>
            <p:nvPr/>
          </p:nvSpPr>
          <p:spPr>
            <a:xfrm>
              <a:off x="3714200" y="5303103"/>
              <a:ext cx="296699" cy="741342"/>
            </a:xfrm>
            <a:prstGeom prst="rect">
              <a:avLst/>
            </a:prstGeom>
            <a:solidFill>
              <a:srgbClr val="FFFF00"/>
            </a:solidFill>
            <a:ln w="19050" cap="flat">
              <a:solidFill>
                <a:schemeClr val="dk2"/>
              </a:solidFill>
              <a:prstDash val="solid"/>
              <a:round/>
              <a:headEnd type="none" w="med" len="med"/>
              <a:tailEnd type="none" w="med" len="med"/>
            </a:ln>
          </p:spPr>
          <p:txBody>
            <a:bodyPr lIns="91425" tIns="91425" rIns="91425" bIns="91425" anchor="ctr" anchorCtr="0">
              <a:spAutoFit/>
            </a:bodyPr>
            <a:lstStyle/>
            <a:p>
              <a:endParaRPr/>
            </a:p>
          </p:txBody>
        </p:sp>
      </p:grpSp>
    </p:spTree>
    <p:extLst>
      <p:ext uri="{BB962C8B-B14F-4D97-AF65-F5344CB8AC3E}">
        <p14:creationId xmlns:p14="http://schemas.microsoft.com/office/powerpoint/2010/main" val="2950954465"/>
      </p:ext>
    </p:extLst>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2" name="Shape 2492"/>
          <p:cNvSpPr txBox="1">
            <a:spLocks noGrp="1"/>
          </p:cNvSpPr>
          <p:nvPr>
            <p:ph idx="1"/>
          </p:nvPr>
        </p:nvSpPr>
        <p:spPr/>
        <p:txBody>
          <a:bodyPr/>
          <a:lstStyle/>
          <a:p>
            <a:pPr lvl="0"/>
            <a:r>
              <a:rPr lang="en-US" dirty="0"/>
              <a:t>M</a:t>
            </a:r>
            <a:r>
              <a:rPr lang="en" dirty="0"/>
              <a:t>ake threads per blocks to be a multiple of a warp (32)</a:t>
            </a:r>
          </a:p>
          <a:p>
            <a:pPr lvl="1"/>
            <a:r>
              <a:rPr lang="en-US" dirty="0"/>
              <a:t>I</a:t>
            </a:r>
            <a:r>
              <a:rPr lang="en" dirty="0"/>
              <a:t>ncomplete warps </a:t>
            </a:r>
            <a:r>
              <a:rPr lang="en-US" dirty="0"/>
              <a:t>waste</a:t>
            </a:r>
            <a:r>
              <a:rPr lang="en" dirty="0"/>
              <a:t> unused cores</a:t>
            </a:r>
          </a:p>
          <a:p>
            <a:pPr lvl="1"/>
            <a:r>
              <a:rPr lang="en" dirty="0"/>
              <a:t>256 threads per blocks is a good starting point</a:t>
            </a:r>
          </a:p>
          <a:p>
            <a:pPr lvl="0"/>
            <a:endParaRPr lang="en" dirty="0"/>
          </a:p>
          <a:p>
            <a:pPr lvl="0"/>
            <a:r>
              <a:rPr lang="en" dirty="0"/>
              <a:t>Try to have all threads in warp execute in lock step</a:t>
            </a:r>
          </a:p>
          <a:p>
            <a:pPr lvl="1"/>
            <a:r>
              <a:rPr lang="en" dirty="0"/>
              <a:t>Divergent warps will use time to compute all paths as if they were in serial order</a:t>
            </a:r>
          </a:p>
        </p:txBody>
      </p:sp>
      <p:sp>
        <p:nvSpPr>
          <p:cNvPr id="2491" name="Shape 2491"/>
          <p:cNvSpPr txBox="1">
            <a:spLocks noGrp="1"/>
          </p:cNvSpPr>
          <p:nvPr>
            <p:ph type="title"/>
          </p:nvPr>
        </p:nvSpPr>
        <p:spPr/>
        <p:txBody>
          <a:bodyPr/>
          <a:lstStyle/>
          <a:p>
            <a:pPr lvl="0"/>
            <a:r>
              <a:rPr lang="en"/>
              <a:t>Warps - Take aways</a:t>
            </a:r>
          </a:p>
        </p:txBody>
      </p:sp>
    </p:spTree>
    <p:extLst>
      <p:ext uri="{BB962C8B-B14F-4D97-AF65-F5344CB8AC3E}">
        <p14:creationId xmlns:p14="http://schemas.microsoft.com/office/powerpoint/2010/main" val="4094393904"/>
      </p:ext>
    </p:extLst>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496"/>
        <p:cNvGrpSpPr/>
        <p:nvPr/>
      </p:nvGrpSpPr>
      <p:grpSpPr>
        <a:xfrm>
          <a:off x="0" y="0"/>
          <a:ext cx="0" cy="0"/>
          <a:chOff x="0" y="0"/>
          <a:chExt cx="0" cy="0"/>
        </a:xfrm>
      </p:grpSpPr>
      <p:sp>
        <p:nvSpPr>
          <p:cNvPr id="2498" name="Shape 2498"/>
          <p:cNvSpPr txBox="1">
            <a:spLocks noGrp="1"/>
          </p:cNvSpPr>
          <p:nvPr>
            <p:ph type="title"/>
          </p:nvPr>
        </p:nvSpPr>
        <p:spPr/>
        <p:txBody>
          <a:bodyPr/>
          <a:lstStyle/>
          <a:p>
            <a:pPr lvl="0"/>
            <a:r>
              <a:rPr lang="en" dirty="0"/>
              <a:t>...back to reductions</a:t>
            </a:r>
          </a:p>
        </p:txBody>
      </p:sp>
    </p:spTree>
    <p:extLst>
      <p:ext uri="{BB962C8B-B14F-4D97-AF65-F5344CB8AC3E}">
        <p14:creationId xmlns:p14="http://schemas.microsoft.com/office/powerpoint/2010/main" val="1647579450"/>
      </p:ext>
    </p:extLst>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027C16-AF1C-42C0-A1F2-1A41CB9875D5}"/>
              </a:ext>
            </a:extLst>
          </p:cNvPr>
          <p:cNvSpPr>
            <a:spLocks noGrp="1"/>
          </p:cNvSpPr>
          <p:nvPr>
            <p:ph idx="1"/>
          </p:nvPr>
        </p:nvSpPr>
        <p:spPr/>
        <p:txBody>
          <a:bodyPr/>
          <a:lstStyle/>
          <a:p>
            <a:r>
              <a:rPr lang="en-US" dirty="0"/>
              <a:t>Need to change the for-loop structure</a:t>
            </a:r>
          </a:p>
          <a:p>
            <a:r>
              <a:rPr lang="en-US" dirty="0"/>
              <a:t>Need the same values, just not the modulo </a:t>
            </a:r>
            <a:r>
              <a:rPr lang="en-US" dirty="0" err="1"/>
              <a:t>etc</a:t>
            </a:r>
            <a:endParaRPr lang="en-US" dirty="0"/>
          </a:p>
          <a:p>
            <a:r>
              <a:rPr lang="en-US" dirty="0"/>
              <a:t>Restructure</a:t>
            </a:r>
          </a:p>
        </p:txBody>
      </p:sp>
      <p:sp>
        <p:nvSpPr>
          <p:cNvPr id="2331" name="Shape 2331"/>
          <p:cNvSpPr txBox="1">
            <a:spLocks noGrp="1"/>
          </p:cNvSpPr>
          <p:nvPr>
            <p:ph type="title"/>
          </p:nvPr>
        </p:nvSpPr>
        <p:spPr/>
        <p:txBody>
          <a:bodyPr>
            <a:normAutofit/>
          </a:bodyPr>
          <a:lstStyle/>
          <a:p>
            <a:pPr lvl="0"/>
            <a:r>
              <a:rPr lang="en-US" dirty="0"/>
              <a:t>Stage 1: Remove Divergent Branching</a:t>
            </a:r>
            <a:endParaRPr lang="en" dirty="0"/>
          </a:p>
        </p:txBody>
      </p:sp>
      <p:sp>
        <p:nvSpPr>
          <p:cNvPr id="3" name="Rectangle 2">
            <a:extLst>
              <a:ext uri="{FF2B5EF4-FFF2-40B4-BE49-F238E27FC236}">
                <a16:creationId xmlns:a16="http://schemas.microsoft.com/office/drawing/2014/main" id="{2E95D343-A534-4D0D-9A6A-539B1BFF136C}"/>
              </a:ext>
            </a:extLst>
          </p:cNvPr>
          <p:cNvSpPr/>
          <p:nvPr/>
        </p:nvSpPr>
        <p:spPr>
          <a:xfrm>
            <a:off x="778328" y="3483596"/>
            <a:ext cx="11375572" cy="1754326"/>
          </a:xfrm>
          <a:prstGeom prst="rect">
            <a:avLst/>
          </a:prstGeom>
        </p:spPr>
        <p:txBody>
          <a:bodyPr wrap="square">
            <a:spAutoFit/>
          </a:bodyPr>
          <a:lstStyle/>
          <a:p>
            <a:pPr lvl="0" eaLnBrk="0" fontAlgn="base" hangingPunct="0">
              <a:spcBef>
                <a:spcPct val="0"/>
              </a:spcBef>
              <a:spcAft>
                <a:spcPct val="0"/>
              </a:spcAft>
            </a:pPr>
            <a:r>
              <a:rPr lang="en-US" altLang="en-US" dirty="0">
                <a:solidFill>
                  <a:srgbClr val="008000"/>
                </a:solidFill>
                <a:latin typeface="Consolas" panose="020B0609020204030204" pitchFamily="49" charset="0"/>
              </a:rPr>
              <a:t>// Reduce within block - Start from c = 1, </a:t>
            </a:r>
            <a:r>
              <a:rPr lang="en-US" altLang="en-US" dirty="0" err="1">
                <a:solidFill>
                  <a:srgbClr val="008000"/>
                </a:solidFill>
                <a:latin typeface="Consolas" panose="020B0609020204030204" pitchFamily="49" charset="0"/>
              </a:rPr>
              <a:t>upto</a:t>
            </a:r>
            <a:r>
              <a:rPr lang="en-US" altLang="en-US" dirty="0">
                <a:solidFill>
                  <a:srgbClr val="008000"/>
                </a:solidFill>
                <a:latin typeface="Consolas" panose="020B0609020204030204" pitchFamily="49" charset="0"/>
              </a:rPr>
              <a:t> block size, each time doubling the offset</a:t>
            </a:r>
          </a:p>
          <a:p>
            <a:pPr lvl="0" eaLnBrk="0" fontAlgn="base" hangingPunct="0">
              <a:spcBef>
                <a:spcPct val="0"/>
              </a:spcBef>
              <a:spcAft>
                <a:spcPct val="0"/>
              </a:spcAft>
            </a:pPr>
            <a:r>
              <a:rPr lang="en-US" altLang="en-US" dirty="0">
                <a:solidFill>
                  <a:srgbClr val="0000FF"/>
                </a:solidFill>
                <a:latin typeface="Consolas" panose="020B0609020204030204" pitchFamily="49" charset="0"/>
              </a:rPr>
              <a:t>for</a:t>
            </a:r>
            <a:r>
              <a:rPr lang="en-US" altLang="en-US" dirty="0">
                <a:solidFill>
                  <a:srgbClr val="000000"/>
                </a:solidFill>
                <a:latin typeface="Consolas" panose="020B0609020204030204" pitchFamily="49" charset="0"/>
              </a:rPr>
              <a:t>(</a:t>
            </a:r>
            <a:r>
              <a:rPr lang="en-US" altLang="en-US" dirty="0" err="1">
                <a:solidFill>
                  <a:srgbClr val="0000FF"/>
                </a:solidFill>
                <a:latin typeface="Consolas" panose="020B0609020204030204" pitchFamily="49" charset="0"/>
              </a:rPr>
              <a:t>int</a:t>
            </a:r>
            <a:r>
              <a:rPr lang="en-US" altLang="en-US" dirty="0">
                <a:solidFill>
                  <a:srgbClr val="000000"/>
                </a:solidFill>
                <a:latin typeface="Consolas" panose="020B0609020204030204" pitchFamily="49" charset="0"/>
              </a:rPr>
              <a:t> c = 1; c &lt; </a:t>
            </a:r>
            <a:r>
              <a:rPr lang="en-US" altLang="en-US" dirty="0" err="1">
                <a:solidFill>
                  <a:srgbClr val="000000"/>
                </a:solidFill>
                <a:latin typeface="Consolas" panose="020B0609020204030204" pitchFamily="49" charset="0"/>
              </a:rPr>
              <a:t>blockDim.x</a:t>
            </a:r>
            <a:r>
              <a:rPr lang="en-US" altLang="en-US" dirty="0">
                <a:solidFill>
                  <a:srgbClr val="000000"/>
                </a:solidFill>
                <a:latin typeface="Consolas" panose="020B0609020204030204" pitchFamily="49" charset="0"/>
              </a:rPr>
              <a:t>; c *= 2)  {</a:t>
            </a:r>
          </a:p>
          <a:p>
            <a:pPr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0000FF"/>
                </a:solidFill>
                <a:latin typeface="Consolas" panose="020B0609020204030204" pitchFamily="49" charset="0"/>
              </a:rPr>
              <a:t>if</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threadIdx.x</a:t>
            </a:r>
            <a:r>
              <a:rPr lang="en-US" altLang="en-US" dirty="0">
                <a:solidFill>
                  <a:srgbClr val="000000"/>
                </a:solidFill>
                <a:latin typeface="Consolas" panose="020B0609020204030204" pitchFamily="49" charset="0"/>
              </a:rPr>
              <a:t> % (2 * c) == 0)         </a:t>
            </a:r>
            <a:r>
              <a:rPr lang="en-US" altLang="en-US" dirty="0">
                <a:solidFill>
                  <a:srgbClr val="008000"/>
                </a:solidFill>
                <a:latin typeface="Consolas" panose="020B0609020204030204" pitchFamily="49" charset="0"/>
              </a:rPr>
              <a:t>// Add only on left index of each level</a:t>
            </a: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smem</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threadIdx.x</a:t>
            </a:r>
            <a:r>
              <a:rPr lang="en-US" altLang="en-US" dirty="0">
                <a:solidFill>
                  <a:srgbClr val="000000"/>
                </a:solidFill>
                <a:latin typeface="Consolas" panose="020B0609020204030204" pitchFamily="49" charset="0"/>
              </a:rPr>
              <a:t>] += </a:t>
            </a:r>
            <a:r>
              <a:rPr lang="en-US" altLang="en-US" dirty="0" err="1">
                <a:solidFill>
                  <a:srgbClr val="000000"/>
                </a:solidFill>
                <a:latin typeface="Consolas" panose="020B0609020204030204" pitchFamily="49" charset="0"/>
              </a:rPr>
              <a:t>smem</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threadIdx.x</a:t>
            </a:r>
            <a:r>
              <a:rPr lang="en-US" altLang="en-US" dirty="0">
                <a:solidFill>
                  <a:srgbClr val="000000"/>
                </a:solidFill>
                <a:latin typeface="Consolas" panose="020B0609020204030204" pitchFamily="49" charset="0"/>
              </a:rPr>
              <a:t> + c];</a:t>
            </a:r>
          </a:p>
          <a:p>
            <a:pPr lvl="0" eaLnBrk="0" fontAlgn="base" hangingPunct="0">
              <a:spcBef>
                <a:spcPct val="0"/>
              </a:spcBef>
              <a:spcAft>
                <a:spcPct val="0"/>
              </a:spcAft>
            </a:pPr>
            <a:r>
              <a:rPr lang="en-US" altLang="en-US" dirty="0">
                <a:solidFill>
                  <a:srgbClr val="000000"/>
                </a:solidFill>
                <a:latin typeface="Consolas" panose="020B0609020204030204" pitchFamily="49" charset="0"/>
              </a:rPr>
              <a:t>    __</a:t>
            </a:r>
            <a:r>
              <a:rPr lang="en-US" altLang="en-US" dirty="0" err="1">
                <a:solidFill>
                  <a:srgbClr val="000000"/>
                </a:solidFill>
                <a:latin typeface="Consolas" panose="020B0609020204030204" pitchFamily="49" charset="0"/>
              </a:rPr>
              <a:t>syncthreads</a:t>
            </a:r>
            <a:r>
              <a:rPr lang="en-US" altLang="en-US" dirty="0">
                <a:solidFill>
                  <a:srgbClr val="000000"/>
                </a:solidFill>
                <a:latin typeface="Consolas" panose="020B0609020204030204" pitchFamily="49" charset="0"/>
              </a:rPr>
              <a:t>();</a:t>
            </a:r>
          </a:p>
          <a:p>
            <a:pPr lvl="0" eaLnBrk="0" fontAlgn="base" hangingPunct="0">
              <a:spcBef>
                <a:spcPct val="0"/>
              </a:spcBef>
              <a:spcAft>
                <a:spcPct val="0"/>
              </a:spcAft>
            </a:pPr>
            <a:r>
              <a:rPr lang="en-US" alt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62568767"/>
      </p:ext>
    </p:extLst>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sp>
        <p:nvSpPr>
          <p:cNvPr id="2331" name="Shape 2331"/>
          <p:cNvSpPr txBox="1">
            <a:spLocks noGrp="1"/>
          </p:cNvSpPr>
          <p:nvPr>
            <p:ph type="title"/>
          </p:nvPr>
        </p:nvSpPr>
        <p:spPr/>
        <p:txBody>
          <a:bodyPr>
            <a:normAutofit/>
          </a:bodyPr>
          <a:lstStyle/>
          <a:p>
            <a:pPr lvl="0"/>
            <a:r>
              <a:rPr lang="en-US" dirty="0"/>
              <a:t>Stage 1: Remove Divergent Branching</a:t>
            </a:r>
            <a:endParaRPr lang="en" dirty="0"/>
          </a:p>
        </p:txBody>
      </p:sp>
      <p:sp>
        <p:nvSpPr>
          <p:cNvPr id="5" name="Rectangle 1">
            <a:extLst>
              <a:ext uri="{FF2B5EF4-FFF2-40B4-BE49-F238E27FC236}">
                <a16:creationId xmlns:a16="http://schemas.microsoft.com/office/drawing/2014/main" id="{7D7F898C-1A02-462E-B393-179D3E780FEC}"/>
              </a:ext>
            </a:extLst>
          </p:cNvPr>
          <p:cNvSpPr>
            <a:spLocks noChangeArrowheads="1"/>
          </p:cNvSpPr>
          <p:nvPr/>
        </p:nvSpPr>
        <p:spPr bwMode="auto">
          <a:xfrm>
            <a:off x="838200" y="1542994"/>
            <a:ext cx="10948831" cy="507831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F008A"/>
                </a:solidFill>
                <a:effectLst/>
                <a:latin typeface="Consolas" panose="020B0609020204030204" pitchFamily="49" charset="0"/>
              </a:rPr>
              <a:t>__global__</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reduce_stage1(</a:t>
            </a:r>
            <a:r>
              <a:rPr kumimoji="0" lang="en-US" altLang="en-US" b="0" i="0" u="none" strike="noStrike" cap="none" normalizeH="0" baseline="0" dirty="0" err="1">
                <a:ln>
                  <a:noFill/>
                </a:ln>
                <a:solidFill>
                  <a:srgbClr val="0000FF"/>
                </a:solidFill>
                <a:effectLst/>
                <a:latin typeface="Consolas" panose="020B0609020204030204" pitchFamily="49" charset="0"/>
              </a:rPr>
              <a:t>const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rPr>
              <a:t>d_idata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rPr>
              <a:t>d_odata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FF"/>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80"/>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Same as reduce stage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Reduce within block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8000"/>
                </a:solidFill>
                <a:latin typeface="Consolas" panose="020B0609020204030204" pitchFamily="49" charset="0"/>
              </a:rPr>
              <a:t>     // </a:t>
            </a:r>
            <a:r>
              <a:rPr kumimoji="0" lang="en-US" altLang="en-US" b="0" i="0" u="none" strike="noStrike" cap="none" normalizeH="0" baseline="0" dirty="0">
                <a:ln>
                  <a:noFill/>
                </a:ln>
                <a:solidFill>
                  <a:srgbClr val="008000"/>
                </a:solidFill>
                <a:effectLst/>
                <a:latin typeface="Consolas" panose="020B0609020204030204" pitchFamily="49" charset="0"/>
              </a:rPr>
              <a:t>Start from c = 1, </a:t>
            </a:r>
            <a:r>
              <a:rPr kumimoji="0" lang="en-US" altLang="en-US" b="0" i="0" u="none" strike="noStrike" cap="none" normalizeH="0" baseline="0" dirty="0" err="1">
                <a:ln>
                  <a:noFill/>
                </a:ln>
                <a:solidFill>
                  <a:srgbClr val="008000"/>
                </a:solidFill>
                <a:effectLst/>
                <a:latin typeface="Consolas" panose="020B0609020204030204" pitchFamily="49" charset="0"/>
              </a:rPr>
              <a:t>upto</a:t>
            </a:r>
            <a:r>
              <a:rPr kumimoji="0" lang="en-US" altLang="en-US" b="0" i="0" u="none" strike="noStrike" cap="none" normalizeH="0" baseline="0" dirty="0">
                <a:ln>
                  <a:noFill/>
                </a:ln>
                <a:solidFill>
                  <a:srgbClr val="008000"/>
                </a:solidFill>
                <a:effectLst/>
                <a:latin typeface="Consolas" panose="020B0609020204030204" pitchFamily="49" charset="0"/>
              </a:rPr>
              <a:t> block size, each time doubling the offset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8000"/>
                </a:solidFill>
                <a:latin typeface="Consolas" panose="020B0609020204030204" pitchFamily="49" charset="0"/>
              </a:rPr>
              <a:t>     // The difference here is that we eliminate modulo operator and the if condition</a:t>
            </a:r>
            <a:endParaRPr kumimoji="0" lang="en-US" altLang="en-US"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FF"/>
                </a:solidFill>
                <a:effectLst/>
                <a:latin typeface="Consolas" panose="020B0609020204030204" pitchFamily="49" charset="0"/>
              </a:rPr>
              <a:t>for</a:t>
            </a:r>
            <a:r>
              <a:rPr kumimoji="0" lang="en-US" altLang="en-US" b="1"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0000FF"/>
                </a:solidFill>
                <a:effectLst/>
                <a:latin typeface="Consolas" panose="020B0609020204030204" pitchFamily="49" charset="0"/>
              </a:rPr>
              <a:t>int</a:t>
            </a:r>
            <a:r>
              <a:rPr kumimoji="0" lang="en-US" altLang="en-US" b="1" i="0" u="none" strike="noStrike" cap="none" normalizeH="0" baseline="0" dirty="0">
                <a:ln>
                  <a:noFill/>
                </a:ln>
                <a:solidFill>
                  <a:srgbClr val="000000"/>
                </a:solidFill>
                <a:effectLst/>
                <a:latin typeface="Consolas" panose="020B0609020204030204" pitchFamily="49" charset="0"/>
              </a:rPr>
              <a:t> c = 1; c &gt; </a:t>
            </a:r>
            <a:r>
              <a:rPr kumimoji="0" lang="en-US" altLang="en-US" b="1" i="0" u="none" strike="noStrike" cap="none" normalizeH="0" baseline="0" dirty="0" err="1">
                <a:ln>
                  <a:noFill/>
                </a:ln>
                <a:solidFill>
                  <a:srgbClr val="000000"/>
                </a:solidFill>
                <a:effectLst/>
                <a:latin typeface="Consolas" panose="020B0609020204030204" pitchFamily="49" charset="0"/>
              </a:rPr>
              <a:t>blockDim.x</a:t>
            </a:r>
            <a:r>
              <a:rPr kumimoji="0" lang="en-US" altLang="en-US" b="1" i="0" u="none" strike="noStrike" cap="none" normalizeH="0" baseline="0" dirty="0">
                <a:ln>
                  <a:noFill/>
                </a:ln>
                <a:solidFill>
                  <a:srgbClr val="000000"/>
                </a:solidFill>
                <a:effectLst/>
                <a:latin typeface="Consolas" panose="020B0609020204030204" pitchFamily="49" charset="0"/>
              </a:rPr>
              <a:t>; c *= 2)  {</a:t>
            </a:r>
          </a:p>
          <a:p>
            <a:pPr eaLnBrk="0" fontAlgn="base" hangingPunct="0">
              <a:spcBef>
                <a:spcPct val="0"/>
              </a:spcBef>
              <a:spcAft>
                <a:spcPct val="0"/>
              </a:spcAft>
            </a:pPr>
            <a:r>
              <a:rPr kumimoji="0" lang="en-US" altLang="en-US" b="1" i="0" u="none" strike="noStrike" cap="none" normalizeH="0" baseline="0" dirty="0">
                <a:ln>
                  <a:noFill/>
                </a:ln>
                <a:solidFill>
                  <a:srgbClr val="000000"/>
                </a:solidFill>
                <a:effectLst/>
                <a:latin typeface="Consolas" panose="020B0609020204030204" pitchFamily="49" charset="0"/>
              </a:rPr>
              <a:t>         </a:t>
            </a:r>
            <a:r>
              <a:rPr lang="en-US" altLang="en-US" b="1" dirty="0" err="1">
                <a:solidFill>
                  <a:srgbClr val="0000FF"/>
                </a:solidFill>
                <a:latin typeface="Consolas" panose="020B0609020204030204" pitchFamily="49" charset="0"/>
              </a:rPr>
              <a:t>int</a:t>
            </a:r>
            <a:r>
              <a:rPr lang="en-US" altLang="en-US" b="1" dirty="0">
                <a:solidFill>
                  <a:srgbClr val="000000"/>
                </a:solidFill>
                <a:latin typeface="Consolas" panose="020B0609020204030204" pitchFamily="49" charset="0"/>
              </a:rPr>
              <a:t> index = 2 * c * </a:t>
            </a:r>
            <a:r>
              <a:rPr lang="en-US" altLang="en-US" b="1" dirty="0" err="1">
                <a:solidFill>
                  <a:srgbClr val="000000"/>
                </a:solidFill>
                <a:latin typeface="Consolas" panose="020B0609020204030204" pitchFamily="49" charset="0"/>
              </a:rPr>
              <a:t>threadIdx.x</a:t>
            </a:r>
            <a:r>
              <a:rPr lang="en-US" altLang="en-US" b="1" dirty="0">
                <a:solidFill>
                  <a:srgbClr val="000000"/>
                </a:solidFill>
                <a:latin typeface="Consolas" panose="020B0609020204030204" pitchFamily="49" charset="0"/>
              </a:rPr>
              <a:t>;</a:t>
            </a:r>
          </a:p>
          <a:p>
            <a:pPr eaLnBrk="0" fontAlgn="base" hangingPunct="0">
              <a:spcBef>
                <a:spcPct val="0"/>
              </a:spcBef>
              <a:spcAft>
                <a:spcPct val="0"/>
              </a:spcAft>
            </a:pPr>
            <a:r>
              <a:rPr lang="en-US" altLang="en-US" dirty="0">
                <a:solidFill>
                  <a:srgbClr val="008000"/>
                </a:solidFill>
                <a:latin typeface="Consolas" panose="020B0609020204030204" pitchFamily="49" charset="0"/>
              </a:rPr>
              <a:t>         </a:t>
            </a:r>
          </a:p>
          <a:p>
            <a:pPr eaLnBrk="0" fontAlgn="base" hangingPunct="0">
              <a:spcBef>
                <a:spcPct val="0"/>
              </a:spcBef>
              <a:spcAft>
                <a:spcPct val="0"/>
              </a:spcAft>
            </a:pPr>
            <a:r>
              <a:rPr lang="en-US" altLang="en-US" dirty="0">
                <a:solidFill>
                  <a:srgbClr val="008000"/>
                </a:solidFill>
                <a:latin typeface="Consolas" panose="020B0609020204030204" pitchFamily="49" charset="0"/>
              </a:rPr>
              <a:t>         // No divergence</a:t>
            </a:r>
            <a:endParaRPr kumimoji="0" lang="en-US" altLang="en-US" b="1"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lang="en-US" altLang="en-US" b="1" dirty="0">
                <a:solidFill>
                  <a:srgbClr val="000000"/>
                </a:solidFill>
                <a:latin typeface="Consolas" panose="020B0609020204030204" pitchFamily="49" charset="0"/>
              </a:rPr>
              <a:t>         </a:t>
            </a:r>
            <a:r>
              <a:rPr kumimoji="0" lang="en-US" altLang="en-US" b="1" i="0" u="none" strike="noStrike" cap="none" normalizeH="0" baseline="0" dirty="0">
                <a:ln>
                  <a:noFill/>
                </a:ln>
                <a:solidFill>
                  <a:srgbClr val="0000FF"/>
                </a:solidFill>
                <a:effectLst/>
                <a:latin typeface="Consolas" panose="020B0609020204030204" pitchFamily="49" charset="0"/>
              </a:rPr>
              <a:t>if</a:t>
            </a:r>
            <a:r>
              <a:rPr kumimoji="0" lang="en-US" altLang="en-US" b="1" i="0" u="none" strike="noStrike" cap="none" normalizeH="0" baseline="0" dirty="0">
                <a:ln>
                  <a:noFill/>
                </a:ln>
                <a:solidFill>
                  <a:srgbClr val="000000"/>
                </a:solidFill>
                <a:effectLst/>
                <a:latin typeface="Consolas" panose="020B0609020204030204" pitchFamily="49" charset="0"/>
              </a:rPr>
              <a:t> (index &lt; </a:t>
            </a:r>
            <a:r>
              <a:rPr kumimoji="0" lang="en-US" altLang="en-US" b="1" i="0" u="none" strike="noStrike" cap="none" normalizeH="0" baseline="0" dirty="0" err="1">
                <a:ln>
                  <a:noFill/>
                </a:ln>
                <a:solidFill>
                  <a:srgbClr val="000000"/>
                </a:solidFill>
                <a:effectLst/>
                <a:latin typeface="Consolas" panose="020B0609020204030204" pitchFamily="49" charset="0"/>
              </a:rPr>
              <a:t>blockDim.x</a:t>
            </a:r>
            <a:r>
              <a:rPr kumimoji="0" lang="en-US" altLang="en-US"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00"/>
                </a:solidFill>
                <a:effectLst/>
                <a:latin typeface="Consolas" panose="020B0609020204030204" pitchFamily="49" charset="0"/>
              </a:rPr>
              <a:t>smem</a:t>
            </a:r>
            <a:r>
              <a:rPr kumimoji="0" lang="en-US" altLang="en-US" b="1" i="0" u="none" strike="noStrike" cap="none" normalizeH="0" baseline="0" dirty="0">
                <a:ln>
                  <a:noFill/>
                </a:ln>
                <a:solidFill>
                  <a:srgbClr val="000000"/>
                </a:solidFill>
                <a:effectLst/>
                <a:latin typeface="Consolas" panose="020B0609020204030204" pitchFamily="49" charset="0"/>
              </a:rPr>
              <a:t>[index] += </a:t>
            </a:r>
            <a:r>
              <a:rPr kumimoji="0" lang="en-US" altLang="en-US" b="1" i="0" u="none" strike="noStrike" cap="none" normalizeH="0" baseline="0" dirty="0" err="1">
                <a:ln>
                  <a:noFill/>
                </a:ln>
                <a:solidFill>
                  <a:srgbClr val="000000"/>
                </a:solidFill>
                <a:effectLst/>
                <a:latin typeface="Consolas" panose="020B0609020204030204" pitchFamily="49" charset="0"/>
              </a:rPr>
              <a:t>smem</a:t>
            </a:r>
            <a:r>
              <a:rPr kumimoji="0" lang="en-US" altLang="en-US" b="1" i="0" u="none" strike="noStrike" cap="none" normalizeH="0" baseline="0" dirty="0">
                <a:ln>
                  <a:noFill/>
                </a:ln>
                <a:solidFill>
                  <a:srgbClr val="000000"/>
                </a:solidFill>
                <a:effectLst/>
                <a:latin typeface="Consolas" panose="020B0609020204030204" pitchFamily="49" charset="0"/>
              </a:rPr>
              <a:t>[index +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__</a:t>
            </a:r>
            <a:r>
              <a:rPr kumimoji="0" lang="en-US" altLang="en-US" b="1" i="0" u="none" strike="noStrike" cap="none" normalizeH="0" baseline="0" dirty="0" err="1">
                <a:ln>
                  <a:noFill/>
                </a:ln>
                <a:solidFill>
                  <a:srgbClr val="000000"/>
                </a:solidFill>
                <a:effectLst/>
                <a:latin typeface="Consolas" panose="020B0609020204030204" pitchFamily="49" charset="0"/>
              </a:rPr>
              <a:t>syncthreads</a:t>
            </a:r>
            <a:r>
              <a:rPr kumimoji="0" lang="en-US" altLang="en-US"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Copy result of reduction to global memory -</a:t>
            </a:r>
            <a:r>
              <a:rPr lang="en-US" altLang="en-US" dirty="0">
                <a:solidFill>
                  <a:srgbClr val="008000"/>
                </a:solidFill>
                <a:latin typeface="Consolas" panose="020B0609020204030204" pitchFamily="49" charset="0"/>
              </a:rPr>
              <a:t> Same as reduce stage 0</a:t>
            </a:r>
            <a:endParaRPr kumimoji="0" lang="en-US" altLang="en-US"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71F88C8-4005-48BD-A2D6-1E87B7B98399}"/>
              </a:ext>
            </a:extLst>
          </p:cNvPr>
          <p:cNvSpPr/>
          <p:nvPr/>
        </p:nvSpPr>
        <p:spPr>
          <a:xfrm>
            <a:off x="838199" y="2280558"/>
            <a:ext cx="10933811" cy="345621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3</a:t>
            </a:r>
          </a:p>
        </p:txBody>
      </p:sp>
    </p:spTree>
    <p:extLst>
      <p:ext uri="{BB962C8B-B14F-4D97-AF65-F5344CB8AC3E}">
        <p14:creationId xmlns:p14="http://schemas.microsoft.com/office/powerpoint/2010/main" val="4150804798"/>
      </p:ext>
    </p:extLst>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517"/>
        <p:cNvGrpSpPr/>
        <p:nvPr/>
      </p:nvGrpSpPr>
      <p:grpSpPr>
        <a:xfrm>
          <a:off x="0" y="0"/>
          <a:ext cx="0" cy="0"/>
          <a:chOff x="0" y="0"/>
          <a:chExt cx="0" cy="0"/>
        </a:xfrm>
      </p:grpSpPr>
      <p:sp>
        <p:nvSpPr>
          <p:cNvPr id="2518" name="Shape 2518"/>
          <p:cNvSpPr txBox="1">
            <a:spLocks noGrp="1"/>
          </p:cNvSpPr>
          <p:nvPr>
            <p:ph type="title"/>
          </p:nvPr>
        </p:nvSpPr>
        <p:spPr/>
        <p:txBody>
          <a:bodyPr>
            <a:normAutofit fontScale="90000"/>
          </a:bodyPr>
          <a:lstStyle/>
          <a:p>
            <a:pPr lvl="0"/>
            <a:r>
              <a:rPr lang="en"/>
              <a:t>Performance for 32M elements (GTX 770)</a:t>
            </a:r>
          </a:p>
        </p:txBody>
      </p:sp>
      <p:graphicFrame>
        <p:nvGraphicFramePr>
          <p:cNvPr id="2519" name="Shape 2519"/>
          <p:cNvGraphicFramePr/>
          <p:nvPr/>
        </p:nvGraphicFramePr>
        <p:xfrm>
          <a:off x="2458650" y="2024050"/>
          <a:ext cx="7274700" cy="2811660"/>
        </p:xfrm>
        <a:graphic>
          <a:graphicData uri="http://schemas.openxmlformats.org/drawingml/2006/table">
            <a:tbl>
              <a:tblPr firstRow="1" firstCol="1" lastCol="1" bandRow="1">
                <a:tableStyleId>{284E427A-3D55-4303-BF80-6455036E1DE7}</a:tableStyleId>
              </a:tblPr>
              <a:tblGrid>
                <a:gridCol w="1983575">
                  <a:extLst>
                    <a:ext uri="{9D8B030D-6E8A-4147-A177-3AD203B41FA5}">
                      <a16:colId xmlns:a16="http://schemas.microsoft.com/office/drawing/2014/main" val="4055640985"/>
                    </a:ext>
                  </a:extLst>
                </a:gridCol>
                <a:gridCol w="1144200">
                  <a:extLst>
                    <a:ext uri="{9D8B030D-6E8A-4147-A177-3AD203B41FA5}">
                      <a16:colId xmlns:a16="http://schemas.microsoft.com/office/drawing/2014/main" val="1021265715"/>
                    </a:ext>
                  </a:extLst>
                </a:gridCol>
                <a:gridCol w="1617450">
                  <a:extLst>
                    <a:ext uri="{9D8B030D-6E8A-4147-A177-3AD203B41FA5}">
                      <a16:colId xmlns:a16="http://schemas.microsoft.com/office/drawing/2014/main" val="1064157234"/>
                    </a:ext>
                  </a:extLst>
                </a:gridCol>
                <a:gridCol w="1304925">
                  <a:extLst>
                    <a:ext uri="{9D8B030D-6E8A-4147-A177-3AD203B41FA5}">
                      <a16:colId xmlns:a16="http://schemas.microsoft.com/office/drawing/2014/main" val="4034479875"/>
                    </a:ext>
                  </a:extLst>
                </a:gridCol>
                <a:gridCol w="1224550">
                  <a:extLst>
                    <a:ext uri="{9D8B030D-6E8A-4147-A177-3AD203B41FA5}">
                      <a16:colId xmlns:a16="http://schemas.microsoft.com/office/drawing/2014/main" val="1028145529"/>
                    </a:ext>
                  </a:extLst>
                </a:gridCol>
              </a:tblGrid>
              <a:tr h="601950">
                <a:tc>
                  <a:txBody>
                    <a:bodyPr/>
                    <a:lstStyle/>
                    <a:p>
                      <a:pPr lvl="0" algn="ctr" rtl="0">
                        <a:spcBef>
                          <a:spcPts val="0"/>
                        </a:spcBef>
                        <a:buNone/>
                      </a:pPr>
                      <a:endParaRPr dirty="0"/>
                    </a:p>
                  </a:txBody>
                  <a:tcPr marL="91425" marR="91425" marT="91425" marB="91425" anchor="ctr"/>
                </a:tc>
                <a:tc>
                  <a:txBody>
                    <a:bodyPr/>
                    <a:lstStyle/>
                    <a:p>
                      <a:pPr lvl="0" algn="ctr" rtl="0">
                        <a:spcBef>
                          <a:spcPts val="0"/>
                        </a:spcBef>
                        <a:buNone/>
                      </a:pPr>
                      <a:r>
                        <a:rPr lang="en"/>
                        <a:t>Time (ms)</a:t>
                      </a:r>
                    </a:p>
                  </a:txBody>
                  <a:tcPr marL="91425" marR="91425" marT="91425" marB="91425" anchor="ctr"/>
                </a:tc>
                <a:tc>
                  <a:txBody>
                    <a:bodyPr/>
                    <a:lstStyle/>
                    <a:p>
                      <a:pPr lvl="0" algn="ctr" rtl="0">
                        <a:spcBef>
                          <a:spcPts val="0"/>
                        </a:spcBef>
                        <a:buNone/>
                      </a:pPr>
                      <a:r>
                        <a:rPr lang="en"/>
                        <a:t>Bandwidth (GB/s)</a:t>
                      </a:r>
                    </a:p>
                  </a:txBody>
                  <a:tcPr marL="91425" marR="91425" marT="91425" marB="91425" anchor="ctr"/>
                </a:tc>
                <a:tc>
                  <a:txBody>
                    <a:bodyPr/>
                    <a:lstStyle/>
                    <a:p>
                      <a:pPr lvl="0" algn="ctr" rtl="0">
                        <a:spcBef>
                          <a:spcPts val="0"/>
                        </a:spcBef>
                        <a:buNone/>
                      </a:pPr>
                      <a:r>
                        <a:rPr lang="en"/>
                        <a:t>Step Speedup</a:t>
                      </a:r>
                    </a:p>
                  </a:txBody>
                  <a:tcPr marL="91425" marR="91425" marT="91425" marB="91425" anchor="ctr"/>
                </a:tc>
                <a:tc>
                  <a:txBody>
                    <a:bodyPr/>
                    <a:lstStyle/>
                    <a:p>
                      <a:pPr lvl="0" algn="ctr" rtl="0">
                        <a:spcBef>
                          <a:spcPts val="0"/>
                        </a:spcBef>
                        <a:buNone/>
                      </a:pPr>
                      <a:r>
                        <a:rPr lang="en"/>
                        <a:t>Speed Up vs CPU</a:t>
                      </a:r>
                    </a:p>
                  </a:txBody>
                  <a:tcPr marL="91425" marR="91425" marT="91425" marB="91425" anchor="ctr"/>
                </a:tc>
                <a:extLst>
                  <a:ext uri="{0D108BD9-81ED-4DB2-BD59-A6C34878D82A}">
                    <a16:rowId xmlns:a16="http://schemas.microsoft.com/office/drawing/2014/main" val="3823435317"/>
                  </a:ext>
                </a:extLst>
              </a:tr>
              <a:tr h="601950">
                <a:tc>
                  <a:txBody>
                    <a:bodyPr/>
                    <a:lstStyle/>
                    <a:p>
                      <a:pPr lvl="0" algn="ctr" rtl="0">
                        <a:spcBef>
                          <a:spcPts val="0"/>
                        </a:spcBef>
                        <a:buNone/>
                      </a:pPr>
                      <a:r>
                        <a:rPr lang="en"/>
                        <a:t>CPU</a:t>
                      </a:r>
                    </a:p>
                  </a:txBody>
                  <a:tcPr marL="91425" marR="91425" marT="91425" marB="91425" anchor="ctr"/>
                </a:tc>
                <a:tc>
                  <a:txBody>
                    <a:bodyPr/>
                    <a:lstStyle/>
                    <a:p>
                      <a:pPr lvl="0" algn="ctr" rtl="0">
                        <a:lnSpc>
                          <a:spcPct val="115000"/>
                        </a:lnSpc>
                        <a:spcBef>
                          <a:spcPts val="0"/>
                        </a:spcBef>
                        <a:buNone/>
                      </a:pPr>
                      <a:r>
                        <a:rPr lang="en"/>
                        <a:t>8.8</a:t>
                      </a:r>
                    </a:p>
                  </a:txBody>
                  <a:tcPr marL="91425" marR="91425" marT="91425" marB="91425" anchor="ctr"/>
                </a:tc>
                <a:tc>
                  <a:txBody>
                    <a:bodyPr/>
                    <a:lstStyle/>
                    <a:p>
                      <a:pPr lvl="0" algn="ctr" rtl="0">
                        <a:lnSpc>
                          <a:spcPct val="115000"/>
                        </a:lnSpc>
                        <a:spcBef>
                          <a:spcPts val="0"/>
                        </a:spcBef>
                        <a:buNone/>
                      </a:pPr>
                      <a:r>
                        <a:rPr lang="en"/>
                        <a:t>15.25</a:t>
                      </a:r>
                    </a:p>
                  </a:txBody>
                  <a:tcPr marL="91425" marR="91425" marT="91425" marB="91425" anchor="ctr"/>
                </a:tc>
                <a:tc>
                  <a:txBody>
                    <a:bodyPr/>
                    <a:lstStyle/>
                    <a:p>
                      <a:pPr lvl="0" algn="ctr" rtl="0">
                        <a:spcBef>
                          <a:spcPts val="0"/>
                        </a:spcBef>
                        <a:buNone/>
                      </a:pPr>
                      <a:endParaRPr/>
                    </a:p>
                  </a:txBody>
                  <a:tcPr marL="91425" marR="91425" marT="91425" marB="91425" anchor="ctr"/>
                </a:tc>
                <a:tc>
                  <a:txBody>
                    <a:bodyPr/>
                    <a:lstStyle/>
                    <a:p>
                      <a:pPr lvl="0" algn="ctr" rtl="0">
                        <a:spcBef>
                          <a:spcPts val="0"/>
                        </a:spcBef>
                        <a:buNone/>
                      </a:pPr>
                      <a:endParaRPr/>
                    </a:p>
                  </a:txBody>
                  <a:tcPr marL="91425" marR="91425" marT="91425" marB="91425" anchor="ctr"/>
                </a:tc>
                <a:extLst>
                  <a:ext uri="{0D108BD9-81ED-4DB2-BD59-A6C34878D82A}">
                    <a16:rowId xmlns:a16="http://schemas.microsoft.com/office/drawing/2014/main" val="3358463480"/>
                  </a:ext>
                </a:extLst>
              </a:tr>
              <a:tr h="601950">
                <a:tc>
                  <a:txBody>
                    <a:bodyPr/>
                    <a:lstStyle/>
                    <a:p>
                      <a:pPr lvl="0" algn="ctr" rtl="0">
                        <a:spcBef>
                          <a:spcPts val="0"/>
                        </a:spcBef>
                        <a:buNone/>
                      </a:pPr>
                      <a:r>
                        <a:rPr lang="en"/>
                        <a:t>Stage 0</a:t>
                      </a:r>
                    </a:p>
                  </a:txBody>
                  <a:tcPr marL="91425" marR="91425" marT="91425" marB="91425" anchor="ctr"/>
                </a:tc>
                <a:tc>
                  <a:txBody>
                    <a:bodyPr/>
                    <a:lstStyle/>
                    <a:p>
                      <a:pPr lvl="0" algn="ctr" rtl="0">
                        <a:lnSpc>
                          <a:spcPct val="115000"/>
                        </a:lnSpc>
                        <a:spcBef>
                          <a:spcPts val="0"/>
                        </a:spcBef>
                        <a:buNone/>
                      </a:pPr>
                      <a:r>
                        <a:rPr lang="en"/>
                        <a:t>7.90</a:t>
                      </a:r>
                    </a:p>
                  </a:txBody>
                  <a:tcPr marL="91425" marR="91425" marT="91425" marB="91425" anchor="ctr"/>
                </a:tc>
                <a:tc>
                  <a:txBody>
                    <a:bodyPr/>
                    <a:lstStyle/>
                    <a:p>
                      <a:pPr lvl="0" algn="ctr" rtl="0">
                        <a:lnSpc>
                          <a:spcPct val="115000"/>
                        </a:lnSpc>
                        <a:spcBef>
                          <a:spcPts val="0"/>
                        </a:spcBef>
                        <a:buNone/>
                      </a:pPr>
                      <a:r>
                        <a:rPr lang="en"/>
                        <a:t>16.98</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extLst>
                  <a:ext uri="{0D108BD9-81ED-4DB2-BD59-A6C34878D82A}">
                    <a16:rowId xmlns:a16="http://schemas.microsoft.com/office/drawing/2014/main" val="3105620025"/>
                  </a:ext>
                </a:extLst>
              </a:tr>
              <a:tr h="601950">
                <a:tc>
                  <a:txBody>
                    <a:bodyPr/>
                    <a:lstStyle/>
                    <a:p>
                      <a:pPr lvl="0" algn="ctr" rtl="0">
                        <a:spcBef>
                          <a:spcPts val="0"/>
                        </a:spcBef>
                        <a:buNone/>
                      </a:pPr>
                      <a:r>
                        <a:rPr lang="en"/>
                        <a:t>Stage 1</a:t>
                      </a:r>
                    </a:p>
                  </a:txBody>
                  <a:tcPr marL="91425" marR="91425" marT="91425" marB="91425" anchor="ctr"/>
                </a:tc>
                <a:tc>
                  <a:txBody>
                    <a:bodyPr/>
                    <a:lstStyle/>
                    <a:p>
                      <a:pPr lvl="0" algn="ctr" rtl="0">
                        <a:lnSpc>
                          <a:spcPct val="115000"/>
                        </a:lnSpc>
                        <a:spcBef>
                          <a:spcPts val="0"/>
                        </a:spcBef>
                        <a:buNone/>
                      </a:pPr>
                      <a:r>
                        <a:rPr lang="en" dirty="0"/>
                        <a:t>6.26</a:t>
                      </a:r>
                    </a:p>
                  </a:txBody>
                  <a:tcPr marL="91425" marR="91425" marT="91425" marB="91425" anchor="ctr"/>
                </a:tc>
                <a:tc>
                  <a:txBody>
                    <a:bodyPr/>
                    <a:lstStyle/>
                    <a:p>
                      <a:pPr lvl="0" algn="ctr" rtl="0">
                        <a:lnSpc>
                          <a:spcPct val="115000"/>
                        </a:lnSpc>
                        <a:spcBef>
                          <a:spcPts val="0"/>
                        </a:spcBef>
                        <a:buNone/>
                      </a:pPr>
                      <a:r>
                        <a:rPr lang="en"/>
                        <a:t>21.45</a:t>
                      </a:r>
                    </a:p>
                  </a:txBody>
                  <a:tcPr marL="91425" marR="91425" marT="91425" marB="91425" anchor="ctr"/>
                </a:tc>
                <a:tc>
                  <a:txBody>
                    <a:bodyPr/>
                    <a:lstStyle/>
                    <a:p>
                      <a:pPr lvl="0" algn="ctr" rtl="0">
                        <a:lnSpc>
                          <a:spcPct val="115000"/>
                        </a:lnSpc>
                        <a:spcBef>
                          <a:spcPts val="0"/>
                        </a:spcBef>
                        <a:buNone/>
                      </a:pPr>
                      <a:r>
                        <a:rPr lang="en"/>
                        <a:t>1.26</a:t>
                      </a:r>
                    </a:p>
                  </a:txBody>
                  <a:tcPr marL="91425" marR="91425" marT="91425" marB="91425" anchor="ctr"/>
                </a:tc>
                <a:tc>
                  <a:txBody>
                    <a:bodyPr/>
                    <a:lstStyle/>
                    <a:p>
                      <a:pPr lvl="0" algn="ctr" rtl="0">
                        <a:lnSpc>
                          <a:spcPct val="115000"/>
                        </a:lnSpc>
                        <a:spcBef>
                          <a:spcPts val="0"/>
                        </a:spcBef>
                        <a:buNone/>
                      </a:pPr>
                      <a:r>
                        <a:rPr lang="en" dirty="0"/>
                        <a:t>1.41</a:t>
                      </a:r>
                    </a:p>
                  </a:txBody>
                  <a:tcPr marL="91425" marR="91425" marT="91425" marB="91425" anchor="ctr"/>
                </a:tc>
                <a:extLst>
                  <a:ext uri="{0D108BD9-81ED-4DB2-BD59-A6C34878D82A}">
                    <a16:rowId xmlns:a16="http://schemas.microsoft.com/office/drawing/2014/main" val="938060703"/>
                  </a:ext>
                </a:extLst>
              </a:tr>
            </a:tbl>
          </a:graphicData>
        </a:graphic>
      </p:graphicFrame>
    </p:spTree>
    <p:extLst>
      <p:ext uri="{BB962C8B-B14F-4D97-AF65-F5344CB8AC3E}">
        <p14:creationId xmlns:p14="http://schemas.microsoft.com/office/powerpoint/2010/main" val="1785194012"/>
      </p:ext>
    </p:extLst>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354"/>
        <p:cNvGrpSpPr/>
        <p:nvPr/>
      </p:nvGrpSpPr>
      <p:grpSpPr>
        <a:xfrm>
          <a:off x="0" y="0"/>
          <a:ext cx="0" cy="0"/>
          <a:chOff x="0" y="0"/>
          <a:chExt cx="0" cy="0"/>
        </a:xfrm>
      </p:grpSpPr>
      <p:sp>
        <p:nvSpPr>
          <p:cNvPr id="2356" name="Shape 2356"/>
          <p:cNvSpPr txBox="1">
            <a:spLocks noGrp="1"/>
          </p:cNvSpPr>
          <p:nvPr>
            <p:ph idx="1"/>
          </p:nvPr>
        </p:nvSpPr>
        <p:spPr/>
        <p:txBody>
          <a:bodyPr/>
          <a:lstStyle/>
          <a:p>
            <a:pPr lvl="0"/>
            <a:r>
              <a:rPr lang="en-US" dirty="0"/>
              <a:t>Problem?</a:t>
            </a:r>
          </a:p>
          <a:p>
            <a:pPr lvl="1"/>
            <a:r>
              <a:rPr lang="en-US" dirty="0"/>
              <a:t>Interleaved addressing</a:t>
            </a:r>
          </a:p>
          <a:p>
            <a:pPr lvl="1"/>
            <a:r>
              <a:rPr lang="en-US" dirty="0"/>
              <a:t>Divergent warps</a:t>
            </a:r>
          </a:p>
          <a:p>
            <a:pPr lvl="0"/>
            <a:endParaRPr lang="en-US" dirty="0"/>
          </a:p>
          <a:p>
            <a:pPr lvl="0"/>
            <a:r>
              <a:rPr lang="en-US" dirty="0"/>
              <a:t>Solution?</a:t>
            </a:r>
          </a:p>
          <a:p>
            <a:pPr lvl="1"/>
            <a:r>
              <a:rPr lang="en-US" dirty="0"/>
              <a:t>Using modulo operator</a:t>
            </a:r>
          </a:p>
          <a:p>
            <a:pPr lvl="1"/>
            <a:r>
              <a:rPr lang="en-US" dirty="0"/>
              <a:t>Non-divergent branches</a:t>
            </a:r>
          </a:p>
        </p:txBody>
      </p:sp>
      <p:sp>
        <p:nvSpPr>
          <p:cNvPr id="2355" name="Shape 2355"/>
          <p:cNvSpPr txBox="1">
            <a:spLocks noGrp="1"/>
          </p:cNvSpPr>
          <p:nvPr>
            <p:ph type="title"/>
          </p:nvPr>
        </p:nvSpPr>
        <p:spPr/>
        <p:txBody>
          <a:bodyPr>
            <a:normAutofit/>
          </a:bodyPr>
          <a:lstStyle/>
          <a:p>
            <a:pPr lvl="0"/>
            <a:r>
              <a:rPr lang="en-US" dirty="0"/>
              <a:t>Stage 1</a:t>
            </a:r>
            <a:r>
              <a:rPr lang="en" dirty="0"/>
              <a:t>: </a:t>
            </a:r>
            <a:r>
              <a:rPr lang="en-US" dirty="0"/>
              <a:t>Remove Divergent Branching</a:t>
            </a:r>
            <a:endParaRPr lang="en" dirty="0"/>
          </a:p>
        </p:txBody>
      </p:sp>
      <p:pic>
        <p:nvPicPr>
          <p:cNvPr id="3" name="Graphic 2" descr="Checkmark">
            <a:extLst>
              <a:ext uri="{FF2B5EF4-FFF2-40B4-BE49-F238E27FC236}">
                <a16:creationId xmlns:a16="http://schemas.microsoft.com/office/drawing/2014/main" id="{DF885EFF-6C07-404B-943B-7719BCD1E8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34643" y="4071258"/>
            <a:ext cx="609600" cy="609600"/>
          </a:xfrm>
          <a:prstGeom prst="rect">
            <a:avLst/>
          </a:prstGeom>
        </p:spPr>
      </p:pic>
    </p:spTree>
    <p:extLst>
      <p:ext uri="{BB962C8B-B14F-4D97-AF65-F5344CB8AC3E}">
        <p14:creationId xmlns:p14="http://schemas.microsoft.com/office/powerpoint/2010/main" val="2566742513"/>
      </p:ext>
    </p:extLst>
  </p:cSld>
  <p:clrMapOvr>
    <a:masterClrMapping/>
  </p:clrMapOvr>
  <p:transition spd="slow">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84930CE6-ABF0-41CF-B764-C958CE68F926}"/>
              </a:ext>
            </a:extLst>
          </p:cNvPr>
          <p:cNvPicPr>
            <a:picLocks noChangeAspect="1"/>
          </p:cNvPicPr>
          <p:nvPr/>
        </p:nvPicPr>
        <p:blipFill>
          <a:blip r:embed="rId2"/>
          <a:stretch>
            <a:fillRect/>
          </a:stretch>
        </p:blipFill>
        <p:spPr>
          <a:xfrm>
            <a:off x="2776165" y="1365245"/>
            <a:ext cx="6638844" cy="5378460"/>
          </a:xfrm>
          <a:prstGeom prst="rect">
            <a:avLst/>
          </a:prstGeom>
        </p:spPr>
      </p:pic>
      <p:sp>
        <p:nvSpPr>
          <p:cNvPr id="3" name="Title 2">
            <a:extLst>
              <a:ext uri="{FF2B5EF4-FFF2-40B4-BE49-F238E27FC236}">
                <a16:creationId xmlns:a16="http://schemas.microsoft.com/office/drawing/2014/main" id="{E5F2BB56-E1F1-426F-AA4A-449CE17BE1FC}"/>
              </a:ext>
            </a:extLst>
          </p:cNvPr>
          <p:cNvSpPr>
            <a:spLocks noGrp="1"/>
          </p:cNvSpPr>
          <p:nvPr>
            <p:ph type="title"/>
          </p:nvPr>
        </p:nvSpPr>
        <p:spPr/>
        <p:txBody>
          <a:bodyPr>
            <a:normAutofit/>
          </a:bodyPr>
          <a:lstStyle/>
          <a:p>
            <a:r>
              <a:rPr lang="en-US" dirty="0"/>
              <a:t>Stage 0 &amp; 1</a:t>
            </a:r>
            <a:r>
              <a:rPr lang="en" dirty="0"/>
              <a:t>: Interleaved Addressing</a:t>
            </a:r>
            <a:endParaRPr lang="en-US" dirty="0"/>
          </a:p>
        </p:txBody>
      </p:sp>
      <p:sp>
        <p:nvSpPr>
          <p:cNvPr id="134" name="Oval 133">
            <a:extLst>
              <a:ext uri="{FF2B5EF4-FFF2-40B4-BE49-F238E27FC236}">
                <a16:creationId xmlns:a16="http://schemas.microsoft.com/office/drawing/2014/main" id="{B1CA01BF-95B2-44A4-98D2-2A8D7558FC4A}"/>
              </a:ext>
            </a:extLst>
          </p:cNvPr>
          <p:cNvSpPr/>
          <p:nvPr/>
        </p:nvSpPr>
        <p:spPr>
          <a:xfrm>
            <a:off x="2682988" y="6280605"/>
            <a:ext cx="568099" cy="511175"/>
          </a:xfrm>
          <a:prstGeom prst="ellipse">
            <a:avLst/>
          </a:prstGeom>
          <a:noFill/>
          <a:ln w="76200">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617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Shape 2271"/>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pic>
        <p:nvPicPr>
          <p:cNvPr id="4" name="Picture 3">
            <a:extLst>
              <a:ext uri="{FF2B5EF4-FFF2-40B4-BE49-F238E27FC236}">
                <a16:creationId xmlns:a16="http://schemas.microsoft.com/office/drawing/2014/main" id="{CAA747E3-F470-4A3B-AFD9-A96E70D4A3A6}"/>
              </a:ext>
            </a:extLst>
          </p:cNvPr>
          <p:cNvPicPr>
            <a:picLocks noChangeAspect="1"/>
          </p:cNvPicPr>
          <p:nvPr/>
        </p:nvPicPr>
        <p:blipFill>
          <a:blip r:embed="rId3"/>
          <a:stretch>
            <a:fillRect/>
          </a:stretch>
        </p:blipFill>
        <p:spPr>
          <a:xfrm>
            <a:off x="3489325" y="1713328"/>
            <a:ext cx="5665561" cy="5079497"/>
          </a:xfrm>
          <a:prstGeom prst="rect">
            <a:avLst/>
          </a:prstGeom>
        </p:spPr>
      </p:pic>
    </p:spTree>
    <p:extLst>
      <p:ext uri="{BB962C8B-B14F-4D97-AF65-F5344CB8AC3E}">
        <p14:creationId xmlns:p14="http://schemas.microsoft.com/office/powerpoint/2010/main" val="53021014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Shape 320"/>
          <p:cNvSpPr txBox="1">
            <a:spLocks noGrp="1"/>
          </p:cNvSpPr>
          <p:nvPr>
            <p:ph idx="1"/>
          </p:nvPr>
        </p:nvSpPr>
        <p:spPr/>
        <p:txBody>
          <a:bodyPr/>
          <a:lstStyle/>
          <a:p>
            <a:pPr lvl="0"/>
            <a:r>
              <a:rPr lang="en" dirty="0"/>
              <a:t>A warp requests 32 aligned, 4-byte words</a:t>
            </a:r>
          </a:p>
          <a:p>
            <a:pPr lvl="1"/>
            <a:r>
              <a:rPr lang="en" dirty="0"/>
              <a:t>32 threads requesting 1 float </a:t>
            </a:r>
            <a:r>
              <a:rPr lang="en-US" dirty="0"/>
              <a:t>but n</a:t>
            </a:r>
            <a:r>
              <a:rPr lang="en" dirty="0"/>
              <a:t>ot sequentially indexed</a:t>
            </a:r>
          </a:p>
          <a:p>
            <a:pPr lvl="0"/>
            <a:r>
              <a:rPr lang="en" dirty="0"/>
              <a:t>Address fall within 1 L1 cache-line</a:t>
            </a:r>
          </a:p>
          <a:p>
            <a:pPr lvl="1"/>
            <a:r>
              <a:rPr lang="en" dirty="0"/>
              <a:t>Warp needs 128 bytes</a:t>
            </a:r>
          </a:p>
          <a:p>
            <a:pPr lvl="1"/>
            <a:r>
              <a:rPr lang="en" dirty="0"/>
              <a:t>128 bytes move across the bus on a miss</a:t>
            </a:r>
          </a:p>
          <a:p>
            <a:pPr lvl="1"/>
            <a:r>
              <a:rPr lang="en" dirty="0"/>
              <a:t>Bus utilization: 100%</a:t>
            </a:r>
          </a:p>
        </p:txBody>
      </p:sp>
      <p:sp>
        <p:nvSpPr>
          <p:cNvPr id="319" name="Shape 319"/>
          <p:cNvSpPr txBox="1">
            <a:spLocks noGrp="1"/>
          </p:cNvSpPr>
          <p:nvPr>
            <p:ph type="title"/>
          </p:nvPr>
        </p:nvSpPr>
        <p:spPr/>
        <p:txBody>
          <a:bodyPr/>
          <a:lstStyle/>
          <a:p>
            <a:pPr lvl="0"/>
            <a:r>
              <a:rPr lang="en" dirty="0">
                <a:solidFill>
                  <a:schemeClr val="tx1"/>
                </a:solidFill>
              </a:rPr>
              <a:t>Coalescence</a:t>
            </a:r>
          </a:p>
        </p:txBody>
      </p:sp>
      <p:cxnSp>
        <p:nvCxnSpPr>
          <p:cNvPr id="321" name="Shape 321"/>
          <p:cNvCxnSpPr/>
          <p:nvPr/>
        </p:nvCxnSpPr>
        <p:spPr>
          <a:xfrm>
            <a:off x="4958898" y="4413421"/>
            <a:ext cx="288599" cy="451199"/>
          </a:xfrm>
          <a:prstGeom prst="straightConnector1">
            <a:avLst/>
          </a:prstGeom>
          <a:noFill/>
          <a:ln w="9525" cap="flat">
            <a:solidFill>
              <a:schemeClr val="accent1"/>
            </a:solidFill>
            <a:prstDash val="solid"/>
            <a:round/>
            <a:headEnd type="none" w="med" len="med"/>
            <a:tailEnd type="stealth" w="lg" len="lg"/>
          </a:ln>
        </p:spPr>
      </p:cxnSp>
      <p:cxnSp>
        <p:nvCxnSpPr>
          <p:cNvPr id="322" name="Shape 322"/>
          <p:cNvCxnSpPr/>
          <p:nvPr/>
        </p:nvCxnSpPr>
        <p:spPr>
          <a:xfrm flipH="1">
            <a:off x="4804611" y="4417321"/>
            <a:ext cx="391500" cy="423899"/>
          </a:xfrm>
          <a:prstGeom prst="straightConnector1">
            <a:avLst/>
          </a:prstGeom>
          <a:noFill/>
          <a:ln w="9525" cap="flat">
            <a:solidFill>
              <a:schemeClr val="accent1"/>
            </a:solidFill>
            <a:prstDash val="solid"/>
            <a:round/>
            <a:headEnd type="none" w="med" len="med"/>
            <a:tailEnd type="stealth" w="lg" len="lg"/>
          </a:ln>
        </p:spPr>
      </p:cxnSp>
      <p:cxnSp>
        <p:nvCxnSpPr>
          <p:cNvPr id="323" name="Shape 323"/>
          <p:cNvCxnSpPr/>
          <p:nvPr/>
        </p:nvCxnSpPr>
        <p:spPr>
          <a:xfrm rot="-5400000" flipH="1">
            <a:off x="6354629" y="4610218"/>
            <a:ext cx="392999" cy="7200"/>
          </a:xfrm>
          <a:prstGeom prst="straightConnector1">
            <a:avLst/>
          </a:prstGeom>
          <a:noFill/>
          <a:ln w="9525" cap="flat">
            <a:solidFill>
              <a:schemeClr val="accent1"/>
            </a:solidFill>
            <a:prstDash val="solid"/>
            <a:round/>
            <a:headEnd type="none" w="med" len="med"/>
            <a:tailEnd type="stealth" w="lg" len="lg"/>
          </a:ln>
        </p:spPr>
      </p:cxnSp>
      <p:sp>
        <p:nvSpPr>
          <p:cNvPr id="324" name="Shape 324"/>
          <p:cNvSpPr txBox="1"/>
          <p:nvPr/>
        </p:nvSpPr>
        <p:spPr>
          <a:xfrm>
            <a:off x="5735228" y="4391518"/>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325" name="Shape 325"/>
          <p:cNvCxnSpPr/>
          <p:nvPr/>
        </p:nvCxnSpPr>
        <p:spPr>
          <a:xfrm>
            <a:off x="4714495" y="4417321"/>
            <a:ext cx="657299" cy="423899"/>
          </a:xfrm>
          <a:prstGeom prst="straightConnector1">
            <a:avLst/>
          </a:prstGeom>
          <a:noFill/>
          <a:ln w="9525" cap="flat">
            <a:solidFill>
              <a:schemeClr val="accent1"/>
            </a:solidFill>
            <a:prstDash val="solid"/>
            <a:round/>
            <a:headEnd type="none" w="med" len="med"/>
            <a:tailEnd type="stealth" w="lg" len="lg"/>
          </a:ln>
        </p:spPr>
      </p:cxnSp>
      <p:sp>
        <p:nvSpPr>
          <p:cNvPr id="326" name="Shape 326"/>
          <p:cNvSpPr txBox="1"/>
          <p:nvPr/>
        </p:nvSpPr>
        <p:spPr>
          <a:xfrm>
            <a:off x="4493666" y="4111013"/>
            <a:ext cx="2813424" cy="369291"/>
          </a:xfrm>
          <a:prstGeom prst="rect">
            <a:avLst/>
          </a:prstGeom>
          <a:noFill/>
          <a:ln>
            <a:noFill/>
          </a:ln>
        </p:spPr>
        <p:txBody>
          <a:bodyPr wrap="square" lIns="91425" tIns="45700" rIns="91425" bIns="45700" anchor="t" anchorCtr="0">
            <a:spAutoFit/>
          </a:bodyPr>
          <a:lstStyle/>
          <a:p>
            <a:pPr algn="ctr">
              <a:buSzPct val="25000"/>
            </a:pPr>
            <a:r>
              <a:rPr lang="en" dirty="0">
                <a:solidFill>
                  <a:schemeClr val="dk2"/>
                </a:solidFill>
              </a:rPr>
              <a:t>addresses from a warp</a:t>
            </a:r>
          </a:p>
        </p:txBody>
      </p:sp>
      <p:cxnSp>
        <p:nvCxnSpPr>
          <p:cNvPr id="327" name="Shape 327"/>
          <p:cNvCxnSpPr/>
          <p:nvPr/>
        </p:nvCxnSpPr>
        <p:spPr>
          <a:xfrm flipH="1">
            <a:off x="4967819" y="4432771"/>
            <a:ext cx="408000" cy="416399"/>
          </a:xfrm>
          <a:prstGeom prst="straightConnector1">
            <a:avLst/>
          </a:prstGeom>
          <a:noFill/>
          <a:ln w="9525" cap="flat">
            <a:solidFill>
              <a:schemeClr val="accent1"/>
            </a:solidFill>
            <a:prstDash val="solid"/>
            <a:round/>
            <a:headEnd type="none" w="med" len="med"/>
            <a:tailEnd type="stealth" w="lg" len="lg"/>
          </a:ln>
        </p:spPr>
      </p:cxnSp>
      <p:cxnSp>
        <p:nvCxnSpPr>
          <p:cNvPr id="328" name="Shape 328"/>
          <p:cNvCxnSpPr/>
          <p:nvPr/>
        </p:nvCxnSpPr>
        <p:spPr>
          <a:xfrm rot="-5400000" flipH="1">
            <a:off x="6548736" y="4619803"/>
            <a:ext cx="392999" cy="7200"/>
          </a:xfrm>
          <a:prstGeom prst="straightConnector1">
            <a:avLst/>
          </a:prstGeom>
          <a:noFill/>
          <a:ln w="9525" cap="flat">
            <a:solidFill>
              <a:schemeClr val="accent1"/>
            </a:solidFill>
            <a:prstDash val="solid"/>
            <a:round/>
            <a:headEnd type="none" w="med" len="med"/>
            <a:tailEnd type="stealth" w="lg" len="lg"/>
          </a:ln>
        </p:spPr>
      </p:cxnSp>
      <p:sp>
        <p:nvSpPr>
          <p:cNvPr id="329" name="Shape 329"/>
          <p:cNvSpPr txBox="1"/>
          <p:nvPr/>
        </p:nvSpPr>
        <p:spPr>
          <a:xfrm>
            <a:off x="3910894" y="6265416"/>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96</a:t>
            </a:r>
          </a:p>
        </p:txBody>
      </p:sp>
      <p:sp>
        <p:nvSpPr>
          <p:cNvPr id="330" name="Shape 330"/>
          <p:cNvSpPr txBox="1"/>
          <p:nvPr/>
        </p:nvSpPr>
        <p:spPr>
          <a:xfrm>
            <a:off x="5561455"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192</a:t>
            </a:r>
          </a:p>
        </p:txBody>
      </p:sp>
      <p:sp>
        <p:nvSpPr>
          <p:cNvPr id="331" name="Shape 331"/>
          <p:cNvSpPr txBox="1"/>
          <p:nvPr/>
        </p:nvSpPr>
        <p:spPr>
          <a:xfrm>
            <a:off x="4420627"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128</a:t>
            </a:r>
          </a:p>
        </p:txBody>
      </p:sp>
      <p:sp>
        <p:nvSpPr>
          <p:cNvPr id="332" name="Shape 332"/>
          <p:cNvSpPr txBox="1"/>
          <p:nvPr/>
        </p:nvSpPr>
        <p:spPr>
          <a:xfrm>
            <a:off x="4993555"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160</a:t>
            </a:r>
          </a:p>
        </p:txBody>
      </p:sp>
      <p:sp>
        <p:nvSpPr>
          <p:cNvPr id="333" name="Shape 333"/>
          <p:cNvSpPr txBox="1"/>
          <p:nvPr/>
        </p:nvSpPr>
        <p:spPr>
          <a:xfrm>
            <a:off x="6126985"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224</a:t>
            </a:r>
          </a:p>
        </p:txBody>
      </p:sp>
      <p:sp>
        <p:nvSpPr>
          <p:cNvPr id="334" name="Shape 334"/>
          <p:cNvSpPr txBox="1"/>
          <p:nvPr/>
        </p:nvSpPr>
        <p:spPr>
          <a:xfrm>
            <a:off x="7234083"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288</a:t>
            </a:r>
          </a:p>
        </p:txBody>
      </p:sp>
      <p:sp>
        <p:nvSpPr>
          <p:cNvPr id="335" name="Shape 335"/>
          <p:cNvSpPr txBox="1"/>
          <p:nvPr/>
        </p:nvSpPr>
        <p:spPr>
          <a:xfrm>
            <a:off x="6666183"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256</a:t>
            </a:r>
          </a:p>
        </p:txBody>
      </p:sp>
      <p:sp>
        <p:nvSpPr>
          <p:cNvPr id="336" name="Shape 336"/>
          <p:cNvSpPr txBox="1"/>
          <p:nvPr/>
        </p:nvSpPr>
        <p:spPr>
          <a:xfrm>
            <a:off x="2779145" y="6262222"/>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a:t>
            </a:r>
          </a:p>
        </p:txBody>
      </p:sp>
      <p:sp>
        <p:nvSpPr>
          <p:cNvPr id="337" name="Shape 337"/>
          <p:cNvSpPr txBox="1"/>
          <p:nvPr/>
        </p:nvSpPr>
        <p:spPr>
          <a:xfrm>
            <a:off x="3344885" y="6262222"/>
            <a:ext cx="3675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64</a:t>
            </a:r>
          </a:p>
        </p:txBody>
      </p:sp>
      <p:sp>
        <p:nvSpPr>
          <p:cNvPr id="338" name="Shape 338"/>
          <p:cNvSpPr txBox="1"/>
          <p:nvPr/>
        </p:nvSpPr>
        <p:spPr>
          <a:xfrm>
            <a:off x="8379282"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352</a:t>
            </a:r>
          </a:p>
        </p:txBody>
      </p:sp>
      <p:sp>
        <p:nvSpPr>
          <p:cNvPr id="339" name="Shape 339"/>
          <p:cNvSpPr txBox="1"/>
          <p:nvPr/>
        </p:nvSpPr>
        <p:spPr>
          <a:xfrm>
            <a:off x="7811381" y="6265416"/>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320</a:t>
            </a:r>
          </a:p>
        </p:txBody>
      </p:sp>
      <p:sp>
        <p:nvSpPr>
          <p:cNvPr id="340" name="Shape 340"/>
          <p:cNvSpPr txBox="1"/>
          <p:nvPr/>
        </p:nvSpPr>
        <p:spPr>
          <a:xfrm>
            <a:off x="8944812"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384</a:t>
            </a:r>
          </a:p>
        </p:txBody>
      </p:sp>
      <p:sp>
        <p:nvSpPr>
          <p:cNvPr id="341" name="Shape 341"/>
          <p:cNvSpPr txBox="1"/>
          <p:nvPr/>
        </p:nvSpPr>
        <p:spPr>
          <a:xfrm>
            <a:off x="10051910"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448</a:t>
            </a:r>
          </a:p>
        </p:txBody>
      </p:sp>
      <p:sp>
        <p:nvSpPr>
          <p:cNvPr id="342" name="Shape 342"/>
          <p:cNvSpPr txBox="1"/>
          <p:nvPr/>
        </p:nvSpPr>
        <p:spPr>
          <a:xfrm>
            <a:off x="9484010" y="6262221"/>
            <a:ext cx="474599"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416</a:t>
            </a:r>
          </a:p>
        </p:txBody>
      </p:sp>
      <p:sp>
        <p:nvSpPr>
          <p:cNvPr id="343" name="Shape 343"/>
          <p:cNvSpPr txBox="1"/>
          <p:nvPr/>
        </p:nvSpPr>
        <p:spPr>
          <a:xfrm>
            <a:off x="5434809" y="6546890"/>
            <a:ext cx="1788900" cy="276959"/>
          </a:xfrm>
          <a:prstGeom prst="rect">
            <a:avLst/>
          </a:prstGeom>
          <a:noFill/>
          <a:ln>
            <a:noFill/>
          </a:ln>
        </p:spPr>
        <p:txBody>
          <a:bodyPr lIns="91425" tIns="45700" rIns="91425" bIns="45700" anchor="t" anchorCtr="0">
            <a:spAutoFit/>
          </a:bodyPr>
          <a:lstStyle/>
          <a:p>
            <a:pPr algn="ctr">
              <a:buSzPct val="25000"/>
            </a:pPr>
            <a:r>
              <a:rPr lang="en" sz="1200">
                <a:solidFill>
                  <a:schemeClr val="dk2"/>
                </a:solidFill>
              </a:rPr>
              <a:t>Memory addresses</a:t>
            </a:r>
          </a:p>
        </p:txBody>
      </p:sp>
      <p:sp>
        <p:nvSpPr>
          <p:cNvPr id="344" name="Shape 344"/>
          <p:cNvSpPr txBox="1"/>
          <p:nvPr/>
        </p:nvSpPr>
        <p:spPr>
          <a:xfrm>
            <a:off x="2259194" y="6268620"/>
            <a:ext cx="260700" cy="276959"/>
          </a:xfrm>
          <a:prstGeom prst="rect">
            <a:avLst/>
          </a:prstGeom>
          <a:noFill/>
          <a:ln>
            <a:noFill/>
          </a:ln>
        </p:spPr>
        <p:txBody>
          <a:bodyPr lIns="91425" tIns="45700" rIns="91425" bIns="45700" anchor="t" anchorCtr="0">
            <a:spAutoFit/>
          </a:bodyPr>
          <a:lstStyle/>
          <a:p>
            <a:pPr>
              <a:buSzPct val="25000"/>
            </a:pPr>
            <a:r>
              <a:rPr lang="en" sz="1200">
                <a:solidFill>
                  <a:schemeClr val="dk2"/>
                </a:solidFill>
              </a:rPr>
              <a:t>0</a:t>
            </a:r>
          </a:p>
        </p:txBody>
      </p:sp>
      <p:sp>
        <p:nvSpPr>
          <p:cNvPr id="345" name="Shape 345"/>
          <p:cNvSpPr/>
          <p:nvPr/>
        </p:nvSpPr>
        <p:spPr>
          <a:xfrm>
            <a:off x="8037636" y="4815701"/>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46" name="Shape 346"/>
          <p:cNvSpPr/>
          <p:nvPr/>
        </p:nvSpPr>
        <p:spPr>
          <a:xfrm>
            <a:off x="4618112" y="4818894"/>
            <a:ext cx="22670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47" name="Shape 347"/>
          <p:cNvSpPr/>
          <p:nvPr/>
        </p:nvSpPr>
        <p:spPr>
          <a:xfrm>
            <a:off x="2353787" y="4818894"/>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48" name="Shape 348"/>
          <p:cNvSpPr/>
          <p:nvPr/>
        </p:nvSpPr>
        <p:spPr>
          <a:xfrm>
            <a:off x="6887236" y="4815708"/>
            <a:ext cx="22670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cxnSp>
        <p:nvCxnSpPr>
          <p:cNvPr id="349" name="Shape 349"/>
          <p:cNvCxnSpPr/>
          <p:nvPr/>
        </p:nvCxnSpPr>
        <p:spPr>
          <a:xfrm rot="-5400000" flipH="1">
            <a:off x="4765998"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350" name="Shape 350"/>
          <p:cNvCxnSpPr/>
          <p:nvPr/>
        </p:nvCxnSpPr>
        <p:spPr>
          <a:xfrm rot="-5400000" flipH="1">
            <a:off x="4996025"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351" name="Shape 351"/>
          <p:cNvCxnSpPr/>
          <p:nvPr/>
        </p:nvCxnSpPr>
        <p:spPr>
          <a:xfrm rot="-5400000" flipH="1">
            <a:off x="6347440" y="5479333"/>
            <a:ext cx="392999" cy="7200"/>
          </a:xfrm>
          <a:prstGeom prst="straightConnector1">
            <a:avLst/>
          </a:prstGeom>
          <a:noFill/>
          <a:ln w="9525" cap="flat">
            <a:solidFill>
              <a:schemeClr val="accent1"/>
            </a:solidFill>
            <a:prstDash val="solid"/>
            <a:round/>
            <a:headEnd type="none" w="med" len="med"/>
            <a:tailEnd type="stealth" w="lg" len="lg"/>
          </a:ln>
        </p:spPr>
      </p:cxnSp>
      <p:sp>
        <p:nvSpPr>
          <p:cNvPr id="352" name="Shape 352"/>
          <p:cNvSpPr txBox="1"/>
          <p:nvPr/>
        </p:nvSpPr>
        <p:spPr>
          <a:xfrm>
            <a:off x="5735228" y="5270218"/>
            <a:ext cx="330300" cy="646290"/>
          </a:xfrm>
          <a:prstGeom prst="rect">
            <a:avLst/>
          </a:prstGeom>
          <a:noFill/>
          <a:ln>
            <a:noFill/>
          </a:ln>
        </p:spPr>
        <p:txBody>
          <a:bodyPr lIns="91425" tIns="45700" rIns="91425" bIns="45700" anchor="t" anchorCtr="0">
            <a:spAutoFit/>
          </a:bodyPr>
          <a:lstStyle/>
          <a:p>
            <a:pPr>
              <a:buSzPct val="25000"/>
            </a:pPr>
            <a:r>
              <a:rPr lang="en" b="1">
                <a:solidFill>
                  <a:schemeClr val="dk2"/>
                </a:solidFill>
              </a:rPr>
              <a:t>...</a:t>
            </a:r>
          </a:p>
        </p:txBody>
      </p:sp>
      <p:cxnSp>
        <p:nvCxnSpPr>
          <p:cNvPr id="353" name="Shape 353"/>
          <p:cNvCxnSpPr/>
          <p:nvPr/>
        </p:nvCxnSpPr>
        <p:spPr>
          <a:xfrm rot="-5400000" flipH="1">
            <a:off x="4514406"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354" name="Shape 354"/>
          <p:cNvCxnSpPr/>
          <p:nvPr/>
        </p:nvCxnSpPr>
        <p:spPr>
          <a:xfrm rot="-5400000" flipH="1">
            <a:off x="5182922" y="5479333"/>
            <a:ext cx="392999" cy="7200"/>
          </a:xfrm>
          <a:prstGeom prst="straightConnector1">
            <a:avLst/>
          </a:prstGeom>
          <a:noFill/>
          <a:ln w="9525" cap="flat">
            <a:solidFill>
              <a:schemeClr val="accent1"/>
            </a:solidFill>
            <a:prstDash val="solid"/>
            <a:round/>
            <a:headEnd type="none" w="med" len="med"/>
            <a:tailEnd type="stealth" w="lg" len="lg"/>
          </a:ln>
        </p:spPr>
      </p:cxnSp>
      <p:cxnSp>
        <p:nvCxnSpPr>
          <p:cNvPr id="355" name="Shape 355"/>
          <p:cNvCxnSpPr/>
          <p:nvPr/>
        </p:nvCxnSpPr>
        <p:spPr>
          <a:xfrm rot="-5400000" flipH="1">
            <a:off x="6541547" y="5488918"/>
            <a:ext cx="392999" cy="7200"/>
          </a:xfrm>
          <a:prstGeom prst="straightConnector1">
            <a:avLst/>
          </a:prstGeom>
          <a:noFill/>
          <a:ln w="9525" cap="flat">
            <a:solidFill>
              <a:schemeClr val="accent1"/>
            </a:solidFill>
            <a:prstDash val="solid"/>
            <a:round/>
            <a:headEnd type="none" w="med" len="med"/>
            <a:tailEnd type="stealth" w="lg" len="lg"/>
          </a:ln>
        </p:spPr>
      </p:cxnSp>
      <p:sp>
        <p:nvSpPr>
          <p:cNvPr id="356" name="Shape 356"/>
          <p:cNvSpPr/>
          <p:nvPr/>
        </p:nvSpPr>
        <p:spPr>
          <a:xfrm>
            <a:off x="964294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57" name="Shape 357"/>
          <p:cNvSpPr/>
          <p:nvPr/>
        </p:nvSpPr>
        <p:spPr>
          <a:xfrm>
            <a:off x="908225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58" name="Shape 358"/>
          <p:cNvSpPr/>
          <p:nvPr/>
        </p:nvSpPr>
        <p:spPr>
          <a:xfrm>
            <a:off x="852156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59" name="Shape 359"/>
          <p:cNvSpPr/>
          <p:nvPr/>
        </p:nvSpPr>
        <p:spPr>
          <a:xfrm>
            <a:off x="796087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0" name="Shape 360"/>
          <p:cNvSpPr/>
          <p:nvPr/>
        </p:nvSpPr>
        <p:spPr>
          <a:xfrm>
            <a:off x="740018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1" name="Shape 361"/>
          <p:cNvSpPr/>
          <p:nvPr/>
        </p:nvSpPr>
        <p:spPr>
          <a:xfrm>
            <a:off x="6839496"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2" name="Shape 362"/>
          <p:cNvSpPr/>
          <p:nvPr/>
        </p:nvSpPr>
        <p:spPr>
          <a:xfrm>
            <a:off x="235378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3" name="Shape 363"/>
          <p:cNvSpPr/>
          <p:nvPr/>
        </p:nvSpPr>
        <p:spPr>
          <a:xfrm>
            <a:off x="6278617"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4" name="Shape 364"/>
          <p:cNvSpPr/>
          <p:nvPr/>
        </p:nvSpPr>
        <p:spPr>
          <a:xfrm>
            <a:off x="5717928"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5" name="Shape 365"/>
          <p:cNvSpPr/>
          <p:nvPr/>
        </p:nvSpPr>
        <p:spPr>
          <a:xfrm>
            <a:off x="5157237"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6" name="Shape 366"/>
          <p:cNvSpPr/>
          <p:nvPr/>
        </p:nvSpPr>
        <p:spPr>
          <a:xfrm>
            <a:off x="4596547" y="5688009"/>
            <a:ext cx="566699" cy="369291"/>
          </a:xfrm>
          <a:prstGeom prst="rect">
            <a:avLst/>
          </a:prstGeom>
          <a:solidFill>
            <a:srgbClr val="FF330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7" name="Shape 367"/>
          <p:cNvSpPr/>
          <p:nvPr/>
        </p:nvSpPr>
        <p:spPr>
          <a:xfrm>
            <a:off x="403585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8" name="Shape 368"/>
          <p:cNvSpPr/>
          <p:nvPr/>
        </p:nvSpPr>
        <p:spPr>
          <a:xfrm>
            <a:off x="347516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69" name="Shape 369"/>
          <p:cNvSpPr/>
          <p:nvPr/>
        </p:nvSpPr>
        <p:spPr>
          <a:xfrm>
            <a:off x="2914477" y="5688009"/>
            <a:ext cx="566699" cy="369291"/>
          </a:xfrm>
          <a:prstGeom prst="rect">
            <a:avLst/>
          </a:prstGeom>
          <a:solidFill>
            <a:srgbClr val="92D050"/>
          </a:solidFill>
          <a:ln w="9525" cap="flat">
            <a:solidFill>
              <a:srgbClr val="994C00"/>
            </a:solidFill>
            <a:prstDash val="solid"/>
            <a:round/>
            <a:headEnd type="none" w="med" len="med"/>
            <a:tailEnd type="none" w="med" len="med"/>
          </a:ln>
        </p:spPr>
        <p:txBody>
          <a:bodyPr lIns="91425" tIns="45700" rIns="91425" bIns="45700" anchor="ctr" anchorCtr="0">
            <a:spAutoFit/>
          </a:bodyPr>
          <a:lstStyle/>
          <a:p>
            <a:endParaRPr/>
          </a:p>
        </p:txBody>
      </p:sp>
      <p:sp>
        <p:nvSpPr>
          <p:cNvPr id="370" name="Shape 370"/>
          <p:cNvSpPr txBox="1"/>
          <p:nvPr/>
        </p:nvSpPr>
        <p:spPr>
          <a:xfrm>
            <a:off x="1790297" y="4774938"/>
            <a:ext cx="468899" cy="457200"/>
          </a:xfrm>
          <a:prstGeom prst="rect">
            <a:avLst/>
          </a:prstGeom>
          <a:noFill/>
          <a:ln>
            <a:noFill/>
          </a:ln>
        </p:spPr>
        <p:txBody>
          <a:bodyPr lIns="91425" tIns="91425" rIns="91425" bIns="91425" anchor="t" anchorCtr="0">
            <a:spAutoFit/>
          </a:bodyPr>
          <a:lstStyle/>
          <a:p>
            <a:r>
              <a:rPr lang="en" dirty="0">
                <a:solidFill>
                  <a:schemeClr val="dk2"/>
                </a:solidFill>
              </a:rPr>
              <a:t>L1</a:t>
            </a:r>
          </a:p>
        </p:txBody>
      </p:sp>
      <p:sp>
        <p:nvSpPr>
          <p:cNvPr id="371" name="Shape 371"/>
          <p:cNvSpPr txBox="1"/>
          <p:nvPr/>
        </p:nvSpPr>
        <p:spPr>
          <a:xfrm>
            <a:off x="1790297" y="5644053"/>
            <a:ext cx="468899" cy="457200"/>
          </a:xfrm>
          <a:prstGeom prst="rect">
            <a:avLst/>
          </a:prstGeom>
          <a:noFill/>
          <a:ln>
            <a:noFill/>
          </a:ln>
        </p:spPr>
        <p:txBody>
          <a:bodyPr lIns="91425" tIns="91425" rIns="91425" bIns="91425" anchor="t" anchorCtr="0">
            <a:spAutoFit/>
          </a:bodyPr>
          <a:lstStyle/>
          <a:p>
            <a:r>
              <a:rPr lang="en">
                <a:solidFill>
                  <a:schemeClr val="dk2"/>
                </a:solidFill>
              </a:rPr>
              <a:t>L2</a:t>
            </a:r>
          </a:p>
        </p:txBody>
      </p:sp>
    </p:spTree>
    <p:extLst>
      <p:ext uri="{BB962C8B-B14F-4D97-AF65-F5344CB8AC3E}">
        <p14:creationId xmlns:p14="http://schemas.microsoft.com/office/powerpoint/2010/main" val="2640722912"/>
      </p:ext>
    </p:extLst>
  </p:cSld>
  <p:clrMapOvr>
    <a:masterClrMapping/>
  </p:clrMapOvr>
  <p:transition spd="slow">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2C4274-4AEF-45D7-A1C7-CAB9B17C50BE}"/>
              </a:ext>
            </a:extLst>
          </p:cNvPr>
          <p:cNvSpPr>
            <a:spLocks noGrp="1"/>
          </p:cNvSpPr>
          <p:nvPr>
            <p:ph idx="1"/>
          </p:nvPr>
        </p:nvSpPr>
        <p:spPr>
          <a:xfrm>
            <a:off x="838200" y="1825625"/>
            <a:ext cx="5932714" cy="4351338"/>
          </a:xfrm>
        </p:spPr>
        <p:txBody>
          <a:bodyPr>
            <a:normAutofit/>
          </a:bodyPr>
          <a:lstStyle/>
          <a:p>
            <a:r>
              <a:rPr lang="en-US" dirty="0"/>
              <a:t>Still only need to change Part 2</a:t>
            </a:r>
          </a:p>
          <a:p>
            <a:r>
              <a:rPr lang="en-US" dirty="0"/>
              <a:t>Change the for loop such that offset is half of remaining size </a:t>
            </a:r>
          </a:p>
          <a:p>
            <a:r>
              <a:rPr lang="en-US" dirty="0"/>
              <a:t>What is start?</a:t>
            </a:r>
          </a:p>
          <a:p>
            <a:r>
              <a:rPr lang="en-US" dirty="0"/>
              <a:t>When is step?</a:t>
            </a:r>
          </a:p>
          <a:p>
            <a:r>
              <a:rPr lang="en-US" dirty="0"/>
              <a:t>What is end?</a:t>
            </a:r>
            <a:endParaRPr lang="en-US" dirty="0">
              <a:latin typeface="Consolas" panose="020B0609020204030204" pitchFamily="49" charset="0"/>
            </a:endParaRPr>
          </a:p>
        </p:txBody>
      </p:sp>
      <p:sp>
        <p:nvSpPr>
          <p:cNvPr id="2271" name="Shape 2271"/>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pic>
        <p:nvPicPr>
          <p:cNvPr id="4" name="Picture 3">
            <a:extLst>
              <a:ext uri="{FF2B5EF4-FFF2-40B4-BE49-F238E27FC236}">
                <a16:creationId xmlns:a16="http://schemas.microsoft.com/office/drawing/2014/main" id="{CAA747E3-F470-4A3B-AFD9-A96E70D4A3A6}"/>
              </a:ext>
            </a:extLst>
          </p:cNvPr>
          <p:cNvPicPr>
            <a:picLocks noChangeAspect="1"/>
          </p:cNvPicPr>
          <p:nvPr/>
        </p:nvPicPr>
        <p:blipFill>
          <a:blip r:embed="rId3"/>
          <a:stretch>
            <a:fillRect/>
          </a:stretch>
        </p:blipFill>
        <p:spPr>
          <a:xfrm>
            <a:off x="6623957" y="1858962"/>
            <a:ext cx="4812393" cy="4314583"/>
          </a:xfrm>
          <a:prstGeom prst="rect">
            <a:avLst/>
          </a:prstGeom>
        </p:spPr>
      </p:pic>
    </p:spTree>
    <p:extLst>
      <p:ext uri="{BB962C8B-B14F-4D97-AF65-F5344CB8AC3E}">
        <p14:creationId xmlns:p14="http://schemas.microsoft.com/office/powerpoint/2010/main" val="3380214250"/>
      </p:ext>
    </p:extLst>
  </p:cSld>
  <p:clrMapOvr>
    <a:masterClrMapping/>
  </p:clrMapOvr>
  <p:transition spd="slow">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2C4274-4AEF-45D7-A1C7-CAB9B17C50BE}"/>
              </a:ext>
            </a:extLst>
          </p:cNvPr>
          <p:cNvSpPr>
            <a:spLocks noGrp="1"/>
          </p:cNvSpPr>
          <p:nvPr>
            <p:ph idx="1"/>
          </p:nvPr>
        </p:nvSpPr>
        <p:spPr>
          <a:xfrm>
            <a:off x="838200" y="1825625"/>
            <a:ext cx="5932714" cy="4351338"/>
          </a:xfrm>
        </p:spPr>
        <p:txBody>
          <a:bodyPr>
            <a:normAutofit/>
          </a:bodyPr>
          <a:lstStyle/>
          <a:p>
            <a:r>
              <a:rPr lang="en-US" dirty="0"/>
              <a:t>What is start?</a:t>
            </a:r>
          </a:p>
          <a:p>
            <a:pPr lvl="1"/>
            <a:r>
              <a:rPr lang="en-US" dirty="0">
                <a:latin typeface="Consolas" panose="020B0609020204030204" pitchFamily="49" charset="0"/>
              </a:rPr>
              <a:t>c = </a:t>
            </a:r>
            <a:r>
              <a:rPr lang="en-US" dirty="0" err="1">
                <a:latin typeface="Consolas" panose="020B0609020204030204" pitchFamily="49" charset="0"/>
              </a:rPr>
              <a:t>blockDim.x</a:t>
            </a:r>
            <a:r>
              <a:rPr lang="en-US" dirty="0">
                <a:latin typeface="Consolas" panose="020B0609020204030204" pitchFamily="49" charset="0"/>
              </a:rPr>
              <a:t> / 2</a:t>
            </a:r>
          </a:p>
          <a:p>
            <a:r>
              <a:rPr lang="en-US" dirty="0"/>
              <a:t>When is step?</a:t>
            </a:r>
          </a:p>
          <a:p>
            <a:r>
              <a:rPr lang="en-US" dirty="0"/>
              <a:t>What is end?</a:t>
            </a:r>
          </a:p>
        </p:txBody>
      </p:sp>
      <p:sp>
        <p:nvSpPr>
          <p:cNvPr id="2271" name="Shape 2271"/>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pic>
        <p:nvPicPr>
          <p:cNvPr id="4" name="Picture 3">
            <a:extLst>
              <a:ext uri="{FF2B5EF4-FFF2-40B4-BE49-F238E27FC236}">
                <a16:creationId xmlns:a16="http://schemas.microsoft.com/office/drawing/2014/main" id="{CAA747E3-F470-4A3B-AFD9-A96E70D4A3A6}"/>
              </a:ext>
            </a:extLst>
          </p:cNvPr>
          <p:cNvPicPr>
            <a:picLocks noChangeAspect="1"/>
          </p:cNvPicPr>
          <p:nvPr/>
        </p:nvPicPr>
        <p:blipFill>
          <a:blip r:embed="rId3"/>
          <a:stretch>
            <a:fillRect/>
          </a:stretch>
        </p:blipFill>
        <p:spPr>
          <a:xfrm>
            <a:off x="6623957" y="1858962"/>
            <a:ext cx="4812393" cy="4314583"/>
          </a:xfrm>
          <a:prstGeom prst="rect">
            <a:avLst/>
          </a:prstGeom>
        </p:spPr>
      </p:pic>
    </p:spTree>
    <p:extLst>
      <p:ext uri="{BB962C8B-B14F-4D97-AF65-F5344CB8AC3E}">
        <p14:creationId xmlns:p14="http://schemas.microsoft.com/office/powerpoint/2010/main" val="1105462603"/>
      </p:ext>
    </p:extLst>
  </p:cSld>
  <p:clrMapOvr>
    <a:masterClrMapping/>
  </p:clrMapOvr>
  <p:transition spd="slow">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2C4274-4AEF-45D7-A1C7-CAB9B17C50BE}"/>
              </a:ext>
            </a:extLst>
          </p:cNvPr>
          <p:cNvSpPr>
            <a:spLocks noGrp="1"/>
          </p:cNvSpPr>
          <p:nvPr>
            <p:ph idx="1"/>
          </p:nvPr>
        </p:nvSpPr>
        <p:spPr>
          <a:xfrm>
            <a:off x="838200" y="1825625"/>
            <a:ext cx="5932714" cy="4351338"/>
          </a:xfrm>
        </p:spPr>
        <p:txBody>
          <a:bodyPr>
            <a:normAutofit/>
          </a:bodyPr>
          <a:lstStyle/>
          <a:p>
            <a:r>
              <a:rPr lang="en-US" dirty="0"/>
              <a:t>What is start?</a:t>
            </a:r>
          </a:p>
          <a:p>
            <a:pPr lvl="1"/>
            <a:r>
              <a:rPr lang="en-US" dirty="0">
                <a:latin typeface="Consolas" panose="020B0609020204030204" pitchFamily="49" charset="0"/>
              </a:rPr>
              <a:t>c = </a:t>
            </a:r>
            <a:r>
              <a:rPr lang="en-US" dirty="0" err="1">
                <a:latin typeface="Consolas" panose="020B0609020204030204" pitchFamily="49" charset="0"/>
              </a:rPr>
              <a:t>blockDim.x</a:t>
            </a:r>
            <a:r>
              <a:rPr lang="en-US" dirty="0">
                <a:latin typeface="Consolas" panose="020B0609020204030204" pitchFamily="49" charset="0"/>
              </a:rPr>
              <a:t> / 2</a:t>
            </a:r>
          </a:p>
          <a:p>
            <a:r>
              <a:rPr lang="en-US" dirty="0"/>
              <a:t>When is step?</a:t>
            </a:r>
          </a:p>
          <a:p>
            <a:pPr lvl="1"/>
            <a:r>
              <a:rPr lang="en-US" dirty="0">
                <a:latin typeface="Consolas" panose="020B0609020204030204" pitchFamily="49" charset="0"/>
              </a:rPr>
              <a:t>c = c / 2</a:t>
            </a:r>
            <a:r>
              <a:rPr lang="en-US" dirty="0"/>
              <a:t> </a:t>
            </a:r>
          </a:p>
          <a:p>
            <a:pPr lvl="1"/>
            <a:r>
              <a:rPr lang="en-US" dirty="0"/>
              <a:t>Is there a faster op for this?</a:t>
            </a:r>
          </a:p>
          <a:p>
            <a:r>
              <a:rPr lang="en-US" dirty="0"/>
              <a:t>What is end?</a:t>
            </a:r>
          </a:p>
        </p:txBody>
      </p:sp>
      <p:sp>
        <p:nvSpPr>
          <p:cNvPr id="2271" name="Shape 2271"/>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pic>
        <p:nvPicPr>
          <p:cNvPr id="4" name="Picture 3">
            <a:extLst>
              <a:ext uri="{FF2B5EF4-FFF2-40B4-BE49-F238E27FC236}">
                <a16:creationId xmlns:a16="http://schemas.microsoft.com/office/drawing/2014/main" id="{CAA747E3-F470-4A3B-AFD9-A96E70D4A3A6}"/>
              </a:ext>
            </a:extLst>
          </p:cNvPr>
          <p:cNvPicPr>
            <a:picLocks noChangeAspect="1"/>
          </p:cNvPicPr>
          <p:nvPr/>
        </p:nvPicPr>
        <p:blipFill>
          <a:blip r:embed="rId3"/>
          <a:stretch>
            <a:fillRect/>
          </a:stretch>
        </p:blipFill>
        <p:spPr>
          <a:xfrm>
            <a:off x="6623957" y="1858962"/>
            <a:ext cx="4812393" cy="4314583"/>
          </a:xfrm>
          <a:prstGeom prst="rect">
            <a:avLst/>
          </a:prstGeom>
        </p:spPr>
      </p:pic>
    </p:spTree>
    <p:extLst>
      <p:ext uri="{BB962C8B-B14F-4D97-AF65-F5344CB8AC3E}">
        <p14:creationId xmlns:p14="http://schemas.microsoft.com/office/powerpoint/2010/main" val="3970248057"/>
      </p:ext>
    </p:extLst>
  </p:cSld>
  <p:clrMapOvr>
    <a:masterClrMapping/>
  </p:clrMapOvr>
  <p:transition spd="slow">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2C4274-4AEF-45D7-A1C7-CAB9B17C50BE}"/>
              </a:ext>
            </a:extLst>
          </p:cNvPr>
          <p:cNvSpPr>
            <a:spLocks noGrp="1"/>
          </p:cNvSpPr>
          <p:nvPr>
            <p:ph idx="1"/>
          </p:nvPr>
        </p:nvSpPr>
        <p:spPr>
          <a:xfrm>
            <a:off x="838200" y="1825625"/>
            <a:ext cx="5932714" cy="4351338"/>
          </a:xfrm>
        </p:spPr>
        <p:txBody>
          <a:bodyPr>
            <a:normAutofit/>
          </a:bodyPr>
          <a:lstStyle/>
          <a:p>
            <a:r>
              <a:rPr lang="en-US" dirty="0"/>
              <a:t>What is start?</a:t>
            </a:r>
          </a:p>
          <a:p>
            <a:pPr lvl="1"/>
            <a:r>
              <a:rPr lang="en-US" dirty="0">
                <a:latin typeface="Consolas" panose="020B0609020204030204" pitchFamily="49" charset="0"/>
              </a:rPr>
              <a:t>c = </a:t>
            </a:r>
            <a:r>
              <a:rPr lang="en-US" dirty="0" err="1">
                <a:latin typeface="Consolas" panose="020B0609020204030204" pitchFamily="49" charset="0"/>
              </a:rPr>
              <a:t>blockDim.x</a:t>
            </a:r>
            <a:r>
              <a:rPr lang="en-US" dirty="0">
                <a:latin typeface="Consolas" panose="020B0609020204030204" pitchFamily="49" charset="0"/>
              </a:rPr>
              <a:t> / 2</a:t>
            </a:r>
          </a:p>
          <a:p>
            <a:r>
              <a:rPr lang="en-US" dirty="0"/>
              <a:t>When is step?</a:t>
            </a:r>
          </a:p>
          <a:p>
            <a:pPr lvl="1"/>
            <a:r>
              <a:rPr lang="en-US" dirty="0">
                <a:latin typeface="Consolas" panose="020B0609020204030204" pitchFamily="49" charset="0"/>
              </a:rPr>
              <a:t>c = c / 2</a:t>
            </a:r>
            <a:r>
              <a:rPr lang="en-US" dirty="0"/>
              <a:t> </a:t>
            </a:r>
          </a:p>
          <a:p>
            <a:pPr lvl="1"/>
            <a:r>
              <a:rPr lang="en-US" dirty="0"/>
              <a:t>Is there a faster op for this?</a:t>
            </a:r>
          </a:p>
          <a:p>
            <a:pPr lvl="1"/>
            <a:r>
              <a:rPr lang="en-US" dirty="0"/>
              <a:t>Yes, </a:t>
            </a:r>
            <a:r>
              <a:rPr lang="en-US" dirty="0">
                <a:latin typeface="Consolas" panose="020B0609020204030204" pitchFamily="49" charset="0"/>
              </a:rPr>
              <a:t>c &gt;&gt;= 1</a:t>
            </a:r>
          </a:p>
          <a:p>
            <a:r>
              <a:rPr lang="en-US" dirty="0"/>
              <a:t>What is end?</a:t>
            </a:r>
          </a:p>
        </p:txBody>
      </p:sp>
      <p:sp>
        <p:nvSpPr>
          <p:cNvPr id="2271" name="Shape 2271"/>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pic>
        <p:nvPicPr>
          <p:cNvPr id="4" name="Picture 3">
            <a:extLst>
              <a:ext uri="{FF2B5EF4-FFF2-40B4-BE49-F238E27FC236}">
                <a16:creationId xmlns:a16="http://schemas.microsoft.com/office/drawing/2014/main" id="{CAA747E3-F470-4A3B-AFD9-A96E70D4A3A6}"/>
              </a:ext>
            </a:extLst>
          </p:cNvPr>
          <p:cNvPicPr>
            <a:picLocks noChangeAspect="1"/>
          </p:cNvPicPr>
          <p:nvPr/>
        </p:nvPicPr>
        <p:blipFill>
          <a:blip r:embed="rId3"/>
          <a:stretch>
            <a:fillRect/>
          </a:stretch>
        </p:blipFill>
        <p:spPr>
          <a:xfrm>
            <a:off x="6623957" y="1858962"/>
            <a:ext cx="4812393" cy="4314583"/>
          </a:xfrm>
          <a:prstGeom prst="rect">
            <a:avLst/>
          </a:prstGeom>
        </p:spPr>
      </p:pic>
    </p:spTree>
    <p:extLst>
      <p:ext uri="{BB962C8B-B14F-4D97-AF65-F5344CB8AC3E}">
        <p14:creationId xmlns:p14="http://schemas.microsoft.com/office/powerpoint/2010/main" val="1958448700"/>
      </p:ext>
    </p:extLst>
  </p:cSld>
  <p:clrMapOvr>
    <a:masterClrMapping/>
  </p:clrMapOvr>
  <p:transition spd="slow">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2C4274-4AEF-45D7-A1C7-CAB9B17C50BE}"/>
              </a:ext>
            </a:extLst>
          </p:cNvPr>
          <p:cNvSpPr>
            <a:spLocks noGrp="1"/>
          </p:cNvSpPr>
          <p:nvPr>
            <p:ph idx="1"/>
          </p:nvPr>
        </p:nvSpPr>
        <p:spPr>
          <a:xfrm>
            <a:off x="838200" y="1825625"/>
            <a:ext cx="5932714" cy="4351338"/>
          </a:xfrm>
        </p:spPr>
        <p:txBody>
          <a:bodyPr>
            <a:normAutofit/>
          </a:bodyPr>
          <a:lstStyle/>
          <a:p>
            <a:r>
              <a:rPr lang="en-US" dirty="0"/>
              <a:t>What is start?</a:t>
            </a:r>
          </a:p>
          <a:p>
            <a:pPr lvl="1"/>
            <a:r>
              <a:rPr lang="en-US" dirty="0">
                <a:latin typeface="Consolas" panose="020B0609020204030204" pitchFamily="49" charset="0"/>
              </a:rPr>
              <a:t>c = </a:t>
            </a:r>
            <a:r>
              <a:rPr lang="en-US" dirty="0" err="1">
                <a:latin typeface="Consolas" panose="020B0609020204030204" pitchFamily="49" charset="0"/>
              </a:rPr>
              <a:t>blockDim.x</a:t>
            </a:r>
            <a:r>
              <a:rPr lang="en-US" dirty="0">
                <a:latin typeface="Consolas" panose="020B0609020204030204" pitchFamily="49" charset="0"/>
              </a:rPr>
              <a:t> / 2</a:t>
            </a:r>
          </a:p>
          <a:p>
            <a:r>
              <a:rPr lang="en-US" dirty="0"/>
              <a:t>When is step?</a:t>
            </a:r>
          </a:p>
          <a:p>
            <a:pPr lvl="1"/>
            <a:r>
              <a:rPr lang="en-US" dirty="0">
                <a:latin typeface="Consolas" panose="020B0609020204030204" pitchFamily="49" charset="0"/>
              </a:rPr>
              <a:t>c = c / 2</a:t>
            </a:r>
            <a:r>
              <a:rPr lang="en-US" dirty="0"/>
              <a:t> </a:t>
            </a:r>
          </a:p>
          <a:p>
            <a:pPr lvl="1"/>
            <a:r>
              <a:rPr lang="en-US" dirty="0"/>
              <a:t>Is there a faster op for this?</a:t>
            </a:r>
          </a:p>
          <a:p>
            <a:pPr lvl="1"/>
            <a:r>
              <a:rPr lang="en-US" dirty="0"/>
              <a:t>Yes, </a:t>
            </a:r>
            <a:r>
              <a:rPr lang="en-US" dirty="0">
                <a:latin typeface="Consolas" panose="020B0609020204030204" pitchFamily="49" charset="0"/>
              </a:rPr>
              <a:t>c &gt;&gt;= 1</a:t>
            </a:r>
            <a:endParaRPr lang="en-US" dirty="0"/>
          </a:p>
          <a:p>
            <a:r>
              <a:rPr lang="en-US" dirty="0"/>
              <a:t>What is end?</a:t>
            </a:r>
          </a:p>
          <a:p>
            <a:pPr lvl="1"/>
            <a:r>
              <a:rPr lang="en-US" dirty="0">
                <a:latin typeface="Consolas" panose="020B0609020204030204" pitchFamily="49" charset="0"/>
              </a:rPr>
              <a:t>c &gt;= 1 </a:t>
            </a:r>
            <a:r>
              <a:rPr lang="en-US" dirty="0">
                <a:latin typeface="Consolas" panose="020B0609020204030204" pitchFamily="49" charset="0"/>
                <a:sym typeface="Wingdings" panose="05000000000000000000" pitchFamily="2" charset="2"/>
              </a:rPr>
              <a:t> c &gt; 0</a:t>
            </a:r>
            <a:endParaRPr lang="en-US" dirty="0">
              <a:latin typeface="Consolas" panose="020B0609020204030204" pitchFamily="49" charset="0"/>
            </a:endParaRPr>
          </a:p>
        </p:txBody>
      </p:sp>
      <p:sp>
        <p:nvSpPr>
          <p:cNvPr id="2271" name="Shape 2271"/>
          <p:cNvSpPr txBox="1">
            <a:spLocks noGrp="1"/>
          </p:cNvSpPr>
          <p:nvPr>
            <p:ph type="title"/>
          </p:nvPr>
        </p:nvSpPr>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pic>
        <p:nvPicPr>
          <p:cNvPr id="4" name="Picture 3">
            <a:extLst>
              <a:ext uri="{FF2B5EF4-FFF2-40B4-BE49-F238E27FC236}">
                <a16:creationId xmlns:a16="http://schemas.microsoft.com/office/drawing/2014/main" id="{CAA747E3-F470-4A3B-AFD9-A96E70D4A3A6}"/>
              </a:ext>
            </a:extLst>
          </p:cNvPr>
          <p:cNvPicPr>
            <a:picLocks noChangeAspect="1"/>
          </p:cNvPicPr>
          <p:nvPr/>
        </p:nvPicPr>
        <p:blipFill>
          <a:blip r:embed="rId3"/>
          <a:stretch>
            <a:fillRect/>
          </a:stretch>
        </p:blipFill>
        <p:spPr>
          <a:xfrm>
            <a:off x="6623957" y="1880734"/>
            <a:ext cx="4812393" cy="4314583"/>
          </a:xfrm>
          <a:prstGeom prst="rect">
            <a:avLst/>
          </a:prstGeom>
        </p:spPr>
      </p:pic>
    </p:spTree>
    <p:extLst>
      <p:ext uri="{BB962C8B-B14F-4D97-AF65-F5344CB8AC3E}">
        <p14:creationId xmlns:p14="http://schemas.microsoft.com/office/powerpoint/2010/main" val="835429803"/>
      </p:ext>
    </p:extLst>
  </p:cSld>
  <p:clrMapOvr>
    <a:masterClrMapping/>
  </p:clrMapOvr>
  <p:transition spd="slow">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330"/>
        <p:cNvGrpSpPr/>
        <p:nvPr/>
      </p:nvGrpSpPr>
      <p:grpSpPr>
        <a:xfrm>
          <a:off x="0" y="0"/>
          <a:ext cx="0" cy="0"/>
          <a:chOff x="0" y="0"/>
          <a:chExt cx="0" cy="0"/>
        </a:xfrm>
      </p:grpSpPr>
      <p:sp>
        <p:nvSpPr>
          <p:cNvPr id="5" name="Rectangle 1">
            <a:extLst>
              <a:ext uri="{FF2B5EF4-FFF2-40B4-BE49-F238E27FC236}">
                <a16:creationId xmlns:a16="http://schemas.microsoft.com/office/drawing/2014/main" id="{7D7F898C-1A02-462E-B393-179D3E780FEC}"/>
              </a:ext>
            </a:extLst>
          </p:cNvPr>
          <p:cNvSpPr>
            <a:spLocks noChangeArrowheads="1"/>
          </p:cNvSpPr>
          <p:nvPr/>
        </p:nvSpPr>
        <p:spPr bwMode="auto">
          <a:xfrm>
            <a:off x="838199" y="1846619"/>
            <a:ext cx="10442282"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F008A"/>
                </a:solidFill>
                <a:effectLst/>
                <a:latin typeface="Consolas" panose="020B0609020204030204" pitchFamily="49" charset="0"/>
              </a:rPr>
              <a:t>__global__</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reduce_stage2(</a:t>
            </a:r>
            <a:r>
              <a:rPr kumimoji="0" lang="en-US" altLang="en-US" b="0" i="0" u="none" strike="noStrike" cap="none" normalizeH="0" baseline="0" dirty="0" err="1">
                <a:ln>
                  <a:noFill/>
                </a:ln>
                <a:solidFill>
                  <a:srgbClr val="0000FF"/>
                </a:solidFill>
                <a:effectLst/>
                <a:latin typeface="Consolas" panose="020B0609020204030204" pitchFamily="49" charset="0"/>
              </a:rPr>
              <a:t>const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rPr>
              <a:t>d_idata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rPr>
              <a:t>d_odata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FF"/>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808080"/>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Same as reduce stage 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Reduce within block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FF"/>
                </a:solidFill>
                <a:effectLst/>
                <a:latin typeface="Consolas" panose="020B0609020204030204" pitchFamily="49" charset="0"/>
              </a:rPr>
              <a:t>for</a:t>
            </a:r>
            <a:r>
              <a:rPr kumimoji="0" lang="en-US" altLang="en-US" b="1"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0000FF"/>
                </a:solidFill>
                <a:effectLst/>
                <a:latin typeface="Consolas" panose="020B0609020204030204" pitchFamily="49" charset="0"/>
              </a:rPr>
              <a:t>int</a:t>
            </a:r>
            <a:r>
              <a:rPr kumimoji="0" lang="en-US" altLang="en-US" b="1" i="0" u="none" strike="noStrike" cap="none" normalizeH="0" baseline="0" dirty="0">
                <a:ln>
                  <a:noFill/>
                </a:ln>
                <a:solidFill>
                  <a:srgbClr val="000000"/>
                </a:solidFill>
                <a:effectLst/>
                <a:latin typeface="Consolas" panose="020B0609020204030204" pitchFamily="49" charset="0"/>
              </a:rPr>
              <a:t> c = </a:t>
            </a:r>
            <a:r>
              <a:rPr kumimoji="0" lang="en-US" altLang="en-US" b="1" i="0" u="none" strike="noStrike" cap="none" normalizeH="0" baseline="0" dirty="0" err="1">
                <a:ln>
                  <a:noFill/>
                </a:ln>
                <a:solidFill>
                  <a:srgbClr val="000000"/>
                </a:solidFill>
                <a:effectLst/>
                <a:latin typeface="Consolas" panose="020B0609020204030204" pitchFamily="49" charset="0"/>
              </a:rPr>
              <a:t>blockDim.x</a:t>
            </a:r>
            <a:r>
              <a:rPr kumimoji="0" lang="en-US" altLang="en-US" b="1" i="0" u="none" strike="noStrike" cap="none" normalizeH="0" baseline="0" dirty="0">
                <a:ln>
                  <a:noFill/>
                </a:ln>
                <a:solidFill>
                  <a:srgbClr val="000000"/>
                </a:solidFill>
                <a:effectLst/>
                <a:latin typeface="Consolas" panose="020B0609020204030204" pitchFamily="49" charset="0"/>
              </a:rPr>
              <a:t> / 2; c &gt; 0; c &gt;&gt;= 1)  {</a:t>
            </a:r>
          </a:p>
          <a:p>
            <a:pPr eaLnBrk="0" fontAlgn="base" hangingPunct="0">
              <a:spcBef>
                <a:spcPct val="0"/>
              </a:spcBef>
              <a:spcAft>
                <a:spcPct val="0"/>
              </a:spcAft>
            </a:pPr>
            <a:r>
              <a:rPr kumimoji="0" lang="en-US" altLang="en-US" b="1" i="0" u="none" strike="noStrike" cap="none" normalizeH="0" baseline="0" dirty="0">
                <a:ln>
                  <a:noFill/>
                </a:ln>
                <a:solidFill>
                  <a:srgbClr val="000000"/>
                </a:solidFill>
                <a:effectLst/>
                <a:latin typeface="Consolas" panose="020B0609020204030204" pitchFamily="49" charset="0"/>
              </a:rPr>
              <a:t>         </a:t>
            </a:r>
            <a:r>
              <a:rPr lang="en-US" altLang="en-US" b="1" dirty="0">
                <a:solidFill>
                  <a:srgbClr val="008000"/>
                </a:solidFill>
                <a:latin typeface="Consolas" panose="020B0609020204030204" pitchFamily="49" charset="0"/>
              </a:rPr>
              <a:t>// No need for index or modulo. It is replaced by c – similar to stage 0</a:t>
            </a:r>
            <a:endParaRPr kumimoji="0" lang="en-US" altLang="en-US" b="1"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lang="en-US" altLang="en-US" b="1" dirty="0">
                <a:solidFill>
                  <a:srgbClr val="000000"/>
                </a:solidFill>
                <a:latin typeface="Consolas" panose="020B0609020204030204" pitchFamily="49" charset="0"/>
              </a:rPr>
              <a:t>         </a:t>
            </a:r>
            <a:r>
              <a:rPr kumimoji="0" lang="en-US" altLang="en-US" b="1" i="0" u="none" strike="noStrike" cap="none" normalizeH="0" baseline="0" dirty="0">
                <a:ln>
                  <a:noFill/>
                </a:ln>
                <a:solidFill>
                  <a:srgbClr val="0000FF"/>
                </a:solidFill>
                <a:effectLst/>
                <a:latin typeface="Consolas" panose="020B0609020204030204" pitchFamily="49" charset="0"/>
              </a:rPr>
              <a:t>if</a:t>
            </a:r>
            <a:r>
              <a:rPr kumimoji="0" lang="en-US" altLang="en-US" b="1"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00"/>
                </a:solidFill>
                <a:effectLst/>
                <a:latin typeface="Consolas" panose="020B0609020204030204" pitchFamily="49" charset="0"/>
              </a:rPr>
              <a:t>threadIdx.x</a:t>
            </a:r>
            <a:r>
              <a:rPr kumimoji="0" lang="en-US" altLang="en-US" b="1" i="0" u="none" strike="noStrike" cap="none" normalizeH="0" baseline="0" dirty="0">
                <a:ln>
                  <a:noFill/>
                </a:ln>
                <a:solidFill>
                  <a:srgbClr val="000000"/>
                </a:solidFill>
                <a:effectLst/>
                <a:latin typeface="Consolas" panose="020B0609020204030204" pitchFamily="49" charset="0"/>
              </a:rPr>
              <a:t> &lt;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00"/>
                </a:solidFill>
                <a:effectLst/>
                <a:latin typeface="Consolas" panose="020B0609020204030204" pitchFamily="49" charset="0"/>
              </a:rPr>
              <a:t>smem</a:t>
            </a:r>
            <a:r>
              <a:rPr kumimoji="0" lang="en-US" altLang="en-US" b="1"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000000"/>
                </a:solidFill>
                <a:effectLst/>
                <a:latin typeface="Consolas" panose="020B0609020204030204" pitchFamily="49" charset="0"/>
              </a:rPr>
              <a:t>threadIdx.x</a:t>
            </a:r>
            <a:r>
              <a:rPr kumimoji="0" lang="en-US" altLang="en-US" b="1"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err="1">
                <a:ln>
                  <a:noFill/>
                </a:ln>
                <a:solidFill>
                  <a:srgbClr val="000000"/>
                </a:solidFill>
                <a:effectLst/>
                <a:latin typeface="Consolas" panose="020B0609020204030204" pitchFamily="49" charset="0"/>
              </a:rPr>
              <a:t>smem</a:t>
            </a:r>
            <a:r>
              <a:rPr kumimoji="0" lang="en-US" altLang="en-US" b="1"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000000"/>
                </a:solidFill>
                <a:effectLst/>
                <a:latin typeface="Consolas" panose="020B0609020204030204" pitchFamily="49" charset="0"/>
              </a:rPr>
              <a:t>threadIdx.x</a:t>
            </a:r>
            <a:r>
              <a:rPr kumimoji="0" lang="en-US" altLang="en-US" b="1" i="0" u="none" strike="noStrike" cap="none" normalizeH="0" baseline="0" dirty="0">
                <a:ln>
                  <a:noFill/>
                </a:ln>
                <a:solidFill>
                  <a:srgbClr val="000000"/>
                </a:solidFill>
                <a:effectLst/>
                <a:latin typeface="Consolas" panose="020B0609020204030204" pitchFamily="49" charset="0"/>
              </a:rPr>
              <a:t>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Consolas" panose="020B0609020204030204" pitchFamily="49" charset="0"/>
              </a:rPr>
              <a:t>         </a:t>
            </a:r>
            <a:r>
              <a:rPr kumimoji="0" lang="en-US" altLang="en-US" b="1" i="0" u="none" strike="noStrike" cap="none" normalizeH="0" baseline="0" dirty="0">
                <a:ln>
                  <a:noFill/>
                </a:ln>
                <a:solidFill>
                  <a:srgbClr val="000000"/>
                </a:solidFill>
                <a:effectLst/>
                <a:latin typeface="Consolas" panose="020B0609020204030204" pitchFamily="49" charset="0"/>
              </a:rPr>
              <a:t>__</a:t>
            </a:r>
            <a:r>
              <a:rPr kumimoji="0" lang="en-US" altLang="en-US" b="1" i="0" u="none" strike="noStrike" cap="none" normalizeH="0" baseline="0" dirty="0" err="1">
                <a:ln>
                  <a:noFill/>
                </a:ln>
                <a:solidFill>
                  <a:srgbClr val="000000"/>
                </a:solidFill>
                <a:effectLst/>
                <a:latin typeface="Consolas" panose="020B0609020204030204" pitchFamily="49" charset="0"/>
              </a:rPr>
              <a:t>syncthreads</a:t>
            </a:r>
            <a:r>
              <a:rPr kumimoji="0" lang="en-US" altLang="en-US"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a:p>
            <a:pPr eaLnBrk="0" fontAlgn="base" hangingPunct="0">
              <a:spcBef>
                <a:spcPct val="0"/>
              </a:spcBef>
              <a:spcAft>
                <a:spcPct val="0"/>
              </a:spcAf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Copy result of reduction to global memory -</a:t>
            </a:r>
            <a:r>
              <a:rPr lang="en-US" altLang="en-US" dirty="0">
                <a:solidFill>
                  <a:srgbClr val="008000"/>
                </a:solidFill>
                <a:latin typeface="Consolas" panose="020B0609020204030204" pitchFamily="49" charset="0"/>
              </a:rPr>
              <a:t> Same as reduce stage 0/1</a:t>
            </a:r>
            <a:endParaRPr kumimoji="0" lang="en-US" altLang="en-US"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F89384B-1E6C-4F34-B791-EC6AC2E11A76}"/>
              </a:ext>
            </a:extLst>
          </p:cNvPr>
          <p:cNvSpPr/>
          <p:nvPr/>
        </p:nvSpPr>
        <p:spPr>
          <a:xfrm>
            <a:off x="838199" y="2541814"/>
            <a:ext cx="10933811" cy="257991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400" b="1" dirty="0"/>
              <a:t>Part 3</a:t>
            </a:r>
          </a:p>
        </p:txBody>
      </p:sp>
      <p:sp>
        <p:nvSpPr>
          <p:cNvPr id="12" name="Shape 2271">
            <a:extLst>
              <a:ext uri="{FF2B5EF4-FFF2-40B4-BE49-F238E27FC236}">
                <a16:creationId xmlns:a16="http://schemas.microsoft.com/office/drawing/2014/main" id="{E4667A58-1697-4C79-BAF5-B0C44DA56BD3}"/>
              </a:ext>
            </a:extLst>
          </p:cNvPr>
          <p:cNvSpPr txBox="1">
            <a:spLocks noGrp="1"/>
          </p:cNvSpPr>
          <p:nvPr>
            <p:ph type="title"/>
          </p:nvPr>
        </p:nvSpPr>
        <p:spPr>
          <a:xfrm>
            <a:off x="838200" y="365125"/>
            <a:ext cx="10515600" cy="1325563"/>
          </a:xfrm>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spTree>
    <p:extLst>
      <p:ext uri="{BB962C8B-B14F-4D97-AF65-F5344CB8AC3E}">
        <p14:creationId xmlns:p14="http://schemas.microsoft.com/office/powerpoint/2010/main" val="1424373904"/>
      </p:ext>
    </p:extLst>
  </p:cSld>
  <p:clrMapOvr>
    <a:masterClrMapping/>
  </p:clrMapOvr>
  <p:transition spd="slow">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607"/>
        <p:cNvGrpSpPr/>
        <p:nvPr/>
      </p:nvGrpSpPr>
      <p:grpSpPr>
        <a:xfrm>
          <a:off x="0" y="0"/>
          <a:ext cx="0" cy="0"/>
          <a:chOff x="0" y="0"/>
          <a:chExt cx="0" cy="0"/>
        </a:xfrm>
      </p:grpSpPr>
      <p:sp>
        <p:nvSpPr>
          <p:cNvPr id="2608" name="Shape 2608"/>
          <p:cNvSpPr txBox="1">
            <a:spLocks noGrp="1"/>
          </p:cNvSpPr>
          <p:nvPr>
            <p:ph type="title"/>
          </p:nvPr>
        </p:nvSpPr>
        <p:spPr/>
        <p:txBody>
          <a:bodyPr>
            <a:normAutofit fontScale="90000"/>
          </a:bodyPr>
          <a:lstStyle/>
          <a:p>
            <a:pPr lvl="0"/>
            <a:r>
              <a:rPr lang="en"/>
              <a:t>Performance for 32M elements (GTX 770)</a:t>
            </a:r>
          </a:p>
        </p:txBody>
      </p:sp>
      <p:graphicFrame>
        <p:nvGraphicFramePr>
          <p:cNvPr id="2609" name="Shape 2609"/>
          <p:cNvGraphicFramePr/>
          <p:nvPr/>
        </p:nvGraphicFramePr>
        <p:xfrm>
          <a:off x="2441225" y="2068700"/>
          <a:ext cx="7274700" cy="3413610"/>
        </p:xfrm>
        <a:graphic>
          <a:graphicData uri="http://schemas.openxmlformats.org/drawingml/2006/table">
            <a:tbl>
              <a:tblPr firstRow="1" firstCol="1" lastCol="1" bandRow="1">
                <a:tableStyleId>{284E427A-3D55-4303-BF80-6455036E1DE7}</a:tableStyleId>
              </a:tblPr>
              <a:tblGrid>
                <a:gridCol w="1983575">
                  <a:extLst>
                    <a:ext uri="{9D8B030D-6E8A-4147-A177-3AD203B41FA5}">
                      <a16:colId xmlns:a16="http://schemas.microsoft.com/office/drawing/2014/main" val="2034850930"/>
                    </a:ext>
                  </a:extLst>
                </a:gridCol>
                <a:gridCol w="1144200">
                  <a:extLst>
                    <a:ext uri="{9D8B030D-6E8A-4147-A177-3AD203B41FA5}">
                      <a16:colId xmlns:a16="http://schemas.microsoft.com/office/drawing/2014/main" val="2656909521"/>
                    </a:ext>
                  </a:extLst>
                </a:gridCol>
                <a:gridCol w="1617450">
                  <a:extLst>
                    <a:ext uri="{9D8B030D-6E8A-4147-A177-3AD203B41FA5}">
                      <a16:colId xmlns:a16="http://schemas.microsoft.com/office/drawing/2014/main" val="3447216275"/>
                    </a:ext>
                  </a:extLst>
                </a:gridCol>
                <a:gridCol w="1304925">
                  <a:extLst>
                    <a:ext uri="{9D8B030D-6E8A-4147-A177-3AD203B41FA5}">
                      <a16:colId xmlns:a16="http://schemas.microsoft.com/office/drawing/2014/main" val="3739221443"/>
                    </a:ext>
                  </a:extLst>
                </a:gridCol>
                <a:gridCol w="1224550">
                  <a:extLst>
                    <a:ext uri="{9D8B030D-6E8A-4147-A177-3AD203B41FA5}">
                      <a16:colId xmlns:a16="http://schemas.microsoft.com/office/drawing/2014/main" val="722647132"/>
                    </a:ext>
                  </a:extLst>
                </a:gridCol>
              </a:tblGrid>
              <a:tr h="601950">
                <a:tc>
                  <a:txBody>
                    <a:bodyPr/>
                    <a:lstStyle/>
                    <a:p>
                      <a:pPr lvl="0" algn="ctr" rtl="0">
                        <a:spcBef>
                          <a:spcPts val="0"/>
                        </a:spcBef>
                        <a:buNone/>
                      </a:pPr>
                      <a:endParaRPr/>
                    </a:p>
                  </a:txBody>
                  <a:tcPr marL="91425" marR="91425" marT="91425" marB="91425" anchor="ctr"/>
                </a:tc>
                <a:tc>
                  <a:txBody>
                    <a:bodyPr/>
                    <a:lstStyle/>
                    <a:p>
                      <a:pPr lvl="0" algn="ctr" rtl="0">
                        <a:spcBef>
                          <a:spcPts val="0"/>
                        </a:spcBef>
                        <a:buNone/>
                      </a:pPr>
                      <a:r>
                        <a:rPr lang="en"/>
                        <a:t>Time (ms)</a:t>
                      </a:r>
                    </a:p>
                  </a:txBody>
                  <a:tcPr marL="91425" marR="91425" marT="91425" marB="91425" anchor="ctr"/>
                </a:tc>
                <a:tc>
                  <a:txBody>
                    <a:bodyPr/>
                    <a:lstStyle/>
                    <a:p>
                      <a:pPr lvl="0" algn="ctr" rtl="0">
                        <a:spcBef>
                          <a:spcPts val="0"/>
                        </a:spcBef>
                        <a:buNone/>
                      </a:pPr>
                      <a:r>
                        <a:rPr lang="en"/>
                        <a:t>Bandwidth (GB/s)</a:t>
                      </a:r>
                    </a:p>
                  </a:txBody>
                  <a:tcPr marL="91425" marR="91425" marT="91425" marB="91425" anchor="ctr"/>
                </a:tc>
                <a:tc>
                  <a:txBody>
                    <a:bodyPr/>
                    <a:lstStyle/>
                    <a:p>
                      <a:pPr lvl="0" algn="ctr" rtl="0">
                        <a:spcBef>
                          <a:spcPts val="0"/>
                        </a:spcBef>
                        <a:buNone/>
                      </a:pPr>
                      <a:r>
                        <a:rPr lang="en"/>
                        <a:t>Step Speedup</a:t>
                      </a:r>
                    </a:p>
                  </a:txBody>
                  <a:tcPr marL="91425" marR="91425" marT="91425" marB="91425" anchor="ctr"/>
                </a:tc>
                <a:tc>
                  <a:txBody>
                    <a:bodyPr/>
                    <a:lstStyle/>
                    <a:p>
                      <a:pPr lvl="0" algn="ctr" rtl="0">
                        <a:spcBef>
                          <a:spcPts val="0"/>
                        </a:spcBef>
                        <a:buNone/>
                      </a:pPr>
                      <a:r>
                        <a:rPr lang="en"/>
                        <a:t>Speed Up vs CPU</a:t>
                      </a:r>
                    </a:p>
                  </a:txBody>
                  <a:tcPr marL="91425" marR="91425" marT="91425" marB="91425" anchor="ctr"/>
                </a:tc>
                <a:extLst>
                  <a:ext uri="{0D108BD9-81ED-4DB2-BD59-A6C34878D82A}">
                    <a16:rowId xmlns:a16="http://schemas.microsoft.com/office/drawing/2014/main" val="17520005"/>
                  </a:ext>
                </a:extLst>
              </a:tr>
              <a:tr h="601950">
                <a:tc>
                  <a:txBody>
                    <a:bodyPr/>
                    <a:lstStyle/>
                    <a:p>
                      <a:pPr lvl="0" algn="ctr" rtl="0">
                        <a:spcBef>
                          <a:spcPts val="0"/>
                        </a:spcBef>
                        <a:buNone/>
                      </a:pPr>
                      <a:r>
                        <a:rPr lang="en"/>
                        <a:t>CPU</a:t>
                      </a:r>
                    </a:p>
                  </a:txBody>
                  <a:tcPr marL="91425" marR="91425" marT="91425" marB="91425" anchor="ctr"/>
                </a:tc>
                <a:tc>
                  <a:txBody>
                    <a:bodyPr/>
                    <a:lstStyle/>
                    <a:p>
                      <a:pPr lvl="0" algn="ctr" rtl="0">
                        <a:lnSpc>
                          <a:spcPct val="115000"/>
                        </a:lnSpc>
                        <a:spcBef>
                          <a:spcPts val="0"/>
                        </a:spcBef>
                        <a:buNone/>
                      </a:pPr>
                      <a:r>
                        <a:rPr lang="en"/>
                        <a:t>8.8</a:t>
                      </a:r>
                    </a:p>
                  </a:txBody>
                  <a:tcPr marL="91425" marR="91425" marT="91425" marB="91425" anchor="ctr"/>
                </a:tc>
                <a:tc>
                  <a:txBody>
                    <a:bodyPr/>
                    <a:lstStyle/>
                    <a:p>
                      <a:pPr lvl="0" algn="ctr" rtl="0">
                        <a:lnSpc>
                          <a:spcPct val="115000"/>
                        </a:lnSpc>
                        <a:spcBef>
                          <a:spcPts val="0"/>
                        </a:spcBef>
                        <a:buNone/>
                      </a:pPr>
                      <a:r>
                        <a:rPr lang="en"/>
                        <a:t>15.25</a:t>
                      </a:r>
                    </a:p>
                  </a:txBody>
                  <a:tcPr marL="91425" marR="91425" marT="91425" marB="91425" anchor="ctr"/>
                </a:tc>
                <a:tc>
                  <a:txBody>
                    <a:bodyPr/>
                    <a:lstStyle/>
                    <a:p>
                      <a:pPr lvl="0" algn="ctr" rtl="0">
                        <a:spcBef>
                          <a:spcPts val="0"/>
                        </a:spcBef>
                        <a:buNone/>
                      </a:pPr>
                      <a:endParaRPr/>
                    </a:p>
                  </a:txBody>
                  <a:tcPr marL="91425" marR="91425" marT="91425" marB="91425" anchor="ctr"/>
                </a:tc>
                <a:tc>
                  <a:txBody>
                    <a:bodyPr/>
                    <a:lstStyle/>
                    <a:p>
                      <a:pPr lvl="0" algn="ctr" rtl="0">
                        <a:spcBef>
                          <a:spcPts val="0"/>
                        </a:spcBef>
                        <a:buNone/>
                      </a:pPr>
                      <a:endParaRPr/>
                    </a:p>
                  </a:txBody>
                  <a:tcPr marL="91425" marR="91425" marT="91425" marB="91425" anchor="ctr"/>
                </a:tc>
                <a:extLst>
                  <a:ext uri="{0D108BD9-81ED-4DB2-BD59-A6C34878D82A}">
                    <a16:rowId xmlns:a16="http://schemas.microsoft.com/office/drawing/2014/main" val="3577684050"/>
                  </a:ext>
                </a:extLst>
              </a:tr>
              <a:tr h="601950">
                <a:tc>
                  <a:txBody>
                    <a:bodyPr/>
                    <a:lstStyle/>
                    <a:p>
                      <a:pPr lvl="0" algn="ctr" rtl="0">
                        <a:spcBef>
                          <a:spcPts val="0"/>
                        </a:spcBef>
                        <a:buNone/>
                      </a:pPr>
                      <a:r>
                        <a:rPr lang="en"/>
                        <a:t>Stage 0</a:t>
                      </a:r>
                    </a:p>
                  </a:txBody>
                  <a:tcPr marL="91425" marR="91425" marT="91425" marB="91425" anchor="ctr"/>
                </a:tc>
                <a:tc>
                  <a:txBody>
                    <a:bodyPr/>
                    <a:lstStyle/>
                    <a:p>
                      <a:pPr lvl="0" algn="ctr" rtl="0">
                        <a:lnSpc>
                          <a:spcPct val="115000"/>
                        </a:lnSpc>
                        <a:spcBef>
                          <a:spcPts val="0"/>
                        </a:spcBef>
                        <a:buNone/>
                      </a:pPr>
                      <a:r>
                        <a:rPr lang="en"/>
                        <a:t>7.90</a:t>
                      </a:r>
                    </a:p>
                  </a:txBody>
                  <a:tcPr marL="91425" marR="91425" marT="91425" marB="91425" anchor="ctr"/>
                </a:tc>
                <a:tc>
                  <a:txBody>
                    <a:bodyPr/>
                    <a:lstStyle/>
                    <a:p>
                      <a:pPr lvl="0" algn="ctr" rtl="0">
                        <a:lnSpc>
                          <a:spcPct val="115000"/>
                        </a:lnSpc>
                        <a:spcBef>
                          <a:spcPts val="0"/>
                        </a:spcBef>
                        <a:buNone/>
                      </a:pPr>
                      <a:r>
                        <a:rPr lang="en"/>
                        <a:t>16.98</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tc>
                  <a:txBody>
                    <a:bodyPr/>
                    <a:lstStyle/>
                    <a:p>
                      <a:pPr lvl="0" algn="ctr" rtl="0">
                        <a:lnSpc>
                          <a:spcPct val="115000"/>
                        </a:lnSpc>
                        <a:spcBef>
                          <a:spcPts val="0"/>
                        </a:spcBef>
                        <a:buNone/>
                      </a:pPr>
                      <a:r>
                        <a:rPr lang="en"/>
                        <a:t>1.11</a:t>
                      </a:r>
                    </a:p>
                  </a:txBody>
                  <a:tcPr marL="91425" marR="91425" marT="91425" marB="91425" anchor="ctr"/>
                </a:tc>
                <a:extLst>
                  <a:ext uri="{0D108BD9-81ED-4DB2-BD59-A6C34878D82A}">
                    <a16:rowId xmlns:a16="http://schemas.microsoft.com/office/drawing/2014/main" val="3457144352"/>
                  </a:ext>
                </a:extLst>
              </a:tr>
              <a:tr h="601950">
                <a:tc>
                  <a:txBody>
                    <a:bodyPr/>
                    <a:lstStyle/>
                    <a:p>
                      <a:pPr lvl="0" algn="ctr" rtl="0">
                        <a:spcBef>
                          <a:spcPts val="0"/>
                        </a:spcBef>
                        <a:buNone/>
                      </a:pPr>
                      <a:r>
                        <a:rPr lang="en"/>
                        <a:t>Stage 1</a:t>
                      </a:r>
                    </a:p>
                  </a:txBody>
                  <a:tcPr marL="91425" marR="91425" marT="91425" marB="91425" anchor="ctr"/>
                </a:tc>
                <a:tc>
                  <a:txBody>
                    <a:bodyPr/>
                    <a:lstStyle/>
                    <a:p>
                      <a:pPr lvl="0" algn="ctr" rtl="0">
                        <a:lnSpc>
                          <a:spcPct val="115000"/>
                        </a:lnSpc>
                        <a:spcBef>
                          <a:spcPts val="0"/>
                        </a:spcBef>
                        <a:buNone/>
                      </a:pPr>
                      <a:r>
                        <a:rPr lang="en"/>
                        <a:t>6.26</a:t>
                      </a:r>
                    </a:p>
                  </a:txBody>
                  <a:tcPr marL="91425" marR="91425" marT="91425" marB="91425" anchor="ctr"/>
                </a:tc>
                <a:tc>
                  <a:txBody>
                    <a:bodyPr/>
                    <a:lstStyle/>
                    <a:p>
                      <a:pPr lvl="0" algn="ctr" rtl="0">
                        <a:lnSpc>
                          <a:spcPct val="115000"/>
                        </a:lnSpc>
                        <a:spcBef>
                          <a:spcPts val="0"/>
                        </a:spcBef>
                        <a:buNone/>
                      </a:pPr>
                      <a:r>
                        <a:rPr lang="en"/>
                        <a:t>21.45</a:t>
                      </a:r>
                    </a:p>
                  </a:txBody>
                  <a:tcPr marL="91425" marR="91425" marT="91425" marB="91425" anchor="ctr"/>
                </a:tc>
                <a:tc>
                  <a:txBody>
                    <a:bodyPr/>
                    <a:lstStyle/>
                    <a:p>
                      <a:pPr lvl="0" algn="ctr" rtl="0">
                        <a:lnSpc>
                          <a:spcPct val="115000"/>
                        </a:lnSpc>
                        <a:spcBef>
                          <a:spcPts val="0"/>
                        </a:spcBef>
                        <a:buNone/>
                      </a:pPr>
                      <a:r>
                        <a:rPr lang="en"/>
                        <a:t>1.26</a:t>
                      </a:r>
                    </a:p>
                  </a:txBody>
                  <a:tcPr marL="91425" marR="91425" marT="91425" marB="91425" anchor="ctr"/>
                </a:tc>
                <a:tc>
                  <a:txBody>
                    <a:bodyPr/>
                    <a:lstStyle/>
                    <a:p>
                      <a:pPr lvl="0" algn="ctr" rtl="0">
                        <a:lnSpc>
                          <a:spcPct val="115000"/>
                        </a:lnSpc>
                        <a:spcBef>
                          <a:spcPts val="0"/>
                        </a:spcBef>
                        <a:buNone/>
                      </a:pPr>
                      <a:r>
                        <a:rPr lang="en"/>
                        <a:t>1.41</a:t>
                      </a:r>
                    </a:p>
                  </a:txBody>
                  <a:tcPr marL="91425" marR="91425" marT="91425" marB="91425" anchor="ctr"/>
                </a:tc>
                <a:extLst>
                  <a:ext uri="{0D108BD9-81ED-4DB2-BD59-A6C34878D82A}">
                    <a16:rowId xmlns:a16="http://schemas.microsoft.com/office/drawing/2014/main" val="627123195"/>
                  </a:ext>
                </a:extLst>
              </a:tr>
              <a:tr h="601950">
                <a:tc>
                  <a:txBody>
                    <a:bodyPr/>
                    <a:lstStyle/>
                    <a:p>
                      <a:pPr lvl="0" algn="ctr" rtl="0">
                        <a:spcBef>
                          <a:spcPts val="0"/>
                        </a:spcBef>
                        <a:buNone/>
                      </a:pPr>
                      <a:r>
                        <a:rPr lang="en" dirty="0"/>
                        <a:t>Stage 2</a:t>
                      </a:r>
                    </a:p>
                  </a:txBody>
                  <a:tcPr marL="91425" marR="91425" marT="91425" marB="91425" anchor="ctr"/>
                </a:tc>
                <a:tc>
                  <a:txBody>
                    <a:bodyPr/>
                    <a:lstStyle/>
                    <a:p>
                      <a:pPr lvl="0" algn="ctr" rtl="0">
                        <a:lnSpc>
                          <a:spcPct val="115000"/>
                        </a:lnSpc>
                        <a:spcBef>
                          <a:spcPts val="0"/>
                        </a:spcBef>
                        <a:buNone/>
                      </a:pPr>
                      <a:r>
                        <a:rPr lang="en"/>
                        <a:t>4.70</a:t>
                      </a:r>
                    </a:p>
                  </a:txBody>
                  <a:tcPr marL="91425" marR="91425" marT="91425" marB="91425" anchor="ctr"/>
                </a:tc>
                <a:tc>
                  <a:txBody>
                    <a:bodyPr/>
                    <a:lstStyle/>
                    <a:p>
                      <a:pPr lvl="0" algn="ctr" rtl="0">
                        <a:lnSpc>
                          <a:spcPct val="115000"/>
                        </a:lnSpc>
                        <a:spcBef>
                          <a:spcPts val="0"/>
                        </a:spcBef>
                        <a:buNone/>
                      </a:pPr>
                      <a:r>
                        <a:rPr lang="en"/>
                        <a:t>28.54</a:t>
                      </a:r>
                    </a:p>
                  </a:txBody>
                  <a:tcPr marL="91425" marR="91425" marT="91425" marB="91425" anchor="ctr"/>
                </a:tc>
                <a:tc>
                  <a:txBody>
                    <a:bodyPr/>
                    <a:lstStyle/>
                    <a:p>
                      <a:pPr lvl="0" algn="ctr" rtl="0">
                        <a:lnSpc>
                          <a:spcPct val="115000"/>
                        </a:lnSpc>
                        <a:spcBef>
                          <a:spcPts val="0"/>
                        </a:spcBef>
                        <a:buNone/>
                      </a:pPr>
                      <a:r>
                        <a:rPr lang="en"/>
                        <a:t>1.33</a:t>
                      </a:r>
                    </a:p>
                  </a:txBody>
                  <a:tcPr marL="91425" marR="91425" marT="91425" marB="91425" anchor="ctr"/>
                </a:tc>
                <a:tc>
                  <a:txBody>
                    <a:bodyPr/>
                    <a:lstStyle/>
                    <a:p>
                      <a:pPr lvl="0" algn="ctr" rtl="0">
                        <a:lnSpc>
                          <a:spcPct val="115000"/>
                        </a:lnSpc>
                        <a:spcBef>
                          <a:spcPts val="0"/>
                        </a:spcBef>
                        <a:buNone/>
                      </a:pPr>
                      <a:r>
                        <a:rPr lang="en" dirty="0"/>
                        <a:t>1.87</a:t>
                      </a:r>
                    </a:p>
                  </a:txBody>
                  <a:tcPr marL="91425" marR="91425" marT="91425" marB="91425" anchor="ctr"/>
                </a:tc>
                <a:extLst>
                  <a:ext uri="{0D108BD9-81ED-4DB2-BD59-A6C34878D82A}">
                    <a16:rowId xmlns:a16="http://schemas.microsoft.com/office/drawing/2014/main" val="3637159500"/>
                  </a:ext>
                </a:extLst>
              </a:tr>
            </a:tbl>
          </a:graphicData>
        </a:graphic>
      </p:graphicFrame>
    </p:spTree>
    <p:extLst>
      <p:ext uri="{BB962C8B-B14F-4D97-AF65-F5344CB8AC3E}">
        <p14:creationId xmlns:p14="http://schemas.microsoft.com/office/powerpoint/2010/main" val="1042216739"/>
      </p:ext>
    </p:extLst>
  </p:cSld>
  <p:clrMapOvr>
    <a:masterClrMapping/>
  </p:clrMapOvr>
  <p:transition spd="slow">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523"/>
        <p:cNvGrpSpPr/>
        <p:nvPr/>
      </p:nvGrpSpPr>
      <p:grpSpPr>
        <a:xfrm>
          <a:off x="0" y="0"/>
          <a:ext cx="0" cy="0"/>
          <a:chOff x="0" y="0"/>
          <a:chExt cx="0" cy="0"/>
        </a:xfrm>
      </p:grpSpPr>
      <p:sp>
        <p:nvSpPr>
          <p:cNvPr id="2525" name="Shape 2525"/>
          <p:cNvSpPr txBox="1">
            <a:spLocks noGrp="1"/>
          </p:cNvSpPr>
          <p:nvPr>
            <p:ph idx="1"/>
          </p:nvPr>
        </p:nvSpPr>
        <p:spPr>
          <a:xfrm>
            <a:off x="838200" y="1825625"/>
            <a:ext cx="9862457" cy="4351338"/>
          </a:xfrm>
        </p:spPr>
        <p:txBody>
          <a:bodyPr/>
          <a:lstStyle/>
          <a:p>
            <a:pPr lvl="0"/>
            <a:r>
              <a:rPr lang="en-US" dirty="0"/>
              <a:t>Problem?</a:t>
            </a:r>
          </a:p>
          <a:p>
            <a:pPr lvl="1"/>
            <a:r>
              <a:rPr lang="en-US" dirty="0"/>
              <a:t>Last warp divergence?</a:t>
            </a:r>
          </a:p>
          <a:p>
            <a:pPr lvl="1"/>
            <a:r>
              <a:rPr lang="en-US" dirty="0"/>
              <a:t>Memory Coalescing?</a:t>
            </a:r>
          </a:p>
          <a:p>
            <a:pPr lvl="1"/>
            <a:r>
              <a:rPr lang="en-US" dirty="0"/>
              <a:t>Bank conflicts?</a:t>
            </a:r>
          </a:p>
          <a:p>
            <a:pPr lvl="1"/>
            <a:r>
              <a:rPr lang="en-US" dirty="0"/>
              <a:t>How is thread usage?</a:t>
            </a:r>
          </a:p>
        </p:txBody>
      </p:sp>
      <p:sp>
        <p:nvSpPr>
          <p:cNvPr id="2530" name="Shape 2530"/>
          <p:cNvSpPr txBox="1"/>
          <p:nvPr/>
        </p:nvSpPr>
        <p:spPr>
          <a:xfrm>
            <a:off x="1980825" y="5509075"/>
            <a:ext cx="7768200" cy="1079752"/>
          </a:xfrm>
          <a:prstGeom prst="rect">
            <a:avLst/>
          </a:prstGeom>
          <a:noFill/>
          <a:ln>
            <a:noFill/>
          </a:ln>
        </p:spPr>
        <p:txBody>
          <a:bodyPr lIns="91425" tIns="91425" rIns="91425" bIns="91425" anchor="t" anchorCtr="0">
            <a:spAutoFit/>
          </a:bodyPr>
          <a:lstStyle/>
          <a:p>
            <a:pPr>
              <a:spcBef>
                <a:spcPts val="600"/>
              </a:spcBef>
              <a:buClr>
                <a:srgbClr val="000000"/>
              </a:buClr>
              <a:buSzPct val="36666"/>
            </a:pPr>
            <a:r>
              <a:rPr lang="en" sz="3000" dirty="0">
                <a:solidFill>
                  <a:schemeClr val="lt1"/>
                </a:solidFill>
              </a:rPr>
              <a:t>Solution:</a:t>
            </a:r>
          </a:p>
          <a:p>
            <a:pPr marL="914400" lvl="1" indent="-381000">
              <a:spcBef>
                <a:spcPts val="480"/>
              </a:spcBef>
              <a:buClr>
                <a:schemeClr val="lt1"/>
              </a:buClr>
              <a:buSzPct val="100000"/>
              <a:buFont typeface="Courier New"/>
              <a:buChar char="o"/>
            </a:pPr>
            <a:r>
              <a:rPr lang="en" sz="2400" dirty="0">
                <a:solidFill>
                  <a:schemeClr val="lt1"/>
                </a:solidFill>
              </a:rPr>
              <a:t>Resolve bank conflicts. </a:t>
            </a:r>
          </a:p>
        </p:txBody>
      </p:sp>
      <p:sp>
        <p:nvSpPr>
          <p:cNvPr id="27" name="Shape 2271">
            <a:extLst>
              <a:ext uri="{FF2B5EF4-FFF2-40B4-BE49-F238E27FC236}">
                <a16:creationId xmlns:a16="http://schemas.microsoft.com/office/drawing/2014/main" id="{7EE3563E-29B4-4D6F-B417-E9E56F057842}"/>
              </a:ext>
            </a:extLst>
          </p:cNvPr>
          <p:cNvSpPr txBox="1">
            <a:spLocks noGrp="1"/>
          </p:cNvSpPr>
          <p:nvPr>
            <p:ph type="title"/>
          </p:nvPr>
        </p:nvSpPr>
        <p:spPr>
          <a:xfrm>
            <a:off x="838200" y="365125"/>
            <a:ext cx="10515600" cy="1325563"/>
          </a:xfrm>
        </p:spPr>
        <p:txBody>
          <a:bodyPr>
            <a:normAutofit fontScale="90000"/>
          </a:bodyPr>
          <a:lstStyle/>
          <a:p>
            <a:pPr lvl="0"/>
            <a:r>
              <a:rPr lang="en-US" dirty="0"/>
              <a:t>Stage 2</a:t>
            </a:r>
            <a:r>
              <a:rPr lang="en" dirty="0"/>
              <a:t>: </a:t>
            </a:r>
            <a:r>
              <a:rPr lang="en-US" dirty="0"/>
              <a:t>Sequential Addressing</a:t>
            </a:r>
            <a:br>
              <a:rPr lang="en-US" dirty="0"/>
            </a:br>
            <a:r>
              <a:rPr lang="en-US" dirty="0"/>
              <a:t>&amp; Non-divergent Warps</a:t>
            </a:r>
            <a:endParaRPr lang="en" dirty="0"/>
          </a:p>
        </p:txBody>
      </p:sp>
      <p:sp>
        <p:nvSpPr>
          <p:cNvPr id="44" name="Rectangle 1">
            <a:extLst>
              <a:ext uri="{FF2B5EF4-FFF2-40B4-BE49-F238E27FC236}">
                <a16:creationId xmlns:a16="http://schemas.microsoft.com/office/drawing/2014/main" id="{7EF9ACC8-84AD-405F-AA0D-CE76F8735D0E}"/>
              </a:ext>
            </a:extLst>
          </p:cNvPr>
          <p:cNvSpPr>
            <a:spLocks noChangeArrowheads="1"/>
          </p:cNvSpPr>
          <p:nvPr/>
        </p:nvSpPr>
        <p:spPr bwMode="auto">
          <a:xfrm>
            <a:off x="4778829" y="1868470"/>
            <a:ext cx="7276351" cy="147732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FF"/>
                </a:solidFill>
                <a:effectLst/>
                <a:latin typeface="Consolas" panose="020B0609020204030204" pitchFamily="49" charset="0"/>
              </a:rPr>
              <a:t>for</a:t>
            </a:r>
            <a:r>
              <a:rPr kumimoji="0" lang="en-US" altLang="en-US" b="1"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0000FF"/>
                </a:solidFill>
                <a:effectLst/>
                <a:latin typeface="Consolas" panose="020B0609020204030204" pitchFamily="49" charset="0"/>
              </a:rPr>
              <a:t>int</a:t>
            </a:r>
            <a:r>
              <a:rPr kumimoji="0" lang="en-US" altLang="en-US" b="1" i="0" u="none" strike="noStrike" cap="none" normalizeH="0" baseline="0" dirty="0">
                <a:ln>
                  <a:noFill/>
                </a:ln>
                <a:solidFill>
                  <a:srgbClr val="000000"/>
                </a:solidFill>
                <a:effectLst/>
                <a:latin typeface="Consolas" panose="020B0609020204030204" pitchFamily="49" charset="0"/>
              </a:rPr>
              <a:t> c = </a:t>
            </a:r>
            <a:r>
              <a:rPr kumimoji="0" lang="en-US" altLang="en-US" b="1" i="0" u="none" strike="noStrike" cap="none" normalizeH="0" baseline="0" dirty="0" err="1">
                <a:ln>
                  <a:noFill/>
                </a:ln>
                <a:solidFill>
                  <a:srgbClr val="000000"/>
                </a:solidFill>
                <a:effectLst/>
                <a:latin typeface="Consolas" panose="020B0609020204030204" pitchFamily="49" charset="0"/>
              </a:rPr>
              <a:t>blockDim.x</a:t>
            </a:r>
            <a:r>
              <a:rPr kumimoji="0" lang="en-US" altLang="en-US" b="1" i="0" u="none" strike="noStrike" cap="none" normalizeH="0" baseline="0" dirty="0">
                <a:ln>
                  <a:noFill/>
                </a:ln>
                <a:solidFill>
                  <a:srgbClr val="000000"/>
                </a:solidFill>
                <a:effectLst/>
                <a:latin typeface="Consolas" panose="020B0609020204030204" pitchFamily="49" charset="0"/>
              </a:rPr>
              <a:t> / 2; c &gt; 0; c &gt;&gt;= 1)  {</a:t>
            </a:r>
          </a:p>
          <a:p>
            <a:pPr eaLnBrk="0" fontAlgn="base" hangingPunct="0">
              <a:spcBef>
                <a:spcPct val="0"/>
              </a:spcBef>
              <a:spcAft>
                <a:spcPct val="0"/>
              </a:spcAft>
            </a:pPr>
            <a:r>
              <a:rPr lang="en-US" altLang="en-US" b="1" dirty="0">
                <a:solidFill>
                  <a:srgbClr val="000000"/>
                </a:solidFill>
                <a:latin typeface="Consolas" panose="020B0609020204030204" pitchFamily="49" charset="0"/>
              </a:rPr>
              <a:t>         </a:t>
            </a:r>
            <a:r>
              <a:rPr kumimoji="0" lang="en-US" altLang="en-US" b="1" i="0" u="none" strike="noStrike" cap="none" normalizeH="0" baseline="0" dirty="0">
                <a:ln>
                  <a:noFill/>
                </a:ln>
                <a:solidFill>
                  <a:srgbClr val="0000FF"/>
                </a:solidFill>
                <a:effectLst/>
                <a:latin typeface="Consolas" panose="020B0609020204030204" pitchFamily="49" charset="0"/>
              </a:rPr>
              <a:t>if</a:t>
            </a:r>
            <a:r>
              <a:rPr kumimoji="0" lang="en-US" altLang="en-US" b="1"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00"/>
                </a:solidFill>
                <a:effectLst/>
                <a:latin typeface="Consolas" panose="020B0609020204030204" pitchFamily="49" charset="0"/>
              </a:rPr>
              <a:t>threadIdx.x</a:t>
            </a:r>
            <a:r>
              <a:rPr kumimoji="0" lang="en-US" altLang="en-US" b="1" i="0" u="none" strike="noStrike" cap="none" normalizeH="0" baseline="0" dirty="0">
                <a:ln>
                  <a:noFill/>
                </a:ln>
                <a:solidFill>
                  <a:srgbClr val="000000"/>
                </a:solidFill>
                <a:effectLst/>
                <a:latin typeface="Consolas" panose="020B0609020204030204" pitchFamily="49" charset="0"/>
              </a:rPr>
              <a:t> &lt;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00"/>
                </a:solidFill>
                <a:effectLst/>
                <a:latin typeface="Consolas" panose="020B0609020204030204" pitchFamily="49" charset="0"/>
              </a:rPr>
              <a:t>smem</a:t>
            </a:r>
            <a:r>
              <a:rPr kumimoji="0" lang="en-US" altLang="en-US" b="1"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000000"/>
                </a:solidFill>
                <a:effectLst/>
                <a:latin typeface="Consolas" panose="020B0609020204030204" pitchFamily="49" charset="0"/>
              </a:rPr>
              <a:t>threadIdx.x</a:t>
            </a:r>
            <a:r>
              <a:rPr kumimoji="0" lang="en-US" altLang="en-US" b="1"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err="1">
                <a:ln>
                  <a:noFill/>
                </a:ln>
                <a:solidFill>
                  <a:srgbClr val="000000"/>
                </a:solidFill>
                <a:effectLst/>
                <a:latin typeface="Consolas" panose="020B0609020204030204" pitchFamily="49" charset="0"/>
              </a:rPr>
              <a:t>smem</a:t>
            </a:r>
            <a:r>
              <a:rPr kumimoji="0" lang="en-US" altLang="en-US" b="1"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000000"/>
                </a:solidFill>
                <a:effectLst/>
                <a:latin typeface="Consolas" panose="020B0609020204030204" pitchFamily="49" charset="0"/>
              </a:rPr>
              <a:t>threadIdx.x</a:t>
            </a:r>
            <a:r>
              <a:rPr kumimoji="0" lang="en-US" altLang="en-US" b="1" i="0" u="none" strike="noStrike" cap="none" normalizeH="0" baseline="0" dirty="0">
                <a:ln>
                  <a:noFill/>
                </a:ln>
                <a:solidFill>
                  <a:srgbClr val="000000"/>
                </a:solidFill>
                <a:effectLst/>
                <a:latin typeface="Consolas" panose="020B0609020204030204" pitchFamily="49" charset="0"/>
              </a:rPr>
              <a:t>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__</a:t>
            </a:r>
            <a:r>
              <a:rPr kumimoji="0" lang="en-US" altLang="en-US" b="1" i="0" u="none" strike="noStrike" cap="none" normalizeH="0" baseline="0" dirty="0" err="1">
                <a:ln>
                  <a:noFill/>
                </a:ln>
                <a:solidFill>
                  <a:srgbClr val="000000"/>
                </a:solidFill>
                <a:effectLst/>
                <a:latin typeface="Consolas" panose="020B0609020204030204" pitchFamily="49" charset="0"/>
              </a:rPr>
              <a:t>syncthreads</a:t>
            </a:r>
            <a:r>
              <a:rPr kumimoji="0" lang="en-US" altLang="en-US"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onsolas" panose="020B0609020204030204" pitchFamily="49" charset="0"/>
              </a:rPr>
              <a:t>     }</a:t>
            </a:r>
          </a:p>
        </p:txBody>
      </p:sp>
      <p:sp>
        <p:nvSpPr>
          <p:cNvPr id="45" name="Rectangle 44">
            <a:extLst>
              <a:ext uri="{FF2B5EF4-FFF2-40B4-BE49-F238E27FC236}">
                <a16:creationId xmlns:a16="http://schemas.microsoft.com/office/drawing/2014/main" id="{72A9723F-2136-427F-B55F-FF5CD11B08CD}"/>
              </a:ext>
            </a:extLst>
          </p:cNvPr>
          <p:cNvSpPr/>
          <p:nvPr/>
        </p:nvSpPr>
        <p:spPr>
          <a:xfrm>
            <a:off x="5257800" y="1868470"/>
            <a:ext cx="6934200" cy="147732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r"/>
            <a:r>
              <a:rPr lang="en-US" sz="2400" b="1" dirty="0"/>
              <a:t>Part 3</a:t>
            </a:r>
          </a:p>
        </p:txBody>
      </p:sp>
    </p:spTree>
    <p:extLst>
      <p:ext uri="{BB962C8B-B14F-4D97-AF65-F5344CB8AC3E}">
        <p14:creationId xmlns:p14="http://schemas.microsoft.com/office/powerpoint/2010/main" val="3662165363"/>
      </p:ext>
    </p:extLst>
  </p:cSld>
  <p:clrMapOvr>
    <a:masterClrMapping/>
  </p:clrMapOvr>
  <p:transition spd="slow">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63769-02FF-4C43-B0AA-2939770A9F92}"/>
              </a:ext>
            </a:extLst>
          </p:cNvPr>
          <p:cNvSpPr>
            <a:spLocks noGrp="1"/>
          </p:cNvSpPr>
          <p:nvPr>
            <p:ph idx="1"/>
          </p:nvPr>
        </p:nvSpPr>
        <p:spPr/>
        <p:txBody>
          <a:bodyPr/>
          <a:lstStyle/>
          <a:p>
            <a:r>
              <a:rPr lang="en-US" dirty="0"/>
              <a:t>In Stage 2</a:t>
            </a:r>
          </a:p>
          <a:p>
            <a:pPr lvl="1"/>
            <a:r>
              <a:rPr lang="en-US" dirty="0"/>
              <a:t>1</a:t>
            </a:r>
            <a:r>
              <a:rPr lang="en-US" baseline="30000" dirty="0"/>
              <a:t>st</a:t>
            </a:r>
            <a:r>
              <a:rPr lang="en-US" dirty="0"/>
              <a:t> iteration – Half threads per block are unused</a:t>
            </a:r>
          </a:p>
          <a:p>
            <a:pPr lvl="1"/>
            <a:r>
              <a:rPr lang="en-US" dirty="0"/>
              <a:t>2</a:t>
            </a:r>
            <a:r>
              <a:rPr lang="en-US" baseline="30000" dirty="0"/>
              <a:t>nd</a:t>
            </a:r>
            <a:r>
              <a:rPr lang="en-US" dirty="0"/>
              <a:t> iteration – 3/4 threads per block are unused</a:t>
            </a:r>
          </a:p>
          <a:p>
            <a:pPr lvl="1"/>
            <a:r>
              <a:rPr lang="en-US" dirty="0"/>
              <a:t>3</a:t>
            </a:r>
            <a:r>
              <a:rPr lang="en-US" baseline="30000" dirty="0"/>
              <a:t>rd</a:t>
            </a:r>
            <a:r>
              <a:rPr lang="en-US" dirty="0"/>
              <a:t> iteration – 7/8 threads per block are unused</a:t>
            </a:r>
          </a:p>
          <a:p>
            <a:pPr lvl="1"/>
            <a:r>
              <a:rPr lang="en-US" dirty="0"/>
              <a:t>…..</a:t>
            </a:r>
          </a:p>
          <a:p>
            <a:r>
              <a:rPr lang="en-US" dirty="0"/>
              <a:t>We are not doing much work!</a:t>
            </a:r>
          </a:p>
          <a:p>
            <a:r>
              <a:rPr lang="en-US" dirty="0"/>
              <a:t>How to reduce wasted warps?</a:t>
            </a:r>
          </a:p>
          <a:p>
            <a:r>
              <a:rPr lang="en-US" dirty="0"/>
              <a:t>So what’s the solution?</a:t>
            </a:r>
          </a:p>
        </p:txBody>
      </p:sp>
      <p:sp>
        <p:nvSpPr>
          <p:cNvPr id="3" name="Title 2">
            <a:extLst>
              <a:ext uri="{FF2B5EF4-FFF2-40B4-BE49-F238E27FC236}">
                <a16:creationId xmlns:a16="http://schemas.microsoft.com/office/drawing/2014/main" id="{D0A15D07-A911-4B18-B01B-F67953CFA1A4}"/>
              </a:ext>
            </a:extLst>
          </p:cNvPr>
          <p:cNvSpPr>
            <a:spLocks noGrp="1"/>
          </p:cNvSpPr>
          <p:nvPr>
            <p:ph type="title"/>
          </p:nvPr>
        </p:nvSpPr>
        <p:spPr/>
        <p:txBody>
          <a:bodyPr/>
          <a:lstStyle/>
          <a:p>
            <a:r>
              <a:rPr lang="en-US" dirty="0"/>
              <a:t>Stage 3: Reducing Warp Wastage</a:t>
            </a:r>
          </a:p>
        </p:txBody>
      </p:sp>
    </p:spTree>
    <p:extLst>
      <p:ext uri="{BB962C8B-B14F-4D97-AF65-F5344CB8AC3E}">
        <p14:creationId xmlns:p14="http://schemas.microsoft.com/office/powerpoint/2010/main" val="379740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63769-02FF-4C43-B0AA-2939770A9F92}"/>
              </a:ext>
            </a:extLst>
          </p:cNvPr>
          <p:cNvSpPr>
            <a:spLocks noGrp="1"/>
          </p:cNvSpPr>
          <p:nvPr>
            <p:ph idx="1"/>
          </p:nvPr>
        </p:nvSpPr>
        <p:spPr/>
        <p:txBody>
          <a:bodyPr/>
          <a:lstStyle/>
          <a:p>
            <a:r>
              <a:rPr lang="en-US" dirty="0"/>
              <a:t>First – Launch only half the threads per block</a:t>
            </a:r>
          </a:p>
          <a:p>
            <a:pPr lvl="1"/>
            <a:r>
              <a:rPr lang="en-US" dirty="0"/>
              <a:t>Get’s rid of maximum wastage</a:t>
            </a:r>
          </a:p>
          <a:p>
            <a:r>
              <a:rPr lang="en-US" dirty="0"/>
              <a:t>But, how to load data into shared memory?</a:t>
            </a:r>
          </a:p>
        </p:txBody>
      </p:sp>
      <p:sp>
        <p:nvSpPr>
          <p:cNvPr id="3" name="Title 2">
            <a:extLst>
              <a:ext uri="{FF2B5EF4-FFF2-40B4-BE49-F238E27FC236}">
                <a16:creationId xmlns:a16="http://schemas.microsoft.com/office/drawing/2014/main" id="{D0A15D07-A911-4B18-B01B-F67953CFA1A4}"/>
              </a:ext>
            </a:extLst>
          </p:cNvPr>
          <p:cNvSpPr>
            <a:spLocks noGrp="1"/>
          </p:cNvSpPr>
          <p:nvPr>
            <p:ph type="title"/>
          </p:nvPr>
        </p:nvSpPr>
        <p:spPr/>
        <p:txBody>
          <a:bodyPr/>
          <a:lstStyle/>
          <a:p>
            <a:r>
              <a:rPr lang="en-US" dirty="0"/>
              <a:t>Stage 3: Reducing Warp Wastage</a:t>
            </a:r>
          </a:p>
        </p:txBody>
      </p:sp>
    </p:spTree>
    <p:extLst>
      <p:ext uri="{BB962C8B-B14F-4D97-AF65-F5344CB8AC3E}">
        <p14:creationId xmlns:p14="http://schemas.microsoft.com/office/powerpoint/2010/main" val="387845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7009</Words>
  <Application>Microsoft Office PowerPoint</Application>
  <PresentationFormat>Widescreen</PresentationFormat>
  <Paragraphs>2346</Paragraphs>
  <Slides>135</Slides>
  <Notes>118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135</vt:i4>
      </vt:variant>
    </vt:vector>
  </HeadingPairs>
  <TitlesOfParts>
    <vt:vector size="143" baseType="lpstr">
      <vt:lpstr>Arial</vt:lpstr>
      <vt:lpstr>Century Gothic</vt:lpstr>
      <vt:lpstr>Consolas</vt:lpstr>
      <vt:lpstr>Courier New</vt:lpstr>
      <vt:lpstr>Times New Roman</vt:lpstr>
      <vt:lpstr>Trebuchet MS</vt:lpstr>
      <vt:lpstr>Wingdings</vt:lpstr>
      <vt:lpstr>Presentation level design</vt:lpstr>
      <vt:lpstr>CIS 565 CUDA Performance Lab</vt:lpstr>
      <vt:lpstr>Today’s List</vt:lpstr>
      <vt:lpstr>Performance Lab Starter Code</vt:lpstr>
      <vt:lpstr>Memory Coalescing</vt:lpstr>
      <vt:lpstr>Memory Coalescing</vt:lpstr>
      <vt:lpstr>Memory Coalescing - Caching</vt:lpstr>
      <vt:lpstr>Memory Coalescing - Caching</vt:lpstr>
      <vt:lpstr>Coalescence</vt:lpstr>
      <vt:lpstr>Coalescence</vt:lpstr>
      <vt:lpstr>Coalescence</vt:lpstr>
      <vt:lpstr>Coalescence (Non-cached)</vt:lpstr>
      <vt:lpstr>Coalescence</vt:lpstr>
      <vt:lpstr>Coalescence (Non-cached)</vt:lpstr>
      <vt:lpstr>Coalescence</vt:lpstr>
      <vt:lpstr>Coalescence (Non-cached)</vt:lpstr>
      <vt:lpstr>Shared Memory</vt:lpstr>
      <vt:lpstr>Shared Memory</vt:lpstr>
      <vt:lpstr>Shared Memory</vt:lpstr>
      <vt:lpstr>Shared Memory</vt:lpstr>
      <vt:lpstr>Matrix Transpose</vt:lpstr>
      <vt:lpstr>Matrix Transpose</vt:lpstr>
      <vt:lpstr>Matrix Transpose [CPU Transpose]</vt:lpstr>
      <vt:lpstr>Matrix Transpose [Naive GPU Transpose]</vt:lpstr>
      <vt:lpstr>Matrix Transpose Let’s make a prediction</vt:lpstr>
      <vt:lpstr>Matrix Transpose [Naive GPU Transpose]</vt:lpstr>
      <vt:lpstr>Matrix Transpose [Naive GPU Transpose]</vt:lpstr>
      <vt:lpstr>Matrix Transpose [Naive GPU Transpose]</vt:lpstr>
      <vt:lpstr>Matrix Transpose [Naive GPU Transpose]</vt:lpstr>
      <vt:lpstr>G-Mem Access Pattern in Transpose </vt:lpstr>
      <vt:lpstr>Matrix Transpose  [Naive GPU Transpose]</vt:lpstr>
      <vt:lpstr>Matrix Transpose [GPU Transpose]</vt:lpstr>
      <vt:lpstr>Memory Access Pattern for Shared Memory Transpose</vt:lpstr>
      <vt:lpstr>Shared Memory Transpose</vt:lpstr>
      <vt:lpstr>Shared Memory Transpose</vt:lpstr>
      <vt:lpstr>Shared Memory Transpose</vt:lpstr>
      <vt:lpstr>Shared Memory Transpose</vt:lpstr>
      <vt:lpstr>Shared Memory Transpose</vt:lpstr>
      <vt:lpstr>Bank Conflicts</vt:lpstr>
      <vt:lpstr>Banks</vt:lpstr>
      <vt:lpstr>Banks</vt:lpstr>
      <vt:lpstr>Banks</vt:lpstr>
      <vt:lpstr>Banks</vt:lpstr>
      <vt:lpstr>Banks</vt:lpstr>
      <vt:lpstr>Transpose: Shared Memory</vt:lpstr>
      <vt:lpstr>Transpose: Shared Memory</vt:lpstr>
      <vt:lpstr>Transpose</vt:lpstr>
      <vt:lpstr>Transpose</vt:lpstr>
      <vt:lpstr>Banks </vt:lpstr>
      <vt:lpstr>Banks </vt:lpstr>
      <vt:lpstr>Banks </vt:lpstr>
      <vt:lpstr>Transpose: Shared Memory No Bank Conflicts</vt:lpstr>
      <vt:lpstr>Bank Conflicts – Fermi vs Kepler &amp; Newer</vt:lpstr>
      <vt:lpstr>Matrix Transpose [GPU Transpose]</vt:lpstr>
      <vt:lpstr>Transpose: Loop Unrolled</vt:lpstr>
      <vt:lpstr>Transpose: Loop Unrolled</vt:lpstr>
      <vt:lpstr>Transpose: Loop Unrolled</vt:lpstr>
      <vt:lpstr>PowerPoint Presentation</vt:lpstr>
      <vt:lpstr>Performance for 4k x 4k Matrix Transpose (K40c)</vt:lpstr>
      <vt:lpstr>Transpose</vt:lpstr>
      <vt:lpstr>Reduction</vt:lpstr>
      <vt:lpstr>Reduce</vt:lpstr>
      <vt:lpstr>Serial Reduce</vt:lpstr>
      <vt:lpstr>Parallel reduce</vt:lpstr>
      <vt:lpstr>Parallel Reduce on GPU</vt:lpstr>
      <vt:lpstr>Parallel Reduce on GPU</vt:lpstr>
      <vt:lpstr>Serial reduce vs Parallel reduce</vt:lpstr>
      <vt:lpstr>Reduction Code Walkthrough - Host</vt:lpstr>
      <vt:lpstr>Reduction Code Walkthrough - Device</vt:lpstr>
      <vt:lpstr>Stage 0: Interleaved Addressing</vt:lpstr>
      <vt:lpstr>Stage 0: Interleaved Addressing</vt:lpstr>
      <vt:lpstr>Performance for 32M elements (GTX 770)</vt:lpstr>
      <vt:lpstr>Stage 0: Interleaved Addressing</vt:lpstr>
      <vt:lpstr>Stage 0: Interleaved Addressing</vt:lpstr>
      <vt:lpstr>Stage 0: Interleaved Addressing</vt:lpstr>
      <vt:lpstr>Warp Divergence</vt:lpstr>
      <vt:lpstr>Warp</vt:lpstr>
      <vt:lpstr>Warp</vt:lpstr>
      <vt:lpstr>Warp</vt:lpstr>
      <vt:lpstr>Warp</vt:lpstr>
      <vt:lpstr>Warp</vt:lpstr>
      <vt:lpstr>Warp</vt:lpstr>
      <vt:lpstr>Warps - Take aways</vt:lpstr>
      <vt:lpstr>...back to reductions</vt:lpstr>
      <vt:lpstr>Stage 1: Remove Divergent Branching</vt:lpstr>
      <vt:lpstr>Stage 1: Remove Divergent Branching</vt:lpstr>
      <vt:lpstr>Performance for 32M elements (GTX 770)</vt:lpstr>
      <vt:lpstr>Stage 1: Remove Divergent Branching</vt:lpstr>
      <vt:lpstr>Stage 0 &amp; 1: Interleaved Addressing</vt:lpstr>
      <vt:lpstr>Stage 2: Sequential Addressing &amp; Non-divergent Warps</vt:lpstr>
      <vt:lpstr>Stage 2: Sequential Addressing &amp; Non-divergent Warps</vt:lpstr>
      <vt:lpstr>Stage 2: Sequential Addressing &amp; Non-divergent Warps</vt:lpstr>
      <vt:lpstr>Stage 2: Sequential Addressing &amp; Non-divergent Warps</vt:lpstr>
      <vt:lpstr>Stage 2: Sequential Addressing &amp; Non-divergent Warps</vt:lpstr>
      <vt:lpstr>Stage 2: Sequential Addressing &amp; Non-divergent Warps</vt:lpstr>
      <vt:lpstr>Stage 2: Sequential Addressing &amp; Non-divergent Warps</vt:lpstr>
      <vt:lpstr>Performance for 32M elements (GTX 770)</vt:lpstr>
      <vt:lpstr>Stage 2: Sequential Addressing &amp; Non-divergent Warps</vt:lpstr>
      <vt:lpstr>Stage 3: Reducing Warp Wastage</vt:lpstr>
      <vt:lpstr>Stage 3: Reducing Warp Wastage</vt:lpstr>
      <vt:lpstr>Stage 3: Reducing Warp Wastage</vt:lpstr>
      <vt:lpstr>Stage 3: Add on load</vt:lpstr>
      <vt:lpstr>Stage 3: Add on load - Single</vt:lpstr>
      <vt:lpstr>Stage 3: Add on Load Multiple adds per thread</vt:lpstr>
      <vt:lpstr>Stage 3: Add on load - Multiple</vt:lpstr>
      <vt:lpstr>Stage 3: Add on load - Multiple</vt:lpstr>
      <vt:lpstr>Performance for 32M elements (GTX 770)</vt:lpstr>
      <vt:lpstr>Stage 3: Add on load - Multiple</vt:lpstr>
      <vt:lpstr>Stage 3: Add on load - Multiple</vt:lpstr>
      <vt:lpstr>Stage 3: Add on load - Multiple</vt:lpstr>
      <vt:lpstr>Stage 4: Last Warp Unroll</vt:lpstr>
      <vt:lpstr>Stage 4: Last Warp Unroll</vt:lpstr>
      <vt:lpstr>Stage 4: Last Warp Unroll</vt:lpstr>
      <vt:lpstr>Stage 4: Last Warp Unroll</vt:lpstr>
      <vt:lpstr>Stage 4: Last Warp Unroll</vt:lpstr>
      <vt:lpstr>Stage 4: Last Warp Unroll</vt:lpstr>
      <vt:lpstr>Stage 4: Last Warp Unroll</vt:lpstr>
      <vt:lpstr>Performance for 32M elements (GTX 770)</vt:lpstr>
      <vt:lpstr>Stage 4: Last Warp Unroll</vt:lpstr>
      <vt:lpstr>Stage 5: Complete Unroll</vt:lpstr>
      <vt:lpstr>Stage 5: Complete Unroll</vt:lpstr>
      <vt:lpstr>Stage 5: Complete Unroll</vt:lpstr>
      <vt:lpstr>Stage 5: Complete Unroll</vt:lpstr>
      <vt:lpstr>Performance for 32M elements (GTX 770)</vt:lpstr>
      <vt:lpstr>Performance Comparison</vt:lpstr>
      <vt:lpstr>But wait, there’s more</vt:lpstr>
      <vt:lpstr>But wait, there’s more</vt:lpstr>
      <vt:lpstr>Recursive Reduction</vt:lpstr>
      <vt:lpstr>Recursive Reduction</vt:lpstr>
      <vt:lpstr>But wait, there’s even more</vt:lpstr>
      <vt:lpstr>But wait, there’s even more</vt:lpstr>
      <vt:lpstr>Conclusion</vt:lpstr>
      <vt:lpstr>Conclusion</vt:lpstr>
      <vt:lpstr>Stage 2: Sequential Addressing &amp; Non-divergent Warps</vt:lpstr>
      <vt:lpstr>Stage 2: Sequential Addressing &amp; Non-divergent Warps</vt:lpstr>
      <vt:lpstr>Stage 2: Sequential Addressing &amp; Non-divergent Warps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2017-08-24T01:50:07Z</dcterms:created>
  <dcterms:modified xsi:type="dcterms:W3CDTF">2018-09-23T16:59:45Z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