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1421-8D9A-4085-AA47-2027C3BA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2AA9A-5169-46A5-AE44-C3435F21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4423-964A-4F53-8438-A51D7752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9B7A-A500-4CE7-9A1A-D12717EF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5991-BA4E-4D5B-BBCE-660CB58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A5A-026B-4D52-926B-A51ACAD0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19E0-CF64-4514-AAB7-27561F6F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B92D-983D-4F8A-8727-2834307F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3412-01D4-496A-88A3-9046BDDD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563D-11BC-40EA-9680-A9EA0243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54627-E623-49DF-9682-15B8C8A55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9FE7-1982-4F6B-9C81-E960848D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8040-8273-4D52-A322-AF945DC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2D9A-4085-441D-B560-6E8B9B35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7569-F85B-4084-A09C-879DBF4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8948-18EF-41F8-B25E-67D55510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EBCF-5989-4926-A6ED-09F03D4D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EE63-AEEB-4F65-AF02-66466C35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5EBC-FF99-4353-9938-E078F305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369E-2D5E-4720-A80A-96E0EEA0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C0D8-99A1-4F24-B397-A0C918A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29BD-B14A-4BEC-A330-0F3E69A0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CC5B-6C55-4F5C-BE6C-9AAEE580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7495-3914-4818-BF7B-F38DB400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EA14-6C58-4045-9EB5-4A16B62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24FA-E149-4563-9247-215ED2CA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7935-4855-406D-A9C7-49804BCA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BADC5-C1A2-48CB-8C0D-462B0BB4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16EA2-854F-4938-A01C-6CCC880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EB64-2C3D-4E7B-9E17-27A420F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6C5-664E-4E75-9243-B072EA5B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791-441B-4E5F-9352-F7C3FBD8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9721-0282-4D5F-BD5C-E36D9EC3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104F0-3DBB-4F8C-81A9-DD630D58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3AA7-1CC2-416E-AB49-454E54850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CC8FB-775D-43B6-9DFF-C2CE493AD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CB8E3-63A5-4975-BC24-DDC41E13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9DB28-9820-463F-BF78-8F9A8F1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57D7-A874-4A3B-AECD-259CC70C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B753-D637-4374-A652-EE2CD93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EF5A3-F8D1-4677-8EB1-F77AB139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55435-88F7-42FB-8A0F-D96573EE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B5AA2-2119-40A2-B676-A3BBAFB4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FBF47-E2F4-44C2-B90A-6FC17A4D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1FA0B-DCF3-4132-B453-F339E6E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FEC9-E4A2-40CF-A31B-7F3440B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ABA3-4477-41E0-B5D7-968624EE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6B57-9832-4330-8772-4E58AD2B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70F-5854-4C2A-9A7C-BD90DB8EE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EC8B1-6005-4C95-B6DC-9C5B7A4E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8715-E0FD-47A3-9967-FF61415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CD76-E7FD-4945-85C9-1368FC6D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2510-3E98-4CEF-B6A4-60D47349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46253-03BB-4031-AB8A-003AC7D07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FD23E-3503-48BD-8E26-B49E57CB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3B050-13FC-4F26-9741-8EA60F0E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7100-44AF-4A9F-B02A-7A6F1D4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3486-55CC-4073-BD31-F1BE5E8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92A2-CB2B-4C48-88BF-0A540D15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56A3-83A6-4FD0-95E4-4F49FBB9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BFAB-0018-49F4-810C-B8F1D482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3866-20B1-46C6-8069-A494ED8C031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D117-F00D-4848-89AC-573AC5390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7144-9B1B-4012-9E37-1DED924D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7743-95BE-4069-80A0-D733121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pix/directx-raytrac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DirectX-Specs/d3d/Raytracing.html#shader-tabl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1285-9749-4235-8CD1-5BF2B4AC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DirectX Raytracing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(DXR)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E1A5400-4F70-4D2E-93F9-1338236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99" y="2412460"/>
            <a:ext cx="5128746" cy="28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AE3-49E6-4FF2-9965-1BB043CC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ClosestHit</a:t>
            </a:r>
            <a:r>
              <a:rPr lang="en-US" sz="4800" b="1" dirty="0"/>
              <a:t>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7B66-FE33-4BB4-9414-DAB87CBF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defined:</a:t>
            </a:r>
          </a:p>
          <a:p>
            <a:pPr lvl="1"/>
            <a:r>
              <a:rPr lang="en-US" dirty="0"/>
              <a:t>How to trace a ray</a:t>
            </a:r>
          </a:p>
          <a:p>
            <a:pPr lvl="1"/>
            <a:r>
              <a:rPr lang="en-US" dirty="0"/>
              <a:t>What happens when we hit something</a:t>
            </a:r>
          </a:p>
          <a:p>
            <a:pPr lvl="1"/>
            <a:r>
              <a:rPr lang="en-US" dirty="0"/>
              <a:t>What happens when we miss something</a:t>
            </a:r>
          </a:p>
          <a:p>
            <a:pPr lvl="1"/>
            <a:r>
              <a:rPr lang="en-US" dirty="0"/>
              <a:t>Where is the coloring?</a:t>
            </a:r>
          </a:p>
          <a:p>
            <a:pPr lvl="2"/>
            <a:r>
              <a:rPr lang="en-US" dirty="0" err="1"/>
              <a:t>ClosestHit</a:t>
            </a:r>
            <a:r>
              <a:rPr lang="en-US" dirty="0"/>
              <a:t> shader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8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C2B2-FA86-4AF8-8A74-579FEE0C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Where do these rays even come from?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CEF30B-77F7-4CB3-84BE-9A46D2BBD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" y="927585"/>
            <a:ext cx="4741467" cy="3117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3B14-C27D-4442-91C6-ED3F619F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7"/>
            <a:ext cx="5644997" cy="3970953"/>
          </a:xfrm>
        </p:spPr>
        <p:txBody>
          <a:bodyPr anchor="t">
            <a:normAutofit/>
          </a:bodyPr>
          <a:lstStyle/>
          <a:p>
            <a:r>
              <a:rPr lang="en-US" dirty="0" err="1"/>
              <a:t>RayGen</a:t>
            </a:r>
            <a:r>
              <a:rPr lang="en-US" dirty="0"/>
              <a:t> shader</a:t>
            </a:r>
          </a:p>
          <a:p>
            <a:r>
              <a:rPr lang="en-US" dirty="0"/>
              <a:t>For each pixel (X,Y):</a:t>
            </a:r>
          </a:p>
          <a:p>
            <a:pPr lvl="1"/>
            <a:r>
              <a:rPr lang="en-US" sz="2000" dirty="0"/>
              <a:t>Convert center of pixel to Normalized Device Coordinates (</a:t>
            </a:r>
            <a:r>
              <a:rPr lang="en-US" sz="2000" dirty="0" err="1"/>
              <a:t>Xd</a:t>
            </a:r>
            <a:r>
              <a:rPr lang="en-US" sz="2000" dirty="0"/>
              <a:t>, Yd)</a:t>
            </a:r>
          </a:p>
          <a:p>
            <a:pPr lvl="2"/>
            <a:r>
              <a:rPr lang="en-US" sz="1200" dirty="0"/>
              <a:t>(0.0) </a:t>
            </a:r>
            <a:r>
              <a:rPr lang="en-US" sz="1200" dirty="0">
                <a:sym typeface="Wingdings" panose="05000000000000000000" pitchFamily="2" charset="2"/>
              </a:rPr>
              <a:t> (-1,-1)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(height, width) -&gt; (1,1)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(0,0) is Top Left in pixels, (-1,1) is Top Left for DirectX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Convert (</a:t>
            </a:r>
            <a:r>
              <a:rPr lang="en-US" sz="2000" dirty="0" err="1">
                <a:sym typeface="Wingdings" panose="05000000000000000000" pitchFamily="2" charset="2"/>
              </a:rPr>
              <a:t>Xd</a:t>
            </a:r>
            <a:r>
              <a:rPr lang="en-US" sz="2000" dirty="0">
                <a:sym typeface="Wingdings" panose="05000000000000000000" pitchFamily="2" charset="2"/>
              </a:rPr>
              <a:t>, Yd) to world-coordinates (</a:t>
            </a:r>
            <a:r>
              <a:rPr lang="en-US" sz="2000" dirty="0" err="1">
                <a:sym typeface="Wingdings" panose="05000000000000000000" pitchFamily="2" charset="2"/>
              </a:rPr>
              <a:t>Xw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Yw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Screen to world projection matrix = inverse world projection matrix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Perspective divide</a:t>
            </a:r>
          </a:p>
          <a:p>
            <a:pPr lvl="2"/>
            <a:r>
              <a:rPr lang="en-US" sz="1200" dirty="0">
                <a:sym typeface="Wingdings" panose="05000000000000000000" pitchFamily="2" charset="2"/>
              </a:rPr>
              <a:t>What happens to z?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Ray = (</a:t>
            </a:r>
            <a:r>
              <a:rPr lang="en-US" sz="2000" dirty="0" err="1">
                <a:sym typeface="Wingdings" panose="05000000000000000000" pitchFamily="2" charset="2"/>
              </a:rPr>
              <a:t>CameraX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CameraY</a:t>
            </a:r>
            <a:r>
              <a:rPr lang="en-US" sz="2000" dirty="0">
                <a:sym typeface="Wingdings" panose="05000000000000000000" pitchFamily="2" charset="2"/>
              </a:rPr>
              <a:t>) + t * (</a:t>
            </a:r>
            <a:r>
              <a:rPr lang="en-US" sz="2000" dirty="0" err="1">
                <a:sym typeface="Wingdings" panose="05000000000000000000" pitchFamily="2" charset="2"/>
              </a:rPr>
              <a:t>Xw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Yw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60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0C9B-AFF3-4550-842C-C179367B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did this even get to the GPU?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CD68-4D10-4E21-9940-5BF09E65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code builds the pipeline</a:t>
            </a:r>
          </a:p>
          <a:p>
            <a:pPr lvl="1"/>
            <a:r>
              <a:rPr lang="en-US" dirty="0"/>
              <a:t>Binds resources</a:t>
            </a:r>
          </a:p>
          <a:p>
            <a:pPr lvl="1"/>
            <a:r>
              <a:rPr lang="en-US" dirty="0"/>
              <a:t>Compiles shaders</a:t>
            </a:r>
          </a:p>
          <a:p>
            <a:pPr lvl="1"/>
            <a:r>
              <a:rPr lang="en-US" dirty="0"/>
              <a:t>Links resources to shaders</a:t>
            </a:r>
          </a:p>
          <a:p>
            <a:pPr lvl="1"/>
            <a:r>
              <a:rPr lang="en-US" dirty="0"/>
              <a:t>Prepares geometry to be raytraced</a:t>
            </a:r>
          </a:p>
          <a:p>
            <a:pPr lvl="1"/>
            <a:r>
              <a:rPr lang="en-US" dirty="0"/>
              <a:t>Patiently waits for the GPU to build this in a synchronized fashion</a:t>
            </a:r>
          </a:p>
          <a:p>
            <a:r>
              <a:rPr lang="en-US" dirty="0"/>
              <a:t>Problems with Raytracing on the GPU:</a:t>
            </a:r>
          </a:p>
          <a:p>
            <a:pPr lvl="1"/>
            <a:r>
              <a:rPr lang="en-US" dirty="0"/>
              <a:t>ALL RESOURCES MUST BE CORRECTLY DEFINED FOR RAYTRACING TO HAPPEN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Debugging is </a:t>
            </a:r>
            <a:r>
              <a:rPr lang="en-US" b="1" dirty="0">
                <a:sym typeface="Wingdings" panose="05000000000000000000" pitchFamily="2" charset="2"/>
              </a:rPr>
              <a:t>extremely</a:t>
            </a:r>
            <a:r>
              <a:rPr lang="en-US" dirty="0">
                <a:sym typeface="Wingdings" panose="05000000000000000000" pitchFamily="2" charset="2"/>
              </a:rPr>
              <a:t> hard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PIX: </a:t>
            </a:r>
            <a:r>
              <a:rPr lang="en-US" dirty="0">
                <a:hlinkClick r:id="rId2"/>
              </a:rPr>
              <a:t>https://devblogs.microsoft.com/pix/directx-raytracing/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14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34D-841D-4F1E-AD41-9590444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Scene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C3BC-A856-4E5A-BE51-AC072382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data = camera, lights, materials, matrices</a:t>
            </a:r>
          </a:p>
          <a:p>
            <a:pPr lvl="1"/>
            <a:r>
              <a:rPr lang="en-US" dirty="0"/>
              <a:t>Metadata necessary for rendering</a:t>
            </a:r>
          </a:p>
          <a:p>
            <a:pPr lvl="1"/>
            <a:r>
              <a:rPr lang="en-US" dirty="0"/>
              <a:t>Does NOT include geometry data</a:t>
            </a:r>
          </a:p>
          <a:p>
            <a:pPr lvl="1"/>
            <a:r>
              <a:rPr lang="en-US" dirty="0"/>
              <a:t>Generally will be available as Global data (Global root signature) or Local function parameters (Local root signature)</a:t>
            </a:r>
          </a:p>
          <a:p>
            <a:r>
              <a:rPr lang="en-US" dirty="0"/>
              <a:t>How do we tell the GPU about them?</a:t>
            </a:r>
          </a:p>
          <a:p>
            <a:pPr lvl="1"/>
            <a:r>
              <a:rPr lang="en-US" dirty="0" err="1"/>
              <a:t>GpuUploadBuffer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allocates a </a:t>
            </a:r>
            <a:r>
              <a:rPr lang="en-US" dirty="0" err="1">
                <a:sym typeface="Wingdings" panose="05000000000000000000" pitchFamily="2" charset="2"/>
              </a:rPr>
              <a:t>ComittedResource</a:t>
            </a:r>
            <a:r>
              <a:rPr lang="en-US" dirty="0">
                <a:sym typeface="Wingdings" panose="05000000000000000000" pitchFamily="2" charset="2"/>
              </a:rPr>
              <a:t> (CR)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CR: allocates virtual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 range on the GPU, a heap on the CPU that fits the data, then maps them.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ConstantBuffer</a:t>
            </a:r>
            <a:r>
              <a:rPr lang="en-US" dirty="0">
                <a:sym typeface="Wingdings" panose="05000000000000000000" pitchFamily="2" charset="2"/>
              </a:rPr>
              <a:t>  struct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StructuredBuffer</a:t>
            </a:r>
            <a:r>
              <a:rPr lang="en-US" dirty="0">
                <a:sym typeface="Wingdings" panose="05000000000000000000" pitchFamily="2" charset="2"/>
              </a:rPr>
              <a:t>  array of structs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82A6-68F0-40DE-ACCA-2000EED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Root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B2E4-F3E4-4130-8775-13AE6A31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Cool, the GPU knows where to read the data.</a:t>
            </a:r>
          </a:p>
          <a:p>
            <a:pPr lvl="1"/>
            <a:r>
              <a:rPr lang="en-US" dirty="0"/>
              <a:t>But does it know what it is used for? </a:t>
            </a:r>
            <a:r>
              <a:rPr lang="en-US" dirty="0">
                <a:sym typeface="Wingdings" panose="05000000000000000000" pitchFamily="2" charset="2"/>
              </a:rPr>
              <a:t> Root Signatures!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Root Signatures = set of Views (called descriptors) over the resources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ConstantBufferView</a:t>
            </a:r>
            <a:r>
              <a:rPr lang="en-US" dirty="0">
                <a:sym typeface="Wingdings" panose="05000000000000000000" pitchFamily="2" charset="2"/>
              </a:rPr>
              <a:t> (CBV)  constant data like matrices, lights, etc..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ShaderResourceView</a:t>
            </a:r>
            <a:r>
              <a:rPr lang="en-US" dirty="0">
                <a:sym typeface="Wingdings" panose="05000000000000000000" pitchFamily="2" charset="2"/>
              </a:rPr>
              <a:t> (SRV)  repetitive data that is usually read only (geometry data)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UnifromAccessView</a:t>
            </a:r>
            <a:r>
              <a:rPr lang="en-US" dirty="0">
                <a:sym typeface="Wingdings" panose="05000000000000000000" pitchFamily="2" charset="2"/>
              </a:rPr>
              <a:t> (UAV)  repetitive data that is usually r/w (render targets)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Step 1 is to see how many of these you need and then map them to GPU registers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Example: render target is a UAV that you will bind to register 0 of the UAVs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Example: scene constant data is a CBV that you will bind to register 0 of the CBVs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Step 2 is to actually fill in the 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1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88F7-C60D-4F86-9E16-AAFD0695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this means on the GPU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3B3084-FACA-4807-898B-22DB95BEA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4" y="1896894"/>
            <a:ext cx="11852774" cy="4357990"/>
          </a:xfrm>
        </p:spPr>
      </p:pic>
    </p:spTree>
    <p:extLst>
      <p:ext uri="{BB962C8B-B14F-4D97-AF65-F5344CB8AC3E}">
        <p14:creationId xmlns:p14="http://schemas.microsoft.com/office/powerpoint/2010/main" val="270343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94B8E-B04A-470E-94BD-D1E48691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CPU Code: HitGroups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7BC48-5867-403A-926D-4B349078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en-US" sz="1800" dirty="0"/>
              <a:t>Tells the GPU the names of the functions that comprise a hit group.</a:t>
            </a:r>
          </a:p>
          <a:p>
            <a:r>
              <a:rPr lang="en-US" sz="1800" dirty="0"/>
              <a:t>We call them </a:t>
            </a:r>
            <a:r>
              <a:rPr lang="en-US" sz="1800" dirty="0" err="1"/>
              <a:t>SubObjects</a:t>
            </a:r>
            <a:r>
              <a:rPr lang="en-US" sz="1800" dirty="0"/>
              <a:t>, there are other </a:t>
            </a:r>
            <a:r>
              <a:rPr lang="en-US" sz="1800" dirty="0" err="1"/>
              <a:t>subobjects</a:t>
            </a:r>
            <a:r>
              <a:rPr lang="en-US" sz="1800" dirty="0"/>
              <a:t> too (DXIL library)</a:t>
            </a:r>
          </a:p>
          <a:p>
            <a:r>
              <a:rPr lang="en-US" sz="1800" dirty="0"/>
              <a:t>This is where we also *link* a local root signature to a hit group!</a:t>
            </a:r>
            <a:endParaRPr lang="en-US" sz="14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ADBDA77-A3D9-4335-88DA-FD450DDC2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1218474"/>
            <a:ext cx="4954622" cy="4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135D-9AD4-48AC-98C1-79E2DE0E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Raytracing Pipeline State Object (RTPSO)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AAA4-74D0-4E84-AE24-F0982F9D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parent object that holds most “non-geometry” data</a:t>
            </a:r>
          </a:p>
          <a:p>
            <a:pPr lvl="1"/>
            <a:r>
              <a:rPr lang="en-US" dirty="0"/>
              <a:t>DXIL library of compiled shaders</a:t>
            </a:r>
          </a:p>
          <a:p>
            <a:pPr lvl="1"/>
            <a:r>
              <a:rPr lang="en-US" dirty="0"/>
              <a:t>Hit groups</a:t>
            </a:r>
          </a:p>
          <a:p>
            <a:pPr lvl="1"/>
            <a:r>
              <a:rPr lang="en-US" dirty="0"/>
              <a:t>Shader config</a:t>
            </a:r>
          </a:p>
          <a:p>
            <a:pPr lvl="2"/>
            <a:r>
              <a:rPr lang="en-US" dirty="0"/>
              <a:t>Payload size, barycentric attributes size</a:t>
            </a:r>
          </a:p>
          <a:p>
            <a:pPr lvl="1"/>
            <a:r>
              <a:rPr lang="en-US" dirty="0"/>
              <a:t>Local root signatures + associations</a:t>
            </a:r>
          </a:p>
          <a:p>
            <a:pPr lvl="1"/>
            <a:r>
              <a:rPr lang="en-US" dirty="0"/>
              <a:t>Global root signature</a:t>
            </a:r>
          </a:p>
          <a:p>
            <a:pPr lvl="1"/>
            <a:r>
              <a:rPr lang="en-US" dirty="0"/>
              <a:t>Pipeline config</a:t>
            </a:r>
          </a:p>
          <a:p>
            <a:pPr lvl="2"/>
            <a:r>
              <a:rPr lang="en-US" dirty="0"/>
              <a:t>Max recursion depth</a:t>
            </a:r>
          </a:p>
        </p:txBody>
      </p:sp>
    </p:spTree>
    <p:extLst>
      <p:ext uri="{BB962C8B-B14F-4D97-AF65-F5344CB8AC3E}">
        <p14:creationId xmlns:p14="http://schemas.microsoft.com/office/powerpoint/2010/main" val="36299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BC24-42B6-42BD-B060-E5FFADB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Geometry data (Triangles)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0881-4D48-4616-A9B3-C570CA13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Triangles:</a:t>
            </a:r>
          </a:p>
          <a:p>
            <a:pPr lvl="1"/>
            <a:r>
              <a:rPr lang="en-US" dirty="0"/>
              <a:t>Vertices + Indices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for plane:</a:t>
            </a:r>
          </a:p>
          <a:p>
            <a:pPr lvl="3"/>
            <a:r>
              <a:rPr lang="en-US" dirty="0"/>
              <a:t>4 vertices = {4 positions, 4 </a:t>
            </a:r>
            <a:r>
              <a:rPr lang="en-US" dirty="0" err="1"/>
              <a:t>normals</a:t>
            </a:r>
            <a:r>
              <a:rPr lang="en-US" dirty="0"/>
              <a:t>}</a:t>
            </a:r>
          </a:p>
          <a:p>
            <a:pPr lvl="3"/>
            <a:r>
              <a:rPr lang="en-US" dirty="0"/>
              <a:t>Indices: 2 triangles, so 6 indices each</a:t>
            </a:r>
          </a:p>
          <a:p>
            <a:pPr lvl="2"/>
            <a:r>
              <a:rPr lang="en-US" dirty="0"/>
              <a:t>Allocating an upload buffer so data lives on GPU</a:t>
            </a:r>
          </a:p>
          <a:p>
            <a:pPr lvl="3"/>
            <a:r>
              <a:rPr lang="en-US" dirty="0" err="1"/>
              <a:t>CommittedResource</a:t>
            </a:r>
            <a:r>
              <a:rPr lang="en-US" dirty="0"/>
              <a:t>, GPU virtual address of data</a:t>
            </a:r>
          </a:p>
          <a:p>
            <a:pPr lvl="2"/>
            <a:r>
              <a:rPr lang="en-US" dirty="0"/>
              <a:t>Creating a View over the resource </a:t>
            </a:r>
            <a:r>
              <a:rPr lang="en-US" dirty="0">
                <a:sym typeface="Wingdings" panose="05000000000000000000" pitchFamily="2" charset="2"/>
              </a:rPr>
              <a:t> generally SRV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Descriptor that tells the GPU how the data is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2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BC24-42B6-42BD-B060-E5FFADB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Geometry data (Procedurals)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0881-4D48-4616-A9B3-C570CA13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Geometry = AABB:</a:t>
            </a:r>
          </a:p>
          <a:p>
            <a:pPr lvl="1"/>
            <a:r>
              <a:rPr lang="en-US" dirty="0"/>
              <a:t>Literally a box that bounds the geometry</a:t>
            </a:r>
          </a:p>
          <a:p>
            <a:pPr lvl="2"/>
            <a:r>
              <a:rPr lang="en-US" dirty="0"/>
              <a:t>Min (X,Y,Z)</a:t>
            </a:r>
          </a:p>
          <a:p>
            <a:pPr lvl="2"/>
            <a:r>
              <a:rPr lang="en-US" dirty="0"/>
              <a:t>Max (X,Y,Z)</a:t>
            </a:r>
          </a:p>
          <a:p>
            <a:pPr lvl="2"/>
            <a:r>
              <a:rPr lang="en-US" dirty="0"/>
              <a:t>Defined in local space</a:t>
            </a:r>
          </a:p>
          <a:p>
            <a:pPr lvl="2"/>
            <a:r>
              <a:rPr lang="en-US" dirty="0"/>
              <a:t>Allocating an upload buffer so data lives on GPU</a:t>
            </a:r>
          </a:p>
          <a:p>
            <a:pPr lvl="3"/>
            <a:r>
              <a:rPr lang="en-US" dirty="0" err="1"/>
              <a:t>CommittedResource</a:t>
            </a:r>
            <a:r>
              <a:rPr lang="en-US" dirty="0"/>
              <a:t>, GPU virtual address of data</a:t>
            </a:r>
          </a:p>
          <a:p>
            <a:pPr lvl="2"/>
            <a:r>
              <a:rPr lang="en-US" dirty="0"/>
              <a:t>Do we need a view over the data? No because it’s simple enough that DXR decided to delegate the logic to </a:t>
            </a:r>
            <a:r>
              <a:rPr lang="en-US" dirty="0" err="1"/>
              <a:t>AccelerationStructures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D3B8-B23E-491E-9868-D2ED9D05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DirectX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1C6A-3A39-47D4-B65E-AA7344A5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API</a:t>
            </a:r>
          </a:p>
          <a:p>
            <a:r>
              <a:rPr lang="en-US" dirty="0"/>
              <a:t>Used to build a rendering pipeline</a:t>
            </a:r>
          </a:p>
          <a:p>
            <a:pPr lvl="1"/>
            <a:r>
              <a:rPr lang="en-US" dirty="0"/>
              <a:t>CPU code: builds (resource binding) the pipeline and runs it</a:t>
            </a:r>
          </a:p>
          <a:p>
            <a:pPr lvl="1"/>
            <a:r>
              <a:rPr lang="en-US" dirty="0"/>
              <a:t>GPU code: contains logic for how the pipeline should run</a:t>
            </a:r>
          </a:p>
        </p:txBody>
      </p:sp>
    </p:spTree>
    <p:extLst>
      <p:ext uri="{BB962C8B-B14F-4D97-AF65-F5344CB8AC3E}">
        <p14:creationId xmlns:p14="http://schemas.microsoft.com/office/powerpoint/2010/main" val="401200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6A7-C54A-4A4B-965E-BE96C63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3700"/>
              <a:t>CPU Code: Acceleration Structures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3CD3A-F91C-43B6-9C00-2A66F45B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2" y="403417"/>
            <a:ext cx="4987980" cy="28942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0D34-71B6-428E-AACE-4AA78FBC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KD-Tree, BVH</a:t>
            </a:r>
          </a:p>
          <a:p>
            <a:pPr lvl="1"/>
            <a:r>
              <a:rPr lang="en-US" sz="1800" dirty="0"/>
              <a:t>Yes you will build your own</a:t>
            </a:r>
          </a:p>
          <a:p>
            <a:pPr lvl="1"/>
            <a:r>
              <a:rPr lang="en-US" sz="1800" dirty="0"/>
              <a:t>No that’s a joke, it’s too hard </a:t>
            </a:r>
            <a:r>
              <a:rPr lang="en-US" sz="1800" dirty="0">
                <a:sym typeface="Wingdings" panose="05000000000000000000" pitchFamily="2" charset="2"/>
              </a:rPr>
              <a:t> DXR provides an API for this</a:t>
            </a:r>
          </a:p>
          <a:p>
            <a:r>
              <a:rPr lang="en-US" sz="2200" dirty="0">
                <a:sym typeface="Wingdings" panose="05000000000000000000" pitchFamily="2" charset="2"/>
              </a:rPr>
              <a:t>Hierarchical: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Top-Level  Bottom-Level *instances*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Instance = {Bottom-Level, Transform}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Non-unique instances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Bottom-Level  Geometry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Unique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57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811F-08DE-4D15-B409-D951A530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Acceleration Structure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37C0F-72A4-4E91-BE19-43BB8A89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37" y="1605065"/>
            <a:ext cx="7444529" cy="4319666"/>
          </a:xfrm>
        </p:spPr>
      </p:pic>
    </p:spTree>
    <p:extLst>
      <p:ext uri="{BB962C8B-B14F-4D97-AF65-F5344CB8AC3E}">
        <p14:creationId xmlns:p14="http://schemas.microsoft.com/office/powerpoint/2010/main" val="54077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8E62-082F-4A85-8800-88EE73F9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describe this monstrosity?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7F32-0A39-4BA1-AA87-BFEE8A09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Bottom-up approach</a:t>
            </a:r>
          </a:p>
          <a:p>
            <a:pPr lvl="1"/>
            <a:r>
              <a:rPr lang="en-US" dirty="0"/>
              <a:t>(1) Geometry descriptors</a:t>
            </a:r>
          </a:p>
          <a:p>
            <a:pPr lvl="2"/>
            <a:r>
              <a:rPr lang="en-US" dirty="0"/>
              <a:t>Triangles: Where is the data? How much data? Size of element? Indices?</a:t>
            </a:r>
          </a:p>
          <a:p>
            <a:pPr lvl="2"/>
            <a:r>
              <a:rPr lang="en-US" dirty="0"/>
              <a:t>AABB: How many AABBs per Geometry (usually 1), some extra flags</a:t>
            </a:r>
          </a:p>
          <a:p>
            <a:pPr lvl="1"/>
            <a:r>
              <a:rPr lang="en-US" dirty="0"/>
              <a:t>(2) Bottom Level AS</a:t>
            </a:r>
          </a:p>
          <a:p>
            <a:pPr lvl="2"/>
            <a:r>
              <a:rPr lang="en-US" dirty="0"/>
              <a:t>Inputs = Geometry descriptors</a:t>
            </a:r>
          </a:p>
          <a:p>
            <a:pPr lvl="2"/>
            <a:r>
              <a:rPr lang="en-US" dirty="0"/>
              <a:t>Ask GPU to predict the space it needs to build each one (scratch space)</a:t>
            </a:r>
          </a:p>
          <a:p>
            <a:pPr lvl="2"/>
            <a:r>
              <a:rPr lang="en-US" dirty="0"/>
              <a:t>Allocate that much space</a:t>
            </a:r>
          </a:p>
          <a:p>
            <a:pPr lvl="1"/>
            <a:r>
              <a:rPr lang="en-US" dirty="0"/>
              <a:t>(3) Bottom Level Instances</a:t>
            </a:r>
          </a:p>
          <a:p>
            <a:pPr lvl="2"/>
            <a:r>
              <a:rPr lang="en-US" dirty="0"/>
              <a:t>Actual AS + Transform + Some other data (</a:t>
            </a:r>
            <a:r>
              <a:rPr lang="en-US" dirty="0" err="1"/>
              <a:t>InstanceContributionHitGroupIndex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Allocate space for each</a:t>
            </a:r>
          </a:p>
          <a:p>
            <a:pPr lvl="1"/>
            <a:r>
              <a:rPr lang="en-US" dirty="0"/>
              <a:t>(4) Top Level AS</a:t>
            </a:r>
          </a:p>
          <a:p>
            <a:pPr lvl="2"/>
            <a:r>
              <a:rPr lang="en-US" dirty="0"/>
              <a:t>Inputs = Bottom Level AS + Instances</a:t>
            </a:r>
          </a:p>
        </p:txBody>
      </p:sp>
    </p:spTree>
    <p:extLst>
      <p:ext uri="{BB962C8B-B14F-4D97-AF65-F5344CB8AC3E}">
        <p14:creationId xmlns:p14="http://schemas.microsoft.com/office/powerpoint/2010/main" val="169134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DDB4-302D-4C9D-B2A9-70961F5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Shader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0D7C-8E89-4557-882A-572B163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Shader Table = </a:t>
            </a:r>
            <a:r>
              <a:rPr lang="en-US" dirty="0" err="1"/>
              <a:t>GpuUploadBuffer</a:t>
            </a:r>
            <a:endParaRPr lang="en-US" dirty="0"/>
          </a:p>
          <a:p>
            <a:pPr lvl="1"/>
            <a:r>
              <a:rPr lang="en-US" dirty="0"/>
              <a:t>GPU indexes into it to run unique shaders depending on the geometry</a:t>
            </a:r>
          </a:p>
          <a:p>
            <a:pPr lvl="2"/>
            <a:r>
              <a:rPr lang="en-US" dirty="0">
                <a:hlinkClick r:id="rId2"/>
              </a:rPr>
              <a:t>https://microsoft.github.io/DirectX-Specs/d3d/Raytracing.html#shader-tables</a:t>
            </a:r>
            <a:endParaRPr lang="en-US" dirty="0"/>
          </a:p>
          <a:p>
            <a:pPr lvl="1"/>
            <a:r>
              <a:rPr lang="en-US" dirty="0"/>
              <a:t>Table = Records = {Shader ID, </a:t>
            </a:r>
            <a:r>
              <a:rPr lang="en-US" dirty="0" err="1"/>
              <a:t>LocalRootArguments</a:t>
            </a:r>
            <a:r>
              <a:rPr lang="en-US" dirty="0"/>
              <a:t>}</a:t>
            </a:r>
          </a:p>
          <a:p>
            <a:pPr lvl="2"/>
            <a:r>
              <a:rPr lang="en-US" dirty="0" err="1"/>
              <a:t>rayGenShaderTable.push_back</a:t>
            </a:r>
            <a:r>
              <a:rPr lang="en-US" dirty="0"/>
              <a:t>(</a:t>
            </a:r>
            <a:r>
              <a:rPr lang="en-US" dirty="0" err="1"/>
              <a:t>ShaderRecord</a:t>
            </a:r>
            <a:r>
              <a:rPr lang="en-US" dirty="0"/>
              <a:t>(</a:t>
            </a:r>
            <a:r>
              <a:rPr lang="en-US" dirty="0" err="1"/>
              <a:t>rayGenShaderID</a:t>
            </a:r>
            <a:r>
              <a:rPr lang="en-US" dirty="0"/>
              <a:t>, </a:t>
            </a:r>
            <a:r>
              <a:rPr lang="en-US" dirty="0" err="1"/>
              <a:t>shaderRecordSize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0));</a:t>
            </a:r>
          </a:p>
          <a:p>
            <a:pPr lvl="1"/>
            <a:r>
              <a:rPr lang="en-US" dirty="0"/>
              <a:t>How to get IDs:</a:t>
            </a:r>
          </a:p>
          <a:p>
            <a:pPr lvl="2"/>
            <a:r>
              <a:rPr lang="en-US" dirty="0"/>
              <a:t>Ask RTPSO</a:t>
            </a:r>
          </a:p>
          <a:p>
            <a:pPr lvl="1"/>
            <a:r>
              <a:rPr lang="en-US" dirty="0"/>
              <a:t>How to get </a:t>
            </a:r>
            <a:r>
              <a:rPr lang="en-US" dirty="0" err="1"/>
              <a:t>LocalRootArguments</a:t>
            </a:r>
            <a:endParaRPr lang="en-US" dirty="0"/>
          </a:p>
          <a:p>
            <a:pPr lvl="2"/>
            <a:r>
              <a:rPr lang="en-US" dirty="0"/>
              <a:t>You already built them!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7EE-2190-4756-810C-7683CEE9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CPU Code: </a:t>
            </a:r>
            <a:r>
              <a:rPr lang="en-US" b="1" dirty="0" err="1"/>
              <a:t>DispatchRays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AE55-49FE-4E64-A079-845BE8EB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our data..</a:t>
            </a:r>
          </a:p>
          <a:p>
            <a:r>
              <a:rPr lang="en-US" dirty="0"/>
              <a:t>We have descriptors..</a:t>
            </a:r>
          </a:p>
          <a:p>
            <a:r>
              <a:rPr lang="en-US" dirty="0"/>
              <a:t>Now we need to link all of this together and tell the GPU to start working</a:t>
            </a:r>
          </a:p>
          <a:p>
            <a:pPr lvl="1"/>
            <a:r>
              <a:rPr lang="en-US" dirty="0" err="1"/>
              <a:t>CommandList</a:t>
            </a:r>
            <a:r>
              <a:rPr lang="en-US" dirty="0"/>
              <a:t>: set of GPU methods that are executed serially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SetComputeRootSignature</a:t>
            </a:r>
            <a:r>
              <a:rPr lang="en-US" dirty="0"/>
              <a:t>(</a:t>
            </a:r>
            <a:r>
              <a:rPr lang="en-US" dirty="0" err="1"/>
              <a:t>globalRootSignaturePtr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sceneConstantData.CopyToGpu</a:t>
            </a:r>
            <a:r>
              <a:rPr lang="en-US" dirty="0"/>
              <a:t>(), then </a:t>
            </a:r>
            <a:r>
              <a:rPr lang="en-US" dirty="0" err="1"/>
              <a:t>SetComputeRootConstantBufferView</a:t>
            </a:r>
            <a:r>
              <a:rPr lang="en-US" dirty="0"/>
              <a:t>(slot in the global root sig, </a:t>
            </a:r>
            <a:r>
              <a:rPr lang="en-US" dirty="0" err="1"/>
              <a:t>ptr</a:t>
            </a:r>
            <a:r>
              <a:rPr lang="en-US" dirty="0"/>
              <a:t> to data)</a:t>
            </a:r>
          </a:p>
          <a:p>
            <a:pPr lvl="1"/>
            <a:r>
              <a:rPr lang="en-US" dirty="0"/>
              <a:t>Other things: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to acceleration structures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to vertex data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to shader tables</a:t>
            </a:r>
          </a:p>
          <a:p>
            <a:pPr lvl="2"/>
            <a:r>
              <a:rPr lang="en-US" dirty="0"/>
              <a:t>Viewport settings (</a:t>
            </a:r>
            <a:r>
              <a:rPr lang="en-US" dirty="0" err="1"/>
              <a:t>i.e</a:t>
            </a:r>
            <a:r>
              <a:rPr lang="en-US" dirty="0"/>
              <a:t> number of threads)</a:t>
            </a:r>
          </a:p>
        </p:txBody>
      </p:sp>
    </p:spTree>
    <p:extLst>
      <p:ext uri="{BB962C8B-B14F-4D97-AF65-F5344CB8AC3E}">
        <p14:creationId xmlns:p14="http://schemas.microsoft.com/office/powerpoint/2010/main" val="897184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13A1-C174-4A79-9B32-FF68B2EB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GPU Code: </a:t>
            </a:r>
            <a:r>
              <a:rPr lang="en-US" b="1" dirty="0" err="1"/>
              <a:t>Raygen</a:t>
            </a:r>
            <a:r>
              <a:rPr lang="en-US" b="1" dirty="0"/>
              <a:t>/</a:t>
            </a:r>
            <a:r>
              <a:rPr lang="en-US" b="1" dirty="0" err="1"/>
              <a:t>TraceRay</a:t>
            </a:r>
            <a:r>
              <a:rPr lang="en-US" b="1" dirty="0"/>
              <a:t>/Miss/</a:t>
            </a:r>
            <a:r>
              <a:rPr lang="en-US" b="1" dirty="0" err="1"/>
              <a:t>ClosestHit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C42C-6D55-408A-ACF9-D5F17413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of this was explained at the start of the presentation</a:t>
            </a:r>
          </a:p>
          <a:p>
            <a:r>
              <a:rPr lang="en-US" dirty="0" err="1"/>
              <a:t>Raygen</a:t>
            </a:r>
            <a:r>
              <a:rPr lang="en-US" dirty="0"/>
              <a:t> is entry point</a:t>
            </a:r>
          </a:p>
          <a:p>
            <a:pPr lvl="1"/>
            <a:r>
              <a:rPr lang="en-US" dirty="0"/>
              <a:t>Generates a ray object per pixel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TraceRay</a:t>
            </a:r>
            <a:endParaRPr lang="en-US" dirty="0"/>
          </a:p>
          <a:p>
            <a:pPr lvl="2"/>
            <a:r>
              <a:rPr lang="en-US" dirty="0"/>
              <a:t>What type of ray?</a:t>
            </a:r>
          </a:p>
          <a:p>
            <a:pPr lvl="1"/>
            <a:r>
              <a:rPr lang="en-US" dirty="0"/>
              <a:t>Collects colors of these rays into the render target</a:t>
            </a:r>
          </a:p>
          <a:p>
            <a:r>
              <a:rPr lang="en-US" dirty="0"/>
              <a:t>Miss shaders </a:t>
            </a:r>
            <a:r>
              <a:rPr lang="en-US" dirty="0">
                <a:sym typeface="Wingdings" panose="05000000000000000000" pitchFamily="2" charset="2"/>
              </a:rPr>
              <a:t> what happens when nothing is hit</a:t>
            </a:r>
          </a:p>
          <a:p>
            <a:r>
              <a:rPr lang="en-US" dirty="0" err="1"/>
              <a:t>CloestHit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out of all the intersections, which one was the closest  color it</a:t>
            </a:r>
            <a:endParaRPr lang="en-US" dirty="0"/>
          </a:p>
          <a:p>
            <a:r>
              <a:rPr lang="en-US" dirty="0" err="1"/>
              <a:t>TraceRay</a:t>
            </a:r>
            <a:endParaRPr lang="en-US" dirty="0"/>
          </a:p>
          <a:p>
            <a:pPr lvl="1"/>
            <a:r>
              <a:rPr lang="en-US" dirty="0"/>
              <a:t>Per generated ray</a:t>
            </a:r>
          </a:p>
          <a:p>
            <a:pPr lvl="1"/>
            <a:r>
              <a:rPr lang="en-US" dirty="0"/>
              <a:t>Define a payload (color, recursion depth, basically the stuff that persists between shader calls)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1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9E765D-DE3A-49BE-82B8-D4BCF8862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0" y="1692614"/>
            <a:ext cx="11530517" cy="3706238"/>
          </a:xfrm>
        </p:spPr>
      </p:pic>
    </p:spTree>
    <p:extLst>
      <p:ext uri="{BB962C8B-B14F-4D97-AF65-F5344CB8AC3E}">
        <p14:creationId xmlns:p14="http://schemas.microsoft.com/office/powerpoint/2010/main" val="261842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35E3-CF3B-4072-A8D4-8D580FA7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Intersection Shader: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Metaballs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womans face&#10;&#10;Description automatically generated">
            <a:extLst>
              <a:ext uri="{FF2B5EF4-FFF2-40B4-BE49-F238E27FC236}">
                <a16:creationId xmlns:a16="http://schemas.microsoft.com/office/drawing/2014/main" id="{1E1EBA1C-FCE9-437D-ACEC-8CD16B775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r="1073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66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A67A-7301-404C-BA8E-5E22B4B3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we even define a blob?!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4F2B-6ADE-47D9-A6B2-67BF09CF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you’ve taken an ENM physics class, this might make some sense</a:t>
            </a:r>
          </a:p>
          <a:p>
            <a:r>
              <a:rPr lang="en-US" dirty="0"/>
              <a:t>Each blob is a sphere with “rendering” potential</a:t>
            </a:r>
          </a:p>
          <a:p>
            <a:pPr lvl="1"/>
            <a:r>
              <a:rPr lang="en-US" dirty="0"/>
              <a:t>At its core, the potential is strong</a:t>
            </a:r>
          </a:p>
          <a:p>
            <a:pPr lvl="1"/>
            <a:r>
              <a:rPr lang="en-US" dirty="0"/>
              <a:t>At its bounds, the potential is zero</a:t>
            </a:r>
          </a:p>
          <a:p>
            <a:pPr lvl="1"/>
            <a:r>
              <a:rPr lang="en-US" dirty="0"/>
              <a:t>Outside, still zero</a:t>
            </a:r>
          </a:p>
          <a:p>
            <a:pPr lvl="1"/>
            <a:r>
              <a:rPr lang="en-US" dirty="0"/>
              <a:t>In between: some falloff </a:t>
            </a:r>
            <a:r>
              <a:rPr lang="en-US" dirty="0">
                <a:sym typeface="Wingdings" panose="05000000000000000000" pitchFamily="2" charset="2"/>
              </a:rPr>
              <a:t> people use a quantic falloff function (polynomial of degree 5)</a:t>
            </a:r>
          </a:p>
          <a:p>
            <a:r>
              <a:rPr lang="en-US" dirty="0">
                <a:sym typeface="Wingdings" panose="05000000000000000000" pitchFamily="2" charset="2"/>
              </a:rPr>
              <a:t>Ok, still doesn’t explain how we shade points…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9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B0D0-F20F-4C24-B9CD-B363088A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sz="4400" dirty="0"/>
              <a:t>Core Idea: Threshold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1E2-79A5-4099-B4DC-4FBE42D3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Potential of all of these points is combined, becomes stronger</a:t>
            </a:r>
          </a:p>
          <a:p>
            <a:r>
              <a:rPr lang="en-US" sz="1800" dirty="0"/>
              <a:t>How about we compute the total potential of a point, and if it is higher than some threshold, we render it!</a:t>
            </a:r>
          </a:p>
          <a:p>
            <a:pPr lvl="1"/>
            <a:r>
              <a:rPr lang="en-US" sz="1800" dirty="0"/>
              <a:t>Consequence: if threshold is low, we will get very thing </a:t>
            </a:r>
            <a:r>
              <a:rPr lang="en-US" sz="1800" dirty="0" err="1"/>
              <a:t>metaballs</a:t>
            </a:r>
            <a:endParaRPr lang="en-US" sz="2200" dirty="0"/>
          </a:p>
          <a:p>
            <a:pPr lvl="1"/>
            <a:r>
              <a:rPr lang="en-US" sz="2200" dirty="0"/>
              <a:t>BUT HOW DO WE EVEN FIND THIS POINT? </a:t>
            </a:r>
            <a:r>
              <a:rPr lang="en-US" sz="2200" dirty="0">
                <a:sym typeface="Wingdings" panose="05000000000000000000" pitchFamily="2" charset="2"/>
              </a:rPr>
              <a:t> Raymarching</a:t>
            </a:r>
            <a:endParaRPr lang="en-US" sz="22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coral&#10;&#10;Description automatically generated">
            <a:extLst>
              <a:ext uri="{FF2B5EF4-FFF2-40B4-BE49-F238E27FC236}">
                <a16:creationId xmlns:a16="http://schemas.microsoft.com/office/drawing/2014/main" id="{004C1D51-AB59-45D2-96B3-1D214ED0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r="42534" b="1"/>
          <a:stretch/>
        </p:blipFill>
        <p:spPr>
          <a:xfrm>
            <a:off x="689331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7656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5851-5722-4981-ADFC-8C364CFE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2" y="25812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Raytracing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60534-6FE2-4D01-9E6E-FD3599EB0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70" y="1434413"/>
            <a:ext cx="8047186" cy="5291612"/>
          </a:xfrm>
        </p:spPr>
      </p:pic>
    </p:spTree>
    <p:extLst>
      <p:ext uri="{BB962C8B-B14F-4D97-AF65-F5344CB8AC3E}">
        <p14:creationId xmlns:p14="http://schemas.microsoft.com/office/powerpoint/2010/main" val="284551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06C8B-F309-44A2-973C-3D03CBE4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 dirty="0"/>
              <a:t>Raymarching </a:t>
            </a:r>
            <a:r>
              <a:rPr lang="en-US" sz="3300" dirty="0" err="1"/>
              <a:t>Metaballs</a:t>
            </a:r>
            <a:endParaRPr lang="en-US" sz="3300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5642DC9-046A-4ABD-9B0A-740F9257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58" y="1774371"/>
            <a:ext cx="4062643" cy="3504639"/>
          </a:xfrm>
        </p:spPr>
        <p:txBody>
          <a:bodyPr anchor="t">
            <a:normAutofit/>
          </a:bodyPr>
          <a:lstStyle/>
          <a:p>
            <a:r>
              <a:rPr lang="en-US" sz="1800" dirty="0"/>
              <a:t>Start at the closest intersection</a:t>
            </a:r>
          </a:p>
          <a:p>
            <a:r>
              <a:rPr lang="en-US" sz="1800" dirty="0"/>
              <a:t>End at farthest intersection</a:t>
            </a:r>
          </a:p>
          <a:p>
            <a:r>
              <a:rPr lang="en-US" sz="1800" dirty="0"/>
              <a:t>Test points in between using some fixed step size</a:t>
            </a:r>
          </a:p>
          <a:p>
            <a:pPr lvl="1"/>
            <a:r>
              <a:rPr lang="en-US" sz="1400" dirty="0"/>
              <a:t>Compute potential</a:t>
            </a:r>
          </a:p>
          <a:p>
            <a:pPr lvl="1"/>
            <a:r>
              <a:rPr lang="en-US" sz="1400" dirty="0"/>
              <a:t>If high enough </a:t>
            </a:r>
            <a:r>
              <a:rPr lang="en-US" sz="1400" dirty="0">
                <a:sym typeface="Wingdings" panose="05000000000000000000" pitchFamily="2" charset="2"/>
              </a:rPr>
              <a:t> decide to render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How about </a:t>
            </a:r>
            <a:r>
              <a:rPr lang="en-US" sz="1400" dirty="0" err="1">
                <a:sym typeface="Wingdings" panose="05000000000000000000" pitchFamily="2" charset="2"/>
              </a:rPr>
              <a:t>normals</a:t>
            </a:r>
            <a:r>
              <a:rPr lang="en-US" sz="1400" dirty="0">
                <a:sym typeface="Wingdings" panose="05000000000000000000" pitchFamily="2" charset="2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BAF3A-52B2-4E1F-89C7-26E7A071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48" y="2428494"/>
            <a:ext cx="6003815" cy="33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C10C-A704-4FA1-81CA-834F3603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352" y="259927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74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6DAD-D26A-45AA-B7A5-E0D70A2D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Raytracing vs. </a:t>
            </a:r>
            <a:r>
              <a:rPr lang="en-US" sz="5400" b="1" dirty="0" err="1"/>
              <a:t>Pathtracing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553E-9F3D-43D8-986D-D97013F7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Raytracing is: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Only 1 pass over the scene</a:t>
            </a:r>
          </a:p>
          <a:p>
            <a:pPr lvl="1"/>
            <a:r>
              <a:rPr lang="en-US" dirty="0"/>
              <a:t>Light sources are usually not Objects (</a:t>
            </a:r>
            <a:r>
              <a:rPr lang="en-US" dirty="0" err="1"/>
              <a:t>i.e</a:t>
            </a:r>
            <a:r>
              <a:rPr lang="en-US" dirty="0"/>
              <a:t> assumed to be point light sources)</a:t>
            </a:r>
          </a:p>
          <a:p>
            <a:pPr lvl="1"/>
            <a:r>
              <a:rPr lang="en-US" dirty="0"/>
              <a:t>After a ray hits an objects, we trace the ray directly towards the light</a:t>
            </a:r>
          </a:p>
          <a:p>
            <a:r>
              <a:rPr lang="en-US" dirty="0" err="1"/>
              <a:t>Pathtracing</a:t>
            </a:r>
            <a:r>
              <a:rPr lang="en-US" dirty="0"/>
              <a:t> is:</a:t>
            </a:r>
          </a:p>
          <a:p>
            <a:pPr lvl="1"/>
            <a:r>
              <a:rPr lang="en-US" dirty="0"/>
              <a:t>Probabilistic</a:t>
            </a:r>
          </a:p>
          <a:p>
            <a:pPr lvl="1"/>
            <a:r>
              <a:rPr lang="en-US" dirty="0"/>
              <a:t>Multiple passes over the scene (iterations)</a:t>
            </a:r>
          </a:p>
          <a:p>
            <a:pPr lvl="1"/>
            <a:r>
              <a:rPr lang="en-US" dirty="0"/>
              <a:t>Light sources usually have dimensions (</a:t>
            </a:r>
            <a:r>
              <a:rPr lang="en-US" dirty="0" err="1"/>
              <a:t>e.g</a:t>
            </a:r>
            <a:r>
              <a:rPr lang="en-US" dirty="0"/>
              <a:t> boxes, spheres)</a:t>
            </a:r>
          </a:p>
          <a:p>
            <a:pPr lvl="1"/>
            <a:r>
              <a:rPr lang="en-US" dirty="0"/>
              <a:t>A ray must somehow hit a light source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414296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981F-3706-4BA7-BD69-353BFB9F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365125"/>
            <a:ext cx="11283885" cy="1325563"/>
          </a:xfrm>
        </p:spPr>
        <p:txBody>
          <a:bodyPr>
            <a:normAutofit/>
          </a:bodyPr>
          <a:lstStyle/>
          <a:p>
            <a:r>
              <a:rPr lang="en-US" b="1" dirty="0"/>
              <a:t>DirectX + Raytracing = DirectX Raytracing (DXR)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A948626-508F-44B9-B85A-D81A2372E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1" y="1536505"/>
            <a:ext cx="6157609" cy="4956370"/>
          </a:xfrm>
        </p:spPr>
      </p:pic>
    </p:spTree>
    <p:extLst>
      <p:ext uri="{BB962C8B-B14F-4D97-AF65-F5344CB8AC3E}">
        <p14:creationId xmlns:p14="http://schemas.microsoft.com/office/powerpoint/2010/main" val="245850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BBCC-CEFE-4C74-B55C-C41D0D4C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94E9-6FE2-4225-BBED-064373DD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(radiance) ray</a:t>
            </a:r>
            <a:r>
              <a:rPr lang="en-US" dirty="0"/>
              <a:t> generated from the camera</a:t>
            </a:r>
          </a:p>
          <a:p>
            <a:r>
              <a:rPr lang="en-US" b="1" dirty="0"/>
              <a:t>shadow ray</a:t>
            </a:r>
            <a:r>
              <a:rPr lang="en-US" dirty="0"/>
              <a:t> just in case the ray hits a geometry on its way to the light source</a:t>
            </a:r>
          </a:p>
          <a:p>
            <a:r>
              <a:rPr lang="en-US" b="1" dirty="0"/>
              <a:t>reflection</a:t>
            </a:r>
            <a:r>
              <a:rPr lang="en-US" dirty="0"/>
              <a:t> ray in case the material of the object is reflective</a:t>
            </a:r>
          </a:p>
          <a:p>
            <a:endParaRPr lang="en-US" dirty="0"/>
          </a:p>
          <a:p>
            <a:r>
              <a:rPr lang="en-US" dirty="0"/>
              <a:t>Reflection logic = Radiance logic. We just have to know when to fire off this ray </a:t>
            </a:r>
            <a:r>
              <a:rPr lang="en-US" dirty="0">
                <a:sym typeface="Wingdings" panose="05000000000000000000" pitchFamily="2" charset="2"/>
              </a:rPr>
              <a:t> effectively only need two </a:t>
            </a:r>
            <a:r>
              <a:rPr lang="en-US" i="1" dirty="0" err="1">
                <a:sym typeface="Wingdings" panose="05000000000000000000" pitchFamily="2" charset="2"/>
              </a:rPr>
              <a:t>TraceRay</a:t>
            </a:r>
            <a:r>
              <a:rPr lang="en-US" i="1" dirty="0">
                <a:sym typeface="Wingdings" panose="05000000000000000000" pitchFamily="2" charset="2"/>
              </a:rPr>
              <a:t>() </a:t>
            </a:r>
            <a:r>
              <a:rPr lang="en-US" dirty="0">
                <a:sym typeface="Wingdings" panose="05000000000000000000" pitchFamily="2" charset="2"/>
              </a:rPr>
              <a:t>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0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0EC-3977-4A40-880B-8E6BEAE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Radiance vs Shadow 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4416-D57A-4E8E-AC48-0657A69F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</a:t>
            </a:r>
            <a:r>
              <a:rPr lang="en-US" dirty="0" err="1"/>
              <a:t>TraceRay</a:t>
            </a:r>
            <a:r>
              <a:rPr lang="en-US" dirty="0"/>
              <a:t>() calls, where else do we need to distinguish between these two?</a:t>
            </a:r>
          </a:p>
          <a:p>
            <a:r>
              <a:rPr lang="en-US" dirty="0"/>
              <a:t>Miss shaders:</a:t>
            </a:r>
          </a:p>
          <a:p>
            <a:pPr lvl="1"/>
            <a:r>
              <a:rPr lang="en-US" dirty="0"/>
              <a:t>These define what happens when a ray misses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Shadow ray misses </a:t>
            </a:r>
            <a:r>
              <a:rPr lang="en-US" dirty="0">
                <a:sym typeface="Wingdings" panose="05000000000000000000" pitchFamily="2" charset="2"/>
              </a:rPr>
              <a:t>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6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65B0-2EAA-462A-A606-783C8161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are we raytracing?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3355-941C-48DA-B940-721B27E3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Geometry</a:t>
            </a:r>
          </a:p>
          <a:p>
            <a:pPr lvl="1"/>
            <a:r>
              <a:rPr lang="en-US" dirty="0"/>
              <a:t>Axis-Aligned Bounding Box</a:t>
            </a:r>
          </a:p>
          <a:p>
            <a:pPr lvl="1"/>
            <a:r>
              <a:rPr lang="en-US" dirty="0"/>
              <a:t>Type of Procedural</a:t>
            </a:r>
          </a:p>
          <a:p>
            <a:pPr lvl="2"/>
            <a:r>
              <a:rPr lang="en-US" dirty="0"/>
              <a:t>Box, Spheres, </a:t>
            </a:r>
            <a:r>
              <a:rPr lang="en-US" dirty="0" err="1"/>
              <a:t>Metaballs</a:t>
            </a:r>
            <a:endParaRPr lang="en-US" dirty="0"/>
          </a:p>
          <a:p>
            <a:pPr lvl="1"/>
            <a:r>
              <a:rPr lang="en-US" dirty="0"/>
              <a:t>Logic that defines bounds/behavior of Procedural</a:t>
            </a:r>
          </a:p>
          <a:p>
            <a:r>
              <a:rPr lang="en-US" dirty="0"/>
              <a:t>Plane</a:t>
            </a:r>
          </a:p>
          <a:p>
            <a:pPr lvl="1"/>
            <a:r>
              <a:rPr lang="en-US" dirty="0"/>
              <a:t>2 Triangles</a:t>
            </a:r>
          </a:p>
          <a:p>
            <a:pPr lvl="1"/>
            <a:endParaRPr lang="en-US" dirty="0"/>
          </a:p>
          <a:p>
            <a:r>
              <a:rPr lang="en-US" dirty="0"/>
              <a:t>Question: where do we need to distinguish between these two in the GPU code?</a:t>
            </a:r>
          </a:p>
        </p:txBody>
      </p:sp>
    </p:spTree>
    <p:extLst>
      <p:ext uri="{BB962C8B-B14F-4D97-AF65-F5344CB8AC3E}">
        <p14:creationId xmlns:p14="http://schemas.microsoft.com/office/powerpoint/2010/main" val="124414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A791-5A74-490D-BAEE-DC458717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Remember this guy?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14E191-3177-4856-A9E4-2308950F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4302524" cy="3787443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Intersection shader defines the point of intersection and the normal vector at that point?</a:t>
            </a:r>
          </a:p>
          <a:p>
            <a:pPr lvl="1"/>
            <a:r>
              <a:rPr lang="en-US" sz="1600" dirty="0"/>
              <a:t>Why do we need </a:t>
            </a:r>
            <a:r>
              <a:rPr lang="en-US" sz="1600" dirty="0" err="1"/>
              <a:t>normals</a:t>
            </a:r>
            <a:r>
              <a:rPr lang="en-US" sz="1600" dirty="0"/>
              <a:t>?</a:t>
            </a:r>
          </a:p>
          <a:p>
            <a:pPr lvl="1"/>
            <a:r>
              <a:rPr lang="en-US" sz="1600" dirty="0"/>
              <a:t>Why do we need the intersection point?</a:t>
            </a:r>
          </a:p>
          <a:p>
            <a:r>
              <a:rPr lang="en-US" sz="2000" dirty="0"/>
              <a:t>We use this to distinguish between sphere intersection, triangle intersection, box intersection, etc..</a:t>
            </a:r>
          </a:p>
        </p:txBody>
      </p:sp>
      <p:pic>
        <p:nvPicPr>
          <p:cNvPr id="6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1237937-5982-4867-9F95-039769F1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46" y="1033925"/>
            <a:ext cx="5353456" cy="43095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CEF4E1-961A-4C3C-8C6C-1BC1057A4005}"/>
              </a:ext>
            </a:extLst>
          </p:cNvPr>
          <p:cNvSpPr/>
          <p:nvPr/>
        </p:nvSpPr>
        <p:spPr>
          <a:xfrm>
            <a:off x="9551854" y="2751725"/>
            <a:ext cx="1732031" cy="971863"/>
          </a:xfrm>
          <a:custGeom>
            <a:avLst/>
            <a:gdLst>
              <a:gd name="connsiteX0" fmla="*/ 1156995 w 1732031"/>
              <a:gd name="connsiteY0" fmla="*/ 48036 h 971863"/>
              <a:gd name="connsiteX1" fmla="*/ 308583 w 1732031"/>
              <a:gd name="connsiteY1" fmla="*/ 48036 h 971863"/>
              <a:gd name="connsiteX2" fmla="*/ 280303 w 1732031"/>
              <a:gd name="connsiteY2" fmla="*/ 66889 h 971863"/>
              <a:gd name="connsiteX3" fmla="*/ 233169 w 1732031"/>
              <a:gd name="connsiteY3" fmla="*/ 76316 h 971863"/>
              <a:gd name="connsiteX4" fmla="*/ 195461 w 1732031"/>
              <a:gd name="connsiteY4" fmla="*/ 85743 h 971863"/>
              <a:gd name="connsiteX5" fmla="*/ 167181 w 1732031"/>
              <a:gd name="connsiteY5" fmla="*/ 95170 h 971863"/>
              <a:gd name="connsiteX6" fmla="*/ 110620 w 1732031"/>
              <a:gd name="connsiteY6" fmla="*/ 132877 h 971863"/>
              <a:gd name="connsiteX7" fmla="*/ 91767 w 1732031"/>
              <a:gd name="connsiteY7" fmla="*/ 161157 h 971863"/>
              <a:gd name="connsiteX8" fmla="*/ 63486 w 1732031"/>
              <a:gd name="connsiteY8" fmla="*/ 180011 h 971863"/>
              <a:gd name="connsiteX9" fmla="*/ 54059 w 1732031"/>
              <a:gd name="connsiteY9" fmla="*/ 255426 h 971863"/>
              <a:gd name="connsiteX10" fmla="*/ 25779 w 1732031"/>
              <a:gd name="connsiteY10" fmla="*/ 311986 h 971863"/>
              <a:gd name="connsiteX11" fmla="*/ 25779 w 1732031"/>
              <a:gd name="connsiteY11" fmla="*/ 604217 h 971863"/>
              <a:gd name="connsiteX12" fmla="*/ 35206 w 1732031"/>
              <a:gd name="connsiteY12" fmla="*/ 641924 h 971863"/>
              <a:gd name="connsiteX13" fmla="*/ 129474 w 1732031"/>
              <a:gd name="connsiteY13" fmla="*/ 736193 h 971863"/>
              <a:gd name="connsiteX14" fmla="*/ 214315 w 1732031"/>
              <a:gd name="connsiteY14" fmla="*/ 792753 h 971863"/>
              <a:gd name="connsiteX15" fmla="*/ 233169 w 1732031"/>
              <a:gd name="connsiteY15" fmla="*/ 821034 h 971863"/>
              <a:gd name="connsiteX16" fmla="*/ 261449 w 1732031"/>
              <a:gd name="connsiteY16" fmla="*/ 830461 h 971863"/>
              <a:gd name="connsiteX17" fmla="*/ 308583 w 1732031"/>
              <a:gd name="connsiteY17" fmla="*/ 849314 h 971863"/>
              <a:gd name="connsiteX18" fmla="*/ 431132 w 1732031"/>
              <a:gd name="connsiteY18" fmla="*/ 915302 h 971863"/>
              <a:gd name="connsiteX19" fmla="*/ 459412 w 1732031"/>
              <a:gd name="connsiteY19" fmla="*/ 924729 h 971863"/>
              <a:gd name="connsiteX20" fmla="*/ 525400 w 1732031"/>
              <a:gd name="connsiteY20" fmla="*/ 943582 h 971863"/>
              <a:gd name="connsiteX21" fmla="*/ 553680 w 1732031"/>
              <a:gd name="connsiteY21" fmla="*/ 962436 h 971863"/>
              <a:gd name="connsiteX22" fmla="*/ 638521 w 1732031"/>
              <a:gd name="connsiteY22" fmla="*/ 971863 h 971863"/>
              <a:gd name="connsiteX23" fmla="*/ 977886 w 1732031"/>
              <a:gd name="connsiteY23" fmla="*/ 962436 h 971863"/>
              <a:gd name="connsiteX24" fmla="*/ 1175849 w 1732031"/>
              <a:gd name="connsiteY24" fmla="*/ 943582 h 971863"/>
              <a:gd name="connsiteX25" fmla="*/ 1251264 w 1732031"/>
              <a:gd name="connsiteY25" fmla="*/ 915302 h 971863"/>
              <a:gd name="connsiteX26" fmla="*/ 1354958 w 1732031"/>
              <a:gd name="connsiteY26" fmla="*/ 858741 h 971863"/>
              <a:gd name="connsiteX27" fmla="*/ 1552921 w 1732031"/>
              <a:gd name="connsiteY27" fmla="*/ 764473 h 971863"/>
              <a:gd name="connsiteX28" fmla="*/ 1628336 w 1732031"/>
              <a:gd name="connsiteY28" fmla="*/ 717339 h 971863"/>
              <a:gd name="connsiteX29" fmla="*/ 1732031 w 1732031"/>
              <a:gd name="connsiteY29" fmla="*/ 575937 h 971863"/>
              <a:gd name="connsiteX30" fmla="*/ 1722604 w 1732031"/>
              <a:gd name="connsiteY30" fmla="*/ 443962 h 971863"/>
              <a:gd name="connsiteX31" fmla="*/ 1703750 w 1732031"/>
              <a:gd name="connsiteY31" fmla="*/ 387401 h 971863"/>
              <a:gd name="connsiteX32" fmla="*/ 1675470 w 1732031"/>
              <a:gd name="connsiteY32" fmla="*/ 302560 h 971863"/>
              <a:gd name="connsiteX33" fmla="*/ 1647189 w 1732031"/>
              <a:gd name="connsiteY33" fmla="*/ 227145 h 971863"/>
              <a:gd name="connsiteX34" fmla="*/ 1618909 w 1732031"/>
              <a:gd name="connsiteY34" fmla="*/ 189438 h 971863"/>
              <a:gd name="connsiteX35" fmla="*/ 1505787 w 1732031"/>
              <a:gd name="connsiteY35" fmla="*/ 95170 h 971863"/>
              <a:gd name="connsiteX36" fmla="*/ 1477507 w 1732031"/>
              <a:gd name="connsiteY36" fmla="*/ 85743 h 971863"/>
              <a:gd name="connsiteX37" fmla="*/ 1458653 w 1732031"/>
              <a:gd name="connsiteY37" fmla="*/ 57463 h 971863"/>
              <a:gd name="connsiteX38" fmla="*/ 1411519 w 1732031"/>
              <a:gd name="connsiteY38" fmla="*/ 48036 h 971863"/>
              <a:gd name="connsiteX39" fmla="*/ 1345532 w 1732031"/>
              <a:gd name="connsiteY39" fmla="*/ 38609 h 971863"/>
              <a:gd name="connsiteX40" fmla="*/ 1251264 w 1732031"/>
              <a:gd name="connsiteY40" fmla="*/ 10329 h 971863"/>
              <a:gd name="connsiteX41" fmla="*/ 1194703 w 1732031"/>
              <a:gd name="connsiteY41" fmla="*/ 902 h 971863"/>
              <a:gd name="connsiteX42" fmla="*/ 1091008 w 1732031"/>
              <a:gd name="connsiteY42" fmla="*/ 902 h 97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32031" h="971863">
                <a:moveTo>
                  <a:pt x="1156995" y="48036"/>
                </a:moveTo>
                <a:cubicBezTo>
                  <a:pt x="826858" y="39113"/>
                  <a:pt x="659305" y="29248"/>
                  <a:pt x="308583" y="48036"/>
                </a:cubicBezTo>
                <a:cubicBezTo>
                  <a:pt x="297270" y="48642"/>
                  <a:pt x="290911" y="62911"/>
                  <a:pt x="280303" y="66889"/>
                </a:cubicBezTo>
                <a:cubicBezTo>
                  <a:pt x="265301" y="72515"/>
                  <a:pt x="248810" y="72840"/>
                  <a:pt x="233169" y="76316"/>
                </a:cubicBezTo>
                <a:cubicBezTo>
                  <a:pt x="220521" y="79127"/>
                  <a:pt x="207919" y="82184"/>
                  <a:pt x="195461" y="85743"/>
                </a:cubicBezTo>
                <a:cubicBezTo>
                  <a:pt x="185907" y="88473"/>
                  <a:pt x="175867" y="90344"/>
                  <a:pt x="167181" y="95170"/>
                </a:cubicBezTo>
                <a:cubicBezTo>
                  <a:pt x="147373" y="106174"/>
                  <a:pt x="110620" y="132877"/>
                  <a:pt x="110620" y="132877"/>
                </a:cubicBezTo>
                <a:cubicBezTo>
                  <a:pt x="104336" y="142304"/>
                  <a:pt x="99778" y="153146"/>
                  <a:pt x="91767" y="161157"/>
                </a:cubicBezTo>
                <a:cubicBezTo>
                  <a:pt x="83756" y="169168"/>
                  <a:pt x="67694" y="169492"/>
                  <a:pt x="63486" y="180011"/>
                </a:cubicBezTo>
                <a:cubicBezTo>
                  <a:pt x="54077" y="203533"/>
                  <a:pt x="58591" y="230501"/>
                  <a:pt x="54059" y="255426"/>
                </a:cubicBezTo>
                <a:cubicBezTo>
                  <a:pt x="49180" y="282260"/>
                  <a:pt x="40875" y="289342"/>
                  <a:pt x="25779" y="311986"/>
                </a:cubicBezTo>
                <a:cubicBezTo>
                  <a:pt x="-16844" y="439852"/>
                  <a:pt x="768" y="362452"/>
                  <a:pt x="25779" y="604217"/>
                </a:cubicBezTo>
                <a:cubicBezTo>
                  <a:pt x="27112" y="617104"/>
                  <a:pt x="27202" y="631737"/>
                  <a:pt x="35206" y="641924"/>
                </a:cubicBezTo>
                <a:cubicBezTo>
                  <a:pt x="62661" y="676867"/>
                  <a:pt x="95335" y="707744"/>
                  <a:pt x="129474" y="736193"/>
                </a:cubicBezTo>
                <a:cubicBezTo>
                  <a:pt x="193668" y="789688"/>
                  <a:pt x="162752" y="775567"/>
                  <a:pt x="214315" y="792753"/>
                </a:cubicBezTo>
                <a:cubicBezTo>
                  <a:pt x="220600" y="802180"/>
                  <a:pt x="224322" y="813956"/>
                  <a:pt x="233169" y="821034"/>
                </a:cubicBezTo>
                <a:cubicBezTo>
                  <a:pt x="240928" y="827241"/>
                  <a:pt x="252145" y="826972"/>
                  <a:pt x="261449" y="830461"/>
                </a:cubicBezTo>
                <a:cubicBezTo>
                  <a:pt x="277293" y="836403"/>
                  <a:pt x="293448" y="841746"/>
                  <a:pt x="308583" y="849314"/>
                </a:cubicBezTo>
                <a:cubicBezTo>
                  <a:pt x="350080" y="870062"/>
                  <a:pt x="389635" y="894553"/>
                  <a:pt x="431132" y="915302"/>
                </a:cubicBezTo>
                <a:cubicBezTo>
                  <a:pt x="440020" y="919746"/>
                  <a:pt x="449894" y="921874"/>
                  <a:pt x="459412" y="924729"/>
                </a:cubicBezTo>
                <a:cubicBezTo>
                  <a:pt x="481323" y="931302"/>
                  <a:pt x="503404" y="937298"/>
                  <a:pt x="525400" y="943582"/>
                </a:cubicBezTo>
                <a:cubicBezTo>
                  <a:pt x="534827" y="949867"/>
                  <a:pt x="542689" y="959688"/>
                  <a:pt x="553680" y="962436"/>
                </a:cubicBezTo>
                <a:cubicBezTo>
                  <a:pt x="581285" y="969337"/>
                  <a:pt x="610067" y="971863"/>
                  <a:pt x="638521" y="971863"/>
                </a:cubicBezTo>
                <a:cubicBezTo>
                  <a:pt x="751686" y="971863"/>
                  <a:pt x="864764" y="965578"/>
                  <a:pt x="977886" y="962436"/>
                </a:cubicBezTo>
                <a:cubicBezTo>
                  <a:pt x="1035293" y="958335"/>
                  <a:pt x="1114933" y="955765"/>
                  <a:pt x="1175849" y="943582"/>
                </a:cubicBezTo>
                <a:cubicBezTo>
                  <a:pt x="1189446" y="940863"/>
                  <a:pt x="1247247" y="917311"/>
                  <a:pt x="1251264" y="915302"/>
                </a:cubicBezTo>
                <a:cubicBezTo>
                  <a:pt x="1286480" y="897694"/>
                  <a:pt x="1319742" y="876349"/>
                  <a:pt x="1354958" y="858741"/>
                </a:cubicBezTo>
                <a:cubicBezTo>
                  <a:pt x="1512058" y="780191"/>
                  <a:pt x="1366167" y="867188"/>
                  <a:pt x="1552921" y="764473"/>
                </a:cubicBezTo>
                <a:cubicBezTo>
                  <a:pt x="1578896" y="750187"/>
                  <a:pt x="1605828" y="736631"/>
                  <a:pt x="1628336" y="717339"/>
                </a:cubicBezTo>
                <a:cubicBezTo>
                  <a:pt x="1672583" y="679413"/>
                  <a:pt x="1701884" y="624172"/>
                  <a:pt x="1732031" y="575937"/>
                </a:cubicBezTo>
                <a:cubicBezTo>
                  <a:pt x="1728889" y="531945"/>
                  <a:pt x="1729147" y="487578"/>
                  <a:pt x="1722604" y="443962"/>
                </a:cubicBezTo>
                <a:cubicBezTo>
                  <a:pt x="1719656" y="424308"/>
                  <a:pt x="1708570" y="406681"/>
                  <a:pt x="1703750" y="387401"/>
                </a:cubicBezTo>
                <a:cubicBezTo>
                  <a:pt x="1687954" y="324219"/>
                  <a:pt x="1702093" y="373555"/>
                  <a:pt x="1675470" y="302560"/>
                </a:cubicBezTo>
                <a:cubicBezTo>
                  <a:pt x="1665701" y="276508"/>
                  <a:pt x="1661204" y="252372"/>
                  <a:pt x="1647189" y="227145"/>
                </a:cubicBezTo>
                <a:cubicBezTo>
                  <a:pt x="1639559" y="213411"/>
                  <a:pt x="1629419" y="201116"/>
                  <a:pt x="1618909" y="189438"/>
                </a:cubicBezTo>
                <a:cubicBezTo>
                  <a:pt x="1596405" y="164433"/>
                  <a:pt x="1541974" y="107233"/>
                  <a:pt x="1505787" y="95170"/>
                </a:cubicBezTo>
                <a:lnTo>
                  <a:pt x="1477507" y="85743"/>
                </a:lnTo>
                <a:cubicBezTo>
                  <a:pt x="1471222" y="76316"/>
                  <a:pt x="1468490" y="63084"/>
                  <a:pt x="1458653" y="57463"/>
                </a:cubicBezTo>
                <a:cubicBezTo>
                  <a:pt x="1444742" y="49514"/>
                  <a:pt x="1427323" y="50670"/>
                  <a:pt x="1411519" y="48036"/>
                </a:cubicBezTo>
                <a:cubicBezTo>
                  <a:pt x="1389602" y="44383"/>
                  <a:pt x="1367528" y="41751"/>
                  <a:pt x="1345532" y="38609"/>
                </a:cubicBezTo>
                <a:cubicBezTo>
                  <a:pt x="1309449" y="26581"/>
                  <a:pt x="1286889" y="17454"/>
                  <a:pt x="1251264" y="10329"/>
                </a:cubicBezTo>
                <a:cubicBezTo>
                  <a:pt x="1232521" y="6581"/>
                  <a:pt x="1213784" y="2024"/>
                  <a:pt x="1194703" y="902"/>
                </a:cubicBezTo>
                <a:cubicBezTo>
                  <a:pt x="1160198" y="-1128"/>
                  <a:pt x="1125573" y="902"/>
                  <a:pt x="1091008" y="90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1593</Words>
  <Application>Microsoft Office PowerPoint</Application>
  <PresentationFormat>Widescreen</PresentationFormat>
  <Paragraphs>212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DirectX Raytracing (DXR)</vt:lpstr>
      <vt:lpstr>DirectX</vt:lpstr>
      <vt:lpstr>Raytracing</vt:lpstr>
      <vt:lpstr>Raytracing vs. Pathtracing </vt:lpstr>
      <vt:lpstr>DirectX + Raytracing = DirectX Raytracing (DXR)</vt:lpstr>
      <vt:lpstr>Ray types</vt:lpstr>
      <vt:lpstr>Radiance vs Shadow rays</vt:lpstr>
      <vt:lpstr>What are we raytracing?</vt:lpstr>
      <vt:lpstr>Remember this guy?</vt:lpstr>
      <vt:lpstr>ClosestHit shader</vt:lpstr>
      <vt:lpstr>Where do these rays even come from?</vt:lpstr>
      <vt:lpstr>How did this even get to the GPU?</vt:lpstr>
      <vt:lpstr>CPU code: Scene Data</vt:lpstr>
      <vt:lpstr>CPU code: Root Signatures</vt:lpstr>
      <vt:lpstr>What this means on the GPU</vt:lpstr>
      <vt:lpstr>CPU Code: HitGroups</vt:lpstr>
      <vt:lpstr>CPU Code: Raytracing Pipeline State Object (RTPSO)</vt:lpstr>
      <vt:lpstr>CPU Code: Geometry data (Triangles)</vt:lpstr>
      <vt:lpstr>CPU Code: Geometry data (Procedurals)</vt:lpstr>
      <vt:lpstr>CPU Code: Acceleration Structures</vt:lpstr>
      <vt:lpstr>Our Acceleration Structure</vt:lpstr>
      <vt:lpstr>How to describe this monstrosity?</vt:lpstr>
      <vt:lpstr>CPU Code: Shader Tables</vt:lpstr>
      <vt:lpstr>CPU Code: DispatchRays()</vt:lpstr>
      <vt:lpstr>GPU Code: Raygen/TraceRay/Miss/ClosestHit</vt:lpstr>
      <vt:lpstr>PowerPoint Presentation</vt:lpstr>
      <vt:lpstr>Intersection Shader: Metaballs</vt:lpstr>
      <vt:lpstr>How do we even define a blob?!</vt:lpstr>
      <vt:lpstr>Core Idea: Threshold rendering</vt:lpstr>
      <vt:lpstr>Raymarching Metaballs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Raytracing (DXR)</dc:title>
  <dc:creator>Zied BHA</dc:creator>
  <cp:lastModifiedBy>Zied BHA</cp:lastModifiedBy>
  <cp:revision>1</cp:revision>
  <dcterms:created xsi:type="dcterms:W3CDTF">2019-10-18T16:40:06Z</dcterms:created>
  <dcterms:modified xsi:type="dcterms:W3CDTF">2019-10-18T16:43:49Z</dcterms:modified>
</cp:coreProperties>
</file>