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421" r:id="rId2"/>
    <p:sldId id="423" r:id="rId3"/>
    <p:sldId id="372" r:id="rId4"/>
    <p:sldId id="374" r:id="rId5"/>
    <p:sldId id="375" r:id="rId6"/>
    <p:sldId id="361" r:id="rId7"/>
    <p:sldId id="376" r:id="rId8"/>
    <p:sldId id="380" r:id="rId9"/>
    <p:sldId id="383" r:id="rId10"/>
    <p:sldId id="420" r:id="rId11"/>
    <p:sldId id="385" r:id="rId12"/>
    <p:sldId id="400" r:id="rId13"/>
    <p:sldId id="401" r:id="rId14"/>
    <p:sldId id="387" r:id="rId15"/>
    <p:sldId id="388" r:id="rId16"/>
    <p:sldId id="413" r:id="rId17"/>
    <p:sldId id="384" r:id="rId18"/>
    <p:sldId id="355" r:id="rId19"/>
    <p:sldId id="422" r:id="rId20"/>
    <p:sldId id="424" r:id="rId21"/>
    <p:sldId id="368" r:id="rId22"/>
    <p:sldId id="356" r:id="rId23"/>
    <p:sldId id="359" r:id="rId24"/>
    <p:sldId id="360" r:id="rId25"/>
    <p:sldId id="358" r:id="rId26"/>
    <p:sldId id="405" r:id="rId27"/>
    <p:sldId id="407" r:id="rId28"/>
    <p:sldId id="408" r:id="rId29"/>
    <p:sldId id="409" r:id="rId30"/>
    <p:sldId id="410" r:id="rId31"/>
    <p:sldId id="416" r:id="rId32"/>
    <p:sldId id="412" r:id="rId33"/>
    <p:sldId id="403" r:id="rId34"/>
    <p:sldId id="404" r:id="rId35"/>
    <p:sldId id="419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6609" autoAdjust="0"/>
  </p:normalViewPr>
  <p:slideViewPr>
    <p:cSldViewPr>
      <p:cViewPr varScale="1">
        <p:scale>
          <a:sx n="61" d="100"/>
          <a:sy n="61" d="100"/>
        </p:scale>
        <p:origin x="-61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mobile/touch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html5rocks.com/en/tutorials/device/orientation/" TargetMode="External"/><Relationship Id="rId4" Type="http://schemas.openxmlformats.org/officeDocument/2006/relationships/hyperlink" Target="http://diveintohtml5.org/geolocatio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tab is in a separate process – security – one tab can’t crash other tabs.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D602D7-7080-42E8-9A0A-0AAD13F93684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browsers also use a multi-process architecture in one form or another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 to synchronize processes.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10BE2-54E0-43DE-B547-91BA926BBFA6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r>
              <a:rPr lang="en-US" baseline="0" dirty="0" smtClean="0"/>
              <a:t> is the next media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FDF19-1D94-46CA-90EE-F246805DEE9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Try “webgl”, then “experimental-webgl”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FE2467-8FEA-4EDD-ACAE-59EDEA7B5A80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97A62F-5F08-4EDA-91E9-ED076583DF3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ANGLE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Implements GL ES API over D3D 9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Translates GLSL ES to HLSL</a:t>
            </a: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AA497-4EFA-4DD2-843C-13B48B3F884E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Chrome to get WebGL</a:t>
            </a:r>
            <a:r>
              <a:rPr lang="en-US" baseline="0" dirty="0" smtClean="0"/>
              <a:t> support soon</a:t>
            </a:r>
            <a:endParaRPr 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6FC382-15E4-4F6D-9658-48B7958A3339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F3505A-A1ED-4EC4-8ABE-212BFCC8B45A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Touch events:  </a:t>
            </a:r>
            <a:r>
              <a:rPr lang="en-US" smtClean="0">
                <a:hlinkClick r:id="rId3"/>
              </a:rPr>
              <a:t>http://www.html5rocks.com/en/mobile/touch.html</a:t>
            </a:r>
            <a:endParaRPr lang="en-US" smtClean="0"/>
          </a:p>
          <a:p>
            <a:r>
              <a:rPr lang="en-US" smtClean="0"/>
              <a:t>Geolocation:  </a:t>
            </a:r>
            <a:r>
              <a:rPr lang="en-US" smtClean="0">
                <a:hlinkClick r:id="rId4"/>
              </a:rPr>
              <a:t>http://diveintohtml5.org/geolocation.html</a:t>
            </a:r>
            <a:endParaRPr lang="en-US" smtClean="0"/>
          </a:p>
          <a:p>
            <a:r>
              <a:rPr lang="en-US" smtClean="0"/>
              <a:t>Orientation and motion:  </a:t>
            </a:r>
            <a:r>
              <a:rPr lang="en-US" smtClean="0">
                <a:hlinkClick r:id="rId5"/>
              </a:rPr>
              <a:t>http://www.html5rocks.com/en/tutorials/device/orientation/</a:t>
            </a: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077-C18E-4AD1-82C7-A68C4988219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webg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aulirish.com/2011/requestanimationframe-for-smart-animat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rfQ8rKGTVl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hronos.org/webgl/wiki/Getting_a_WebGL_Implementation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ebglstat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ges.drexel.edu/~kc498/home/Welcome.html" TargetMode="External"/><Relationship Id="rId2" Type="http://schemas.openxmlformats.org/officeDocument/2006/relationships/hyperlink" Target="http://analyticalgraphicsinc.github.com/webglrepo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ngleprojec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cnet.com/8301-30685_3-20071902-264/apple-signs-up-for-webgl-graphics-in-iad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appymaria.com/misc/TouchEventTest_v2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khronos.org/assets/uploads/developers/library/2011-siggraph-mobile/OpenGL-ES-and-Mobile-Trends_Aug-11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khronos.org/assets/uploads/developers/library/2010_siggraph_bof_webgl/WebGL-BOF-2-WebGL-in-Chrome_SIGGRAPH-Jul29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khronos.org/assets/uploads/developers/library/2010_siggraph_bof_webgl/WebGL-BOF-2-WebGL-in-Chrome_SIGGRAPH-Jul2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0_siggraph_bof_webgl/WebGL-BOF-2-WebGL-in-Chrome_SIGGRAPH-Jul29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0_siggraph_bof_webgl/WebGL-BOF-2-WebGL-in-Chrome_SIGGRAPH-Jul29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hrysaora.com/" TargetMode="External"/><Relationship Id="rId2" Type="http://schemas.openxmlformats.org/officeDocument/2006/relationships/hyperlink" Target="http://senchalabs.github.com/philogl/PhiloGL/examples/worldFligh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cenejs.org/" TargetMode="External"/><Relationship Id="rId2" Type="http://schemas.openxmlformats.org/officeDocument/2006/relationships/hyperlink" Target="https://github.com/mrdoob/three.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webgl/wiki/User_Contributions" TargetMode="External"/><Relationship Id="rId5" Type="http://schemas.openxmlformats.org/officeDocument/2006/relationships/hyperlink" Target="http://spidergl.org/" TargetMode="External"/><Relationship Id="rId4" Type="http://schemas.openxmlformats.org/officeDocument/2006/relationships/hyperlink" Target="http://senchalabs.github.com/philog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" TargetMode="External"/><Relationship Id="rId2" Type="http://schemas.openxmlformats.org/officeDocument/2006/relationships/hyperlink" Target="http://www.webglcamp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ebcl.nokiaresearch.com/kerneltoy/" TargetMode="External"/><Relationship Id="rId2" Type="http://schemas.openxmlformats.org/officeDocument/2006/relationships/hyperlink" Target="http://www.khronos.org/webc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1-siggraph-mobile/Khronos-and-the-Mobile-Ecosystem_Aug-11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operasoftware.github.com/Emberwin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madebyevan.com/webgl-wat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registry/webgl/specs/late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dirty="0" smtClean="0"/>
              <a:t>WebGL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Spring </a:t>
            </a:r>
            <a:r>
              <a:rPr lang="en-US" sz="2800" dirty="0" smtClean="0"/>
              <a:t>2012</a:t>
            </a:r>
            <a:endParaRPr lang="en-US" sz="2800" dirty="0"/>
          </a:p>
        </p:txBody>
      </p:sp>
      <p:pic>
        <p:nvPicPr>
          <p:cNvPr id="6" name="Picture 4" descr="C:\Data\Penn\565\2012 Spring\html\images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0"/>
            <a:ext cx="6097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969000"/>
            <a:ext cx="11271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blogsdna.com/wp-content/uploads/2010/11/FirefoxLogo-main_Fu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5969000"/>
            <a:ext cx="89058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http://media.opera.com/media/images/icon/Opera_512x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8" y="5969000"/>
            <a:ext cx="855662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https://devimages.apple.com.edgekey.net/programs/safari/images/safari-logo-l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935663"/>
            <a:ext cx="8350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WebG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945188"/>
            <a:ext cx="19589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Alternatives?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Flash</a:t>
            </a:r>
          </a:p>
          <a:p>
            <a:r>
              <a:rPr lang="en-US" smtClean="0"/>
              <a:t>Silverlight</a:t>
            </a:r>
          </a:p>
          <a:p>
            <a:r>
              <a:rPr lang="en-US" smtClean="0"/>
              <a:t>Java Applets</a:t>
            </a:r>
          </a:p>
          <a:p>
            <a:r>
              <a:rPr lang="en-US" smtClean="0"/>
              <a:t>Unity</a:t>
            </a:r>
          </a:p>
          <a:p>
            <a:endParaRPr lang="en-US" smtClean="0"/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context is easy: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HTML: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&lt;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id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glCanvas"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width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"1024"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height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"768"</a:t>
            </a:r>
            <a:r>
              <a:rPr lang="en-US" sz="2800" kern="0" dirty="0">
                <a:latin typeface="Courier New" charset="0"/>
              </a:rPr>
              <a:t>&gt;&lt;/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JavaScript: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latin typeface="Courier New" charset="0"/>
              </a:rPr>
              <a:t>gl =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document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getElementById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</a:t>
            </a:r>
            <a:r>
              <a:rPr lang="en-US" sz="2800" kern="0" dirty="0">
                <a:latin typeface="Courier New" charset="0"/>
              </a:rPr>
              <a:t>).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getContext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"experimental-</a:t>
            </a:r>
            <a:r>
              <a:rPr lang="en-US" sz="2800" kern="0" dirty="0" err="1">
                <a:solidFill>
                  <a:srgbClr val="FF0000"/>
                </a:solidFill>
                <a:latin typeface="Courier New" charset="0"/>
              </a:rPr>
              <a:t>webgl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The rest is similar to desktop OpenGL: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bindBuffer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vertexAttribPointer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... */</a:t>
            </a:r>
            <a:r>
              <a:rPr lang="en-US" sz="2800" kern="0" dirty="0">
                <a:latin typeface="Courier New" charset="0"/>
              </a:rPr>
              <a:t>);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useProgram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drawArrays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... */</a:t>
            </a:r>
            <a:r>
              <a:rPr lang="en-US" sz="2800" kern="0" dirty="0">
                <a:latin typeface="Courier New" charset="0"/>
              </a:rPr>
              <a:t>);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Checkout </a:t>
            </a:r>
            <a:r>
              <a:rPr lang="en-US" sz="1400">
                <a:hlinkClick r:id="rId2"/>
              </a:rPr>
              <a:t>http://learningwebgl.com/</a:t>
            </a: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Create an animation loop: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latin typeface="Courier New" charset="0"/>
              </a:rPr>
              <a:t>tick(){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 GL calls to draw scene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window</a:t>
            </a:r>
            <a:r>
              <a:rPr lang="en-US" sz="2800" kern="0" dirty="0" err="1">
                <a:latin typeface="Courier New" charset="0"/>
              </a:rPr>
              <a:t>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requestAnimationFrame</a:t>
            </a:r>
            <a:r>
              <a:rPr lang="en-US" sz="2800" kern="0" dirty="0">
                <a:latin typeface="Courier New" charset="0"/>
              </a:rPr>
              <a:t>(tick);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})();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You want this to work cross-browser.  See </a:t>
            </a:r>
            <a:r>
              <a:rPr lang="en-US" sz="1400">
                <a:hlinkClick r:id="rId2"/>
              </a:rPr>
              <a:t>http://paulirish.com/2011/requestanimationframe-for-smart-animating/</a:t>
            </a:r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can be very good.  Why?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can be very good.  Why?</a:t>
            </a:r>
          </a:p>
          <a:p>
            <a:pPr lvl="1"/>
            <a:r>
              <a:rPr lang="en-US" smtClean="0"/>
              <a:t>The GPU is still doing the rendering</a:t>
            </a:r>
          </a:p>
          <a:p>
            <a:pPr lvl="1"/>
            <a:r>
              <a:rPr lang="en-US" smtClean="0"/>
              <a:t>Batch!</a:t>
            </a:r>
          </a:p>
          <a:p>
            <a:pPr lvl="2"/>
            <a:r>
              <a:rPr lang="en-US" smtClean="0"/>
              <a:t>Draw multiple objects with one draw call</a:t>
            </a:r>
          </a:p>
          <a:p>
            <a:pPr lvl="2"/>
            <a:r>
              <a:rPr lang="en-US" smtClean="0"/>
              <a:t>Sort by texture</a:t>
            </a:r>
          </a:p>
          <a:p>
            <a:pPr lvl="2"/>
            <a:r>
              <a:rPr lang="en-US" smtClean="0"/>
              <a:t>Push work into shaders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2"/>
              </a:rPr>
              <a:t>http://www.youtube.com/watch?v=rfQ8rKGTVlg</a:t>
            </a:r>
            <a:endParaRPr 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and other APIs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 advantage of other web APIs:</a:t>
            </a:r>
          </a:p>
          <a:p>
            <a:pPr lvl="1"/>
            <a:r>
              <a:rPr lang="en-US" smtClean="0"/>
              <a:t>HTML5 &lt;video&gt;</a:t>
            </a:r>
          </a:p>
          <a:p>
            <a:pPr lvl="1"/>
            <a:r>
              <a:rPr lang="en-US" smtClean="0"/>
              <a:t>2D &lt;canvas&gt;</a:t>
            </a:r>
          </a:p>
          <a:p>
            <a:pPr lvl="1"/>
            <a:r>
              <a:rPr lang="en-US" smtClean="0"/>
              <a:t>CSS transforms</a:t>
            </a:r>
          </a:p>
          <a:p>
            <a:pPr lvl="1"/>
            <a:r>
              <a:rPr lang="en-US" smtClean="0"/>
              <a:t>Composite UI elements</a:t>
            </a:r>
          </a:p>
          <a:p>
            <a:pPr lvl="1"/>
            <a:r>
              <a:rPr lang="en-US" smtClean="0"/>
              <a:t>Web workers</a:t>
            </a:r>
          </a:p>
          <a:p>
            <a:pPr lvl="1"/>
            <a:r>
              <a:rPr lang="en-US" smtClean="0"/>
              <a:t>Typed Arrays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WebGL support is good, and it is getting better…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Desktop WebGL Support</a:t>
            </a:r>
          </a:p>
        </p:txBody>
      </p:sp>
      <p:sp>
        <p:nvSpPr>
          <p:cNvPr id="24579" name="AutoShape 2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AutoShape 4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1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9718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AutoShape 8" descr="data:image/jpg;base64,/9j/4AAQSkZJRgABAQAAAQABAAD/2wCEAAkGBhQSERUUEhQVFRUVFxQVFBQWFRQVFRQUFBQVFxgUFBQXHCYeFxokGhcVHy8gIycpLCwsGB8xNTAqNSYrLCkBCQoKDgwOGg8PGiklHyQsKSkqLDQsLCwtLCwqKSwsLCwsLCwsLCwpLCwpLCwsLCwsLCksLCksLCwsLCwsLCwsLP/AABEIANwA5QMBIgACEQEDEQH/xAAcAAABBAMBAAAAAAAAAAAAAAAAAwQFBgECBwj/xABIEAABAwEEBwQGBwYEBQUAAAABAAIDEQQFEiEGMUFRYYGREyJxoQcyQlKxwRQjYnKC0fAzQ5KiwuEVJLLxU2Nzk9IWVIOjs//EABsBAAIDAQEBAAAAAAAAAAAAAAAFAwQGAgEH/8QANBEAAQMCBAIJBAEEAwAAAAAAAQACAwQRBRIhMUFREyIyYXGBkaGxBhTR8EIWI8HhFTPx/9oADAMBAAIRAxEAPwDuKEIQhCEIQhCEIQhCFq59Fz/Sb0uQxOdFY2/S5hk4tdhgjP25dTjwbXdULpjHPNmheOcGi5V/fIAKnIDMk6gN5VNvr0tWCAljHutMgy7OzN7Xq+oYP4uS5de14Wm3H/OzukaTlZ46xwA7Bgbm/gXVKk7r0UdTMCJvutAxdBk3nmmLKEDWU+SWyYg29ohf4Ulb/S1bZK/R7NDZ27HTvMr6b8EdADwJKhZL7vO0a7baDXZZ42xAeDmCqs1luWGPUwE+87vHzyHIJ9X9bOimDYmdlqrunndxt4KlWbRK0zOo99qdXMultL9W8gOB8lK2f0VwDOSMyHbileByAfXqVdbBBhbXa6h5bAnIUb53bNsF6A87vPquTTaCOie4Mje2hIBZM4ZVypSTdRafRbVBmy0W6Hj20pblvDqgrp9rsBcS5tM9mrUKZFR9CDuPRTCYO7QBUZ6VuzyqhZdOrziNW2qOYe7PC3/XFRyn7u9NTm5WyxuA2yWd4lbt/duo4bNpStquyOT12An3hk7+JtCq1euipGcTsX2HUB/C/IHmB4rwxQP3FlIypnadbFdY0f02sdtH+XnY922OpbIPGN1Hc6UU6CvKt4WWju80te0g1za9pGo11jxVk0d9LlssZDZXfS4R7MhpM0fZm9r8VeSqyUJGrDdMIqlr99F6HQq5opp5ZLwb9RJ3wKvhf3ZWeLdo4tqOKsQKoEEGxVpZQhC8QhCEIQhCEIQhCEIQhCEIQsEqNmvtrX4d2ROzFuW9823s2ZGhOQ57VTLxdijcGnvZFp+00gjqfmqFTViJ7W+vgrcNOZGl3ougRyVFQmF/aQQWOF01okDGNyqcy52xjGjNzjuCrTtPYbLYhPMTX1WRj15JKeo0b951DauQ3tfktun+kWogkV7KIfs4GnY0bXaquOZy4AOaenMxvwS6eZsLbu3U7pNplabyJacVnsh1QtNJZm753DUD7gyz20qo+x2P1Y42gbGtaAP9uJTVk6sdxlrG4j6zvJuwc/yToNbCyzQs5LNJUP6x05KWuq6GQipo5+127gyurx1nopDEo36eFj/ERWgqSdQAqegVR5PacrDLdlqlMSMSbQ2aZ/shg+0c/wCFtT8E1t9tZE7B2zZJB6zGNNGbw95OR+zQnfRVGVUL3ZGOue5Wn08rGZnNsFZLrfkczlSg3DPUnuJQl1y9zEcsVDy2fNPfpC9cNVEHCyfFyhrVPidU0rQDumoNNtU7+kqHvK00dUtoN+w8ajauohqvHPFku5yj7VaXN1Mjdwc35ggrR14BNpbxC6lgbILOC6imLDdpSNot9lfQWqxB1NTo3GoHAE1HgCkmaI3RajhimkhkOeAvIdya+tR4BLmzvk9WMkHaSAPMqMvjQd8zaOwRuBDmuOMlp/hGXNZ2pFPDcR1BYfG/sn0AllteO/ktLZ6HbRC4S2O1DE01Y7Njwd7ZI86+DVdNFdP7VDSG9Yi2mTbYwB0R/wCvg/ZffoBvprUVotY7VZ24JLSJx7PdIcKbC5zjjHiK8aZKxOtQOUjcLuII6VzCQHHKuJ2WQtkaONrFM/sWkbWP7wV3htbXgFpBB3EauCXXO4pnQmsZoPd2dFZrm0iEnddk7d808osRiqx1dDyVOelfDqdRzU8hYDllMlVQhCEIQhCEIQhC1JQhU7S+8PrA3cK8yfyB6qry25Z0wvD/ADcg3YR/I0/NRVjk7Rwa6MkbXAuZTjnkeSylWS+dx71rqSERwNJ5X9VAaWXQ+V4mixPcwUdEKuIFa442DOu+gz171C2SOR5wtilc73RFIT0AquqR2eKMZ1dqoHkOIp7uWSf/AOIkCpyB1VOvwGspzRYxJTx9G7W2yS12FxVL87bhc1iuC2f+1tH/AGnjyIqnckU8Y78MzANropABzIor++8aazyST78wgkHwANOSt/1C4btCX/0807OKqF1wmbvVozVXKrt4b+as9jY2MUYKb958TrKjfpJJJcak5k7ydacxzbzQbTuG9Z+txKWsfroOA/d06o8Lio2aanif3ZR2mWk8kQEFnqJXir3t1wxnIEbnuo6h2AV2hRej2jrqxl3quBcTnqB1Gu0mnUrbRqMzyvtDtcji4cG6mt5NDRyVwBWtw6nFPEABqd1jcTqjPKeQ2SoKYW6/o46iuJ49kHbUZF1CAdfRPQ5QTdHGMLnOL5G5lsbR3s95r3j03lMWBvFKySkbuvnFaS57sIeC0D1gK0DGnwPDbxSdutEzXGN73GvHJw3jeOCxdFySiVj3twtaanE4VNK0oBXOtNys5Pkp3Pa12gUdiQqzZ7slk2Fo95wplwB1qRtWjrHMAaSxwAGIVIcaa3MJ+B/JShcsVUbpCSu2tsud31ddosxDg8tBNBJG4gE66HaDSusUy2re6PSdbLMQHkTM2g911OQwnm2vFTWnNmkcyMsBc0OIc0CvedhDHED8Q58Vz68YXMc5jxhc00c06wdxVeaigqR/caL+/qm1LUyMFgV2jR/TWw2/ukNZJSpbTA8ccI1jiC4b6KxssjoxRjhJGf3clCKfZdqHwXl5ziHYmkgggggkEEbQRmCukaDelNzC2G1uqDk2U5Dwk2A/b1b96xWLYDPADNSm4G44/wC0/gqhJ1XG3x/pdakuVkrax1jPunMA7iNniCq/a7G+J1HAtOtrhqPEHb4KfgvClHNzB18eB4p1ay2VlCKtP6qNyyv3rWAPtleDwV5kj2HK/VpUfY9InGItqBIyhz1Opn/CQpy7L4EnA7jrB3HiqFfVldFVzcy0Ej7TNZB4gVPLinsNuwdhaGnuStbi+9qJ593qtjR4iJsj+eh8eB81Umpwy4HiPDkuiArKQsc+JgIS6eKghCEIQhaP2rdMr1t7YYnPdqaCeJ4DichzXhIAuV6ASbBcd0lidJeFoAJDQ5uIjjGwgDinlmpG3LXs25eKUtLjIXSvoC9xJp0A6DyCb4aipWOqJc7yRstjHcRtaeAAS0UuHvuzcfVrs4rVk5qXuzOzx/JIFyFDcrvKFs55JqdZWKIQvV6tUlbZKRSfceOrSEuQm1vFYn/dd5Cq8bo4L219CmujFrEYwHkd4VqbICqPZGqUZaSMqnqtXDjLGNyyA37llK36bkfIXQOFjwKs2NZxKuttjt56prYtI3fSXwuaRhwkHXUOrmDtGQTKmxGGpOVl7pJWYLUUjcz7W7lbMSMSSa/JZxJiky3JWC5aVWpcvbIWxcqnpHoU2XHJCcMrjiwuP1bial1MqtJOesiu6qtBKTLl6DZSseWm4VI0U0RBglNobQy/VtoRjY1jziO2hxtA8GnYUrF6OYmuq6V7wDXBha2vBxqcvAK3HLV+tqTc5dXJUxmeSTdYuO8nQv7J/quyjO7/AJZ+XTcrbY7Zsrkcx81R7ZCHD9VB3hS11XkXxhx9Zpo/7w2+BBB5ncvnv1JhDWO+4jGh38VqMKqunb0T9xt4KftjsQ46x4pKxXcH2GSJop2ZqzeBh2cq9AkZp1LaKmvag6jg/qWdoiWOtfROJ2ZYb8rfKc6EXl2kIB1jI+I1+as6oOi7uxtk8J2PJHg7P41V9C+jRPzsDuYWeeLOIWUIQpFyhUvTa2Y3NhGofWP+DQf5jyCuEr6AlcuvK2mR8rhre7owVAHSnmlmIy5IsvNMKCLPJm5JnaDVrQNTR1O0/JauGzYAOtM0vO3A0b6D+5TMvoKcalZo7rRt2WEICELtCEIXqELV7KgjeCOootkIQo64binn/ZRlw1Fxo1oI2YjkTwFVNW3Qy1x59ljH/LOMjxbkegU3cd9uYwMoMTcmk6i3cRvCi9IfSXJG4xQHtZhk6gAiiO55GbnD3ActpGpNIqZk9styUuqK+aE3OUAJn/g3Ys7W2u+jQg+3+1kPuRR5uLuXVRLpxarV2scXZRMY2KJp9csa5zsUmZ7xLnHX4knNIxXXLaJO2tUjpZDtccgPdYNTW8AB1zNgs1nDBQLR0WHNp+txWTxLFX1XV4ck5YaBMrVfsMb8D5AHZVFHECuYqQKDKidYlQNI7O6O0Pxe2S9pqM2uJpXcciOSdNbdIgLq/smDgC0hwOoggg8wqjpeHsnZK0kAtAY4EgtLScQ4a68aqFsN7PhD+zNC8AV1kUNagHKp3kFL37pCbQ2MYcOGpdtBcaCrdwoNXFdhtiuw1JWW/pWSiQve7MYgXEhzdoIrTV0V5sN5MmZjjNRWhrkQdzhsOYPNcxc5WzRFpjYS9zA2WhjaXNxOIxNLqa9gFOHFDgF2W6KzOcknOQ5yScVxZcgLLHjG0O1ONDzqK9aLaKyvsts7J+bJ2nA7e9jcYB44MR45eArd8aS9jM1mCpxR0ONta4mkgsFXCmVK0XVL2uxs1lik9qFzSDt+rfQHlTo529ZbHpHMdlJ6rmm48DofELRYUwABxGoOh8Rso6ywFzHnbGAT4YiD5UKmdGsg87y0dAT80novGDJIDmCyh6gJ1ZIOybg2gmp3mv5UXz+pJZEHt3KfzyXLovBRdud2d5sd/wASMV8WH8ir9C6oC51pVJhls8m5+E+Br8wFeLntgfGD4+RI+S22CzdLRsvvr7FJp2FrlIIQhOVXUTpHacEDyDmRQeLu781zwUwV3mg8BTPzV30uaTFwFXH8INPMg8lQbTIGhrdprQeFK/EdUgxMnOPBO8Nbdp8UWuXESeQ8Nia0Ti0DYk3DugpKnLdAtEIQul0hCEnPaGsFXuDRvJA6b0AX0CEoloolDu0os7fac77rD/VRbM03swIDu1H4Gnya4nyU7aeR2zSuJHhgudAp59lc5j2sJa5zHta5poWuc0tBB2EEgqo6KWJvZg02D4BXC576gnIEUrXOy7hqx/Jj6E8qqrXL3XyN1ASSgDgJHAfBaHBGuY5zHC2xWUxp7Xsa5p5qwNNFnGkMayHrULK2S+NVDTOxOxiYZtIDXfZcK0ruBB176q0F61fQgg5g5EHMEHYQuhovRouZl60L1Zry0ZhjxSOkcyMV7lAXYiO61jic89lK0VTL13dTgXW7nqQuCzwyPc2Y0rhLDiDakHNlTvBHHLJRJetWzYSCNYII25g1GXJeKUNXVJJFEX7dgnbtxtDsHfLG1cBm6gNaUB2bc6FRI03HZd5pM2eQAEZOx1a13VFOiTu++ZJXBrX4nvoZHBtIoYwalrG+081piO00Fda8uuWxuGqfXXd7oICx5GIuc402E0Az25DXTauzXQ8GEtOoueOTv9yuTyGpaN7mj+Jw/NdMu6ajPEuPn/ZYP6xe5vR5d9f8J9hjS+N57x/lK6Jx0kkrsaB/MfyTu9+7J94V5jI/JY0cbQzO3vp0Ff6lnSM+oeLh5A/JZqRgfS280yLs1T+8lVtMSTDUa2lrh/3Ix8/NWHRW1d4s90kKFtYx0acxt61+SX0IlJtE3CQjpQJx9PvPY5An1IXlewNYD+8V0NCAha1J1A6XO/y7uNB1K5VPasdseBqhja38T3Nc7yDRyXUdMD9UBsxN/NcX0ctPaS2h51vId/E55p8EjxEak8h8rR4Sz+05ys1s9bktGuyIPAjxW7zV/iG/6QtJBmkVtUyG1lqhCw5wAJOoAk+AFSugvVEX7fnY9xmchGs6mDYSNp4KqTSue7E4lxOsnM/2SspL3ue7W4knmUoyFNWBsQsFIGpu2FOtH7uDxjdmTn+vJPLui+tZ99vPvDJK2ez/AEaQxn1dcbtjmbOYGR8OKb4VIwyFp34LP4+x/RtLdtbp8+62HYE6s0Ib+viUk2RbiRabILrFm50TsSI7RNhIjtF7ZcZU6xrBkTbtEGRFkZVWtN5jjiGzC488VPgB1VYLlf7dYI5sPaCuA1A36qtI2g0GXBUC3WlrpHOawMBOTB7IpTkcq+JK8KssFwtC9JuctC9aF65upg1bOerL6PLv7a1luYBjeAR75wlo46jkoK7bu7YkB7GuGprsVXeGX63K9aFWX6PPC0Grg6R5OzF2TjlwGEKpWOc2ne9psQCb+CsQgGRrTxKc2WFzbbHC/WHB4I1OY0F4cOHd5HJdAjloANy10iuZjbU2WmeF+A7hIW4hyLcvvlNgCTTf8184xesdWPbn3aLHxvv5rTUNOyKM5dibq0XMaR194ud1OXkEjpJJWNv3v6XJSF2EADYAOiZX9LVjR9onoP7rNxTPMluBUcbbzB3eo2ysJxn3Y3Hm4YB/q8kr6O21fK4bZZDy7Q08k4ZH2djfIcu0c3+Bpr8nLHowh+oDjtFTzzW4wOPLmPcPdV6+TNtz+P8A1XxCELSpWq3prAX2dwGsggeJa4fNcR0Md9Y8b2A9HD816GvCAPYf1qXALFZuwvOSLc+Zg8M3t8g1LK+O7Se5aLBpLskj81ZHfrlksyvqa/qqRmtQ7Xs/awB/AjEQeYp58FtVZs9XQppZZSVqbVjxva8dWlKoQDZeqmRwpxHCntosWB5GzWPAraOFWnSq00JKzx0cDuIPQhTlqsrZG4Xio1jeDvadhUeyJSUL6jwpX+6gEhBzNOoUU8Yc2x1ChpbBLH6tZG8B3x4tGvl0SYtzdpodxyPQqwIOaf0+PSsFpG5u/ZZufA4nm8Zt7qEjnxeqC48ASnsF3Pd6xDfM/kPNPkLiox6Z4tGMvuV1DgkLNXnN7BK2bR+I+s55/GB8AnE+g2IVglLXe7Jm08MQAI6FMTTWeuSe3ZpGIc3PBjGvE4DD91ziOipxYjVZr5yff2Us+Gw5eq0KnXpeJssrorS18UjcwCKh42Ojc2ocDv6qiW62Ne4uazBUl1MWIZ7AKZZrq/pgv+xz2KPBIySYOBjwmrmgluKvCmIblxjGtdR1T547vFis3JA2M6JUvWheky9ABNeGvgrl14GqRuKMunZT2SHuO4NP6HNdC0dNbUzg2U//AFkf1KkaOWctxSHUQWjeTUE/BXzQWEvtDzuYGj70j2geTXKpiTujoZSeIPvopqZuadvcfjVdb0jgxQNdtZhPJwwn4g8lX7C3vV3fFW69Gh0Mg+w6nIEj4KpQOoP1rXy2sIOreK0FG4mMt71KNlTW0xmWVkbdvkDmTyAWomUxo7YsjM7W/wBXgz+9B0CqUlPnlXsjuhaXeii/SBN2dkwNy7pDR4gRt/8A08lLaEWXBA3wVX0+tHaTxQja5tRwZV5/mdGr7clnwRNHALe4Wy0bncz8aJNP/Ed1/VSCEITVV1hwXD/SbY/o14xzjJr8JJ+1EQHfyFnmu4qh+la4e3sjnNFXRHtG7yGg4hzaXcwFDMzMwhX8OmEU4J2Oh81z+8JMN4MHvRYfOQjzaFJBVK23hidZ5RrbFHXi6N7weuGvNWzEMOIHKgNeBGv5rLVMZbl9FrHtsAtkLCzVVgVGk54Q4fApmYiFILRzQdaCpGSEaJoGpje8Lw3tYiQ9muntMrmKajQ50I2lSxhohrV0x+R1125wIVesul7h+0YHcWnD5GoPUKQj0oiOx4/C0/ByiL9uJ0dZI2F7NbmtoXM3kN9pvhmM8qZqusv2Pc88h/5JsylbOM0Y9FSkqIojZ7rK+/8AqGLYHn8IH9S0dfpPqs/iPyH5qiu0mA9WMn7zvkB80MvCWYHvYW6i1mWzadZHNWI8HkedrKnJilO0aG6n720mpVrfrHivdGTGn7VNvAZ7yFRbfeMkzsUji47BsaNzW6gPBSF50ZHhGt27cN/j8lDp/Bh8dPoN0iqKySoOu3JYohZWFdAtsqiypWxsfC5tcxJTE2lRSuo8aVKYWSIOeGmue7WuiaLXL2jhNKO4M2NPtnY4j3R5ngop6iOmiMrztt3nkpYYHTPDGpO32L6NYQ54pJO+NrW0pgibWSlNhOFpPiArX6LbBSNsh/ePL/wRghvV2M81B6V2B9stkFnbUMYx0ksmxgkdSvFxDMhtJ8V0O54mxto0YWgBjBua0ZDyCxGL4m91Fkces85j3DgE2jpg17iNmjKO88VYrTP3Hfdd8CqnE0kho1mgHiaAealrVau47wp1yWNG7HikMmyMVFdWMjLoM+iylDEXus79HFWo/wCzG5xWtjsPbTOb+7a6jjvDcg3nTpVWsuAaTqAHkEzu+yCJgaM9pO1x2kpnpPeYhs7yTrBr90CrvLLmmUErdcvFUJXGZ4HBVCx1tN5Odsjy/E843eWAcl1OFlAAqD6NrtOEyvHeeS93i4kn405LoS3VPF0UTWclQldmeShCEKdRoTe2QY2kJwsUQhea9LblNktT488FS+P7jich901HIb1MaN2oSRGJ3sg04xuy8q9KK+elLRT6RBjYKyR1c3eR7TeY8wFx66raWPBacxmOO8Hhw4lJayD8ra0NR93T2PaburfYpyQWO9dhwu40yDuacgKHvGeuG0w69T2n3qeq7eHNFK/ZG1SlgtjZmB7NR1ja0+6eKSyRkdYbKVzbapValLOjySKhKjBWwWCsLJXt16sgqBvzQ6G0VcPq5PfaO64/bZt8Rn4qcBWaqaGofC7Mw2KiliZKMrxcLld6aPzWf9ozu1oJG95h/Fs8HAJGwPoTnlu4rrf68fFQ1u0Rs0prgMbveiODP7tC3yWppPqADSdvmPwkU2DkG8R8j+VRXsYQQWjPXlQ9QmdoskYHqu8W59QSrfPoC793OKfbZTzaT8E3Ggc//Fi8frP/AB+ac/8AK0LxfOB5H8KmaCcfxVFLabD0WY4y4gAEkmgAzJO4DauiWfQAfvZi7gxoH8zyfgp+7Ljhs/7KMNO1xzefxnMcqBLKnGKeP/qOY+nyrEWGSuPW0Cq2i+gpaRJaRTdDv/6vD7PXcruEIWWqaqSpdd58ByT2CnZA3K1PLK7qac6ZVO/JSLbRQUGxQsUtEp9KSWZmcqV7Mylw8vIaMySABvJ1BXGzWMQQBm0+sd7jrPy8AFG6OXP2YD3jvkavdr80/t9oq6m4eZXoe2Cme4bnQJLUydI8MbsFuHqiaZW42ieOzsNQSC6nuMd83gcmKy3veohic4mmRz90AVLuQ86Kv6CXU6aV1okFC890H2WAANbyFOdSp/pykdLJ0r9m/Kryno2X4nT8q+3BYBFE0U2D4KTWrG0FFst+lyEIQhCEIQhCStEAcCCuDekfRM2acysFI3mpp7Eh+AJ8/Fd+URpDcjLRE5j2ggggjeo5I87bK5RVbqWUPG3Edy8+3dbKgiuZFHD3hv658CtfpL7NLjZ6rtbTqO9p3bwf9ltpHcElinwmtKkxvprG4/aG0c9q2s8rZ2FjsnbuI9pu9IpGGN2o04rcMeyVuduoKtd1XoydtWHMes0+s3xG7jq+Wl7WrsRjLC5ntFtKsJ1EtPsnVWqojXvhkqCWuadYP6qCrXdOl7JBgtADSRQup9W4HKjh7PmPBV3U4BuNQoJICzrDUJ1Yr0jlyY6p90gh3Q6+Sehqql/6PGE9rEawkggg1wE6u8NY3O8Ac9e13aTvZQSDGN+p456nc+qjfS3F2FemLMMzFZyFhYsN5RTZMcCfdOTv4Tr5VRPDI3NrRINwOGQfJ3kVV6J2xUGo0K2atwxMor0jJpUtI1h4wkc9SetkRlLd0EELPYlZ7B25ZFoO5H0p3DovRZcaoFld7p8lh0BGsgcKgnoKrDpSdZK0RovdUJKaWmW34BE01MtvwW1luySQ1pQH2nZdBtUbnBo1Ugs0XcmzXE5DMnIbanhvVx0b0YLaSzetraz3TvdvPDZ46s3PdUcWY7zveOsfdGz9ZqwwSVSarrDbLH6pZV1ReMrNAnD58LSTs/VFEOtGtzjxJWt426poDk3XuJ29FVr+vt1RDDnI7VtwNP7x3H3Rz1Ch8p6eWrc2JqpsYGNL3JK9JnW20iBvqMIMu6rTVsfI5u40GxdPuS7BDGGgKA0I0VEEYJGZzJOsneVcAF9KpKVlLEI2cEqlkMjrrKEIVpRIQhCEIQhCEIWCFlCEKt6WaKR2uItc3ntBGog7CuDX7cEtjlwvrSvckGQNPg7gvThUDpHoxHaYy1zQa7/1rUMsQeO9MaHEH0jrbt4j8LzzNaxK3v5PGp2x43O3HcdSZVVn0o0GlsriWgvj3+00cQNY4hVhLTGWGy2tPURzszRm6fXdfEsNQx3dPrMcA5jgdeJhy+HitZHNJq1uEH2akgH7Nc6cDXxTRqcRqMqUsANwtwVKWPSGWPIPJG54xDqTXoVFIXJYDuuHNDt1ZzpLFKKTw1+03WPCtCOqwzsdcNoLPsyBzf5gMPUKttKVY5RGIBRdCB2VZRa5G68LxvbR46xn4rdl7Da3ofzCrzCnUb1XfE1RmPmp1tvB2HySrZqqIienkT1Ue0hQObZSdmY0agK79Z81KQSqGgkT+CRLZWkqrICVN2eRb2y9AxpANDtO7h4qFmvUNBoRlrcTQNG+pUK2eW1OwwA02ykGn/xg/wCo8gda9pMLkqX7aKnJkiGaQ+SdXjfri7soRieaUbrDa6nSfJu1WnQzQ7B9bLVz3d5zjmSTtTnRPQdkAxOFXHMk5kneSdZVzZGBkFuaOijpW2bvxKTVFS6Y93AIYygoFshCvKshCEIQhCEIQhCEIQhCEIQhCEIQmduu1kgIcAua6VeixriXxd12vIZE8Rt8l1ZYLarlzQ4WKlimfC7Mw2K8xXjo7PASHsNPebUjntCZsXpi33FHKM2hUu+fRbG8ktFDvGR8lTfS37JWggx02tM3zC48hXO3+jWZnq5jiPmFB2jRadmth+KrugkHBNI8UpX/AMreOiiFuCnD7qkGtp6H8lr9Cfu/1fkoyx3JWPuoD/MeoWWOTiNySZY3bvJx+SdRXe8+y7k0/OijMLzsCon1dON3j1Ssb08iesWa45naonH7xDR5V+KmrDoZaX7mD7Lan+J1fJR/YSv4WS+XEqduxumbJKDE4gD3iQB1KwLwc/uwsdId+bWdSKu5Dmrfd3ozbUOlJed7iXHlXUrbd+jcUQyaOitRYTGDeQ3+EpmxNzuwLLnt06ByzkOtBqNYYBRg/Dt8TUrod1aPRwgAAKUZGBqC2TZrWsFmiwStz3PN3G5WAFlCF0uUIQhCEIQhCEIQhCEIQhCEIQhCEIQhCEIQhCELFFlCELR0QOsJvJdrHa2hO0IQouTR2I+yOgSB0Uh90dFNoQhQzdFoR7I6JeO4Ih7I6KSQhCbR3ewamhLNiA2LdCEIAQhCEIQhCEIQhCEIQhCEIQhCEIQhCEL/2Q=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3" name="Picture 10" descr="http://www.blogsdna.com/wp-content/uploads/2010/11/FirefoxLogo-main_Fu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976688"/>
            <a:ext cx="92075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2" descr="http://media.opera.com/media/images/icon/Opera_512x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5008563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4" descr="https://devimages.apple.com.edgekey.net/programs/safari/images/safari-logo-l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3400425"/>
            <a:ext cx="8366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6" descr="http://farm4.static.flickr.com/3338/4636775442_9087729996_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360863"/>
            <a:ext cx="957263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Rectangle 6"/>
          <p:cNvSpPr>
            <a:spLocks noChangeArrowheads="1"/>
          </p:cNvSpPr>
          <p:nvPr/>
        </p:nvSpPr>
        <p:spPr bwMode="auto">
          <a:xfrm>
            <a:off x="625475" y="5151438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In </a:t>
            </a:r>
            <a:r>
              <a:rPr lang="en-US" sz="3200" dirty="0" smtClean="0"/>
              <a:t>April, 2012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625475" y="40767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625475" y="3057525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Smiley Face 17"/>
          <p:cNvSpPr>
            <a:spLocks noChangeArrowheads="1"/>
          </p:cNvSpPr>
          <p:nvPr/>
        </p:nvSpPr>
        <p:spPr bwMode="auto">
          <a:xfrm>
            <a:off x="701675" y="3067050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Smiley Face 18"/>
          <p:cNvSpPr>
            <a:spLocks noChangeArrowheads="1"/>
          </p:cNvSpPr>
          <p:nvPr/>
        </p:nvSpPr>
        <p:spPr bwMode="auto">
          <a:xfrm>
            <a:off x="701675" y="4086225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Smiley Face 19"/>
          <p:cNvSpPr>
            <a:spLocks noChangeArrowheads="1"/>
          </p:cNvSpPr>
          <p:nvPr/>
        </p:nvSpPr>
        <p:spPr bwMode="auto">
          <a:xfrm>
            <a:off x="701675" y="5170488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4533900" y="35179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4533900" y="4479925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Multiply 22"/>
          <p:cNvSpPr/>
          <p:nvPr/>
        </p:nvSpPr>
        <p:spPr bwMode="auto">
          <a:xfrm>
            <a:off x="4419600" y="4371975"/>
            <a:ext cx="914400" cy="914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97" name="Smiley Face 23"/>
          <p:cNvSpPr>
            <a:spLocks noChangeArrowheads="1"/>
          </p:cNvSpPr>
          <p:nvPr/>
        </p:nvSpPr>
        <p:spPr bwMode="auto">
          <a:xfrm>
            <a:off x="4610100" y="3517900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TextBox 25"/>
          <p:cNvSpPr txBox="1">
            <a:spLocks noChangeArrowheads="1"/>
          </p:cNvSpPr>
          <p:nvPr/>
        </p:nvSpPr>
        <p:spPr bwMode="auto">
          <a:xfrm>
            <a:off x="6146800" y="4638675"/>
            <a:ext cx="298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- 3</a:t>
            </a:r>
            <a:r>
              <a:rPr lang="en-US" baseline="30000"/>
              <a:t>rd</a:t>
            </a:r>
            <a:r>
              <a:rPr lang="en-US"/>
              <a:t> Party Plugins available</a:t>
            </a:r>
          </a:p>
        </p:txBody>
      </p:sp>
      <p:sp>
        <p:nvSpPr>
          <p:cNvPr id="2460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8"/>
              </a:rPr>
              <a:t>http://www.khronos.org/webgl/wiki/Getting_a_WebGL_Implementation</a:t>
            </a:r>
            <a:endParaRPr 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 Stats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/>
              <a:t>See </a:t>
            </a:r>
            <a:r>
              <a:rPr lang="en-US" sz="1400" dirty="0" smtClean="0">
                <a:hlinkClick r:id="rId2"/>
              </a:rPr>
              <a:t>http://webglstats.com/</a:t>
            </a:r>
            <a:endParaRPr lang="en-US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In </a:t>
            </a:r>
            <a:r>
              <a:rPr lang="en-US" sz="3200" dirty="0" smtClean="0"/>
              <a:t>April, 2012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200400"/>
            <a:ext cx="53721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2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5 </a:t>
            </a:r>
            <a:r>
              <a:rPr lang="en-US" dirty="0" smtClean="0"/>
              <a:t>due </a:t>
            </a:r>
            <a:r>
              <a:rPr lang="en-US" dirty="0" smtClean="0"/>
              <a:t>Monday, 04/16</a:t>
            </a:r>
          </a:p>
          <a:p>
            <a:pPr lvl="1"/>
            <a:r>
              <a:rPr lang="en-US" dirty="0" smtClean="0"/>
              <a:t>In-class quiz Wednesday, 04/18</a:t>
            </a:r>
          </a:p>
          <a:p>
            <a:r>
              <a:rPr lang="en-US" dirty="0" smtClean="0"/>
              <a:t>Final on Tuesday, 05/01</a:t>
            </a:r>
          </a:p>
          <a:p>
            <a:pPr lvl="1"/>
            <a:r>
              <a:rPr lang="en-US" dirty="0" smtClean="0"/>
              <a:t>6-8pm</a:t>
            </a:r>
          </a:p>
          <a:p>
            <a:pPr lvl="1"/>
            <a:r>
              <a:rPr lang="en-US" dirty="0"/>
              <a:t>David Rittenhouse Lab </a:t>
            </a:r>
            <a:r>
              <a:rPr lang="en-US" dirty="0" smtClean="0"/>
              <a:t>A7</a:t>
            </a:r>
          </a:p>
          <a:p>
            <a:pPr lvl="1"/>
            <a:r>
              <a:rPr lang="en-US" dirty="0"/>
              <a:t>Networking event immediately </a:t>
            </a:r>
            <a:r>
              <a:rPr lang="en-US" dirty="0" smtClean="0"/>
              <a:t>following</a:t>
            </a:r>
          </a:p>
          <a:p>
            <a:r>
              <a:rPr lang="en-US" dirty="0" smtClean="0"/>
              <a:t>Final project presentation/demo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smtClean="0"/>
              <a:t>WebGL Support on your System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http://analyticalgraphicsinc.github.com/webglreport/</a:t>
            </a:r>
            <a:endParaRPr lang="en-US" sz="2400" dirty="0" smtClean="0"/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Disclosure:  My </a:t>
            </a:r>
            <a:r>
              <a:rPr lang="en-US" sz="1400">
                <a:hlinkClick r:id="rId3"/>
              </a:rPr>
              <a:t>awesome intern</a:t>
            </a:r>
            <a:r>
              <a:rPr lang="en-US" sz="1400"/>
              <a:t> wrote this</a:t>
            </a:r>
          </a:p>
          <a:p>
            <a:pPr algn="r"/>
            <a:endParaRPr lang="en-US" sz="140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09849"/>
            <a:ext cx="3675539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6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Desktop WebGL Support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r>
              <a:rPr lang="en-US" smtClean="0"/>
              <a:t>Windows</a:t>
            </a:r>
          </a:p>
          <a:p>
            <a:pPr lvl="1"/>
            <a:r>
              <a:rPr lang="en-US" smtClean="0"/>
              <a:t>No OpenGL driver installed? Old driver?</a:t>
            </a:r>
          </a:p>
          <a:p>
            <a:pPr lvl="2"/>
            <a:r>
              <a:rPr lang="en-US" smtClean="0"/>
              <a:t>Only 35% of Windows XP machines have GL 2 drivers</a:t>
            </a:r>
          </a:p>
          <a:p>
            <a:pPr lvl="1"/>
            <a:r>
              <a:rPr lang="en-US" smtClean="0"/>
              <a:t>Buggy driver?</a:t>
            </a:r>
          </a:p>
          <a:p>
            <a:pPr lvl="1"/>
            <a:r>
              <a:rPr lang="en-US" smtClean="0"/>
              <a:t>No problem:</a:t>
            </a:r>
          </a:p>
          <a:p>
            <a:r>
              <a:rPr lang="en-US" i="1" smtClean="0">
                <a:solidFill>
                  <a:srgbClr val="FFC000"/>
                </a:solidFill>
              </a:rPr>
              <a:t>ANGLE</a:t>
            </a:r>
            <a:r>
              <a:rPr lang="en-US" smtClean="0"/>
              <a:t> – </a:t>
            </a:r>
            <a:r>
              <a:rPr lang="en-US" i="1" smtClean="0">
                <a:solidFill>
                  <a:srgbClr val="FFC000"/>
                </a:solidFill>
              </a:rPr>
              <a:t>A</a:t>
            </a:r>
            <a:r>
              <a:rPr lang="en-US" smtClean="0"/>
              <a:t>lmost </a:t>
            </a:r>
            <a:r>
              <a:rPr lang="en-US" i="1" smtClean="0">
                <a:solidFill>
                  <a:srgbClr val="FFC000"/>
                </a:solidFill>
              </a:rPr>
              <a:t>N</a:t>
            </a:r>
            <a:r>
              <a:rPr lang="en-US" smtClean="0"/>
              <a:t>ative </a:t>
            </a:r>
            <a:r>
              <a:rPr lang="en-US" i="1" smtClean="0">
                <a:solidFill>
                  <a:srgbClr val="FFC000"/>
                </a:solidFill>
              </a:rPr>
              <a:t>G</a:t>
            </a:r>
            <a:r>
              <a:rPr lang="en-US" smtClean="0"/>
              <a:t>raphics </a:t>
            </a:r>
            <a:r>
              <a:rPr lang="en-US" i="1" smtClean="0">
                <a:solidFill>
                  <a:srgbClr val="FFC000"/>
                </a:solidFill>
              </a:rPr>
              <a:t>L</a:t>
            </a:r>
            <a:r>
              <a:rPr lang="en-US" smtClean="0"/>
              <a:t>ayer </a:t>
            </a:r>
            <a:r>
              <a:rPr lang="en-US" i="1" smtClean="0">
                <a:solidFill>
                  <a:srgbClr val="FFC000"/>
                </a:solidFill>
              </a:rPr>
              <a:t>E</a:t>
            </a:r>
            <a:r>
              <a:rPr lang="en-US" smtClean="0"/>
              <a:t>ngine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2514600" y="5434013"/>
            <a:ext cx="1804988" cy="3683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OpenGL ES 2.0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2514600" y="5802313"/>
            <a:ext cx="1804988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Direct3D 9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http://code.google.com/p/angleproject/</a:t>
            </a:r>
            <a:endParaRPr lang="en-US" sz="1400"/>
          </a:p>
          <a:p>
            <a:pPr algn="r"/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Mobile WebGL Support</a:t>
            </a:r>
          </a:p>
        </p:txBody>
      </p:sp>
      <p:sp>
        <p:nvSpPr>
          <p:cNvPr id="30723" name="AutoShape 2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AutoShape 4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AutoShape 8" descr="data:image/jpg;base64,/9j/4AAQSkZJRgABAQAAAQABAAD/2wCEAAkGBhQSERUUEhQVFRUVFxQVFBQWFRQVFRQUFBQVFxgUFBQXHCYeFxokGhcVHy8gIycpLCwsGB8xNTAqNSYrLCkBCQoKDgwOGg8PGiklHyQsKSkqLDQsLCwtLCwqKSwsLCwsLCwsLCwpLCwpLCwsLCwsLCksLCksLCwsLCwsLCwsLP/AABEIANwA5QMBIgACEQEDEQH/xAAcAAABBAMBAAAAAAAAAAAAAAAAAwQFBgECBwj/xABIEAABAwEEBwQGBwYEBQUAAAABAAIDEQQFEiEGMUFRYYGREyJxoQcyQlKxwRQjYnKC0fAzQ5KiwuEVJLLxU2Nzk9IWVIOjs//EABsBAAIDAQEBAAAAAAAAAAAAAAAFAwQGAgEH/8QANBEAAQMCBAIJBAEEAwAAAAAAAQACAwQRBRIhMUFREyIyYXGBkaGxBhTR8EIWI8HhFTPx/9oADAMBAAIRAxEAPwDuKEIQhCEIQhCEIQhCFq59Fz/Sb0uQxOdFY2/S5hk4tdhgjP25dTjwbXdULpjHPNmheOcGi5V/fIAKnIDMk6gN5VNvr0tWCAljHutMgy7OzN7Xq+oYP4uS5de14Wm3H/OzukaTlZ46xwA7Bgbm/gXVKk7r0UdTMCJvutAxdBk3nmmLKEDWU+SWyYg29ohf4Ulb/S1bZK/R7NDZ27HTvMr6b8EdADwJKhZL7vO0a7baDXZZ42xAeDmCqs1luWGPUwE+87vHzyHIJ9X9bOimDYmdlqrunndxt4KlWbRK0zOo99qdXMultL9W8gOB8lK2f0VwDOSMyHbileByAfXqVdbBBhbXa6h5bAnIUb53bNsF6A87vPquTTaCOie4Mje2hIBZM4ZVypSTdRafRbVBmy0W6Hj20pblvDqgrp9rsBcS5tM9mrUKZFR9CDuPRTCYO7QBUZ6VuzyqhZdOrziNW2qOYe7PC3/XFRyn7u9NTm5WyxuA2yWd4lbt/duo4bNpStquyOT12An3hk7+JtCq1euipGcTsX2HUB/C/IHmB4rwxQP3FlIypnadbFdY0f02sdtH+XnY922OpbIPGN1Hc6UU6CvKt4WWju80te0g1za9pGo11jxVk0d9LlssZDZXfS4R7MhpM0fZm9r8VeSqyUJGrDdMIqlr99F6HQq5opp5ZLwb9RJ3wKvhf3ZWeLdo4tqOKsQKoEEGxVpZQhC8QhCEIQhCEIQhCEIQhCEIQsEqNmvtrX4d2ROzFuW9823s2ZGhOQ57VTLxdijcGnvZFp+00gjqfmqFTViJ7W+vgrcNOZGl3ougRyVFQmF/aQQWOF01okDGNyqcy52xjGjNzjuCrTtPYbLYhPMTX1WRj15JKeo0b951DauQ3tfktun+kWogkV7KIfs4GnY0bXaquOZy4AOaenMxvwS6eZsLbu3U7pNplabyJacVnsh1QtNJZm753DUD7gyz20qo+x2P1Y42gbGtaAP9uJTVk6sdxlrG4j6zvJuwc/yToNbCyzQs5LNJUP6x05KWuq6GQipo5+127gyurx1nopDEo36eFj/ERWgqSdQAqegVR5PacrDLdlqlMSMSbQ2aZ/shg+0c/wCFtT8E1t9tZE7B2zZJB6zGNNGbw95OR+zQnfRVGVUL3ZGOue5Wn08rGZnNsFZLrfkczlSg3DPUnuJQl1y9zEcsVDy2fNPfpC9cNVEHCyfFyhrVPidU0rQDumoNNtU7+kqHvK00dUtoN+w8ajauohqvHPFku5yj7VaXN1Mjdwc35ggrR14BNpbxC6lgbILOC6imLDdpSNot9lfQWqxB1NTo3GoHAE1HgCkmaI3RajhimkhkOeAvIdya+tR4BLmzvk9WMkHaSAPMqMvjQd8zaOwRuBDmuOMlp/hGXNZ2pFPDcR1BYfG/sn0AllteO/ktLZ6HbRC4S2O1DE01Y7Njwd7ZI86+DVdNFdP7VDSG9Yi2mTbYwB0R/wCvg/ZffoBvprUVotY7VZ24JLSJx7PdIcKbC5zjjHiK8aZKxOtQOUjcLuII6VzCQHHKuJ2WQtkaONrFM/sWkbWP7wV3htbXgFpBB3EauCXXO4pnQmsZoPd2dFZrm0iEnddk7d808osRiqx1dDyVOelfDqdRzU8hYDllMlVQhCEIQhCEIQhC1JQhU7S+8PrA3cK8yfyB6qry25Z0wvD/ADcg3YR/I0/NRVjk7Rwa6MkbXAuZTjnkeSylWS+dx71rqSERwNJ5X9VAaWXQ+V4mixPcwUdEKuIFa442DOu+gz171C2SOR5wtilc73RFIT0AquqR2eKMZ1dqoHkOIp7uWSf/AOIkCpyB1VOvwGspzRYxJTx9G7W2yS12FxVL87bhc1iuC2f+1tH/AGnjyIqnckU8Y78MzANropABzIor++8aazyST78wgkHwANOSt/1C4btCX/0807OKqF1wmbvVozVXKrt4b+as9jY2MUYKb958TrKjfpJJJcak5k7ydacxzbzQbTuG9Z+txKWsfroOA/d06o8Lio2aanif3ZR2mWk8kQEFnqJXir3t1wxnIEbnuo6h2AV2hRej2jrqxl3quBcTnqB1Gu0mnUrbRqMzyvtDtcji4cG6mt5NDRyVwBWtw6nFPEABqd1jcTqjPKeQ2SoKYW6/o46iuJ49kHbUZF1CAdfRPQ5QTdHGMLnOL5G5lsbR3s95r3j03lMWBvFKySkbuvnFaS57sIeC0D1gK0DGnwPDbxSdutEzXGN73GvHJw3jeOCxdFySiVj3twtaanE4VNK0oBXOtNys5Pkp3Pa12gUdiQqzZ7slk2Fo95wplwB1qRtWjrHMAaSxwAGIVIcaa3MJ+B/JShcsVUbpCSu2tsud31ddosxDg8tBNBJG4gE66HaDSusUy2re6PSdbLMQHkTM2g911OQwnm2vFTWnNmkcyMsBc0OIc0CvedhDHED8Q58Vz68YXMc5jxhc00c06wdxVeaigqR/caL+/qm1LUyMFgV2jR/TWw2/ukNZJSpbTA8ccI1jiC4b6KxssjoxRjhJGf3clCKfZdqHwXl5ziHYmkgggggkEEbQRmCukaDelNzC2G1uqDk2U5Dwk2A/b1b96xWLYDPADNSm4G44/wC0/gqhJ1XG3x/pdakuVkrax1jPunMA7iNniCq/a7G+J1HAtOtrhqPEHb4KfgvClHNzB18eB4p1ay2VlCKtP6qNyyv3rWAPtleDwV5kj2HK/VpUfY9InGItqBIyhz1Opn/CQpy7L4EnA7jrB3HiqFfVldFVzcy0Ej7TNZB4gVPLinsNuwdhaGnuStbi+9qJ593qtjR4iJsj+eh8eB81Umpwy4HiPDkuiArKQsc+JgIS6eKghCEIQhaP2rdMr1t7YYnPdqaCeJ4DichzXhIAuV6ASbBcd0lidJeFoAJDQ5uIjjGwgDinlmpG3LXs25eKUtLjIXSvoC9xJp0A6DyCb4aipWOqJc7yRstjHcRtaeAAS0UuHvuzcfVrs4rVk5qXuzOzx/JIFyFDcrvKFs55JqdZWKIQvV6tUlbZKRSfceOrSEuQm1vFYn/dd5Cq8bo4L219CmujFrEYwHkd4VqbICqPZGqUZaSMqnqtXDjLGNyyA37llK36bkfIXQOFjwKs2NZxKuttjt56prYtI3fSXwuaRhwkHXUOrmDtGQTKmxGGpOVl7pJWYLUUjcz7W7lbMSMSSa/JZxJiky3JWC5aVWpcvbIWxcqnpHoU2XHJCcMrjiwuP1bial1MqtJOesiu6qtBKTLl6DZSseWm4VI0U0RBglNobQy/VtoRjY1jziO2hxtA8GnYUrF6OYmuq6V7wDXBha2vBxqcvAK3HLV+tqTc5dXJUxmeSTdYuO8nQv7J/quyjO7/AJZ+XTcrbY7Zsrkcx81R7ZCHD9VB3hS11XkXxhx9Zpo/7w2+BBB5ncvnv1JhDWO+4jGh38VqMKqunb0T9xt4KftjsQ46x4pKxXcH2GSJop2ZqzeBh2cq9AkZp1LaKmvag6jg/qWdoiWOtfROJ2ZYb8rfKc6EXl2kIB1jI+I1+as6oOi7uxtk8J2PJHg7P41V9C+jRPzsDuYWeeLOIWUIQpFyhUvTa2Y3NhGofWP+DQf5jyCuEr6AlcuvK2mR8rhre7owVAHSnmlmIy5IsvNMKCLPJm5JnaDVrQNTR1O0/JauGzYAOtM0vO3A0b6D+5TMvoKcalZo7rRt2WEICELtCEIXqELV7KgjeCOootkIQo64binn/ZRlw1Fxo1oI2YjkTwFVNW3Qy1x59ljH/LOMjxbkegU3cd9uYwMoMTcmk6i3cRvCi9IfSXJG4xQHtZhk6gAiiO55GbnD3ActpGpNIqZk9styUuqK+aE3OUAJn/g3Ys7W2u+jQg+3+1kPuRR5uLuXVRLpxarV2scXZRMY2KJp9csa5zsUmZ7xLnHX4knNIxXXLaJO2tUjpZDtccgPdYNTW8AB1zNgs1nDBQLR0WHNp+txWTxLFX1XV4ck5YaBMrVfsMb8D5AHZVFHECuYqQKDKidYlQNI7O6O0Pxe2S9pqM2uJpXcciOSdNbdIgLq/smDgC0hwOoggg8wqjpeHsnZK0kAtAY4EgtLScQ4a68aqFsN7PhD+zNC8AV1kUNagHKp3kFL37pCbQ2MYcOGpdtBcaCrdwoNXFdhtiuw1JWW/pWSiQve7MYgXEhzdoIrTV0V5sN5MmZjjNRWhrkQdzhsOYPNcxc5WzRFpjYS9zA2WhjaXNxOIxNLqa9gFOHFDgF2W6KzOcknOQ5yScVxZcgLLHjG0O1ONDzqK9aLaKyvsts7J+bJ2nA7e9jcYB44MR45eArd8aS9jM1mCpxR0ONta4mkgsFXCmVK0XVL2uxs1lik9qFzSDt+rfQHlTo529ZbHpHMdlJ6rmm48DofELRYUwABxGoOh8Rso6ywFzHnbGAT4YiD5UKmdGsg87y0dAT80novGDJIDmCyh6gJ1ZIOybg2gmp3mv5UXz+pJZEHt3KfzyXLovBRdud2d5sd/wASMV8WH8ir9C6oC51pVJhls8m5+E+Br8wFeLntgfGD4+RI+S22CzdLRsvvr7FJp2FrlIIQhOVXUTpHacEDyDmRQeLu781zwUwV3mg8BTPzV30uaTFwFXH8INPMg8lQbTIGhrdprQeFK/EdUgxMnOPBO8Nbdp8UWuXESeQ8Nia0Ti0DYk3DugpKnLdAtEIQul0hCEnPaGsFXuDRvJA6b0AX0CEoloolDu0os7fac77rD/VRbM03swIDu1H4Gnya4nyU7aeR2zSuJHhgudAp59lc5j2sJa5zHta5poWuc0tBB2EEgqo6KWJvZg02D4BXC576gnIEUrXOy7hqx/Jj6E8qqrXL3XyN1ASSgDgJHAfBaHBGuY5zHC2xWUxp7Xsa5p5qwNNFnGkMayHrULK2S+NVDTOxOxiYZtIDXfZcK0ruBB176q0F61fQgg5g5EHMEHYQuhovRouZl60L1Zry0ZhjxSOkcyMV7lAXYiO61jic89lK0VTL13dTgXW7nqQuCzwyPc2Y0rhLDiDakHNlTvBHHLJRJetWzYSCNYII25g1GXJeKUNXVJJFEX7dgnbtxtDsHfLG1cBm6gNaUB2bc6FRI03HZd5pM2eQAEZOx1a13VFOiTu++ZJXBrX4nvoZHBtIoYwalrG+081piO00Fda8uuWxuGqfXXd7oICx5GIuc402E0Az25DXTauzXQ8GEtOoueOTv9yuTyGpaN7mj+Jw/NdMu6ajPEuPn/ZYP6xe5vR5d9f8J9hjS+N57x/lK6Jx0kkrsaB/MfyTu9+7J94V5jI/JY0cbQzO3vp0Ff6lnSM+oeLh5A/JZqRgfS280yLs1T+8lVtMSTDUa2lrh/3Ix8/NWHRW1d4s90kKFtYx0acxt61+SX0IlJtE3CQjpQJx9PvPY5An1IXlewNYD+8V0NCAha1J1A6XO/y7uNB1K5VPasdseBqhja38T3Nc7yDRyXUdMD9UBsxN/NcX0ctPaS2h51vId/E55p8EjxEak8h8rR4Sz+05ys1s9bktGuyIPAjxW7zV/iG/6QtJBmkVtUyG1lqhCw5wAJOoAk+AFSugvVEX7fnY9xmchGs6mDYSNp4KqTSue7E4lxOsnM/2SspL3ue7W4knmUoyFNWBsQsFIGpu2FOtH7uDxjdmTn+vJPLui+tZ99vPvDJK2ez/AEaQxn1dcbtjmbOYGR8OKb4VIwyFp34LP4+x/RtLdtbp8+62HYE6s0Ib+viUk2RbiRabILrFm50TsSI7RNhIjtF7ZcZU6xrBkTbtEGRFkZVWtN5jjiGzC488VPgB1VYLlf7dYI5sPaCuA1A36qtI2g0GXBUC3WlrpHOawMBOTB7IpTkcq+JK8KssFwtC9JuctC9aF65upg1bOerL6PLv7a1luYBjeAR75wlo46jkoK7bu7YkB7GuGprsVXeGX63K9aFWX6PPC0Grg6R5OzF2TjlwGEKpWOc2ne9psQCb+CsQgGRrTxKc2WFzbbHC/WHB4I1OY0F4cOHd5HJdAjloANy10iuZjbU2WmeF+A7hIW4hyLcvvlNgCTTf8184xesdWPbn3aLHxvv5rTUNOyKM5dibq0XMaR194ud1OXkEjpJJWNv3v6XJSF2EADYAOiZX9LVjR9onoP7rNxTPMluBUcbbzB3eo2ysJxn3Y3Hm4YB/q8kr6O21fK4bZZDy7Q08k4ZH2djfIcu0c3+Bpr8nLHowh+oDjtFTzzW4wOPLmPcPdV6+TNtz+P8A1XxCELSpWq3prAX2dwGsggeJa4fNcR0Md9Y8b2A9HD816GvCAPYf1qXALFZuwvOSLc+Zg8M3t8g1LK+O7Se5aLBpLskj81ZHfrlksyvqa/qqRmtQ7Xs/awB/AjEQeYp58FtVZs9XQppZZSVqbVjxva8dWlKoQDZeqmRwpxHCntosWB5GzWPAraOFWnSq00JKzx0cDuIPQhTlqsrZG4Xio1jeDvadhUeyJSUL6jwpX+6gEhBzNOoUU8Yc2x1ChpbBLH6tZG8B3x4tGvl0SYtzdpodxyPQqwIOaf0+PSsFpG5u/ZZufA4nm8Zt7qEjnxeqC48ASnsF3Pd6xDfM/kPNPkLiox6Z4tGMvuV1DgkLNXnN7BK2bR+I+s55/GB8AnE+g2IVglLXe7Jm08MQAI6FMTTWeuSe3ZpGIc3PBjGvE4DD91ziOipxYjVZr5yff2Us+Gw5eq0KnXpeJssrorS18UjcwCKh42Ojc2ocDv6qiW62Ne4uazBUl1MWIZ7AKZZrq/pgv+xz2KPBIySYOBjwmrmgluKvCmIblxjGtdR1T547vFis3JA2M6JUvWheky9ABNeGvgrl14GqRuKMunZT2SHuO4NP6HNdC0dNbUzg2U//AFkf1KkaOWctxSHUQWjeTUE/BXzQWEvtDzuYGj70j2geTXKpiTujoZSeIPvopqZuadvcfjVdb0jgxQNdtZhPJwwn4g8lX7C3vV3fFW69Gh0Mg+w6nIEj4KpQOoP1rXy2sIOreK0FG4mMt71KNlTW0xmWVkbdvkDmTyAWomUxo7YsjM7W/wBXgz+9B0CqUlPnlXsjuhaXeii/SBN2dkwNy7pDR4gRt/8A08lLaEWXBA3wVX0+tHaTxQja5tRwZV5/mdGr7clnwRNHALe4Wy0bncz8aJNP/Ed1/VSCEITVV1hwXD/SbY/o14xzjJr8JJ+1EQHfyFnmu4qh+la4e3sjnNFXRHtG7yGg4hzaXcwFDMzMwhX8OmEU4J2Oh81z+8JMN4MHvRYfOQjzaFJBVK23hidZ5RrbFHXi6N7weuGvNWzEMOIHKgNeBGv5rLVMZbl9FrHtsAtkLCzVVgVGk54Q4fApmYiFILRzQdaCpGSEaJoGpje8Lw3tYiQ9muntMrmKajQ50I2lSxhohrV0x+R1125wIVesul7h+0YHcWnD5GoPUKQj0oiOx4/C0/ByiL9uJ0dZI2F7NbmtoXM3kN9pvhmM8qZqusv2Pc88h/5JsylbOM0Y9FSkqIojZ7rK+/8AqGLYHn8IH9S0dfpPqs/iPyH5qiu0mA9WMn7zvkB80MvCWYHvYW6i1mWzadZHNWI8HkedrKnJilO0aG6n720mpVrfrHivdGTGn7VNvAZ7yFRbfeMkzsUji47BsaNzW6gPBSF50ZHhGt27cN/j8lDp/Bh8dPoN0iqKySoOu3JYohZWFdAtsqiypWxsfC5tcxJTE2lRSuo8aVKYWSIOeGmue7WuiaLXL2jhNKO4M2NPtnY4j3R5ngop6iOmiMrztt3nkpYYHTPDGpO32L6NYQ54pJO+NrW0pgibWSlNhOFpPiArX6LbBSNsh/ePL/wRghvV2M81B6V2B9stkFnbUMYx0ksmxgkdSvFxDMhtJ8V0O54mxto0YWgBjBua0ZDyCxGL4m91Fkces85j3DgE2jpg17iNmjKO88VYrTP3Hfdd8CqnE0kho1mgHiaAealrVau47wp1yWNG7HikMmyMVFdWMjLoM+iylDEXus79HFWo/wCzG5xWtjsPbTOb+7a6jjvDcg3nTpVWsuAaTqAHkEzu+yCJgaM9pO1x2kpnpPeYhs7yTrBr90CrvLLmmUErdcvFUJXGZ4HBVCx1tN5Odsjy/E843eWAcl1OFlAAqD6NrtOEyvHeeS93i4kn405LoS3VPF0UTWclQldmeShCEKdRoTe2QY2kJwsUQhea9LblNktT488FS+P7jich901HIb1MaN2oSRGJ3sg04xuy8q9KK+elLRT6RBjYKyR1c3eR7TeY8wFx66raWPBacxmOO8Hhw4lJayD8ra0NR93T2PaburfYpyQWO9dhwu40yDuacgKHvGeuG0w69T2n3qeq7eHNFK/ZG1SlgtjZmB7NR1ja0+6eKSyRkdYbKVzbapValLOjySKhKjBWwWCsLJXt16sgqBvzQ6G0VcPq5PfaO64/bZt8Rn4qcBWaqaGofC7Mw2KiliZKMrxcLld6aPzWf9ozu1oJG95h/Fs8HAJGwPoTnlu4rrf68fFQ1u0Rs0prgMbveiODP7tC3yWppPqADSdvmPwkU2DkG8R8j+VRXsYQQWjPXlQ9QmdoskYHqu8W59QSrfPoC793OKfbZTzaT8E3Ggc//Fi8frP/AB+ac/8AK0LxfOB5H8KmaCcfxVFLabD0WY4y4gAEkmgAzJO4DauiWfQAfvZi7gxoH8zyfgp+7Ljhs/7KMNO1xzefxnMcqBLKnGKeP/qOY+nyrEWGSuPW0Cq2i+gpaRJaRTdDv/6vD7PXcruEIWWqaqSpdd58ByT2CnZA3K1PLK7qac6ZVO/JSLbRQUGxQsUtEp9KSWZmcqV7Mylw8vIaMySABvJ1BXGzWMQQBm0+sd7jrPy8AFG6OXP2YD3jvkavdr80/t9oq6m4eZXoe2Cme4bnQJLUydI8MbsFuHqiaZW42ieOzsNQSC6nuMd83gcmKy3veohic4mmRz90AVLuQ86Kv6CXU6aV1okFC890H2WAANbyFOdSp/pykdLJ0r9m/Kryno2X4nT8q+3BYBFE0U2D4KTWrG0FFst+lyEIQhCEIQhCStEAcCCuDekfRM2acysFI3mpp7Eh+AJ8/Fd+URpDcjLRE5j2ggggjeo5I87bK5RVbqWUPG3Edy8+3dbKgiuZFHD3hv658CtfpL7NLjZ6rtbTqO9p3bwf9ltpHcElinwmtKkxvprG4/aG0c9q2s8rZ2FjsnbuI9pu9IpGGN2o04rcMeyVuduoKtd1XoydtWHMes0+s3xG7jq+Wl7WrsRjLC5ntFtKsJ1EtPsnVWqojXvhkqCWuadYP6qCrXdOl7JBgtADSRQup9W4HKjh7PmPBV3U4BuNQoJICzrDUJ1Yr0jlyY6p90gh3Q6+Sehqql/6PGE9rEawkggg1wE6u8NY3O8Ac9e13aTvZQSDGN+p456nc+qjfS3F2FemLMMzFZyFhYsN5RTZMcCfdOTv4Tr5VRPDI3NrRINwOGQfJ3kVV6J2xUGo0K2atwxMor0jJpUtI1h4wkc9SetkRlLd0EELPYlZ7B25ZFoO5H0p3DovRZcaoFld7p8lh0BGsgcKgnoKrDpSdZK0RovdUJKaWmW34BE01MtvwW1luySQ1pQH2nZdBtUbnBo1Ugs0XcmzXE5DMnIbanhvVx0b0YLaSzetraz3TvdvPDZ46s3PdUcWY7zveOsfdGz9ZqwwSVSarrDbLH6pZV1ReMrNAnD58LSTs/VFEOtGtzjxJWt426poDk3XuJ29FVr+vt1RDDnI7VtwNP7x3H3Rz1Ch8p6eWrc2JqpsYGNL3JK9JnW20iBvqMIMu6rTVsfI5u40GxdPuS7BDGGgKA0I0VEEYJGZzJOsneVcAF9KpKVlLEI2cEqlkMjrrKEIVpRIQhCEIQhCEIWCFlCEKt6WaKR2uItc3ntBGog7CuDX7cEtjlwvrSvckGQNPg7gvThUDpHoxHaYy1zQa7/1rUMsQeO9MaHEH0jrbt4j8LzzNaxK3v5PGp2x43O3HcdSZVVn0o0GlsriWgvj3+00cQNY4hVhLTGWGy2tPURzszRm6fXdfEsNQx3dPrMcA5jgdeJhy+HitZHNJq1uEH2akgH7Nc6cDXxTRqcRqMqUsANwtwVKWPSGWPIPJG54xDqTXoVFIXJYDuuHNDt1ZzpLFKKTw1+03WPCtCOqwzsdcNoLPsyBzf5gMPUKttKVY5RGIBRdCB2VZRa5G68LxvbR46xn4rdl7Da3ofzCrzCnUb1XfE1RmPmp1tvB2HySrZqqIienkT1Ue0hQObZSdmY0agK79Z81KQSqGgkT+CRLZWkqrICVN2eRb2y9AxpANDtO7h4qFmvUNBoRlrcTQNG+pUK2eW1OwwA02ykGn/xg/wCo8gda9pMLkqX7aKnJkiGaQ+SdXjfri7soRieaUbrDa6nSfJu1WnQzQ7B9bLVz3d5zjmSTtTnRPQdkAxOFXHMk5kneSdZVzZGBkFuaOijpW2bvxKTVFS6Y93AIYygoFshCvKshCEIQhCEIQhCEIQhCEIQhCEIQmduu1kgIcAua6VeixriXxd12vIZE8Rt8l1ZYLarlzQ4WKlimfC7Mw2K8xXjo7PASHsNPebUjntCZsXpi33FHKM2hUu+fRbG8ktFDvGR8lTfS37JWggx02tM3zC48hXO3+jWZnq5jiPmFB2jRadmth+KrugkHBNI8UpX/AMreOiiFuCnD7qkGtp6H8lr9Cfu/1fkoyx3JWPuoD/MeoWWOTiNySZY3bvJx+SdRXe8+y7k0/OijMLzsCon1dON3j1Ssb08iesWa45naonH7xDR5V+KmrDoZaX7mD7Lan+J1fJR/YSv4WS+XEqduxumbJKDE4gD3iQB1KwLwc/uwsdId+bWdSKu5Dmrfd3ozbUOlJed7iXHlXUrbd+jcUQyaOitRYTGDeQ3+EpmxNzuwLLnt06ByzkOtBqNYYBRg/Dt8TUrod1aPRwgAAKUZGBqC2TZrWsFmiwStz3PN3G5WAFlCF0uUIQhCEIQhCEIQhCEIQhCEIQhCEIQhCEIQhCELFFlCELR0QOsJvJdrHa2hO0IQouTR2I+yOgSB0Uh90dFNoQhQzdFoR7I6JeO4Ih7I6KSQhCbR3ewamhLNiA2LdCEIAQhCEIQhCEIQhCEIQhCEIQhCEIQhCEL/2Q=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384300" y="5567362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In </a:t>
            </a:r>
            <a:r>
              <a:rPr lang="en-US" sz="3200" dirty="0" smtClean="0"/>
              <a:t>April, 2012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1384300" y="34544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Smiley Face 18"/>
          <p:cNvSpPr>
            <a:spLocks noChangeArrowheads="1"/>
          </p:cNvSpPr>
          <p:nvPr/>
        </p:nvSpPr>
        <p:spPr bwMode="auto">
          <a:xfrm>
            <a:off x="1460500" y="3463925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Smiley Face 19"/>
          <p:cNvSpPr>
            <a:spLocks noChangeArrowheads="1"/>
          </p:cNvSpPr>
          <p:nvPr/>
        </p:nvSpPr>
        <p:spPr bwMode="auto">
          <a:xfrm>
            <a:off x="1460500" y="5586412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5627687"/>
            <a:ext cx="579120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Stock Browser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Demo at SIGGRAPH 2011.  NVIDIA is working on it.</a:t>
            </a:r>
          </a:p>
        </p:txBody>
      </p:sp>
      <p:pic>
        <p:nvPicPr>
          <p:cNvPr id="30732" name="Picture 2" descr="http://www.webmonkey.com/wp-content/uploads/2010/08/Fennec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352800"/>
            <a:ext cx="14398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21188"/>
            <a:ext cx="73342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343275" y="3494088"/>
            <a:ext cx="57213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Firefox Mobile – “Fennec”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Performance improvements possibly this this year</a:t>
            </a:r>
          </a:p>
        </p:txBody>
      </p:sp>
      <p:pic>
        <p:nvPicPr>
          <p:cNvPr id="30735" name="Picture 10" descr="http://upload.wikimedia.org/wikipedia/en/5/5a/Webki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5495925"/>
            <a:ext cx="10239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 descr="http://media.opera.com/media/images/icon/Opera_512x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432072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371600" y="44704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Smiley Face 18"/>
          <p:cNvSpPr>
            <a:spLocks noChangeArrowheads="1"/>
          </p:cNvSpPr>
          <p:nvPr/>
        </p:nvSpPr>
        <p:spPr bwMode="auto">
          <a:xfrm>
            <a:off x="1447800" y="4479925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30575" y="4510088"/>
            <a:ext cx="5721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Opera Mobile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Mobile WebGL Support</a:t>
            </a:r>
          </a:p>
        </p:txBody>
      </p:sp>
      <p:sp>
        <p:nvSpPr>
          <p:cNvPr id="31747" name="AutoShape 2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AutoShape 4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AutoShape 8" descr="data:image/jpg;base64,/9j/4AAQSkZJRgABAQAAAQABAAD/2wCEAAkGBhQSERUUEhQVFRUVFxQVFBQWFRQVFRQUFBQVFxgUFBQXHCYeFxokGhcVHy8gIycpLCwsGB8xNTAqNSYrLCkBCQoKDgwOGg8PGiklHyQsKSkqLDQsLCwtLCwqKSwsLCwsLCwsLCwpLCwpLCwsLCwsLCksLCksLCwsLCwsLCwsLP/AABEIANwA5QMBIgACEQEDEQH/xAAcAAABBAMBAAAAAAAAAAAAAAAAAwQFBgECBwj/xABIEAABAwEEBwQGBwYEBQUAAAABAAIDEQQFEiEGMUFRYYGREyJxoQcyQlKxwRQjYnKC0fAzQ5KiwuEVJLLxU2Nzk9IWVIOjs//EABsBAAIDAQEBAAAAAAAAAAAAAAAFAwQGAgEH/8QANBEAAQMCBAIJBAEEAwAAAAAAAQACAwQRBRIhMUFREyIyYXGBkaGxBhTR8EIWI8HhFTPx/9oADAMBAAIRAxEAPwDuKEIQhCEIQhCEIQhCFq59Fz/Sb0uQxOdFY2/S5hk4tdhgjP25dTjwbXdULpjHPNmheOcGi5V/fIAKnIDMk6gN5VNvr0tWCAljHutMgy7OzN7Xq+oYP4uS5de14Wm3H/OzukaTlZ46xwA7Bgbm/gXVKk7r0UdTMCJvutAxdBk3nmmLKEDWU+SWyYg29ohf4Ulb/S1bZK/R7NDZ27HTvMr6b8EdADwJKhZL7vO0a7baDXZZ42xAeDmCqs1luWGPUwE+87vHzyHIJ9X9bOimDYmdlqrunndxt4KlWbRK0zOo99qdXMultL9W8gOB8lK2f0VwDOSMyHbileByAfXqVdbBBhbXa6h5bAnIUb53bNsF6A87vPquTTaCOie4Mje2hIBZM4ZVypSTdRafRbVBmy0W6Hj20pblvDqgrp9rsBcS5tM9mrUKZFR9CDuPRTCYO7QBUZ6VuzyqhZdOrziNW2qOYe7PC3/XFRyn7u9NTm5WyxuA2yWd4lbt/duo4bNpStquyOT12An3hk7+JtCq1euipGcTsX2HUB/C/IHmB4rwxQP3FlIypnadbFdY0f02sdtH+XnY922OpbIPGN1Hc6UU6CvKt4WWju80te0g1za9pGo11jxVk0d9LlssZDZXfS4R7MhpM0fZm9r8VeSqyUJGrDdMIqlr99F6HQq5opp5ZLwb9RJ3wKvhf3ZWeLdo4tqOKsQKoEEGxVpZQhC8QhCEIQhCEIQhCEIQhCEIQsEqNmvtrX4d2ROzFuW9823s2ZGhOQ57VTLxdijcGnvZFp+00gjqfmqFTViJ7W+vgrcNOZGl3ougRyVFQmF/aQQWOF01okDGNyqcy52xjGjNzjuCrTtPYbLYhPMTX1WRj15JKeo0b951DauQ3tfktun+kWogkV7KIfs4GnY0bXaquOZy4AOaenMxvwS6eZsLbu3U7pNplabyJacVnsh1QtNJZm753DUD7gyz20qo+x2P1Y42gbGtaAP9uJTVk6sdxlrG4j6zvJuwc/yToNbCyzQs5LNJUP6x05KWuq6GQipo5+127gyurx1nopDEo36eFj/ERWgqSdQAqegVR5PacrDLdlqlMSMSbQ2aZ/shg+0c/wCFtT8E1t9tZE7B2zZJB6zGNNGbw95OR+zQnfRVGVUL3ZGOue5Wn08rGZnNsFZLrfkczlSg3DPUnuJQl1y9zEcsVDy2fNPfpC9cNVEHCyfFyhrVPidU0rQDumoNNtU7+kqHvK00dUtoN+w8ajauohqvHPFku5yj7VaXN1Mjdwc35ggrR14BNpbxC6lgbILOC6imLDdpSNot9lfQWqxB1NTo3GoHAE1HgCkmaI3RajhimkhkOeAvIdya+tR4BLmzvk9WMkHaSAPMqMvjQd8zaOwRuBDmuOMlp/hGXNZ2pFPDcR1BYfG/sn0AllteO/ktLZ6HbRC4S2O1DE01Y7Njwd7ZI86+DVdNFdP7VDSG9Yi2mTbYwB0R/wCvg/ZffoBvprUVotY7VZ24JLSJx7PdIcKbC5zjjHiK8aZKxOtQOUjcLuII6VzCQHHKuJ2WQtkaONrFM/sWkbWP7wV3htbXgFpBB3EauCXXO4pnQmsZoPd2dFZrm0iEnddk7d808osRiqx1dDyVOelfDqdRzU8hYDllMlVQhCEIQhCEIQhC1JQhU7S+8PrA3cK8yfyB6qry25Z0wvD/ADcg3YR/I0/NRVjk7Rwa6MkbXAuZTjnkeSylWS+dx71rqSERwNJ5X9VAaWXQ+V4mixPcwUdEKuIFa442DOu+gz171C2SOR5wtilc73RFIT0AquqR2eKMZ1dqoHkOIp7uWSf/AOIkCpyB1VOvwGspzRYxJTx9G7W2yS12FxVL87bhc1iuC2f+1tH/AGnjyIqnckU8Y78MzANropABzIor++8aazyST78wgkHwANOSt/1C4btCX/0807OKqF1wmbvVozVXKrt4b+as9jY2MUYKb958TrKjfpJJJcak5k7ydacxzbzQbTuG9Z+txKWsfroOA/d06o8Lio2aanif3ZR2mWk8kQEFnqJXir3t1wxnIEbnuo6h2AV2hRej2jrqxl3quBcTnqB1Gu0mnUrbRqMzyvtDtcji4cG6mt5NDRyVwBWtw6nFPEABqd1jcTqjPKeQ2SoKYW6/o46iuJ49kHbUZF1CAdfRPQ5QTdHGMLnOL5G5lsbR3s95r3j03lMWBvFKySkbuvnFaS57sIeC0D1gK0DGnwPDbxSdutEzXGN73GvHJw3jeOCxdFySiVj3twtaanE4VNK0oBXOtNys5Pkp3Pa12gUdiQqzZ7slk2Fo95wplwB1qRtWjrHMAaSxwAGIVIcaa3MJ+B/JShcsVUbpCSu2tsud31ddosxDg8tBNBJG4gE66HaDSusUy2re6PSdbLMQHkTM2g911OQwnm2vFTWnNmkcyMsBc0OIc0CvedhDHED8Q58Vz68YXMc5jxhc00c06wdxVeaigqR/caL+/qm1LUyMFgV2jR/TWw2/ukNZJSpbTA8ccI1jiC4b6KxssjoxRjhJGf3clCKfZdqHwXl5ziHYmkgggggkEEbQRmCukaDelNzC2G1uqDk2U5Dwk2A/b1b96xWLYDPADNSm4G44/wC0/gqhJ1XG3x/pdakuVkrax1jPunMA7iNniCq/a7G+J1HAtOtrhqPEHb4KfgvClHNzB18eB4p1ay2VlCKtP6qNyyv3rWAPtleDwV5kj2HK/VpUfY9InGItqBIyhz1Opn/CQpy7L4EnA7jrB3HiqFfVldFVzcy0Ej7TNZB4gVPLinsNuwdhaGnuStbi+9qJ593qtjR4iJsj+eh8eB81Umpwy4HiPDkuiArKQsc+JgIS6eKghCEIQhaP2rdMr1t7YYnPdqaCeJ4DichzXhIAuV6ASbBcd0lidJeFoAJDQ5uIjjGwgDinlmpG3LXs25eKUtLjIXSvoC9xJp0A6DyCb4aipWOqJc7yRstjHcRtaeAAS0UuHvuzcfVrs4rVk5qXuzOzx/JIFyFDcrvKFs55JqdZWKIQvV6tUlbZKRSfceOrSEuQm1vFYn/dd5Cq8bo4L219CmujFrEYwHkd4VqbICqPZGqUZaSMqnqtXDjLGNyyA37llK36bkfIXQOFjwKs2NZxKuttjt56prYtI3fSXwuaRhwkHXUOrmDtGQTKmxGGpOVl7pJWYLUUjcz7W7lbMSMSSa/JZxJiky3JWC5aVWpcvbIWxcqnpHoU2XHJCcMrjiwuP1bial1MqtJOesiu6qtBKTLl6DZSseWm4VI0U0RBglNobQy/VtoRjY1jziO2hxtA8GnYUrF6OYmuq6V7wDXBha2vBxqcvAK3HLV+tqTc5dXJUxmeSTdYuO8nQv7J/quyjO7/AJZ+XTcrbY7Zsrkcx81R7ZCHD9VB3hS11XkXxhx9Zpo/7w2+BBB5ncvnv1JhDWO+4jGh38VqMKqunb0T9xt4KftjsQ46x4pKxXcH2GSJop2ZqzeBh2cq9AkZp1LaKmvag6jg/qWdoiWOtfROJ2ZYb8rfKc6EXl2kIB1jI+I1+as6oOi7uxtk8J2PJHg7P41V9C+jRPzsDuYWeeLOIWUIQpFyhUvTa2Y3NhGofWP+DQf5jyCuEr6AlcuvK2mR8rhre7owVAHSnmlmIy5IsvNMKCLPJm5JnaDVrQNTR1O0/JauGzYAOtM0vO3A0b6D+5TMvoKcalZo7rRt2WEICELtCEIXqELV7KgjeCOootkIQo64binn/ZRlw1Fxo1oI2YjkTwFVNW3Qy1x59ljH/LOMjxbkegU3cd9uYwMoMTcmk6i3cRvCi9IfSXJG4xQHtZhk6gAiiO55GbnD3ActpGpNIqZk9styUuqK+aE3OUAJn/g3Ys7W2u+jQg+3+1kPuRR5uLuXVRLpxarV2scXZRMY2KJp9csa5zsUmZ7xLnHX4knNIxXXLaJO2tUjpZDtccgPdYNTW8AB1zNgs1nDBQLR0WHNp+txWTxLFX1XV4ck5YaBMrVfsMb8D5AHZVFHECuYqQKDKidYlQNI7O6O0Pxe2S9pqM2uJpXcciOSdNbdIgLq/smDgC0hwOoggg8wqjpeHsnZK0kAtAY4EgtLScQ4a68aqFsN7PhD+zNC8AV1kUNagHKp3kFL37pCbQ2MYcOGpdtBcaCrdwoNXFdhtiuw1JWW/pWSiQve7MYgXEhzdoIrTV0V5sN5MmZjjNRWhrkQdzhsOYPNcxc5WzRFpjYS9zA2WhjaXNxOIxNLqa9gFOHFDgF2W6KzOcknOQ5yScVxZcgLLHjG0O1ONDzqK9aLaKyvsts7J+bJ2nA7e9jcYB44MR45eArd8aS9jM1mCpxR0ONta4mkgsFXCmVK0XVL2uxs1lik9qFzSDt+rfQHlTo529ZbHpHMdlJ6rmm48DofELRYUwABxGoOh8Rso6ywFzHnbGAT4YiD5UKmdGsg87y0dAT80novGDJIDmCyh6gJ1ZIOybg2gmp3mv5UXz+pJZEHt3KfzyXLovBRdud2d5sd/wASMV8WH8ir9C6oC51pVJhls8m5+E+Br8wFeLntgfGD4+RI+S22CzdLRsvvr7FJp2FrlIIQhOVXUTpHacEDyDmRQeLu781zwUwV3mg8BTPzV30uaTFwFXH8INPMg8lQbTIGhrdprQeFK/EdUgxMnOPBO8Nbdp8UWuXESeQ8Nia0Ti0DYk3DugpKnLdAtEIQul0hCEnPaGsFXuDRvJA6b0AX0CEoloolDu0os7fac77rD/VRbM03swIDu1H4Gnya4nyU7aeR2zSuJHhgudAp59lc5j2sJa5zHta5poWuc0tBB2EEgqo6KWJvZg02D4BXC576gnIEUrXOy7hqx/Jj6E8qqrXL3XyN1ASSgDgJHAfBaHBGuY5zHC2xWUxp7Xsa5p5qwNNFnGkMayHrULK2S+NVDTOxOxiYZtIDXfZcK0ruBB176q0F61fQgg5g5EHMEHYQuhovRouZl60L1Zry0ZhjxSOkcyMV7lAXYiO61jic89lK0VTL13dTgXW7nqQuCzwyPc2Y0rhLDiDakHNlTvBHHLJRJetWzYSCNYII25g1GXJeKUNXVJJFEX7dgnbtxtDsHfLG1cBm6gNaUB2bc6FRI03HZd5pM2eQAEZOx1a13VFOiTu++ZJXBrX4nvoZHBtIoYwalrG+081piO00Fda8uuWxuGqfXXd7oICx5GIuc402E0Az25DXTauzXQ8GEtOoueOTv9yuTyGpaN7mj+Jw/NdMu6ajPEuPn/ZYP6xe5vR5d9f8J9hjS+N57x/lK6Jx0kkrsaB/MfyTu9+7J94V5jI/JY0cbQzO3vp0Ff6lnSM+oeLh5A/JZqRgfS280yLs1T+8lVtMSTDUa2lrh/3Ix8/NWHRW1d4s90kKFtYx0acxt61+SX0IlJtE3CQjpQJx9PvPY5An1IXlewNYD+8V0NCAha1J1A6XO/y7uNB1K5VPasdseBqhja38T3Nc7yDRyXUdMD9UBsxN/NcX0ctPaS2h51vId/E55p8EjxEak8h8rR4Sz+05ys1s9bktGuyIPAjxW7zV/iG/6QtJBmkVtUyG1lqhCw5wAJOoAk+AFSugvVEX7fnY9xmchGs6mDYSNp4KqTSue7E4lxOsnM/2SspL3ue7W4knmUoyFNWBsQsFIGpu2FOtH7uDxjdmTn+vJPLui+tZ99vPvDJK2ez/AEaQxn1dcbtjmbOYGR8OKb4VIwyFp34LP4+x/RtLdtbp8+62HYE6s0Ib+viUk2RbiRabILrFm50TsSI7RNhIjtF7ZcZU6xrBkTbtEGRFkZVWtN5jjiGzC488VPgB1VYLlf7dYI5sPaCuA1A36qtI2g0GXBUC3WlrpHOawMBOTB7IpTkcq+JK8KssFwtC9JuctC9aF65upg1bOerL6PLv7a1luYBjeAR75wlo46jkoK7bu7YkB7GuGprsVXeGX63K9aFWX6PPC0Grg6R5OzF2TjlwGEKpWOc2ne9psQCb+CsQgGRrTxKc2WFzbbHC/WHB4I1OY0F4cOHd5HJdAjloANy10iuZjbU2WmeF+A7hIW4hyLcvvlNgCTTf8184xesdWPbn3aLHxvv5rTUNOyKM5dibq0XMaR194ud1OXkEjpJJWNv3v6XJSF2EADYAOiZX9LVjR9onoP7rNxTPMluBUcbbzB3eo2ysJxn3Y3Hm4YB/q8kr6O21fK4bZZDy7Q08k4ZH2djfIcu0c3+Bpr8nLHowh+oDjtFTzzW4wOPLmPcPdV6+TNtz+P8A1XxCELSpWq3prAX2dwGsggeJa4fNcR0Md9Y8b2A9HD816GvCAPYf1qXALFZuwvOSLc+Zg8M3t8g1LK+O7Se5aLBpLskj81ZHfrlksyvqa/qqRmtQ7Xs/awB/AjEQeYp58FtVZs9XQppZZSVqbVjxva8dWlKoQDZeqmRwpxHCntosWB5GzWPAraOFWnSq00JKzx0cDuIPQhTlqsrZG4Xio1jeDvadhUeyJSUL6jwpX+6gEhBzNOoUU8Yc2x1ChpbBLH6tZG8B3x4tGvl0SYtzdpodxyPQqwIOaf0+PSsFpG5u/ZZufA4nm8Zt7qEjnxeqC48ASnsF3Pd6xDfM/kPNPkLiox6Z4tGMvuV1DgkLNXnN7BK2bR+I+s55/GB8AnE+g2IVglLXe7Jm08MQAI6FMTTWeuSe3ZpGIc3PBjGvE4DD91ziOipxYjVZr5yff2Us+Gw5eq0KnXpeJssrorS18UjcwCKh42Ojc2ocDv6qiW62Ne4uazBUl1MWIZ7AKZZrq/pgv+xz2KPBIySYOBjwmrmgluKvCmIblxjGtdR1T547vFis3JA2M6JUvWheky9ABNeGvgrl14GqRuKMunZT2SHuO4NP6HNdC0dNbUzg2U//AFkf1KkaOWctxSHUQWjeTUE/BXzQWEvtDzuYGj70j2geTXKpiTujoZSeIPvopqZuadvcfjVdb0jgxQNdtZhPJwwn4g8lX7C3vV3fFW69Gh0Mg+w6nIEj4KpQOoP1rXy2sIOreK0FG4mMt71KNlTW0xmWVkbdvkDmTyAWomUxo7YsjM7W/wBXgz+9B0CqUlPnlXsjuhaXeii/SBN2dkwNy7pDR4gRt/8A08lLaEWXBA3wVX0+tHaTxQja5tRwZV5/mdGr7clnwRNHALe4Wy0bncz8aJNP/Ed1/VSCEITVV1hwXD/SbY/o14xzjJr8JJ+1EQHfyFnmu4qh+la4e3sjnNFXRHtG7yGg4hzaXcwFDMzMwhX8OmEU4J2Oh81z+8JMN4MHvRYfOQjzaFJBVK23hidZ5RrbFHXi6N7weuGvNWzEMOIHKgNeBGv5rLVMZbl9FrHtsAtkLCzVVgVGk54Q4fApmYiFILRzQdaCpGSEaJoGpje8Lw3tYiQ9muntMrmKajQ50I2lSxhohrV0x+R1125wIVesul7h+0YHcWnD5GoPUKQj0oiOx4/C0/ByiL9uJ0dZI2F7NbmtoXM3kN9pvhmM8qZqusv2Pc88h/5JsylbOM0Y9FSkqIojZ7rK+/8AqGLYHn8IH9S0dfpPqs/iPyH5qiu0mA9WMn7zvkB80MvCWYHvYW6i1mWzadZHNWI8HkedrKnJilO0aG6n720mpVrfrHivdGTGn7VNvAZ7yFRbfeMkzsUji47BsaNzW6gPBSF50ZHhGt27cN/j8lDp/Bh8dPoN0iqKySoOu3JYohZWFdAtsqiypWxsfC5tcxJTE2lRSuo8aVKYWSIOeGmue7WuiaLXL2jhNKO4M2NPtnY4j3R5ngop6iOmiMrztt3nkpYYHTPDGpO32L6NYQ54pJO+NrW0pgibWSlNhOFpPiArX6LbBSNsh/ePL/wRghvV2M81B6V2B9stkFnbUMYx0ksmxgkdSvFxDMhtJ8V0O54mxto0YWgBjBua0ZDyCxGL4m91Fkces85j3DgE2jpg17iNmjKO88VYrTP3Hfdd8CqnE0kho1mgHiaAealrVau47wp1yWNG7HikMmyMVFdWMjLoM+iylDEXus79HFWo/wCzG5xWtjsPbTOb+7a6jjvDcg3nTpVWsuAaTqAHkEzu+yCJgaM9pO1x2kpnpPeYhs7yTrBr90CrvLLmmUErdcvFUJXGZ4HBVCx1tN5Odsjy/E843eWAcl1OFlAAqD6NrtOEyvHeeS93i4kn405LoS3VPF0UTWclQldmeShCEKdRoTe2QY2kJwsUQhea9LblNktT488FS+P7jich901HIb1MaN2oSRGJ3sg04xuy8q9KK+elLRT6RBjYKyR1c3eR7TeY8wFx66raWPBacxmOO8Hhw4lJayD8ra0NR93T2PaburfYpyQWO9dhwu40yDuacgKHvGeuG0w69T2n3qeq7eHNFK/ZG1SlgtjZmB7NR1ja0+6eKSyRkdYbKVzbapValLOjySKhKjBWwWCsLJXt16sgqBvzQ6G0VcPq5PfaO64/bZt8Rn4qcBWaqaGofC7Mw2KiliZKMrxcLld6aPzWf9ozu1oJG95h/Fs8HAJGwPoTnlu4rrf68fFQ1u0Rs0prgMbveiODP7tC3yWppPqADSdvmPwkU2DkG8R8j+VRXsYQQWjPXlQ9QmdoskYHqu8W59QSrfPoC793OKfbZTzaT8E3Ggc//Fi8frP/AB+ac/8AK0LxfOB5H8KmaCcfxVFLabD0WY4y4gAEkmgAzJO4DauiWfQAfvZi7gxoH8zyfgp+7Ljhs/7KMNO1xzefxnMcqBLKnGKeP/qOY+nyrEWGSuPW0Cq2i+gpaRJaRTdDv/6vD7PXcruEIWWqaqSpdd58ByT2CnZA3K1PLK7qac6ZVO/JSLbRQUGxQsUtEp9KSWZmcqV7Mylw8vIaMySABvJ1BXGzWMQQBm0+sd7jrPy8AFG6OXP2YD3jvkavdr80/t9oq6m4eZXoe2Cme4bnQJLUydI8MbsFuHqiaZW42ieOzsNQSC6nuMd83gcmKy3veohic4mmRz90AVLuQ86Kv6CXU6aV1okFC890H2WAANbyFOdSp/pykdLJ0r9m/Kryno2X4nT8q+3BYBFE0U2D4KTWrG0FFst+lyEIQhCEIQhCStEAcCCuDekfRM2acysFI3mpp7Eh+AJ8/Fd+URpDcjLRE5j2ggggjeo5I87bK5RVbqWUPG3Edy8+3dbKgiuZFHD3hv658CtfpL7NLjZ6rtbTqO9p3bwf9ltpHcElinwmtKkxvprG4/aG0c9q2s8rZ2FjsnbuI9pu9IpGGN2o04rcMeyVuduoKtd1XoydtWHMes0+s3xG7jq+Wl7WrsRjLC5ntFtKsJ1EtPsnVWqojXvhkqCWuadYP6qCrXdOl7JBgtADSRQup9W4HKjh7PmPBV3U4BuNQoJICzrDUJ1Yr0jlyY6p90gh3Q6+Sehqql/6PGE9rEawkggg1wE6u8NY3O8Ac9e13aTvZQSDGN+p456nc+qjfS3F2FemLMMzFZyFhYsN5RTZMcCfdOTv4Tr5VRPDI3NrRINwOGQfJ3kVV6J2xUGo0K2atwxMor0jJpUtI1h4wkc9SetkRlLd0EELPYlZ7B25ZFoO5H0p3DovRZcaoFld7p8lh0BGsgcKgnoKrDpSdZK0RovdUJKaWmW34BE01MtvwW1luySQ1pQH2nZdBtUbnBo1Ugs0XcmzXE5DMnIbanhvVx0b0YLaSzetraz3TvdvPDZ46s3PdUcWY7zveOsfdGz9ZqwwSVSarrDbLH6pZV1ReMrNAnD58LSTs/VFEOtGtzjxJWt426poDk3XuJ29FVr+vt1RDDnI7VtwNP7x3H3Rz1Ch8p6eWrc2JqpsYGNL3JK9JnW20iBvqMIMu6rTVsfI5u40GxdPuS7BDGGgKA0I0VEEYJGZzJOsneVcAF9KpKVlLEI2cEqlkMjrrKEIVpRIQhCEIQhCEIWCFlCEKt6WaKR2uItc3ntBGog7CuDX7cEtjlwvrSvckGQNPg7gvThUDpHoxHaYy1zQa7/1rUMsQeO9MaHEH0jrbt4j8LzzNaxK3v5PGp2x43O3HcdSZVVn0o0GlsriWgvj3+00cQNY4hVhLTGWGy2tPURzszRm6fXdfEsNQx3dPrMcA5jgdeJhy+HitZHNJq1uEH2akgH7Nc6cDXxTRqcRqMqUsANwtwVKWPSGWPIPJG54xDqTXoVFIXJYDuuHNDt1ZzpLFKKTw1+03WPCtCOqwzsdcNoLPsyBzf5gMPUKttKVY5RGIBRdCB2VZRa5G68LxvbR46xn4rdl7Da3ofzCrzCnUb1XfE1RmPmp1tvB2HySrZqqIienkT1Ue0hQObZSdmY0agK79Z81KQSqGgkT+CRLZWkqrICVN2eRb2y9AxpANDtO7h4qFmvUNBoRlrcTQNG+pUK2eW1OwwA02ykGn/xg/wCo8gda9pMLkqX7aKnJkiGaQ+SdXjfri7soRieaUbrDa6nSfJu1WnQzQ7B9bLVz3d5zjmSTtTnRPQdkAxOFXHMk5kneSdZVzZGBkFuaOijpW2bvxKTVFS6Y93AIYygoFshCvKshCEIQhCEIQhCEIQhCEIQhCEIQmduu1kgIcAua6VeixriXxd12vIZE8Rt8l1ZYLarlzQ4WKlimfC7Mw2K8xXjo7PASHsNPebUjntCZsXpi33FHKM2hUu+fRbG8ktFDvGR8lTfS37JWggx02tM3zC48hXO3+jWZnq5jiPmFB2jRadmth+KrugkHBNI8UpX/AMreOiiFuCnD7qkGtp6H8lr9Cfu/1fkoyx3JWPuoD/MeoWWOTiNySZY3bvJx+SdRXe8+y7k0/OijMLzsCon1dON3j1Ssb08iesWa45naonH7xDR5V+KmrDoZaX7mD7Lan+J1fJR/YSv4WS+XEqduxumbJKDE4gD3iQB1KwLwc/uwsdId+bWdSKu5Dmrfd3ozbUOlJed7iXHlXUrbd+jcUQyaOitRYTGDeQ3+EpmxNzuwLLnt06ByzkOtBqNYYBRg/Dt8TUrod1aPRwgAAKUZGBqC2TZrWsFmiwStz3PN3G5WAFlCF0uUIQhCEIQhCEIQhCEIQhCEIQhCEIQhCEIQhCELFFlCELR0QOsJvJdrHa2hO0IQouTR2I+yOgSB0Uh90dFNoQhQzdFoR7I6JeO4Ih7I6KSQhCbR3ewamhLNiA2LdCEIAQhCEIQhCEIQhCEIQhCEIQhCEIQhCEL/2Q=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In </a:t>
            </a:r>
            <a:r>
              <a:rPr lang="en-US" sz="3200" dirty="0" smtClean="0"/>
              <a:t>April, 2012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http://news.cnet.com/8301-30685_3-20071902-264/apple-signs-up-for-webgl-graphics-in-iads/</a:t>
            </a:r>
            <a:endParaRPr lang="en-US" sz="1400"/>
          </a:p>
          <a:p>
            <a:pPr algn="r"/>
            <a:endParaRPr lang="en-US" sz="1400"/>
          </a:p>
        </p:txBody>
      </p:sp>
      <p:pic>
        <p:nvPicPr>
          <p:cNvPr id="31752" name="Picture 8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048000"/>
            <a:ext cx="7429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53" name="Straight Connector 7"/>
          <p:cNvCxnSpPr>
            <a:cxnSpLocks noChangeShapeType="1"/>
          </p:cNvCxnSpPr>
          <p:nvPr/>
        </p:nvCxnSpPr>
        <p:spPr bwMode="auto">
          <a:xfrm>
            <a:off x="344488" y="4191000"/>
            <a:ext cx="845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1754" name="Rectangle 32"/>
          <p:cNvSpPr>
            <a:spLocks noChangeArrowheads="1"/>
          </p:cNvSpPr>
          <p:nvPr/>
        </p:nvSpPr>
        <p:spPr bwMode="auto">
          <a:xfrm>
            <a:off x="1371600" y="31242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Smiley Face 33"/>
          <p:cNvSpPr>
            <a:spLocks noChangeArrowheads="1"/>
          </p:cNvSpPr>
          <p:nvPr/>
        </p:nvSpPr>
        <p:spPr bwMode="auto">
          <a:xfrm>
            <a:off x="1447800" y="3143250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TextBox 34"/>
          <p:cNvSpPr txBox="1">
            <a:spLocks noChangeArrowheads="1"/>
          </p:cNvSpPr>
          <p:nvPr/>
        </p:nvSpPr>
        <p:spPr bwMode="auto">
          <a:xfrm>
            <a:off x="2266950" y="3287713"/>
            <a:ext cx="572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/>
              <a:t>iOS</a:t>
            </a:r>
            <a:r>
              <a:rPr lang="en-US" dirty="0"/>
              <a:t> 5 for </a:t>
            </a:r>
            <a:r>
              <a:rPr lang="en-US" dirty="0" err="1"/>
              <a:t>iAd</a:t>
            </a:r>
            <a:r>
              <a:rPr lang="en-US" dirty="0"/>
              <a:t> developers</a:t>
            </a:r>
          </a:p>
        </p:txBody>
      </p:sp>
      <p:pic>
        <p:nvPicPr>
          <p:cNvPr id="31757" name="Picture 2" descr="http://cdn.gottabemobile.com/wp-content/uploads/mo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4625975"/>
            <a:ext cx="10128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8" name="Rectangle 22"/>
          <p:cNvSpPr>
            <a:spLocks noChangeArrowheads="1"/>
          </p:cNvSpPr>
          <p:nvPr/>
        </p:nvSpPr>
        <p:spPr bwMode="auto">
          <a:xfrm>
            <a:off x="1382713" y="475615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Multiply 23"/>
          <p:cNvSpPr/>
          <p:nvPr/>
        </p:nvSpPr>
        <p:spPr bwMode="auto">
          <a:xfrm>
            <a:off x="1268413" y="4648200"/>
            <a:ext cx="914400" cy="914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on Mobile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971800"/>
          </a:xfrm>
        </p:spPr>
        <p:txBody>
          <a:bodyPr/>
          <a:lstStyle/>
          <a:p>
            <a:r>
              <a:rPr lang="en-US" dirty="0" smtClean="0"/>
              <a:t>Touch events</a:t>
            </a:r>
          </a:p>
          <a:p>
            <a:pPr lvl="1"/>
            <a:r>
              <a:rPr lang="en-US" dirty="0" smtClean="0"/>
              <a:t>Test with </a:t>
            </a:r>
            <a:r>
              <a:rPr lang="en-US" sz="1600" dirty="0" smtClean="0">
                <a:hlinkClick r:id="rId3"/>
              </a:rPr>
              <a:t>http://www.snappymaria.com/misc/TouchEventTest_v2.html</a:t>
            </a:r>
            <a:endParaRPr lang="en-US" sz="1600" dirty="0" smtClean="0"/>
          </a:p>
          <a:p>
            <a:r>
              <a:rPr lang="en-US" dirty="0" smtClean="0"/>
              <a:t>Geolocation</a:t>
            </a:r>
            <a:endParaRPr lang="en-US" dirty="0" smtClean="0"/>
          </a:p>
          <a:p>
            <a:r>
              <a:rPr lang="en-US" dirty="0" smtClean="0"/>
              <a:t>Device orientation and motion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457200" y="55626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The future of HTML5 and WebGL on mobile is </a:t>
            </a:r>
            <a:r>
              <a:rPr lang="en-US" sz="3200" i="1">
                <a:solidFill>
                  <a:srgbClr val="FFC000"/>
                </a:solidFill>
              </a:rPr>
              <a:t>very promising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By the way, mobile is really important:</a:t>
            </a:r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</a:t>
            </a:r>
            <a:r>
              <a:rPr lang="en-US" sz="1200">
                <a:hlinkClick r:id="rId2"/>
              </a:rPr>
              <a:t>http://www.khronos.org/assets/uploads/developers/library/2011-siggraph-mobile/OpenGL-ES-and-Mobile-Trends_Aug-11.pdf</a:t>
            </a:r>
            <a:endParaRPr lang="en-US" sz="1200"/>
          </a:p>
          <a:p>
            <a:pPr algn="r"/>
            <a:endParaRPr lang="en-US" sz="120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00200"/>
            <a:ext cx="6934200" cy="485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2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320516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2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7893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40862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3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8917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4027488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3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9941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9688"/>
            <a:ext cx="6172200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for Web Developers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has</a:t>
            </a:r>
          </a:p>
          <a:p>
            <a:pPr lvl="1"/>
            <a:r>
              <a:rPr lang="en-US" smtClean="0"/>
              <a:t>Text</a:t>
            </a:r>
          </a:p>
          <a:p>
            <a:pPr lvl="1"/>
            <a:r>
              <a:rPr lang="en-US" smtClean="0"/>
              <a:t>Images</a:t>
            </a:r>
          </a:p>
          <a:p>
            <a:pPr lvl="1"/>
            <a:r>
              <a:rPr lang="en-US" smtClean="0"/>
              <a:t>Video</a:t>
            </a:r>
          </a:p>
          <a:p>
            <a:r>
              <a:rPr lang="en-US" smtClean="0"/>
              <a:t>What is the next media-type?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multi-process is </a:t>
            </a:r>
            <a:r>
              <a:rPr lang="en-US" dirty="0" err="1" smtClean="0">
                <a:latin typeface="Courier New" charset="0"/>
                <a:cs typeface="Courier New" charset="0"/>
              </a:rPr>
              <a:t>gl.</a:t>
            </a:r>
            <a:r>
              <a:rPr lang="en-US" dirty="0" err="1" smtClean="0">
                <a:solidFill>
                  <a:srgbClr val="D60093"/>
                </a:solidFill>
                <a:latin typeface="Courier New" charset="0"/>
                <a:cs typeface="Courier New" charset="0"/>
              </a:rPr>
              <a:t>Get</a:t>
            </a:r>
            <a:r>
              <a:rPr lang="en-US" dirty="0" smtClean="0">
                <a:solidFill>
                  <a:srgbClr val="D60093"/>
                </a:solidFill>
                <a:latin typeface="Courier New" charset="0"/>
                <a:cs typeface="Courier New" charset="0"/>
              </a:rPr>
              <a:t>*</a:t>
            </a:r>
            <a:r>
              <a:rPr lang="en-US" dirty="0" smtClean="0"/>
              <a:t> slow?  Why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about security?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Demos</a:t>
            </a:r>
          </a:p>
        </p:txBody>
      </p:sp>
      <p:sp>
        <p:nvSpPr>
          <p:cNvPr id="64515" name="TextBox 4"/>
          <p:cNvSpPr txBox="1">
            <a:spLocks noChangeArrowheads="1"/>
          </p:cNvSpPr>
          <p:nvPr/>
        </p:nvSpPr>
        <p:spPr bwMode="auto">
          <a:xfrm>
            <a:off x="-88900" y="6200775"/>
            <a:ext cx="48148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World Flights</a:t>
            </a:r>
          </a:p>
          <a:p>
            <a:pPr algn="ctr"/>
            <a:r>
              <a:rPr lang="en-US" sz="1200">
                <a:hlinkClick r:id="rId2"/>
              </a:rPr>
              <a:t>http://senchalabs.github.com/philogl/PhiloGL/examples/worldFlights/</a:t>
            </a:r>
            <a:endParaRPr lang="en-US" sz="1200"/>
          </a:p>
        </p:txBody>
      </p:sp>
      <p:sp>
        <p:nvSpPr>
          <p:cNvPr id="64516" name="TextBox 7"/>
          <p:cNvSpPr txBox="1">
            <a:spLocks noChangeArrowheads="1"/>
          </p:cNvSpPr>
          <p:nvPr/>
        </p:nvSpPr>
        <p:spPr bwMode="auto">
          <a:xfrm>
            <a:off x="5821363" y="6200775"/>
            <a:ext cx="18399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WebGL Jellyfish</a:t>
            </a:r>
          </a:p>
          <a:p>
            <a:pPr algn="ctr"/>
            <a:r>
              <a:rPr lang="en-US" sz="1200">
                <a:hlinkClick r:id="rId3"/>
              </a:rPr>
              <a:t>http://chrysaora.com/</a:t>
            </a:r>
            <a:endParaRPr lang="en-US" sz="1200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1720850"/>
            <a:ext cx="2824162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736725"/>
            <a:ext cx="2847975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Libraries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Three.js:  </a:t>
            </a:r>
            <a:r>
              <a:rPr lang="en-US" sz="2400" smtClean="0">
                <a:hlinkClick r:id="rId2"/>
              </a:rPr>
              <a:t>https://github.com/mrdoob/three.js/</a:t>
            </a:r>
            <a:endParaRPr lang="en-US" sz="2400" smtClean="0"/>
          </a:p>
          <a:p>
            <a:r>
              <a:rPr lang="en-US" smtClean="0"/>
              <a:t>SceneJS:  </a:t>
            </a:r>
            <a:r>
              <a:rPr lang="en-US" sz="2400" smtClean="0">
                <a:hlinkClick r:id="rId3"/>
              </a:rPr>
              <a:t>http://scenejs.org/</a:t>
            </a:r>
            <a:endParaRPr lang="en-US" sz="2400" smtClean="0"/>
          </a:p>
          <a:p>
            <a:r>
              <a:rPr lang="en-US" smtClean="0"/>
              <a:t>PhiloGL:  </a:t>
            </a:r>
            <a:r>
              <a:rPr lang="en-US" sz="2400" smtClean="0">
                <a:hlinkClick r:id="rId4"/>
              </a:rPr>
              <a:t>http://senchalabs.github.com/philogl/</a:t>
            </a:r>
            <a:endParaRPr lang="en-US" sz="2400" smtClean="0"/>
          </a:p>
          <a:p>
            <a:r>
              <a:rPr lang="en-US" smtClean="0"/>
              <a:t>SpiderGL:  </a:t>
            </a:r>
            <a:r>
              <a:rPr lang="en-US" sz="2400" smtClean="0">
                <a:hlinkClick r:id="rId5"/>
              </a:rPr>
              <a:t>http://spidergl.org/</a:t>
            </a:r>
            <a:endParaRPr lang="en-US" sz="2400" smtClean="0"/>
          </a:p>
          <a:p>
            <a:r>
              <a:rPr lang="en-US" smtClean="0"/>
              <a:t>Many more:  </a:t>
            </a:r>
            <a:r>
              <a:rPr lang="en-US" sz="2400" smtClean="0">
                <a:hlinkClick r:id="rId6"/>
              </a:rPr>
              <a:t>http://www.khronos.org/webgl/wiki/User_Contributions</a:t>
            </a:r>
            <a:endParaRPr lang="en-US" sz="2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Resources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WebGL Camps:  </a:t>
            </a:r>
            <a:r>
              <a:rPr lang="en-US" sz="2400" smtClean="0">
                <a:hlinkClick r:id="rId2"/>
              </a:rPr>
              <a:t>http://www.webglcamp.com</a:t>
            </a:r>
            <a:endParaRPr lang="en-US" sz="2400" smtClean="0"/>
          </a:p>
          <a:p>
            <a:r>
              <a:rPr lang="en-US" smtClean="0"/>
              <a:t>Learning WebGL:  </a:t>
            </a:r>
            <a:r>
              <a:rPr lang="en-US" sz="2400" smtClean="0">
                <a:hlinkClick r:id="rId3"/>
              </a:rPr>
              <a:t>http://learningwebgl.com</a:t>
            </a:r>
            <a:endParaRPr lang="en-US" sz="2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Resources</a:t>
            </a:r>
          </a:p>
        </p:txBody>
      </p:sp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1809750" y="2471738"/>
            <a:ext cx="5524500" cy="2252662"/>
            <a:chOff x="228600" y="1747520"/>
            <a:chExt cx="5524500" cy="2252981"/>
          </a:xfrm>
        </p:grpSpPr>
        <p:pic>
          <p:nvPicPr>
            <p:cNvPr id="84997" name="Picture 2" descr="Unearthing the Excellence in JavaScrip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75260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998" name="Picture 4" descr="Build Better Applications with Coding and Design Patter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75260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999" name="Picture 6" descr="Build Faster Web Application Interfac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74752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 promise I do not work for O'Reilly or Yahoo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By the way, </a:t>
            </a:r>
            <a:r>
              <a:rPr lang="en-US" sz="6600" i="1" smtClean="0">
                <a:solidFill>
                  <a:srgbClr val="FFC000"/>
                </a:solidFill>
              </a:rPr>
              <a:t>WebCL</a:t>
            </a:r>
            <a:r>
              <a:rPr lang="en-US" sz="6600" smtClean="0"/>
              <a:t> is coming</a:t>
            </a:r>
          </a:p>
        </p:txBody>
      </p:sp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2063750" y="4953000"/>
            <a:ext cx="5016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hlinkClick r:id="rId2"/>
              </a:rPr>
              <a:t>http://www.khronos.org/webcl/</a:t>
            </a:r>
            <a:endParaRPr lang="en-US"/>
          </a:p>
          <a:p>
            <a:pPr algn="ctr"/>
            <a:r>
              <a:rPr lang="en-US"/>
              <a:t>Prototypes for Firefox and WebKit are available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Interactive WebCL kernel editor:</a:t>
            </a:r>
          </a:p>
          <a:p>
            <a:pPr algn="ctr"/>
            <a:r>
              <a:rPr lang="en-US">
                <a:hlinkClick r:id="rId3"/>
              </a:rPr>
              <a:t>http://webcl.nokiaresearch.com/kerneltoy/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WebGL for Graphics Developers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want to support</a:t>
            </a:r>
          </a:p>
          <a:p>
            <a:pPr lvl="1"/>
            <a:r>
              <a:rPr lang="en-US" smtClean="0"/>
              <a:t>Windows, Linux, Mac</a:t>
            </a:r>
          </a:p>
          <a:p>
            <a:pPr lvl="1"/>
            <a:r>
              <a:rPr lang="en-US" smtClean="0"/>
              <a:t>Desktop and mobile</a:t>
            </a:r>
          </a:p>
          <a:p>
            <a:r>
              <a:rPr lang="en-US" smtClean="0"/>
              <a:t>How?</a:t>
            </a:r>
          </a:p>
        </p:txBody>
      </p:sp>
      <p:pic>
        <p:nvPicPr>
          <p:cNvPr id="8196" name="Picture 2" descr="http://i1-news.softpedia-static.com/images/news2/The-Other-Windows-8-Demoed-Windows-Server-8-the-Next-Step-in-Private-Cloud-Comput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2177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http://t3.gstatic.com/images?q=tbn:ANd9GcSHSw0RvrwKVxJPUyh4vFMcWbBWTaSqHRVsl2HWARekF6kmuh1yUn8PmqY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2217738"/>
            <a:ext cx="8572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http://images.apple.com/promos/2011/macosx_uptodate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1676400"/>
            <a:ext cx="21336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3529013"/>
            <a:ext cx="7318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3505200"/>
            <a:ext cx="741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Bring 3D to the Masses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it in on a webpage</a:t>
            </a:r>
          </a:p>
          <a:p>
            <a:pPr lvl="1"/>
            <a:r>
              <a:rPr lang="en-US" smtClean="0"/>
              <a:t>Does not require a plugin or install</a:t>
            </a:r>
          </a:p>
          <a:p>
            <a:pPr lvl="1"/>
            <a:r>
              <a:rPr lang="en-US" smtClean="0"/>
              <a:t>Does not require administrator rights</a:t>
            </a:r>
          </a:p>
          <a:p>
            <a:r>
              <a:rPr lang="en-US" smtClean="0"/>
              <a:t>Make it run on most GPUs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533775"/>
            <a:ext cx="6181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</a:t>
            </a:r>
            <a:r>
              <a:rPr lang="en-US" sz="1200">
                <a:hlinkClick r:id="rId3"/>
              </a:rPr>
              <a:t>http://www.khronos.org/assets/uploads/developers/library/2011-siggraph-mobile/Khronos-and-the-Mobile-Ecosystem_Aug-11.pdf</a:t>
            </a:r>
            <a:endParaRPr lang="en-US" sz="1200"/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OpenGL ES 2.0 for JavaScript</a:t>
            </a:r>
          </a:p>
          <a:p>
            <a:pPr lvl="1"/>
            <a:r>
              <a:rPr lang="en-US" smtClean="0"/>
              <a:t>Seriously, JavaScript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Demos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4357688" y="6211888"/>
            <a:ext cx="469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EmberWind</a:t>
            </a:r>
          </a:p>
          <a:p>
            <a:pPr algn="ctr"/>
            <a:r>
              <a:rPr lang="en-US">
                <a:hlinkClick r:id="rId2"/>
              </a:rPr>
              <a:t>http://operasoftware.github.com/Emberwind/</a:t>
            </a:r>
            <a:endParaRPr lang="en-US"/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768475"/>
            <a:ext cx="2733675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66800" y="6200775"/>
            <a:ext cx="26939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WebGL Water</a:t>
            </a:r>
          </a:p>
          <a:p>
            <a:pPr algn="ctr"/>
            <a:r>
              <a:rPr lang="en-US" sz="1200">
                <a:hlinkClick r:id="rId4"/>
              </a:rPr>
              <a:t>http://madebyevan.com/webgl-water/</a:t>
            </a:r>
            <a:endParaRPr lang="en-US" sz="120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739900"/>
            <a:ext cx="2792412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038600" cy="46482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Includes</a:t>
            </a:r>
          </a:p>
          <a:p>
            <a:pPr lvl="1"/>
            <a:r>
              <a:rPr lang="en-US" smtClean="0"/>
              <a:t>Vertex shaders</a:t>
            </a:r>
          </a:p>
          <a:p>
            <a:pPr lvl="1"/>
            <a:r>
              <a:rPr lang="en-US" smtClean="0"/>
              <a:t>Fragment shaders</a:t>
            </a:r>
          </a:p>
          <a:p>
            <a:pPr lvl="1"/>
            <a:r>
              <a:rPr lang="en-US" smtClean="0"/>
              <a:t>Vertex buffers</a:t>
            </a:r>
          </a:p>
          <a:p>
            <a:pPr lvl="1"/>
            <a:r>
              <a:rPr lang="en-US" smtClean="0"/>
              <a:t>Textures</a:t>
            </a:r>
          </a:p>
          <a:p>
            <a:pPr lvl="1"/>
            <a:r>
              <a:rPr lang="en-US" smtClean="0"/>
              <a:t>Framebuffers</a:t>
            </a:r>
          </a:p>
          <a:p>
            <a:pPr lvl="1"/>
            <a:r>
              <a:rPr lang="en-US" smtClean="0"/>
              <a:t>Render states</a:t>
            </a:r>
          </a:p>
          <a:p>
            <a:pPr lvl="1"/>
            <a:r>
              <a:rPr lang="en-US" smtClean="0"/>
              <a:t>…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495800" y="1752600"/>
            <a:ext cx="4495800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Does not include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Geometry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Tessellation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Vertex Array Objects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Multiple render targets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Floating-point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Compressed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FS depth writes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…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http://www.khronos.org/registry/webgl/specs/latest/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OpenGL</a:t>
            </a:r>
            <a:r>
              <a:rPr lang="en-US" smtClean="0"/>
              <a:t>, you already know </a:t>
            </a:r>
            <a:r>
              <a:rPr lang="en-US" i="1" smtClean="0">
                <a:solidFill>
                  <a:srgbClr val="FFC000"/>
                </a:solidFill>
              </a:rPr>
              <a:t>WebGL</a:t>
            </a:r>
          </a:p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C++</a:t>
            </a:r>
            <a:r>
              <a:rPr lang="en-US" smtClean="0"/>
              <a:t>, the real learning curve is </a:t>
            </a:r>
            <a:r>
              <a:rPr lang="en-US" i="1" smtClean="0">
                <a:solidFill>
                  <a:srgbClr val="FFC000"/>
                </a:solidFill>
              </a:rPr>
              <a:t>JavaScript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22142</TotalTime>
  <Words>813</Words>
  <Application>Microsoft Office PowerPoint</Application>
  <PresentationFormat>On-screen Show (4:3)</PresentationFormat>
  <Paragraphs>207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Wingdings</vt:lpstr>
      <vt:lpstr>Arial Black</vt:lpstr>
      <vt:lpstr>Times New Roman</vt:lpstr>
      <vt:lpstr>Courier New</vt:lpstr>
      <vt:lpstr>Pixel</vt:lpstr>
      <vt:lpstr>WebGL</vt:lpstr>
      <vt:lpstr>Announcements</vt:lpstr>
      <vt:lpstr>WebGL for Web Developers</vt:lpstr>
      <vt:lpstr>WebGL for Graphics Developers</vt:lpstr>
      <vt:lpstr>Bring 3D to the Masses</vt:lpstr>
      <vt:lpstr>WebGL</vt:lpstr>
      <vt:lpstr>Demos</vt:lpstr>
      <vt:lpstr>WebGL</vt:lpstr>
      <vt:lpstr>WebGL</vt:lpstr>
      <vt:lpstr>WebGL Alternatives?</vt:lpstr>
      <vt:lpstr>WebGL</vt:lpstr>
      <vt:lpstr>WebGL</vt:lpstr>
      <vt:lpstr>WebGL</vt:lpstr>
      <vt:lpstr>WebGL Performance</vt:lpstr>
      <vt:lpstr>WebGL Performance</vt:lpstr>
      <vt:lpstr>WebGL and other APIs</vt:lpstr>
      <vt:lpstr>WebGL support is good, and it is getting better…</vt:lpstr>
      <vt:lpstr>Desktop WebGL Support</vt:lpstr>
      <vt:lpstr>WebGL Stats</vt:lpstr>
      <vt:lpstr>WebGL Support on your System</vt:lpstr>
      <vt:lpstr>Desktop WebGL Support</vt:lpstr>
      <vt:lpstr>Mobile WebGL Support</vt:lpstr>
      <vt:lpstr>Mobile WebGL Support</vt:lpstr>
      <vt:lpstr>HTML5 on Mobile</vt:lpstr>
      <vt:lpstr>By the way, mobile is really important:</vt:lpstr>
      <vt:lpstr>Browser Architecture</vt:lpstr>
      <vt:lpstr>Browser Architecture</vt:lpstr>
      <vt:lpstr>Browser Architecture</vt:lpstr>
      <vt:lpstr>Browser Architecture</vt:lpstr>
      <vt:lpstr>Questions</vt:lpstr>
      <vt:lpstr>Demos</vt:lpstr>
      <vt:lpstr>WebGL Libraries</vt:lpstr>
      <vt:lpstr>WebGL Resources</vt:lpstr>
      <vt:lpstr>JavaScript Resources</vt:lpstr>
      <vt:lpstr>By the way, WebCL is coming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483</cp:revision>
  <cp:lastPrinted>2011-03-14T21:13:21Z</cp:lastPrinted>
  <dcterms:created xsi:type="dcterms:W3CDTF">2011-01-14T02:17:40Z</dcterms:created>
  <dcterms:modified xsi:type="dcterms:W3CDTF">2012-04-09T12:03:39Z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