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2" r:id="rId22"/>
    <p:sldId id="283" r:id="rId23"/>
    <p:sldId id="276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1" r:id="rId34"/>
    <p:sldId id="270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sampath\Desktop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sampath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Black-Scholes </a:t>
            </a:r>
            <a:r>
              <a:rPr lang="en-US" sz="2000" dirty="0" err="1"/>
              <a:t>OpenCL</a:t>
            </a:r>
            <a:r>
              <a:rPr lang="en-US" sz="2000" dirty="0"/>
              <a:t> Performance with work-group size of 256 and  processing of 8 million options</a:t>
            </a:r>
          </a:p>
        </c:rich>
      </c:tx>
      <c:layout>
        <c:manualLayout>
          <c:xMode val="edge"/>
          <c:yMode val="edge"/>
          <c:x val="0.104567429071366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65628671416073"/>
          <c:y val="0.11151132972575"/>
          <c:w val="0.693085489313836"/>
          <c:h val="0.727150421756056"/>
        </c:manualLayout>
      </c:layout>
      <c:lineChart>
        <c:grouping val="standard"/>
        <c:varyColors val="0"/>
        <c:ser>
          <c:idx val="0"/>
          <c:order val="0"/>
          <c:tx>
            <c:v>Fermi</c:v>
          </c:tx>
          <c:spPr>
            <a:ln w="1016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bs_fb_256!$I$2:$I$5</c:f>
              <c:numCache>
                <c:formatCode>General</c:formatCode>
                <c:ptCount val="4"/>
                <c:pt idx="0">
                  <c:v>16384.0</c:v>
                </c:pt>
                <c:pt idx="1">
                  <c:v>32768.0</c:v>
                </c:pt>
                <c:pt idx="2">
                  <c:v>49152.0</c:v>
                </c:pt>
                <c:pt idx="3">
                  <c:v>65536.0</c:v>
                </c:pt>
              </c:numCache>
            </c:numRef>
          </c:cat>
          <c:val>
            <c:numRef>
              <c:f>bs_fb_256!$J$2:$J$5</c:f>
              <c:numCache>
                <c:formatCode>General</c:formatCode>
                <c:ptCount val="4"/>
                <c:pt idx="0">
                  <c:v>0.004584743</c:v>
                </c:pt>
                <c:pt idx="1">
                  <c:v>0.0039476495</c:v>
                </c:pt>
                <c:pt idx="2">
                  <c:v>0.0038615175</c:v>
                </c:pt>
                <c:pt idx="3">
                  <c:v>0.00386108</c:v>
                </c:pt>
              </c:numCache>
            </c:numRef>
          </c:val>
          <c:smooth val="0"/>
        </c:ser>
        <c:ser>
          <c:idx val="1"/>
          <c:order val="1"/>
          <c:tx>
            <c:v>Barts</c:v>
          </c:tx>
          <c:spPr>
            <a:ln w="101600"/>
          </c:spPr>
          <c:marker>
            <c:symbol val="none"/>
          </c:marker>
          <c:cat>
            <c:numRef>
              <c:f>bs_fb_256!$I$2:$I$5</c:f>
              <c:numCache>
                <c:formatCode>General</c:formatCode>
                <c:ptCount val="4"/>
                <c:pt idx="0">
                  <c:v>16384.0</c:v>
                </c:pt>
                <c:pt idx="1">
                  <c:v>32768.0</c:v>
                </c:pt>
                <c:pt idx="2">
                  <c:v>49152.0</c:v>
                </c:pt>
                <c:pt idx="3">
                  <c:v>65536.0</c:v>
                </c:pt>
              </c:numCache>
            </c:numRef>
          </c:cat>
          <c:val>
            <c:numRef>
              <c:f>bs_fb_256!$K$2:$K$5</c:f>
              <c:numCache>
                <c:formatCode>General</c:formatCode>
                <c:ptCount val="4"/>
                <c:pt idx="0">
                  <c:v>0.002050635</c:v>
                </c:pt>
                <c:pt idx="1">
                  <c:v>0.002003525</c:v>
                </c:pt>
                <c:pt idx="2">
                  <c:v>0.0018405385</c:v>
                </c:pt>
                <c:pt idx="3">
                  <c:v>0.0018590335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050984"/>
        <c:axId val="388368264"/>
      </c:lineChart>
      <c:catAx>
        <c:axId val="427050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Number</a:t>
                </a:r>
                <a:r>
                  <a:rPr lang="en-US" sz="1800" baseline="0"/>
                  <a:t> of Work-Items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388368264"/>
        <c:crosses val="autoZero"/>
        <c:auto val="1"/>
        <c:lblAlgn val="ctr"/>
        <c:lblOffset val="100"/>
        <c:noMultiLvlLbl val="0"/>
      </c:catAx>
      <c:valAx>
        <c:axId val="388368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Execution </a:t>
                </a:r>
                <a:r>
                  <a:rPr lang="en-US" sz="1800" dirty="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270509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SAT </a:t>
            </a:r>
            <a:r>
              <a:rPr lang="en-US" sz="2000" dirty="0" err="1"/>
              <a:t>OpenCL</a:t>
            </a:r>
            <a:r>
              <a:rPr lang="en-US" sz="2000" dirty="0"/>
              <a:t> Performance with work-group size of 256</a:t>
            </a:r>
          </a:p>
        </c:rich>
      </c:tx>
      <c:layout>
        <c:manualLayout>
          <c:xMode val="edge"/>
          <c:yMode val="edge"/>
          <c:x val="0.180904761904762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6660292463442"/>
          <c:y val="0.0922755905511811"/>
          <c:w val="0.722053868266467"/>
          <c:h val="0.725989299414497"/>
        </c:manualLayout>
      </c:layout>
      <c:lineChart>
        <c:grouping val="standard"/>
        <c:varyColors val="0"/>
        <c:ser>
          <c:idx val="0"/>
          <c:order val="0"/>
          <c:tx>
            <c:v>Fermi</c:v>
          </c:tx>
          <c:spPr>
            <a:ln w="101600"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sat_fb_256!$A$7:$A$10</c:f>
              <c:strCache>
                <c:ptCount val="4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  <c:pt idx="3">
                  <c:v>2048x2048</c:v>
                </c:pt>
              </c:strCache>
            </c:strRef>
          </c:cat>
          <c:val>
            <c:numRef>
              <c:f>sat_fb_256!$C$7:$C$10</c:f>
              <c:numCache>
                <c:formatCode>General</c:formatCode>
                <c:ptCount val="4"/>
                <c:pt idx="0">
                  <c:v>0.0135255</c:v>
                </c:pt>
                <c:pt idx="1">
                  <c:v>0.0146005</c:v>
                </c:pt>
                <c:pt idx="2">
                  <c:v>0.0213715</c:v>
                </c:pt>
                <c:pt idx="3">
                  <c:v>0.054135</c:v>
                </c:pt>
              </c:numCache>
            </c:numRef>
          </c:val>
          <c:smooth val="0"/>
        </c:ser>
        <c:ser>
          <c:idx val="1"/>
          <c:order val="1"/>
          <c:tx>
            <c:v>Barts</c:v>
          </c:tx>
          <c:spPr>
            <a:ln w="101600"/>
          </c:spPr>
          <c:marker>
            <c:symbol val="none"/>
          </c:marker>
          <c:cat>
            <c:strRef>
              <c:f>sat_fb_256!$A$7:$A$10</c:f>
              <c:strCache>
                <c:ptCount val="4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  <c:pt idx="3">
                  <c:v>2048x2048</c:v>
                </c:pt>
              </c:strCache>
            </c:strRef>
          </c:cat>
          <c:val>
            <c:numRef>
              <c:f>sat_fb_256!$D$7:$D$10</c:f>
              <c:numCache>
                <c:formatCode>General</c:formatCode>
                <c:ptCount val="4"/>
                <c:pt idx="0">
                  <c:v>0.00236233333333333</c:v>
                </c:pt>
                <c:pt idx="1">
                  <c:v>0.0101166666666667</c:v>
                </c:pt>
                <c:pt idx="2">
                  <c:v>0.0169323333333333</c:v>
                </c:pt>
                <c:pt idx="3">
                  <c:v>0.120608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221976"/>
        <c:axId val="388496312"/>
      </c:lineChart>
      <c:catAx>
        <c:axId val="493221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Problem</a:t>
                </a:r>
                <a:r>
                  <a:rPr lang="en-US" sz="1800" baseline="0"/>
                  <a:t> Size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388496312"/>
        <c:crosses val="autoZero"/>
        <c:auto val="1"/>
        <c:lblAlgn val="ctr"/>
        <c:lblOffset val="100"/>
        <c:noMultiLvlLbl val="0"/>
      </c:catAx>
      <c:valAx>
        <c:axId val="388496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93221976"/>
        <c:crosses val="autoZero"/>
        <c:crossBetween val="between"/>
      </c:valAx>
    </c:plotArea>
    <c:legend>
      <c:legendPos val="r"/>
      <c:layout/>
      <c:overlay val="0"/>
      <c:spPr>
        <a:ln w="101600"/>
      </c:spPr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B3924-D1DB-1842-B5D0-CEB89ACFC6AD}" type="datetimeFigureOut">
              <a:rPr lang="en-US" smtClean="0"/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CF6D5-3DFD-0549-B5C8-E45D1BB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DD73C-E11E-0D40-A69E-0A1B91985344}" type="datetimeFigureOut">
              <a:rPr lang="en-US" smtClean="0"/>
              <a:t>4/15/12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D4CF-C881-E048-B321-D3373285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will not be</a:t>
            </a:r>
            <a:r>
              <a:rPr lang="en-US" baseline="0" dirty="0" smtClean="0"/>
              <a:t> talking about new graphics features of these cards (tessellation, partially resident textures,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suffix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guarantees call is not divergent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is beautiful isn’t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Greatly improve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Seen 2 TFLOP SGEMM implementation</a:t>
            </a:r>
          </a:p>
          <a:p>
            <a:r>
              <a:rPr lang="en-US" dirty="0" smtClean="0"/>
              <a:t>Can only service two LDS loads per cycle for an SP.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big changes to </a:t>
            </a:r>
            <a:r>
              <a:rPr lang="en-US" dirty="0" err="1" smtClean="0"/>
              <a:t>Kepler’s</a:t>
            </a:r>
            <a:r>
              <a:rPr lang="en-US" dirty="0" smtClean="0"/>
              <a:t> scheduler, but we’ll leave this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penn.edu/webguide/style_guide/logo/shield.color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238124"/>
            <a:ext cx="7334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2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CF18-2578-EB4E-BB13-AA0CAEBE4477}" type="datetimeFigureOut">
              <a:rPr lang="en-US" smtClean="0"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nvidia.com/content/PDF/fermi_white_papers/NVIDIA_Fermi_Compute_Architecture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stanford-cs193g-sp2010.googlecode.com/svn/trunk/lectures/lecture_11/the_fermi_architectur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andtech.com/show/2977/nvidia-s-geforce-gtx-480-and-gtx-470-6-months-late-was-it-worth-the-wait-/2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anandtech.com/show/3809/nvidias-geforce-gtx-460-the-200-king/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://www.anandtech.com/show/2841/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hyperlink" Target="http://www.anandtech.com/show/2841/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http://www.anandtech.com/show/2841/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hyperlink" Target="http://developer.amd.com/afds/assets/presentations/2620_final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hyperlink" Target="http://www.amd.com/us/products/technologies/gcn/Pages/gcn-architecture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anandtech.com/show/5699/nvidia-geforce-gtx-680-review/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www.anandtech.com/show/5699/nvidia-geforce-gtx-680-review/2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UDA/training/cuda_webinars_GPUDirect_uva.pdf" TargetMode="External"/><Relationship Id="rId4" Type="http://schemas.openxmlformats.org/officeDocument/2006/relationships/hyperlink" Target="http://www.anandtech.com/show/3809/nvidias-geforce-gtx-460-the-200-king/" TargetMode="External"/><Relationship Id="rId5" Type="http://schemas.openxmlformats.org/officeDocument/2006/relationships/hyperlink" Target="http://www.anandtech.com/show/2841" TargetMode="External"/><Relationship Id="rId6" Type="http://schemas.openxmlformats.org/officeDocument/2006/relationships/hyperlink" Target="http://www.anandtech.com/show/5699/nvidia-geforce-gtx-680-review/" TargetMode="External"/><Relationship Id="rId7" Type="http://schemas.openxmlformats.org/officeDocument/2006/relationships/hyperlink" Target="http://developer.amd.com/sdks/AMDAPPSDK/assets/AMD_Accelerated_Parallel_Processing_OpenCL_Programming_Guid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3009110932" TargetMode="External"/><Relationship Id="rId4" Type="http://schemas.openxmlformats.org/officeDocument/2006/relationships/hyperlink" Target="http://ir.amd.com/phoenix.zhtml?c=74093&amp;p=irol-2012analystda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yond3d.com/content/reviews/5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GPU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Varun Sampath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smtClean="0"/>
              <a:t>CIS 565 - Spring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248496"/>
            <a:ext cx="3784728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Dual warp schedulers – why?</a:t>
            </a:r>
          </a:p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+mj-lt"/>
                <a:cs typeface="Courier New" pitchFamily="49" charset="0"/>
              </a:rPr>
              <a:t>Two banks of 16 CUDA cores, 16 LD/ST units, 4 SFU units</a:t>
            </a:r>
          </a:p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+mj-lt"/>
                <a:cs typeface="Courier New" pitchFamily="49" charset="0"/>
              </a:rPr>
              <a:t>A warp can now complete as quickly as 2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Fermi 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6722" y="6482121"/>
            <a:ext cx="156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4"/>
              </a:rPr>
              <a:t>NVIDIA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915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Stats</a:t>
            </a:r>
            <a:endParaRPr lang="en-US" dirty="0"/>
          </a:p>
        </p:txBody>
      </p:sp>
      <p:pic>
        <p:nvPicPr>
          <p:cNvPr id="4" name="Content Placeholder 3" descr="Screen shot 2012-04-15 at 6.50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7" b="-2377"/>
          <a:stretch>
            <a:fillRect/>
          </a:stretch>
        </p:blipFill>
        <p:spPr/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/>
              <a:t>Image </a:t>
            </a:r>
            <a:r>
              <a:rPr lang="en-US" sz="1200" dirty="0" smtClean="0"/>
              <a:t>from </a:t>
            </a:r>
            <a:r>
              <a:rPr lang="en-US" sz="1200" dirty="0" smtClean="0">
                <a:hlinkClick r:id="rId4"/>
              </a:rPr>
              <a:t>Stanford CS193g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6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in March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performance unbelievable, gaming performance on the other hand…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GTX 480… it’s hotter, it’s noisier, and it’s more power hungry, all for 10-15% more performance</a:t>
            </a:r>
            <a:r>
              <a:rPr lang="en-US" dirty="0" smtClean="0"/>
              <a:t>.” – </a:t>
            </a:r>
            <a:r>
              <a:rPr lang="en-US" dirty="0" smtClean="0">
                <a:hlinkClick r:id="rId2"/>
              </a:rPr>
              <a:t>AnandTech</a:t>
            </a:r>
            <a:r>
              <a:rPr lang="en-US" dirty="0" smtClean="0"/>
              <a:t> (article titled “6 months late, was it worth the wait?”)</a:t>
            </a:r>
          </a:p>
          <a:p>
            <a:r>
              <a:rPr lang="en-US" dirty="0" smtClean="0"/>
              <a:t>Massive 550mm</a:t>
            </a:r>
            <a:r>
              <a:rPr lang="en-US" baseline="30000" dirty="0" smtClean="0"/>
              <a:t>2</a:t>
            </a:r>
            <a:r>
              <a:rPr lang="en-US" dirty="0" smtClean="0"/>
              <a:t> die</a:t>
            </a:r>
          </a:p>
          <a:p>
            <a:pPr lvl="1"/>
            <a:r>
              <a:rPr lang="en-US" dirty="0" smtClean="0"/>
              <a:t>Only 14/16 SMs could be enabled (480/512 cores)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“Fermi Refined” – GTX 580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32-core SMs enabled</a:t>
            </a:r>
          </a:p>
          <a:p>
            <a:r>
              <a:rPr lang="en-US" dirty="0" smtClean="0"/>
              <a:t>Clocks ~10% higher</a:t>
            </a:r>
          </a:p>
          <a:p>
            <a:r>
              <a:rPr lang="en-US" dirty="0" smtClean="0"/>
              <a:t>Transistor mix enables lower power 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“Little Fermi” – GTX 460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370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Smaller memory bus (256-bit </a:t>
            </a:r>
            <a:r>
              <a:rPr lang="en-US" dirty="0" err="1" smtClean="0"/>
              <a:t>vs</a:t>
            </a:r>
            <a:r>
              <a:rPr lang="en-US" dirty="0" smtClean="0"/>
              <a:t> 384-bit)</a:t>
            </a:r>
          </a:p>
          <a:p>
            <a:r>
              <a:rPr lang="en-US" dirty="0" smtClean="0"/>
              <a:t>Much lower transistor count (1.95B)</a:t>
            </a:r>
          </a:p>
          <a:p>
            <a:r>
              <a:rPr lang="en-US" dirty="0" smtClean="0"/>
              <a:t>Superscalar execution: one scheduler dual-issues</a:t>
            </a:r>
          </a:p>
          <a:p>
            <a:r>
              <a:rPr lang="en-US" dirty="0" smtClean="0"/>
              <a:t>Reduce overhead per core?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03" y="1417638"/>
            <a:ext cx="5145979" cy="5135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4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4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2010 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 GeForce GTX 480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480 cores</a:t>
            </a:r>
          </a:p>
          <a:p>
            <a:r>
              <a:rPr lang="en-US" b="1" dirty="0" smtClean="0"/>
              <a:t>177.4 GB/s </a:t>
            </a:r>
            <a:r>
              <a:rPr lang="en-US" dirty="0" smtClean="0"/>
              <a:t>memory bandwidth</a:t>
            </a:r>
          </a:p>
          <a:p>
            <a:r>
              <a:rPr lang="en-US" dirty="0" smtClean="0"/>
              <a:t>1.34 TFLOPS single 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  <a:p>
            <a:r>
              <a:rPr lang="en-US" b="1" dirty="0" smtClean="0"/>
              <a:t>3 billion </a:t>
            </a:r>
            <a:r>
              <a:rPr lang="en-US" dirty="0" smtClean="0"/>
              <a:t>transistors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ATI Radeon HD 5870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1600</a:t>
            </a:r>
            <a:r>
              <a:rPr lang="en-US" dirty="0" smtClean="0"/>
              <a:t> cores</a:t>
            </a:r>
          </a:p>
          <a:p>
            <a:r>
              <a:rPr lang="en-US" dirty="0" smtClean="0"/>
              <a:t>153.6 GB/s memory bandwidth</a:t>
            </a:r>
          </a:p>
          <a:p>
            <a:r>
              <a:rPr lang="en-US" b="1" dirty="0" smtClean="0"/>
              <a:t>2.72 TFLOPS </a:t>
            </a:r>
            <a:r>
              <a:rPr lang="en-US" dirty="0" smtClean="0"/>
              <a:t>single precision</a:t>
            </a:r>
          </a:p>
          <a:p>
            <a:r>
              <a:rPr lang="en-US" dirty="0" smtClean="0"/>
              <a:t>2.15 billion transistors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3746" y="5294102"/>
            <a:ext cx="7596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 double the FLOPS for less transistors! What is going on here?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12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Architecture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4702" b="-34702"/>
          <a:stretch>
            <a:fillRect/>
          </a:stretch>
        </p:blipFill>
        <p:spPr>
          <a:xfrm>
            <a:off x="4354425" y="1339380"/>
            <a:ext cx="4586518" cy="514000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Very-Long-Instruction-Word</a:t>
            </a:r>
          </a:p>
          <a:p>
            <a:r>
              <a:rPr lang="en-US" dirty="0" smtClean="0"/>
              <a:t>Each instruction clause contains up to 5 instructions for the ALUs to execute in parallel</a:t>
            </a:r>
          </a:p>
          <a:p>
            <a:pPr marL="0" indent="0">
              <a:buNone/>
            </a:pPr>
            <a:r>
              <a:rPr lang="en-US" dirty="0" smtClean="0"/>
              <a:t>+	Save on scheduling and  	interconnect (clause 	“packing” done by 	compiler)</a:t>
            </a:r>
          </a:p>
          <a:p>
            <a:pPr marL="0" indent="0">
              <a:buNone/>
            </a:pPr>
            <a:r>
              <a:rPr lang="en-US" dirty="0" smtClean="0"/>
              <a:t>- 	Utilization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73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6838" r="-36838"/>
          <a:stretch>
            <a:fillRect/>
          </a:stretch>
        </p:blipFill>
        <p:spPr>
          <a:xfrm>
            <a:off x="0" y="0"/>
            <a:ext cx="8800013" cy="6600010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92288" y="6215293"/>
            <a:ext cx="5486400" cy="566738"/>
          </a:xfrm>
        </p:spPr>
        <p:txBody>
          <a:bodyPr/>
          <a:lstStyle/>
          <a:p>
            <a:r>
              <a:rPr lang="en-US" dirty="0" smtClean="0"/>
              <a:t>Execution Comparison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660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2-04-18 at 2.06.06 A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57" b="-21657"/>
          <a:stretch>
            <a:fillRect/>
          </a:stretch>
        </p:blipFill>
        <p:spPr>
          <a:xfrm>
            <a:off x="4497388" y="1727911"/>
            <a:ext cx="4498975" cy="43982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AMD VLIW IL</a:t>
            </a:r>
            <a:endParaRPr lang="en-US" dirty="0"/>
          </a:p>
        </p:txBody>
      </p:sp>
      <p:pic>
        <p:nvPicPr>
          <p:cNvPr id="12" name="Content Placeholder 11" descr="Screen shot 2012-04-18 at 2.03.33 A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20" r="40784" b="-60720"/>
          <a:stretch/>
        </p:blipFill>
        <p:spPr>
          <a:xfrm>
            <a:off x="219066" y="553425"/>
            <a:ext cx="4040189" cy="667271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91105" y="1535113"/>
            <a:ext cx="4041775" cy="639762"/>
          </a:xfrm>
        </p:spPr>
        <p:txBody>
          <a:bodyPr/>
          <a:lstStyle/>
          <a:p>
            <a:r>
              <a:rPr lang="en-US" dirty="0" smtClean="0"/>
              <a:t>NVIDIA 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3982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16 Streaming Processors packed into SIMD Core/compute unit (CU)</a:t>
            </a:r>
          </a:p>
          <a:p>
            <a:pPr lvl="1"/>
            <a:r>
              <a:rPr lang="en-US" dirty="0" smtClean="0"/>
              <a:t>Execute a “</a:t>
            </a:r>
            <a:r>
              <a:rPr lang="en-US" dirty="0" err="1" smtClean="0"/>
              <a:t>wavefront</a:t>
            </a:r>
            <a:r>
              <a:rPr lang="en-US" dirty="0" smtClean="0"/>
              <a:t>” (a 64-thread warp) over 4 cycles</a:t>
            </a:r>
          </a:p>
          <a:p>
            <a:r>
              <a:rPr lang="en-US" dirty="0" smtClean="0"/>
              <a:t>20 CUs * 16 SPs * 5 ALUs = 1600 ALUs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9077" r="-29077"/>
          <a:stretch>
            <a:fillRect/>
          </a:stretch>
        </p:blipFill>
        <p:spPr>
          <a:xfrm>
            <a:off x="2408646" y="106464"/>
            <a:ext cx="8057839" cy="6456690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797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Rest of Cypress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33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Agenda/GPU Decoder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Fermi / GF100 / GeForce GTX 480</a:t>
            </a:r>
          </a:p>
          <a:p>
            <a:pPr lvl="1"/>
            <a:r>
              <a:rPr lang="en-US" sz="2400" dirty="0" smtClean="0"/>
              <a:t>“Fermi Refined” / GF110 / GeForce GTX 580</a:t>
            </a:r>
          </a:p>
          <a:p>
            <a:pPr lvl="1"/>
            <a:r>
              <a:rPr lang="en-US" sz="2400" dirty="0" smtClean="0"/>
              <a:t>“Little Fermi” / GF104 / GeForce GTX 460</a:t>
            </a:r>
          </a:p>
          <a:p>
            <a:r>
              <a:rPr lang="en-US" sz="2800" dirty="0" smtClean="0"/>
              <a:t>Cypress / Evergreen / RV870 / Radeon HD 5870</a:t>
            </a:r>
          </a:p>
          <a:p>
            <a:pPr lvl="1"/>
            <a:r>
              <a:rPr lang="en-US" sz="2400" dirty="0" smtClean="0"/>
              <a:t>Cayman / Northern Islands / Radeon HD 6970</a:t>
            </a:r>
          </a:p>
          <a:p>
            <a:r>
              <a:rPr lang="en-US" sz="2800" dirty="0" smtClean="0"/>
              <a:t>Tahiti / Southern Islands / GCN / Radeon HD 7970</a:t>
            </a:r>
          </a:p>
          <a:p>
            <a:r>
              <a:rPr lang="en-US" sz="2800" dirty="0" smtClean="0"/>
              <a:t>Kepler / GK104 / GeForce GTX 680</a:t>
            </a:r>
          </a:p>
          <a:p>
            <a:r>
              <a:rPr lang="en-US" sz="2800" dirty="0" smtClean="0"/>
              <a:t>Future</a:t>
            </a:r>
          </a:p>
          <a:p>
            <a:pPr lvl="1"/>
            <a:r>
              <a:rPr lang="en-US" sz="2400" dirty="0" smtClean="0"/>
              <a:t>Project Denver</a:t>
            </a:r>
          </a:p>
          <a:p>
            <a:pPr lvl="1"/>
            <a:r>
              <a:rPr lang="en-US" sz="2400" dirty="0" smtClean="0"/>
              <a:t>Heterogeneous System Architecture</a:t>
            </a:r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88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VLIW architecture relies on instruction-level parallelism</a:t>
            </a:r>
          </a:p>
          <a:p>
            <a:r>
              <a:rPr lang="en-US" dirty="0" smtClean="0"/>
              <a:t>Excels at heavy floating-point workloads with low register dependencies</a:t>
            </a:r>
          </a:p>
          <a:p>
            <a:pPr lvl="1"/>
            <a:r>
              <a:rPr lang="en-US" dirty="0" smtClean="0"/>
              <a:t>Shaders?</a:t>
            </a:r>
          </a:p>
          <a:p>
            <a:r>
              <a:rPr lang="en-US" dirty="0" smtClean="0"/>
              <a:t>Memory hierarchy not as aggressive as Fermi</a:t>
            </a:r>
          </a:p>
          <a:p>
            <a:pPr lvl="1"/>
            <a:r>
              <a:rPr lang="en-US" dirty="0" smtClean="0"/>
              <a:t>Read-only texture caches</a:t>
            </a:r>
          </a:p>
          <a:p>
            <a:pPr lvl="1"/>
            <a:r>
              <a:rPr lang="en-US" dirty="0" smtClean="0"/>
              <a:t>Can’t feed all of the ALUs in an SP in parallel</a:t>
            </a:r>
          </a:p>
          <a:p>
            <a:pPr lvl="2"/>
            <a:r>
              <a:rPr lang="en-US" dirty="0" smtClean="0"/>
              <a:t>Fewer registers per ALU</a:t>
            </a:r>
          </a:p>
          <a:p>
            <a:pPr lvl="2"/>
            <a:r>
              <a:rPr lang="en-US" dirty="0" smtClean="0"/>
              <a:t>Lower LDS capacity and bandwidth per ALU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70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786418"/>
              </p:ext>
            </p:extLst>
          </p:nvPr>
        </p:nvGraphicFramePr>
        <p:xfrm>
          <a:off x="723900" y="457200"/>
          <a:ext cx="7696200" cy="588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841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111091"/>
              </p:ext>
            </p:extLst>
          </p:nvPr>
        </p:nvGraphicFramePr>
        <p:xfrm>
          <a:off x="723900" y="1066800"/>
          <a:ext cx="7696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83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for AMD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15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of the ideas are the same – the constants &amp; names just change</a:t>
            </a:r>
          </a:p>
          <a:p>
            <a:pPr lvl="1"/>
            <a:r>
              <a:rPr lang="en-US" dirty="0" smtClean="0"/>
              <a:t>Staggered Offsets (Partition camping)</a:t>
            </a:r>
          </a:p>
          <a:p>
            <a:pPr lvl="1"/>
            <a:r>
              <a:rPr lang="en-US" dirty="0" smtClean="0"/>
              <a:t>Local Data Share (shared memory) bank conflicts</a:t>
            </a:r>
          </a:p>
          <a:p>
            <a:pPr lvl="1"/>
            <a:r>
              <a:rPr lang="en-US" dirty="0" smtClean="0"/>
              <a:t>Memory coalescing</a:t>
            </a:r>
          </a:p>
          <a:p>
            <a:pPr lvl="1"/>
            <a:r>
              <a:rPr lang="en-US" dirty="0" smtClean="0"/>
              <a:t>Mapped and pinned memory</a:t>
            </a:r>
          </a:p>
          <a:p>
            <a:pPr lvl="1"/>
            <a:r>
              <a:rPr lang="en-US" dirty="0" err="1" smtClean="0"/>
              <a:t>NDRange</a:t>
            </a:r>
            <a:r>
              <a:rPr lang="en-US" dirty="0" smtClean="0"/>
              <a:t> (grid) and work-group (block)sizing</a:t>
            </a:r>
          </a:p>
          <a:p>
            <a:pPr lvl="1"/>
            <a:r>
              <a:rPr lang="en-US" dirty="0" smtClean="0"/>
              <a:t>Loop Unrolling</a:t>
            </a:r>
          </a:p>
          <a:p>
            <a:r>
              <a:rPr lang="en-US" dirty="0" smtClean="0"/>
              <a:t>Big change: be aware of VLIW utilization</a:t>
            </a:r>
          </a:p>
          <a:p>
            <a:r>
              <a:rPr lang="en-US" dirty="0" smtClean="0"/>
              <a:t>Consult the </a:t>
            </a:r>
            <a:r>
              <a:rPr lang="en-US" dirty="0" err="1" smtClean="0"/>
              <a:t>OpenCL</a:t>
            </a:r>
            <a:r>
              <a:rPr lang="en-US" dirty="0" smtClean="0"/>
              <a:t>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1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AMD’s Cayman Architecture – A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 found average VLIW utilization in games was 3.4/5</a:t>
            </a:r>
          </a:p>
          <a:p>
            <a:r>
              <a:rPr lang="en-US" dirty="0" smtClean="0"/>
              <a:t>Shift to VLIW4 architecture</a:t>
            </a:r>
          </a:p>
          <a:p>
            <a:r>
              <a:rPr lang="en-US" dirty="0" smtClean="0"/>
              <a:t>Increased SIMD core count at expense of VLIW width</a:t>
            </a:r>
          </a:p>
          <a:p>
            <a:r>
              <a:rPr lang="en-US" dirty="0" smtClean="0"/>
              <a:t>Found in Radeon HD 6970 and 6950</a:t>
            </a:r>
          </a:p>
        </p:txBody>
      </p:sp>
    </p:spTree>
    <p:extLst>
      <p:ext uri="{BB962C8B-B14F-4D97-AF65-F5344CB8AC3E}">
        <p14:creationId xmlns:p14="http://schemas.microsoft.com/office/powerpoint/2010/main" val="403986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Paradigm Shift – Graphics Core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Switch to SIMD-based instruction set architecture (no VLIW)</a:t>
            </a:r>
          </a:p>
          <a:p>
            <a:pPr lvl="1"/>
            <a:r>
              <a:rPr lang="en-US" dirty="0" smtClean="0"/>
              <a:t>16-wide SIMD units executing a </a:t>
            </a:r>
            <a:r>
              <a:rPr lang="en-US" dirty="0" err="1" smtClean="0"/>
              <a:t>wavefront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4 SIMD units + 1 scalar unit per compute unit</a:t>
            </a:r>
          </a:p>
          <a:p>
            <a:pPr lvl="1"/>
            <a:r>
              <a:rPr lang="en-US" dirty="0" smtClean="0"/>
              <a:t>Hardware scheduling</a:t>
            </a:r>
          </a:p>
          <a:p>
            <a:r>
              <a:rPr lang="en-US" dirty="0" smtClean="0"/>
              <a:t>Memory hierarchy improvements</a:t>
            </a:r>
          </a:p>
          <a:p>
            <a:pPr lvl="1"/>
            <a:r>
              <a:rPr lang="en-US" dirty="0" smtClean="0"/>
              <a:t>Read/write L1 &amp; L2 caches, larger LDS</a:t>
            </a:r>
          </a:p>
          <a:p>
            <a:r>
              <a:rPr lang="en-US" dirty="0" smtClean="0"/>
              <a:t>Programming goodies</a:t>
            </a:r>
          </a:p>
          <a:p>
            <a:pPr lvl="1"/>
            <a:r>
              <a:rPr lang="en-US" dirty="0" smtClean="0"/>
              <a:t>Unified address space, exceptions, functions, recursion, fast context switching</a:t>
            </a:r>
          </a:p>
          <a:p>
            <a:r>
              <a:rPr lang="en-US" dirty="0" smtClean="0"/>
              <a:t>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2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8 at 3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AMD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096962"/>
            <a:ext cx="72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Radeon HD 7970: 32 CUs * 4 SIMDs/CU * 16 ALUs/SIMD = 2048 ALUs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4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ute_benches_960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AMD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320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NVIDIA’s Kepler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/>
          <a:lstStyle/>
          <a:p>
            <a:r>
              <a:rPr lang="en-US" dirty="0" smtClean="0"/>
              <a:t>NVIDIA GeForce GTX 680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3951288"/>
          </a:xfrm>
        </p:spPr>
        <p:txBody>
          <a:bodyPr/>
          <a:lstStyle/>
          <a:p>
            <a:r>
              <a:rPr lang="en-US" dirty="0" smtClean="0"/>
              <a:t>1536 SPs</a:t>
            </a:r>
          </a:p>
          <a:p>
            <a:r>
              <a:rPr lang="en-US" dirty="0" smtClean="0"/>
              <a:t>28nm process</a:t>
            </a:r>
          </a:p>
          <a:p>
            <a:r>
              <a:rPr lang="en-US" dirty="0" smtClean="0"/>
              <a:t>192.2 GB/s memory bandwidth</a:t>
            </a:r>
          </a:p>
          <a:p>
            <a:r>
              <a:rPr lang="en-US" dirty="0" smtClean="0"/>
              <a:t>195W TDP</a:t>
            </a:r>
          </a:p>
          <a:p>
            <a:r>
              <a:rPr lang="en-US" dirty="0" smtClean="0"/>
              <a:t>1/24 double performance</a:t>
            </a:r>
          </a:p>
          <a:p>
            <a:r>
              <a:rPr lang="en-US" dirty="0" smtClean="0"/>
              <a:t>3.5 billion transistors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/>
          <a:lstStyle/>
          <a:p>
            <a:r>
              <a:rPr lang="en-US" dirty="0" smtClean="0"/>
              <a:t>NVIDIA GeForce GTX 580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3951288"/>
          </a:xfrm>
        </p:spPr>
        <p:txBody>
          <a:bodyPr/>
          <a:lstStyle/>
          <a:p>
            <a:r>
              <a:rPr lang="en-US" dirty="0" smtClean="0"/>
              <a:t>512 SPs</a:t>
            </a:r>
          </a:p>
          <a:p>
            <a:r>
              <a:rPr lang="en-US" dirty="0" smtClean="0"/>
              <a:t>40nm process</a:t>
            </a:r>
          </a:p>
          <a:p>
            <a:r>
              <a:rPr lang="en-US" dirty="0" smtClean="0"/>
              <a:t>192.4 GB/s memory bandwidth</a:t>
            </a:r>
          </a:p>
          <a:p>
            <a:r>
              <a:rPr lang="en-US" dirty="0" smtClean="0"/>
              <a:t>244W TDP</a:t>
            </a:r>
          </a:p>
          <a:p>
            <a:r>
              <a:rPr lang="en-US" dirty="0" smtClean="0"/>
              <a:t>1/8 double performance</a:t>
            </a:r>
          </a:p>
          <a:p>
            <a:r>
              <a:rPr lang="en-US" dirty="0" smtClean="0"/>
              <a:t>3 billion transistors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919304"/>
            <a:ext cx="7798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 focus on efficiency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Transistor scaling not enough to account for massive core count increase or power consumption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Kepler die size 56% of GF110’s</a:t>
            </a:r>
          </a:p>
        </p:txBody>
      </p:sp>
    </p:spTree>
    <p:extLst>
      <p:ext uri="{BB962C8B-B14F-4D97-AF65-F5344CB8AC3E}">
        <p14:creationId xmlns:p14="http://schemas.microsoft.com/office/powerpoint/2010/main" val="111857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Kepler’s</a:t>
            </a:r>
            <a:r>
              <a:rPr lang="en-US" dirty="0" smtClean="0"/>
              <a:t> Extended SM (SMX)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68316" cy="49884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Removal of </a:t>
            </a:r>
            <a:r>
              <a:rPr lang="en-US" dirty="0" err="1" smtClean="0"/>
              <a:t>shader</a:t>
            </a:r>
            <a:r>
              <a:rPr lang="en-US" dirty="0" smtClean="0"/>
              <a:t> clock means warp executes in 1 GPU clock cycle</a:t>
            </a:r>
          </a:p>
          <a:p>
            <a:pPr lvl="1"/>
            <a:r>
              <a:rPr lang="en-US" dirty="0" smtClean="0"/>
              <a:t>Need 32 SPs per clock</a:t>
            </a:r>
          </a:p>
          <a:p>
            <a:r>
              <a:rPr lang="en-US" dirty="0" smtClean="0"/>
              <a:t>Kepler then doubles resources again of GF104 SM</a:t>
            </a:r>
          </a:p>
          <a:p>
            <a:pPr lvl="1"/>
            <a:r>
              <a:rPr lang="en-US" dirty="0" smtClean="0"/>
              <a:t>96 SPs, 32 LD/ST, 32 SFUs</a:t>
            </a:r>
          </a:p>
          <a:p>
            <a:pPr lvl="1"/>
            <a:r>
              <a:rPr lang="en-US" dirty="0" smtClean="0"/>
              <a:t>New FP64 block</a:t>
            </a:r>
          </a:p>
          <a:p>
            <a:r>
              <a:rPr lang="en-US" dirty="0" smtClean="0"/>
              <a:t>Note: from Fermi, register file size has only doubled and shared memory/L1 size is the same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26000" r="-26000"/>
          <a:stretch>
            <a:fillRect/>
          </a:stretch>
        </p:blipFill>
        <p:spPr>
          <a:xfrm>
            <a:off x="4481961" y="1271333"/>
            <a:ext cx="4899774" cy="5491060"/>
          </a:xfrm>
        </p:spPr>
      </p:pic>
      <p:sp>
        <p:nvSpPr>
          <p:cNvPr id="14" name="TextBox 13"/>
          <p:cNvSpPr txBox="1"/>
          <p:nvPr/>
        </p:nvSpPr>
        <p:spPr>
          <a:xfrm>
            <a:off x="3481906" y="6466293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4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37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G80/GT200 to Fermi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 Compute becomes a driver for innovation</a:t>
            </a:r>
          </a:p>
          <a:p>
            <a:pPr lvl="1"/>
            <a:r>
              <a:rPr lang="en-US" dirty="0" smtClean="0"/>
              <a:t>Unified address space</a:t>
            </a:r>
          </a:p>
          <a:p>
            <a:pPr lvl="1"/>
            <a:r>
              <a:rPr lang="en-US" dirty="0" smtClean="0"/>
              <a:t>Control flow advancements</a:t>
            </a:r>
            <a:endParaRPr lang="en-US" dirty="0" smtClean="0"/>
          </a:p>
          <a:p>
            <a:pPr lvl="1"/>
            <a:r>
              <a:rPr lang="en-US" dirty="0" smtClean="0"/>
              <a:t>Arithmetic performance</a:t>
            </a:r>
          </a:p>
          <a:p>
            <a:pPr lvl="1"/>
            <a:r>
              <a:rPr lang="en-US" dirty="0" smtClean="0"/>
              <a:t>Atomics performance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ECC (is this seriously a graphics card?)</a:t>
            </a:r>
          </a:p>
          <a:p>
            <a:pPr lvl="1"/>
            <a:r>
              <a:rPr lang="en-US" dirty="0" smtClean="0"/>
              <a:t>Concurrent kernel execution &amp; fast context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19955" cy="4909089"/>
          </a:xfrm>
        </p:spPr>
        <p:txBody>
          <a:bodyPr/>
          <a:lstStyle/>
          <a:p>
            <a:r>
              <a:rPr lang="en-US" dirty="0" smtClean="0"/>
              <a:t>GTX 680 may be compute regression but gaming leap</a:t>
            </a:r>
          </a:p>
          <a:p>
            <a:r>
              <a:rPr lang="en-US" dirty="0" smtClean="0"/>
              <a:t>“Big Kepler” expected to remedy gap</a:t>
            </a:r>
          </a:p>
          <a:p>
            <a:pPr lvl="1"/>
            <a:r>
              <a:rPr lang="en-US" dirty="0" smtClean="0"/>
              <a:t>Double performance necessary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6034" b="50186"/>
          <a:stretch/>
        </p:blipFill>
        <p:spPr>
          <a:xfrm>
            <a:off x="3478375" y="1082812"/>
            <a:ext cx="5137907" cy="286941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2212"/>
          <a:stretch/>
        </p:blipFill>
        <p:spPr>
          <a:xfrm>
            <a:off x="3478375" y="4020269"/>
            <a:ext cx="5208425" cy="2489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0294" y="6581001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Images from </a:t>
            </a:r>
            <a:r>
              <a:rPr lang="en-US" sz="1200" dirty="0" smtClean="0">
                <a:hlinkClick r:id="rId4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561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Integration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benefits from merging CPU &amp; GPU</a:t>
            </a:r>
          </a:p>
          <a:p>
            <a:pPr lvl="1"/>
            <a:r>
              <a:rPr lang="en-US" dirty="0" smtClean="0"/>
              <a:t>Mobile (smartphone / laptop): lower energy consumption, area consumption</a:t>
            </a:r>
          </a:p>
          <a:p>
            <a:pPr lvl="1"/>
            <a:r>
              <a:rPr lang="en-US" dirty="0" smtClean="0"/>
              <a:t>Desktop / HPC: higher density, interconnect bandwidth</a:t>
            </a:r>
          </a:p>
          <a:p>
            <a:r>
              <a:rPr lang="en-US" dirty="0" smtClean="0"/>
              <a:t>Software benefits</a:t>
            </a:r>
          </a:p>
          <a:p>
            <a:pPr lvl="1"/>
            <a:r>
              <a:rPr lang="en-US" dirty="0" smtClean="0"/>
              <a:t>Mapped pointers, unified addressing, consistency rules, programming languages point toward GPU as vector co-processor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4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70"/>
          </a:xfrm>
        </p:spPr>
        <p:txBody>
          <a:bodyPr/>
          <a:lstStyle/>
          <a:p>
            <a:r>
              <a:rPr lang="en-US" dirty="0" smtClean="0"/>
              <a:t>AMD – Heterogeneous System Architecture</a:t>
            </a:r>
          </a:p>
          <a:p>
            <a:pPr lvl="1"/>
            <a:r>
              <a:rPr lang="en-US" dirty="0" smtClean="0"/>
              <a:t>Virtual ISA, make use of CPU or GPU transparent</a:t>
            </a:r>
          </a:p>
          <a:p>
            <a:pPr lvl="1"/>
            <a:r>
              <a:rPr lang="en-US" dirty="0" smtClean="0"/>
              <a:t>Enabled by Fusion APUs, blending x86 and AMD GPUs</a:t>
            </a:r>
          </a:p>
          <a:p>
            <a:r>
              <a:rPr lang="en-US" dirty="0" smtClean="0"/>
              <a:t>NVIDIA – Project Denver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esktop-class ARM processor effort</a:t>
            </a:r>
          </a:p>
          <a:p>
            <a:pPr lvl="1"/>
            <a:r>
              <a:rPr lang="en-US" dirty="0" smtClean="0"/>
              <a:t>Target server/HPC market?</a:t>
            </a:r>
          </a:p>
          <a:p>
            <a:r>
              <a:rPr lang="en-US" dirty="0" smtClean="0"/>
              <a:t>Intel</a:t>
            </a:r>
          </a:p>
          <a:p>
            <a:pPr lvl="1"/>
            <a:r>
              <a:rPr lang="en-US" strike="sngStrike" dirty="0" err="1" smtClean="0"/>
              <a:t>Larrabee</a:t>
            </a:r>
            <a:r>
              <a:rPr lang="en-US" dirty="0" smtClean="0"/>
              <a:t> Intel 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NVIDIA Fermi Compute Architecture Whitepaper.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Schroeder, Tim C. “Peer-to-Peer &amp; Unified Virtual Addressing” CUDA Webinar. </a:t>
            </a:r>
            <a:r>
              <a:rPr lang="en-US" dirty="0" smtClean="0">
                <a:hlinkClick r:id="rId3"/>
              </a:rPr>
              <a:t>Slides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GTX 460.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Radeon HD 5870.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GTX 680.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r>
              <a:rPr lang="en-US" dirty="0" smtClean="0"/>
              <a:t>AMD </a:t>
            </a:r>
            <a:r>
              <a:rPr lang="en-US" dirty="0" err="1" smtClean="0"/>
              <a:t>OpenCL</a:t>
            </a:r>
            <a:r>
              <a:rPr lang="en-US" dirty="0" smtClean="0"/>
              <a:t> Programming Guide (v 1.3f). </a:t>
            </a:r>
            <a:r>
              <a:rPr lang="en-US" dirty="0" smtClean="0">
                <a:hlinkClick r:id="rId7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Beyond3D’s Fermi GPU and Architecture Analysis.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RWT’s article on Fermi.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AMD Financial Analyst Day Presentations. </a:t>
            </a:r>
            <a:r>
              <a:rPr lang="en-US" dirty="0" smtClean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Address Space</a:t>
            </a:r>
            <a:endParaRPr lang="en-US" dirty="0"/>
          </a:p>
        </p:txBody>
      </p:sp>
      <p:pic>
        <p:nvPicPr>
          <p:cNvPr id="4" name="Content Placeholder 3" descr="Screen shot 2012-04-15 at 5.1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1" r="-15851"/>
          <a:stretch>
            <a:fillRect/>
          </a:stretch>
        </p:blipFill>
        <p:spPr>
          <a:xfrm>
            <a:off x="877945" y="1258875"/>
            <a:ext cx="7503455" cy="4126612"/>
          </a:xfrm>
        </p:spPr>
      </p:pic>
      <p:sp>
        <p:nvSpPr>
          <p:cNvPr id="5" name="TextBox 4"/>
          <p:cNvSpPr txBox="1"/>
          <p:nvPr/>
        </p:nvSpPr>
        <p:spPr>
          <a:xfrm>
            <a:off x="7438802" y="6441247"/>
            <a:ext cx="156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NVIDIA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89162" y="5401168"/>
            <a:ext cx="728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PTX 2.0 ISA supports 64-bit virtual addressing (40-bit in Fermi)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CUDA 4.0+: Address space shared with CPU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Advantages?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cudaMemcpy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d_buf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h_buf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sizeof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h_buf</a:t>
            </a:r>
            <a:r>
              <a:rPr lang="en-US" sz="2400" dirty="0" smtClean="0">
                <a:latin typeface="Courier New"/>
                <a:cs typeface="Courier New"/>
              </a:rPr>
              <a:t>), 				</a:t>
            </a:r>
            <a:r>
              <a:rPr lang="en-US" sz="2400" b="1" dirty="0" err="1" smtClean="0">
                <a:latin typeface="Courier New"/>
                <a:cs typeface="Courier New"/>
              </a:rPr>
              <a:t>cudaMemcpyDefault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Runtime manages where buffers live</a:t>
            </a:r>
          </a:p>
          <a:p>
            <a:r>
              <a:rPr lang="en-US" dirty="0" smtClean="0"/>
              <a:t>Enables copies between different devices (not only GPUs) via DMA</a:t>
            </a:r>
          </a:p>
          <a:p>
            <a:pPr lvl="1"/>
            <a:r>
              <a:rPr lang="en-US" dirty="0" smtClean="0"/>
              <a:t>Called </a:t>
            </a:r>
            <a:r>
              <a:rPr lang="en-US" dirty="0" err="1" smtClean="0"/>
              <a:t>GPUDirect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Useful for HPC clusters</a:t>
            </a:r>
          </a:p>
          <a:p>
            <a:r>
              <a:rPr lang="en-US" dirty="0" smtClean="0"/>
              <a:t>Pointers for global and shared memory are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Predicated instructions</a:t>
            </a:r>
          </a:p>
          <a:p>
            <a:pPr lvl="1"/>
            <a:r>
              <a:rPr lang="en-US" dirty="0" smtClean="0"/>
              <a:t>avoid branching stalls (no branch predictor)</a:t>
            </a:r>
          </a:p>
          <a:p>
            <a:r>
              <a:rPr lang="en-US" dirty="0" smtClean="0"/>
              <a:t>Indirect function calls:</a:t>
            </a:r>
            <a:br>
              <a:rPr lang="en-US" dirty="0" smtClean="0"/>
            </a:b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call{.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uni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fptr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flist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alibri"/>
                <a:cs typeface="Calibri"/>
              </a:rPr>
              <a:t>What does this enable support for?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Predicated instructions</a:t>
            </a:r>
          </a:p>
          <a:p>
            <a:pPr lvl="1"/>
            <a:r>
              <a:rPr lang="en-US" dirty="0" smtClean="0"/>
              <a:t>avoid branching stalls (no branch predictor)</a:t>
            </a:r>
          </a:p>
          <a:p>
            <a:r>
              <a:rPr lang="en-US" dirty="0" smtClean="0"/>
              <a:t>Indirect function calls:</a:t>
            </a:r>
            <a:br>
              <a:rPr lang="en-US" dirty="0" smtClean="0"/>
            </a:b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call{.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uni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fptr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flist</a:t>
            </a:r>
            <a:r>
              <a:rPr lang="en-US" dirty="0" smtClean="0">
                <a:latin typeface="Courier New"/>
                <a:cs typeface="Courier New"/>
              </a:rPr>
              <a:t>; </a:t>
            </a:r>
          </a:p>
          <a:p>
            <a:r>
              <a:rPr lang="en-US" dirty="0" smtClean="0">
                <a:cs typeface="Calibri"/>
              </a:rPr>
              <a:t>What </a:t>
            </a:r>
            <a:r>
              <a:rPr lang="en-US" dirty="0">
                <a:cs typeface="Calibri"/>
              </a:rPr>
              <a:t>does this enable support for?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pPr lvl="1"/>
            <a:r>
              <a:rPr lang="en-US" dirty="0">
                <a:cs typeface="Calibri"/>
              </a:rPr>
              <a:t>Virtual functions</a:t>
            </a:r>
          </a:p>
          <a:p>
            <a:pPr lvl="1"/>
            <a:r>
              <a:rPr lang="en-US" dirty="0">
                <a:cs typeface="Calibri"/>
              </a:rPr>
              <a:t>Exception </a:t>
            </a:r>
            <a:r>
              <a:rPr lang="en-US" dirty="0" smtClean="0">
                <a:cs typeface="Calibri"/>
              </a:rPr>
              <a:t>handling</a:t>
            </a:r>
            <a:endParaRPr lang="en-US" dirty="0"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Fermi gains support for recursion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6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support for IEEE 754-2008 floating point standards</a:t>
            </a:r>
          </a:p>
          <a:p>
            <a:r>
              <a:rPr lang="en-US" dirty="0" smtClean="0"/>
              <a:t>Double precision performance at half-speed</a:t>
            </a:r>
          </a:p>
          <a:p>
            <a:r>
              <a:rPr lang="en-US" dirty="0" smtClean="0"/>
              <a:t>Native 32-bit integer arithmetic</a:t>
            </a:r>
          </a:p>
          <a:p>
            <a:r>
              <a:rPr lang="en-US" dirty="0" smtClean="0"/>
              <a:t>Does any of this help for graphics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7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64KB L1 cache per SM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 into 16KB and 48KB pieces</a:t>
            </a:r>
          </a:p>
          <a:p>
            <a:pPr lvl="1"/>
            <a:r>
              <a:rPr lang="en-US" dirty="0" smtClean="0"/>
              <a:t>Developer chooses whether shared memory or cache gets larger space</a:t>
            </a:r>
          </a:p>
          <a:p>
            <a:r>
              <a:rPr lang="en-US" dirty="0" smtClean="0"/>
              <a:t>768KB L2 cache per GPU</a:t>
            </a:r>
          </a:p>
          <a:p>
            <a:pPr lvl="1"/>
            <a:r>
              <a:rPr lang="en-US" dirty="0" smtClean="0"/>
              <a:t>Makes atomics really fast. Why?</a:t>
            </a:r>
          </a:p>
          <a:p>
            <a:pPr lvl="1"/>
            <a:r>
              <a:rPr lang="en-US" dirty="0" smtClean="0"/>
              <a:t>128B cache line</a:t>
            </a:r>
          </a:p>
          <a:p>
            <a:pPr lvl="1"/>
            <a:r>
              <a:rPr lang="en-US" dirty="0" smtClean="0"/>
              <a:t>Loosens memory coalescing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3419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1344</Words>
  <Application>Microsoft Macintosh PowerPoint</Application>
  <PresentationFormat>On-screen Show (4:3)</PresentationFormat>
  <Paragraphs>231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Modern GPU Architectures</vt:lpstr>
      <vt:lpstr>Agenda/GPU Decoder Ring</vt:lpstr>
      <vt:lpstr>From G80/GT200 to Fermi</vt:lpstr>
      <vt:lpstr>Unified Address Space</vt:lpstr>
      <vt:lpstr>Unified Address Space</vt:lpstr>
      <vt:lpstr>Control Flow Advancements</vt:lpstr>
      <vt:lpstr>Control Flow Advancements</vt:lpstr>
      <vt:lpstr>Arithmetic</vt:lpstr>
      <vt:lpstr>Cache Hierarchy</vt:lpstr>
      <vt:lpstr>The Fermi SM</vt:lpstr>
      <vt:lpstr>The Stats</vt:lpstr>
      <vt:lpstr>The Review in March 2010</vt:lpstr>
      <vt:lpstr>“Fermi Refined” – GTX 580</vt:lpstr>
      <vt:lpstr>“Little Fermi” – GTX 460</vt:lpstr>
      <vt:lpstr>A 2010 Comparison</vt:lpstr>
      <vt:lpstr>VLIW Architecture</vt:lpstr>
      <vt:lpstr>Execution Comparison</vt:lpstr>
      <vt:lpstr>Assembly Example</vt:lpstr>
      <vt:lpstr>The Rest of Cypress</vt:lpstr>
      <vt:lpstr>Performance Notes</vt:lpstr>
      <vt:lpstr>PowerPoint Presentation</vt:lpstr>
      <vt:lpstr>PowerPoint Presentation</vt:lpstr>
      <vt:lpstr>Optimizing for AMD Architectures</vt:lpstr>
      <vt:lpstr>AMD’s Cayman Architecture – A Shift</vt:lpstr>
      <vt:lpstr>Paradigm Shift – Graphics Core Next</vt:lpstr>
      <vt:lpstr>PowerPoint Presentation</vt:lpstr>
      <vt:lpstr>PowerPoint Presentation</vt:lpstr>
      <vt:lpstr>NVIDIA’s Kepler</vt:lpstr>
      <vt:lpstr>Kepler’s Extended SM (SMX)</vt:lpstr>
      <vt:lpstr>Performance</vt:lpstr>
      <vt:lpstr>Future: Integration</vt:lpstr>
      <vt:lpstr>The Contenders</vt:lpstr>
      <vt:lpstr>References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GPU Architectures</dc:title>
  <dc:creator>Varun Sampath</dc:creator>
  <cp:lastModifiedBy>Varun Sampath</cp:lastModifiedBy>
  <cp:revision>175</cp:revision>
  <cp:lastPrinted>2012-04-18T08:45:09Z</cp:lastPrinted>
  <dcterms:created xsi:type="dcterms:W3CDTF">2012-04-15T17:36:11Z</dcterms:created>
  <dcterms:modified xsi:type="dcterms:W3CDTF">2012-04-18T08:45:32Z</dcterms:modified>
</cp:coreProperties>
</file>