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421" r:id="rId2"/>
    <p:sldId id="423" r:id="rId3"/>
    <p:sldId id="433" r:id="rId4"/>
    <p:sldId id="428" r:id="rId5"/>
    <p:sldId id="429" r:id="rId6"/>
    <p:sldId id="430" r:id="rId7"/>
    <p:sldId id="432" r:id="rId8"/>
    <p:sldId id="443" r:id="rId9"/>
    <p:sldId id="445" r:id="rId10"/>
    <p:sldId id="446" r:id="rId11"/>
    <p:sldId id="431" r:id="rId12"/>
    <p:sldId id="438" r:id="rId13"/>
    <p:sldId id="434" r:id="rId14"/>
    <p:sldId id="435" r:id="rId15"/>
    <p:sldId id="436" r:id="rId16"/>
    <p:sldId id="426" r:id="rId17"/>
    <p:sldId id="437" r:id="rId18"/>
    <p:sldId id="442" r:id="rId19"/>
    <p:sldId id="439" r:id="rId20"/>
    <p:sldId id="447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6609" autoAdjust="0"/>
  </p:normalViewPr>
  <p:slideViewPr>
    <p:cSldViewPr>
      <p:cViewPr varScale="1">
        <p:scale>
          <a:sx n="94" d="100"/>
          <a:sy n="94" d="100"/>
        </p:scale>
        <p:origin x="-5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FBA4859-73B5-488B-BB24-F58F6306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1F529FE-D620-46C3-85AB-7D3BFC9B5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3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Sounds like</a:t>
            </a:r>
            <a:r>
              <a:rPr lang="en-US" baseline="0" dirty="0" smtClean="0"/>
              <a:t> using shared memory in CUDA, right?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Doesn't have to write overdrawn pixels, depth/stencil, etc. to global memory.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Depth/stencil testing and blending are done on chip.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 smtClean="0"/>
              <a:t>Frame data is also called polygon lists (ARM) and the parameter buffer (Imagination Technologies).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less global memory access since a tile is only written</a:t>
            </a:r>
            <a:r>
              <a:rPr lang="en-US" baseline="0" dirty="0" smtClean="0"/>
              <a:t> to global memory once, and only color is written.  However, frame data is now in global memory.  As long as there is not too many posted-clipped triangles, the extra global memory access introduced by frame data is much less than the access saved using tiling.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school optimizations use to draw the sky box</a:t>
            </a:r>
            <a:r>
              <a:rPr lang="en-US" baseline="0" dirty="0" smtClean="0"/>
              <a:t> first, etc. to avoid </a:t>
            </a:r>
            <a:r>
              <a:rPr lang="en-US" baseline="0" dirty="0" err="1" smtClean="0"/>
              <a:t>glClear</a:t>
            </a:r>
            <a:r>
              <a:rPr lang="en-US" baseline="0" dirty="0" smtClean="0"/>
              <a:t>.  Don’t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tile has access to the frame data spatial data structure, and can therefore sort front-to-back</a:t>
            </a:r>
            <a:r>
              <a:rPr lang="en-US" baseline="0" dirty="0" smtClean="0"/>
              <a:t> unlike IMR.</a:t>
            </a:r>
          </a:p>
          <a:p>
            <a:endParaRPr lang="en-US" dirty="0" smtClean="0"/>
          </a:p>
          <a:p>
            <a:r>
              <a:rPr lang="en-US" dirty="0" smtClean="0"/>
              <a:t>The image on the right is a view from the left of the camera.</a:t>
            </a:r>
          </a:p>
          <a:p>
            <a:endParaRPr lang="en-US" dirty="0" smtClean="0"/>
          </a:p>
          <a:p>
            <a:r>
              <a:rPr lang="en-US" dirty="0" smtClean="0"/>
              <a:t>I suspect, in theory, they can do OIT with the frame data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longer useful; wasted CPU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100 bytes is</a:t>
            </a:r>
            <a:r>
              <a:rPr lang="en-US" baseline="0" dirty="0" smtClean="0"/>
              <a:t>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in unnecessary shading and depth buffer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early-z.  View-dependent.</a:t>
            </a:r>
            <a:r>
              <a:rPr lang="en-US" baseline="0" dirty="0" smtClean="0"/>
              <a:t>  Needs to be done per frame for dynamic scenes.  Translucent objects still need to be rendered back to front.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to transform vertices</a:t>
            </a:r>
            <a:r>
              <a:rPr lang="en-US" baseline="0" dirty="0" smtClean="0"/>
              <a:t> twice, but CPU overhead can be low on the second pass.  Depth only pass can use double-speed z-only.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Reducing bandwidth helps</a:t>
            </a:r>
            <a:r>
              <a:rPr lang="en-US" baseline="0" dirty="0" smtClean="0"/>
              <a:t> power consumption and performance!</a:t>
            </a:r>
          </a:p>
          <a:p>
            <a:endParaRPr lang="en-US" dirty="0" smtClean="0"/>
          </a:p>
          <a:p>
            <a:r>
              <a:rPr lang="en-US" dirty="0" smtClean="0"/>
              <a:t>Compression helps, but it is</a:t>
            </a:r>
            <a:r>
              <a:rPr lang="en-US" baseline="0" dirty="0" smtClean="0"/>
              <a:t> not enough.</a:t>
            </a:r>
          </a:p>
          <a:p>
            <a:endParaRPr lang="en-US" dirty="0" smtClean="0"/>
          </a:p>
          <a:p>
            <a:r>
              <a:rPr lang="en-US" dirty="0" smtClean="0"/>
              <a:t>OpenGL spec says triangles are rendered in order;</a:t>
            </a:r>
            <a:r>
              <a:rPr lang="en-US" baseline="0" dirty="0" smtClean="0"/>
              <a:t> </a:t>
            </a:r>
            <a:r>
              <a:rPr lang="en-US" dirty="0" smtClean="0"/>
              <a:t>however, we can reorder and parallelize things under the 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529FE-D620-46C3-85AB-7D3BFC9B5D4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F24-E4B1-4144-BEBC-10B16699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68CC2-956E-45DE-9A63-8656C1861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B4DD-8C3E-4916-AFF6-635E59F8F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1E71-0304-44EC-9C02-17D54F455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1FB66-E5B5-4331-834C-17A2D5D6A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D1EFB-EC74-4F8D-B419-19CC87CAD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962-38EE-4350-8470-D28BDA59A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B322A-C5E6-49F5-87D8-45A3EDE1D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1E37-8EB0-459B-BBCD-BC5F7696B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1A505-4DDB-45AD-9EBD-2B31CCB3B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4E7C-A96C-4E7F-9D31-F66EBF6CC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BB0AAF-5531-4F2F-B1A2-A630B0E71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mgtec.com/powervr/insider/docs/PowerVR%20Series5%20Graphics.SGX%20architecture%20guide%20for%20developers.1.0.8.External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openglinsights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openglinsight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englinsights.com/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mgtec.com/powervr/insider/docs/PowerVR%20Series5%20Graphics.SGX%20architecture%20guide%20for%20developers.1.0.8.External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insight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sz="4600" dirty="0" smtClean="0"/>
              <a:t>Mobile Graphics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CIS 565 - Spring </a:t>
            </a:r>
            <a:r>
              <a:rPr lang="en-US" sz="2800" dirty="0" smtClean="0"/>
              <a:t>2012</a:t>
            </a:r>
            <a:endParaRPr lang="en-US" sz="2800" dirty="0"/>
          </a:p>
        </p:txBody>
      </p:sp>
      <p:pic>
        <p:nvPicPr>
          <p:cNvPr id="6" name="Picture 4" descr="C:\Data\Penn\565\2012 Spring\html\images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0"/>
            <a:ext cx="6097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4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Mode Rendering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dirty="0" smtClean="0"/>
              <a:t>Depth pre-pass to minimize overdraw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200400"/>
            <a:ext cx="54006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9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Tile-Based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Bandwidth uses a significant amount of power consumption</a:t>
            </a:r>
          </a:p>
          <a:p>
            <a:r>
              <a:rPr lang="en-US" i="1" dirty="0" smtClean="0">
                <a:solidFill>
                  <a:srgbClr val="FFC000"/>
                </a:solidFill>
              </a:rPr>
              <a:t>Mobile graphics</a:t>
            </a:r>
            <a:r>
              <a:rPr lang="en-US" dirty="0" smtClean="0"/>
              <a:t> want to maximum battery life.  How?</a:t>
            </a:r>
          </a:p>
          <a:p>
            <a:pPr lvl="1"/>
            <a:r>
              <a:rPr lang="en-US" dirty="0" smtClean="0"/>
              <a:t>Minimize accessing the framebuffer in global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Tile-Based Rendering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627168"/>
            <a:ext cx="91440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900" dirty="0" smtClean="0"/>
              <a:t>Image from </a:t>
            </a:r>
            <a:r>
              <a:rPr lang="en-US" sz="900" dirty="0">
                <a:hlinkClick r:id="rId2"/>
              </a:rPr>
              <a:t>http://www.imgtec.com/powervr/insider/docs/PowerVR%20Series5%20Graphics.SGX%20architecture%20guide%20for%20developers.1.0.8.External.pdf</a:t>
            </a:r>
            <a:endParaRPr lang="en-US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06" y="2678748"/>
            <a:ext cx="5005388" cy="379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Break framebuffer up into </a:t>
            </a:r>
            <a:r>
              <a:rPr lang="en-US" sz="2800" i="1" dirty="0" smtClean="0">
                <a:solidFill>
                  <a:srgbClr val="FFC000"/>
                </a:solidFill>
              </a:rPr>
              <a:t>tiles</a:t>
            </a:r>
            <a:r>
              <a:rPr lang="en-US" sz="2800" dirty="0" smtClean="0"/>
              <a:t>, e.g., 16x16 pixels</a:t>
            </a:r>
          </a:p>
        </p:txBody>
      </p:sp>
    </p:spTree>
    <p:extLst>
      <p:ext uri="{BB962C8B-B14F-4D97-AF65-F5344CB8AC3E}">
        <p14:creationId xmlns:p14="http://schemas.microsoft.com/office/powerpoint/2010/main" val="22179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667000"/>
            <a:ext cx="5038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Tile-Based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Render one tile at a time using all primitives that overlap a tile</a:t>
            </a:r>
            <a:endParaRPr lang="en-US" sz="28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Images from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://www.openglinsights.com/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4800600"/>
            <a:ext cx="49339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Tile-Based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A tile is stored on-chip in the </a:t>
            </a:r>
            <a:r>
              <a:rPr lang="en-US" i="1" dirty="0" smtClean="0">
                <a:solidFill>
                  <a:srgbClr val="FFC000"/>
                </a:solidFill>
              </a:rPr>
              <a:t>tile buffer</a:t>
            </a:r>
          </a:p>
          <a:p>
            <a:r>
              <a:rPr lang="en-US" dirty="0" smtClean="0"/>
              <a:t>All depth/stencil/color access is on-chip</a:t>
            </a:r>
          </a:p>
          <a:p>
            <a:r>
              <a:rPr lang="en-US" dirty="0" smtClean="0"/>
              <a:t>After the tile is rendered, color is written to global memory</a:t>
            </a:r>
          </a:p>
          <a:p>
            <a:r>
              <a:rPr lang="en-US" dirty="0" smtClean="0"/>
              <a:t>How does this affect vertex processing?</a:t>
            </a:r>
          </a:p>
        </p:txBody>
      </p:sp>
    </p:spTree>
    <p:extLst>
      <p:ext uri="{BB962C8B-B14F-4D97-AF65-F5344CB8AC3E}">
        <p14:creationId xmlns:p14="http://schemas.microsoft.com/office/powerpoint/2010/main" val="26821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Tile-Based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Avoid transforming all vertices in the scene per-tile</a:t>
            </a:r>
            <a:r>
              <a:rPr lang="en-US" dirty="0"/>
              <a:t> </a:t>
            </a:r>
            <a:r>
              <a:rPr lang="en-US" dirty="0" smtClean="0"/>
              <a:t>by storing</a:t>
            </a:r>
          </a:p>
          <a:p>
            <a:pPr lvl="1"/>
            <a:r>
              <a:rPr lang="en-US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dirty="0" smtClean="0"/>
              <a:t> and vertex shader varyings</a:t>
            </a:r>
          </a:p>
          <a:p>
            <a:pPr lvl="1"/>
            <a:r>
              <a:rPr lang="en-US" dirty="0" smtClean="0"/>
              <a:t>Fragment shader and uniforms</a:t>
            </a:r>
          </a:p>
          <a:p>
            <a:pPr lvl="1"/>
            <a:r>
              <a:rPr lang="en-US" dirty="0" smtClean="0"/>
              <a:t>Fixed function state, e.g., depth test, etc.</a:t>
            </a:r>
          </a:p>
          <a:p>
            <a:pPr marL="400050" lvl="1" indent="0">
              <a:buNone/>
            </a:pPr>
            <a:r>
              <a:rPr lang="en-US" sz="3200" dirty="0" smtClean="0"/>
              <a:t>in a spatial data structure call the </a:t>
            </a:r>
            <a:r>
              <a:rPr lang="en-US" sz="3200" i="1" dirty="0" smtClean="0">
                <a:solidFill>
                  <a:srgbClr val="FFC000"/>
                </a:solidFill>
              </a:rPr>
              <a:t>frame data</a:t>
            </a:r>
          </a:p>
          <a:p>
            <a:pPr marL="0" indent="0">
              <a:buNone/>
            </a:pPr>
            <a:endParaRPr lang="en-US" sz="3600" i="1" dirty="0" smtClean="0">
              <a:solidFill>
                <a:srgbClr val="FFC000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5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Tile-Based Rendering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://www.openglinsights.com/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305050"/>
            <a:ext cx="56959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06983"/>
            <a:ext cx="4276674" cy="121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962" y="3033788"/>
            <a:ext cx="4283838" cy="16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5"/>
              </a:rPr>
              <a:t>http</a:t>
            </a:r>
            <a:r>
              <a:rPr lang="en-US" sz="1200" dirty="0">
                <a:hlinkClick r:id="rId5"/>
              </a:rPr>
              <a:t>://www.openglinsights.com/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5691" y="2689856"/>
            <a:ext cx="77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741" y="2664456"/>
            <a:ext cx="16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Tile-Based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Framebuffer Clears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10600" cy="3886200"/>
          </a:xfrm>
        </p:spPr>
        <p:txBody>
          <a:bodyPr/>
          <a:lstStyle/>
          <a:p>
            <a:r>
              <a:rPr lang="en-US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dirty="0" smtClean="0"/>
              <a:t> is cheap and clears frame data</a:t>
            </a:r>
          </a:p>
          <a:p>
            <a:pPr lvl="1"/>
            <a:r>
              <a:rPr lang="en-US" dirty="0" smtClean="0"/>
              <a:t>Don’t skip it</a:t>
            </a:r>
          </a:p>
          <a:p>
            <a:pPr lvl="1"/>
            <a:r>
              <a:rPr lang="en-US" dirty="0" smtClean="0"/>
              <a:t>Clear everything, e.g., all buffers, no scissor test, etc.</a:t>
            </a:r>
          </a:p>
          <a:p>
            <a:r>
              <a:rPr lang="en-US" dirty="0" smtClean="0"/>
              <a:t>Even better,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EXT_discard_framebuffer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2578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GLenum</a:t>
            </a:r>
            <a:r>
              <a:rPr lang="en-US" sz="16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attachments[3]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COLOR_EXT, DEPTH_EXT, STENCIL_EXT 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glDiscardFramebufferEXT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(GL_FRAMEBUFFER,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3, attachments);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Tile-Based Deferred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PowerVR</a:t>
            </a:r>
            <a:r>
              <a:rPr lang="en-US" dirty="0" smtClean="0"/>
              <a:t>, only fragments that contribute to the scene are shaded: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Called </a:t>
            </a:r>
            <a:r>
              <a:rPr lang="en-US" i="1" dirty="0">
                <a:solidFill>
                  <a:srgbClr val="FFC000"/>
                </a:solidFill>
              </a:rPr>
              <a:t>T</a:t>
            </a:r>
            <a:r>
              <a:rPr lang="en-US" dirty="0"/>
              <a:t>ile-</a:t>
            </a:r>
            <a:r>
              <a:rPr lang="en-US" i="1" dirty="0">
                <a:solidFill>
                  <a:srgbClr val="FFC000"/>
                </a:solidFill>
              </a:rPr>
              <a:t>B</a:t>
            </a:r>
            <a:r>
              <a:rPr lang="en-US" dirty="0"/>
              <a:t>ased </a:t>
            </a:r>
            <a:r>
              <a:rPr lang="en-US" i="1" dirty="0">
                <a:solidFill>
                  <a:srgbClr val="FFC000"/>
                </a:solidFill>
              </a:rPr>
              <a:t>D</a:t>
            </a:r>
            <a:r>
              <a:rPr lang="en-US" dirty="0"/>
              <a:t>eferred </a:t>
            </a:r>
            <a:r>
              <a:rPr lang="en-US" i="1" dirty="0">
                <a:solidFill>
                  <a:srgbClr val="FFC000"/>
                </a:solidFill>
              </a:rPr>
              <a:t>R</a:t>
            </a:r>
            <a:r>
              <a:rPr lang="en-US" dirty="0"/>
              <a:t>endering (</a:t>
            </a:r>
            <a:r>
              <a:rPr lang="en-US" i="1" dirty="0">
                <a:solidFill>
                  <a:srgbClr val="FFC000"/>
                </a:solidFill>
              </a:rPr>
              <a:t>TBDR</a:t>
            </a:r>
            <a:r>
              <a:rPr lang="en-US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209925"/>
            <a:ext cx="657066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627168"/>
            <a:ext cx="91440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900" dirty="0" smtClean="0"/>
              <a:t>Image from </a:t>
            </a:r>
            <a:r>
              <a:rPr lang="en-US" sz="900" dirty="0">
                <a:hlinkClick r:id="rId4"/>
              </a:rPr>
              <a:t>http://www.imgtec.com/powervr/insider/docs/PowerVR%20Series5%20Graphics.SGX%20architecture%20guide%20for%20developers.1.0.8.External.pdf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99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 sz="2800" dirty="0"/>
              <a:t>Homework </a:t>
            </a:r>
            <a:r>
              <a:rPr lang="en-US" sz="2800" dirty="0" smtClean="0"/>
              <a:t>5 </a:t>
            </a:r>
            <a:endParaRPr lang="en-US" sz="2800" dirty="0" smtClean="0"/>
          </a:p>
          <a:p>
            <a:pPr lvl="1"/>
            <a:r>
              <a:rPr lang="en-US" sz="2400" dirty="0" smtClean="0"/>
              <a:t>Due today</a:t>
            </a:r>
            <a:endParaRPr lang="en-US" sz="2400" dirty="0" smtClean="0"/>
          </a:p>
          <a:p>
            <a:pPr lvl="1"/>
            <a:r>
              <a:rPr lang="en-US" sz="2400" dirty="0" smtClean="0"/>
              <a:t>In-class quiz </a:t>
            </a:r>
            <a:r>
              <a:rPr lang="en-US" sz="2400" dirty="0" smtClean="0"/>
              <a:t>this Wednesday</a:t>
            </a:r>
          </a:p>
          <a:p>
            <a:r>
              <a:rPr lang="en-US" sz="2800" dirty="0" smtClean="0"/>
              <a:t>Monday, 04/23</a:t>
            </a:r>
          </a:p>
          <a:p>
            <a:pPr lvl="1"/>
            <a:r>
              <a:rPr lang="en-US" sz="2400" dirty="0" smtClean="0"/>
              <a:t>No class</a:t>
            </a:r>
          </a:p>
          <a:p>
            <a:r>
              <a:rPr lang="en-US" sz="2800" dirty="0" smtClean="0"/>
              <a:t>Wednesday, 04/25</a:t>
            </a:r>
          </a:p>
          <a:p>
            <a:pPr lvl="1"/>
            <a:r>
              <a:rPr lang="en-US" sz="2400" dirty="0" smtClean="0"/>
              <a:t>Project presentations, 9am-12pm, 307 Towne</a:t>
            </a:r>
          </a:p>
          <a:p>
            <a:pPr lvl="1"/>
            <a:r>
              <a:rPr lang="en-US" sz="2400" dirty="0" smtClean="0"/>
              <a:t>Post code, paper, and video on blog beforehand</a:t>
            </a:r>
          </a:p>
          <a:p>
            <a:pPr lvl="1"/>
            <a:r>
              <a:rPr lang="en-US" sz="2400" dirty="0" smtClean="0"/>
              <a:t>One-on-one demos to follow presentations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Tile-Based Deferred Rendering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10600" cy="3886200"/>
          </a:xfrm>
        </p:spPr>
        <p:txBody>
          <a:bodyPr/>
          <a:lstStyle/>
          <a:p>
            <a:r>
              <a:rPr lang="en-US" dirty="0" smtClean="0"/>
              <a:t>How does sorting front-to-back and depth </a:t>
            </a:r>
            <a:r>
              <a:rPr lang="en-US" dirty="0" err="1" smtClean="0"/>
              <a:t>prepass</a:t>
            </a:r>
            <a:r>
              <a:rPr lang="en-US" dirty="0" smtClean="0"/>
              <a:t> affect TBDR?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99611" y="3276601"/>
            <a:ext cx="3544778" cy="2524838"/>
            <a:chOff x="1866900" y="3276601"/>
            <a:chExt cx="3544778" cy="2524838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900" y="3276601"/>
              <a:ext cx="3544778" cy="1204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021" y="4572000"/>
              <a:ext cx="3538537" cy="1229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 sz="2800" dirty="0" smtClean="0"/>
              <a:t>Tile-Based Rendering</a:t>
            </a:r>
          </a:p>
          <a:p>
            <a:pPr lvl="1"/>
            <a:r>
              <a:rPr lang="en-US" sz="2000" dirty="0" smtClean="0"/>
              <a:t>Motivation</a:t>
            </a:r>
          </a:p>
          <a:p>
            <a:pPr lvl="1"/>
            <a:r>
              <a:rPr lang="en-US" sz="2000" dirty="0" smtClean="0"/>
              <a:t>Implementation</a:t>
            </a:r>
          </a:p>
          <a:p>
            <a:pPr lvl="1"/>
            <a:r>
              <a:rPr lang="en-US" sz="2000" dirty="0" smtClean="0"/>
              <a:t>Implications on optimizing our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92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32-bit color, 4 bytes per pixel are needed for display</a:t>
            </a:r>
          </a:p>
          <a:p>
            <a:r>
              <a:rPr lang="en-US" dirty="0" smtClean="0"/>
              <a:t>How many bytes were transferred?</a:t>
            </a:r>
          </a:p>
        </p:txBody>
      </p:sp>
    </p:spTree>
    <p:extLst>
      <p:ext uri="{BB962C8B-B14F-4D97-AF65-F5344CB8AC3E}">
        <p14:creationId xmlns:p14="http://schemas.microsoft.com/office/powerpoint/2010/main" val="32221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32-bit color, 4 bytes per pixel are needed for display</a:t>
            </a:r>
          </a:p>
          <a:p>
            <a:r>
              <a:rPr lang="en-US" dirty="0" smtClean="0"/>
              <a:t>How many bytes were transferred?</a:t>
            </a:r>
          </a:p>
          <a:p>
            <a:pPr lvl="1"/>
            <a:r>
              <a:rPr lang="en-US" dirty="0" smtClean="0"/>
              <a:t>12 bytes?</a:t>
            </a:r>
          </a:p>
          <a:p>
            <a:pPr lvl="2"/>
            <a:r>
              <a:rPr lang="en-US" dirty="0" smtClean="0"/>
              <a:t>Read/write depth and stencil</a:t>
            </a:r>
          </a:p>
          <a:p>
            <a:pPr lvl="2"/>
            <a:r>
              <a:rPr lang="en-US" dirty="0" smtClean="0"/>
              <a:t>Write color</a:t>
            </a:r>
          </a:p>
        </p:txBody>
      </p:sp>
    </p:spTree>
    <p:extLst>
      <p:ext uri="{BB962C8B-B14F-4D97-AF65-F5344CB8AC3E}">
        <p14:creationId xmlns:p14="http://schemas.microsoft.com/office/powerpoint/2010/main" val="39991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32-bit color, 4 bytes per pixel are needed for display</a:t>
            </a:r>
          </a:p>
          <a:p>
            <a:r>
              <a:rPr lang="en-US" sz="2800" dirty="0" smtClean="0"/>
              <a:t>How many bytes were transferred?</a:t>
            </a:r>
          </a:p>
          <a:p>
            <a:pPr lvl="1"/>
            <a:r>
              <a:rPr lang="en-US" sz="2400" dirty="0" smtClean="0"/>
              <a:t>12 bytes?</a:t>
            </a:r>
          </a:p>
          <a:p>
            <a:pPr lvl="2"/>
            <a:r>
              <a:rPr lang="en-US" sz="2000" dirty="0" smtClean="0"/>
              <a:t>Read/write depth and stencil</a:t>
            </a:r>
          </a:p>
          <a:p>
            <a:pPr lvl="2"/>
            <a:r>
              <a:rPr lang="en-US" sz="2000" dirty="0" smtClean="0"/>
              <a:t>Write color</a:t>
            </a:r>
          </a:p>
          <a:p>
            <a:pPr lvl="1"/>
            <a:r>
              <a:rPr lang="en-US" sz="2400" dirty="0" smtClean="0"/>
              <a:t>What about:</a:t>
            </a:r>
          </a:p>
          <a:p>
            <a:pPr lvl="2"/>
            <a:r>
              <a:rPr lang="en-US" sz="2000" dirty="0" smtClean="0"/>
              <a:t>Textures</a:t>
            </a:r>
          </a:p>
          <a:p>
            <a:pPr lvl="2"/>
            <a:r>
              <a:rPr lang="en-US" sz="2000" dirty="0" smtClean="0"/>
              <a:t>Overdraw</a:t>
            </a:r>
          </a:p>
          <a:p>
            <a:pPr lvl="2"/>
            <a:r>
              <a:rPr lang="en-US" sz="2000" dirty="0" smtClean="0"/>
              <a:t>Blending</a:t>
            </a:r>
          </a:p>
          <a:p>
            <a:pPr lvl="2"/>
            <a:r>
              <a:rPr lang="en-US" sz="2000" dirty="0" smtClean="0"/>
              <a:t>Multisampling</a:t>
            </a:r>
          </a:p>
        </p:txBody>
      </p:sp>
    </p:spTree>
    <p:extLst>
      <p:ext uri="{BB962C8B-B14F-4D97-AF65-F5344CB8AC3E}">
        <p14:creationId xmlns:p14="http://schemas.microsoft.com/office/powerpoint/2010/main" val="337044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Mode Rendering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019550"/>
            <a:ext cx="56864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i="1" dirty="0" smtClean="0">
                <a:solidFill>
                  <a:srgbClr val="FFC000"/>
                </a:solidFill>
              </a:rPr>
              <a:t>I</a:t>
            </a:r>
            <a:r>
              <a:rPr lang="en-US" dirty="0" smtClean="0"/>
              <a:t>mmediate </a:t>
            </a:r>
            <a:r>
              <a:rPr lang="en-US" i="1" dirty="0" smtClean="0">
                <a:solidFill>
                  <a:srgbClr val="FFC000"/>
                </a:solidFill>
              </a:rPr>
              <a:t>M</a:t>
            </a:r>
            <a:r>
              <a:rPr lang="en-US" dirty="0" smtClean="0"/>
              <a:t>ode </a:t>
            </a:r>
            <a:r>
              <a:rPr lang="en-US" i="1" dirty="0" smtClean="0">
                <a:solidFill>
                  <a:srgbClr val="FFC000"/>
                </a:solidFill>
              </a:rPr>
              <a:t>R</a:t>
            </a:r>
            <a:r>
              <a:rPr lang="en-US" dirty="0" smtClean="0"/>
              <a:t>endering (</a:t>
            </a:r>
            <a:r>
              <a:rPr lang="en-US" i="1" dirty="0" smtClean="0">
                <a:solidFill>
                  <a:srgbClr val="FFC000"/>
                </a:solidFill>
              </a:rPr>
              <a:t>IMR</a:t>
            </a:r>
            <a:r>
              <a:rPr lang="en-US" dirty="0" smtClean="0"/>
              <a:t>) specifies triangles </a:t>
            </a:r>
            <a:r>
              <a:rPr lang="en-US" dirty="0"/>
              <a:t>to be drawn in a current state</a:t>
            </a:r>
          </a:p>
        </p:txBody>
      </p:sp>
    </p:spTree>
    <p:extLst>
      <p:ext uri="{BB962C8B-B14F-4D97-AF65-F5344CB8AC3E}">
        <p14:creationId xmlns:p14="http://schemas.microsoft.com/office/powerpoint/2010/main" val="18899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Mode Rendering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dirty="0"/>
              <a:t>IMRs </a:t>
            </a:r>
            <a:r>
              <a:rPr lang="en-US" dirty="0" smtClean="0"/>
              <a:t>can result in overdraw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352800"/>
            <a:ext cx="53911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5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Mode Rendering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://www.openglinsights.com/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 dirty="0" smtClean="0"/>
              <a:t>Sort front to back to minimize overdraw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276600"/>
            <a:ext cx="54102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8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22515</TotalTime>
  <Words>783</Words>
  <Application>Microsoft Office PowerPoint</Application>
  <PresentationFormat>On-screen Show (4:3)</PresentationFormat>
  <Paragraphs>131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Pixel</vt:lpstr>
      <vt:lpstr>Mobile Graphics</vt:lpstr>
      <vt:lpstr>Announcements</vt:lpstr>
      <vt:lpstr>Agenda</vt:lpstr>
      <vt:lpstr>Memory Bandwidth</vt:lpstr>
      <vt:lpstr>Memory Bandwidth</vt:lpstr>
      <vt:lpstr>Memory Bandwidth</vt:lpstr>
      <vt:lpstr>Immediate Mode Rendering</vt:lpstr>
      <vt:lpstr>Immediate Mode Rendering</vt:lpstr>
      <vt:lpstr>Immediate Mode Rendering</vt:lpstr>
      <vt:lpstr>Immediate Mode Rendering</vt:lpstr>
      <vt:lpstr>Tile-Based Rendering</vt:lpstr>
      <vt:lpstr>Tile-Based Rendering</vt:lpstr>
      <vt:lpstr>Tile-Based Rendering</vt:lpstr>
      <vt:lpstr>Tile-Based Rendering</vt:lpstr>
      <vt:lpstr>Tile-Based Rendering</vt:lpstr>
      <vt:lpstr>Tile-Based Rendering</vt:lpstr>
      <vt:lpstr>What’s the Difference?</vt:lpstr>
      <vt:lpstr>Framebuffer Clears</vt:lpstr>
      <vt:lpstr>Tile-Based Deferred Rendering</vt:lpstr>
      <vt:lpstr>Tile-Based Deferred Rendering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504</cp:revision>
  <cp:lastPrinted>2012-04-15T19:43:04Z</cp:lastPrinted>
  <dcterms:created xsi:type="dcterms:W3CDTF">2011-01-14T02:17:40Z</dcterms:created>
  <dcterms:modified xsi:type="dcterms:W3CDTF">2012-04-15T19:43:25Z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