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59" r:id="rId4"/>
    <p:sldId id="300" r:id="rId5"/>
    <p:sldId id="302" r:id="rId6"/>
    <p:sldId id="260" r:id="rId7"/>
    <p:sldId id="261" r:id="rId8"/>
    <p:sldId id="303" r:id="rId9"/>
    <p:sldId id="257" r:id="rId10"/>
    <p:sldId id="262" r:id="rId11"/>
    <p:sldId id="263" r:id="rId12"/>
    <p:sldId id="264" r:id="rId13"/>
    <p:sldId id="265" r:id="rId14"/>
    <p:sldId id="266" r:id="rId15"/>
    <p:sldId id="268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26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4959" autoAdjust="0"/>
  </p:normalViewPr>
  <p:slideViewPr>
    <p:cSldViewPr>
      <p:cViewPr varScale="1">
        <p:scale>
          <a:sx n="96" d="100"/>
          <a:sy n="96" d="100"/>
        </p:scale>
        <p:origin x="-19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7C43B-2526-4C99-AF52-1DC226459135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AAFBB-09A3-48F9-B117-E11931AC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38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ndtech.com/show/2594/8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ner.org/optimize/microarchitecture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in HLL is compiled to assembly, machine code executed.</a:t>
            </a:r>
          </a:p>
          <a:p>
            <a:r>
              <a:rPr lang="en-US" dirty="0" smtClean="0"/>
              <a:t>Becoming</a:t>
            </a:r>
            <a:r>
              <a:rPr lang="en-US" baseline="0" dirty="0" smtClean="0"/>
              <a:t> more of an </a:t>
            </a:r>
            <a:r>
              <a:rPr lang="en-US" baseline="0" dirty="0" err="1" smtClean="0"/>
              <a:t>SoC.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7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Dependent instructions: add</a:t>
            </a:r>
            <a:r>
              <a:rPr lang="en-US" baseline="0" dirty="0" smtClean="0"/>
              <a:t> is dependent on result of sub. Use bypass network to get R7’s value from next stage.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65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Picked the worst case</a:t>
            </a:r>
            <a:r>
              <a:rPr lang="en-US" baseline="0" dirty="0" smtClean="0"/>
              <a:t> example. No way to bypass R7 from load, so need to stall pipeline before add can execute. There are some remedies we will discuss later (OOOE).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65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don’t know what instructions will execute after the branch until the branch is executed. We could either stall until it is, or “speculate” and flush on a </a:t>
            </a:r>
            <a:r>
              <a:rPr lang="en-US" baseline="0" dirty="0" err="1" smtClean="0"/>
              <a:t>misprediction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65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Avoid stall</a:t>
            </a:r>
            <a:r>
              <a:rPr lang="en-US" baseline="0" dirty="0" smtClean="0"/>
              <a:t> cost by speculating what might be executed. Could use board example to illustrate 2-bit two-level/correlated predictor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6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96.7% accurate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vim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Flushing a pipeline means a waste of all executed instructions. Area increase</a:t>
            </a:r>
            <a:r>
              <a:rPr lang="en-US" baseline="0" dirty="0" smtClean="0"/>
              <a:t> potentially even greater for tournament predictors.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17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in mind most branches are predictable. Branch performance is a big factor</a:t>
            </a:r>
            <a:r>
              <a:rPr lang="en-US" baseline="0" dirty="0" smtClean="0"/>
              <a:t> when writing code for GPUs.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26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 pipeline registers, execution resources, 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4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Sandy Bridge can issue up to 6 ops and retire 4 ops per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1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pipeline. 3 Principal data structures.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67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Unified could</a:t>
            </a:r>
            <a:r>
              <a:rPr lang="en-US" baseline="0" dirty="0" smtClean="0"/>
              <a:t> mean both shared with FP &amp; integer, and also shared dynamically between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90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Software likes “serial,” hardware likes “parallel.”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 prediction accuracy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96.7% - vim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98.9%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4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IPC boost useful for both instruction</a:t>
            </a:r>
            <a:r>
              <a:rPr lang="en-US" baseline="0" dirty="0" smtClean="0"/>
              <a:t> ordering and cache miss losses.</a:t>
            </a:r>
          </a:p>
          <a:p>
            <a:r>
              <a:rPr lang="en-US" baseline="0" dirty="0" smtClean="0"/>
              <a:t>Jump to </a:t>
            </a:r>
            <a:r>
              <a:rPr lang="en-US" baseline="0" dirty="0" err="1" smtClean="0"/>
              <a:t>OoO</a:t>
            </a:r>
            <a:r>
              <a:rPr lang="en-US" baseline="0" dirty="0" smtClean="0"/>
              <a:t> can be done in conjunction with a process shrink to mitigate area and energy increases (A8</a:t>
            </a:r>
            <a:r>
              <a:rPr lang="en-US" baseline="0" dirty="0" smtClean="0">
                <a:sym typeface="Wingdings" pitchFamily="2" charset="2"/>
              </a:rPr>
              <a:t></a:t>
            </a:r>
            <a:r>
              <a:rPr lang="en-US" baseline="0" dirty="0" smtClean="0"/>
              <a:t>A9  was 65</a:t>
            </a:r>
            <a:r>
              <a:rPr lang="en-US" baseline="0" dirty="0" smtClean="0">
                <a:sym typeface="Wingdings" pitchFamily="2" charset="2"/>
              </a:rPr>
              <a:t></a:t>
            </a:r>
            <a:r>
              <a:rPr lang="en-US" baseline="0" dirty="0" smtClean="0"/>
              <a:t>40nm transition)</a:t>
            </a:r>
            <a:endParaRPr lang="en-US" dirty="0" smtClean="0"/>
          </a:p>
          <a:p>
            <a:r>
              <a:rPr lang="en-US" dirty="0" smtClean="0"/>
              <a:t>http://ieeexplore.ieee.org/stamp/stamp.jsp?tp=&amp;arnumber=694769 says</a:t>
            </a:r>
            <a:r>
              <a:rPr lang="en-US" baseline="0" dirty="0" smtClean="0"/>
              <a:t> 14+% of energy budget goes to </a:t>
            </a:r>
            <a:r>
              <a:rPr lang="en-US" baseline="0" dirty="0" err="1" smtClean="0"/>
              <a:t>OoO</a:t>
            </a:r>
            <a:r>
              <a:rPr lang="en-US" baseline="0" dirty="0" smtClean="0"/>
              <a:t> for Pentium Pro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6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14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LRU-</a:t>
            </a:r>
            <a:r>
              <a:rPr lang="en-US" dirty="0" err="1" smtClean="0"/>
              <a:t>esque</a:t>
            </a:r>
            <a:r>
              <a:rPr lang="en-US" baseline="0" dirty="0" smtClean="0"/>
              <a:t> eviction algorithms used for caches. Could be inclusive, exclusive, or neither. OS manages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9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</a:t>
            </a:r>
            <a:r>
              <a:rPr lang="en-US" baseline="0" dirty="0" smtClean="0"/>
              <a:t> at caches – 24.7% of die is L3 cache – 15MB</a:t>
            </a:r>
          </a:p>
          <a:p>
            <a:r>
              <a:rPr lang="en-US" baseline="0" dirty="0" smtClean="0"/>
              <a:t>32KB I$ and 32KB D$</a:t>
            </a:r>
          </a:p>
          <a:p>
            <a:r>
              <a:rPr lang="en-US" baseline="0" dirty="0" smtClean="0"/>
              <a:t>256KB L2 per core</a:t>
            </a:r>
          </a:p>
          <a:p>
            <a:r>
              <a:rPr lang="en-US" baseline="0" dirty="0" smtClean="0"/>
              <a:t>Memory controller – 15% of die; 4 channels, each supporting DDR3-1600 </a:t>
            </a:r>
            <a:r>
              <a:rPr lang="en-US" baseline="0" dirty="0" smtClean="0">
                <a:sym typeface="Wingdings" pitchFamily="2" charset="2"/>
              </a:rPr>
              <a:t> 12.8GB/s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33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Compulsory – never seen it before; Capacity</a:t>
            </a:r>
            <a:r>
              <a:rPr lang="en-US" baseline="0" dirty="0" smtClean="0"/>
              <a:t> – would have gotten it if cache was bigger; Conflict – aliased block kicked it out</a:t>
            </a:r>
          </a:p>
          <a:p>
            <a:r>
              <a:rPr lang="en-US" baseline="0" dirty="0" smtClean="0"/>
              <a:t>Banking – cache has multiple banks, access multiple banks in parallel; stall on same bank access</a:t>
            </a:r>
          </a:p>
          <a:p>
            <a:r>
              <a:rPr lang="en-US" dirty="0" smtClean="0"/>
              <a:t>Coherency</a:t>
            </a:r>
            <a:r>
              <a:rPr lang="en-US" baseline="0" dirty="0" smtClean="0"/>
              <a:t> – does the cache have the latest data? x86 has a consistency model, but not all architectures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52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make this go fast?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33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Sandy Bridge can issue 2 AVX ops per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49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 state, return stack buffer, and large page ITLB only replicated stuff: </a:t>
            </a:r>
            <a:r>
              <a:rPr lang="en-US" dirty="0" smtClean="0">
                <a:hlinkClick r:id="rId3"/>
              </a:rPr>
              <a:t>http://www.anandtech.com/show/2594/8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57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Locks: very slow. Transactional memory is a hope to avoid</a:t>
            </a:r>
            <a:r>
              <a:rPr lang="en-US" baseline="0" dirty="0" smtClean="0"/>
              <a:t> them.</a:t>
            </a:r>
          </a:p>
          <a:p>
            <a:r>
              <a:rPr lang="en-US" baseline="0" dirty="0" smtClean="0"/>
              <a:t>Caching causes coherency issues. Coherency protocols make sure correct data is given, minimizing bus traffic.</a:t>
            </a:r>
          </a:p>
          <a:p>
            <a:r>
              <a:rPr lang="en-US" baseline="0" dirty="0" smtClean="0"/>
              <a:t>The reordering of loads and stores by </a:t>
            </a:r>
            <a:r>
              <a:rPr lang="en-US" baseline="0" dirty="0" err="1" smtClean="0"/>
              <a:t>OoO</a:t>
            </a:r>
            <a:r>
              <a:rPr lang="en-US" baseline="0" dirty="0" smtClean="0"/>
              <a:t> processors make multiple interpretations possible for different threads. Consistency models limit how they can be reordered.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93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lot of effort put into improving IPC, and avoiding memory latencies. Attacking throughput is an entirely different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9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CPU has connections to external I/O (PCIE)</a:t>
            </a:r>
            <a:r>
              <a:rPr lang="en-US" baseline="0" dirty="0" smtClean="0"/>
              <a:t> and memory (DDR3).</a:t>
            </a:r>
          </a:p>
          <a:p>
            <a:r>
              <a:rPr lang="en-US" baseline="0" dirty="0" smtClean="0"/>
              <a:t>I/O hub for everything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0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transistors to build </a:t>
            </a:r>
            <a:r>
              <a:rPr lang="en-US" dirty="0" err="1" smtClean="0"/>
              <a:t>boolean</a:t>
            </a:r>
            <a:r>
              <a:rPr lang="en-US" dirty="0" smtClean="0"/>
              <a:t> logic gates, use gates to build more</a:t>
            </a:r>
            <a:r>
              <a:rPr lang="en-US" baseline="0" dirty="0" smtClean="0"/>
              <a:t> complicated logic (ALUs, </a:t>
            </a:r>
            <a:r>
              <a:rPr lang="en-US" baseline="0" dirty="0" err="1" smtClean="0"/>
              <a:t>muxes</a:t>
            </a:r>
            <a:r>
              <a:rPr lang="en-US" baseline="0" dirty="0" smtClean="0"/>
              <a:t>, memory).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1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words, our transistor density is doubling extremely</a:t>
            </a:r>
            <a:r>
              <a:rPr lang="en-US" baseline="0" dirty="0" smtClean="0"/>
              <a:t> quickly. How do we take advantage? Hardware enjoys parallelism (board example) but software does not. Have to design to accelerate the common cases. MCCF.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02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top of the line desktop Intel CPU.</a:t>
            </a:r>
          </a:p>
          <a:p>
            <a:r>
              <a:rPr lang="en-US" dirty="0" smtClean="0"/>
              <a:t>Only</a:t>
            </a:r>
            <a:r>
              <a:rPr lang="en-US" baseline="0" dirty="0" smtClean="0"/>
              <a:t> about 2cm x 2cm.</a:t>
            </a:r>
          </a:p>
          <a:p>
            <a:r>
              <a:rPr lang="en-US" baseline="0" dirty="0" smtClean="0"/>
              <a:t>Delve into how a core is built.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33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requires</a:t>
            </a:r>
            <a:r>
              <a:rPr lang="en-US" baseline="0" dirty="0" smtClean="0"/>
              <a:t> Control. Example of add instruction on board.</a:t>
            </a:r>
          </a:p>
          <a:p>
            <a:r>
              <a:rPr lang="en-US" baseline="0" dirty="0" smtClean="0"/>
              <a:t>Obtain an instruction indexed by PC.</a:t>
            </a:r>
          </a:p>
          <a:p>
            <a:r>
              <a:rPr lang="en-US" baseline="0" dirty="0" smtClean="0"/>
              <a:t>Setup control and read operands from register file.</a:t>
            </a:r>
          </a:p>
          <a:p>
            <a:r>
              <a:rPr lang="en-US" baseline="0" dirty="0" smtClean="0"/>
              <a:t>Execute instruction.</a:t>
            </a:r>
          </a:p>
          <a:p>
            <a:r>
              <a:rPr lang="en-US" dirty="0" smtClean="0"/>
              <a:t>Access data memory if</a:t>
            </a:r>
            <a:r>
              <a:rPr lang="en-US" baseline="0" dirty="0" smtClean="0"/>
              <a:t> need be.</a:t>
            </a:r>
          </a:p>
          <a:p>
            <a:r>
              <a:rPr lang="en-US" baseline="0" dirty="0" smtClean="0"/>
              <a:t>Write back to registers.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Clocked.</a:t>
            </a:r>
            <a:r>
              <a:rPr lang="en-US" baseline="0" dirty="0" smtClean="0"/>
              <a:t> All of these steps occur in one clock period.</a:t>
            </a:r>
          </a:p>
          <a:p>
            <a:r>
              <a:rPr lang="en-US" baseline="0" dirty="0" smtClean="0"/>
              <a:t>Clock period bound by </a:t>
            </a:r>
            <a:r>
              <a:rPr lang="en-US" baseline="0" dirty="0" err="1" smtClean="0"/>
              <a:t>datapath</a:t>
            </a:r>
            <a:r>
              <a:rPr lang="en-US" baseline="0" dirty="0" smtClean="0"/>
              <a:t> delay</a:t>
            </a:r>
            <a:r>
              <a:rPr lang="en-US" baseline="0" dirty="0" smtClean="0"/>
              <a:t>.</a:t>
            </a:r>
          </a:p>
          <a:p>
            <a:r>
              <a:rPr lang="en-US" baseline="0" smtClean="0"/>
              <a:t>Bad utilization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7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Remember the performance equation. Pipelining</a:t>
            </a:r>
            <a:r>
              <a:rPr lang="en-US" baseline="0" dirty="0" smtClean="0"/>
              <a:t> allows much higher clock speeds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Pipeline length source: </a:t>
            </a:r>
            <a:r>
              <a:rPr lang="en-US" dirty="0" err="1" smtClean="0"/>
              <a:t>Agner</a:t>
            </a:r>
            <a:r>
              <a:rPr lang="en-US" dirty="0" smtClean="0"/>
              <a:t> Fog’s Microarchitecture </a:t>
            </a:r>
            <a:r>
              <a:rPr lang="en-US" dirty="0" smtClean="0">
                <a:hlinkClick r:id="rId3"/>
              </a:rPr>
              <a:t>Guide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AFBB-09A3-48F9-B117-E11931ACD9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0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458F-1466-428B-BE6E-8CFDBA072012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E8F8-D416-4D0D-9D2E-4F4E50D0930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://www.upenn.edu/webguide/style_guide/logo/shield.color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38124"/>
            <a:ext cx="7334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59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458F-1466-428B-BE6E-8CFDBA072012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E8F8-D416-4D0D-9D2E-4F4E50D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4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458F-1466-428B-BE6E-8CFDBA072012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E8F8-D416-4D0D-9D2E-4F4E50D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458F-1466-428B-BE6E-8CFDBA072012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E8F8-D416-4D0D-9D2E-4F4E50D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1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458F-1466-428B-BE6E-8CFDBA072012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E8F8-D416-4D0D-9D2E-4F4E50D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458F-1466-428B-BE6E-8CFDBA072012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E8F8-D416-4D0D-9D2E-4F4E50D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3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458F-1466-428B-BE6E-8CFDBA072012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E8F8-D416-4D0D-9D2E-4F4E50D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458F-1466-428B-BE6E-8CFDBA072012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E8F8-D416-4D0D-9D2E-4F4E50D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458F-1466-428B-BE6E-8CFDBA072012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E8F8-D416-4D0D-9D2E-4F4E50D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5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458F-1466-428B-BE6E-8CFDBA072012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E8F8-D416-4D0D-9D2E-4F4E50D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4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458F-1466-428B-BE6E-8CFDBA072012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E8F8-D416-4D0D-9D2E-4F4E50D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458F-1466-428B-BE6E-8CFDBA072012}" type="datetimeFigureOut">
              <a:rPr lang="en-US" smtClean="0"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1E8F8-D416-4D0D-9D2E-4F4E50D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s.upenn.edu/~cis501/lectures/04_pipeline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s.upenn.edu/~cis501/lectures/04_pipeline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as.upenn.edu/~cis501/lectures/04_pipeline.pdf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s.upenn.edu/~cis501/lectures/04_pipeline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s.upenn.edu/~cis501/lectures/04_pipeline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s.upenn.edu/~cis501/lectures/04_pipeline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ealworldtech.com/page.cfm?ArticleID=RWT091810191937&amp;p=1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realworldtech.com/page.cfm?ArticleID=RWT091810191937&amp;p=10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stcircuits.com/mambo/index.php?option=com_content&amp;task=view&amp;id=98&amp;Itemid=1&amp;limit=1&amp;limitstart=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nandtech.com/bench/SSD/261" TargetMode="External"/><Relationship Id="rId4" Type="http://schemas.openxmlformats.org/officeDocument/2006/relationships/hyperlink" Target="http://www.anandtech.com/show/2614/8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stcircuit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worldtech.com/page.cfm?ArticleID=RWT091810191937" TargetMode="External"/><Relationship Id="rId2" Type="http://schemas.openxmlformats.org/officeDocument/2006/relationships/hyperlink" Target="http://www.seas.upenn.edu/~cis5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gner.org/optimize/microarchitecture.pdf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arstechnica.com/old/content/2004/09/pipelining-1.ars" TargetMode="External"/><Relationship Id="rId7" Type="http://schemas.openxmlformats.org/officeDocument/2006/relationships/hyperlink" Target="http://www.gotw.ca/publications/concurrency-ddj.htm" TargetMode="External"/><Relationship Id="rId2" Type="http://schemas.openxmlformats.org/officeDocument/2006/relationships/hyperlink" Target="http://arstechnica.com/paedia/c/cpu/part-1/cpu1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il.mozilla.org/pipermail/tamarin-devel/2008-April/000453.html" TargetMode="External"/><Relationship Id="rId5" Type="http://schemas.openxmlformats.org/officeDocument/2006/relationships/hyperlink" Target="http://arstechnica.com/hardware/news/2008/09/moore.ars" TargetMode="External"/><Relationship Id="rId4" Type="http://schemas.openxmlformats.org/officeDocument/2006/relationships/hyperlink" Target="http://arstechnica.com/old/content/2004/09/pipelining-2.ar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intel.com/content/www/us/en/chipsets/performance-chipsets/x79-express-chipset-diagram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as.upenn.edu/~ese370/fall2011/lectures/Day10_6up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download.intel.com/research/silicon/moorespaper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stcircuit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CPU Architecture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Varun</a:t>
            </a:r>
            <a:r>
              <a:rPr lang="en-US" dirty="0" smtClean="0"/>
              <a:t> </a:t>
            </a:r>
            <a:r>
              <a:rPr lang="en-US" dirty="0" err="1" smtClean="0"/>
              <a:t>Sampath</a:t>
            </a:r>
            <a:endParaRPr lang="en-US" dirty="0" smtClean="0"/>
          </a:p>
          <a:p>
            <a:r>
              <a:rPr lang="en-US" dirty="0" smtClean="0"/>
              <a:t>CIS 565 Spring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CPU Core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1800" y="64740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Image: </a:t>
            </a:r>
            <a:r>
              <a:rPr lang="en-US" sz="1400" dirty="0" smtClean="0">
                <a:hlinkClick r:id="rId3"/>
              </a:rPr>
              <a:t>Penn CIS501</a:t>
            </a:r>
            <a:endParaRPr lang="en-US" sz="14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304800" y="1752600"/>
            <a:ext cx="8534400" cy="3505200"/>
            <a:chOff x="304800" y="1066800"/>
            <a:chExt cx="8534400" cy="3505200"/>
          </a:xfrm>
        </p:grpSpPr>
        <p:sp>
          <p:nvSpPr>
            <p:cNvPr id="124" name="Rectangle 4"/>
            <p:cNvSpPr>
              <a:spLocks noChangeArrowheads="1"/>
            </p:cNvSpPr>
            <p:nvPr/>
          </p:nvSpPr>
          <p:spPr bwMode="auto">
            <a:xfrm>
              <a:off x="609600" y="2514600"/>
              <a:ext cx="304800" cy="1219200"/>
            </a:xfrm>
            <a:prstGeom prst="rect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PC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</a:endParaRPr>
            </a:p>
          </p:txBody>
        </p:sp>
        <p:sp>
          <p:nvSpPr>
            <p:cNvPr id="125" name="AutoShape 5"/>
            <p:cNvSpPr>
              <a:spLocks noChangeArrowheads="1"/>
            </p:cNvSpPr>
            <p:nvPr/>
          </p:nvSpPr>
          <p:spPr bwMode="auto">
            <a:xfrm rot="5400000">
              <a:off x="609600" y="350520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26" name="Rectangle 7"/>
            <p:cNvSpPr>
              <a:spLocks noChangeArrowheads="1"/>
            </p:cNvSpPr>
            <p:nvPr/>
          </p:nvSpPr>
          <p:spPr bwMode="auto">
            <a:xfrm>
              <a:off x="1219200" y="2667000"/>
              <a:ext cx="609600" cy="914400"/>
            </a:xfrm>
            <a:prstGeom prst="rect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I$</a:t>
              </a:r>
            </a:p>
          </p:txBody>
        </p:sp>
        <p:sp>
          <p:nvSpPr>
            <p:cNvPr id="127" name="AutoShape 8"/>
            <p:cNvSpPr>
              <a:spLocks noChangeArrowheads="1"/>
            </p:cNvSpPr>
            <p:nvPr/>
          </p:nvSpPr>
          <p:spPr bwMode="auto">
            <a:xfrm rot="5400000">
              <a:off x="1219200" y="3352800"/>
              <a:ext cx="152400" cy="152400"/>
            </a:xfrm>
            <a:prstGeom prst="triangle">
              <a:avLst>
                <a:gd name="adj" fmla="val 50000"/>
              </a:avLst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28" name="Line 9"/>
            <p:cNvSpPr>
              <a:spLocks noChangeShapeType="1"/>
            </p:cNvSpPr>
            <p:nvPr/>
          </p:nvSpPr>
          <p:spPr bwMode="auto">
            <a:xfrm>
              <a:off x="914400" y="3124200"/>
              <a:ext cx="304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29" name="Rectangle 10"/>
            <p:cNvSpPr>
              <a:spLocks noChangeArrowheads="1"/>
            </p:cNvSpPr>
            <p:nvPr/>
          </p:nvSpPr>
          <p:spPr bwMode="auto">
            <a:xfrm>
              <a:off x="2819400" y="2514600"/>
              <a:ext cx="1219200" cy="1219200"/>
            </a:xfrm>
            <a:prstGeom prst="rect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Register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File</a:t>
              </a:r>
            </a:p>
          </p:txBody>
        </p:sp>
        <p:sp>
          <p:nvSpPr>
            <p:cNvPr id="130" name="AutoShape 11"/>
            <p:cNvSpPr>
              <a:spLocks noChangeArrowheads="1"/>
            </p:cNvSpPr>
            <p:nvPr/>
          </p:nvSpPr>
          <p:spPr bwMode="auto">
            <a:xfrm rot="5400000">
              <a:off x="2819400" y="3505200"/>
              <a:ext cx="152400" cy="152400"/>
            </a:xfrm>
            <a:prstGeom prst="triangle">
              <a:avLst>
                <a:gd name="adj" fmla="val 50000"/>
              </a:avLst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31" name="Line 12"/>
            <p:cNvSpPr>
              <a:spLocks noChangeShapeType="1"/>
            </p:cNvSpPr>
            <p:nvPr/>
          </p:nvSpPr>
          <p:spPr bwMode="auto">
            <a:xfrm flipV="1">
              <a:off x="2971800" y="3733800"/>
              <a:ext cx="0" cy="53340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32" name="Freeform 13"/>
            <p:cNvSpPr>
              <a:spLocks/>
            </p:cNvSpPr>
            <p:nvPr/>
          </p:nvSpPr>
          <p:spPr bwMode="auto">
            <a:xfrm>
              <a:off x="5867400" y="2514600"/>
              <a:ext cx="228600" cy="1219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85" y="386"/>
                </a:cxn>
                <a:cxn ang="0">
                  <a:pos x="0" y="480"/>
                </a:cxn>
                <a:cxn ang="0">
                  <a:pos x="0" y="768"/>
                </a:cxn>
                <a:cxn ang="0">
                  <a:pos x="384" y="576"/>
                </a:cxn>
                <a:cxn ang="0">
                  <a:pos x="384" y="192"/>
                </a:cxn>
                <a:cxn ang="0">
                  <a:pos x="0" y="0"/>
                </a:cxn>
              </a:cxnLst>
              <a:rect l="0" t="0" r="r" b="b"/>
              <a:pathLst>
                <a:path w="384" h="768">
                  <a:moveTo>
                    <a:pt x="0" y="0"/>
                  </a:moveTo>
                  <a:lnTo>
                    <a:pt x="0" y="288"/>
                  </a:lnTo>
                  <a:lnTo>
                    <a:pt x="85" y="386"/>
                  </a:lnTo>
                  <a:lnTo>
                    <a:pt x="0" y="480"/>
                  </a:lnTo>
                  <a:lnTo>
                    <a:pt x="0" y="768"/>
                  </a:lnTo>
                  <a:lnTo>
                    <a:pt x="384" y="576"/>
                  </a:lnTo>
                  <a:lnTo>
                    <a:pt x="384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D882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33" name="Line 14"/>
            <p:cNvSpPr>
              <a:spLocks noChangeShapeType="1"/>
            </p:cNvSpPr>
            <p:nvPr/>
          </p:nvSpPr>
          <p:spPr bwMode="auto">
            <a:xfrm>
              <a:off x="4038600" y="2743200"/>
              <a:ext cx="1828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34" name="Line 15"/>
            <p:cNvSpPr>
              <a:spLocks noChangeShapeType="1"/>
            </p:cNvSpPr>
            <p:nvPr/>
          </p:nvSpPr>
          <p:spPr bwMode="auto">
            <a:xfrm>
              <a:off x="4044950" y="3505200"/>
              <a:ext cx="14414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35" name="Line 16"/>
            <p:cNvSpPr>
              <a:spLocks noChangeShapeType="1"/>
            </p:cNvSpPr>
            <p:nvPr/>
          </p:nvSpPr>
          <p:spPr bwMode="auto">
            <a:xfrm flipV="1">
              <a:off x="6019800" y="3505200"/>
              <a:ext cx="0" cy="76200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36" name="Line 17"/>
            <p:cNvSpPr>
              <a:spLocks noChangeShapeType="1"/>
            </p:cNvSpPr>
            <p:nvPr/>
          </p:nvSpPr>
          <p:spPr bwMode="auto">
            <a:xfrm>
              <a:off x="5638800" y="3505200"/>
              <a:ext cx="228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37" name="AutoShape 18"/>
            <p:cNvSpPr>
              <a:spLocks noChangeArrowheads="1"/>
            </p:cNvSpPr>
            <p:nvPr/>
          </p:nvSpPr>
          <p:spPr bwMode="auto">
            <a:xfrm rot="5400000">
              <a:off x="5372100" y="3314700"/>
              <a:ext cx="381000" cy="152400"/>
            </a:xfrm>
            <a:prstGeom prst="flowChartTerminator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38" name="Line 19"/>
            <p:cNvSpPr>
              <a:spLocks noChangeShapeType="1"/>
            </p:cNvSpPr>
            <p:nvPr/>
          </p:nvSpPr>
          <p:spPr bwMode="auto">
            <a:xfrm flipV="1">
              <a:off x="5562600" y="3581400"/>
              <a:ext cx="0" cy="68580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39" name="Text Box 20"/>
            <p:cNvSpPr txBox="1">
              <a:spLocks noChangeArrowheads="1"/>
            </p:cNvSpPr>
            <p:nvPr/>
          </p:nvSpPr>
          <p:spPr bwMode="auto">
            <a:xfrm>
              <a:off x="3048000" y="3443288"/>
              <a:ext cx="4254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s1</a:t>
              </a:r>
            </a:p>
          </p:txBody>
        </p:sp>
        <p:sp>
          <p:nvSpPr>
            <p:cNvPr id="140" name="Text Box 21"/>
            <p:cNvSpPr txBox="1">
              <a:spLocks noChangeArrowheads="1"/>
            </p:cNvSpPr>
            <p:nvPr/>
          </p:nvSpPr>
          <p:spPr bwMode="auto">
            <a:xfrm>
              <a:off x="3352800" y="3443288"/>
              <a:ext cx="4254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s2</a:t>
              </a:r>
            </a:p>
          </p:txBody>
        </p:sp>
        <p:sp>
          <p:nvSpPr>
            <p:cNvPr id="141" name="Text Box 22"/>
            <p:cNvSpPr txBox="1">
              <a:spLocks noChangeArrowheads="1"/>
            </p:cNvSpPr>
            <p:nvPr/>
          </p:nvSpPr>
          <p:spPr bwMode="auto">
            <a:xfrm>
              <a:off x="3733800" y="3443288"/>
              <a:ext cx="3111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d</a:t>
              </a:r>
            </a:p>
          </p:txBody>
        </p:sp>
        <p:sp>
          <p:nvSpPr>
            <p:cNvPr id="142" name="Rectangle 23"/>
            <p:cNvSpPr>
              <a:spLocks noChangeArrowheads="1"/>
            </p:cNvSpPr>
            <p:nvPr/>
          </p:nvSpPr>
          <p:spPr bwMode="auto">
            <a:xfrm>
              <a:off x="7086600" y="3048000"/>
              <a:ext cx="609600" cy="914400"/>
            </a:xfrm>
            <a:prstGeom prst="rect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D$</a:t>
              </a:r>
            </a:p>
          </p:txBody>
        </p:sp>
        <p:sp>
          <p:nvSpPr>
            <p:cNvPr id="143" name="AutoShape 24"/>
            <p:cNvSpPr>
              <a:spLocks noChangeArrowheads="1"/>
            </p:cNvSpPr>
            <p:nvPr/>
          </p:nvSpPr>
          <p:spPr bwMode="auto">
            <a:xfrm rot="5400000">
              <a:off x="7086600" y="3581400"/>
              <a:ext cx="152400" cy="152400"/>
            </a:xfrm>
            <a:prstGeom prst="triangle">
              <a:avLst>
                <a:gd name="adj" fmla="val 50000"/>
              </a:avLst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44" name="Line 25"/>
            <p:cNvSpPr>
              <a:spLocks noChangeShapeType="1"/>
            </p:cNvSpPr>
            <p:nvPr/>
          </p:nvSpPr>
          <p:spPr bwMode="auto">
            <a:xfrm flipV="1">
              <a:off x="7239000" y="3962400"/>
              <a:ext cx="0" cy="30480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45" name="AutoShape 26"/>
            <p:cNvSpPr>
              <a:spLocks noChangeArrowheads="1"/>
            </p:cNvSpPr>
            <p:nvPr/>
          </p:nvSpPr>
          <p:spPr bwMode="auto">
            <a:xfrm rot="5400000">
              <a:off x="8191500" y="2857500"/>
              <a:ext cx="685800" cy="152400"/>
            </a:xfrm>
            <a:prstGeom prst="flowChartTerminator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46" name="Line 27"/>
            <p:cNvSpPr>
              <a:spLocks noChangeShapeType="1"/>
            </p:cNvSpPr>
            <p:nvPr/>
          </p:nvSpPr>
          <p:spPr bwMode="auto">
            <a:xfrm flipV="1">
              <a:off x="8534400" y="3276600"/>
              <a:ext cx="0" cy="99060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47" name="Freeform 28"/>
            <p:cNvSpPr>
              <a:spLocks/>
            </p:cNvSpPr>
            <p:nvPr/>
          </p:nvSpPr>
          <p:spPr bwMode="auto">
            <a:xfrm>
              <a:off x="1219200" y="1981200"/>
              <a:ext cx="304800" cy="609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85" y="386"/>
                </a:cxn>
                <a:cxn ang="0">
                  <a:pos x="0" y="480"/>
                </a:cxn>
                <a:cxn ang="0">
                  <a:pos x="0" y="768"/>
                </a:cxn>
                <a:cxn ang="0">
                  <a:pos x="384" y="576"/>
                </a:cxn>
                <a:cxn ang="0">
                  <a:pos x="384" y="192"/>
                </a:cxn>
                <a:cxn ang="0">
                  <a:pos x="0" y="0"/>
                </a:cxn>
              </a:cxnLst>
              <a:rect l="0" t="0" r="r" b="b"/>
              <a:pathLst>
                <a:path w="384" h="768">
                  <a:moveTo>
                    <a:pt x="0" y="0"/>
                  </a:moveTo>
                  <a:lnTo>
                    <a:pt x="0" y="288"/>
                  </a:lnTo>
                  <a:lnTo>
                    <a:pt x="85" y="386"/>
                  </a:lnTo>
                  <a:lnTo>
                    <a:pt x="0" y="480"/>
                  </a:lnTo>
                  <a:lnTo>
                    <a:pt x="0" y="768"/>
                  </a:lnTo>
                  <a:lnTo>
                    <a:pt x="384" y="576"/>
                  </a:lnTo>
                  <a:lnTo>
                    <a:pt x="384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D882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1066800" y="2438400"/>
              <a:ext cx="152400" cy="685800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192" h="576">
                  <a:moveTo>
                    <a:pt x="0" y="576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49" name="Text Box 30"/>
            <p:cNvSpPr txBox="1">
              <a:spLocks noChangeArrowheads="1"/>
            </p:cNvSpPr>
            <p:nvPr/>
          </p:nvSpPr>
          <p:spPr bwMode="auto">
            <a:xfrm>
              <a:off x="1219200" y="1981200"/>
              <a:ext cx="303213" cy="5810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+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4</a:t>
              </a:r>
            </a:p>
          </p:txBody>
        </p:sp>
        <p:sp>
          <p:nvSpPr>
            <p:cNvPr id="150" name="Freeform 31"/>
            <p:cNvSpPr>
              <a:spLocks/>
            </p:cNvSpPr>
            <p:nvPr/>
          </p:nvSpPr>
          <p:spPr bwMode="auto">
            <a:xfrm>
              <a:off x="5867400" y="1600200"/>
              <a:ext cx="228600" cy="609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85" y="386"/>
                </a:cxn>
                <a:cxn ang="0">
                  <a:pos x="0" y="480"/>
                </a:cxn>
                <a:cxn ang="0">
                  <a:pos x="0" y="768"/>
                </a:cxn>
                <a:cxn ang="0">
                  <a:pos x="384" y="576"/>
                </a:cxn>
                <a:cxn ang="0">
                  <a:pos x="384" y="192"/>
                </a:cxn>
                <a:cxn ang="0">
                  <a:pos x="0" y="0"/>
                </a:cxn>
              </a:cxnLst>
              <a:rect l="0" t="0" r="r" b="b"/>
              <a:pathLst>
                <a:path w="384" h="768">
                  <a:moveTo>
                    <a:pt x="0" y="0"/>
                  </a:moveTo>
                  <a:lnTo>
                    <a:pt x="0" y="288"/>
                  </a:lnTo>
                  <a:lnTo>
                    <a:pt x="85" y="386"/>
                  </a:lnTo>
                  <a:lnTo>
                    <a:pt x="0" y="480"/>
                  </a:lnTo>
                  <a:lnTo>
                    <a:pt x="0" y="768"/>
                  </a:lnTo>
                  <a:lnTo>
                    <a:pt x="384" y="576"/>
                  </a:lnTo>
                  <a:lnTo>
                    <a:pt x="384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D882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51" name="AutoShape 32"/>
            <p:cNvSpPr>
              <a:spLocks noChangeArrowheads="1"/>
            </p:cNvSpPr>
            <p:nvPr/>
          </p:nvSpPr>
          <p:spPr bwMode="auto">
            <a:xfrm rot="5400000">
              <a:off x="1066800" y="1524000"/>
              <a:ext cx="457200" cy="152400"/>
            </a:xfrm>
            <a:prstGeom prst="flowChartTerminator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52" name="Line 33"/>
            <p:cNvSpPr>
              <a:spLocks noChangeShapeType="1"/>
            </p:cNvSpPr>
            <p:nvPr/>
          </p:nvSpPr>
          <p:spPr bwMode="auto">
            <a:xfrm>
              <a:off x="1828800" y="1752600"/>
              <a:ext cx="4038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53" name="AutoShape 34"/>
            <p:cNvSpPr>
              <a:spLocks noChangeArrowheads="1"/>
            </p:cNvSpPr>
            <p:nvPr/>
          </p:nvSpPr>
          <p:spPr bwMode="auto">
            <a:xfrm flipH="1">
              <a:off x="5562600" y="1066800"/>
              <a:ext cx="304800" cy="304800"/>
            </a:xfrm>
            <a:prstGeom prst="flowChartDelay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54" name="Freeform 35"/>
            <p:cNvSpPr>
              <a:spLocks/>
            </p:cNvSpPr>
            <p:nvPr/>
          </p:nvSpPr>
          <p:spPr bwMode="auto">
            <a:xfrm rot="-10800000">
              <a:off x="1295400" y="1219200"/>
              <a:ext cx="42672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576" y="96"/>
                </a:cxn>
                <a:cxn ang="0">
                  <a:pos x="576" y="0"/>
                </a:cxn>
              </a:cxnLst>
              <a:rect l="0" t="0" r="r" b="b"/>
              <a:pathLst>
                <a:path w="576" h="96">
                  <a:moveTo>
                    <a:pt x="0" y="96"/>
                  </a:moveTo>
                  <a:lnTo>
                    <a:pt x="576" y="96"/>
                  </a:lnTo>
                  <a:lnTo>
                    <a:pt x="576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55" name="Line 36"/>
            <p:cNvSpPr>
              <a:spLocks noChangeShapeType="1"/>
            </p:cNvSpPr>
            <p:nvPr/>
          </p:nvSpPr>
          <p:spPr bwMode="auto">
            <a:xfrm>
              <a:off x="5867400" y="1143000"/>
              <a:ext cx="685800" cy="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56" name="Line 37"/>
            <p:cNvSpPr>
              <a:spLocks noChangeShapeType="1"/>
            </p:cNvSpPr>
            <p:nvPr/>
          </p:nvSpPr>
          <p:spPr bwMode="auto">
            <a:xfrm>
              <a:off x="1828800" y="3124200"/>
              <a:ext cx="609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57" name="Line 38"/>
            <p:cNvSpPr>
              <a:spLocks noChangeShapeType="1"/>
            </p:cNvSpPr>
            <p:nvPr/>
          </p:nvSpPr>
          <p:spPr bwMode="auto">
            <a:xfrm>
              <a:off x="6096000" y="3200400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58" name="Line 39"/>
            <p:cNvSpPr>
              <a:spLocks noChangeShapeType="1"/>
            </p:cNvSpPr>
            <p:nvPr/>
          </p:nvSpPr>
          <p:spPr bwMode="auto">
            <a:xfrm>
              <a:off x="7696200" y="3200400"/>
              <a:ext cx="762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59" name="Freeform 40"/>
            <p:cNvSpPr>
              <a:spLocks/>
            </p:cNvSpPr>
            <p:nvPr/>
          </p:nvSpPr>
          <p:spPr bwMode="auto">
            <a:xfrm>
              <a:off x="304800" y="1600200"/>
              <a:ext cx="914400" cy="1524000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0" y="0"/>
                </a:cxn>
                <a:cxn ang="0">
                  <a:pos x="0" y="1344"/>
                </a:cxn>
                <a:cxn ang="0">
                  <a:pos x="192" y="1344"/>
                </a:cxn>
              </a:cxnLst>
              <a:rect l="0" t="0" r="r" b="b"/>
              <a:pathLst>
                <a:path w="576" h="1344">
                  <a:moveTo>
                    <a:pt x="576" y="0"/>
                  </a:moveTo>
                  <a:lnTo>
                    <a:pt x="0" y="0"/>
                  </a:lnTo>
                  <a:lnTo>
                    <a:pt x="0" y="1344"/>
                  </a:lnTo>
                  <a:lnTo>
                    <a:pt x="192" y="134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60" name="Freeform 41"/>
            <p:cNvSpPr>
              <a:spLocks/>
            </p:cNvSpPr>
            <p:nvPr/>
          </p:nvSpPr>
          <p:spPr bwMode="auto">
            <a:xfrm>
              <a:off x="1371600" y="1752600"/>
              <a:ext cx="457200" cy="533400"/>
            </a:xfrm>
            <a:custGeom>
              <a:avLst/>
              <a:gdLst/>
              <a:ahLst/>
              <a:cxnLst>
                <a:cxn ang="0">
                  <a:pos x="96" y="576"/>
                </a:cxn>
                <a:cxn ang="0">
                  <a:pos x="288" y="576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576">
                  <a:moveTo>
                    <a:pt x="96" y="576"/>
                  </a:moveTo>
                  <a:lnTo>
                    <a:pt x="288" y="57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61" name="Line 42"/>
            <p:cNvSpPr>
              <a:spLocks noChangeShapeType="1"/>
            </p:cNvSpPr>
            <p:nvPr/>
          </p:nvSpPr>
          <p:spPr bwMode="auto">
            <a:xfrm>
              <a:off x="2438400" y="4114800"/>
              <a:ext cx="2667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62" name="Freeform 43"/>
            <p:cNvSpPr>
              <a:spLocks/>
            </p:cNvSpPr>
            <p:nvPr/>
          </p:nvSpPr>
          <p:spPr bwMode="auto">
            <a:xfrm>
              <a:off x="4876800" y="3505200"/>
              <a:ext cx="2209800" cy="304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0"/>
                  </a:moveTo>
                  <a:lnTo>
                    <a:pt x="0" y="144"/>
                  </a:lnTo>
                  <a:lnTo>
                    <a:pt x="960" y="14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63" name="Freeform 44"/>
            <p:cNvSpPr>
              <a:spLocks/>
            </p:cNvSpPr>
            <p:nvPr/>
          </p:nvSpPr>
          <p:spPr bwMode="auto">
            <a:xfrm flipV="1">
              <a:off x="6858000" y="2667000"/>
              <a:ext cx="16002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0"/>
                  </a:moveTo>
                  <a:lnTo>
                    <a:pt x="0" y="144"/>
                  </a:lnTo>
                  <a:lnTo>
                    <a:pt x="960" y="14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64" name="Freeform 45"/>
            <p:cNvSpPr>
              <a:spLocks/>
            </p:cNvSpPr>
            <p:nvPr/>
          </p:nvSpPr>
          <p:spPr bwMode="auto">
            <a:xfrm>
              <a:off x="2590800" y="2286000"/>
              <a:ext cx="6248400" cy="609600"/>
            </a:xfrm>
            <a:custGeom>
              <a:avLst/>
              <a:gdLst/>
              <a:ahLst/>
              <a:cxnLst>
                <a:cxn ang="0">
                  <a:pos x="3792" y="432"/>
                </a:cxn>
                <a:cxn ang="0">
                  <a:pos x="3936" y="432"/>
                </a:cxn>
                <a:cxn ang="0">
                  <a:pos x="3936" y="0"/>
                </a:cxn>
                <a:cxn ang="0">
                  <a:pos x="0" y="0"/>
                </a:cxn>
                <a:cxn ang="0">
                  <a:pos x="0" y="336"/>
                </a:cxn>
                <a:cxn ang="0">
                  <a:pos x="144" y="336"/>
                </a:cxn>
              </a:cxnLst>
              <a:rect l="0" t="0" r="r" b="b"/>
              <a:pathLst>
                <a:path w="3936" h="432">
                  <a:moveTo>
                    <a:pt x="3792" y="432"/>
                  </a:moveTo>
                  <a:lnTo>
                    <a:pt x="3936" y="432"/>
                  </a:lnTo>
                  <a:lnTo>
                    <a:pt x="3936" y="0"/>
                  </a:lnTo>
                  <a:lnTo>
                    <a:pt x="0" y="0"/>
                  </a:lnTo>
                  <a:lnTo>
                    <a:pt x="0" y="336"/>
                  </a:lnTo>
                  <a:lnTo>
                    <a:pt x="144" y="336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65" name="Freeform 46"/>
            <p:cNvSpPr>
              <a:spLocks/>
            </p:cNvSpPr>
            <p:nvPr/>
          </p:nvSpPr>
          <p:spPr bwMode="auto">
            <a:xfrm>
              <a:off x="1371600" y="1447800"/>
              <a:ext cx="4876800" cy="457200"/>
            </a:xfrm>
            <a:custGeom>
              <a:avLst/>
              <a:gdLst/>
              <a:ahLst/>
              <a:cxnLst>
                <a:cxn ang="0">
                  <a:pos x="2976" y="288"/>
                </a:cxn>
                <a:cxn ang="0">
                  <a:pos x="3072" y="288"/>
                </a:cxn>
                <a:cxn ang="0">
                  <a:pos x="3072" y="0"/>
                </a:cxn>
                <a:cxn ang="0">
                  <a:pos x="0" y="0"/>
                </a:cxn>
              </a:cxnLst>
              <a:rect l="0" t="0" r="r" b="b"/>
              <a:pathLst>
                <a:path w="3072" h="288">
                  <a:moveTo>
                    <a:pt x="2976" y="288"/>
                  </a:moveTo>
                  <a:lnTo>
                    <a:pt x="3072" y="288"/>
                  </a:lnTo>
                  <a:lnTo>
                    <a:pt x="3072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66" name="Line 47"/>
            <p:cNvSpPr>
              <a:spLocks noChangeShapeType="1"/>
            </p:cNvSpPr>
            <p:nvPr/>
          </p:nvSpPr>
          <p:spPr bwMode="auto">
            <a:xfrm flipV="1">
              <a:off x="3276600" y="37338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67" name="Line 48"/>
            <p:cNvSpPr>
              <a:spLocks noChangeShapeType="1"/>
            </p:cNvSpPr>
            <p:nvPr/>
          </p:nvSpPr>
          <p:spPr bwMode="auto">
            <a:xfrm flipV="1">
              <a:off x="3581400" y="37338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68" name="Line 49"/>
            <p:cNvSpPr>
              <a:spLocks noChangeShapeType="1"/>
            </p:cNvSpPr>
            <p:nvPr/>
          </p:nvSpPr>
          <p:spPr bwMode="auto">
            <a:xfrm flipV="1">
              <a:off x="3886200" y="37338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69" name="Line 50"/>
            <p:cNvSpPr>
              <a:spLocks noChangeShapeType="1"/>
            </p:cNvSpPr>
            <p:nvPr/>
          </p:nvSpPr>
          <p:spPr bwMode="auto">
            <a:xfrm flipH="1">
              <a:off x="3124200" y="3810000"/>
              <a:ext cx="3048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70" name="Line 51"/>
            <p:cNvSpPr>
              <a:spLocks noChangeShapeType="1"/>
            </p:cNvSpPr>
            <p:nvPr/>
          </p:nvSpPr>
          <p:spPr bwMode="auto">
            <a:xfrm flipH="1">
              <a:off x="3429000" y="3810000"/>
              <a:ext cx="3048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71" name="Line 52"/>
            <p:cNvSpPr>
              <a:spLocks noChangeShapeType="1"/>
            </p:cNvSpPr>
            <p:nvPr/>
          </p:nvSpPr>
          <p:spPr bwMode="auto">
            <a:xfrm flipH="1">
              <a:off x="3733800" y="3810000"/>
              <a:ext cx="3048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72" name="Freeform 53"/>
            <p:cNvSpPr>
              <a:spLocks/>
            </p:cNvSpPr>
            <p:nvPr/>
          </p:nvSpPr>
          <p:spPr bwMode="auto">
            <a:xfrm>
              <a:off x="5105400" y="3276600"/>
              <a:ext cx="381000" cy="838200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0" y="0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288"/>
                  </a:move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73" name="Line 54"/>
            <p:cNvSpPr>
              <a:spLocks noChangeShapeType="1"/>
            </p:cNvSpPr>
            <p:nvPr/>
          </p:nvSpPr>
          <p:spPr bwMode="auto">
            <a:xfrm flipH="1">
              <a:off x="5029200" y="3886200"/>
              <a:ext cx="1524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74" name="Freeform 55"/>
            <p:cNvSpPr>
              <a:spLocks/>
            </p:cNvSpPr>
            <p:nvPr/>
          </p:nvSpPr>
          <p:spPr bwMode="auto">
            <a:xfrm>
              <a:off x="5867400" y="1295400"/>
              <a:ext cx="457200" cy="1600200"/>
            </a:xfrm>
            <a:custGeom>
              <a:avLst/>
              <a:gdLst/>
              <a:ahLst/>
              <a:cxnLst>
                <a:cxn ang="0">
                  <a:pos x="144" y="1152"/>
                </a:cxn>
                <a:cxn ang="0">
                  <a:pos x="288" y="1152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1152">
                  <a:moveTo>
                    <a:pt x="144" y="1152"/>
                  </a:moveTo>
                  <a:lnTo>
                    <a:pt x="288" y="1152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75" name="Freeform 56"/>
            <p:cNvSpPr>
              <a:spLocks/>
            </p:cNvSpPr>
            <p:nvPr/>
          </p:nvSpPr>
          <p:spPr bwMode="auto">
            <a:xfrm>
              <a:off x="5105400" y="2057400"/>
              <a:ext cx="762000" cy="1219200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0" y="0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288"/>
                  </a:move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76" name="Line 57"/>
            <p:cNvSpPr>
              <a:spLocks noChangeShapeType="1"/>
            </p:cNvSpPr>
            <p:nvPr/>
          </p:nvSpPr>
          <p:spPr bwMode="auto">
            <a:xfrm flipV="1">
              <a:off x="2438400" y="3124200"/>
              <a:ext cx="0" cy="990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77" name="Freeform 60"/>
            <p:cNvSpPr>
              <a:spLocks/>
            </p:cNvSpPr>
            <p:nvPr/>
          </p:nvSpPr>
          <p:spPr bwMode="auto">
            <a:xfrm>
              <a:off x="2438400" y="4114800"/>
              <a:ext cx="304800" cy="304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816" y="192"/>
                </a:cxn>
              </a:cxnLst>
              <a:rect l="0" t="0" r="r" b="b"/>
              <a:pathLst>
                <a:path w="816" h="192">
                  <a:moveTo>
                    <a:pt x="0" y="0"/>
                  </a:moveTo>
                  <a:lnTo>
                    <a:pt x="0" y="192"/>
                  </a:lnTo>
                  <a:lnTo>
                    <a:pt x="816" y="192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78" name="Rectangle 61"/>
            <p:cNvSpPr>
              <a:spLocks noChangeArrowheads="1"/>
            </p:cNvSpPr>
            <p:nvPr/>
          </p:nvSpPr>
          <p:spPr bwMode="auto">
            <a:xfrm>
              <a:off x="2743200" y="4267200"/>
              <a:ext cx="6019800" cy="304800"/>
            </a:xfrm>
            <a:prstGeom prst="rect">
              <a:avLst/>
            </a:prstGeom>
            <a:solidFill>
              <a:srgbClr val="FD000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control</a:t>
              </a:r>
            </a:p>
          </p:txBody>
        </p:sp>
        <p:sp>
          <p:nvSpPr>
            <p:cNvPr id="179" name="Line 62"/>
            <p:cNvSpPr>
              <a:spLocks noChangeShapeType="1"/>
            </p:cNvSpPr>
            <p:nvPr/>
          </p:nvSpPr>
          <p:spPr bwMode="auto">
            <a:xfrm flipH="1">
              <a:off x="2286000" y="4267200"/>
              <a:ext cx="3048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180" name="Line 63"/>
            <p:cNvSpPr>
              <a:spLocks noChangeShapeType="1"/>
            </p:cNvSpPr>
            <p:nvPr/>
          </p:nvSpPr>
          <p:spPr bwMode="auto">
            <a:xfrm>
              <a:off x="6553200" y="1143000"/>
              <a:ext cx="0" cy="3124200"/>
            </a:xfrm>
            <a:prstGeom prst="line">
              <a:avLst/>
            </a:prstGeom>
            <a:noFill/>
            <a:ln w="12700">
              <a:solidFill>
                <a:srgbClr val="FD000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1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CPU Core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1800" y="64740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Image: </a:t>
            </a:r>
            <a:r>
              <a:rPr lang="en-US" sz="1400" dirty="0" smtClean="0">
                <a:hlinkClick r:id="rId3"/>
              </a:rPr>
              <a:t>Penn CIS501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4965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Fetch </a:t>
            </a:r>
            <a:r>
              <a:rPr lang="en-US" sz="2800" dirty="0" smtClean="0">
                <a:sym typeface="Wingdings" pitchFamily="2" charset="2"/>
              </a:rPr>
              <a:t> Decode  Execute  Memory  </a:t>
            </a:r>
            <a:r>
              <a:rPr lang="en-US" sz="2800" dirty="0" err="1" smtClean="0">
                <a:sym typeface="Wingdings" pitchFamily="2" charset="2"/>
              </a:rPr>
              <a:t>Writeback</a:t>
            </a:r>
            <a:endParaRPr lang="en-US" sz="2800" dirty="0"/>
          </a:p>
        </p:txBody>
      </p:sp>
      <p:grpSp>
        <p:nvGrpSpPr>
          <p:cNvPr id="244" name="Group 243"/>
          <p:cNvGrpSpPr/>
          <p:nvPr/>
        </p:nvGrpSpPr>
        <p:grpSpPr>
          <a:xfrm>
            <a:off x="304800" y="1752600"/>
            <a:ext cx="8534400" cy="3505200"/>
            <a:chOff x="304800" y="1066800"/>
            <a:chExt cx="8534400" cy="3505200"/>
          </a:xfrm>
        </p:grpSpPr>
        <p:sp>
          <p:nvSpPr>
            <p:cNvPr id="245" name="Rectangle 4"/>
            <p:cNvSpPr>
              <a:spLocks noChangeArrowheads="1"/>
            </p:cNvSpPr>
            <p:nvPr/>
          </p:nvSpPr>
          <p:spPr bwMode="auto">
            <a:xfrm>
              <a:off x="609600" y="2514600"/>
              <a:ext cx="304800" cy="1219200"/>
            </a:xfrm>
            <a:prstGeom prst="rect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PC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</a:endParaRPr>
            </a:p>
          </p:txBody>
        </p:sp>
        <p:sp>
          <p:nvSpPr>
            <p:cNvPr id="246" name="AutoShape 5"/>
            <p:cNvSpPr>
              <a:spLocks noChangeArrowheads="1"/>
            </p:cNvSpPr>
            <p:nvPr/>
          </p:nvSpPr>
          <p:spPr bwMode="auto">
            <a:xfrm rot="5400000">
              <a:off x="609600" y="3505200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47" name="Rectangle 7"/>
            <p:cNvSpPr>
              <a:spLocks noChangeArrowheads="1"/>
            </p:cNvSpPr>
            <p:nvPr/>
          </p:nvSpPr>
          <p:spPr bwMode="auto">
            <a:xfrm>
              <a:off x="1219200" y="2667000"/>
              <a:ext cx="609600" cy="914400"/>
            </a:xfrm>
            <a:prstGeom prst="rect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I$</a:t>
              </a:r>
            </a:p>
          </p:txBody>
        </p:sp>
        <p:sp>
          <p:nvSpPr>
            <p:cNvPr id="248" name="AutoShape 8"/>
            <p:cNvSpPr>
              <a:spLocks noChangeArrowheads="1"/>
            </p:cNvSpPr>
            <p:nvPr/>
          </p:nvSpPr>
          <p:spPr bwMode="auto">
            <a:xfrm rot="5400000">
              <a:off x="1219200" y="3352800"/>
              <a:ext cx="152400" cy="152400"/>
            </a:xfrm>
            <a:prstGeom prst="triangle">
              <a:avLst>
                <a:gd name="adj" fmla="val 50000"/>
              </a:avLst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49" name="Line 9"/>
            <p:cNvSpPr>
              <a:spLocks noChangeShapeType="1"/>
            </p:cNvSpPr>
            <p:nvPr/>
          </p:nvSpPr>
          <p:spPr bwMode="auto">
            <a:xfrm>
              <a:off x="914400" y="3124200"/>
              <a:ext cx="304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50" name="Rectangle 10"/>
            <p:cNvSpPr>
              <a:spLocks noChangeArrowheads="1"/>
            </p:cNvSpPr>
            <p:nvPr/>
          </p:nvSpPr>
          <p:spPr bwMode="auto">
            <a:xfrm>
              <a:off x="2819400" y="2514600"/>
              <a:ext cx="1219200" cy="1219200"/>
            </a:xfrm>
            <a:prstGeom prst="rect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Register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File</a:t>
              </a:r>
            </a:p>
          </p:txBody>
        </p:sp>
        <p:sp>
          <p:nvSpPr>
            <p:cNvPr id="251" name="AutoShape 11"/>
            <p:cNvSpPr>
              <a:spLocks noChangeArrowheads="1"/>
            </p:cNvSpPr>
            <p:nvPr/>
          </p:nvSpPr>
          <p:spPr bwMode="auto">
            <a:xfrm rot="5400000">
              <a:off x="2819400" y="3505200"/>
              <a:ext cx="152400" cy="152400"/>
            </a:xfrm>
            <a:prstGeom prst="triangle">
              <a:avLst>
                <a:gd name="adj" fmla="val 50000"/>
              </a:avLst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52" name="Line 12"/>
            <p:cNvSpPr>
              <a:spLocks noChangeShapeType="1"/>
            </p:cNvSpPr>
            <p:nvPr/>
          </p:nvSpPr>
          <p:spPr bwMode="auto">
            <a:xfrm flipV="1">
              <a:off x="2971800" y="3733800"/>
              <a:ext cx="0" cy="53340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53" name="Freeform 13"/>
            <p:cNvSpPr>
              <a:spLocks/>
            </p:cNvSpPr>
            <p:nvPr/>
          </p:nvSpPr>
          <p:spPr bwMode="auto">
            <a:xfrm>
              <a:off x="5867400" y="2514600"/>
              <a:ext cx="228600" cy="1219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85" y="386"/>
                </a:cxn>
                <a:cxn ang="0">
                  <a:pos x="0" y="480"/>
                </a:cxn>
                <a:cxn ang="0">
                  <a:pos x="0" y="768"/>
                </a:cxn>
                <a:cxn ang="0">
                  <a:pos x="384" y="576"/>
                </a:cxn>
                <a:cxn ang="0">
                  <a:pos x="384" y="192"/>
                </a:cxn>
                <a:cxn ang="0">
                  <a:pos x="0" y="0"/>
                </a:cxn>
              </a:cxnLst>
              <a:rect l="0" t="0" r="r" b="b"/>
              <a:pathLst>
                <a:path w="384" h="768">
                  <a:moveTo>
                    <a:pt x="0" y="0"/>
                  </a:moveTo>
                  <a:lnTo>
                    <a:pt x="0" y="288"/>
                  </a:lnTo>
                  <a:lnTo>
                    <a:pt x="85" y="386"/>
                  </a:lnTo>
                  <a:lnTo>
                    <a:pt x="0" y="480"/>
                  </a:lnTo>
                  <a:lnTo>
                    <a:pt x="0" y="768"/>
                  </a:lnTo>
                  <a:lnTo>
                    <a:pt x="384" y="576"/>
                  </a:lnTo>
                  <a:lnTo>
                    <a:pt x="384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D882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54" name="Line 14"/>
            <p:cNvSpPr>
              <a:spLocks noChangeShapeType="1"/>
            </p:cNvSpPr>
            <p:nvPr/>
          </p:nvSpPr>
          <p:spPr bwMode="auto">
            <a:xfrm>
              <a:off x="4038600" y="2743200"/>
              <a:ext cx="1828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55" name="Line 15"/>
            <p:cNvSpPr>
              <a:spLocks noChangeShapeType="1"/>
            </p:cNvSpPr>
            <p:nvPr/>
          </p:nvSpPr>
          <p:spPr bwMode="auto">
            <a:xfrm>
              <a:off x="4044950" y="3505200"/>
              <a:ext cx="14414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56" name="Line 16"/>
            <p:cNvSpPr>
              <a:spLocks noChangeShapeType="1"/>
            </p:cNvSpPr>
            <p:nvPr/>
          </p:nvSpPr>
          <p:spPr bwMode="auto">
            <a:xfrm flipV="1">
              <a:off x="6019800" y="3505200"/>
              <a:ext cx="0" cy="76200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57" name="Line 17"/>
            <p:cNvSpPr>
              <a:spLocks noChangeShapeType="1"/>
            </p:cNvSpPr>
            <p:nvPr/>
          </p:nvSpPr>
          <p:spPr bwMode="auto">
            <a:xfrm>
              <a:off x="5638800" y="3505200"/>
              <a:ext cx="228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58" name="AutoShape 18"/>
            <p:cNvSpPr>
              <a:spLocks noChangeArrowheads="1"/>
            </p:cNvSpPr>
            <p:nvPr/>
          </p:nvSpPr>
          <p:spPr bwMode="auto">
            <a:xfrm rot="5400000">
              <a:off x="5372100" y="3314700"/>
              <a:ext cx="381000" cy="152400"/>
            </a:xfrm>
            <a:prstGeom prst="flowChartTerminator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59" name="Line 19"/>
            <p:cNvSpPr>
              <a:spLocks noChangeShapeType="1"/>
            </p:cNvSpPr>
            <p:nvPr/>
          </p:nvSpPr>
          <p:spPr bwMode="auto">
            <a:xfrm flipV="1">
              <a:off x="5562600" y="3581400"/>
              <a:ext cx="0" cy="68580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60" name="Text Box 20"/>
            <p:cNvSpPr txBox="1">
              <a:spLocks noChangeArrowheads="1"/>
            </p:cNvSpPr>
            <p:nvPr/>
          </p:nvSpPr>
          <p:spPr bwMode="auto">
            <a:xfrm>
              <a:off x="3048000" y="3443288"/>
              <a:ext cx="4254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s1</a:t>
              </a:r>
            </a:p>
          </p:txBody>
        </p:sp>
        <p:sp>
          <p:nvSpPr>
            <p:cNvPr id="261" name="Text Box 21"/>
            <p:cNvSpPr txBox="1">
              <a:spLocks noChangeArrowheads="1"/>
            </p:cNvSpPr>
            <p:nvPr/>
          </p:nvSpPr>
          <p:spPr bwMode="auto">
            <a:xfrm>
              <a:off x="3352800" y="3443288"/>
              <a:ext cx="4254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s2</a:t>
              </a:r>
            </a:p>
          </p:txBody>
        </p:sp>
        <p:sp>
          <p:nvSpPr>
            <p:cNvPr id="262" name="Text Box 22"/>
            <p:cNvSpPr txBox="1">
              <a:spLocks noChangeArrowheads="1"/>
            </p:cNvSpPr>
            <p:nvPr/>
          </p:nvSpPr>
          <p:spPr bwMode="auto">
            <a:xfrm>
              <a:off x="3733800" y="3443288"/>
              <a:ext cx="3111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d</a:t>
              </a:r>
            </a:p>
          </p:txBody>
        </p:sp>
        <p:sp>
          <p:nvSpPr>
            <p:cNvPr id="263" name="Rectangle 23"/>
            <p:cNvSpPr>
              <a:spLocks noChangeArrowheads="1"/>
            </p:cNvSpPr>
            <p:nvPr/>
          </p:nvSpPr>
          <p:spPr bwMode="auto">
            <a:xfrm>
              <a:off x="7086600" y="3048000"/>
              <a:ext cx="609600" cy="914400"/>
            </a:xfrm>
            <a:prstGeom prst="rect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D$</a:t>
              </a:r>
            </a:p>
          </p:txBody>
        </p:sp>
        <p:sp>
          <p:nvSpPr>
            <p:cNvPr id="264" name="AutoShape 24"/>
            <p:cNvSpPr>
              <a:spLocks noChangeArrowheads="1"/>
            </p:cNvSpPr>
            <p:nvPr/>
          </p:nvSpPr>
          <p:spPr bwMode="auto">
            <a:xfrm rot="5400000">
              <a:off x="7086600" y="3581400"/>
              <a:ext cx="152400" cy="152400"/>
            </a:xfrm>
            <a:prstGeom prst="triangle">
              <a:avLst>
                <a:gd name="adj" fmla="val 50000"/>
              </a:avLst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65" name="Line 25"/>
            <p:cNvSpPr>
              <a:spLocks noChangeShapeType="1"/>
            </p:cNvSpPr>
            <p:nvPr/>
          </p:nvSpPr>
          <p:spPr bwMode="auto">
            <a:xfrm flipV="1">
              <a:off x="7239000" y="3962400"/>
              <a:ext cx="0" cy="30480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66" name="AutoShape 26"/>
            <p:cNvSpPr>
              <a:spLocks noChangeArrowheads="1"/>
            </p:cNvSpPr>
            <p:nvPr/>
          </p:nvSpPr>
          <p:spPr bwMode="auto">
            <a:xfrm rot="5400000">
              <a:off x="8191500" y="2857500"/>
              <a:ext cx="685800" cy="152400"/>
            </a:xfrm>
            <a:prstGeom prst="flowChartTerminator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67" name="Line 27"/>
            <p:cNvSpPr>
              <a:spLocks noChangeShapeType="1"/>
            </p:cNvSpPr>
            <p:nvPr/>
          </p:nvSpPr>
          <p:spPr bwMode="auto">
            <a:xfrm flipV="1">
              <a:off x="8534400" y="3276600"/>
              <a:ext cx="0" cy="99060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68" name="Freeform 28"/>
            <p:cNvSpPr>
              <a:spLocks/>
            </p:cNvSpPr>
            <p:nvPr/>
          </p:nvSpPr>
          <p:spPr bwMode="auto">
            <a:xfrm>
              <a:off x="1219200" y="1981200"/>
              <a:ext cx="304800" cy="609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85" y="386"/>
                </a:cxn>
                <a:cxn ang="0">
                  <a:pos x="0" y="480"/>
                </a:cxn>
                <a:cxn ang="0">
                  <a:pos x="0" y="768"/>
                </a:cxn>
                <a:cxn ang="0">
                  <a:pos x="384" y="576"/>
                </a:cxn>
                <a:cxn ang="0">
                  <a:pos x="384" y="192"/>
                </a:cxn>
                <a:cxn ang="0">
                  <a:pos x="0" y="0"/>
                </a:cxn>
              </a:cxnLst>
              <a:rect l="0" t="0" r="r" b="b"/>
              <a:pathLst>
                <a:path w="384" h="768">
                  <a:moveTo>
                    <a:pt x="0" y="0"/>
                  </a:moveTo>
                  <a:lnTo>
                    <a:pt x="0" y="288"/>
                  </a:lnTo>
                  <a:lnTo>
                    <a:pt x="85" y="386"/>
                  </a:lnTo>
                  <a:lnTo>
                    <a:pt x="0" y="480"/>
                  </a:lnTo>
                  <a:lnTo>
                    <a:pt x="0" y="768"/>
                  </a:lnTo>
                  <a:lnTo>
                    <a:pt x="384" y="576"/>
                  </a:lnTo>
                  <a:lnTo>
                    <a:pt x="384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D882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69" name="Freeform 29"/>
            <p:cNvSpPr>
              <a:spLocks/>
            </p:cNvSpPr>
            <p:nvPr/>
          </p:nvSpPr>
          <p:spPr bwMode="auto">
            <a:xfrm>
              <a:off x="1066800" y="2438400"/>
              <a:ext cx="152400" cy="685800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192" h="576">
                  <a:moveTo>
                    <a:pt x="0" y="576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70" name="Text Box 30"/>
            <p:cNvSpPr txBox="1">
              <a:spLocks noChangeArrowheads="1"/>
            </p:cNvSpPr>
            <p:nvPr/>
          </p:nvSpPr>
          <p:spPr bwMode="auto">
            <a:xfrm>
              <a:off x="1219200" y="1981200"/>
              <a:ext cx="303213" cy="5810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+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4</a:t>
              </a:r>
            </a:p>
          </p:txBody>
        </p:sp>
        <p:sp>
          <p:nvSpPr>
            <p:cNvPr id="271" name="Freeform 31"/>
            <p:cNvSpPr>
              <a:spLocks/>
            </p:cNvSpPr>
            <p:nvPr/>
          </p:nvSpPr>
          <p:spPr bwMode="auto">
            <a:xfrm>
              <a:off x="5867400" y="1600200"/>
              <a:ext cx="228600" cy="609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85" y="386"/>
                </a:cxn>
                <a:cxn ang="0">
                  <a:pos x="0" y="480"/>
                </a:cxn>
                <a:cxn ang="0">
                  <a:pos x="0" y="768"/>
                </a:cxn>
                <a:cxn ang="0">
                  <a:pos x="384" y="576"/>
                </a:cxn>
                <a:cxn ang="0">
                  <a:pos x="384" y="192"/>
                </a:cxn>
                <a:cxn ang="0">
                  <a:pos x="0" y="0"/>
                </a:cxn>
              </a:cxnLst>
              <a:rect l="0" t="0" r="r" b="b"/>
              <a:pathLst>
                <a:path w="384" h="768">
                  <a:moveTo>
                    <a:pt x="0" y="0"/>
                  </a:moveTo>
                  <a:lnTo>
                    <a:pt x="0" y="288"/>
                  </a:lnTo>
                  <a:lnTo>
                    <a:pt x="85" y="386"/>
                  </a:lnTo>
                  <a:lnTo>
                    <a:pt x="0" y="480"/>
                  </a:lnTo>
                  <a:lnTo>
                    <a:pt x="0" y="768"/>
                  </a:lnTo>
                  <a:lnTo>
                    <a:pt x="384" y="576"/>
                  </a:lnTo>
                  <a:lnTo>
                    <a:pt x="384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D882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72" name="AutoShape 32"/>
            <p:cNvSpPr>
              <a:spLocks noChangeArrowheads="1"/>
            </p:cNvSpPr>
            <p:nvPr/>
          </p:nvSpPr>
          <p:spPr bwMode="auto">
            <a:xfrm rot="5400000">
              <a:off x="1066800" y="1524000"/>
              <a:ext cx="457200" cy="152400"/>
            </a:xfrm>
            <a:prstGeom prst="flowChartTerminator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73" name="Line 33"/>
            <p:cNvSpPr>
              <a:spLocks noChangeShapeType="1"/>
            </p:cNvSpPr>
            <p:nvPr/>
          </p:nvSpPr>
          <p:spPr bwMode="auto">
            <a:xfrm>
              <a:off x="1828800" y="1752600"/>
              <a:ext cx="4038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74" name="AutoShape 34"/>
            <p:cNvSpPr>
              <a:spLocks noChangeArrowheads="1"/>
            </p:cNvSpPr>
            <p:nvPr/>
          </p:nvSpPr>
          <p:spPr bwMode="auto">
            <a:xfrm flipH="1">
              <a:off x="5562600" y="1066800"/>
              <a:ext cx="304800" cy="304800"/>
            </a:xfrm>
            <a:prstGeom prst="flowChartDelay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75" name="Freeform 35"/>
            <p:cNvSpPr>
              <a:spLocks/>
            </p:cNvSpPr>
            <p:nvPr/>
          </p:nvSpPr>
          <p:spPr bwMode="auto">
            <a:xfrm rot="-10800000">
              <a:off x="1295400" y="1219200"/>
              <a:ext cx="42672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576" y="96"/>
                </a:cxn>
                <a:cxn ang="0">
                  <a:pos x="576" y="0"/>
                </a:cxn>
              </a:cxnLst>
              <a:rect l="0" t="0" r="r" b="b"/>
              <a:pathLst>
                <a:path w="576" h="96">
                  <a:moveTo>
                    <a:pt x="0" y="96"/>
                  </a:moveTo>
                  <a:lnTo>
                    <a:pt x="576" y="96"/>
                  </a:lnTo>
                  <a:lnTo>
                    <a:pt x="576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76" name="Line 36"/>
            <p:cNvSpPr>
              <a:spLocks noChangeShapeType="1"/>
            </p:cNvSpPr>
            <p:nvPr/>
          </p:nvSpPr>
          <p:spPr bwMode="auto">
            <a:xfrm>
              <a:off x="5867400" y="1143000"/>
              <a:ext cx="685800" cy="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77" name="Line 37"/>
            <p:cNvSpPr>
              <a:spLocks noChangeShapeType="1"/>
            </p:cNvSpPr>
            <p:nvPr/>
          </p:nvSpPr>
          <p:spPr bwMode="auto">
            <a:xfrm>
              <a:off x="1828800" y="3124200"/>
              <a:ext cx="609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78" name="Line 38"/>
            <p:cNvSpPr>
              <a:spLocks noChangeShapeType="1"/>
            </p:cNvSpPr>
            <p:nvPr/>
          </p:nvSpPr>
          <p:spPr bwMode="auto">
            <a:xfrm>
              <a:off x="6096000" y="3200400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79" name="Line 39"/>
            <p:cNvSpPr>
              <a:spLocks noChangeShapeType="1"/>
            </p:cNvSpPr>
            <p:nvPr/>
          </p:nvSpPr>
          <p:spPr bwMode="auto">
            <a:xfrm>
              <a:off x="7696200" y="3200400"/>
              <a:ext cx="762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80" name="Freeform 40"/>
            <p:cNvSpPr>
              <a:spLocks/>
            </p:cNvSpPr>
            <p:nvPr/>
          </p:nvSpPr>
          <p:spPr bwMode="auto">
            <a:xfrm>
              <a:off x="304800" y="1600200"/>
              <a:ext cx="914400" cy="1524000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0" y="0"/>
                </a:cxn>
                <a:cxn ang="0">
                  <a:pos x="0" y="1344"/>
                </a:cxn>
                <a:cxn ang="0">
                  <a:pos x="192" y="1344"/>
                </a:cxn>
              </a:cxnLst>
              <a:rect l="0" t="0" r="r" b="b"/>
              <a:pathLst>
                <a:path w="576" h="1344">
                  <a:moveTo>
                    <a:pt x="576" y="0"/>
                  </a:moveTo>
                  <a:lnTo>
                    <a:pt x="0" y="0"/>
                  </a:lnTo>
                  <a:lnTo>
                    <a:pt x="0" y="1344"/>
                  </a:lnTo>
                  <a:lnTo>
                    <a:pt x="192" y="134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81" name="Freeform 41"/>
            <p:cNvSpPr>
              <a:spLocks/>
            </p:cNvSpPr>
            <p:nvPr/>
          </p:nvSpPr>
          <p:spPr bwMode="auto">
            <a:xfrm>
              <a:off x="1371600" y="1752600"/>
              <a:ext cx="457200" cy="533400"/>
            </a:xfrm>
            <a:custGeom>
              <a:avLst/>
              <a:gdLst/>
              <a:ahLst/>
              <a:cxnLst>
                <a:cxn ang="0">
                  <a:pos x="96" y="576"/>
                </a:cxn>
                <a:cxn ang="0">
                  <a:pos x="288" y="576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576">
                  <a:moveTo>
                    <a:pt x="96" y="576"/>
                  </a:moveTo>
                  <a:lnTo>
                    <a:pt x="288" y="57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82" name="Line 42"/>
            <p:cNvSpPr>
              <a:spLocks noChangeShapeType="1"/>
            </p:cNvSpPr>
            <p:nvPr/>
          </p:nvSpPr>
          <p:spPr bwMode="auto">
            <a:xfrm>
              <a:off x="2438400" y="4114800"/>
              <a:ext cx="2667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83" name="Freeform 43"/>
            <p:cNvSpPr>
              <a:spLocks/>
            </p:cNvSpPr>
            <p:nvPr/>
          </p:nvSpPr>
          <p:spPr bwMode="auto">
            <a:xfrm>
              <a:off x="4876800" y="3505200"/>
              <a:ext cx="2209800" cy="304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0"/>
                  </a:moveTo>
                  <a:lnTo>
                    <a:pt x="0" y="144"/>
                  </a:lnTo>
                  <a:lnTo>
                    <a:pt x="960" y="14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84" name="Freeform 44"/>
            <p:cNvSpPr>
              <a:spLocks/>
            </p:cNvSpPr>
            <p:nvPr/>
          </p:nvSpPr>
          <p:spPr bwMode="auto">
            <a:xfrm flipV="1">
              <a:off x="6858000" y="2667000"/>
              <a:ext cx="16002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0"/>
                  </a:moveTo>
                  <a:lnTo>
                    <a:pt x="0" y="144"/>
                  </a:lnTo>
                  <a:lnTo>
                    <a:pt x="960" y="14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85" name="Freeform 45"/>
            <p:cNvSpPr>
              <a:spLocks/>
            </p:cNvSpPr>
            <p:nvPr/>
          </p:nvSpPr>
          <p:spPr bwMode="auto">
            <a:xfrm>
              <a:off x="2590800" y="2286000"/>
              <a:ext cx="6248400" cy="609600"/>
            </a:xfrm>
            <a:custGeom>
              <a:avLst/>
              <a:gdLst/>
              <a:ahLst/>
              <a:cxnLst>
                <a:cxn ang="0">
                  <a:pos x="3792" y="432"/>
                </a:cxn>
                <a:cxn ang="0">
                  <a:pos x="3936" y="432"/>
                </a:cxn>
                <a:cxn ang="0">
                  <a:pos x="3936" y="0"/>
                </a:cxn>
                <a:cxn ang="0">
                  <a:pos x="0" y="0"/>
                </a:cxn>
                <a:cxn ang="0">
                  <a:pos x="0" y="336"/>
                </a:cxn>
                <a:cxn ang="0">
                  <a:pos x="144" y="336"/>
                </a:cxn>
              </a:cxnLst>
              <a:rect l="0" t="0" r="r" b="b"/>
              <a:pathLst>
                <a:path w="3936" h="432">
                  <a:moveTo>
                    <a:pt x="3792" y="432"/>
                  </a:moveTo>
                  <a:lnTo>
                    <a:pt x="3936" y="432"/>
                  </a:lnTo>
                  <a:lnTo>
                    <a:pt x="3936" y="0"/>
                  </a:lnTo>
                  <a:lnTo>
                    <a:pt x="0" y="0"/>
                  </a:lnTo>
                  <a:lnTo>
                    <a:pt x="0" y="336"/>
                  </a:lnTo>
                  <a:lnTo>
                    <a:pt x="144" y="336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86" name="Freeform 46"/>
            <p:cNvSpPr>
              <a:spLocks/>
            </p:cNvSpPr>
            <p:nvPr/>
          </p:nvSpPr>
          <p:spPr bwMode="auto">
            <a:xfrm>
              <a:off x="1371600" y="1447800"/>
              <a:ext cx="4876800" cy="457200"/>
            </a:xfrm>
            <a:custGeom>
              <a:avLst/>
              <a:gdLst/>
              <a:ahLst/>
              <a:cxnLst>
                <a:cxn ang="0">
                  <a:pos x="2976" y="288"/>
                </a:cxn>
                <a:cxn ang="0">
                  <a:pos x="3072" y="288"/>
                </a:cxn>
                <a:cxn ang="0">
                  <a:pos x="3072" y="0"/>
                </a:cxn>
                <a:cxn ang="0">
                  <a:pos x="0" y="0"/>
                </a:cxn>
              </a:cxnLst>
              <a:rect l="0" t="0" r="r" b="b"/>
              <a:pathLst>
                <a:path w="3072" h="288">
                  <a:moveTo>
                    <a:pt x="2976" y="288"/>
                  </a:moveTo>
                  <a:lnTo>
                    <a:pt x="3072" y="288"/>
                  </a:lnTo>
                  <a:lnTo>
                    <a:pt x="3072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87" name="Line 47"/>
            <p:cNvSpPr>
              <a:spLocks noChangeShapeType="1"/>
            </p:cNvSpPr>
            <p:nvPr/>
          </p:nvSpPr>
          <p:spPr bwMode="auto">
            <a:xfrm flipV="1">
              <a:off x="3276600" y="37338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88" name="Line 48"/>
            <p:cNvSpPr>
              <a:spLocks noChangeShapeType="1"/>
            </p:cNvSpPr>
            <p:nvPr/>
          </p:nvSpPr>
          <p:spPr bwMode="auto">
            <a:xfrm flipV="1">
              <a:off x="3581400" y="37338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89" name="Line 49"/>
            <p:cNvSpPr>
              <a:spLocks noChangeShapeType="1"/>
            </p:cNvSpPr>
            <p:nvPr/>
          </p:nvSpPr>
          <p:spPr bwMode="auto">
            <a:xfrm flipV="1">
              <a:off x="3886200" y="37338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90" name="Line 50"/>
            <p:cNvSpPr>
              <a:spLocks noChangeShapeType="1"/>
            </p:cNvSpPr>
            <p:nvPr/>
          </p:nvSpPr>
          <p:spPr bwMode="auto">
            <a:xfrm flipH="1">
              <a:off x="3124200" y="3810000"/>
              <a:ext cx="3048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91" name="Line 51"/>
            <p:cNvSpPr>
              <a:spLocks noChangeShapeType="1"/>
            </p:cNvSpPr>
            <p:nvPr/>
          </p:nvSpPr>
          <p:spPr bwMode="auto">
            <a:xfrm flipH="1">
              <a:off x="3429000" y="3810000"/>
              <a:ext cx="3048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92" name="Line 52"/>
            <p:cNvSpPr>
              <a:spLocks noChangeShapeType="1"/>
            </p:cNvSpPr>
            <p:nvPr/>
          </p:nvSpPr>
          <p:spPr bwMode="auto">
            <a:xfrm flipH="1">
              <a:off x="3733800" y="3810000"/>
              <a:ext cx="3048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93" name="Freeform 53"/>
            <p:cNvSpPr>
              <a:spLocks/>
            </p:cNvSpPr>
            <p:nvPr/>
          </p:nvSpPr>
          <p:spPr bwMode="auto">
            <a:xfrm>
              <a:off x="5105400" y="3276600"/>
              <a:ext cx="381000" cy="838200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0" y="0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288"/>
                  </a:move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94" name="Line 54"/>
            <p:cNvSpPr>
              <a:spLocks noChangeShapeType="1"/>
            </p:cNvSpPr>
            <p:nvPr/>
          </p:nvSpPr>
          <p:spPr bwMode="auto">
            <a:xfrm flipH="1">
              <a:off x="5029200" y="3886200"/>
              <a:ext cx="1524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95" name="Freeform 55"/>
            <p:cNvSpPr>
              <a:spLocks/>
            </p:cNvSpPr>
            <p:nvPr/>
          </p:nvSpPr>
          <p:spPr bwMode="auto">
            <a:xfrm>
              <a:off x="5867400" y="1295400"/>
              <a:ext cx="457200" cy="1600200"/>
            </a:xfrm>
            <a:custGeom>
              <a:avLst/>
              <a:gdLst/>
              <a:ahLst/>
              <a:cxnLst>
                <a:cxn ang="0">
                  <a:pos x="144" y="1152"/>
                </a:cxn>
                <a:cxn ang="0">
                  <a:pos x="288" y="1152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1152">
                  <a:moveTo>
                    <a:pt x="144" y="1152"/>
                  </a:moveTo>
                  <a:lnTo>
                    <a:pt x="288" y="1152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96" name="Freeform 56"/>
            <p:cNvSpPr>
              <a:spLocks/>
            </p:cNvSpPr>
            <p:nvPr/>
          </p:nvSpPr>
          <p:spPr bwMode="auto">
            <a:xfrm>
              <a:off x="5105400" y="2057400"/>
              <a:ext cx="762000" cy="1219200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0" y="0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288"/>
                  </a:move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97" name="Line 57"/>
            <p:cNvSpPr>
              <a:spLocks noChangeShapeType="1"/>
            </p:cNvSpPr>
            <p:nvPr/>
          </p:nvSpPr>
          <p:spPr bwMode="auto">
            <a:xfrm flipV="1">
              <a:off x="2438400" y="3124200"/>
              <a:ext cx="0" cy="990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98" name="Freeform 60"/>
            <p:cNvSpPr>
              <a:spLocks/>
            </p:cNvSpPr>
            <p:nvPr/>
          </p:nvSpPr>
          <p:spPr bwMode="auto">
            <a:xfrm>
              <a:off x="2438400" y="4114800"/>
              <a:ext cx="304800" cy="304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816" y="192"/>
                </a:cxn>
              </a:cxnLst>
              <a:rect l="0" t="0" r="r" b="b"/>
              <a:pathLst>
                <a:path w="816" h="192">
                  <a:moveTo>
                    <a:pt x="0" y="0"/>
                  </a:moveTo>
                  <a:lnTo>
                    <a:pt x="0" y="192"/>
                  </a:lnTo>
                  <a:lnTo>
                    <a:pt x="816" y="192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299" name="Rectangle 61"/>
            <p:cNvSpPr>
              <a:spLocks noChangeArrowheads="1"/>
            </p:cNvSpPr>
            <p:nvPr/>
          </p:nvSpPr>
          <p:spPr bwMode="auto">
            <a:xfrm>
              <a:off x="2743200" y="4267200"/>
              <a:ext cx="6019800" cy="304800"/>
            </a:xfrm>
            <a:prstGeom prst="rect">
              <a:avLst/>
            </a:prstGeom>
            <a:solidFill>
              <a:srgbClr val="FD000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control</a:t>
              </a:r>
            </a:p>
          </p:txBody>
        </p:sp>
        <p:sp>
          <p:nvSpPr>
            <p:cNvPr id="300" name="Line 62"/>
            <p:cNvSpPr>
              <a:spLocks noChangeShapeType="1"/>
            </p:cNvSpPr>
            <p:nvPr/>
          </p:nvSpPr>
          <p:spPr bwMode="auto">
            <a:xfrm flipH="1">
              <a:off x="2286000" y="4267200"/>
              <a:ext cx="3048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  <p:sp>
          <p:nvSpPr>
            <p:cNvPr id="301" name="Line 63"/>
            <p:cNvSpPr>
              <a:spLocks noChangeShapeType="1"/>
            </p:cNvSpPr>
            <p:nvPr/>
          </p:nvSpPr>
          <p:spPr bwMode="auto">
            <a:xfrm>
              <a:off x="6553200" y="1143000"/>
              <a:ext cx="0" cy="3124200"/>
            </a:xfrm>
            <a:prstGeom prst="line">
              <a:avLst/>
            </a:prstGeom>
            <a:noFill/>
            <a:ln w="12700">
              <a:solidFill>
                <a:srgbClr val="FD000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2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1800" y="64740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Image: </a:t>
            </a:r>
            <a:r>
              <a:rPr lang="en-US" sz="1400" dirty="0" smtClean="0">
                <a:hlinkClick r:id="rId2"/>
              </a:rPr>
              <a:t>Penn CIS501</a:t>
            </a:r>
            <a:endParaRPr lang="en-US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304800" y="1752600"/>
            <a:ext cx="8629650" cy="3657600"/>
            <a:chOff x="304800" y="990600"/>
            <a:chExt cx="8629650" cy="3657600"/>
          </a:xfrm>
        </p:grpSpPr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09600" y="2335213"/>
              <a:ext cx="304800" cy="1219200"/>
            </a:xfrm>
            <a:prstGeom prst="rect">
              <a:avLst/>
            </a:prstGeom>
            <a:solidFill>
              <a:srgbClr val="F7020B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PC</a:t>
              </a:r>
            </a:p>
          </p:txBody>
        </p:sp>
        <p:sp>
          <p:nvSpPr>
            <p:cNvPr id="84" name="AutoShape 81"/>
            <p:cNvSpPr>
              <a:spLocks noChangeArrowheads="1"/>
            </p:cNvSpPr>
            <p:nvPr/>
          </p:nvSpPr>
          <p:spPr bwMode="auto">
            <a:xfrm rot="5400000">
              <a:off x="609600" y="3325813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1219200" y="2411413"/>
              <a:ext cx="609600" cy="1143000"/>
            </a:xfrm>
            <a:prstGeom prst="rect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Insn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</a:t>
              </a:r>
            </a:p>
          </p:txBody>
        </p:sp>
        <p:sp>
          <p:nvSpPr>
            <p:cNvPr id="86" name="AutoShape 83"/>
            <p:cNvSpPr>
              <a:spLocks noChangeArrowheads="1"/>
            </p:cNvSpPr>
            <p:nvPr/>
          </p:nvSpPr>
          <p:spPr bwMode="auto">
            <a:xfrm rot="5400000">
              <a:off x="1219200" y="3325813"/>
              <a:ext cx="152400" cy="152400"/>
            </a:xfrm>
            <a:prstGeom prst="triangle">
              <a:avLst>
                <a:gd name="adj" fmla="val 50000"/>
              </a:avLst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>
              <a:off x="914400" y="2944813"/>
              <a:ext cx="304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2819400" y="2106613"/>
              <a:ext cx="1219200" cy="914400"/>
            </a:xfrm>
            <a:prstGeom prst="rect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Register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File</a:t>
              </a:r>
            </a:p>
          </p:txBody>
        </p:sp>
        <p:sp>
          <p:nvSpPr>
            <p:cNvPr id="89" name="AutoShape 86"/>
            <p:cNvSpPr>
              <a:spLocks noChangeArrowheads="1"/>
            </p:cNvSpPr>
            <p:nvPr/>
          </p:nvSpPr>
          <p:spPr bwMode="auto">
            <a:xfrm rot="5400000">
              <a:off x="2819400" y="2792413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5562600" y="2106613"/>
              <a:ext cx="228600" cy="914400"/>
            </a:xfrm>
            <a:custGeom>
              <a:avLst/>
              <a:gdLst>
                <a:gd name="T0" fmla="*/ 0 w 384"/>
                <a:gd name="T1" fmla="*/ 0 h 768"/>
                <a:gd name="T2" fmla="*/ 0 w 384"/>
                <a:gd name="T3" fmla="*/ 2147483647 h 768"/>
                <a:gd name="T4" fmla="*/ 2147483647 w 384"/>
                <a:gd name="T5" fmla="*/ 2147483647 h 768"/>
                <a:gd name="T6" fmla="*/ 0 w 384"/>
                <a:gd name="T7" fmla="*/ 2147483647 h 768"/>
                <a:gd name="T8" fmla="*/ 0 w 384"/>
                <a:gd name="T9" fmla="*/ 2147483647 h 768"/>
                <a:gd name="T10" fmla="*/ 2147483647 w 384"/>
                <a:gd name="T11" fmla="*/ 2147483647 h 768"/>
                <a:gd name="T12" fmla="*/ 2147483647 w 384"/>
                <a:gd name="T13" fmla="*/ 2147483647 h 768"/>
                <a:gd name="T14" fmla="*/ 0 w 384"/>
                <a:gd name="T15" fmla="*/ 0 h 7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4"/>
                <a:gd name="T25" fmla="*/ 0 h 768"/>
                <a:gd name="T26" fmla="*/ 384 w 384"/>
                <a:gd name="T27" fmla="*/ 768 h 7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4" h="768">
                  <a:moveTo>
                    <a:pt x="0" y="0"/>
                  </a:moveTo>
                  <a:lnTo>
                    <a:pt x="0" y="288"/>
                  </a:lnTo>
                  <a:lnTo>
                    <a:pt x="85" y="386"/>
                  </a:lnTo>
                  <a:lnTo>
                    <a:pt x="0" y="480"/>
                  </a:lnTo>
                  <a:lnTo>
                    <a:pt x="0" y="768"/>
                  </a:lnTo>
                  <a:lnTo>
                    <a:pt x="384" y="576"/>
                  </a:lnTo>
                  <a:lnTo>
                    <a:pt x="384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D88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>
              <a:off x="4648200" y="2286000"/>
              <a:ext cx="914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89"/>
            <p:cNvSpPr>
              <a:spLocks noChangeShapeType="1"/>
            </p:cNvSpPr>
            <p:nvPr/>
          </p:nvSpPr>
          <p:spPr bwMode="auto">
            <a:xfrm flipV="1">
              <a:off x="4648200" y="2819400"/>
              <a:ext cx="914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Text Box 90"/>
            <p:cNvSpPr txBox="1">
              <a:spLocks noChangeArrowheads="1"/>
            </p:cNvSpPr>
            <p:nvPr/>
          </p:nvSpPr>
          <p:spPr bwMode="auto">
            <a:xfrm>
              <a:off x="3048000" y="2730500"/>
              <a:ext cx="42545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s1</a:t>
              </a:r>
            </a:p>
          </p:txBody>
        </p:sp>
        <p:sp>
          <p:nvSpPr>
            <p:cNvPr id="94" name="Text Box 91"/>
            <p:cNvSpPr txBox="1">
              <a:spLocks noChangeArrowheads="1"/>
            </p:cNvSpPr>
            <p:nvPr/>
          </p:nvSpPr>
          <p:spPr bwMode="auto">
            <a:xfrm>
              <a:off x="3352800" y="2730500"/>
              <a:ext cx="42545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s2</a:t>
              </a:r>
            </a:p>
          </p:txBody>
        </p:sp>
        <p:sp>
          <p:nvSpPr>
            <p:cNvPr id="95" name="Text Box 92"/>
            <p:cNvSpPr txBox="1">
              <a:spLocks noChangeArrowheads="1"/>
            </p:cNvSpPr>
            <p:nvPr/>
          </p:nvSpPr>
          <p:spPr bwMode="auto">
            <a:xfrm>
              <a:off x="3733800" y="2730500"/>
              <a:ext cx="31115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7086600" y="2411413"/>
              <a:ext cx="609600" cy="838200"/>
            </a:xfrm>
            <a:prstGeom prst="rect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</a:t>
              </a:r>
            </a:p>
          </p:txBody>
        </p:sp>
        <p:sp>
          <p:nvSpPr>
            <p:cNvPr id="97" name="AutoShape 94"/>
            <p:cNvSpPr>
              <a:spLocks noChangeArrowheads="1"/>
            </p:cNvSpPr>
            <p:nvPr/>
          </p:nvSpPr>
          <p:spPr bwMode="auto">
            <a:xfrm rot="5400000">
              <a:off x="7086600" y="3021013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6705600" y="2563813"/>
              <a:ext cx="381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Line 96"/>
            <p:cNvSpPr>
              <a:spLocks noChangeShapeType="1"/>
            </p:cNvSpPr>
            <p:nvPr/>
          </p:nvSpPr>
          <p:spPr bwMode="auto">
            <a:xfrm>
              <a:off x="8229600" y="3097213"/>
              <a:ext cx="228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AutoShape 97"/>
            <p:cNvSpPr>
              <a:spLocks noChangeArrowheads="1"/>
            </p:cNvSpPr>
            <p:nvPr/>
          </p:nvSpPr>
          <p:spPr bwMode="auto">
            <a:xfrm rot="5400000">
              <a:off x="8001000" y="2563813"/>
              <a:ext cx="1066800" cy="152400"/>
            </a:xfrm>
            <a:prstGeom prst="flowChartTerminator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1219200" y="1600200"/>
              <a:ext cx="304800" cy="609600"/>
            </a:xfrm>
            <a:custGeom>
              <a:avLst/>
              <a:gdLst>
                <a:gd name="T0" fmla="*/ 0 w 384"/>
                <a:gd name="T1" fmla="*/ 0 h 768"/>
                <a:gd name="T2" fmla="*/ 0 w 384"/>
                <a:gd name="T3" fmla="*/ 2147483647 h 768"/>
                <a:gd name="T4" fmla="*/ 2147483647 w 384"/>
                <a:gd name="T5" fmla="*/ 2147483647 h 768"/>
                <a:gd name="T6" fmla="*/ 0 w 384"/>
                <a:gd name="T7" fmla="*/ 2147483647 h 768"/>
                <a:gd name="T8" fmla="*/ 0 w 384"/>
                <a:gd name="T9" fmla="*/ 2147483647 h 768"/>
                <a:gd name="T10" fmla="*/ 2147483647 w 384"/>
                <a:gd name="T11" fmla="*/ 2147483647 h 768"/>
                <a:gd name="T12" fmla="*/ 2147483647 w 384"/>
                <a:gd name="T13" fmla="*/ 2147483647 h 768"/>
                <a:gd name="T14" fmla="*/ 0 w 384"/>
                <a:gd name="T15" fmla="*/ 0 h 7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4"/>
                <a:gd name="T25" fmla="*/ 0 h 768"/>
                <a:gd name="T26" fmla="*/ 384 w 384"/>
                <a:gd name="T27" fmla="*/ 768 h 7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4" h="768">
                  <a:moveTo>
                    <a:pt x="0" y="0"/>
                  </a:moveTo>
                  <a:lnTo>
                    <a:pt x="0" y="288"/>
                  </a:lnTo>
                  <a:lnTo>
                    <a:pt x="85" y="386"/>
                  </a:lnTo>
                  <a:lnTo>
                    <a:pt x="0" y="480"/>
                  </a:lnTo>
                  <a:lnTo>
                    <a:pt x="0" y="768"/>
                  </a:lnTo>
                  <a:lnTo>
                    <a:pt x="384" y="576"/>
                  </a:lnTo>
                  <a:lnTo>
                    <a:pt x="384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D88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1066800" y="2057400"/>
              <a:ext cx="152400" cy="887413"/>
            </a:xfrm>
            <a:custGeom>
              <a:avLst/>
              <a:gdLst>
                <a:gd name="T0" fmla="*/ 0 w 192"/>
                <a:gd name="T1" fmla="*/ 2147483647 h 576"/>
                <a:gd name="T2" fmla="*/ 0 w 192"/>
                <a:gd name="T3" fmla="*/ 0 h 576"/>
                <a:gd name="T4" fmla="*/ 2147483647 w 192"/>
                <a:gd name="T5" fmla="*/ 0 h 576"/>
                <a:gd name="T6" fmla="*/ 0 60000 65536"/>
                <a:gd name="T7" fmla="*/ 0 60000 65536"/>
                <a:gd name="T8" fmla="*/ 0 60000 65536"/>
                <a:gd name="T9" fmla="*/ 0 w 192"/>
                <a:gd name="T10" fmla="*/ 0 h 576"/>
                <a:gd name="T11" fmla="*/ 192 w 19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76">
                  <a:moveTo>
                    <a:pt x="0" y="576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Text Box 100"/>
            <p:cNvSpPr txBox="1">
              <a:spLocks noChangeArrowheads="1"/>
            </p:cNvSpPr>
            <p:nvPr/>
          </p:nvSpPr>
          <p:spPr bwMode="auto">
            <a:xfrm>
              <a:off x="1219200" y="1600200"/>
              <a:ext cx="303213" cy="5810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+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auto">
            <a:xfrm>
              <a:off x="5562600" y="1295400"/>
              <a:ext cx="228600" cy="609600"/>
            </a:xfrm>
            <a:custGeom>
              <a:avLst/>
              <a:gdLst>
                <a:gd name="T0" fmla="*/ 0 w 384"/>
                <a:gd name="T1" fmla="*/ 0 h 768"/>
                <a:gd name="T2" fmla="*/ 0 w 384"/>
                <a:gd name="T3" fmla="*/ 2147483647 h 768"/>
                <a:gd name="T4" fmla="*/ 2147483647 w 384"/>
                <a:gd name="T5" fmla="*/ 2147483647 h 768"/>
                <a:gd name="T6" fmla="*/ 0 w 384"/>
                <a:gd name="T7" fmla="*/ 2147483647 h 768"/>
                <a:gd name="T8" fmla="*/ 0 w 384"/>
                <a:gd name="T9" fmla="*/ 2147483647 h 768"/>
                <a:gd name="T10" fmla="*/ 2147483647 w 384"/>
                <a:gd name="T11" fmla="*/ 2147483647 h 768"/>
                <a:gd name="T12" fmla="*/ 2147483647 w 384"/>
                <a:gd name="T13" fmla="*/ 2147483647 h 768"/>
                <a:gd name="T14" fmla="*/ 0 w 384"/>
                <a:gd name="T15" fmla="*/ 0 h 7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4"/>
                <a:gd name="T25" fmla="*/ 0 h 768"/>
                <a:gd name="T26" fmla="*/ 384 w 384"/>
                <a:gd name="T27" fmla="*/ 768 h 7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4" h="768">
                  <a:moveTo>
                    <a:pt x="0" y="0"/>
                  </a:moveTo>
                  <a:lnTo>
                    <a:pt x="0" y="288"/>
                  </a:lnTo>
                  <a:lnTo>
                    <a:pt x="85" y="386"/>
                  </a:lnTo>
                  <a:lnTo>
                    <a:pt x="0" y="480"/>
                  </a:lnTo>
                  <a:lnTo>
                    <a:pt x="0" y="768"/>
                  </a:lnTo>
                  <a:lnTo>
                    <a:pt x="384" y="576"/>
                  </a:lnTo>
                  <a:lnTo>
                    <a:pt x="384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D88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AutoShape 102"/>
            <p:cNvSpPr>
              <a:spLocks noChangeArrowheads="1"/>
            </p:cNvSpPr>
            <p:nvPr/>
          </p:nvSpPr>
          <p:spPr bwMode="auto">
            <a:xfrm rot="5400000">
              <a:off x="1104900" y="1257300"/>
              <a:ext cx="381000" cy="152400"/>
            </a:xfrm>
            <a:prstGeom prst="flowChartTerminator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Line 103"/>
            <p:cNvSpPr>
              <a:spLocks noChangeShapeType="1"/>
            </p:cNvSpPr>
            <p:nvPr/>
          </p:nvSpPr>
          <p:spPr bwMode="auto">
            <a:xfrm>
              <a:off x="4648200" y="1447800"/>
              <a:ext cx="914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AutoShape 104"/>
            <p:cNvSpPr>
              <a:spLocks noChangeArrowheads="1"/>
            </p:cNvSpPr>
            <p:nvPr/>
          </p:nvSpPr>
          <p:spPr bwMode="auto">
            <a:xfrm rot="5400000" flipH="1">
              <a:off x="6019800" y="1295400"/>
              <a:ext cx="304800" cy="304800"/>
            </a:xfrm>
            <a:prstGeom prst="flowChartDelay">
              <a:avLst/>
            </a:prstGeom>
            <a:solidFill>
              <a:srgbClr val="ECD88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 rot="10800000">
              <a:off x="1295400" y="990600"/>
              <a:ext cx="4876800" cy="152400"/>
            </a:xfrm>
            <a:custGeom>
              <a:avLst/>
              <a:gdLst>
                <a:gd name="T0" fmla="*/ 0 w 576"/>
                <a:gd name="T1" fmla="*/ 2147483647 h 96"/>
                <a:gd name="T2" fmla="*/ 2147483647 w 576"/>
                <a:gd name="T3" fmla="*/ 2147483647 h 96"/>
                <a:gd name="T4" fmla="*/ 2147483647 w 576"/>
                <a:gd name="T5" fmla="*/ 0 h 96"/>
                <a:gd name="T6" fmla="*/ 0 60000 65536"/>
                <a:gd name="T7" fmla="*/ 0 60000 65536"/>
                <a:gd name="T8" fmla="*/ 0 60000 65536"/>
                <a:gd name="T9" fmla="*/ 0 w 576"/>
                <a:gd name="T10" fmla="*/ 0 h 96"/>
                <a:gd name="T11" fmla="*/ 576 w 57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96">
                  <a:moveTo>
                    <a:pt x="0" y="96"/>
                  </a:moveTo>
                  <a:lnTo>
                    <a:pt x="576" y="96"/>
                  </a:lnTo>
                  <a:lnTo>
                    <a:pt x="57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Line 106"/>
            <p:cNvSpPr>
              <a:spLocks noChangeShapeType="1"/>
            </p:cNvSpPr>
            <p:nvPr/>
          </p:nvSpPr>
          <p:spPr bwMode="auto">
            <a:xfrm rot="5400000">
              <a:off x="6096000" y="17526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2133600" y="1295400"/>
              <a:ext cx="304800" cy="2259013"/>
            </a:xfrm>
            <a:prstGeom prst="rect">
              <a:avLst/>
            </a:prstGeom>
            <a:solidFill>
              <a:srgbClr val="F7020B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AutoShape 108"/>
            <p:cNvSpPr>
              <a:spLocks noChangeArrowheads="1"/>
            </p:cNvSpPr>
            <p:nvPr/>
          </p:nvSpPr>
          <p:spPr bwMode="auto">
            <a:xfrm rot="5400000">
              <a:off x="2133600" y="3249613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Line 109"/>
            <p:cNvSpPr>
              <a:spLocks noChangeShapeType="1"/>
            </p:cNvSpPr>
            <p:nvPr/>
          </p:nvSpPr>
          <p:spPr bwMode="auto">
            <a:xfrm>
              <a:off x="1828800" y="3325813"/>
              <a:ext cx="304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110"/>
            <p:cNvSpPr>
              <a:spLocks noChangeArrowheads="1"/>
            </p:cNvSpPr>
            <p:nvPr/>
          </p:nvSpPr>
          <p:spPr bwMode="auto">
            <a:xfrm>
              <a:off x="4343400" y="1295400"/>
              <a:ext cx="304800" cy="2259013"/>
            </a:xfrm>
            <a:prstGeom prst="rect">
              <a:avLst/>
            </a:prstGeom>
            <a:solidFill>
              <a:srgbClr val="F7020B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AutoShape 111"/>
            <p:cNvSpPr>
              <a:spLocks noChangeArrowheads="1"/>
            </p:cNvSpPr>
            <p:nvPr/>
          </p:nvSpPr>
          <p:spPr bwMode="auto">
            <a:xfrm rot="5400000">
              <a:off x="4343400" y="3249613"/>
              <a:ext cx="152400" cy="1524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Rectangle 112"/>
            <p:cNvSpPr>
              <a:spLocks noChangeArrowheads="1"/>
            </p:cNvSpPr>
            <p:nvPr/>
          </p:nvSpPr>
          <p:spPr bwMode="auto">
            <a:xfrm>
              <a:off x="6400800" y="2106613"/>
              <a:ext cx="304800" cy="1447800"/>
            </a:xfrm>
            <a:prstGeom prst="rect">
              <a:avLst/>
            </a:prstGeom>
            <a:solidFill>
              <a:srgbClr val="F7020B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AutoShape 113"/>
            <p:cNvSpPr>
              <a:spLocks noChangeArrowheads="1"/>
            </p:cNvSpPr>
            <p:nvPr/>
          </p:nvSpPr>
          <p:spPr bwMode="auto">
            <a:xfrm rot="5400000">
              <a:off x="6411912" y="3238501"/>
              <a:ext cx="130175" cy="1524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Line 114"/>
            <p:cNvSpPr>
              <a:spLocks noChangeShapeType="1"/>
            </p:cNvSpPr>
            <p:nvPr/>
          </p:nvSpPr>
          <p:spPr bwMode="auto">
            <a:xfrm>
              <a:off x="5791200" y="2514600"/>
              <a:ext cx="609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7924800" y="2106613"/>
              <a:ext cx="304800" cy="1447800"/>
            </a:xfrm>
            <a:prstGeom prst="rect">
              <a:avLst/>
            </a:prstGeom>
            <a:solidFill>
              <a:srgbClr val="F7020B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AutoShape 116"/>
            <p:cNvSpPr>
              <a:spLocks noChangeArrowheads="1"/>
            </p:cNvSpPr>
            <p:nvPr/>
          </p:nvSpPr>
          <p:spPr bwMode="auto">
            <a:xfrm rot="5400000">
              <a:off x="7935912" y="3238501"/>
              <a:ext cx="130175" cy="1524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Line 117"/>
            <p:cNvSpPr>
              <a:spLocks noChangeShapeType="1"/>
            </p:cNvSpPr>
            <p:nvPr/>
          </p:nvSpPr>
          <p:spPr bwMode="auto">
            <a:xfrm>
              <a:off x="7696200" y="3097213"/>
              <a:ext cx="228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Line 118"/>
            <p:cNvSpPr>
              <a:spLocks noChangeShapeType="1"/>
            </p:cNvSpPr>
            <p:nvPr/>
          </p:nvSpPr>
          <p:spPr bwMode="auto">
            <a:xfrm>
              <a:off x="4038600" y="2286000"/>
              <a:ext cx="304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Line 119"/>
            <p:cNvSpPr>
              <a:spLocks noChangeShapeType="1"/>
            </p:cNvSpPr>
            <p:nvPr/>
          </p:nvSpPr>
          <p:spPr bwMode="auto">
            <a:xfrm>
              <a:off x="4038600" y="2792413"/>
              <a:ext cx="304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120"/>
            <p:cNvSpPr>
              <a:spLocks/>
            </p:cNvSpPr>
            <p:nvPr/>
          </p:nvSpPr>
          <p:spPr bwMode="auto">
            <a:xfrm>
              <a:off x="304800" y="1295400"/>
              <a:ext cx="914400" cy="1649413"/>
            </a:xfrm>
            <a:custGeom>
              <a:avLst/>
              <a:gdLst>
                <a:gd name="T0" fmla="*/ 2147483647 w 576"/>
                <a:gd name="T1" fmla="*/ 0 h 1344"/>
                <a:gd name="T2" fmla="*/ 0 w 576"/>
                <a:gd name="T3" fmla="*/ 0 h 1344"/>
                <a:gd name="T4" fmla="*/ 0 w 576"/>
                <a:gd name="T5" fmla="*/ 2147483647 h 1344"/>
                <a:gd name="T6" fmla="*/ 2147483647 w 576"/>
                <a:gd name="T7" fmla="*/ 2147483647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344"/>
                <a:gd name="T14" fmla="*/ 576 w 576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344">
                  <a:moveTo>
                    <a:pt x="576" y="0"/>
                  </a:moveTo>
                  <a:lnTo>
                    <a:pt x="0" y="0"/>
                  </a:lnTo>
                  <a:lnTo>
                    <a:pt x="0" y="1344"/>
                  </a:lnTo>
                  <a:lnTo>
                    <a:pt x="192" y="134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1371600" y="1447800"/>
              <a:ext cx="457200" cy="457200"/>
            </a:xfrm>
            <a:custGeom>
              <a:avLst/>
              <a:gdLst>
                <a:gd name="T0" fmla="*/ 2147483647 w 288"/>
                <a:gd name="T1" fmla="*/ 2147483647 h 576"/>
                <a:gd name="T2" fmla="*/ 2147483647 w 288"/>
                <a:gd name="T3" fmla="*/ 2147483647 h 576"/>
                <a:gd name="T4" fmla="*/ 2147483647 w 288"/>
                <a:gd name="T5" fmla="*/ 0 h 576"/>
                <a:gd name="T6" fmla="*/ 0 w 28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96" y="576"/>
                  </a:moveTo>
                  <a:lnTo>
                    <a:pt x="288" y="57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Line 122"/>
            <p:cNvSpPr>
              <a:spLocks noChangeShapeType="1"/>
            </p:cNvSpPr>
            <p:nvPr/>
          </p:nvSpPr>
          <p:spPr bwMode="auto">
            <a:xfrm>
              <a:off x="2438400" y="3402013"/>
              <a:ext cx="1905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Line 123"/>
            <p:cNvSpPr>
              <a:spLocks noChangeShapeType="1"/>
            </p:cNvSpPr>
            <p:nvPr/>
          </p:nvSpPr>
          <p:spPr bwMode="auto">
            <a:xfrm>
              <a:off x="4648200" y="3402013"/>
              <a:ext cx="1752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Line 124"/>
            <p:cNvSpPr>
              <a:spLocks noChangeShapeType="1"/>
            </p:cNvSpPr>
            <p:nvPr/>
          </p:nvSpPr>
          <p:spPr bwMode="auto">
            <a:xfrm>
              <a:off x="6705600" y="3097213"/>
              <a:ext cx="381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125"/>
            <p:cNvSpPr>
              <a:spLocks/>
            </p:cNvSpPr>
            <p:nvPr/>
          </p:nvSpPr>
          <p:spPr bwMode="auto">
            <a:xfrm>
              <a:off x="4876800" y="2819400"/>
              <a:ext cx="1524000" cy="277813"/>
            </a:xfrm>
            <a:custGeom>
              <a:avLst/>
              <a:gdLst>
                <a:gd name="T0" fmla="*/ 0 w 960"/>
                <a:gd name="T1" fmla="*/ 0 h 144"/>
                <a:gd name="T2" fmla="*/ 0 w 960"/>
                <a:gd name="T3" fmla="*/ 2147483647 h 144"/>
                <a:gd name="T4" fmla="*/ 2147483647 w 960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960"/>
                <a:gd name="T10" fmla="*/ 0 h 144"/>
                <a:gd name="T11" fmla="*/ 960 w 96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44">
                  <a:moveTo>
                    <a:pt x="0" y="0"/>
                  </a:moveTo>
                  <a:lnTo>
                    <a:pt x="0" y="144"/>
                  </a:lnTo>
                  <a:lnTo>
                    <a:pt x="960" y="14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126"/>
            <p:cNvSpPr>
              <a:spLocks/>
            </p:cNvSpPr>
            <p:nvPr/>
          </p:nvSpPr>
          <p:spPr bwMode="auto">
            <a:xfrm flipV="1">
              <a:off x="6858000" y="2259013"/>
              <a:ext cx="1066800" cy="304800"/>
            </a:xfrm>
            <a:custGeom>
              <a:avLst/>
              <a:gdLst>
                <a:gd name="T0" fmla="*/ 0 w 960"/>
                <a:gd name="T1" fmla="*/ 0 h 144"/>
                <a:gd name="T2" fmla="*/ 0 w 960"/>
                <a:gd name="T3" fmla="*/ 2147483647 h 144"/>
                <a:gd name="T4" fmla="*/ 2147483647 w 960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960"/>
                <a:gd name="T10" fmla="*/ 0 h 144"/>
                <a:gd name="T11" fmla="*/ 960 w 96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44">
                  <a:moveTo>
                    <a:pt x="0" y="0"/>
                  </a:moveTo>
                  <a:lnTo>
                    <a:pt x="0" y="144"/>
                  </a:lnTo>
                  <a:lnTo>
                    <a:pt x="960" y="14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Line 127"/>
            <p:cNvSpPr>
              <a:spLocks noChangeShapeType="1"/>
            </p:cNvSpPr>
            <p:nvPr/>
          </p:nvSpPr>
          <p:spPr bwMode="auto">
            <a:xfrm>
              <a:off x="6705600" y="3402013"/>
              <a:ext cx="1219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Line 128"/>
            <p:cNvSpPr>
              <a:spLocks noChangeShapeType="1"/>
            </p:cNvSpPr>
            <p:nvPr/>
          </p:nvSpPr>
          <p:spPr bwMode="auto">
            <a:xfrm>
              <a:off x="8229600" y="2182813"/>
              <a:ext cx="228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Line 129"/>
            <p:cNvSpPr>
              <a:spLocks noChangeShapeType="1"/>
            </p:cNvSpPr>
            <p:nvPr/>
          </p:nvSpPr>
          <p:spPr bwMode="auto">
            <a:xfrm>
              <a:off x="2438400" y="1447800"/>
              <a:ext cx="1905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130"/>
            <p:cNvSpPr>
              <a:spLocks/>
            </p:cNvSpPr>
            <p:nvPr/>
          </p:nvSpPr>
          <p:spPr bwMode="auto">
            <a:xfrm>
              <a:off x="2590800" y="1981200"/>
              <a:ext cx="6248400" cy="533400"/>
            </a:xfrm>
            <a:custGeom>
              <a:avLst/>
              <a:gdLst>
                <a:gd name="T0" fmla="*/ 2147483647 w 3936"/>
                <a:gd name="T1" fmla="*/ 2147483647 h 432"/>
                <a:gd name="T2" fmla="*/ 2147483647 w 3936"/>
                <a:gd name="T3" fmla="*/ 2147483647 h 432"/>
                <a:gd name="T4" fmla="*/ 2147483647 w 3936"/>
                <a:gd name="T5" fmla="*/ 0 h 432"/>
                <a:gd name="T6" fmla="*/ 0 w 3936"/>
                <a:gd name="T7" fmla="*/ 0 h 432"/>
                <a:gd name="T8" fmla="*/ 0 w 3936"/>
                <a:gd name="T9" fmla="*/ 2147483647 h 432"/>
                <a:gd name="T10" fmla="*/ 2147483647 w 3936"/>
                <a:gd name="T11" fmla="*/ 2147483647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432"/>
                <a:gd name="T20" fmla="*/ 3936 w 39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432">
                  <a:moveTo>
                    <a:pt x="3792" y="432"/>
                  </a:moveTo>
                  <a:lnTo>
                    <a:pt x="3936" y="432"/>
                  </a:lnTo>
                  <a:lnTo>
                    <a:pt x="3936" y="0"/>
                  </a:lnTo>
                  <a:lnTo>
                    <a:pt x="0" y="0"/>
                  </a:lnTo>
                  <a:lnTo>
                    <a:pt x="0" y="336"/>
                  </a:lnTo>
                  <a:lnTo>
                    <a:pt x="144" y="33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131"/>
            <p:cNvSpPr>
              <a:spLocks/>
            </p:cNvSpPr>
            <p:nvPr/>
          </p:nvSpPr>
          <p:spPr bwMode="auto">
            <a:xfrm>
              <a:off x="1371600" y="1219200"/>
              <a:ext cx="4572000" cy="381000"/>
            </a:xfrm>
            <a:custGeom>
              <a:avLst/>
              <a:gdLst>
                <a:gd name="T0" fmla="*/ 2147483647 w 3072"/>
                <a:gd name="T1" fmla="*/ 2147483647 h 288"/>
                <a:gd name="T2" fmla="*/ 2147483647 w 3072"/>
                <a:gd name="T3" fmla="*/ 2147483647 h 288"/>
                <a:gd name="T4" fmla="*/ 2147483647 w 3072"/>
                <a:gd name="T5" fmla="*/ 0 h 288"/>
                <a:gd name="T6" fmla="*/ 0 w 307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72"/>
                <a:gd name="T13" fmla="*/ 0 h 288"/>
                <a:gd name="T14" fmla="*/ 3072 w 307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72" h="288">
                  <a:moveTo>
                    <a:pt x="2976" y="288"/>
                  </a:moveTo>
                  <a:lnTo>
                    <a:pt x="3072" y="288"/>
                  </a:lnTo>
                  <a:lnTo>
                    <a:pt x="3072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Line 132"/>
            <p:cNvSpPr>
              <a:spLocks noChangeShapeType="1"/>
            </p:cNvSpPr>
            <p:nvPr/>
          </p:nvSpPr>
          <p:spPr bwMode="auto">
            <a:xfrm flipV="1">
              <a:off x="3276600" y="3021013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Line 133"/>
            <p:cNvSpPr>
              <a:spLocks noChangeShapeType="1"/>
            </p:cNvSpPr>
            <p:nvPr/>
          </p:nvSpPr>
          <p:spPr bwMode="auto">
            <a:xfrm flipV="1">
              <a:off x="3581400" y="3021013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Line 134"/>
            <p:cNvSpPr>
              <a:spLocks noChangeShapeType="1"/>
            </p:cNvSpPr>
            <p:nvPr/>
          </p:nvSpPr>
          <p:spPr bwMode="auto">
            <a:xfrm flipV="1">
              <a:off x="3886200" y="3021013"/>
              <a:ext cx="0" cy="636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Line 135"/>
            <p:cNvSpPr>
              <a:spLocks noChangeShapeType="1"/>
            </p:cNvSpPr>
            <p:nvPr/>
          </p:nvSpPr>
          <p:spPr bwMode="auto">
            <a:xfrm flipH="1">
              <a:off x="3124200" y="3097213"/>
              <a:ext cx="3048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Line 136"/>
            <p:cNvSpPr>
              <a:spLocks noChangeShapeType="1"/>
            </p:cNvSpPr>
            <p:nvPr/>
          </p:nvSpPr>
          <p:spPr bwMode="auto">
            <a:xfrm flipH="1">
              <a:off x="3429000" y="3097213"/>
              <a:ext cx="3048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Line 137"/>
            <p:cNvSpPr>
              <a:spLocks noChangeShapeType="1"/>
            </p:cNvSpPr>
            <p:nvPr/>
          </p:nvSpPr>
          <p:spPr bwMode="auto">
            <a:xfrm flipH="1">
              <a:off x="3733800" y="3097213"/>
              <a:ext cx="3048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138"/>
            <p:cNvSpPr>
              <a:spLocks/>
            </p:cNvSpPr>
            <p:nvPr/>
          </p:nvSpPr>
          <p:spPr bwMode="auto">
            <a:xfrm>
              <a:off x="5181600" y="1725613"/>
              <a:ext cx="381000" cy="1676400"/>
            </a:xfrm>
            <a:custGeom>
              <a:avLst/>
              <a:gdLst>
                <a:gd name="T0" fmla="*/ 0 w 288"/>
                <a:gd name="T1" fmla="*/ 2147483647 h 288"/>
                <a:gd name="T2" fmla="*/ 0 w 288"/>
                <a:gd name="T3" fmla="*/ 0 h 288"/>
                <a:gd name="T4" fmla="*/ 2147483647 w 288"/>
                <a:gd name="T5" fmla="*/ 0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Line 139"/>
            <p:cNvSpPr>
              <a:spLocks noChangeShapeType="1"/>
            </p:cNvSpPr>
            <p:nvPr/>
          </p:nvSpPr>
          <p:spPr bwMode="auto">
            <a:xfrm flipH="1">
              <a:off x="5105400" y="3173413"/>
              <a:ext cx="1524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140"/>
            <p:cNvSpPr>
              <a:spLocks/>
            </p:cNvSpPr>
            <p:nvPr/>
          </p:nvSpPr>
          <p:spPr bwMode="auto">
            <a:xfrm>
              <a:off x="3886200" y="3402013"/>
              <a:ext cx="4953000" cy="255587"/>
            </a:xfrm>
            <a:custGeom>
              <a:avLst/>
              <a:gdLst>
                <a:gd name="T0" fmla="*/ 2147483647 w 3120"/>
                <a:gd name="T1" fmla="*/ 0 h 336"/>
                <a:gd name="T2" fmla="*/ 2147483647 w 3120"/>
                <a:gd name="T3" fmla="*/ 0 h 336"/>
                <a:gd name="T4" fmla="*/ 2147483647 w 3120"/>
                <a:gd name="T5" fmla="*/ 2147483647 h 336"/>
                <a:gd name="T6" fmla="*/ 0 w 3120"/>
                <a:gd name="T7" fmla="*/ 2147483647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0"/>
                <a:gd name="T13" fmla="*/ 0 h 336"/>
                <a:gd name="T14" fmla="*/ 3120 w 3120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0" h="336">
                  <a:moveTo>
                    <a:pt x="2736" y="0"/>
                  </a:moveTo>
                  <a:lnTo>
                    <a:pt x="3120" y="0"/>
                  </a:lnTo>
                  <a:lnTo>
                    <a:pt x="3120" y="336"/>
                  </a:lnTo>
                  <a:lnTo>
                    <a:pt x="0" y="33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Line 141"/>
            <p:cNvSpPr>
              <a:spLocks noChangeShapeType="1"/>
            </p:cNvSpPr>
            <p:nvPr/>
          </p:nvSpPr>
          <p:spPr bwMode="auto">
            <a:xfrm>
              <a:off x="1828800" y="1447800"/>
              <a:ext cx="304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Line 142"/>
            <p:cNvSpPr>
              <a:spLocks noChangeShapeType="1"/>
            </p:cNvSpPr>
            <p:nvPr/>
          </p:nvSpPr>
          <p:spPr bwMode="auto">
            <a:xfrm>
              <a:off x="2286000" y="3783013"/>
              <a:ext cx="2209800" cy="0"/>
            </a:xfrm>
            <a:prstGeom prst="line">
              <a:avLst/>
            </a:prstGeom>
            <a:noFill/>
            <a:ln w="28575">
              <a:solidFill>
                <a:srgbClr val="F7020B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Line 143"/>
            <p:cNvSpPr>
              <a:spLocks noChangeShapeType="1"/>
            </p:cNvSpPr>
            <p:nvPr/>
          </p:nvSpPr>
          <p:spPr bwMode="auto">
            <a:xfrm>
              <a:off x="4495800" y="3783013"/>
              <a:ext cx="2057400" cy="0"/>
            </a:xfrm>
            <a:prstGeom prst="line">
              <a:avLst/>
            </a:prstGeom>
            <a:noFill/>
            <a:ln w="28575">
              <a:solidFill>
                <a:srgbClr val="F7020B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Line 144"/>
            <p:cNvSpPr>
              <a:spLocks noChangeShapeType="1"/>
            </p:cNvSpPr>
            <p:nvPr/>
          </p:nvSpPr>
          <p:spPr bwMode="auto">
            <a:xfrm>
              <a:off x="6553200" y="3783013"/>
              <a:ext cx="1524000" cy="0"/>
            </a:xfrm>
            <a:prstGeom prst="line">
              <a:avLst/>
            </a:prstGeom>
            <a:noFill/>
            <a:ln w="28575">
              <a:solidFill>
                <a:srgbClr val="F7020B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Line 145"/>
            <p:cNvSpPr>
              <a:spLocks noChangeShapeType="1"/>
            </p:cNvSpPr>
            <p:nvPr/>
          </p:nvSpPr>
          <p:spPr bwMode="auto">
            <a:xfrm>
              <a:off x="8077200" y="3783013"/>
              <a:ext cx="762000" cy="0"/>
            </a:xfrm>
            <a:prstGeom prst="line">
              <a:avLst/>
            </a:prstGeom>
            <a:noFill/>
            <a:ln w="28575">
              <a:solidFill>
                <a:srgbClr val="F7020B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Line 146"/>
            <p:cNvSpPr>
              <a:spLocks noChangeShapeType="1"/>
            </p:cNvSpPr>
            <p:nvPr/>
          </p:nvSpPr>
          <p:spPr bwMode="auto">
            <a:xfrm>
              <a:off x="762000" y="3783013"/>
              <a:ext cx="1524000" cy="0"/>
            </a:xfrm>
            <a:prstGeom prst="line">
              <a:avLst/>
            </a:prstGeom>
            <a:noFill/>
            <a:ln w="28575">
              <a:solidFill>
                <a:srgbClr val="F7020B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Text Box 147"/>
            <p:cNvSpPr txBox="1">
              <a:spLocks noChangeArrowheads="1"/>
            </p:cNvSpPr>
            <p:nvPr/>
          </p:nvSpPr>
          <p:spPr bwMode="auto">
            <a:xfrm>
              <a:off x="914400" y="3733800"/>
              <a:ext cx="111918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020B"/>
                  </a:solidFill>
                  <a:effectLst/>
                  <a:uLnTx/>
                  <a:uFillTx/>
                </a:rPr>
                <a:t>T</a:t>
              </a:r>
              <a:r>
                <a:rPr kumimoji="0" lang="en-US" sz="20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F7020B"/>
                  </a:solidFill>
                  <a:effectLst/>
                  <a:uLnTx/>
                  <a:uFillTx/>
                </a:rPr>
                <a:t>insn-mem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7020B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Text Box 148"/>
            <p:cNvSpPr txBox="1">
              <a:spLocks noChangeArrowheads="1"/>
            </p:cNvSpPr>
            <p:nvPr/>
          </p:nvSpPr>
          <p:spPr bwMode="auto">
            <a:xfrm>
              <a:off x="2841625" y="3733800"/>
              <a:ext cx="8350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020B"/>
                  </a:solidFill>
                  <a:effectLst/>
                  <a:uLnTx/>
                  <a:uFillTx/>
                </a:rPr>
                <a:t>T</a:t>
              </a:r>
              <a:r>
                <a:rPr kumimoji="0" lang="en-US" sz="20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F7020B"/>
                  </a:solidFill>
                  <a:effectLst/>
                  <a:uLnTx/>
                  <a:uFillTx/>
                </a:rPr>
                <a:t>regfile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7020B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Text Box 149"/>
            <p:cNvSpPr txBox="1">
              <a:spLocks noChangeArrowheads="1"/>
            </p:cNvSpPr>
            <p:nvPr/>
          </p:nvSpPr>
          <p:spPr bwMode="auto">
            <a:xfrm>
              <a:off x="5259388" y="3733800"/>
              <a:ext cx="67786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7020B"/>
                  </a:solidFill>
                  <a:effectLst/>
                  <a:uLnTx/>
                  <a:uFillTx/>
                </a:rPr>
                <a:t>T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F7020B"/>
                  </a:solidFill>
                  <a:effectLst/>
                  <a:uLnTx/>
                  <a:uFillTx/>
                </a:rPr>
                <a:t>ALU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7020B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Text Box 150"/>
            <p:cNvSpPr txBox="1">
              <a:spLocks noChangeArrowheads="1"/>
            </p:cNvSpPr>
            <p:nvPr/>
          </p:nvSpPr>
          <p:spPr bwMode="auto">
            <a:xfrm>
              <a:off x="6781800" y="3733800"/>
              <a:ext cx="111918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020B"/>
                  </a:solidFill>
                  <a:effectLst/>
                  <a:uLnTx/>
                  <a:uFillTx/>
                </a:rPr>
                <a:t>T</a:t>
              </a:r>
              <a:r>
                <a:rPr kumimoji="0" lang="en-US" sz="20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F7020B"/>
                  </a:solidFill>
                  <a:effectLst/>
                  <a:uLnTx/>
                  <a:uFillTx/>
                </a:rPr>
                <a:t>data-mem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7020B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Text Box 151"/>
            <p:cNvSpPr txBox="1">
              <a:spLocks noChangeArrowheads="1"/>
            </p:cNvSpPr>
            <p:nvPr/>
          </p:nvSpPr>
          <p:spPr bwMode="auto">
            <a:xfrm>
              <a:off x="8099425" y="3733800"/>
              <a:ext cx="8350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020B"/>
                  </a:solidFill>
                  <a:effectLst/>
                  <a:uLnTx/>
                  <a:uFillTx/>
                </a:rPr>
                <a:t>T</a:t>
              </a:r>
              <a:r>
                <a:rPr kumimoji="0" lang="en-US" sz="20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F7020B"/>
                  </a:solidFill>
                  <a:effectLst/>
                  <a:uLnTx/>
                  <a:uFillTx/>
                </a:rPr>
                <a:t>regfile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7020B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Freeform 152"/>
            <p:cNvSpPr>
              <a:spLocks/>
            </p:cNvSpPr>
            <p:nvPr/>
          </p:nvSpPr>
          <p:spPr bwMode="auto">
            <a:xfrm>
              <a:off x="5791200" y="1600200"/>
              <a:ext cx="304800" cy="762000"/>
            </a:xfrm>
            <a:custGeom>
              <a:avLst/>
              <a:gdLst>
                <a:gd name="T0" fmla="*/ 0 w 192"/>
                <a:gd name="T1" fmla="*/ 2147483647 h 480"/>
                <a:gd name="T2" fmla="*/ 2147483647 w 192"/>
                <a:gd name="T3" fmla="*/ 2147483647 h 480"/>
                <a:gd name="T4" fmla="*/ 2147483647 w 192"/>
                <a:gd name="T5" fmla="*/ 0 h 480"/>
                <a:gd name="T6" fmla="*/ 0 60000 65536"/>
                <a:gd name="T7" fmla="*/ 0 60000 65536"/>
                <a:gd name="T8" fmla="*/ 0 60000 65536"/>
                <a:gd name="T9" fmla="*/ 0 w 192"/>
                <a:gd name="T10" fmla="*/ 0 h 480"/>
                <a:gd name="T11" fmla="*/ 192 w 1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0">
                  <a:moveTo>
                    <a:pt x="0" y="480"/>
                  </a:moveTo>
                  <a:lnTo>
                    <a:pt x="192" y="480"/>
                  </a:lnTo>
                  <a:lnTo>
                    <a:pt x="1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Line 153"/>
            <p:cNvSpPr>
              <a:spLocks noChangeShapeType="1"/>
            </p:cNvSpPr>
            <p:nvPr/>
          </p:nvSpPr>
          <p:spPr bwMode="auto">
            <a:xfrm>
              <a:off x="6172200" y="9906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Line 154"/>
            <p:cNvSpPr>
              <a:spLocks noChangeShapeType="1"/>
            </p:cNvSpPr>
            <p:nvPr/>
          </p:nvSpPr>
          <p:spPr bwMode="auto">
            <a:xfrm>
              <a:off x="762000" y="4267200"/>
              <a:ext cx="8077200" cy="0"/>
            </a:xfrm>
            <a:prstGeom prst="line">
              <a:avLst/>
            </a:prstGeom>
            <a:noFill/>
            <a:ln w="28575">
              <a:solidFill>
                <a:srgbClr val="F7020B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Text Box 155"/>
            <p:cNvSpPr txBox="1">
              <a:spLocks noChangeArrowheads="1"/>
            </p:cNvSpPr>
            <p:nvPr/>
          </p:nvSpPr>
          <p:spPr bwMode="auto">
            <a:xfrm>
              <a:off x="7620000" y="4251325"/>
              <a:ext cx="12303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7020B"/>
                  </a:solidFill>
                  <a:effectLst/>
                  <a:uLnTx/>
                  <a:uFillTx/>
                </a:rPr>
                <a:t>T</a:t>
              </a:r>
              <a:r>
                <a:rPr kumimoji="0" lang="en-US" sz="2000" b="0" i="0" u="none" strike="noStrike" kern="0" cap="none" spc="0" normalizeH="0" baseline="-25000" noProof="0">
                  <a:ln>
                    <a:noFill/>
                  </a:ln>
                  <a:solidFill>
                    <a:srgbClr val="F7020B"/>
                  </a:solidFill>
                  <a:effectLst/>
                  <a:uLnTx/>
                  <a:uFillTx/>
                </a:rPr>
                <a:t>singlecycle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7020B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6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Capitalize on instruction-level parallelism (ILP)</a:t>
            </a:r>
          </a:p>
          <a:p>
            <a:pPr marL="0" indent="0">
              <a:buNone/>
            </a:pPr>
            <a:r>
              <a:rPr lang="en-US" dirty="0" smtClean="0"/>
              <a:t>+ Significantly reduced clock period</a:t>
            </a:r>
          </a:p>
          <a:p>
            <a:pPr marL="0" indent="0">
              <a:buNone/>
            </a:pPr>
            <a:r>
              <a:rPr lang="en-US" dirty="0" smtClean="0"/>
              <a:t>– Slight latency &amp; area increase (pipeline latches)</a:t>
            </a:r>
          </a:p>
          <a:p>
            <a:pPr marL="0" indent="0">
              <a:buNone/>
            </a:pPr>
            <a:r>
              <a:rPr lang="en-US" dirty="0" smtClean="0"/>
              <a:t>? Dependent instructions</a:t>
            </a:r>
          </a:p>
          <a:p>
            <a:pPr marL="0" indent="0">
              <a:buNone/>
            </a:pPr>
            <a:r>
              <a:rPr lang="en-US" dirty="0" smtClean="0"/>
              <a:t>? Branches</a:t>
            </a:r>
          </a:p>
          <a:p>
            <a:r>
              <a:rPr lang="en-US" dirty="0" smtClean="0"/>
              <a:t>Alleged Pipeline Lengths:</a:t>
            </a:r>
          </a:p>
          <a:p>
            <a:pPr lvl="1"/>
            <a:r>
              <a:rPr lang="en-US" dirty="0" smtClean="0"/>
              <a:t>Core 2: 14 stages</a:t>
            </a:r>
          </a:p>
          <a:p>
            <a:pPr lvl="1"/>
            <a:r>
              <a:rPr lang="en-US" dirty="0" smtClean="0"/>
              <a:t>Pentium 4 (Prescott): &gt; 20 stages</a:t>
            </a:r>
          </a:p>
          <a:p>
            <a:pPr lvl="1"/>
            <a:r>
              <a:rPr lang="en-US" dirty="0" smtClean="0"/>
              <a:t>Sandy Bridge: in between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81800" y="64740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Image: </a:t>
            </a:r>
            <a:r>
              <a:rPr lang="en-US" sz="1400" dirty="0" smtClean="0">
                <a:hlinkClick r:id="rId3"/>
              </a:rPr>
              <a:t>Penn CIS501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48121" y="1326958"/>
            <a:ext cx="8763000" cy="4692842"/>
            <a:chOff x="148121" y="1326958"/>
            <a:chExt cx="8763000" cy="4692842"/>
          </a:xfrm>
        </p:grpSpPr>
        <p:grpSp>
          <p:nvGrpSpPr>
            <p:cNvPr id="5" name="Group 4"/>
            <p:cNvGrpSpPr/>
            <p:nvPr/>
          </p:nvGrpSpPr>
          <p:grpSpPr>
            <a:xfrm>
              <a:off x="3581400" y="4572000"/>
              <a:ext cx="4572000" cy="1447800"/>
              <a:chOff x="3581400" y="4572000"/>
              <a:chExt cx="4572000" cy="144780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867400" y="51932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sub R2,R3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 R7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581400" y="51932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add R1,R7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 R2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581400" y="4572000"/>
                <a:ext cx="0" cy="144780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867400" y="4572000"/>
                <a:ext cx="0" cy="144780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153400" y="4572000"/>
                <a:ext cx="0" cy="144780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148121" y="1326958"/>
              <a:ext cx="8763000" cy="4112123"/>
              <a:chOff x="148121" y="1326958"/>
              <a:chExt cx="8763000" cy="4112123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8121" y="1326958"/>
                <a:ext cx="8763000" cy="4112123"/>
                <a:chOff x="381000" y="990600"/>
                <a:chExt cx="7848600" cy="3810000"/>
              </a:xfrm>
            </p:grpSpPr>
            <p:sp>
              <p:nvSpPr>
                <p:cNvPr id="104" name="Rectangle 4"/>
                <p:cNvSpPr>
                  <a:spLocks noChangeArrowheads="1"/>
                </p:cNvSpPr>
                <p:nvPr/>
              </p:nvSpPr>
              <p:spPr bwMode="auto">
                <a:xfrm>
                  <a:off x="1676400" y="1524000"/>
                  <a:ext cx="1219200" cy="12192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Register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File</a:t>
                  </a:r>
                </a:p>
              </p:txBody>
            </p:sp>
            <p:sp>
              <p:nvSpPr>
                <p:cNvPr id="105" name="AutoShape 5"/>
                <p:cNvSpPr>
                  <a:spLocks noChangeArrowheads="1"/>
                </p:cNvSpPr>
                <p:nvPr/>
              </p:nvSpPr>
              <p:spPr bwMode="auto">
                <a:xfrm rot="5400000">
                  <a:off x="1676400" y="2514600"/>
                  <a:ext cx="152400" cy="1524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Freeform 6"/>
                <p:cNvSpPr>
                  <a:spLocks/>
                </p:cNvSpPr>
                <p:nvPr/>
              </p:nvSpPr>
              <p:spPr bwMode="auto">
                <a:xfrm>
                  <a:off x="4724400" y="1524000"/>
                  <a:ext cx="228600" cy="1219200"/>
                </a:xfrm>
                <a:custGeom>
                  <a:avLst/>
                  <a:gdLst>
                    <a:gd name="T0" fmla="*/ 0 w 384"/>
                    <a:gd name="T1" fmla="*/ 0 h 768"/>
                    <a:gd name="T2" fmla="*/ 0 w 384"/>
                    <a:gd name="T3" fmla="*/ 288 h 768"/>
                    <a:gd name="T4" fmla="*/ 85 w 384"/>
                    <a:gd name="T5" fmla="*/ 386 h 768"/>
                    <a:gd name="T6" fmla="*/ 0 w 384"/>
                    <a:gd name="T7" fmla="*/ 480 h 768"/>
                    <a:gd name="T8" fmla="*/ 0 w 384"/>
                    <a:gd name="T9" fmla="*/ 768 h 768"/>
                    <a:gd name="T10" fmla="*/ 384 w 384"/>
                    <a:gd name="T11" fmla="*/ 576 h 768"/>
                    <a:gd name="T12" fmla="*/ 384 w 384"/>
                    <a:gd name="T13" fmla="*/ 192 h 768"/>
                    <a:gd name="T14" fmla="*/ 0 w 384"/>
                    <a:gd name="T15" fmla="*/ 0 h 7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84"/>
                    <a:gd name="T25" fmla="*/ 0 h 768"/>
                    <a:gd name="T26" fmla="*/ 384 w 384"/>
                    <a:gd name="T27" fmla="*/ 768 h 7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84" h="768">
                      <a:moveTo>
                        <a:pt x="0" y="0"/>
                      </a:moveTo>
                      <a:lnTo>
                        <a:pt x="0" y="288"/>
                      </a:lnTo>
                      <a:lnTo>
                        <a:pt x="85" y="386"/>
                      </a:lnTo>
                      <a:lnTo>
                        <a:pt x="0" y="480"/>
                      </a:lnTo>
                      <a:lnTo>
                        <a:pt x="0" y="768"/>
                      </a:lnTo>
                      <a:lnTo>
                        <a:pt x="384" y="576"/>
                      </a:lnTo>
                      <a:lnTo>
                        <a:pt x="384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CD882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" name="Line 7"/>
                <p:cNvSpPr>
                  <a:spLocks noChangeShapeType="1"/>
                </p:cNvSpPr>
                <p:nvPr/>
              </p:nvSpPr>
              <p:spPr bwMode="auto">
                <a:xfrm>
                  <a:off x="3505200" y="1752600"/>
                  <a:ext cx="838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Line 8"/>
                <p:cNvSpPr>
                  <a:spLocks noChangeShapeType="1"/>
                </p:cNvSpPr>
                <p:nvPr/>
              </p:nvSpPr>
              <p:spPr bwMode="auto">
                <a:xfrm>
                  <a:off x="4114800" y="25146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Line 9"/>
                <p:cNvSpPr>
                  <a:spLocks noChangeShapeType="1"/>
                </p:cNvSpPr>
                <p:nvPr/>
              </p:nvSpPr>
              <p:spPr bwMode="auto">
                <a:xfrm>
                  <a:off x="4495800" y="25146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0" name="AutoShape 10"/>
                <p:cNvSpPr>
                  <a:spLocks noChangeArrowheads="1"/>
                </p:cNvSpPr>
                <p:nvPr/>
              </p:nvSpPr>
              <p:spPr bwMode="auto">
                <a:xfrm rot="5400000">
                  <a:off x="4038600" y="2743200"/>
                  <a:ext cx="762000" cy="152400"/>
                </a:xfrm>
                <a:prstGeom prst="flowChartTerminator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1" name="Line 11"/>
                <p:cNvSpPr>
                  <a:spLocks noChangeShapeType="1"/>
                </p:cNvSpPr>
                <p:nvPr/>
              </p:nvSpPr>
              <p:spPr bwMode="auto">
                <a:xfrm>
                  <a:off x="4038600" y="31242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AutoShape 12"/>
                <p:cNvSpPr>
                  <a:spLocks noChangeArrowheads="1"/>
                </p:cNvSpPr>
                <p:nvPr/>
              </p:nvSpPr>
              <p:spPr bwMode="auto">
                <a:xfrm>
                  <a:off x="3733800" y="2895600"/>
                  <a:ext cx="304800" cy="457200"/>
                </a:xfrm>
                <a:prstGeom prst="flowChartConnector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X</a:t>
                  </a:r>
                </a:p>
              </p:txBody>
            </p:sp>
            <p:sp>
              <p:nvSpPr>
                <p:cNvPr id="1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905000" y="2452688"/>
                  <a:ext cx="425450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s1</a:t>
                  </a:r>
                </a:p>
              </p:txBody>
            </p:sp>
            <p:sp>
              <p:nvSpPr>
                <p:cNvPr id="1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09800" y="2452688"/>
                  <a:ext cx="425450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s2</a:t>
                  </a:r>
                </a:p>
              </p:txBody>
            </p:sp>
            <p:sp>
              <p:nvSpPr>
                <p:cNvPr id="11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590800" y="2452688"/>
                  <a:ext cx="311150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</a:t>
                  </a:r>
                </a:p>
              </p:txBody>
            </p:sp>
            <p:sp>
              <p:nvSpPr>
                <p:cNvPr id="116" name="Rectangle 16"/>
                <p:cNvSpPr>
                  <a:spLocks noChangeArrowheads="1"/>
                </p:cNvSpPr>
                <p:nvPr/>
              </p:nvSpPr>
              <p:spPr bwMode="auto">
                <a:xfrm>
                  <a:off x="6477000" y="1905000"/>
                  <a:ext cx="609600" cy="12192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Data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Mem</a:t>
                  </a:r>
                </a:p>
              </p:txBody>
            </p:sp>
            <p:sp>
              <p:nvSpPr>
                <p:cNvPr id="117" name="AutoShape 17"/>
                <p:cNvSpPr>
                  <a:spLocks noChangeArrowheads="1"/>
                </p:cNvSpPr>
                <p:nvPr/>
              </p:nvSpPr>
              <p:spPr bwMode="auto">
                <a:xfrm rot="5400000">
                  <a:off x="6477000" y="2895600"/>
                  <a:ext cx="152400" cy="1524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Line 18"/>
                <p:cNvSpPr>
                  <a:spLocks noChangeShapeType="1"/>
                </p:cNvSpPr>
                <p:nvPr/>
              </p:nvSpPr>
              <p:spPr bwMode="auto">
                <a:xfrm>
                  <a:off x="5562600" y="220980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394450" y="1995488"/>
                  <a:ext cx="311150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a</a:t>
                  </a:r>
                </a:p>
              </p:txBody>
            </p:sp>
            <p:sp>
              <p:nvSpPr>
                <p:cNvPr id="12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6394450" y="2605088"/>
                  <a:ext cx="311150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</a:t>
                  </a:r>
                </a:p>
              </p:txBody>
            </p:sp>
            <p:sp>
              <p:nvSpPr>
                <p:cNvPr id="121" name="Line 21"/>
                <p:cNvSpPr>
                  <a:spLocks noChangeShapeType="1"/>
                </p:cNvSpPr>
                <p:nvPr/>
              </p:nvSpPr>
              <p:spPr bwMode="auto">
                <a:xfrm>
                  <a:off x="7620000" y="22098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AutoShape 22"/>
                <p:cNvSpPr>
                  <a:spLocks noChangeArrowheads="1"/>
                </p:cNvSpPr>
                <p:nvPr/>
              </p:nvSpPr>
              <p:spPr bwMode="auto">
                <a:xfrm rot="5400000">
                  <a:off x="7581900" y="1866900"/>
                  <a:ext cx="685800" cy="152400"/>
                </a:xfrm>
                <a:prstGeom prst="flowChartTerminator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3" name="Rectangle 23"/>
                <p:cNvSpPr>
                  <a:spLocks noChangeArrowheads="1"/>
                </p:cNvSpPr>
                <p:nvPr/>
              </p:nvSpPr>
              <p:spPr bwMode="auto">
                <a:xfrm>
                  <a:off x="990600" y="1524000"/>
                  <a:ext cx="304800" cy="22098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IR</a:t>
                  </a:r>
                </a:p>
              </p:txBody>
            </p:sp>
            <p:sp>
              <p:nvSpPr>
                <p:cNvPr id="124" name="AutoShape 24"/>
                <p:cNvSpPr>
                  <a:spLocks noChangeArrowheads="1"/>
                </p:cNvSpPr>
                <p:nvPr/>
              </p:nvSpPr>
              <p:spPr bwMode="auto">
                <a:xfrm rot="5400000">
                  <a:off x="990600" y="3352800"/>
                  <a:ext cx="152400" cy="1524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Rectangle 25"/>
                <p:cNvSpPr>
                  <a:spLocks noChangeArrowheads="1"/>
                </p:cNvSpPr>
                <p:nvPr/>
              </p:nvSpPr>
              <p:spPr bwMode="auto">
                <a:xfrm>
                  <a:off x="3200400" y="1524000"/>
                  <a:ext cx="304800" cy="22098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A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B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IR</a:t>
                  </a:r>
                </a:p>
              </p:txBody>
            </p:sp>
            <p:sp>
              <p:nvSpPr>
                <p:cNvPr id="126" name="AutoShape 26"/>
                <p:cNvSpPr>
                  <a:spLocks noChangeArrowheads="1"/>
                </p:cNvSpPr>
                <p:nvPr/>
              </p:nvSpPr>
              <p:spPr bwMode="auto">
                <a:xfrm rot="5400000">
                  <a:off x="3200400" y="3352800"/>
                  <a:ext cx="152400" cy="152400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7" name="Rectangle 27"/>
                <p:cNvSpPr>
                  <a:spLocks noChangeArrowheads="1"/>
                </p:cNvSpPr>
                <p:nvPr/>
              </p:nvSpPr>
              <p:spPr bwMode="auto">
                <a:xfrm>
                  <a:off x="5257800" y="1524000"/>
                  <a:ext cx="304800" cy="22098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O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B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IR</a:t>
                  </a:r>
                </a:p>
              </p:txBody>
            </p:sp>
            <p:sp>
              <p:nvSpPr>
                <p:cNvPr id="128" name="AutoShape 28"/>
                <p:cNvSpPr>
                  <a:spLocks noChangeArrowheads="1"/>
                </p:cNvSpPr>
                <p:nvPr/>
              </p:nvSpPr>
              <p:spPr bwMode="auto">
                <a:xfrm rot="5400000">
                  <a:off x="5268912" y="3341688"/>
                  <a:ext cx="130175" cy="152400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Line 29"/>
                <p:cNvSpPr>
                  <a:spLocks noChangeShapeType="1"/>
                </p:cNvSpPr>
                <p:nvPr/>
              </p:nvSpPr>
              <p:spPr bwMode="auto">
                <a:xfrm>
                  <a:off x="4953000" y="22098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Rectangle 30"/>
                <p:cNvSpPr>
                  <a:spLocks noChangeArrowheads="1"/>
                </p:cNvSpPr>
                <p:nvPr/>
              </p:nvSpPr>
              <p:spPr bwMode="auto">
                <a:xfrm>
                  <a:off x="7315200" y="1524000"/>
                  <a:ext cx="304800" cy="22098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O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IR</a:t>
                  </a:r>
                </a:p>
              </p:txBody>
            </p:sp>
            <p:sp>
              <p:nvSpPr>
                <p:cNvPr id="131" name="AutoShape 31"/>
                <p:cNvSpPr>
                  <a:spLocks noChangeArrowheads="1"/>
                </p:cNvSpPr>
                <p:nvPr/>
              </p:nvSpPr>
              <p:spPr bwMode="auto">
                <a:xfrm rot="5400000">
                  <a:off x="7326312" y="3341688"/>
                  <a:ext cx="130175" cy="152400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Line 32"/>
                <p:cNvSpPr>
                  <a:spLocks noChangeShapeType="1"/>
                </p:cNvSpPr>
                <p:nvPr/>
              </p:nvSpPr>
              <p:spPr bwMode="auto">
                <a:xfrm>
                  <a:off x="7086600" y="22098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Line 33"/>
                <p:cNvSpPr>
                  <a:spLocks noChangeShapeType="1"/>
                </p:cNvSpPr>
                <p:nvPr/>
              </p:nvSpPr>
              <p:spPr bwMode="auto">
                <a:xfrm>
                  <a:off x="2895600" y="17526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Line 34"/>
                <p:cNvSpPr>
                  <a:spLocks noChangeShapeType="1"/>
                </p:cNvSpPr>
                <p:nvPr/>
              </p:nvSpPr>
              <p:spPr bwMode="auto">
                <a:xfrm>
                  <a:off x="2895600" y="25146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5" name="Line 35"/>
                <p:cNvSpPr>
                  <a:spLocks noChangeShapeType="1"/>
                </p:cNvSpPr>
                <p:nvPr/>
              </p:nvSpPr>
              <p:spPr bwMode="auto">
                <a:xfrm>
                  <a:off x="3505200" y="3581400"/>
                  <a:ext cx="1752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Line 36"/>
                <p:cNvSpPr>
                  <a:spLocks noChangeShapeType="1"/>
                </p:cNvSpPr>
                <p:nvPr/>
              </p:nvSpPr>
              <p:spPr bwMode="auto">
                <a:xfrm>
                  <a:off x="5562600" y="2819400"/>
                  <a:ext cx="5334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Freeform 37"/>
                <p:cNvSpPr>
                  <a:spLocks/>
                </p:cNvSpPr>
                <p:nvPr/>
              </p:nvSpPr>
              <p:spPr bwMode="auto">
                <a:xfrm>
                  <a:off x="4191000" y="2514600"/>
                  <a:ext cx="1066800" cy="304800"/>
                </a:xfrm>
                <a:custGeom>
                  <a:avLst/>
                  <a:gdLst>
                    <a:gd name="T0" fmla="*/ 0 w 960"/>
                    <a:gd name="T1" fmla="*/ 0 h 144"/>
                    <a:gd name="T2" fmla="*/ 0 w 960"/>
                    <a:gd name="T3" fmla="*/ 144 h 144"/>
                    <a:gd name="T4" fmla="*/ 960 w 960"/>
                    <a:gd name="T5" fmla="*/ 144 h 144"/>
                    <a:gd name="T6" fmla="*/ 0 60000 65536"/>
                    <a:gd name="T7" fmla="*/ 0 60000 65536"/>
                    <a:gd name="T8" fmla="*/ 0 60000 65536"/>
                    <a:gd name="T9" fmla="*/ 0 w 960"/>
                    <a:gd name="T10" fmla="*/ 0 h 144"/>
                    <a:gd name="T11" fmla="*/ 960 w 960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0" h="144">
                      <a:moveTo>
                        <a:pt x="0" y="0"/>
                      </a:moveTo>
                      <a:lnTo>
                        <a:pt x="0" y="144"/>
                      </a:lnTo>
                      <a:lnTo>
                        <a:pt x="960" y="144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Freeform 38"/>
                <p:cNvSpPr>
                  <a:spLocks/>
                </p:cNvSpPr>
                <p:nvPr/>
              </p:nvSpPr>
              <p:spPr bwMode="auto">
                <a:xfrm flipV="1">
                  <a:off x="5715000" y="1676400"/>
                  <a:ext cx="1600200" cy="533400"/>
                </a:xfrm>
                <a:custGeom>
                  <a:avLst/>
                  <a:gdLst>
                    <a:gd name="T0" fmla="*/ 0 w 960"/>
                    <a:gd name="T1" fmla="*/ 0 h 144"/>
                    <a:gd name="T2" fmla="*/ 0 w 960"/>
                    <a:gd name="T3" fmla="*/ 144 h 144"/>
                    <a:gd name="T4" fmla="*/ 960 w 960"/>
                    <a:gd name="T5" fmla="*/ 144 h 144"/>
                    <a:gd name="T6" fmla="*/ 0 60000 65536"/>
                    <a:gd name="T7" fmla="*/ 0 60000 65536"/>
                    <a:gd name="T8" fmla="*/ 0 60000 65536"/>
                    <a:gd name="T9" fmla="*/ 0 w 960"/>
                    <a:gd name="T10" fmla="*/ 0 h 144"/>
                    <a:gd name="T11" fmla="*/ 960 w 960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0" h="144">
                      <a:moveTo>
                        <a:pt x="0" y="0"/>
                      </a:moveTo>
                      <a:lnTo>
                        <a:pt x="0" y="144"/>
                      </a:lnTo>
                      <a:lnTo>
                        <a:pt x="960" y="144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Line 39"/>
                <p:cNvSpPr>
                  <a:spLocks noChangeShapeType="1"/>
                </p:cNvSpPr>
                <p:nvPr/>
              </p:nvSpPr>
              <p:spPr bwMode="auto">
                <a:xfrm>
                  <a:off x="5562600" y="3581400"/>
                  <a:ext cx="1752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Line 40"/>
                <p:cNvSpPr>
                  <a:spLocks noChangeShapeType="1"/>
                </p:cNvSpPr>
                <p:nvPr/>
              </p:nvSpPr>
              <p:spPr bwMode="auto">
                <a:xfrm>
                  <a:off x="7620000" y="16764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133600" y="2743200"/>
                  <a:ext cx="0" cy="8382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38400" y="2743200"/>
                  <a:ext cx="0" cy="8382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3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743200" y="2743200"/>
                  <a:ext cx="0" cy="11430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981200" y="2819400"/>
                  <a:ext cx="304800" cy="1524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2286000" y="2819400"/>
                  <a:ext cx="304800" cy="1524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590800" y="2819400"/>
                  <a:ext cx="304800" cy="1524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Freeform 47"/>
                <p:cNvSpPr>
                  <a:spLocks/>
                </p:cNvSpPr>
                <p:nvPr/>
              </p:nvSpPr>
              <p:spPr bwMode="auto">
                <a:xfrm>
                  <a:off x="3581400" y="3124200"/>
                  <a:ext cx="152400" cy="457200"/>
                </a:xfrm>
                <a:custGeom>
                  <a:avLst/>
                  <a:gdLst>
                    <a:gd name="T0" fmla="*/ 0 w 288"/>
                    <a:gd name="T1" fmla="*/ 288 h 288"/>
                    <a:gd name="T2" fmla="*/ 0 w 288"/>
                    <a:gd name="T3" fmla="*/ 0 h 288"/>
                    <a:gd name="T4" fmla="*/ 288 w 288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288"/>
                    <a:gd name="T11" fmla="*/ 288 w 288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288">
                      <a:moveTo>
                        <a:pt x="0" y="288"/>
                      </a:moveTo>
                      <a:lnTo>
                        <a:pt x="0" y="0"/>
                      </a:lnTo>
                      <a:lnTo>
                        <a:pt x="2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505200" y="3276600"/>
                  <a:ext cx="152400" cy="1524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57200" y="3048000"/>
                  <a:ext cx="552450" cy="3667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0909"/>
                      </a:solidFill>
                      <a:effectLst/>
                      <a:uLnTx/>
                      <a:uFillTx/>
                    </a:rPr>
                    <a:t>F/D</a:t>
                  </a:r>
                </a:p>
              </p:txBody>
            </p:sp>
            <p:sp>
              <p:nvSpPr>
                <p:cNvPr id="15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667000" y="3048000"/>
                  <a:ext cx="565150" cy="3667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0909"/>
                      </a:solidFill>
                      <a:effectLst/>
                      <a:uLnTx/>
                      <a:uFillTx/>
                    </a:rPr>
                    <a:t>D/X</a:t>
                  </a:r>
                </a:p>
              </p:txBody>
            </p:sp>
            <p:sp>
              <p:nvSpPr>
                <p:cNvPr id="15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724400" y="3048000"/>
                  <a:ext cx="590550" cy="3667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0909"/>
                      </a:solidFill>
                      <a:effectLst/>
                      <a:uLnTx/>
                      <a:uFillTx/>
                    </a:rPr>
                    <a:t>X/M</a:t>
                  </a:r>
                </a:p>
              </p:txBody>
            </p:sp>
            <p:sp>
              <p:nvSpPr>
                <p:cNvPr id="152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6737350" y="3048000"/>
                  <a:ext cx="654050" cy="3667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0909"/>
                      </a:solidFill>
                      <a:effectLst/>
                      <a:uLnTx/>
                      <a:uFillTx/>
                    </a:rPr>
                    <a:t>M/W</a:t>
                  </a:r>
                </a:p>
              </p:txBody>
            </p:sp>
            <p:sp>
              <p:nvSpPr>
                <p:cNvPr id="153" name="AutoShape 54"/>
                <p:cNvSpPr>
                  <a:spLocks noChangeArrowheads="1"/>
                </p:cNvSpPr>
                <p:nvPr/>
              </p:nvSpPr>
              <p:spPr bwMode="auto">
                <a:xfrm rot="5400000">
                  <a:off x="4191000" y="1524000"/>
                  <a:ext cx="457200" cy="152400"/>
                </a:xfrm>
                <a:prstGeom prst="flowChartTerminator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Line 55"/>
                <p:cNvSpPr>
                  <a:spLocks noChangeShapeType="1"/>
                </p:cNvSpPr>
                <p:nvPr/>
              </p:nvSpPr>
              <p:spPr bwMode="auto">
                <a:xfrm>
                  <a:off x="4495800" y="17526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3962400" y="1066800"/>
                  <a:ext cx="381000" cy="533400"/>
                </a:xfrm>
                <a:custGeom>
                  <a:avLst/>
                  <a:gdLst>
                    <a:gd name="T0" fmla="*/ 0 w 336"/>
                    <a:gd name="T1" fmla="*/ 0 h 432"/>
                    <a:gd name="T2" fmla="*/ 0 w 336"/>
                    <a:gd name="T3" fmla="*/ 432 h 432"/>
                    <a:gd name="T4" fmla="*/ 336 w 33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432"/>
                    <a:gd name="T11" fmla="*/ 336 w 33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432">
                      <a:moveTo>
                        <a:pt x="0" y="0"/>
                      </a:moveTo>
                      <a:lnTo>
                        <a:pt x="0" y="432"/>
                      </a:lnTo>
                      <a:lnTo>
                        <a:pt x="336" y="432"/>
                      </a:lnTo>
                    </a:path>
                  </a:pathLst>
                </a:custGeom>
                <a:noFill/>
                <a:ln w="28575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4114800" y="1219200"/>
                  <a:ext cx="1600200" cy="457200"/>
                </a:xfrm>
                <a:custGeom>
                  <a:avLst/>
                  <a:gdLst>
                    <a:gd name="T0" fmla="*/ 1008 w 1008"/>
                    <a:gd name="T1" fmla="*/ 288 h 288"/>
                    <a:gd name="T2" fmla="*/ 1008 w 1008"/>
                    <a:gd name="T3" fmla="*/ 0 h 288"/>
                    <a:gd name="T4" fmla="*/ 0 w 1008"/>
                    <a:gd name="T5" fmla="*/ 0 h 288"/>
                    <a:gd name="T6" fmla="*/ 0 w 1008"/>
                    <a:gd name="T7" fmla="*/ 144 h 288"/>
                    <a:gd name="T8" fmla="*/ 144 w 1008"/>
                    <a:gd name="T9" fmla="*/ 144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8"/>
                    <a:gd name="T16" fmla="*/ 0 h 288"/>
                    <a:gd name="T17" fmla="*/ 1008 w 1008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8" h="288">
                      <a:moveTo>
                        <a:pt x="1008" y="288"/>
                      </a:moveTo>
                      <a:lnTo>
                        <a:pt x="1008" y="0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144"/>
                      </a:lnTo>
                    </a:path>
                  </a:pathLst>
                </a:custGeom>
                <a:noFill/>
                <a:ln w="28575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7" name="AutoShape 60"/>
                <p:cNvSpPr>
                  <a:spLocks noChangeArrowheads="1"/>
                </p:cNvSpPr>
                <p:nvPr/>
              </p:nvSpPr>
              <p:spPr bwMode="auto">
                <a:xfrm rot="5400000">
                  <a:off x="6019800" y="2667000"/>
                  <a:ext cx="304800" cy="152400"/>
                </a:xfrm>
                <a:prstGeom prst="flowChartTerminator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8" name="Line 61"/>
                <p:cNvSpPr>
                  <a:spLocks noChangeShapeType="1"/>
                </p:cNvSpPr>
                <p:nvPr/>
              </p:nvSpPr>
              <p:spPr bwMode="auto">
                <a:xfrm>
                  <a:off x="6248400" y="28194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Freeform 62"/>
                <p:cNvSpPr>
                  <a:spLocks/>
                </p:cNvSpPr>
                <p:nvPr/>
              </p:nvSpPr>
              <p:spPr bwMode="auto">
                <a:xfrm>
                  <a:off x="5867400" y="1066800"/>
                  <a:ext cx="228600" cy="1600200"/>
                </a:xfrm>
                <a:custGeom>
                  <a:avLst/>
                  <a:gdLst>
                    <a:gd name="T0" fmla="*/ 0 w 336"/>
                    <a:gd name="T1" fmla="*/ 0 h 432"/>
                    <a:gd name="T2" fmla="*/ 0 w 336"/>
                    <a:gd name="T3" fmla="*/ 432 h 432"/>
                    <a:gd name="T4" fmla="*/ 336 w 33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432"/>
                    <a:gd name="T11" fmla="*/ 336 w 33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432">
                      <a:moveTo>
                        <a:pt x="0" y="0"/>
                      </a:moveTo>
                      <a:lnTo>
                        <a:pt x="0" y="432"/>
                      </a:lnTo>
                      <a:lnTo>
                        <a:pt x="336" y="432"/>
                      </a:lnTo>
                    </a:path>
                  </a:pathLst>
                </a:custGeom>
                <a:noFill/>
                <a:ln w="28575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0" name="Freeform 63"/>
                <p:cNvSpPr>
                  <a:spLocks/>
                </p:cNvSpPr>
                <p:nvPr/>
              </p:nvSpPr>
              <p:spPr bwMode="auto">
                <a:xfrm>
                  <a:off x="1447800" y="1066800"/>
                  <a:ext cx="6781800" cy="838200"/>
                </a:xfrm>
                <a:custGeom>
                  <a:avLst/>
                  <a:gdLst>
                    <a:gd name="T0" fmla="*/ 4128 w 4272"/>
                    <a:gd name="T1" fmla="*/ 528 h 528"/>
                    <a:gd name="T2" fmla="*/ 4272 w 4272"/>
                    <a:gd name="T3" fmla="*/ 528 h 528"/>
                    <a:gd name="T4" fmla="*/ 4272 w 4272"/>
                    <a:gd name="T5" fmla="*/ 0 h 528"/>
                    <a:gd name="T6" fmla="*/ 0 w 4272"/>
                    <a:gd name="T7" fmla="*/ 0 h 528"/>
                    <a:gd name="T8" fmla="*/ 0 w 4272"/>
                    <a:gd name="T9" fmla="*/ 432 h 528"/>
                    <a:gd name="T10" fmla="*/ 144 w 4272"/>
                    <a:gd name="T11" fmla="*/ 432 h 52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272"/>
                    <a:gd name="T19" fmla="*/ 0 h 528"/>
                    <a:gd name="T20" fmla="*/ 4272 w 4272"/>
                    <a:gd name="T21" fmla="*/ 528 h 52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272" h="528">
                      <a:moveTo>
                        <a:pt x="4128" y="528"/>
                      </a:moveTo>
                      <a:lnTo>
                        <a:pt x="4272" y="528"/>
                      </a:lnTo>
                      <a:lnTo>
                        <a:pt x="4272" y="0"/>
                      </a:lnTo>
                      <a:lnTo>
                        <a:pt x="0" y="0"/>
                      </a:lnTo>
                      <a:lnTo>
                        <a:pt x="0" y="432"/>
                      </a:lnTo>
                      <a:lnTo>
                        <a:pt x="144" y="432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1" name="Freeform 64"/>
                <p:cNvSpPr>
                  <a:spLocks/>
                </p:cNvSpPr>
                <p:nvPr/>
              </p:nvSpPr>
              <p:spPr bwMode="auto">
                <a:xfrm>
                  <a:off x="2743200" y="3581400"/>
                  <a:ext cx="5486400" cy="304800"/>
                </a:xfrm>
                <a:custGeom>
                  <a:avLst/>
                  <a:gdLst>
                    <a:gd name="T0" fmla="*/ 3072 w 3456"/>
                    <a:gd name="T1" fmla="*/ 0 h 192"/>
                    <a:gd name="T2" fmla="*/ 3456 w 3456"/>
                    <a:gd name="T3" fmla="*/ 0 h 192"/>
                    <a:gd name="T4" fmla="*/ 3456 w 3456"/>
                    <a:gd name="T5" fmla="*/ 192 h 192"/>
                    <a:gd name="T6" fmla="*/ 0 w 3456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456"/>
                    <a:gd name="T13" fmla="*/ 0 h 192"/>
                    <a:gd name="T14" fmla="*/ 3456 w 3456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456" h="192">
                      <a:moveTo>
                        <a:pt x="3072" y="0"/>
                      </a:moveTo>
                      <a:lnTo>
                        <a:pt x="3456" y="0"/>
                      </a:lnTo>
                      <a:lnTo>
                        <a:pt x="3456" y="192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2" name="AutoShape 65"/>
                <p:cNvSpPr>
                  <a:spLocks noChangeArrowheads="1"/>
                </p:cNvSpPr>
                <p:nvPr/>
              </p:nvSpPr>
              <p:spPr bwMode="auto">
                <a:xfrm rot="5400000">
                  <a:off x="3810000" y="2286000"/>
                  <a:ext cx="457200" cy="152400"/>
                </a:xfrm>
                <a:prstGeom prst="flowChartTerminator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3" name="Freeform 67"/>
                <p:cNvSpPr>
                  <a:spLocks/>
                </p:cNvSpPr>
                <p:nvPr/>
              </p:nvSpPr>
              <p:spPr bwMode="auto">
                <a:xfrm>
                  <a:off x="3657600" y="1066800"/>
                  <a:ext cx="304800" cy="1295400"/>
                </a:xfrm>
                <a:custGeom>
                  <a:avLst/>
                  <a:gdLst>
                    <a:gd name="T0" fmla="*/ 0 w 336"/>
                    <a:gd name="T1" fmla="*/ 0 h 432"/>
                    <a:gd name="T2" fmla="*/ 0 w 336"/>
                    <a:gd name="T3" fmla="*/ 432 h 432"/>
                    <a:gd name="T4" fmla="*/ 336 w 33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432"/>
                    <a:gd name="T11" fmla="*/ 336 w 33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432">
                      <a:moveTo>
                        <a:pt x="0" y="0"/>
                      </a:moveTo>
                      <a:lnTo>
                        <a:pt x="0" y="432"/>
                      </a:lnTo>
                      <a:lnTo>
                        <a:pt x="336" y="432"/>
                      </a:lnTo>
                    </a:path>
                  </a:pathLst>
                </a:custGeom>
                <a:noFill/>
                <a:ln w="28575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4" name="Freeform 69"/>
                <p:cNvSpPr>
                  <a:spLocks/>
                </p:cNvSpPr>
                <p:nvPr/>
              </p:nvSpPr>
              <p:spPr bwMode="auto">
                <a:xfrm>
                  <a:off x="3810000" y="1219200"/>
                  <a:ext cx="304800" cy="990600"/>
                </a:xfrm>
                <a:custGeom>
                  <a:avLst/>
                  <a:gdLst>
                    <a:gd name="T0" fmla="*/ 192 w 192"/>
                    <a:gd name="T1" fmla="*/ 0 h 624"/>
                    <a:gd name="T2" fmla="*/ 0 w 192"/>
                    <a:gd name="T3" fmla="*/ 0 h 624"/>
                    <a:gd name="T4" fmla="*/ 0 w 192"/>
                    <a:gd name="T5" fmla="*/ 624 h 624"/>
                    <a:gd name="T6" fmla="*/ 96 w 192"/>
                    <a:gd name="T7" fmla="*/ 624 h 6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624"/>
                    <a:gd name="T14" fmla="*/ 192 w 192"/>
                    <a:gd name="T15" fmla="*/ 624 h 6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624">
                      <a:moveTo>
                        <a:pt x="192" y="0"/>
                      </a:moveTo>
                      <a:lnTo>
                        <a:pt x="0" y="0"/>
                      </a:lnTo>
                      <a:lnTo>
                        <a:pt x="0" y="624"/>
                      </a:lnTo>
                      <a:lnTo>
                        <a:pt x="96" y="624"/>
                      </a:lnTo>
                    </a:path>
                  </a:pathLst>
                </a:custGeom>
                <a:noFill/>
                <a:ln w="28575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Line 70"/>
                <p:cNvSpPr>
                  <a:spLocks noChangeShapeType="1"/>
                </p:cNvSpPr>
                <p:nvPr/>
              </p:nvSpPr>
              <p:spPr bwMode="auto">
                <a:xfrm>
                  <a:off x="3505200" y="2514600"/>
                  <a:ext cx="457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Freeform 71"/>
                <p:cNvSpPr>
                  <a:spLocks/>
                </p:cNvSpPr>
                <p:nvPr/>
              </p:nvSpPr>
              <p:spPr bwMode="auto">
                <a:xfrm>
                  <a:off x="1905000" y="3581400"/>
                  <a:ext cx="3886200" cy="685800"/>
                </a:xfrm>
                <a:custGeom>
                  <a:avLst/>
                  <a:gdLst>
                    <a:gd name="T0" fmla="*/ 912 w 912"/>
                    <a:gd name="T1" fmla="*/ 0 h 432"/>
                    <a:gd name="T2" fmla="*/ 912 w 912"/>
                    <a:gd name="T3" fmla="*/ 336 h 432"/>
                    <a:gd name="T4" fmla="*/ 0 w 912"/>
                    <a:gd name="T5" fmla="*/ 336 h 432"/>
                    <a:gd name="T6" fmla="*/ 0 w 912"/>
                    <a:gd name="T7" fmla="*/ 432 h 4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12"/>
                    <a:gd name="T13" fmla="*/ 0 h 432"/>
                    <a:gd name="T14" fmla="*/ 912 w 912"/>
                    <a:gd name="T15" fmla="*/ 432 h 4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12" h="432">
                      <a:moveTo>
                        <a:pt x="912" y="0"/>
                      </a:moveTo>
                      <a:lnTo>
                        <a:pt x="912" y="336"/>
                      </a:lnTo>
                      <a:lnTo>
                        <a:pt x="0" y="336"/>
                      </a:lnTo>
                      <a:lnTo>
                        <a:pt x="0" y="432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76400" y="3581400"/>
                  <a:ext cx="2133600" cy="685800"/>
                </a:xfrm>
                <a:custGeom>
                  <a:avLst/>
                  <a:gdLst>
                    <a:gd name="T0" fmla="*/ 1056 w 1056"/>
                    <a:gd name="T1" fmla="*/ 0 h 432"/>
                    <a:gd name="T2" fmla="*/ 1056 w 1056"/>
                    <a:gd name="T3" fmla="*/ 288 h 432"/>
                    <a:gd name="T4" fmla="*/ 0 w 1056"/>
                    <a:gd name="T5" fmla="*/ 288 h 432"/>
                    <a:gd name="T6" fmla="*/ 0 w 1056"/>
                    <a:gd name="T7" fmla="*/ 432 h 4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56"/>
                    <a:gd name="T13" fmla="*/ 0 h 432"/>
                    <a:gd name="T14" fmla="*/ 1056 w 1056"/>
                    <a:gd name="T15" fmla="*/ 432 h 4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56" h="432">
                      <a:moveTo>
                        <a:pt x="1056" y="0"/>
                      </a:moveTo>
                      <a:lnTo>
                        <a:pt x="1056" y="288"/>
                      </a:lnTo>
                      <a:lnTo>
                        <a:pt x="0" y="288"/>
                      </a:lnTo>
                      <a:lnTo>
                        <a:pt x="0" y="432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33600" y="3810000"/>
                  <a:ext cx="838200" cy="609600"/>
                </a:xfrm>
                <a:custGeom>
                  <a:avLst/>
                  <a:gdLst>
                    <a:gd name="T0" fmla="*/ 0 w 480"/>
                    <a:gd name="T1" fmla="*/ 480 h 480"/>
                    <a:gd name="T2" fmla="*/ 480 w 480"/>
                    <a:gd name="T3" fmla="*/ 480 h 480"/>
                    <a:gd name="T4" fmla="*/ 480 w 480"/>
                    <a:gd name="T5" fmla="*/ 0 h 480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480"/>
                    <a:gd name="T11" fmla="*/ 480 w 480"/>
                    <a:gd name="T12" fmla="*/ 480 h 4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480">
                      <a:moveTo>
                        <a:pt x="0" y="480"/>
                      </a:moveTo>
                      <a:lnTo>
                        <a:pt x="480" y="480"/>
                      </a:lnTo>
                      <a:lnTo>
                        <a:pt x="480" y="0"/>
                      </a:lnTo>
                    </a:path>
                  </a:pathLst>
                </a:custGeom>
                <a:noFill/>
                <a:ln w="12700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0" name="Line 75"/>
                <p:cNvSpPr>
                  <a:spLocks noChangeShapeType="1"/>
                </p:cNvSpPr>
                <p:nvPr/>
              </p:nvSpPr>
              <p:spPr bwMode="auto">
                <a:xfrm>
                  <a:off x="3048000" y="3581400"/>
                  <a:ext cx="1524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1" name="AutoShape 76"/>
                <p:cNvSpPr>
                  <a:spLocks noChangeArrowheads="1"/>
                </p:cNvSpPr>
                <p:nvPr/>
              </p:nvSpPr>
              <p:spPr bwMode="auto">
                <a:xfrm>
                  <a:off x="1219200" y="4267200"/>
                  <a:ext cx="914400" cy="304800"/>
                </a:xfrm>
                <a:prstGeom prst="flowChartConnector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stall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2" name="Freeform 77"/>
                <p:cNvSpPr>
                  <a:spLocks/>
                </p:cNvSpPr>
                <p:nvPr/>
              </p:nvSpPr>
              <p:spPr bwMode="auto">
                <a:xfrm>
                  <a:off x="1143000" y="3733800"/>
                  <a:ext cx="1828800" cy="914400"/>
                </a:xfrm>
                <a:custGeom>
                  <a:avLst/>
                  <a:gdLst>
                    <a:gd name="T0" fmla="*/ 1392 w 1392"/>
                    <a:gd name="T1" fmla="*/ 480 h 720"/>
                    <a:gd name="T2" fmla="*/ 1392 w 1392"/>
                    <a:gd name="T3" fmla="*/ 720 h 720"/>
                    <a:gd name="T4" fmla="*/ 0 w 1392"/>
                    <a:gd name="T5" fmla="*/ 720 h 720"/>
                    <a:gd name="T6" fmla="*/ 0 w 1392"/>
                    <a:gd name="T7" fmla="*/ 0 h 7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92"/>
                    <a:gd name="T13" fmla="*/ 0 h 720"/>
                    <a:gd name="T14" fmla="*/ 1392 w 1392"/>
                    <a:gd name="T15" fmla="*/ 720 h 7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92" h="720">
                      <a:moveTo>
                        <a:pt x="1392" y="480"/>
                      </a:moveTo>
                      <a:lnTo>
                        <a:pt x="1392" y="720"/>
                      </a:lnTo>
                      <a:lnTo>
                        <a:pt x="0" y="7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3" name="Freeform 78"/>
                <p:cNvSpPr>
                  <a:spLocks/>
                </p:cNvSpPr>
                <p:nvPr/>
              </p:nvSpPr>
              <p:spPr bwMode="auto">
                <a:xfrm>
                  <a:off x="381000" y="3733800"/>
                  <a:ext cx="838200" cy="914400"/>
                </a:xfrm>
                <a:custGeom>
                  <a:avLst/>
                  <a:gdLst>
                    <a:gd name="T0" fmla="*/ 624 w 624"/>
                    <a:gd name="T1" fmla="*/ 672 h 672"/>
                    <a:gd name="T2" fmla="*/ 0 w 624"/>
                    <a:gd name="T3" fmla="*/ 672 h 672"/>
                    <a:gd name="T4" fmla="*/ 0 w 624"/>
                    <a:gd name="T5" fmla="*/ 0 h 672"/>
                    <a:gd name="T6" fmla="*/ 0 60000 65536"/>
                    <a:gd name="T7" fmla="*/ 0 60000 65536"/>
                    <a:gd name="T8" fmla="*/ 0 60000 65536"/>
                    <a:gd name="T9" fmla="*/ 0 w 624"/>
                    <a:gd name="T10" fmla="*/ 0 h 672"/>
                    <a:gd name="T11" fmla="*/ 624 w 624"/>
                    <a:gd name="T12" fmla="*/ 672 h 6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24" h="672">
                      <a:moveTo>
                        <a:pt x="624" y="672"/>
                      </a:moveTo>
                      <a:lnTo>
                        <a:pt x="0" y="67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4" name="Line 79"/>
                <p:cNvSpPr>
                  <a:spLocks noChangeShapeType="1"/>
                </p:cNvSpPr>
                <p:nvPr/>
              </p:nvSpPr>
              <p:spPr bwMode="auto">
                <a:xfrm>
                  <a:off x="1447800" y="3581400"/>
                  <a:ext cx="0" cy="685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5" name="AutoShape 80"/>
                <p:cNvSpPr>
                  <a:spLocks noChangeArrowheads="1"/>
                </p:cNvSpPr>
                <p:nvPr/>
              </p:nvSpPr>
              <p:spPr bwMode="auto">
                <a:xfrm rot="5400000">
                  <a:off x="2819400" y="3581400"/>
                  <a:ext cx="304800" cy="152400"/>
                </a:xfrm>
                <a:prstGeom prst="flowChartTerminator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6" name="Line 81"/>
                <p:cNvSpPr>
                  <a:spLocks noChangeShapeType="1"/>
                </p:cNvSpPr>
                <p:nvPr/>
              </p:nvSpPr>
              <p:spPr bwMode="auto">
                <a:xfrm>
                  <a:off x="2514600" y="3733800"/>
                  <a:ext cx="381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7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997075" y="3519488"/>
                  <a:ext cx="595313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0909"/>
                      </a:solidFill>
                      <a:effectLst/>
                      <a:uLnTx/>
                      <a:uFillTx/>
                      <a:latin typeface="Courier New" pitchFamily="-65" charset="0"/>
                    </a:rPr>
                    <a:t>nop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909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8" name="AutoShape 83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2247900" y="4533900"/>
                  <a:ext cx="304800" cy="228600"/>
                </a:xfrm>
                <a:prstGeom prst="flowChartExtract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9" name="AutoShape 84"/>
                <p:cNvSpPr>
                  <a:spLocks noChangeArrowheads="1"/>
                </p:cNvSpPr>
                <p:nvPr/>
              </p:nvSpPr>
              <p:spPr bwMode="auto">
                <a:xfrm>
                  <a:off x="2133600" y="45720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1" name="Line 90"/>
                <p:cNvSpPr>
                  <a:spLocks noChangeShapeType="1"/>
                </p:cNvSpPr>
                <p:nvPr/>
              </p:nvSpPr>
              <p:spPr bwMode="auto">
                <a:xfrm>
                  <a:off x="1295400" y="3581400"/>
                  <a:ext cx="1600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2" name="AutoShape 91"/>
                <p:cNvSpPr>
                  <a:spLocks noChangeArrowheads="1"/>
                </p:cNvSpPr>
                <p:nvPr/>
              </p:nvSpPr>
              <p:spPr bwMode="auto">
                <a:xfrm>
                  <a:off x="3733800" y="3505200"/>
                  <a:ext cx="152400" cy="152400"/>
                </a:xfrm>
                <a:prstGeom prst="flowChartConnector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" name="AutoShape 92"/>
                <p:cNvSpPr>
                  <a:spLocks noChangeArrowheads="1"/>
                </p:cNvSpPr>
                <p:nvPr/>
              </p:nvSpPr>
              <p:spPr bwMode="auto">
                <a:xfrm>
                  <a:off x="5715000" y="3505200"/>
                  <a:ext cx="152400" cy="152400"/>
                </a:xfrm>
                <a:prstGeom prst="flowChartConnector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" name="AutoShape 93"/>
                <p:cNvSpPr>
                  <a:spLocks noChangeArrowheads="1"/>
                </p:cNvSpPr>
                <p:nvPr/>
              </p:nvSpPr>
              <p:spPr bwMode="auto">
                <a:xfrm>
                  <a:off x="1371600" y="3505200"/>
                  <a:ext cx="152400" cy="152400"/>
                </a:xfrm>
                <a:prstGeom prst="flowChartConnector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5" name="AutoShape 94"/>
                <p:cNvSpPr>
                  <a:spLocks noChangeArrowheads="1"/>
                </p:cNvSpPr>
                <p:nvPr/>
              </p:nvSpPr>
              <p:spPr bwMode="auto">
                <a:xfrm>
                  <a:off x="3581400" y="9906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6" name="AutoShape 95"/>
                <p:cNvSpPr>
                  <a:spLocks noChangeArrowheads="1"/>
                </p:cNvSpPr>
                <p:nvPr/>
              </p:nvSpPr>
              <p:spPr bwMode="auto">
                <a:xfrm>
                  <a:off x="3886200" y="9906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7" name="AutoShape 96"/>
                <p:cNvSpPr>
                  <a:spLocks noChangeArrowheads="1"/>
                </p:cNvSpPr>
                <p:nvPr/>
              </p:nvSpPr>
              <p:spPr bwMode="auto">
                <a:xfrm>
                  <a:off x="5791200" y="9906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8" name="AutoShape 97"/>
                <p:cNvSpPr>
                  <a:spLocks noChangeArrowheads="1"/>
                </p:cNvSpPr>
                <p:nvPr/>
              </p:nvSpPr>
              <p:spPr bwMode="auto">
                <a:xfrm>
                  <a:off x="5638800" y="16002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9" name="AutoShape 98"/>
                <p:cNvSpPr>
                  <a:spLocks noChangeArrowheads="1"/>
                </p:cNvSpPr>
                <p:nvPr/>
              </p:nvSpPr>
              <p:spPr bwMode="auto">
                <a:xfrm>
                  <a:off x="4038600" y="11430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0" name="AutoShape 99"/>
                <p:cNvSpPr>
                  <a:spLocks noChangeArrowheads="1"/>
                </p:cNvSpPr>
                <p:nvPr/>
              </p:nvSpPr>
              <p:spPr bwMode="auto">
                <a:xfrm>
                  <a:off x="5638800" y="2133600"/>
                  <a:ext cx="152400" cy="152400"/>
                </a:xfrm>
                <a:prstGeom prst="flowChartConnector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7" name="Oval 16"/>
              <p:cNvSpPr/>
              <p:nvPr/>
            </p:nvSpPr>
            <p:spPr>
              <a:xfrm>
                <a:off x="5848325" y="1905000"/>
                <a:ext cx="457200" cy="304800"/>
              </a:xfrm>
              <a:prstGeom prst="ellipse">
                <a:avLst/>
              </a:prstGeom>
              <a:noFill/>
              <a:ln w="762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833093" y="2457026"/>
                <a:ext cx="457200" cy="304800"/>
              </a:xfrm>
              <a:prstGeom prst="ellipse">
                <a:avLst/>
              </a:prstGeom>
              <a:noFill/>
              <a:ln w="762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1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Stalls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81400" y="4572000"/>
            <a:ext cx="0" cy="144780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7400" y="4572000"/>
            <a:ext cx="0" cy="144780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53400" y="4572000"/>
            <a:ext cx="0" cy="144780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81800" y="64740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Image: </a:t>
            </a:r>
            <a:r>
              <a:rPr lang="en-US" sz="1400" dirty="0" smtClean="0">
                <a:hlinkClick r:id="rId3"/>
              </a:rPr>
              <a:t>Penn CIS501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8121" y="1326958"/>
            <a:ext cx="8763000" cy="4692842"/>
            <a:chOff x="148121" y="1326958"/>
            <a:chExt cx="8763000" cy="4692842"/>
          </a:xfrm>
        </p:grpSpPr>
        <p:sp>
          <p:nvSpPr>
            <p:cNvPr id="4" name="TextBox 3"/>
            <p:cNvSpPr txBox="1"/>
            <p:nvPr/>
          </p:nvSpPr>
          <p:spPr>
            <a:xfrm>
              <a:off x="5867400" y="51932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load [R3]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 R7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81400" y="51932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add R1,R7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 R2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8121" y="1326958"/>
              <a:ext cx="8763000" cy="4692842"/>
              <a:chOff x="148121" y="1326958"/>
              <a:chExt cx="8763000" cy="469284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581400" y="4572000"/>
                <a:ext cx="4601012" cy="1447800"/>
                <a:chOff x="3581400" y="4572000"/>
                <a:chExt cx="4601012" cy="1447800"/>
              </a:xfrm>
            </p:grpSpPr>
            <p:sp>
              <p:nvSpPr>
                <p:cNvPr id="103" name="TextBox 102"/>
                <p:cNvSpPr txBox="1"/>
                <p:nvPr/>
              </p:nvSpPr>
              <p:spPr>
                <a:xfrm>
                  <a:off x="5896412" y="5573354"/>
                  <a:ext cx="228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3581400" y="4572000"/>
                  <a:ext cx="0" cy="144780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867400" y="4572000"/>
                  <a:ext cx="0" cy="144780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8153400" y="4572000"/>
                  <a:ext cx="0" cy="144780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148121" y="1326958"/>
                <a:ext cx="8763000" cy="4112123"/>
                <a:chOff x="381000" y="990600"/>
                <a:chExt cx="7848600" cy="3810000"/>
              </a:xfrm>
            </p:grpSpPr>
            <p:sp>
              <p:nvSpPr>
                <p:cNvPr id="18" name="Rectangle 4"/>
                <p:cNvSpPr>
                  <a:spLocks noChangeArrowheads="1"/>
                </p:cNvSpPr>
                <p:nvPr/>
              </p:nvSpPr>
              <p:spPr bwMode="auto">
                <a:xfrm>
                  <a:off x="1676400" y="1524000"/>
                  <a:ext cx="1219200" cy="12192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Register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File</a:t>
                  </a:r>
                </a:p>
              </p:txBody>
            </p:sp>
            <p:sp>
              <p:nvSpPr>
                <p:cNvPr id="19" name="AutoShape 5"/>
                <p:cNvSpPr>
                  <a:spLocks noChangeArrowheads="1"/>
                </p:cNvSpPr>
                <p:nvPr/>
              </p:nvSpPr>
              <p:spPr bwMode="auto">
                <a:xfrm rot="5400000">
                  <a:off x="1676400" y="2514600"/>
                  <a:ext cx="152400" cy="1524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Freeform 6"/>
                <p:cNvSpPr>
                  <a:spLocks/>
                </p:cNvSpPr>
                <p:nvPr/>
              </p:nvSpPr>
              <p:spPr bwMode="auto">
                <a:xfrm>
                  <a:off x="4724400" y="1524000"/>
                  <a:ext cx="228600" cy="1219200"/>
                </a:xfrm>
                <a:custGeom>
                  <a:avLst/>
                  <a:gdLst>
                    <a:gd name="T0" fmla="*/ 0 w 384"/>
                    <a:gd name="T1" fmla="*/ 0 h 768"/>
                    <a:gd name="T2" fmla="*/ 0 w 384"/>
                    <a:gd name="T3" fmla="*/ 288 h 768"/>
                    <a:gd name="T4" fmla="*/ 85 w 384"/>
                    <a:gd name="T5" fmla="*/ 386 h 768"/>
                    <a:gd name="T6" fmla="*/ 0 w 384"/>
                    <a:gd name="T7" fmla="*/ 480 h 768"/>
                    <a:gd name="T8" fmla="*/ 0 w 384"/>
                    <a:gd name="T9" fmla="*/ 768 h 768"/>
                    <a:gd name="T10" fmla="*/ 384 w 384"/>
                    <a:gd name="T11" fmla="*/ 576 h 768"/>
                    <a:gd name="T12" fmla="*/ 384 w 384"/>
                    <a:gd name="T13" fmla="*/ 192 h 768"/>
                    <a:gd name="T14" fmla="*/ 0 w 384"/>
                    <a:gd name="T15" fmla="*/ 0 h 7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84"/>
                    <a:gd name="T25" fmla="*/ 0 h 768"/>
                    <a:gd name="T26" fmla="*/ 384 w 384"/>
                    <a:gd name="T27" fmla="*/ 768 h 7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84" h="768">
                      <a:moveTo>
                        <a:pt x="0" y="0"/>
                      </a:moveTo>
                      <a:lnTo>
                        <a:pt x="0" y="288"/>
                      </a:lnTo>
                      <a:lnTo>
                        <a:pt x="85" y="386"/>
                      </a:lnTo>
                      <a:lnTo>
                        <a:pt x="0" y="480"/>
                      </a:lnTo>
                      <a:lnTo>
                        <a:pt x="0" y="768"/>
                      </a:lnTo>
                      <a:lnTo>
                        <a:pt x="384" y="576"/>
                      </a:lnTo>
                      <a:lnTo>
                        <a:pt x="384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CD882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Line 7"/>
                <p:cNvSpPr>
                  <a:spLocks noChangeShapeType="1"/>
                </p:cNvSpPr>
                <p:nvPr/>
              </p:nvSpPr>
              <p:spPr bwMode="auto">
                <a:xfrm>
                  <a:off x="3505200" y="1752600"/>
                  <a:ext cx="838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Line 8"/>
                <p:cNvSpPr>
                  <a:spLocks noChangeShapeType="1"/>
                </p:cNvSpPr>
                <p:nvPr/>
              </p:nvSpPr>
              <p:spPr bwMode="auto">
                <a:xfrm>
                  <a:off x="4114800" y="25146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Line 9"/>
                <p:cNvSpPr>
                  <a:spLocks noChangeShapeType="1"/>
                </p:cNvSpPr>
                <p:nvPr/>
              </p:nvSpPr>
              <p:spPr bwMode="auto">
                <a:xfrm>
                  <a:off x="4495800" y="25146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AutoShape 10"/>
                <p:cNvSpPr>
                  <a:spLocks noChangeArrowheads="1"/>
                </p:cNvSpPr>
                <p:nvPr/>
              </p:nvSpPr>
              <p:spPr bwMode="auto">
                <a:xfrm rot="5400000">
                  <a:off x="4038600" y="2743200"/>
                  <a:ext cx="762000" cy="152400"/>
                </a:xfrm>
                <a:prstGeom prst="flowChartTerminator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Line 11"/>
                <p:cNvSpPr>
                  <a:spLocks noChangeShapeType="1"/>
                </p:cNvSpPr>
                <p:nvPr/>
              </p:nvSpPr>
              <p:spPr bwMode="auto">
                <a:xfrm>
                  <a:off x="4038600" y="31242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AutoShape 12"/>
                <p:cNvSpPr>
                  <a:spLocks noChangeArrowheads="1"/>
                </p:cNvSpPr>
                <p:nvPr/>
              </p:nvSpPr>
              <p:spPr bwMode="auto">
                <a:xfrm>
                  <a:off x="3733800" y="2895600"/>
                  <a:ext cx="304800" cy="457200"/>
                </a:xfrm>
                <a:prstGeom prst="flowChartConnector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X</a:t>
                  </a:r>
                </a:p>
              </p:txBody>
            </p:sp>
            <p:sp>
              <p:nvSpPr>
                <p:cNvPr id="2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905000" y="2452688"/>
                  <a:ext cx="425450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s1</a:t>
                  </a:r>
                </a:p>
              </p:txBody>
            </p:sp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09800" y="2452688"/>
                  <a:ext cx="425450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s2</a:t>
                  </a:r>
                </a:p>
              </p:txBody>
            </p:sp>
            <p:sp>
              <p:nvSpPr>
                <p:cNvPr id="2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590800" y="2452688"/>
                  <a:ext cx="311150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</a:t>
                  </a:r>
                </a:p>
              </p:txBody>
            </p:sp>
            <p:sp>
              <p:nvSpPr>
                <p:cNvPr id="30" name="Rectangle 16"/>
                <p:cNvSpPr>
                  <a:spLocks noChangeArrowheads="1"/>
                </p:cNvSpPr>
                <p:nvPr/>
              </p:nvSpPr>
              <p:spPr bwMode="auto">
                <a:xfrm>
                  <a:off x="6477000" y="1905000"/>
                  <a:ext cx="609600" cy="12192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Data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Mem</a:t>
                  </a:r>
                </a:p>
              </p:txBody>
            </p:sp>
            <p:sp>
              <p:nvSpPr>
                <p:cNvPr id="31" name="AutoShape 17"/>
                <p:cNvSpPr>
                  <a:spLocks noChangeArrowheads="1"/>
                </p:cNvSpPr>
                <p:nvPr/>
              </p:nvSpPr>
              <p:spPr bwMode="auto">
                <a:xfrm rot="5400000">
                  <a:off x="6477000" y="2895600"/>
                  <a:ext cx="152400" cy="1524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Line 18"/>
                <p:cNvSpPr>
                  <a:spLocks noChangeShapeType="1"/>
                </p:cNvSpPr>
                <p:nvPr/>
              </p:nvSpPr>
              <p:spPr bwMode="auto">
                <a:xfrm>
                  <a:off x="5562600" y="220980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394450" y="1995488"/>
                  <a:ext cx="311150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a</a:t>
                  </a:r>
                </a:p>
              </p:txBody>
            </p:sp>
            <p:sp>
              <p:nvSpPr>
                <p:cNvPr id="3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6394450" y="2605088"/>
                  <a:ext cx="311150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</a:t>
                  </a:r>
                </a:p>
              </p:txBody>
            </p:sp>
            <p:sp>
              <p:nvSpPr>
                <p:cNvPr id="35" name="Line 21"/>
                <p:cNvSpPr>
                  <a:spLocks noChangeShapeType="1"/>
                </p:cNvSpPr>
                <p:nvPr/>
              </p:nvSpPr>
              <p:spPr bwMode="auto">
                <a:xfrm>
                  <a:off x="7620000" y="22098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AutoShape 22"/>
                <p:cNvSpPr>
                  <a:spLocks noChangeArrowheads="1"/>
                </p:cNvSpPr>
                <p:nvPr/>
              </p:nvSpPr>
              <p:spPr bwMode="auto">
                <a:xfrm rot="5400000">
                  <a:off x="7581900" y="1866900"/>
                  <a:ext cx="685800" cy="152400"/>
                </a:xfrm>
                <a:prstGeom prst="flowChartTerminator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Rectangle 23"/>
                <p:cNvSpPr>
                  <a:spLocks noChangeArrowheads="1"/>
                </p:cNvSpPr>
                <p:nvPr/>
              </p:nvSpPr>
              <p:spPr bwMode="auto">
                <a:xfrm>
                  <a:off x="990600" y="1524000"/>
                  <a:ext cx="304800" cy="22098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IR</a:t>
                  </a:r>
                </a:p>
              </p:txBody>
            </p:sp>
            <p:sp>
              <p:nvSpPr>
                <p:cNvPr id="38" name="AutoShape 24"/>
                <p:cNvSpPr>
                  <a:spLocks noChangeArrowheads="1"/>
                </p:cNvSpPr>
                <p:nvPr/>
              </p:nvSpPr>
              <p:spPr bwMode="auto">
                <a:xfrm rot="5400000">
                  <a:off x="990600" y="3352800"/>
                  <a:ext cx="152400" cy="1524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Rectangle 25"/>
                <p:cNvSpPr>
                  <a:spLocks noChangeArrowheads="1"/>
                </p:cNvSpPr>
                <p:nvPr/>
              </p:nvSpPr>
              <p:spPr bwMode="auto">
                <a:xfrm>
                  <a:off x="3200400" y="1524000"/>
                  <a:ext cx="304800" cy="22098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A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B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IR</a:t>
                  </a:r>
                </a:p>
              </p:txBody>
            </p:sp>
            <p:sp>
              <p:nvSpPr>
                <p:cNvPr id="40" name="AutoShape 26"/>
                <p:cNvSpPr>
                  <a:spLocks noChangeArrowheads="1"/>
                </p:cNvSpPr>
                <p:nvPr/>
              </p:nvSpPr>
              <p:spPr bwMode="auto">
                <a:xfrm rot="5400000">
                  <a:off x="3200400" y="3352800"/>
                  <a:ext cx="152400" cy="152400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Rectangle 27"/>
                <p:cNvSpPr>
                  <a:spLocks noChangeArrowheads="1"/>
                </p:cNvSpPr>
                <p:nvPr/>
              </p:nvSpPr>
              <p:spPr bwMode="auto">
                <a:xfrm>
                  <a:off x="5257800" y="1524000"/>
                  <a:ext cx="304800" cy="22098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O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B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IR</a:t>
                  </a:r>
                </a:p>
              </p:txBody>
            </p:sp>
            <p:sp>
              <p:nvSpPr>
                <p:cNvPr id="42" name="AutoShape 28"/>
                <p:cNvSpPr>
                  <a:spLocks noChangeArrowheads="1"/>
                </p:cNvSpPr>
                <p:nvPr/>
              </p:nvSpPr>
              <p:spPr bwMode="auto">
                <a:xfrm rot="5400000">
                  <a:off x="5268912" y="3341688"/>
                  <a:ext cx="130175" cy="152400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Line 29"/>
                <p:cNvSpPr>
                  <a:spLocks noChangeShapeType="1"/>
                </p:cNvSpPr>
                <p:nvPr/>
              </p:nvSpPr>
              <p:spPr bwMode="auto">
                <a:xfrm>
                  <a:off x="4953000" y="22098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Rectangle 30"/>
                <p:cNvSpPr>
                  <a:spLocks noChangeArrowheads="1"/>
                </p:cNvSpPr>
                <p:nvPr/>
              </p:nvSpPr>
              <p:spPr bwMode="auto">
                <a:xfrm>
                  <a:off x="7315200" y="1524000"/>
                  <a:ext cx="304800" cy="22098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O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IR</a:t>
                  </a:r>
                </a:p>
              </p:txBody>
            </p:sp>
            <p:sp>
              <p:nvSpPr>
                <p:cNvPr id="45" name="AutoShape 31"/>
                <p:cNvSpPr>
                  <a:spLocks noChangeArrowheads="1"/>
                </p:cNvSpPr>
                <p:nvPr/>
              </p:nvSpPr>
              <p:spPr bwMode="auto">
                <a:xfrm rot="5400000">
                  <a:off x="7326312" y="3341688"/>
                  <a:ext cx="130175" cy="152400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Line 32"/>
                <p:cNvSpPr>
                  <a:spLocks noChangeShapeType="1"/>
                </p:cNvSpPr>
                <p:nvPr/>
              </p:nvSpPr>
              <p:spPr bwMode="auto">
                <a:xfrm>
                  <a:off x="7086600" y="22098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Line 33"/>
                <p:cNvSpPr>
                  <a:spLocks noChangeShapeType="1"/>
                </p:cNvSpPr>
                <p:nvPr/>
              </p:nvSpPr>
              <p:spPr bwMode="auto">
                <a:xfrm>
                  <a:off x="2895600" y="17526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Line 34"/>
                <p:cNvSpPr>
                  <a:spLocks noChangeShapeType="1"/>
                </p:cNvSpPr>
                <p:nvPr/>
              </p:nvSpPr>
              <p:spPr bwMode="auto">
                <a:xfrm>
                  <a:off x="2895600" y="25146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Line 35"/>
                <p:cNvSpPr>
                  <a:spLocks noChangeShapeType="1"/>
                </p:cNvSpPr>
                <p:nvPr/>
              </p:nvSpPr>
              <p:spPr bwMode="auto">
                <a:xfrm>
                  <a:off x="3505200" y="3581400"/>
                  <a:ext cx="1752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Line 36"/>
                <p:cNvSpPr>
                  <a:spLocks noChangeShapeType="1"/>
                </p:cNvSpPr>
                <p:nvPr/>
              </p:nvSpPr>
              <p:spPr bwMode="auto">
                <a:xfrm>
                  <a:off x="5562600" y="2819400"/>
                  <a:ext cx="5334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Freeform 37"/>
                <p:cNvSpPr>
                  <a:spLocks/>
                </p:cNvSpPr>
                <p:nvPr/>
              </p:nvSpPr>
              <p:spPr bwMode="auto">
                <a:xfrm>
                  <a:off x="4191000" y="2514600"/>
                  <a:ext cx="1066800" cy="304800"/>
                </a:xfrm>
                <a:custGeom>
                  <a:avLst/>
                  <a:gdLst>
                    <a:gd name="T0" fmla="*/ 0 w 960"/>
                    <a:gd name="T1" fmla="*/ 0 h 144"/>
                    <a:gd name="T2" fmla="*/ 0 w 960"/>
                    <a:gd name="T3" fmla="*/ 144 h 144"/>
                    <a:gd name="T4" fmla="*/ 960 w 960"/>
                    <a:gd name="T5" fmla="*/ 144 h 144"/>
                    <a:gd name="T6" fmla="*/ 0 60000 65536"/>
                    <a:gd name="T7" fmla="*/ 0 60000 65536"/>
                    <a:gd name="T8" fmla="*/ 0 60000 65536"/>
                    <a:gd name="T9" fmla="*/ 0 w 960"/>
                    <a:gd name="T10" fmla="*/ 0 h 144"/>
                    <a:gd name="T11" fmla="*/ 960 w 960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0" h="144">
                      <a:moveTo>
                        <a:pt x="0" y="0"/>
                      </a:moveTo>
                      <a:lnTo>
                        <a:pt x="0" y="144"/>
                      </a:lnTo>
                      <a:lnTo>
                        <a:pt x="960" y="144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Freeform 38"/>
                <p:cNvSpPr>
                  <a:spLocks/>
                </p:cNvSpPr>
                <p:nvPr/>
              </p:nvSpPr>
              <p:spPr bwMode="auto">
                <a:xfrm flipV="1">
                  <a:off x="5715000" y="1676400"/>
                  <a:ext cx="1600200" cy="533400"/>
                </a:xfrm>
                <a:custGeom>
                  <a:avLst/>
                  <a:gdLst>
                    <a:gd name="T0" fmla="*/ 0 w 960"/>
                    <a:gd name="T1" fmla="*/ 0 h 144"/>
                    <a:gd name="T2" fmla="*/ 0 w 960"/>
                    <a:gd name="T3" fmla="*/ 144 h 144"/>
                    <a:gd name="T4" fmla="*/ 960 w 960"/>
                    <a:gd name="T5" fmla="*/ 144 h 144"/>
                    <a:gd name="T6" fmla="*/ 0 60000 65536"/>
                    <a:gd name="T7" fmla="*/ 0 60000 65536"/>
                    <a:gd name="T8" fmla="*/ 0 60000 65536"/>
                    <a:gd name="T9" fmla="*/ 0 w 960"/>
                    <a:gd name="T10" fmla="*/ 0 h 144"/>
                    <a:gd name="T11" fmla="*/ 960 w 960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0" h="144">
                      <a:moveTo>
                        <a:pt x="0" y="0"/>
                      </a:moveTo>
                      <a:lnTo>
                        <a:pt x="0" y="144"/>
                      </a:lnTo>
                      <a:lnTo>
                        <a:pt x="960" y="144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Line 39"/>
                <p:cNvSpPr>
                  <a:spLocks noChangeShapeType="1"/>
                </p:cNvSpPr>
                <p:nvPr/>
              </p:nvSpPr>
              <p:spPr bwMode="auto">
                <a:xfrm>
                  <a:off x="5562600" y="3581400"/>
                  <a:ext cx="1752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Line 40"/>
                <p:cNvSpPr>
                  <a:spLocks noChangeShapeType="1"/>
                </p:cNvSpPr>
                <p:nvPr/>
              </p:nvSpPr>
              <p:spPr bwMode="auto">
                <a:xfrm>
                  <a:off x="7620000" y="16764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133600" y="2743200"/>
                  <a:ext cx="0" cy="8382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38400" y="2743200"/>
                  <a:ext cx="0" cy="8382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743200" y="2743200"/>
                  <a:ext cx="0" cy="11430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981200" y="2819400"/>
                  <a:ext cx="304800" cy="1524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2286000" y="2819400"/>
                  <a:ext cx="304800" cy="1524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590800" y="2819400"/>
                  <a:ext cx="304800" cy="1524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Freeform 47"/>
                <p:cNvSpPr>
                  <a:spLocks/>
                </p:cNvSpPr>
                <p:nvPr/>
              </p:nvSpPr>
              <p:spPr bwMode="auto">
                <a:xfrm>
                  <a:off x="3581400" y="3124200"/>
                  <a:ext cx="152400" cy="457200"/>
                </a:xfrm>
                <a:custGeom>
                  <a:avLst/>
                  <a:gdLst>
                    <a:gd name="T0" fmla="*/ 0 w 288"/>
                    <a:gd name="T1" fmla="*/ 288 h 288"/>
                    <a:gd name="T2" fmla="*/ 0 w 288"/>
                    <a:gd name="T3" fmla="*/ 0 h 288"/>
                    <a:gd name="T4" fmla="*/ 288 w 288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288"/>
                    <a:gd name="T11" fmla="*/ 288 w 288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288">
                      <a:moveTo>
                        <a:pt x="0" y="288"/>
                      </a:moveTo>
                      <a:lnTo>
                        <a:pt x="0" y="0"/>
                      </a:lnTo>
                      <a:lnTo>
                        <a:pt x="2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505200" y="3276600"/>
                  <a:ext cx="152400" cy="1524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57200" y="3048000"/>
                  <a:ext cx="552450" cy="3667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0909"/>
                      </a:solidFill>
                      <a:effectLst/>
                      <a:uLnTx/>
                      <a:uFillTx/>
                    </a:rPr>
                    <a:t>F/D</a:t>
                  </a:r>
                </a:p>
              </p:txBody>
            </p:sp>
            <p:sp>
              <p:nvSpPr>
                <p:cNvPr id="6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667000" y="3048000"/>
                  <a:ext cx="565150" cy="3667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0909"/>
                      </a:solidFill>
                      <a:effectLst/>
                      <a:uLnTx/>
                      <a:uFillTx/>
                    </a:rPr>
                    <a:t>D/X</a:t>
                  </a:r>
                </a:p>
              </p:txBody>
            </p:sp>
            <p:sp>
              <p:nvSpPr>
                <p:cNvPr id="6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724400" y="3048000"/>
                  <a:ext cx="590550" cy="3667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0909"/>
                      </a:solidFill>
                      <a:effectLst/>
                      <a:uLnTx/>
                      <a:uFillTx/>
                    </a:rPr>
                    <a:t>X/M</a:t>
                  </a:r>
                </a:p>
              </p:txBody>
            </p:sp>
            <p:sp>
              <p:nvSpPr>
                <p:cNvPr id="6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6737350" y="3048000"/>
                  <a:ext cx="654050" cy="3667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0909"/>
                      </a:solidFill>
                      <a:effectLst/>
                      <a:uLnTx/>
                      <a:uFillTx/>
                    </a:rPr>
                    <a:t>M/W</a:t>
                  </a:r>
                </a:p>
              </p:txBody>
            </p:sp>
            <p:sp>
              <p:nvSpPr>
                <p:cNvPr id="67" name="AutoShape 54"/>
                <p:cNvSpPr>
                  <a:spLocks noChangeArrowheads="1"/>
                </p:cNvSpPr>
                <p:nvPr/>
              </p:nvSpPr>
              <p:spPr bwMode="auto">
                <a:xfrm rot="5400000">
                  <a:off x="4191000" y="1524000"/>
                  <a:ext cx="457200" cy="152400"/>
                </a:xfrm>
                <a:prstGeom prst="flowChartTerminator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Line 55"/>
                <p:cNvSpPr>
                  <a:spLocks noChangeShapeType="1"/>
                </p:cNvSpPr>
                <p:nvPr/>
              </p:nvSpPr>
              <p:spPr bwMode="auto">
                <a:xfrm>
                  <a:off x="4495800" y="17526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Freeform 56"/>
                <p:cNvSpPr>
                  <a:spLocks/>
                </p:cNvSpPr>
                <p:nvPr/>
              </p:nvSpPr>
              <p:spPr bwMode="auto">
                <a:xfrm>
                  <a:off x="3962400" y="1066800"/>
                  <a:ext cx="381000" cy="533400"/>
                </a:xfrm>
                <a:custGeom>
                  <a:avLst/>
                  <a:gdLst>
                    <a:gd name="T0" fmla="*/ 0 w 336"/>
                    <a:gd name="T1" fmla="*/ 0 h 432"/>
                    <a:gd name="T2" fmla="*/ 0 w 336"/>
                    <a:gd name="T3" fmla="*/ 432 h 432"/>
                    <a:gd name="T4" fmla="*/ 336 w 33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432"/>
                    <a:gd name="T11" fmla="*/ 336 w 33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432">
                      <a:moveTo>
                        <a:pt x="0" y="0"/>
                      </a:moveTo>
                      <a:lnTo>
                        <a:pt x="0" y="432"/>
                      </a:lnTo>
                      <a:lnTo>
                        <a:pt x="336" y="432"/>
                      </a:lnTo>
                    </a:path>
                  </a:pathLst>
                </a:custGeom>
                <a:noFill/>
                <a:ln w="28575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Freeform 57"/>
                <p:cNvSpPr>
                  <a:spLocks/>
                </p:cNvSpPr>
                <p:nvPr/>
              </p:nvSpPr>
              <p:spPr bwMode="auto">
                <a:xfrm>
                  <a:off x="4114800" y="1219200"/>
                  <a:ext cx="1600200" cy="457200"/>
                </a:xfrm>
                <a:custGeom>
                  <a:avLst/>
                  <a:gdLst>
                    <a:gd name="T0" fmla="*/ 1008 w 1008"/>
                    <a:gd name="T1" fmla="*/ 288 h 288"/>
                    <a:gd name="T2" fmla="*/ 1008 w 1008"/>
                    <a:gd name="T3" fmla="*/ 0 h 288"/>
                    <a:gd name="T4" fmla="*/ 0 w 1008"/>
                    <a:gd name="T5" fmla="*/ 0 h 288"/>
                    <a:gd name="T6" fmla="*/ 0 w 1008"/>
                    <a:gd name="T7" fmla="*/ 144 h 288"/>
                    <a:gd name="T8" fmla="*/ 144 w 1008"/>
                    <a:gd name="T9" fmla="*/ 144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8"/>
                    <a:gd name="T16" fmla="*/ 0 h 288"/>
                    <a:gd name="T17" fmla="*/ 1008 w 1008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8" h="288">
                      <a:moveTo>
                        <a:pt x="1008" y="288"/>
                      </a:moveTo>
                      <a:lnTo>
                        <a:pt x="1008" y="0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144"/>
                      </a:lnTo>
                    </a:path>
                  </a:pathLst>
                </a:custGeom>
                <a:noFill/>
                <a:ln w="28575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AutoShape 60"/>
                <p:cNvSpPr>
                  <a:spLocks noChangeArrowheads="1"/>
                </p:cNvSpPr>
                <p:nvPr/>
              </p:nvSpPr>
              <p:spPr bwMode="auto">
                <a:xfrm rot="5400000">
                  <a:off x="6019800" y="2667000"/>
                  <a:ext cx="304800" cy="152400"/>
                </a:xfrm>
                <a:prstGeom prst="flowChartTerminator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Line 61"/>
                <p:cNvSpPr>
                  <a:spLocks noChangeShapeType="1"/>
                </p:cNvSpPr>
                <p:nvPr/>
              </p:nvSpPr>
              <p:spPr bwMode="auto">
                <a:xfrm>
                  <a:off x="6248400" y="28194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Freeform 62"/>
                <p:cNvSpPr>
                  <a:spLocks/>
                </p:cNvSpPr>
                <p:nvPr/>
              </p:nvSpPr>
              <p:spPr bwMode="auto">
                <a:xfrm>
                  <a:off x="5867400" y="1066800"/>
                  <a:ext cx="228600" cy="1600200"/>
                </a:xfrm>
                <a:custGeom>
                  <a:avLst/>
                  <a:gdLst>
                    <a:gd name="T0" fmla="*/ 0 w 336"/>
                    <a:gd name="T1" fmla="*/ 0 h 432"/>
                    <a:gd name="T2" fmla="*/ 0 w 336"/>
                    <a:gd name="T3" fmla="*/ 432 h 432"/>
                    <a:gd name="T4" fmla="*/ 336 w 33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432"/>
                    <a:gd name="T11" fmla="*/ 336 w 33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432">
                      <a:moveTo>
                        <a:pt x="0" y="0"/>
                      </a:moveTo>
                      <a:lnTo>
                        <a:pt x="0" y="432"/>
                      </a:lnTo>
                      <a:lnTo>
                        <a:pt x="336" y="432"/>
                      </a:lnTo>
                    </a:path>
                  </a:pathLst>
                </a:custGeom>
                <a:noFill/>
                <a:ln w="28575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Freeform 63"/>
                <p:cNvSpPr>
                  <a:spLocks/>
                </p:cNvSpPr>
                <p:nvPr/>
              </p:nvSpPr>
              <p:spPr bwMode="auto">
                <a:xfrm>
                  <a:off x="1447800" y="1066800"/>
                  <a:ext cx="6781800" cy="838200"/>
                </a:xfrm>
                <a:custGeom>
                  <a:avLst/>
                  <a:gdLst>
                    <a:gd name="T0" fmla="*/ 4128 w 4272"/>
                    <a:gd name="T1" fmla="*/ 528 h 528"/>
                    <a:gd name="T2" fmla="*/ 4272 w 4272"/>
                    <a:gd name="T3" fmla="*/ 528 h 528"/>
                    <a:gd name="T4" fmla="*/ 4272 w 4272"/>
                    <a:gd name="T5" fmla="*/ 0 h 528"/>
                    <a:gd name="T6" fmla="*/ 0 w 4272"/>
                    <a:gd name="T7" fmla="*/ 0 h 528"/>
                    <a:gd name="T8" fmla="*/ 0 w 4272"/>
                    <a:gd name="T9" fmla="*/ 432 h 528"/>
                    <a:gd name="T10" fmla="*/ 144 w 4272"/>
                    <a:gd name="T11" fmla="*/ 432 h 52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272"/>
                    <a:gd name="T19" fmla="*/ 0 h 528"/>
                    <a:gd name="T20" fmla="*/ 4272 w 4272"/>
                    <a:gd name="T21" fmla="*/ 528 h 52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272" h="528">
                      <a:moveTo>
                        <a:pt x="4128" y="528"/>
                      </a:moveTo>
                      <a:lnTo>
                        <a:pt x="4272" y="528"/>
                      </a:lnTo>
                      <a:lnTo>
                        <a:pt x="4272" y="0"/>
                      </a:lnTo>
                      <a:lnTo>
                        <a:pt x="0" y="0"/>
                      </a:lnTo>
                      <a:lnTo>
                        <a:pt x="0" y="432"/>
                      </a:lnTo>
                      <a:lnTo>
                        <a:pt x="144" y="432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Freeform 64"/>
                <p:cNvSpPr>
                  <a:spLocks/>
                </p:cNvSpPr>
                <p:nvPr/>
              </p:nvSpPr>
              <p:spPr bwMode="auto">
                <a:xfrm>
                  <a:off x="2743200" y="3581400"/>
                  <a:ext cx="5486400" cy="304800"/>
                </a:xfrm>
                <a:custGeom>
                  <a:avLst/>
                  <a:gdLst>
                    <a:gd name="T0" fmla="*/ 3072 w 3456"/>
                    <a:gd name="T1" fmla="*/ 0 h 192"/>
                    <a:gd name="T2" fmla="*/ 3456 w 3456"/>
                    <a:gd name="T3" fmla="*/ 0 h 192"/>
                    <a:gd name="T4" fmla="*/ 3456 w 3456"/>
                    <a:gd name="T5" fmla="*/ 192 h 192"/>
                    <a:gd name="T6" fmla="*/ 0 w 3456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456"/>
                    <a:gd name="T13" fmla="*/ 0 h 192"/>
                    <a:gd name="T14" fmla="*/ 3456 w 3456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456" h="192">
                      <a:moveTo>
                        <a:pt x="3072" y="0"/>
                      </a:moveTo>
                      <a:lnTo>
                        <a:pt x="3456" y="0"/>
                      </a:lnTo>
                      <a:lnTo>
                        <a:pt x="3456" y="192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AutoShape 65"/>
                <p:cNvSpPr>
                  <a:spLocks noChangeArrowheads="1"/>
                </p:cNvSpPr>
                <p:nvPr/>
              </p:nvSpPr>
              <p:spPr bwMode="auto">
                <a:xfrm rot="5400000">
                  <a:off x="3810000" y="2286000"/>
                  <a:ext cx="457200" cy="152400"/>
                </a:xfrm>
                <a:prstGeom prst="flowChartTerminator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Freeform 67"/>
                <p:cNvSpPr>
                  <a:spLocks/>
                </p:cNvSpPr>
                <p:nvPr/>
              </p:nvSpPr>
              <p:spPr bwMode="auto">
                <a:xfrm>
                  <a:off x="3657600" y="1066800"/>
                  <a:ext cx="304800" cy="1295400"/>
                </a:xfrm>
                <a:custGeom>
                  <a:avLst/>
                  <a:gdLst>
                    <a:gd name="T0" fmla="*/ 0 w 336"/>
                    <a:gd name="T1" fmla="*/ 0 h 432"/>
                    <a:gd name="T2" fmla="*/ 0 w 336"/>
                    <a:gd name="T3" fmla="*/ 432 h 432"/>
                    <a:gd name="T4" fmla="*/ 336 w 33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432"/>
                    <a:gd name="T11" fmla="*/ 336 w 33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432">
                      <a:moveTo>
                        <a:pt x="0" y="0"/>
                      </a:moveTo>
                      <a:lnTo>
                        <a:pt x="0" y="432"/>
                      </a:lnTo>
                      <a:lnTo>
                        <a:pt x="336" y="432"/>
                      </a:lnTo>
                    </a:path>
                  </a:pathLst>
                </a:custGeom>
                <a:noFill/>
                <a:ln w="28575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Freeform 69"/>
                <p:cNvSpPr>
                  <a:spLocks/>
                </p:cNvSpPr>
                <p:nvPr/>
              </p:nvSpPr>
              <p:spPr bwMode="auto">
                <a:xfrm>
                  <a:off x="3810000" y="1219200"/>
                  <a:ext cx="304800" cy="990600"/>
                </a:xfrm>
                <a:custGeom>
                  <a:avLst/>
                  <a:gdLst>
                    <a:gd name="T0" fmla="*/ 192 w 192"/>
                    <a:gd name="T1" fmla="*/ 0 h 624"/>
                    <a:gd name="T2" fmla="*/ 0 w 192"/>
                    <a:gd name="T3" fmla="*/ 0 h 624"/>
                    <a:gd name="T4" fmla="*/ 0 w 192"/>
                    <a:gd name="T5" fmla="*/ 624 h 624"/>
                    <a:gd name="T6" fmla="*/ 96 w 192"/>
                    <a:gd name="T7" fmla="*/ 624 h 6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624"/>
                    <a:gd name="T14" fmla="*/ 192 w 192"/>
                    <a:gd name="T15" fmla="*/ 624 h 6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624">
                      <a:moveTo>
                        <a:pt x="192" y="0"/>
                      </a:moveTo>
                      <a:lnTo>
                        <a:pt x="0" y="0"/>
                      </a:lnTo>
                      <a:lnTo>
                        <a:pt x="0" y="624"/>
                      </a:lnTo>
                      <a:lnTo>
                        <a:pt x="96" y="624"/>
                      </a:lnTo>
                    </a:path>
                  </a:pathLst>
                </a:custGeom>
                <a:noFill/>
                <a:ln w="28575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9" name="Line 70"/>
                <p:cNvSpPr>
                  <a:spLocks noChangeShapeType="1"/>
                </p:cNvSpPr>
                <p:nvPr/>
              </p:nvSpPr>
              <p:spPr bwMode="auto">
                <a:xfrm>
                  <a:off x="3505200" y="2514600"/>
                  <a:ext cx="457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Freeform 71"/>
                <p:cNvSpPr>
                  <a:spLocks/>
                </p:cNvSpPr>
                <p:nvPr/>
              </p:nvSpPr>
              <p:spPr bwMode="auto">
                <a:xfrm>
                  <a:off x="1905000" y="3581400"/>
                  <a:ext cx="3886200" cy="685800"/>
                </a:xfrm>
                <a:custGeom>
                  <a:avLst/>
                  <a:gdLst>
                    <a:gd name="T0" fmla="*/ 912 w 912"/>
                    <a:gd name="T1" fmla="*/ 0 h 432"/>
                    <a:gd name="T2" fmla="*/ 912 w 912"/>
                    <a:gd name="T3" fmla="*/ 336 h 432"/>
                    <a:gd name="T4" fmla="*/ 0 w 912"/>
                    <a:gd name="T5" fmla="*/ 336 h 432"/>
                    <a:gd name="T6" fmla="*/ 0 w 912"/>
                    <a:gd name="T7" fmla="*/ 432 h 4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12"/>
                    <a:gd name="T13" fmla="*/ 0 h 432"/>
                    <a:gd name="T14" fmla="*/ 912 w 912"/>
                    <a:gd name="T15" fmla="*/ 432 h 4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12" h="432">
                      <a:moveTo>
                        <a:pt x="912" y="0"/>
                      </a:moveTo>
                      <a:lnTo>
                        <a:pt x="912" y="336"/>
                      </a:lnTo>
                      <a:lnTo>
                        <a:pt x="0" y="336"/>
                      </a:lnTo>
                      <a:lnTo>
                        <a:pt x="0" y="432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Freeform 72"/>
                <p:cNvSpPr>
                  <a:spLocks/>
                </p:cNvSpPr>
                <p:nvPr/>
              </p:nvSpPr>
              <p:spPr bwMode="auto">
                <a:xfrm>
                  <a:off x="1676400" y="3581400"/>
                  <a:ext cx="2133600" cy="685800"/>
                </a:xfrm>
                <a:custGeom>
                  <a:avLst/>
                  <a:gdLst>
                    <a:gd name="T0" fmla="*/ 1056 w 1056"/>
                    <a:gd name="T1" fmla="*/ 0 h 432"/>
                    <a:gd name="T2" fmla="*/ 1056 w 1056"/>
                    <a:gd name="T3" fmla="*/ 288 h 432"/>
                    <a:gd name="T4" fmla="*/ 0 w 1056"/>
                    <a:gd name="T5" fmla="*/ 288 h 432"/>
                    <a:gd name="T6" fmla="*/ 0 w 1056"/>
                    <a:gd name="T7" fmla="*/ 432 h 4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56"/>
                    <a:gd name="T13" fmla="*/ 0 h 432"/>
                    <a:gd name="T14" fmla="*/ 1056 w 1056"/>
                    <a:gd name="T15" fmla="*/ 432 h 4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56" h="432">
                      <a:moveTo>
                        <a:pt x="1056" y="0"/>
                      </a:moveTo>
                      <a:lnTo>
                        <a:pt x="1056" y="288"/>
                      </a:lnTo>
                      <a:lnTo>
                        <a:pt x="0" y="288"/>
                      </a:lnTo>
                      <a:lnTo>
                        <a:pt x="0" y="432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Freeform 74"/>
                <p:cNvSpPr>
                  <a:spLocks/>
                </p:cNvSpPr>
                <p:nvPr/>
              </p:nvSpPr>
              <p:spPr bwMode="auto">
                <a:xfrm>
                  <a:off x="2133600" y="3810000"/>
                  <a:ext cx="838200" cy="609600"/>
                </a:xfrm>
                <a:custGeom>
                  <a:avLst/>
                  <a:gdLst>
                    <a:gd name="T0" fmla="*/ 0 w 480"/>
                    <a:gd name="T1" fmla="*/ 480 h 480"/>
                    <a:gd name="T2" fmla="*/ 480 w 480"/>
                    <a:gd name="T3" fmla="*/ 480 h 480"/>
                    <a:gd name="T4" fmla="*/ 480 w 480"/>
                    <a:gd name="T5" fmla="*/ 0 h 480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480"/>
                    <a:gd name="T11" fmla="*/ 480 w 480"/>
                    <a:gd name="T12" fmla="*/ 480 h 4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480">
                      <a:moveTo>
                        <a:pt x="0" y="480"/>
                      </a:moveTo>
                      <a:lnTo>
                        <a:pt x="480" y="480"/>
                      </a:lnTo>
                      <a:lnTo>
                        <a:pt x="480" y="0"/>
                      </a:lnTo>
                    </a:path>
                  </a:pathLst>
                </a:custGeom>
                <a:noFill/>
                <a:ln w="12700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Line 75"/>
                <p:cNvSpPr>
                  <a:spLocks noChangeShapeType="1"/>
                </p:cNvSpPr>
                <p:nvPr/>
              </p:nvSpPr>
              <p:spPr bwMode="auto">
                <a:xfrm>
                  <a:off x="3048000" y="3581400"/>
                  <a:ext cx="1524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" name="AutoShape 76"/>
                <p:cNvSpPr>
                  <a:spLocks noChangeArrowheads="1"/>
                </p:cNvSpPr>
                <p:nvPr/>
              </p:nvSpPr>
              <p:spPr bwMode="auto">
                <a:xfrm>
                  <a:off x="1219200" y="4267200"/>
                  <a:ext cx="914400" cy="304800"/>
                </a:xfrm>
                <a:prstGeom prst="flowChartConnector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stall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" name="Freeform 77"/>
                <p:cNvSpPr>
                  <a:spLocks/>
                </p:cNvSpPr>
                <p:nvPr/>
              </p:nvSpPr>
              <p:spPr bwMode="auto">
                <a:xfrm>
                  <a:off x="1143000" y="3733800"/>
                  <a:ext cx="1828800" cy="914400"/>
                </a:xfrm>
                <a:custGeom>
                  <a:avLst/>
                  <a:gdLst>
                    <a:gd name="T0" fmla="*/ 1392 w 1392"/>
                    <a:gd name="T1" fmla="*/ 480 h 720"/>
                    <a:gd name="T2" fmla="*/ 1392 w 1392"/>
                    <a:gd name="T3" fmla="*/ 720 h 720"/>
                    <a:gd name="T4" fmla="*/ 0 w 1392"/>
                    <a:gd name="T5" fmla="*/ 720 h 720"/>
                    <a:gd name="T6" fmla="*/ 0 w 1392"/>
                    <a:gd name="T7" fmla="*/ 0 h 7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92"/>
                    <a:gd name="T13" fmla="*/ 0 h 720"/>
                    <a:gd name="T14" fmla="*/ 1392 w 1392"/>
                    <a:gd name="T15" fmla="*/ 720 h 7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92" h="720">
                      <a:moveTo>
                        <a:pt x="1392" y="480"/>
                      </a:moveTo>
                      <a:lnTo>
                        <a:pt x="1392" y="720"/>
                      </a:lnTo>
                      <a:lnTo>
                        <a:pt x="0" y="72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Freeform 78"/>
                <p:cNvSpPr>
                  <a:spLocks/>
                </p:cNvSpPr>
                <p:nvPr/>
              </p:nvSpPr>
              <p:spPr bwMode="auto">
                <a:xfrm>
                  <a:off x="381000" y="3733800"/>
                  <a:ext cx="838200" cy="914400"/>
                </a:xfrm>
                <a:custGeom>
                  <a:avLst/>
                  <a:gdLst>
                    <a:gd name="T0" fmla="*/ 624 w 624"/>
                    <a:gd name="T1" fmla="*/ 672 h 672"/>
                    <a:gd name="T2" fmla="*/ 0 w 624"/>
                    <a:gd name="T3" fmla="*/ 672 h 672"/>
                    <a:gd name="T4" fmla="*/ 0 w 624"/>
                    <a:gd name="T5" fmla="*/ 0 h 672"/>
                    <a:gd name="T6" fmla="*/ 0 60000 65536"/>
                    <a:gd name="T7" fmla="*/ 0 60000 65536"/>
                    <a:gd name="T8" fmla="*/ 0 60000 65536"/>
                    <a:gd name="T9" fmla="*/ 0 w 624"/>
                    <a:gd name="T10" fmla="*/ 0 h 672"/>
                    <a:gd name="T11" fmla="*/ 624 w 624"/>
                    <a:gd name="T12" fmla="*/ 672 h 6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24" h="672">
                      <a:moveTo>
                        <a:pt x="624" y="672"/>
                      </a:moveTo>
                      <a:lnTo>
                        <a:pt x="0" y="67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Line 79"/>
                <p:cNvSpPr>
                  <a:spLocks noChangeShapeType="1"/>
                </p:cNvSpPr>
                <p:nvPr/>
              </p:nvSpPr>
              <p:spPr bwMode="auto">
                <a:xfrm>
                  <a:off x="1447800" y="3581400"/>
                  <a:ext cx="0" cy="6858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AutoShape 80"/>
                <p:cNvSpPr>
                  <a:spLocks noChangeArrowheads="1"/>
                </p:cNvSpPr>
                <p:nvPr/>
              </p:nvSpPr>
              <p:spPr bwMode="auto">
                <a:xfrm rot="5400000">
                  <a:off x="2819400" y="3581400"/>
                  <a:ext cx="304800" cy="152400"/>
                </a:xfrm>
                <a:prstGeom prst="flowChartTerminator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Line 81"/>
                <p:cNvSpPr>
                  <a:spLocks noChangeShapeType="1"/>
                </p:cNvSpPr>
                <p:nvPr/>
              </p:nvSpPr>
              <p:spPr bwMode="auto">
                <a:xfrm>
                  <a:off x="2514600" y="3733800"/>
                  <a:ext cx="381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997075" y="3519488"/>
                  <a:ext cx="595313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0909"/>
                      </a:solidFill>
                      <a:effectLst/>
                      <a:uLnTx/>
                      <a:uFillTx/>
                      <a:latin typeface="Courier New" pitchFamily="-65" charset="0"/>
                    </a:rPr>
                    <a:t>nop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909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AutoShape 83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2247900" y="4533900"/>
                  <a:ext cx="304800" cy="228600"/>
                </a:xfrm>
                <a:prstGeom prst="flowChartExtract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AutoShape 84"/>
                <p:cNvSpPr>
                  <a:spLocks noChangeArrowheads="1"/>
                </p:cNvSpPr>
                <p:nvPr/>
              </p:nvSpPr>
              <p:spPr bwMode="auto">
                <a:xfrm>
                  <a:off x="2133600" y="45720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Line 90"/>
                <p:cNvSpPr>
                  <a:spLocks noChangeShapeType="1"/>
                </p:cNvSpPr>
                <p:nvPr/>
              </p:nvSpPr>
              <p:spPr bwMode="auto">
                <a:xfrm>
                  <a:off x="1295400" y="3581400"/>
                  <a:ext cx="1600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AutoShape 91"/>
                <p:cNvSpPr>
                  <a:spLocks noChangeArrowheads="1"/>
                </p:cNvSpPr>
                <p:nvPr/>
              </p:nvSpPr>
              <p:spPr bwMode="auto">
                <a:xfrm>
                  <a:off x="3733800" y="3505200"/>
                  <a:ext cx="152400" cy="152400"/>
                </a:xfrm>
                <a:prstGeom prst="flowChartConnector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5" name="AutoShape 92"/>
                <p:cNvSpPr>
                  <a:spLocks noChangeArrowheads="1"/>
                </p:cNvSpPr>
                <p:nvPr/>
              </p:nvSpPr>
              <p:spPr bwMode="auto">
                <a:xfrm>
                  <a:off x="5715000" y="3505200"/>
                  <a:ext cx="152400" cy="152400"/>
                </a:xfrm>
                <a:prstGeom prst="flowChartConnector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6" name="AutoShape 93"/>
                <p:cNvSpPr>
                  <a:spLocks noChangeArrowheads="1"/>
                </p:cNvSpPr>
                <p:nvPr/>
              </p:nvSpPr>
              <p:spPr bwMode="auto">
                <a:xfrm>
                  <a:off x="1371600" y="3505200"/>
                  <a:ext cx="152400" cy="152400"/>
                </a:xfrm>
                <a:prstGeom prst="flowChartConnector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7" name="AutoShape 94"/>
                <p:cNvSpPr>
                  <a:spLocks noChangeArrowheads="1"/>
                </p:cNvSpPr>
                <p:nvPr/>
              </p:nvSpPr>
              <p:spPr bwMode="auto">
                <a:xfrm>
                  <a:off x="3581400" y="9906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8" name="AutoShape 95"/>
                <p:cNvSpPr>
                  <a:spLocks noChangeArrowheads="1"/>
                </p:cNvSpPr>
                <p:nvPr/>
              </p:nvSpPr>
              <p:spPr bwMode="auto">
                <a:xfrm>
                  <a:off x="3886200" y="9906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" name="AutoShape 96"/>
                <p:cNvSpPr>
                  <a:spLocks noChangeArrowheads="1"/>
                </p:cNvSpPr>
                <p:nvPr/>
              </p:nvSpPr>
              <p:spPr bwMode="auto">
                <a:xfrm>
                  <a:off x="5791200" y="9906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" name="AutoShape 97"/>
                <p:cNvSpPr>
                  <a:spLocks noChangeArrowheads="1"/>
                </p:cNvSpPr>
                <p:nvPr/>
              </p:nvSpPr>
              <p:spPr bwMode="auto">
                <a:xfrm>
                  <a:off x="5638800" y="16002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1" name="AutoShape 98"/>
                <p:cNvSpPr>
                  <a:spLocks noChangeArrowheads="1"/>
                </p:cNvSpPr>
                <p:nvPr/>
              </p:nvSpPr>
              <p:spPr bwMode="auto">
                <a:xfrm>
                  <a:off x="4038600" y="11430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AutoShape 99"/>
                <p:cNvSpPr>
                  <a:spLocks noChangeArrowheads="1"/>
                </p:cNvSpPr>
                <p:nvPr/>
              </p:nvSpPr>
              <p:spPr bwMode="auto">
                <a:xfrm>
                  <a:off x="5638800" y="2133600"/>
                  <a:ext cx="152400" cy="152400"/>
                </a:xfrm>
                <a:prstGeom prst="flowChartConnector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440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81800" y="64740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Image: </a:t>
            </a:r>
            <a:r>
              <a:rPr lang="en-US" sz="1400" dirty="0" smtClean="0">
                <a:hlinkClick r:id="rId3"/>
              </a:rPr>
              <a:t>Penn CIS501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33199" y="1326958"/>
            <a:ext cx="8677922" cy="4692842"/>
            <a:chOff x="233199" y="1326958"/>
            <a:chExt cx="8677922" cy="4692842"/>
          </a:xfrm>
        </p:grpSpPr>
        <p:sp>
          <p:nvSpPr>
            <p:cNvPr id="6" name="TextBox 5"/>
            <p:cNvSpPr txBox="1"/>
            <p:nvPr/>
          </p:nvSpPr>
          <p:spPr>
            <a:xfrm>
              <a:off x="3657600" y="51932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jeq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loop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867400" y="4572000"/>
              <a:ext cx="0" cy="1447800"/>
            </a:xfrm>
            <a:prstGeom prst="line">
              <a:avLst/>
            </a:prstGeom>
            <a:ln w="381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229600" y="4572000"/>
              <a:ext cx="0" cy="1447800"/>
            </a:xfrm>
            <a:prstGeom prst="line">
              <a:avLst/>
            </a:prstGeom>
            <a:ln w="381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95400" y="51816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???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" y="518464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???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33199" y="1326958"/>
              <a:ext cx="8677922" cy="4692842"/>
              <a:chOff x="233199" y="1326958"/>
              <a:chExt cx="8677922" cy="469284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581400" y="4572000"/>
                <a:ext cx="4601012" cy="1447800"/>
                <a:chOff x="3581400" y="4572000"/>
                <a:chExt cx="4601012" cy="1447800"/>
              </a:xfrm>
            </p:grpSpPr>
            <p:sp>
              <p:nvSpPr>
                <p:cNvPr id="106" name="TextBox 105"/>
                <p:cNvSpPr txBox="1"/>
                <p:nvPr/>
              </p:nvSpPr>
              <p:spPr>
                <a:xfrm>
                  <a:off x="5896412" y="5573354"/>
                  <a:ext cx="228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81400" y="4572000"/>
                  <a:ext cx="0" cy="144780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33199" y="1326958"/>
                <a:ext cx="8677922" cy="3125214"/>
                <a:chOff x="457200" y="990600"/>
                <a:chExt cx="7772400" cy="2895600"/>
              </a:xfrm>
            </p:grpSpPr>
            <p:sp>
              <p:nvSpPr>
                <p:cNvPr id="21" name="Rectangle 4"/>
                <p:cNvSpPr>
                  <a:spLocks noChangeArrowheads="1"/>
                </p:cNvSpPr>
                <p:nvPr/>
              </p:nvSpPr>
              <p:spPr bwMode="auto">
                <a:xfrm>
                  <a:off x="1676400" y="1524000"/>
                  <a:ext cx="1219200" cy="12192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Register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File</a:t>
                  </a:r>
                </a:p>
              </p:txBody>
            </p:sp>
            <p:sp>
              <p:nvSpPr>
                <p:cNvPr id="22" name="AutoShape 5"/>
                <p:cNvSpPr>
                  <a:spLocks noChangeArrowheads="1"/>
                </p:cNvSpPr>
                <p:nvPr/>
              </p:nvSpPr>
              <p:spPr bwMode="auto">
                <a:xfrm rot="5400000">
                  <a:off x="1676400" y="2514600"/>
                  <a:ext cx="152400" cy="1524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Freeform 6"/>
                <p:cNvSpPr>
                  <a:spLocks/>
                </p:cNvSpPr>
                <p:nvPr/>
              </p:nvSpPr>
              <p:spPr bwMode="auto">
                <a:xfrm>
                  <a:off x="4724400" y="1524000"/>
                  <a:ext cx="228600" cy="1219200"/>
                </a:xfrm>
                <a:custGeom>
                  <a:avLst/>
                  <a:gdLst>
                    <a:gd name="T0" fmla="*/ 0 w 384"/>
                    <a:gd name="T1" fmla="*/ 0 h 768"/>
                    <a:gd name="T2" fmla="*/ 0 w 384"/>
                    <a:gd name="T3" fmla="*/ 288 h 768"/>
                    <a:gd name="T4" fmla="*/ 85 w 384"/>
                    <a:gd name="T5" fmla="*/ 386 h 768"/>
                    <a:gd name="T6" fmla="*/ 0 w 384"/>
                    <a:gd name="T7" fmla="*/ 480 h 768"/>
                    <a:gd name="T8" fmla="*/ 0 w 384"/>
                    <a:gd name="T9" fmla="*/ 768 h 768"/>
                    <a:gd name="T10" fmla="*/ 384 w 384"/>
                    <a:gd name="T11" fmla="*/ 576 h 768"/>
                    <a:gd name="T12" fmla="*/ 384 w 384"/>
                    <a:gd name="T13" fmla="*/ 192 h 768"/>
                    <a:gd name="T14" fmla="*/ 0 w 384"/>
                    <a:gd name="T15" fmla="*/ 0 h 7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84"/>
                    <a:gd name="T25" fmla="*/ 0 h 768"/>
                    <a:gd name="T26" fmla="*/ 384 w 384"/>
                    <a:gd name="T27" fmla="*/ 768 h 7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84" h="768">
                      <a:moveTo>
                        <a:pt x="0" y="0"/>
                      </a:moveTo>
                      <a:lnTo>
                        <a:pt x="0" y="288"/>
                      </a:lnTo>
                      <a:lnTo>
                        <a:pt x="85" y="386"/>
                      </a:lnTo>
                      <a:lnTo>
                        <a:pt x="0" y="480"/>
                      </a:lnTo>
                      <a:lnTo>
                        <a:pt x="0" y="768"/>
                      </a:lnTo>
                      <a:lnTo>
                        <a:pt x="384" y="576"/>
                      </a:lnTo>
                      <a:lnTo>
                        <a:pt x="384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CD882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Line 7"/>
                <p:cNvSpPr>
                  <a:spLocks noChangeShapeType="1"/>
                </p:cNvSpPr>
                <p:nvPr/>
              </p:nvSpPr>
              <p:spPr bwMode="auto">
                <a:xfrm>
                  <a:off x="3505200" y="1752600"/>
                  <a:ext cx="838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Line 8"/>
                <p:cNvSpPr>
                  <a:spLocks noChangeShapeType="1"/>
                </p:cNvSpPr>
                <p:nvPr/>
              </p:nvSpPr>
              <p:spPr bwMode="auto">
                <a:xfrm>
                  <a:off x="4114800" y="25146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Line 9"/>
                <p:cNvSpPr>
                  <a:spLocks noChangeShapeType="1"/>
                </p:cNvSpPr>
                <p:nvPr/>
              </p:nvSpPr>
              <p:spPr bwMode="auto">
                <a:xfrm>
                  <a:off x="4495800" y="25146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AutoShape 10"/>
                <p:cNvSpPr>
                  <a:spLocks noChangeArrowheads="1"/>
                </p:cNvSpPr>
                <p:nvPr/>
              </p:nvSpPr>
              <p:spPr bwMode="auto">
                <a:xfrm rot="5400000">
                  <a:off x="4038600" y="2743200"/>
                  <a:ext cx="762000" cy="152400"/>
                </a:xfrm>
                <a:prstGeom prst="flowChartTerminator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Line 11"/>
                <p:cNvSpPr>
                  <a:spLocks noChangeShapeType="1"/>
                </p:cNvSpPr>
                <p:nvPr/>
              </p:nvSpPr>
              <p:spPr bwMode="auto">
                <a:xfrm>
                  <a:off x="4038600" y="31242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3733800" y="2895600"/>
                  <a:ext cx="304800" cy="457200"/>
                </a:xfrm>
                <a:prstGeom prst="flowChartConnector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X</a:t>
                  </a:r>
                </a:p>
              </p:txBody>
            </p:sp>
            <p:sp>
              <p:nvSpPr>
                <p:cNvPr id="3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905000" y="2452688"/>
                  <a:ext cx="425450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s1</a:t>
                  </a:r>
                </a:p>
              </p:txBody>
            </p:sp>
            <p:sp>
              <p:nvSpPr>
                <p:cNvPr id="3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09800" y="2452688"/>
                  <a:ext cx="425450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s2</a:t>
                  </a:r>
                </a:p>
              </p:txBody>
            </p:sp>
            <p:sp>
              <p:nvSpPr>
                <p:cNvPr id="3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590800" y="2452688"/>
                  <a:ext cx="311150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</a:t>
                  </a:r>
                </a:p>
              </p:txBody>
            </p:sp>
            <p:sp>
              <p:nvSpPr>
                <p:cNvPr id="33" name="Rectangle 16"/>
                <p:cNvSpPr>
                  <a:spLocks noChangeArrowheads="1"/>
                </p:cNvSpPr>
                <p:nvPr/>
              </p:nvSpPr>
              <p:spPr bwMode="auto">
                <a:xfrm>
                  <a:off x="6477000" y="1905000"/>
                  <a:ext cx="609600" cy="12192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Data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Mem</a:t>
                  </a:r>
                </a:p>
              </p:txBody>
            </p:sp>
            <p:sp>
              <p:nvSpPr>
                <p:cNvPr id="34" name="AutoShape 17"/>
                <p:cNvSpPr>
                  <a:spLocks noChangeArrowheads="1"/>
                </p:cNvSpPr>
                <p:nvPr/>
              </p:nvSpPr>
              <p:spPr bwMode="auto">
                <a:xfrm rot="5400000">
                  <a:off x="6477000" y="2895600"/>
                  <a:ext cx="152400" cy="1524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Line 18"/>
                <p:cNvSpPr>
                  <a:spLocks noChangeShapeType="1"/>
                </p:cNvSpPr>
                <p:nvPr/>
              </p:nvSpPr>
              <p:spPr bwMode="auto">
                <a:xfrm>
                  <a:off x="5562600" y="220980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394450" y="1995488"/>
                  <a:ext cx="311150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a</a:t>
                  </a:r>
                </a:p>
              </p:txBody>
            </p:sp>
            <p:sp>
              <p:nvSpPr>
                <p:cNvPr id="3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6394450" y="2605088"/>
                  <a:ext cx="311150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</a:t>
                  </a:r>
                </a:p>
              </p:txBody>
            </p:sp>
            <p:sp>
              <p:nvSpPr>
                <p:cNvPr id="38" name="Line 21"/>
                <p:cNvSpPr>
                  <a:spLocks noChangeShapeType="1"/>
                </p:cNvSpPr>
                <p:nvPr/>
              </p:nvSpPr>
              <p:spPr bwMode="auto">
                <a:xfrm>
                  <a:off x="7620000" y="22098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AutoShape 22"/>
                <p:cNvSpPr>
                  <a:spLocks noChangeArrowheads="1"/>
                </p:cNvSpPr>
                <p:nvPr/>
              </p:nvSpPr>
              <p:spPr bwMode="auto">
                <a:xfrm rot="5400000">
                  <a:off x="7581900" y="1866900"/>
                  <a:ext cx="685800" cy="152400"/>
                </a:xfrm>
                <a:prstGeom prst="flowChartTerminator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Rectangle 23"/>
                <p:cNvSpPr>
                  <a:spLocks noChangeArrowheads="1"/>
                </p:cNvSpPr>
                <p:nvPr/>
              </p:nvSpPr>
              <p:spPr bwMode="auto">
                <a:xfrm>
                  <a:off x="990600" y="1524000"/>
                  <a:ext cx="304800" cy="22098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IR</a:t>
                  </a:r>
                </a:p>
              </p:txBody>
            </p:sp>
            <p:sp>
              <p:nvSpPr>
                <p:cNvPr id="41" name="AutoShape 24"/>
                <p:cNvSpPr>
                  <a:spLocks noChangeArrowheads="1"/>
                </p:cNvSpPr>
                <p:nvPr/>
              </p:nvSpPr>
              <p:spPr bwMode="auto">
                <a:xfrm rot="5400000">
                  <a:off x="990600" y="3352800"/>
                  <a:ext cx="152400" cy="1524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Rectangle 25"/>
                <p:cNvSpPr>
                  <a:spLocks noChangeArrowheads="1"/>
                </p:cNvSpPr>
                <p:nvPr/>
              </p:nvSpPr>
              <p:spPr bwMode="auto">
                <a:xfrm>
                  <a:off x="3200400" y="1524000"/>
                  <a:ext cx="304800" cy="22098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A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B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IR</a:t>
                  </a:r>
                </a:p>
              </p:txBody>
            </p:sp>
            <p:sp>
              <p:nvSpPr>
                <p:cNvPr id="43" name="AutoShape 26"/>
                <p:cNvSpPr>
                  <a:spLocks noChangeArrowheads="1"/>
                </p:cNvSpPr>
                <p:nvPr/>
              </p:nvSpPr>
              <p:spPr bwMode="auto">
                <a:xfrm rot="5400000">
                  <a:off x="3200400" y="3352800"/>
                  <a:ext cx="152400" cy="152400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Rectangle 27"/>
                <p:cNvSpPr>
                  <a:spLocks noChangeArrowheads="1"/>
                </p:cNvSpPr>
                <p:nvPr/>
              </p:nvSpPr>
              <p:spPr bwMode="auto">
                <a:xfrm>
                  <a:off x="5257800" y="1524000"/>
                  <a:ext cx="304800" cy="22098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O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B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IR</a:t>
                  </a:r>
                </a:p>
              </p:txBody>
            </p:sp>
            <p:sp>
              <p:nvSpPr>
                <p:cNvPr id="45" name="AutoShape 28"/>
                <p:cNvSpPr>
                  <a:spLocks noChangeArrowheads="1"/>
                </p:cNvSpPr>
                <p:nvPr/>
              </p:nvSpPr>
              <p:spPr bwMode="auto">
                <a:xfrm rot="5400000">
                  <a:off x="5268912" y="3341688"/>
                  <a:ext cx="130175" cy="152400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Line 29"/>
                <p:cNvSpPr>
                  <a:spLocks noChangeShapeType="1"/>
                </p:cNvSpPr>
                <p:nvPr/>
              </p:nvSpPr>
              <p:spPr bwMode="auto">
                <a:xfrm>
                  <a:off x="4953000" y="22098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Rectangle 30"/>
                <p:cNvSpPr>
                  <a:spLocks noChangeArrowheads="1"/>
                </p:cNvSpPr>
                <p:nvPr/>
              </p:nvSpPr>
              <p:spPr bwMode="auto">
                <a:xfrm>
                  <a:off x="7315200" y="1524000"/>
                  <a:ext cx="304800" cy="2209800"/>
                </a:xfrm>
                <a:prstGeom prst="rect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O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IR</a:t>
                  </a:r>
                </a:p>
              </p:txBody>
            </p:sp>
            <p:sp>
              <p:nvSpPr>
                <p:cNvPr id="48" name="AutoShape 31"/>
                <p:cNvSpPr>
                  <a:spLocks noChangeArrowheads="1"/>
                </p:cNvSpPr>
                <p:nvPr/>
              </p:nvSpPr>
              <p:spPr bwMode="auto">
                <a:xfrm rot="5400000">
                  <a:off x="7326312" y="3341688"/>
                  <a:ext cx="130175" cy="152400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Line 32"/>
                <p:cNvSpPr>
                  <a:spLocks noChangeShapeType="1"/>
                </p:cNvSpPr>
                <p:nvPr/>
              </p:nvSpPr>
              <p:spPr bwMode="auto">
                <a:xfrm>
                  <a:off x="7086600" y="22098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Line 33"/>
                <p:cNvSpPr>
                  <a:spLocks noChangeShapeType="1"/>
                </p:cNvSpPr>
                <p:nvPr/>
              </p:nvSpPr>
              <p:spPr bwMode="auto">
                <a:xfrm>
                  <a:off x="2895600" y="17526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Line 34"/>
                <p:cNvSpPr>
                  <a:spLocks noChangeShapeType="1"/>
                </p:cNvSpPr>
                <p:nvPr/>
              </p:nvSpPr>
              <p:spPr bwMode="auto">
                <a:xfrm>
                  <a:off x="2895600" y="25146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Line 35"/>
                <p:cNvSpPr>
                  <a:spLocks noChangeShapeType="1"/>
                </p:cNvSpPr>
                <p:nvPr/>
              </p:nvSpPr>
              <p:spPr bwMode="auto">
                <a:xfrm>
                  <a:off x="3505200" y="3581400"/>
                  <a:ext cx="1752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Line 36"/>
                <p:cNvSpPr>
                  <a:spLocks noChangeShapeType="1"/>
                </p:cNvSpPr>
                <p:nvPr/>
              </p:nvSpPr>
              <p:spPr bwMode="auto">
                <a:xfrm>
                  <a:off x="5562600" y="2819400"/>
                  <a:ext cx="5334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 37"/>
                <p:cNvSpPr>
                  <a:spLocks/>
                </p:cNvSpPr>
                <p:nvPr/>
              </p:nvSpPr>
              <p:spPr bwMode="auto">
                <a:xfrm>
                  <a:off x="4191000" y="2514600"/>
                  <a:ext cx="1066800" cy="304800"/>
                </a:xfrm>
                <a:custGeom>
                  <a:avLst/>
                  <a:gdLst>
                    <a:gd name="T0" fmla="*/ 0 w 960"/>
                    <a:gd name="T1" fmla="*/ 0 h 144"/>
                    <a:gd name="T2" fmla="*/ 0 w 960"/>
                    <a:gd name="T3" fmla="*/ 144 h 144"/>
                    <a:gd name="T4" fmla="*/ 960 w 960"/>
                    <a:gd name="T5" fmla="*/ 144 h 144"/>
                    <a:gd name="T6" fmla="*/ 0 60000 65536"/>
                    <a:gd name="T7" fmla="*/ 0 60000 65536"/>
                    <a:gd name="T8" fmla="*/ 0 60000 65536"/>
                    <a:gd name="T9" fmla="*/ 0 w 960"/>
                    <a:gd name="T10" fmla="*/ 0 h 144"/>
                    <a:gd name="T11" fmla="*/ 960 w 960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0" h="144">
                      <a:moveTo>
                        <a:pt x="0" y="0"/>
                      </a:moveTo>
                      <a:lnTo>
                        <a:pt x="0" y="144"/>
                      </a:lnTo>
                      <a:lnTo>
                        <a:pt x="960" y="144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Freeform 38"/>
                <p:cNvSpPr>
                  <a:spLocks/>
                </p:cNvSpPr>
                <p:nvPr/>
              </p:nvSpPr>
              <p:spPr bwMode="auto">
                <a:xfrm flipV="1">
                  <a:off x="5715000" y="1676400"/>
                  <a:ext cx="1600200" cy="533400"/>
                </a:xfrm>
                <a:custGeom>
                  <a:avLst/>
                  <a:gdLst>
                    <a:gd name="T0" fmla="*/ 0 w 960"/>
                    <a:gd name="T1" fmla="*/ 0 h 144"/>
                    <a:gd name="T2" fmla="*/ 0 w 960"/>
                    <a:gd name="T3" fmla="*/ 144 h 144"/>
                    <a:gd name="T4" fmla="*/ 960 w 960"/>
                    <a:gd name="T5" fmla="*/ 144 h 144"/>
                    <a:gd name="T6" fmla="*/ 0 60000 65536"/>
                    <a:gd name="T7" fmla="*/ 0 60000 65536"/>
                    <a:gd name="T8" fmla="*/ 0 60000 65536"/>
                    <a:gd name="T9" fmla="*/ 0 w 960"/>
                    <a:gd name="T10" fmla="*/ 0 h 144"/>
                    <a:gd name="T11" fmla="*/ 960 w 960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0" h="144">
                      <a:moveTo>
                        <a:pt x="0" y="0"/>
                      </a:moveTo>
                      <a:lnTo>
                        <a:pt x="0" y="144"/>
                      </a:lnTo>
                      <a:lnTo>
                        <a:pt x="960" y="144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Line 39"/>
                <p:cNvSpPr>
                  <a:spLocks noChangeShapeType="1"/>
                </p:cNvSpPr>
                <p:nvPr/>
              </p:nvSpPr>
              <p:spPr bwMode="auto">
                <a:xfrm>
                  <a:off x="5562600" y="3581400"/>
                  <a:ext cx="1752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Line 40"/>
                <p:cNvSpPr>
                  <a:spLocks noChangeShapeType="1"/>
                </p:cNvSpPr>
                <p:nvPr/>
              </p:nvSpPr>
              <p:spPr bwMode="auto">
                <a:xfrm>
                  <a:off x="7620000" y="16764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133600" y="2743200"/>
                  <a:ext cx="0" cy="8382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38400" y="2743200"/>
                  <a:ext cx="0" cy="8382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743200" y="2743200"/>
                  <a:ext cx="0" cy="11430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981200" y="2819400"/>
                  <a:ext cx="304800" cy="1524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2286000" y="2819400"/>
                  <a:ext cx="304800" cy="1524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590800" y="2819400"/>
                  <a:ext cx="304800" cy="1524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Freeform 47"/>
                <p:cNvSpPr>
                  <a:spLocks/>
                </p:cNvSpPr>
                <p:nvPr/>
              </p:nvSpPr>
              <p:spPr bwMode="auto">
                <a:xfrm>
                  <a:off x="3581400" y="3124200"/>
                  <a:ext cx="152400" cy="457200"/>
                </a:xfrm>
                <a:custGeom>
                  <a:avLst/>
                  <a:gdLst>
                    <a:gd name="T0" fmla="*/ 0 w 288"/>
                    <a:gd name="T1" fmla="*/ 288 h 288"/>
                    <a:gd name="T2" fmla="*/ 0 w 288"/>
                    <a:gd name="T3" fmla="*/ 0 h 288"/>
                    <a:gd name="T4" fmla="*/ 288 w 288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288"/>
                    <a:gd name="T11" fmla="*/ 288 w 288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288">
                      <a:moveTo>
                        <a:pt x="0" y="288"/>
                      </a:moveTo>
                      <a:lnTo>
                        <a:pt x="0" y="0"/>
                      </a:lnTo>
                      <a:lnTo>
                        <a:pt x="2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505200" y="3276600"/>
                  <a:ext cx="152400" cy="1524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57200" y="3048000"/>
                  <a:ext cx="552450" cy="3667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0909"/>
                      </a:solidFill>
                      <a:effectLst/>
                      <a:uLnTx/>
                      <a:uFillTx/>
                    </a:rPr>
                    <a:t>F/D</a:t>
                  </a:r>
                </a:p>
              </p:txBody>
            </p:sp>
            <p:sp>
              <p:nvSpPr>
                <p:cNvPr id="67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667000" y="3048000"/>
                  <a:ext cx="565150" cy="3667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0909"/>
                      </a:solidFill>
                      <a:effectLst/>
                      <a:uLnTx/>
                      <a:uFillTx/>
                    </a:rPr>
                    <a:t>D/X</a:t>
                  </a:r>
                </a:p>
              </p:txBody>
            </p:sp>
            <p:sp>
              <p:nvSpPr>
                <p:cNvPr id="6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724400" y="3048000"/>
                  <a:ext cx="590550" cy="3667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0909"/>
                      </a:solidFill>
                      <a:effectLst/>
                      <a:uLnTx/>
                      <a:uFillTx/>
                    </a:rPr>
                    <a:t>X/M</a:t>
                  </a:r>
                </a:p>
              </p:txBody>
            </p:sp>
            <p:sp>
              <p:nvSpPr>
                <p:cNvPr id="6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6737350" y="3048000"/>
                  <a:ext cx="654050" cy="3667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0909"/>
                      </a:solidFill>
                      <a:effectLst/>
                      <a:uLnTx/>
                      <a:uFillTx/>
                    </a:rPr>
                    <a:t>M/W</a:t>
                  </a:r>
                </a:p>
              </p:txBody>
            </p:sp>
            <p:sp>
              <p:nvSpPr>
                <p:cNvPr id="70" name="AutoShape 54"/>
                <p:cNvSpPr>
                  <a:spLocks noChangeArrowheads="1"/>
                </p:cNvSpPr>
                <p:nvPr/>
              </p:nvSpPr>
              <p:spPr bwMode="auto">
                <a:xfrm rot="5400000">
                  <a:off x="4191000" y="1524000"/>
                  <a:ext cx="457200" cy="152400"/>
                </a:xfrm>
                <a:prstGeom prst="flowChartTerminator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Line 55"/>
                <p:cNvSpPr>
                  <a:spLocks noChangeShapeType="1"/>
                </p:cNvSpPr>
                <p:nvPr/>
              </p:nvSpPr>
              <p:spPr bwMode="auto">
                <a:xfrm>
                  <a:off x="4495800" y="17526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Freeform 56"/>
                <p:cNvSpPr>
                  <a:spLocks/>
                </p:cNvSpPr>
                <p:nvPr/>
              </p:nvSpPr>
              <p:spPr bwMode="auto">
                <a:xfrm>
                  <a:off x="3962400" y="1066800"/>
                  <a:ext cx="381000" cy="533400"/>
                </a:xfrm>
                <a:custGeom>
                  <a:avLst/>
                  <a:gdLst>
                    <a:gd name="T0" fmla="*/ 0 w 336"/>
                    <a:gd name="T1" fmla="*/ 0 h 432"/>
                    <a:gd name="T2" fmla="*/ 0 w 336"/>
                    <a:gd name="T3" fmla="*/ 432 h 432"/>
                    <a:gd name="T4" fmla="*/ 336 w 33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432"/>
                    <a:gd name="T11" fmla="*/ 336 w 33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432">
                      <a:moveTo>
                        <a:pt x="0" y="0"/>
                      </a:moveTo>
                      <a:lnTo>
                        <a:pt x="0" y="432"/>
                      </a:lnTo>
                      <a:lnTo>
                        <a:pt x="336" y="432"/>
                      </a:lnTo>
                    </a:path>
                  </a:pathLst>
                </a:custGeom>
                <a:noFill/>
                <a:ln w="28575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Freeform 57"/>
                <p:cNvSpPr>
                  <a:spLocks/>
                </p:cNvSpPr>
                <p:nvPr/>
              </p:nvSpPr>
              <p:spPr bwMode="auto">
                <a:xfrm>
                  <a:off x="4114800" y="1219200"/>
                  <a:ext cx="1600200" cy="457200"/>
                </a:xfrm>
                <a:custGeom>
                  <a:avLst/>
                  <a:gdLst>
                    <a:gd name="T0" fmla="*/ 1008 w 1008"/>
                    <a:gd name="T1" fmla="*/ 288 h 288"/>
                    <a:gd name="T2" fmla="*/ 1008 w 1008"/>
                    <a:gd name="T3" fmla="*/ 0 h 288"/>
                    <a:gd name="T4" fmla="*/ 0 w 1008"/>
                    <a:gd name="T5" fmla="*/ 0 h 288"/>
                    <a:gd name="T6" fmla="*/ 0 w 1008"/>
                    <a:gd name="T7" fmla="*/ 144 h 288"/>
                    <a:gd name="T8" fmla="*/ 144 w 1008"/>
                    <a:gd name="T9" fmla="*/ 144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8"/>
                    <a:gd name="T16" fmla="*/ 0 h 288"/>
                    <a:gd name="T17" fmla="*/ 1008 w 1008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8" h="288">
                      <a:moveTo>
                        <a:pt x="1008" y="288"/>
                      </a:moveTo>
                      <a:lnTo>
                        <a:pt x="1008" y="0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144"/>
                      </a:lnTo>
                    </a:path>
                  </a:pathLst>
                </a:custGeom>
                <a:noFill/>
                <a:ln w="28575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AutoShape 60"/>
                <p:cNvSpPr>
                  <a:spLocks noChangeArrowheads="1"/>
                </p:cNvSpPr>
                <p:nvPr/>
              </p:nvSpPr>
              <p:spPr bwMode="auto">
                <a:xfrm rot="5400000">
                  <a:off x="6019800" y="2667000"/>
                  <a:ext cx="304800" cy="152400"/>
                </a:xfrm>
                <a:prstGeom prst="flowChartTerminator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Line 61"/>
                <p:cNvSpPr>
                  <a:spLocks noChangeShapeType="1"/>
                </p:cNvSpPr>
                <p:nvPr/>
              </p:nvSpPr>
              <p:spPr bwMode="auto">
                <a:xfrm>
                  <a:off x="6248400" y="2819400"/>
                  <a:ext cx="2286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Freeform 62"/>
                <p:cNvSpPr>
                  <a:spLocks/>
                </p:cNvSpPr>
                <p:nvPr/>
              </p:nvSpPr>
              <p:spPr bwMode="auto">
                <a:xfrm>
                  <a:off x="5867400" y="1066800"/>
                  <a:ext cx="228600" cy="1600200"/>
                </a:xfrm>
                <a:custGeom>
                  <a:avLst/>
                  <a:gdLst>
                    <a:gd name="T0" fmla="*/ 0 w 336"/>
                    <a:gd name="T1" fmla="*/ 0 h 432"/>
                    <a:gd name="T2" fmla="*/ 0 w 336"/>
                    <a:gd name="T3" fmla="*/ 432 h 432"/>
                    <a:gd name="T4" fmla="*/ 336 w 33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432"/>
                    <a:gd name="T11" fmla="*/ 336 w 33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432">
                      <a:moveTo>
                        <a:pt x="0" y="0"/>
                      </a:moveTo>
                      <a:lnTo>
                        <a:pt x="0" y="432"/>
                      </a:lnTo>
                      <a:lnTo>
                        <a:pt x="336" y="432"/>
                      </a:lnTo>
                    </a:path>
                  </a:pathLst>
                </a:custGeom>
                <a:noFill/>
                <a:ln w="28575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Freeform 63"/>
                <p:cNvSpPr>
                  <a:spLocks/>
                </p:cNvSpPr>
                <p:nvPr/>
              </p:nvSpPr>
              <p:spPr bwMode="auto">
                <a:xfrm>
                  <a:off x="1447800" y="1066800"/>
                  <a:ext cx="6781800" cy="838200"/>
                </a:xfrm>
                <a:custGeom>
                  <a:avLst/>
                  <a:gdLst>
                    <a:gd name="T0" fmla="*/ 4128 w 4272"/>
                    <a:gd name="T1" fmla="*/ 528 h 528"/>
                    <a:gd name="T2" fmla="*/ 4272 w 4272"/>
                    <a:gd name="T3" fmla="*/ 528 h 528"/>
                    <a:gd name="T4" fmla="*/ 4272 w 4272"/>
                    <a:gd name="T5" fmla="*/ 0 h 528"/>
                    <a:gd name="T6" fmla="*/ 0 w 4272"/>
                    <a:gd name="T7" fmla="*/ 0 h 528"/>
                    <a:gd name="T8" fmla="*/ 0 w 4272"/>
                    <a:gd name="T9" fmla="*/ 432 h 528"/>
                    <a:gd name="T10" fmla="*/ 144 w 4272"/>
                    <a:gd name="T11" fmla="*/ 432 h 52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272"/>
                    <a:gd name="T19" fmla="*/ 0 h 528"/>
                    <a:gd name="T20" fmla="*/ 4272 w 4272"/>
                    <a:gd name="T21" fmla="*/ 528 h 52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272" h="528">
                      <a:moveTo>
                        <a:pt x="4128" y="528"/>
                      </a:moveTo>
                      <a:lnTo>
                        <a:pt x="4272" y="528"/>
                      </a:lnTo>
                      <a:lnTo>
                        <a:pt x="4272" y="0"/>
                      </a:lnTo>
                      <a:lnTo>
                        <a:pt x="0" y="0"/>
                      </a:lnTo>
                      <a:lnTo>
                        <a:pt x="0" y="432"/>
                      </a:lnTo>
                      <a:lnTo>
                        <a:pt x="144" y="432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Freeform 64"/>
                <p:cNvSpPr>
                  <a:spLocks/>
                </p:cNvSpPr>
                <p:nvPr/>
              </p:nvSpPr>
              <p:spPr bwMode="auto">
                <a:xfrm>
                  <a:off x="2743200" y="3581400"/>
                  <a:ext cx="5486400" cy="304800"/>
                </a:xfrm>
                <a:custGeom>
                  <a:avLst/>
                  <a:gdLst>
                    <a:gd name="T0" fmla="*/ 3072 w 3456"/>
                    <a:gd name="T1" fmla="*/ 0 h 192"/>
                    <a:gd name="T2" fmla="*/ 3456 w 3456"/>
                    <a:gd name="T3" fmla="*/ 0 h 192"/>
                    <a:gd name="T4" fmla="*/ 3456 w 3456"/>
                    <a:gd name="T5" fmla="*/ 192 h 192"/>
                    <a:gd name="T6" fmla="*/ 0 w 3456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456"/>
                    <a:gd name="T13" fmla="*/ 0 h 192"/>
                    <a:gd name="T14" fmla="*/ 3456 w 3456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456" h="192">
                      <a:moveTo>
                        <a:pt x="3072" y="0"/>
                      </a:moveTo>
                      <a:lnTo>
                        <a:pt x="3456" y="0"/>
                      </a:lnTo>
                      <a:lnTo>
                        <a:pt x="3456" y="192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9" name="AutoShape 65"/>
                <p:cNvSpPr>
                  <a:spLocks noChangeArrowheads="1"/>
                </p:cNvSpPr>
                <p:nvPr/>
              </p:nvSpPr>
              <p:spPr bwMode="auto">
                <a:xfrm rot="5400000">
                  <a:off x="3810000" y="2286000"/>
                  <a:ext cx="457200" cy="152400"/>
                </a:xfrm>
                <a:prstGeom prst="flowChartTerminator">
                  <a:avLst/>
                </a:prstGeom>
                <a:solidFill>
                  <a:srgbClr val="FF0909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Freeform 67"/>
                <p:cNvSpPr>
                  <a:spLocks/>
                </p:cNvSpPr>
                <p:nvPr/>
              </p:nvSpPr>
              <p:spPr bwMode="auto">
                <a:xfrm>
                  <a:off x="3657600" y="1066800"/>
                  <a:ext cx="304800" cy="1295400"/>
                </a:xfrm>
                <a:custGeom>
                  <a:avLst/>
                  <a:gdLst>
                    <a:gd name="T0" fmla="*/ 0 w 336"/>
                    <a:gd name="T1" fmla="*/ 0 h 432"/>
                    <a:gd name="T2" fmla="*/ 0 w 336"/>
                    <a:gd name="T3" fmla="*/ 432 h 432"/>
                    <a:gd name="T4" fmla="*/ 336 w 33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336"/>
                    <a:gd name="T10" fmla="*/ 0 h 432"/>
                    <a:gd name="T11" fmla="*/ 336 w 33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" h="432">
                      <a:moveTo>
                        <a:pt x="0" y="0"/>
                      </a:moveTo>
                      <a:lnTo>
                        <a:pt x="0" y="432"/>
                      </a:lnTo>
                      <a:lnTo>
                        <a:pt x="336" y="432"/>
                      </a:lnTo>
                    </a:path>
                  </a:pathLst>
                </a:custGeom>
                <a:noFill/>
                <a:ln w="28575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Freeform 69"/>
                <p:cNvSpPr>
                  <a:spLocks/>
                </p:cNvSpPr>
                <p:nvPr/>
              </p:nvSpPr>
              <p:spPr bwMode="auto">
                <a:xfrm>
                  <a:off x="3810000" y="1219200"/>
                  <a:ext cx="304800" cy="990600"/>
                </a:xfrm>
                <a:custGeom>
                  <a:avLst/>
                  <a:gdLst>
                    <a:gd name="T0" fmla="*/ 192 w 192"/>
                    <a:gd name="T1" fmla="*/ 0 h 624"/>
                    <a:gd name="T2" fmla="*/ 0 w 192"/>
                    <a:gd name="T3" fmla="*/ 0 h 624"/>
                    <a:gd name="T4" fmla="*/ 0 w 192"/>
                    <a:gd name="T5" fmla="*/ 624 h 624"/>
                    <a:gd name="T6" fmla="*/ 96 w 192"/>
                    <a:gd name="T7" fmla="*/ 624 h 6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624"/>
                    <a:gd name="T14" fmla="*/ 192 w 192"/>
                    <a:gd name="T15" fmla="*/ 624 h 6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624">
                      <a:moveTo>
                        <a:pt x="192" y="0"/>
                      </a:moveTo>
                      <a:lnTo>
                        <a:pt x="0" y="0"/>
                      </a:lnTo>
                      <a:lnTo>
                        <a:pt x="0" y="624"/>
                      </a:lnTo>
                      <a:lnTo>
                        <a:pt x="96" y="624"/>
                      </a:lnTo>
                    </a:path>
                  </a:pathLst>
                </a:custGeom>
                <a:noFill/>
                <a:ln w="28575">
                  <a:solidFill>
                    <a:srgbClr val="FF0909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Line 70"/>
                <p:cNvSpPr>
                  <a:spLocks noChangeShapeType="1"/>
                </p:cNvSpPr>
                <p:nvPr/>
              </p:nvSpPr>
              <p:spPr bwMode="auto">
                <a:xfrm>
                  <a:off x="3505200" y="2514600"/>
                  <a:ext cx="457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Line 75"/>
                <p:cNvSpPr>
                  <a:spLocks noChangeShapeType="1"/>
                </p:cNvSpPr>
                <p:nvPr/>
              </p:nvSpPr>
              <p:spPr bwMode="auto">
                <a:xfrm>
                  <a:off x="3048000" y="3581400"/>
                  <a:ext cx="1524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AutoShape 80"/>
                <p:cNvSpPr>
                  <a:spLocks noChangeArrowheads="1"/>
                </p:cNvSpPr>
                <p:nvPr/>
              </p:nvSpPr>
              <p:spPr bwMode="auto">
                <a:xfrm rot="5400000">
                  <a:off x="2819400" y="3581400"/>
                  <a:ext cx="304800" cy="152400"/>
                </a:xfrm>
                <a:prstGeom prst="flowChartTerminator">
                  <a:avLst/>
                </a:prstGeom>
                <a:solidFill>
                  <a:srgbClr val="ECD882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Line 81"/>
                <p:cNvSpPr>
                  <a:spLocks noChangeShapeType="1"/>
                </p:cNvSpPr>
                <p:nvPr/>
              </p:nvSpPr>
              <p:spPr bwMode="auto">
                <a:xfrm>
                  <a:off x="2514600" y="3733800"/>
                  <a:ext cx="381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997075" y="3519488"/>
                  <a:ext cx="595313" cy="3667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0909"/>
                      </a:solidFill>
                      <a:effectLst/>
                      <a:uLnTx/>
                      <a:uFillTx/>
                      <a:latin typeface="Courier New" pitchFamily="-65" charset="0"/>
                    </a:rPr>
                    <a:t>nop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909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6" name="Line 90"/>
                <p:cNvSpPr>
                  <a:spLocks noChangeShapeType="1"/>
                </p:cNvSpPr>
                <p:nvPr/>
              </p:nvSpPr>
              <p:spPr bwMode="auto">
                <a:xfrm>
                  <a:off x="1295400" y="3581400"/>
                  <a:ext cx="1600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7" name="AutoShape 91"/>
                <p:cNvSpPr>
                  <a:spLocks noChangeArrowheads="1"/>
                </p:cNvSpPr>
                <p:nvPr/>
              </p:nvSpPr>
              <p:spPr bwMode="auto">
                <a:xfrm>
                  <a:off x="3733800" y="3505200"/>
                  <a:ext cx="152400" cy="152400"/>
                </a:xfrm>
                <a:prstGeom prst="flowChartConnector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8" name="AutoShape 92"/>
                <p:cNvSpPr>
                  <a:spLocks noChangeArrowheads="1"/>
                </p:cNvSpPr>
                <p:nvPr/>
              </p:nvSpPr>
              <p:spPr bwMode="auto">
                <a:xfrm>
                  <a:off x="5715000" y="3505200"/>
                  <a:ext cx="152400" cy="152400"/>
                </a:xfrm>
                <a:prstGeom prst="flowChartConnector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" name="AutoShape 93"/>
                <p:cNvSpPr>
                  <a:spLocks noChangeArrowheads="1"/>
                </p:cNvSpPr>
                <p:nvPr/>
              </p:nvSpPr>
              <p:spPr bwMode="auto">
                <a:xfrm>
                  <a:off x="1371600" y="3505200"/>
                  <a:ext cx="152400" cy="152400"/>
                </a:xfrm>
                <a:prstGeom prst="flowChartConnector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" name="AutoShape 94"/>
                <p:cNvSpPr>
                  <a:spLocks noChangeArrowheads="1"/>
                </p:cNvSpPr>
                <p:nvPr/>
              </p:nvSpPr>
              <p:spPr bwMode="auto">
                <a:xfrm>
                  <a:off x="3581400" y="9906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1" name="AutoShape 95"/>
                <p:cNvSpPr>
                  <a:spLocks noChangeArrowheads="1"/>
                </p:cNvSpPr>
                <p:nvPr/>
              </p:nvSpPr>
              <p:spPr bwMode="auto">
                <a:xfrm>
                  <a:off x="3886200" y="9906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AutoShape 96"/>
                <p:cNvSpPr>
                  <a:spLocks noChangeArrowheads="1"/>
                </p:cNvSpPr>
                <p:nvPr/>
              </p:nvSpPr>
              <p:spPr bwMode="auto">
                <a:xfrm>
                  <a:off x="5791200" y="9906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AutoShape 97"/>
                <p:cNvSpPr>
                  <a:spLocks noChangeArrowheads="1"/>
                </p:cNvSpPr>
                <p:nvPr/>
              </p:nvSpPr>
              <p:spPr bwMode="auto">
                <a:xfrm>
                  <a:off x="5638800" y="16002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AutoShape 98"/>
                <p:cNvSpPr>
                  <a:spLocks noChangeArrowheads="1"/>
                </p:cNvSpPr>
                <p:nvPr/>
              </p:nvSpPr>
              <p:spPr bwMode="auto">
                <a:xfrm>
                  <a:off x="4038600" y="1143000"/>
                  <a:ext cx="152400" cy="152400"/>
                </a:xfrm>
                <a:prstGeom prst="flowChartConnector">
                  <a:avLst/>
                </a:prstGeom>
                <a:solidFill>
                  <a:srgbClr val="FF0909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AutoShape 99"/>
                <p:cNvSpPr>
                  <a:spLocks noChangeArrowheads="1"/>
                </p:cNvSpPr>
                <p:nvPr/>
              </p:nvSpPr>
              <p:spPr bwMode="auto">
                <a:xfrm>
                  <a:off x="5638800" y="2133600"/>
                  <a:ext cx="152400" cy="152400"/>
                </a:xfrm>
                <a:prstGeom prst="flowChartConnector">
                  <a:avLst/>
                </a:prstGeom>
                <a:solidFill>
                  <a:srgbClr val="00000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cxnSp>
          <p:nvCxnSpPr>
            <p:cNvPr id="110" name="Straight Connector 109"/>
            <p:cNvCxnSpPr/>
            <p:nvPr/>
          </p:nvCxnSpPr>
          <p:spPr>
            <a:xfrm>
              <a:off x="1143000" y="4572000"/>
              <a:ext cx="0" cy="1447800"/>
            </a:xfrm>
            <a:prstGeom prst="line">
              <a:avLst/>
            </a:prstGeom>
            <a:ln w="381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06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 what instruction comes next</a:t>
            </a:r>
          </a:p>
          <a:p>
            <a:r>
              <a:rPr lang="en-US" dirty="0" smtClean="0"/>
              <a:t>Based off branch history</a:t>
            </a:r>
          </a:p>
          <a:p>
            <a:r>
              <a:rPr lang="en-US" dirty="0" smtClean="0"/>
              <a:t>Example: two-level predictor with global history</a:t>
            </a:r>
          </a:p>
          <a:p>
            <a:pPr lvl="1"/>
            <a:r>
              <a:rPr lang="en-US" dirty="0" smtClean="0"/>
              <a:t>Maintain history table of all outcomes for M successive branches</a:t>
            </a:r>
          </a:p>
          <a:p>
            <a:pPr lvl="1"/>
            <a:r>
              <a:rPr lang="en-US" dirty="0" smtClean="0"/>
              <a:t>Compare with past N results (history register)</a:t>
            </a:r>
          </a:p>
          <a:p>
            <a:pPr lvl="1"/>
            <a:r>
              <a:rPr lang="en-US" dirty="0" smtClean="0"/>
              <a:t>Sandy Bridge employs 32-bit history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+ Modern predictors &gt; 90% accuracy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Raise performance </a:t>
            </a:r>
            <a:r>
              <a:rPr lang="en-US" i="1" dirty="0" smtClean="0"/>
              <a:t>and </a:t>
            </a:r>
            <a:r>
              <a:rPr lang="en-US" dirty="0" smtClean="0"/>
              <a:t>energy efficiency (why?)</a:t>
            </a:r>
          </a:p>
          <a:p>
            <a:pPr marL="0" indent="0">
              <a:buNone/>
            </a:pPr>
            <a:r>
              <a:rPr lang="en-US" dirty="0" smtClean="0"/>
              <a:t>– Area increase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smtClean="0"/>
              <a:t>Potential fetch stage latency increase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option: Predic</a:t>
            </a:r>
            <a:r>
              <a:rPr lang="en-US" b="1" dirty="0" smtClean="0"/>
              <a:t>a</a:t>
            </a:r>
            <a:r>
              <a:rPr lang="en-US" dirty="0" smtClean="0"/>
              <a:t>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Replace branches with conditional instructions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 if (r1==0) r3=r2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algn="ctr">
              <a:buNone/>
            </a:pP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cmoveq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r2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-&gt;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r3</a:t>
            </a:r>
          </a:p>
          <a:p>
            <a:pPr marL="0" indent="0">
              <a:buNone/>
            </a:pPr>
            <a:r>
              <a:rPr lang="en-US" dirty="0" smtClean="0"/>
              <a:t>+ Avoids branch predictor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Avoids area penalty, </a:t>
            </a:r>
            <a:r>
              <a:rPr lang="en-US" dirty="0" err="1" smtClean="0"/>
              <a:t>misprediction</a:t>
            </a:r>
            <a:r>
              <a:rPr lang="en-US" dirty="0" smtClean="0"/>
              <a:t> penalty</a:t>
            </a:r>
          </a:p>
          <a:p>
            <a:pPr marL="0" indent="0">
              <a:buNone/>
            </a:pPr>
            <a:r>
              <a:rPr lang="en-US" dirty="0" smtClean="0"/>
              <a:t>– Avoids branch predictor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Introduces unnecessary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dirty="0" smtClean="0"/>
              <a:t> if predictable branch</a:t>
            </a:r>
          </a:p>
          <a:p>
            <a:r>
              <a:rPr lang="en-US" dirty="0" smtClean="0"/>
              <a:t>GPUs also use predication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Performance tricks of a modern CPU</a:t>
            </a:r>
          </a:p>
          <a:p>
            <a:pPr lvl="1"/>
            <a:r>
              <a:rPr lang="en-US" dirty="0" smtClean="0"/>
              <a:t>Pipelining</a:t>
            </a:r>
          </a:p>
          <a:p>
            <a:pPr lvl="1"/>
            <a:r>
              <a:rPr lang="en-US" dirty="0" smtClean="0"/>
              <a:t>Branch Prediction</a:t>
            </a:r>
          </a:p>
          <a:p>
            <a:pPr lvl="1"/>
            <a:r>
              <a:rPr lang="en-US" dirty="0" smtClean="0"/>
              <a:t>Superscalar</a:t>
            </a:r>
          </a:p>
          <a:p>
            <a:pPr lvl="1"/>
            <a:r>
              <a:rPr lang="en-US" dirty="0" smtClean="0"/>
              <a:t>Out-of-Order (</a:t>
            </a:r>
            <a:r>
              <a:rPr lang="en-US" dirty="0" err="1" smtClean="0"/>
              <a:t>OoO</a:t>
            </a:r>
            <a:r>
              <a:rPr lang="en-US" dirty="0" smtClean="0"/>
              <a:t>) Execution</a:t>
            </a:r>
          </a:p>
          <a:p>
            <a:pPr lvl="1"/>
            <a:r>
              <a:rPr lang="en-US" dirty="0" smtClean="0"/>
              <a:t>Memory Hierarchy</a:t>
            </a:r>
          </a:p>
          <a:p>
            <a:pPr lvl="1"/>
            <a:r>
              <a:rPr lang="en-US" dirty="0" smtClean="0"/>
              <a:t>Vector Operations</a:t>
            </a:r>
          </a:p>
          <a:p>
            <a:pPr lvl="1"/>
            <a:r>
              <a:rPr lang="en-US" dirty="0" smtClean="0"/>
              <a:t>SMT</a:t>
            </a:r>
          </a:p>
          <a:p>
            <a:pPr lvl="1"/>
            <a:r>
              <a:rPr lang="en-US" dirty="0" smtClean="0"/>
              <a:t>Multicore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IPC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(instructions/cycle) bottlenecked at 1 instruction / clock</a:t>
            </a:r>
          </a:p>
          <a:p>
            <a:r>
              <a:rPr lang="en-US" dirty="0" smtClean="0"/>
              <a:t>Superscalar – increase pipeline width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" y="3352800"/>
            <a:ext cx="911110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1800" y="64740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Image: Penn CIS371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27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</a:t>
            </a:r>
            <a:r>
              <a:rPr lang="en-US" dirty="0" smtClean="0"/>
              <a:t>Peak IPC now at N (for N-way superscalar)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Branching and scheduling impede this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Need some more tricks to get closer to peak (next)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Area increase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Doubling execution resources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Bypass network grows at N</a:t>
            </a:r>
            <a:r>
              <a:rPr lang="en-US" baseline="30000" dirty="0" smtClean="0"/>
              <a:t>2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Need more register &amp; memory bandwidth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in Sandy Bridge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647402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© David </a:t>
            </a:r>
            <a:r>
              <a:rPr lang="en-US" sz="1400" dirty="0" err="1" smtClean="0"/>
              <a:t>Kanter</a:t>
            </a:r>
            <a:r>
              <a:rPr lang="en-US" sz="1400" dirty="0" smtClean="0"/>
              <a:t>, </a:t>
            </a:r>
            <a:r>
              <a:rPr lang="en-US" sz="1400" dirty="0" smtClean="0">
                <a:hlinkClick r:id="rId3"/>
              </a:rPr>
              <a:t>RWT</a:t>
            </a:r>
            <a:endParaRPr lang="en-US" sz="1400" dirty="0"/>
          </a:p>
        </p:txBody>
      </p:sp>
      <p:pic>
        <p:nvPicPr>
          <p:cNvPr id="1026" name="Picture 2" descr="http://realworldtech.com/includes/images/articles/sandy-bridge-7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7" b="50000"/>
          <a:stretch/>
        </p:blipFill>
        <p:spPr bwMode="auto">
          <a:xfrm>
            <a:off x="257825" y="1373817"/>
            <a:ext cx="8628350" cy="510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8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instructions:</a:t>
            </a:r>
          </a:p>
          <a:p>
            <a:pPr marL="0" indent="0" algn="ctr">
              <a:buNone/>
            </a:pP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r1,r2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r3 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r3,r4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r4 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r5,r2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r3 </a:t>
            </a:r>
          </a:p>
          <a:p>
            <a:pPr marL="0" indent="0" algn="ctr">
              <a:buNone/>
            </a:pPr>
            <a:r>
              <a:rPr lang="en-US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r3,</a:t>
            </a:r>
            <a:r>
              <a:rPr lang="en-US" sz="20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r1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itchFamily="49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itchFamily="49" charset="0"/>
              </a:rPr>
              <a:t> are dependent (Read-After-Write, RAW)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itchFamily="49" charset="0"/>
              </a:rPr>
              <a:t> and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itchFamily="49" charset="0"/>
              </a:rPr>
              <a:t> are dependent (RAW)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itchFamily="49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itchFamily="49" charset="0"/>
              </a:rPr>
              <a:t> are 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itchFamily="49" charset="0"/>
              </a:rPr>
              <a:t>(Write-After-Write, WAW)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+mj-lt"/>
              <a:cs typeface="Courier New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+mj-lt"/>
              <a:cs typeface="Courier New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Renaming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about this instead:</a:t>
            </a:r>
          </a:p>
          <a:p>
            <a:pPr marL="0" indent="0" algn="ctr">
              <a:buNone/>
            </a:pP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p1,p2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p6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p6,p4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p7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p5,p2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p8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US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p8,</a:t>
            </a:r>
            <a:r>
              <a:rPr lang="en-US" sz="20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p9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itchFamily="49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cs typeface="Courier New" pitchFamily="49" charset="0"/>
              </a:rPr>
              <a:t> can now execute in parallel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+mj-lt"/>
              <a:cs typeface="Courier New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+mj-lt"/>
              <a:cs typeface="Courier New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Out-of-Order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Reordering instructions to maximize throughput</a:t>
            </a:r>
          </a:p>
          <a:p>
            <a:r>
              <a:rPr lang="en-US" dirty="0"/>
              <a:t>Fetch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Decode  Rename  Dispatch  Issue  Register-Read  Execute  Memory  </a:t>
            </a:r>
            <a:r>
              <a:rPr lang="en-US" dirty="0" err="1" smtClean="0">
                <a:sym typeface="Wingdings" pitchFamily="2" charset="2"/>
              </a:rPr>
              <a:t>Writeback</a:t>
            </a:r>
            <a:r>
              <a:rPr lang="en-US" dirty="0" smtClean="0">
                <a:sym typeface="Wingdings" pitchFamily="2" charset="2"/>
              </a:rPr>
              <a:t>  Commit</a:t>
            </a:r>
          </a:p>
          <a:p>
            <a:r>
              <a:rPr lang="en-US" dirty="0" smtClean="0">
                <a:sym typeface="Wingdings" pitchFamily="2" charset="2"/>
              </a:rPr>
              <a:t>Reorder Buffer (ROB)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Keeps track of status for in-flight instructions</a:t>
            </a:r>
          </a:p>
          <a:p>
            <a:r>
              <a:rPr lang="en-US" dirty="0" smtClean="0">
                <a:sym typeface="Wingdings" pitchFamily="2" charset="2"/>
              </a:rPr>
              <a:t>Physical Register File (PRF)</a:t>
            </a:r>
          </a:p>
          <a:p>
            <a:r>
              <a:rPr lang="en-US" dirty="0" smtClean="0">
                <a:sym typeface="Wingdings" pitchFamily="2" charset="2"/>
              </a:rPr>
              <a:t>Issue Queue/Scheduler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Chooses next instruction(s) to execute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OoO</a:t>
            </a:r>
            <a:r>
              <a:rPr lang="en-US" dirty="0" smtClean="0"/>
              <a:t> in Sandy Bridge</a:t>
            </a:r>
            <a:endParaRPr lang="en-US" dirty="0"/>
          </a:p>
        </p:txBody>
      </p:sp>
      <p:pic>
        <p:nvPicPr>
          <p:cNvPr id="2050" name="Picture 2" descr="http://realworldtech.com/includes/images/articles/sandy-bridge-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" b="63264"/>
          <a:stretch/>
        </p:blipFill>
        <p:spPr bwMode="auto">
          <a:xfrm>
            <a:off x="274874" y="1800224"/>
            <a:ext cx="8594252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0" y="647402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© David </a:t>
            </a:r>
            <a:r>
              <a:rPr lang="en-US" sz="1400" dirty="0" err="1" smtClean="0"/>
              <a:t>Kanter</a:t>
            </a:r>
            <a:r>
              <a:rPr lang="en-US" sz="1400" dirty="0" smtClean="0"/>
              <a:t>, </a:t>
            </a:r>
            <a:r>
              <a:rPr lang="en-US" sz="1400" dirty="0" smtClean="0">
                <a:hlinkClick r:id="rId4"/>
              </a:rPr>
              <a:t>RWT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53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Out-of-Order Execution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+ </a:t>
            </a:r>
            <a:r>
              <a:rPr lang="en-US" dirty="0" smtClean="0"/>
              <a:t>Brings IPC much closer to ideal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smtClean="0"/>
              <a:t>Area increase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– Energy increase</a:t>
            </a:r>
          </a:p>
          <a:p>
            <a:r>
              <a:rPr lang="en-US" dirty="0" smtClean="0"/>
              <a:t>Modern Desktop/Mobile In-order CPUs</a:t>
            </a:r>
          </a:p>
          <a:p>
            <a:pPr lvl="1"/>
            <a:r>
              <a:rPr lang="en-US" dirty="0" smtClean="0"/>
              <a:t>Intel Atom</a:t>
            </a:r>
          </a:p>
          <a:p>
            <a:pPr lvl="1"/>
            <a:r>
              <a:rPr lang="en-US" dirty="0" smtClean="0"/>
              <a:t>ARM Cortex-A8 (Apple A4, TI OMAP 3)</a:t>
            </a:r>
          </a:p>
          <a:p>
            <a:pPr lvl="1"/>
            <a:r>
              <a:rPr lang="en-US" dirty="0" smtClean="0"/>
              <a:t>Qualcomm Scorpion</a:t>
            </a:r>
          </a:p>
          <a:p>
            <a:r>
              <a:rPr lang="en-US" dirty="0" smtClean="0"/>
              <a:t>Modern Desktop/Mobile </a:t>
            </a:r>
            <a:r>
              <a:rPr lang="en-US" dirty="0" err="1" smtClean="0"/>
              <a:t>OoO</a:t>
            </a:r>
            <a:r>
              <a:rPr lang="en-US" dirty="0" smtClean="0"/>
              <a:t> CPUs</a:t>
            </a:r>
          </a:p>
          <a:p>
            <a:pPr lvl="1"/>
            <a:r>
              <a:rPr lang="en-US" dirty="0" smtClean="0"/>
              <a:t>Intel Pentium Pro and onwards</a:t>
            </a:r>
          </a:p>
          <a:p>
            <a:pPr lvl="1"/>
            <a:r>
              <a:rPr lang="en-US" dirty="0" smtClean="0"/>
              <a:t>ARM Cortex-A9 (Apple A5, NV </a:t>
            </a:r>
            <a:r>
              <a:rPr lang="en-US" dirty="0" err="1" smtClean="0"/>
              <a:t>Tegra</a:t>
            </a:r>
            <a:r>
              <a:rPr lang="en-US" dirty="0" smtClean="0"/>
              <a:t> 2/3, TI OMAP 4)</a:t>
            </a:r>
          </a:p>
          <a:p>
            <a:pPr lvl="1"/>
            <a:r>
              <a:rPr lang="en-US" dirty="0" smtClean="0"/>
              <a:t>Qualcomm Krait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Memory: the larger it gets, the slower it gets</a:t>
            </a:r>
          </a:p>
          <a:p>
            <a:r>
              <a:rPr lang="en-US" dirty="0" smtClean="0"/>
              <a:t>Rough numbers: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82791"/>
              </p:ext>
            </p:extLst>
          </p:nvPr>
        </p:nvGraphicFramePr>
        <p:xfrm>
          <a:off x="665793" y="2895600"/>
          <a:ext cx="7812414" cy="2362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81568"/>
                <a:gridCol w="1731953"/>
                <a:gridCol w="1731953"/>
                <a:gridCol w="1966940"/>
              </a:tblGrid>
              <a:tr h="4724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Bandwidth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SRAM (L1,</a:t>
                      </a:r>
                      <a:r>
                        <a:rPr lang="en-US" sz="2400" baseline="0" dirty="0" smtClean="0"/>
                        <a:t> L2, L3)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1-2ns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200GBps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1-20MB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DRAM (memory)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70ns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20GBps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1-20GB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Flash (disk)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70-90µs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200MBps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100-1000GB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HDD (disk)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10ms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1-150MBps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500-3000GB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5486400"/>
            <a:ext cx="7391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SRAM &amp; DRAM latency, and DRAM bandwidth for Sandy Bridge from </a:t>
            </a:r>
            <a:r>
              <a:rPr lang="en-US" sz="1400" dirty="0" err="1" smtClean="0">
                <a:hlinkClick r:id="rId3"/>
              </a:rPr>
              <a:t>Lostcircuits</a:t>
            </a:r>
            <a:endParaRPr lang="en-US" sz="1400" dirty="0" smtClean="0"/>
          </a:p>
          <a:p>
            <a:r>
              <a:rPr lang="en-US" sz="1400" dirty="0" smtClean="0"/>
              <a:t>Flash </a:t>
            </a:r>
            <a:r>
              <a:rPr lang="en-US" sz="1400" dirty="0"/>
              <a:t>and HDD latencies from </a:t>
            </a:r>
            <a:r>
              <a:rPr lang="en-US" sz="1400" dirty="0" err="1" smtClean="0">
                <a:hlinkClick r:id="rId4"/>
              </a:rPr>
              <a:t>AnandTech</a:t>
            </a:r>
            <a:endParaRPr lang="en-US" sz="1400" dirty="0" smtClean="0"/>
          </a:p>
          <a:p>
            <a:r>
              <a:rPr lang="en-US" sz="1400" dirty="0" smtClean="0"/>
              <a:t>Flash and HDD bandwidth from </a:t>
            </a:r>
            <a:r>
              <a:rPr lang="en-US" sz="1400" dirty="0" err="1" smtClean="0"/>
              <a:t>AnandTech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5"/>
              </a:rPr>
              <a:t>Bench</a:t>
            </a:r>
            <a:endParaRPr lang="en-US" sz="1400" dirty="0" smtClean="0"/>
          </a:p>
          <a:p>
            <a:r>
              <a:rPr lang="en-US" sz="1400" dirty="0" smtClean="0"/>
              <a:t>SRAM bandwidth guesstimated.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132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data you need close</a:t>
            </a:r>
          </a:p>
          <a:p>
            <a:r>
              <a:rPr lang="en-US" dirty="0" smtClean="0"/>
              <a:t>Exploit:</a:t>
            </a:r>
          </a:p>
          <a:p>
            <a:pPr lvl="1"/>
            <a:r>
              <a:rPr lang="en-US" dirty="0" smtClean="0"/>
              <a:t>Temporal locality</a:t>
            </a:r>
          </a:p>
          <a:p>
            <a:pPr lvl="2"/>
            <a:r>
              <a:rPr lang="en-US" dirty="0" smtClean="0"/>
              <a:t>Chunk just used likely to be used again soon</a:t>
            </a:r>
          </a:p>
          <a:p>
            <a:pPr lvl="1"/>
            <a:r>
              <a:rPr lang="en-US" dirty="0" smtClean="0"/>
              <a:t>Spatial locality</a:t>
            </a:r>
          </a:p>
          <a:p>
            <a:pPr lvl="2"/>
            <a:r>
              <a:rPr lang="en-US" dirty="0" smtClean="0"/>
              <a:t>Next chunk to use is likely close to previous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CPU anyways?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instructions</a:t>
            </a:r>
          </a:p>
          <a:p>
            <a:r>
              <a:rPr lang="en-US" dirty="0" smtClean="0"/>
              <a:t>Now so much more</a:t>
            </a:r>
          </a:p>
          <a:p>
            <a:pPr lvl="1"/>
            <a:r>
              <a:rPr lang="en-US" dirty="0" smtClean="0"/>
              <a:t>Interface to main memory (DRAM)</a:t>
            </a:r>
          </a:p>
          <a:p>
            <a:pPr lvl="1"/>
            <a:r>
              <a:rPr lang="en-US" dirty="0" smtClean="0"/>
              <a:t>I/O functionality</a:t>
            </a:r>
          </a:p>
          <a:p>
            <a:r>
              <a:rPr lang="en-US" dirty="0" smtClean="0"/>
              <a:t>Composed of transistors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Hierarchy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Hardware-managed</a:t>
            </a:r>
          </a:p>
          <a:p>
            <a:pPr lvl="1"/>
            <a:r>
              <a:rPr lang="en-US" dirty="0" smtClean="0"/>
              <a:t>L1 Instruction/Data caches</a:t>
            </a:r>
          </a:p>
          <a:p>
            <a:pPr lvl="1"/>
            <a:r>
              <a:rPr lang="en-US" dirty="0" smtClean="0"/>
              <a:t>L2 unified cache</a:t>
            </a:r>
          </a:p>
          <a:p>
            <a:pPr lvl="1"/>
            <a:r>
              <a:rPr lang="en-US" dirty="0" smtClean="0"/>
              <a:t>L3 unified cache</a:t>
            </a:r>
          </a:p>
          <a:p>
            <a:r>
              <a:rPr lang="en-US" dirty="0" smtClean="0"/>
              <a:t>Software-managed</a:t>
            </a:r>
          </a:p>
          <a:p>
            <a:pPr lvl="1"/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43637" y="1524000"/>
            <a:ext cx="533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I$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05612" y="1524000"/>
            <a:ext cx="504825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D$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41243" y="2166937"/>
            <a:ext cx="1271587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01926" y="2967037"/>
            <a:ext cx="175022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53037" y="4114800"/>
            <a:ext cx="3048000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5706068" y="5548312"/>
            <a:ext cx="2141935" cy="7620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6510337" y="1905000"/>
            <a:ext cx="0" cy="2619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</p:cNvCxnSpPr>
          <p:nvPr/>
        </p:nvCxnSpPr>
        <p:spPr>
          <a:xfrm flipH="1">
            <a:off x="7058024" y="1905000"/>
            <a:ext cx="1" cy="2619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 flipH="1">
            <a:off x="6777036" y="2700337"/>
            <a:ext cx="1" cy="26670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6777036" y="3729037"/>
            <a:ext cx="1" cy="38576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5" idx="1"/>
          </p:cNvCxnSpPr>
          <p:nvPr/>
        </p:nvCxnSpPr>
        <p:spPr>
          <a:xfrm flipH="1">
            <a:off x="6777036" y="5181600"/>
            <a:ext cx="1" cy="3667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01926" y="6400800"/>
            <a:ext cx="175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(not to scale)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953000" y="1905000"/>
            <a:ext cx="0" cy="40243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534400" y="1905000"/>
            <a:ext cx="0" cy="402431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14862" y="2782163"/>
            <a:ext cx="22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610600" y="2782163"/>
            <a:ext cx="22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19200" y="6324600"/>
            <a:ext cx="6858000" cy="533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Intel Core i7 3960X – 15MB L3 (25% of die). 4-channel Memory Controller, 51.2GB/s total</a:t>
            </a:r>
            <a:endParaRPr lang="en-US" baseline="30000" dirty="0" smtClean="0"/>
          </a:p>
          <a:p>
            <a:pPr algn="ctr"/>
            <a:r>
              <a:rPr lang="en-US" baseline="30000" dirty="0" smtClean="0"/>
              <a:t>Source: </a:t>
            </a:r>
            <a:r>
              <a:rPr lang="en-US" baseline="30000" dirty="0" smtClean="0">
                <a:hlinkClick r:id="rId3"/>
              </a:rPr>
              <a:t>www.lostcircuits.com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"/>
            <a:ext cx="6858000" cy="609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2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Memory Hierarchy Design Choices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Banking</a:t>
            </a:r>
          </a:p>
          <a:p>
            <a:pPr lvl="1"/>
            <a:r>
              <a:rPr lang="en-US" dirty="0" smtClean="0"/>
              <a:t>Avoid multi-porting</a:t>
            </a:r>
          </a:p>
          <a:p>
            <a:r>
              <a:rPr lang="en-US" dirty="0" smtClean="0"/>
              <a:t>Coherency</a:t>
            </a:r>
          </a:p>
          <a:p>
            <a:r>
              <a:rPr lang="en-US" dirty="0" smtClean="0"/>
              <a:t>Memory Controller</a:t>
            </a:r>
          </a:p>
          <a:p>
            <a:pPr lvl="1"/>
            <a:r>
              <a:rPr lang="en-US" dirty="0" smtClean="0"/>
              <a:t>Multiple channels for bandwidth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in 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Covered Instruction-Level (ILP) extraction</a:t>
            </a:r>
          </a:p>
          <a:p>
            <a:pPr lvl="1"/>
            <a:r>
              <a:rPr lang="en-US" dirty="0" smtClean="0"/>
              <a:t>Superscalar</a:t>
            </a:r>
          </a:p>
          <a:p>
            <a:pPr lvl="1"/>
            <a:r>
              <a:rPr lang="en-US" dirty="0" smtClean="0"/>
              <a:t>Out-of-order</a:t>
            </a:r>
          </a:p>
          <a:p>
            <a:r>
              <a:rPr lang="en-US" dirty="0" smtClean="0"/>
              <a:t>Data-Level Parallelism (DLP)</a:t>
            </a:r>
          </a:p>
          <a:p>
            <a:pPr lvl="1"/>
            <a:r>
              <a:rPr lang="en-US" dirty="0" smtClean="0"/>
              <a:t>Vectors</a:t>
            </a:r>
          </a:p>
          <a:p>
            <a:r>
              <a:rPr lang="en-US" dirty="0" smtClean="0"/>
              <a:t>Thread-Level Parallelism (TLP)</a:t>
            </a:r>
          </a:p>
          <a:p>
            <a:pPr lvl="1"/>
            <a:r>
              <a:rPr lang="en-US" dirty="0" smtClean="0"/>
              <a:t>Simultaneous Multithreading (SMT)</a:t>
            </a:r>
          </a:p>
          <a:p>
            <a:pPr lvl="1"/>
            <a:r>
              <a:rPr lang="en-US" dirty="0" smtClean="0"/>
              <a:t>Multicore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5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Data-level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Single Instruction Multiple Data (SIMD)</a:t>
            </a:r>
          </a:p>
          <a:p>
            <a:pPr lvl="1"/>
            <a:r>
              <a:rPr lang="en-US" dirty="0" smtClean="0"/>
              <a:t>Let’s make the execution unit (ALU) really wide</a:t>
            </a:r>
          </a:p>
          <a:p>
            <a:pPr lvl="1"/>
            <a:r>
              <a:rPr lang="en-US" dirty="0" smtClean="0"/>
              <a:t>Let’s make the registers really wide too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+= 4</a:t>
            </a:r>
            <a:r>
              <a:rPr lang="nn-NO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nn-NO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// in parallel</a:t>
            </a:r>
            <a:endParaRPr lang="nn-NO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i+1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B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i+1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C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i+1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];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i+2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B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i+2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C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i+2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];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i+3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B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i+3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C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i+3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 in x86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SSE2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-wide packed float and packed integer instructions</a:t>
            </a:r>
          </a:p>
          <a:p>
            <a:pPr lvl="1"/>
            <a:r>
              <a:rPr lang="en-US" dirty="0" smtClean="0"/>
              <a:t>Intel Pentium 4 onwards</a:t>
            </a:r>
          </a:p>
          <a:p>
            <a:pPr lvl="1"/>
            <a:r>
              <a:rPr lang="en-US" dirty="0" smtClean="0"/>
              <a:t>AMD Athlon 64 onwards</a:t>
            </a:r>
          </a:p>
          <a:p>
            <a:r>
              <a:rPr lang="en-US" dirty="0" smtClean="0"/>
              <a:t>AVX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-wide packed float and packed integer instructions</a:t>
            </a:r>
          </a:p>
          <a:p>
            <a:pPr lvl="1"/>
            <a:r>
              <a:rPr lang="en-US" dirty="0" smtClean="0"/>
              <a:t>Intel Sandy Bridge</a:t>
            </a:r>
          </a:p>
          <a:p>
            <a:pPr lvl="1"/>
            <a:r>
              <a:rPr lang="en-US" dirty="0" smtClean="0"/>
              <a:t>AMD Bulldozer</a:t>
            </a:r>
          </a:p>
        </p:txBody>
      </p:sp>
    </p:spTree>
    <p:extLst>
      <p:ext uri="{BB962C8B-B14F-4D97-AF65-F5344CB8AC3E}">
        <p14:creationId xmlns:p14="http://schemas.microsoft.com/office/powerpoint/2010/main" val="26392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Thread-Level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Composition</a:t>
            </a:r>
          </a:p>
          <a:p>
            <a:pPr lvl="1"/>
            <a:r>
              <a:rPr lang="en-US" dirty="0" smtClean="0"/>
              <a:t>Instruction streams</a:t>
            </a:r>
          </a:p>
          <a:p>
            <a:pPr lvl="1"/>
            <a:r>
              <a:rPr lang="en-US" dirty="0" smtClean="0"/>
              <a:t>Private PC, registers, stack</a:t>
            </a:r>
          </a:p>
          <a:p>
            <a:pPr lvl="1"/>
            <a:r>
              <a:rPr lang="en-US" dirty="0" smtClean="0"/>
              <a:t>Shared </a:t>
            </a:r>
            <a:r>
              <a:rPr lang="en-US" dirty="0" err="1" smtClean="0"/>
              <a:t>globals</a:t>
            </a:r>
            <a:r>
              <a:rPr lang="en-US" dirty="0" smtClean="0"/>
              <a:t>, heap</a:t>
            </a:r>
          </a:p>
          <a:p>
            <a:r>
              <a:rPr lang="en-US" dirty="0" smtClean="0"/>
              <a:t>Created and destroyed by programmer</a:t>
            </a:r>
          </a:p>
          <a:p>
            <a:r>
              <a:rPr lang="en-US" dirty="0" smtClean="0"/>
              <a:t>Scheduled by programmer or by OS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22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Simultaneous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can be issued from multiple threads</a:t>
            </a:r>
          </a:p>
          <a:p>
            <a:r>
              <a:rPr lang="en-US" dirty="0" smtClean="0"/>
              <a:t>Requires partitioning of ROB, other buffers</a:t>
            </a:r>
          </a:p>
          <a:p>
            <a:pPr marL="0" indent="0">
              <a:buNone/>
            </a:pPr>
            <a:r>
              <a:rPr lang="en-US" dirty="0" smtClean="0"/>
              <a:t>+ Minimal hardware duplication</a:t>
            </a:r>
          </a:p>
          <a:p>
            <a:pPr marL="0" indent="0">
              <a:buNone/>
            </a:pPr>
            <a:r>
              <a:rPr lang="en-US" dirty="0" smtClean="0"/>
              <a:t>+ More scheduling freedom for </a:t>
            </a:r>
            <a:r>
              <a:rPr lang="en-US" dirty="0" err="1" smtClean="0"/>
              <a:t>OoO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smtClean="0"/>
              <a:t>Cache and execution resource contention can reduce single-threaded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full pipeline</a:t>
            </a:r>
          </a:p>
          <a:p>
            <a:r>
              <a:rPr lang="en-US" dirty="0" smtClean="0"/>
              <a:t>Sandy Bridge-E: 6 cores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smtClean="0"/>
              <a:t>Full cores, no resource sharing other than last-level cache</a:t>
            </a:r>
          </a:p>
          <a:p>
            <a:pPr marL="0" indent="0">
              <a:buNone/>
            </a:pPr>
            <a:r>
              <a:rPr lang="en-US" dirty="0" smtClean="0"/>
              <a:t>+ Easier way to take advantage of Moore’s Law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smtClean="0"/>
              <a:t>Utilization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Examples: arithmetic, memory, control flow</a:t>
                </a:r>
              </a:p>
              <a:p>
                <a:pPr marL="2454275" indent="0">
                  <a:buNone/>
                </a:pPr>
                <a:r>
                  <a:rPr lang="en-US" sz="2400" b="1" dirty="0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itchFamily="49" charset="0"/>
                    <a:cs typeface="Courier New" pitchFamily="49" charset="0"/>
                  </a:rPr>
                  <a:t>add</a:t>
                </a:r>
                <a:r>
                  <a:rPr lang="en-US" sz="24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itchFamily="49" charset="0"/>
                    <a:cs typeface="Courier New" pitchFamily="49" charset="0"/>
                  </a:rPr>
                  <a:t> r3,r4 </a:t>
                </a:r>
                <a:r>
                  <a:rPr lang="en-US" sz="2400" b="1" dirty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itchFamily="49" charset="0"/>
                    <a:cs typeface="Courier New" pitchFamily="49" charset="0"/>
                  </a:rPr>
                  <a:t>-&gt;</a:t>
                </a:r>
                <a:r>
                  <a:rPr lang="en-US" sz="2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itchFamily="49" charset="0"/>
                    <a:cs typeface="Courier New" pitchFamily="49" charset="0"/>
                  </a:rPr>
                  <a:t> r4 </a:t>
                </a:r>
              </a:p>
              <a:p>
                <a:pPr marL="2454275" indent="0">
                  <a:buNone/>
                </a:pPr>
                <a:r>
                  <a:rPr lang="en-US" sz="2400" b="1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itchFamily="49" charset="0"/>
                    <a:cs typeface="Courier New" pitchFamily="49" charset="0"/>
                  </a:rPr>
                  <a:t>load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dirty="0" smtClean="0">
                    <a:highlight>
                      <a:srgbClr val="FFFFFF"/>
                    </a:highlight>
                    <a:latin typeface="Courier New" pitchFamily="49" charset="0"/>
                    <a:cs typeface="Courier New" pitchFamily="49" charset="0"/>
                  </a:rPr>
                  <a:t>[r4] </a:t>
                </a:r>
                <a:r>
                  <a:rPr lang="en-US" sz="2400" b="1" dirty="0">
                    <a:highlight>
                      <a:srgbClr val="FFFFFF"/>
                    </a:highlight>
                    <a:latin typeface="Courier New" pitchFamily="49" charset="0"/>
                    <a:cs typeface="Courier New" pitchFamily="49" charset="0"/>
                  </a:rPr>
                  <a:t>-&gt;</a:t>
                </a:r>
                <a:r>
                  <a:rPr lang="en-US" sz="2400" dirty="0" smtClean="0">
                    <a:highlight>
                      <a:srgbClr val="FFFFFF"/>
                    </a:highlight>
                    <a:latin typeface="Courier New" pitchFamily="49" charset="0"/>
                    <a:cs typeface="Courier New" pitchFamily="49" charset="0"/>
                  </a:rPr>
                  <a:t> r7</a:t>
                </a:r>
              </a:p>
              <a:p>
                <a:pPr marL="2454275" indent="0">
                  <a:buNone/>
                </a:pPr>
                <a:r>
                  <a:rPr lang="en-US" sz="2400" b="1" dirty="0" err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itchFamily="49" charset="0"/>
                    <a:cs typeface="Courier New" pitchFamily="49" charset="0"/>
                  </a:rPr>
                  <a:t>jz</a:t>
                </a:r>
                <a:r>
                  <a:rPr lang="en-US" sz="2400" b="1" dirty="0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itchFamily="49" charset="0"/>
                    <a:cs typeface="Courier New" pitchFamily="49" charset="0"/>
                  </a:rPr>
                  <a:t>end</a:t>
                </a:r>
              </a:p>
              <a:p>
                <a:r>
                  <a:rPr lang="en-US" dirty="0" smtClean="0"/>
                  <a:t>Given a compiled program, minimize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𝑐𝑦𝑐𝑙𝑒𝑠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𝑖𝑛𝑠𝑡𝑟𝑢𝑐𝑡𝑖𝑜𝑛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𝑠𝑒𝑐𝑜𝑛𝑑𝑠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CPI (cycles per instruction) &amp; clock period </a:t>
                </a:r>
              </a:p>
              <a:p>
                <a:pPr lvl="1"/>
                <a:r>
                  <a:rPr lang="en-US" dirty="0" smtClean="0"/>
                  <a:t>Reducing one term may increase the other</a:t>
                </a:r>
                <a:endParaRPr lang="en-US" dirty="0"/>
              </a:p>
              <a:p>
                <a:pPr marL="45720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4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Locks, Coherence, and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Problem</a:t>
            </a:r>
            <a:r>
              <a:rPr lang="en-US" dirty="0" smtClean="0"/>
              <a:t>: multiple threads reading/writing to same data</a:t>
            </a:r>
          </a:p>
          <a:p>
            <a:r>
              <a:rPr lang="en-US" dirty="0" smtClean="0"/>
              <a:t>A solution: Locks</a:t>
            </a:r>
          </a:p>
          <a:p>
            <a:pPr lvl="1"/>
            <a:r>
              <a:rPr lang="en-US" dirty="0" smtClean="0"/>
              <a:t>Implement with test-and-set, load-link/store-conditional instructions</a:t>
            </a:r>
          </a:p>
          <a:p>
            <a:r>
              <a:rPr lang="en-US" b="1" dirty="0" smtClean="0"/>
              <a:t>Problem</a:t>
            </a:r>
            <a:r>
              <a:rPr lang="en-US" dirty="0" smtClean="0"/>
              <a:t>: Who has the correct data?</a:t>
            </a:r>
          </a:p>
          <a:p>
            <a:r>
              <a:rPr lang="en-US" dirty="0" smtClean="0"/>
              <a:t>A solution: cache coherency protocol</a:t>
            </a:r>
          </a:p>
          <a:p>
            <a:r>
              <a:rPr lang="en-US" b="1" dirty="0" smtClean="0"/>
              <a:t>Problem</a:t>
            </a:r>
            <a:r>
              <a:rPr lang="en-US" dirty="0" smtClean="0"/>
              <a:t>: What is the correct data?</a:t>
            </a:r>
          </a:p>
          <a:p>
            <a:r>
              <a:rPr lang="en-US" dirty="0" smtClean="0"/>
              <a:t>A solution: memory consistency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optimized for sequential programming</a:t>
            </a:r>
          </a:p>
          <a:p>
            <a:pPr lvl="1"/>
            <a:r>
              <a:rPr lang="en-US" dirty="0" smtClean="0"/>
              <a:t>Pipelines, branch prediction, superscalar, </a:t>
            </a:r>
            <a:r>
              <a:rPr lang="en-US" dirty="0" err="1" smtClean="0"/>
              <a:t>OoO</a:t>
            </a:r>
            <a:endParaRPr lang="en-US" dirty="0" smtClean="0"/>
          </a:p>
          <a:p>
            <a:pPr lvl="1"/>
            <a:r>
              <a:rPr lang="en-US" dirty="0" smtClean="0"/>
              <a:t>Reduce execution time with high clock speeds and high utilization</a:t>
            </a:r>
          </a:p>
          <a:p>
            <a:r>
              <a:rPr lang="en-US" dirty="0" smtClean="0"/>
              <a:t>Slow memory is a constant problem</a:t>
            </a:r>
          </a:p>
          <a:p>
            <a:r>
              <a:rPr lang="en-US" dirty="0" smtClean="0"/>
              <a:t>Parallelism</a:t>
            </a:r>
          </a:p>
          <a:p>
            <a:pPr lvl="1"/>
            <a:r>
              <a:rPr lang="en-US" dirty="0" smtClean="0"/>
              <a:t>Sandy Bridge-E great for 6-12 active threads</a:t>
            </a:r>
          </a:p>
          <a:p>
            <a:pPr lvl="1"/>
            <a:r>
              <a:rPr lang="en-US" dirty="0" smtClean="0"/>
              <a:t>How about 12,000?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8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Milo Martin, Penn CIS501 Fall 2011 </a:t>
            </a:r>
            <a:r>
              <a:rPr lang="en-US" dirty="0" smtClean="0">
                <a:hlinkClick r:id="rId2"/>
              </a:rPr>
              <a:t>http://www.seas.upenn.edu/~cis501</a:t>
            </a:r>
            <a:endParaRPr lang="en-US" dirty="0" smtClean="0"/>
          </a:p>
          <a:p>
            <a:r>
              <a:rPr lang="en-US" dirty="0"/>
              <a:t>David </a:t>
            </a:r>
            <a:r>
              <a:rPr lang="en-US" dirty="0" err="1"/>
              <a:t>Kanter</a:t>
            </a:r>
            <a:r>
              <a:rPr lang="en-US" dirty="0"/>
              <a:t>, “Intel's Sandy Bridge </a:t>
            </a:r>
            <a:r>
              <a:rPr lang="en-US" dirty="0" smtClean="0"/>
              <a:t>Microarchitecture.” 9/25/10.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www.realworldtech.com/page.cfm?ArticleID=RWT091810191937</a:t>
            </a:r>
            <a:endParaRPr lang="en-US" dirty="0" smtClean="0"/>
          </a:p>
          <a:p>
            <a:r>
              <a:rPr lang="en-US" dirty="0" err="1"/>
              <a:t>Agner</a:t>
            </a:r>
            <a:r>
              <a:rPr lang="en-US" dirty="0"/>
              <a:t> Fog, “The microarchitecture of Intel, AMD </a:t>
            </a:r>
            <a:r>
              <a:rPr lang="en-US" dirty="0" smtClean="0"/>
              <a:t>and VIA CPUs.” 6/8/2011. </a:t>
            </a:r>
            <a:r>
              <a:rPr lang="en-US" dirty="0">
                <a:hlinkClick r:id="rId4"/>
              </a:rPr>
              <a:t>http://www.agner.org/optimize/microarchitecture.pdf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Jon </a:t>
            </a:r>
            <a:r>
              <a:rPr lang="en-US" dirty="0" smtClean="0"/>
              <a:t>Stokes’ articles introducing </a:t>
            </a:r>
            <a:r>
              <a:rPr lang="en-US" dirty="0" smtClean="0"/>
              <a:t>basic CPU </a:t>
            </a:r>
            <a:r>
              <a:rPr lang="en-US" dirty="0" smtClean="0">
                <a:hlinkClick r:id="rId2"/>
              </a:rPr>
              <a:t>architecture</a:t>
            </a:r>
            <a:r>
              <a:rPr lang="en-US" dirty="0" smtClean="0"/>
              <a:t>, </a:t>
            </a:r>
            <a:r>
              <a:rPr lang="en-US" dirty="0" smtClean="0"/>
              <a:t>pipelining (</a:t>
            </a:r>
            <a:r>
              <a:rPr lang="en-US" dirty="0" smtClean="0">
                <a:hlinkClick r:id="rId3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2</a:t>
            </a:r>
            <a:r>
              <a:rPr lang="en-US" dirty="0" smtClean="0"/>
              <a:t>), and </a:t>
            </a:r>
            <a:r>
              <a:rPr lang="en-US" dirty="0" smtClean="0">
                <a:hlinkClick r:id="rId5"/>
              </a:rPr>
              <a:t>Moore’s Law</a:t>
            </a:r>
            <a:endParaRPr lang="en-US" dirty="0" smtClean="0"/>
          </a:p>
          <a:p>
            <a:r>
              <a:rPr lang="en-US" dirty="0" smtClean="0"/>
              <a:t>CMOV discussion on Mozilla </a:t>
            </a:r>
            <a:r>
              <a:rPr lang="en-US" dirty="0" smtClean="0">
                <a:hlinkClick r:id="rId6"/>
              </a:rPr>
              <a:t>mailing list</a:t>
            </a:r>
            <a:endParaRPr lang="en-US" dirty="0" smtClean="0"/>
          </a:p>
          <a:p>
            <a:r>
              <a:rPr lang="en-US" dirty="0" smtClean="0"/>
              <a:t>Herb Sutter</a:t>
            </a:r>
            <a:r>
              <a:rPr lang="en-US" dirty="0"/>
              <a:t>, “The Free Lunch Is Over: A Fundamental Turn Toward Concurrency in </a:t>
            </a:r>
            <a:r>
              <a:rPr lang="en-US" dirty="0" smtClean="0"/>
              <a:t>Software.” </a:t>
            </a:r>
            <a:r>
              <a:rPr lang="en-US" dirty="0" smtClean="0">
                <a:hlinkClick r:id="rId7"/>
              </a:rPr>
              <a:t>link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Programs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Lightly threaded</a:t>
            </a:r>
          </a:p>
          <a:p>
            <a:r>
              <a:rPr lang="en-US" dirty="0" smtClean="0"/>
              <a:t>Lots of branches</a:t>
            </a:r>
          </a:p>
          <a:p>
            <a:r>
              <a:rPr lang="en-US" dirty="0" smtClean="0"/>
              <a:t>Lots of memory accesses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013231"/>
              </p:ext>
            </p:extLst>
          </p:nvPr>
        </p:nvGraphicFramePr>
        <p:xfrm>
          <a:off x="744665" y="3733800"/>
          <a:ext cx="7654671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90671"/>
                <a:gridCol w="2032000"/>
                <a:gridCol w="2032000"/>
              </a:tblGrid>
              <a:tr h="4572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latin typeface="Courier New" pitchFamily="49" charset="0"/>
                          <a:cs typeface="Courier New" pitchFamily="49" charset="0"/>
                        </a:rPr>
                        <a:t>vim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err="1" smtClean="0">
                          <a:latin typeface="Courier New" pitchFamily="49" charset="0"/>
                          <a:cs typeface="Courier New" pitchFamily="49" charset="0"/>
                        </a:rPr>
                        <a:t>ls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/>
                        <a:t>Conditional branches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/>
                        <a:t>13.6%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/>
                        <a:t>12.5%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/>
                        <a:t>Memory accesses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/>
                        <a:t>45.7%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/>
                        <a:t>45.7%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/>
                        <a:t>Vector instructions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/>
                        <a:t>1.1%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/>
                        <a:t>0.2%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5791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Profiled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psrun</a:t>
            </a:r>
            <a:r>
              <a:rPr lang="en-US" dirty="0" smtClean="0"/>
              <a:t> on ENIAC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intel.com/content/dam/staging/image/Products/x79-blockdiagram-800x6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"/>
            <a:ext cx="7620000" cy="662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486400" y="6172200"/>
            <a:ext cx="2819400" cy="304800"/>
          </a:xfrm>
        </p:spPr>
        <p:txBody>
          <a:bodyPr>
            <a:norm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intel.com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Transistor?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Approximation: a voltage-controlled switch</a:t>
            </a:r>
          </a:p>
          <a:p>
            <a:r>
              <a:rPr lang="en-US" dirty="0" smtClean="0"/>
              <a:t>Typical channel lengths (for 2012): 22-32nm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1" y="2819400"/>
            <a:ext cx="80295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800" y="46196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Channel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1800" y="64740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Image: </a:t>
            </a:r>
            <a:r>
              <a:rPr lang="en-US" sz="1400" dirty="0" smtClean="0">
                <a:hlinkClick r:id="rId4"/>
              </a:rPr>
              <a:t>Penn ESE370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94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9" t="8793" b="7807"/>
          <a:stretch/>
        </p:blipFill>
        <p:spPr bwMode="auto">
          <a:xfrm>
            <a:off x="4876799" y="1752600"/>
            <a:ext cx="4046159" cy="36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/>
              <a:t>“The complexity for minimum component costs has increased at a rate of roughly a factor of two per </a:t>
            </a:r>
            <a:r>
              <a:rPr lang="en-US" dirty="0" smtClean="0"/>
              <a:t>year”</a:t>
            </a:r>
          </a:p>
          <a:p>
            <a:r>
              <a:rPr lang="en-US" dirty="0" smtClean="0"/>
              <a:t>Self-fulfilling prophecy</a:t>
            </a:r>
          </a:p>
          <a:p>
            <a:r>
              <a:rPr lang="en-US" dirty="0" smtClean="0"/>
              <a:t>What do we do with our transistor budget?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1800" y="64740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>
                <a:hlinkClick r:id="rId4"/>
              </a:rPr>
              <a:t>inte</a:t>
            </a:r>
            <a:r>
              <a:rPr lang="en-US" sz="1400" dirty="0" smtClean="0">
                <a:hlinkClick r:id="rId4"/>
              </a:rPr>
              <a:t>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667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19200" y="6324600"/>
            <a:ext cx="6858000" cy="533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Intel Core i7 3960X (Codename Sandy Bridge-E) – 2.27B transistors, Total Size 435mm</a:t>
            </a:r>
            <a:r>
              <a:rPr lang="en-US" baseline="30000" dirty="0" smtClean="0"/>
              <a:t>2</a:t>
            </a:r>
          </a:p>
          <a:p>
            <a:pPr algn="ctr"/>
            <a:r>
              <a:rPr lang="en-US" baseline="30000" dirty="0" smtClean="0"/>
              <a:t>Source: </a:t>
            </a:r>
            <a:r>
              <a:rPr lang="en-US" baseline="30000" dirty="0" smtClean="0">
                <a:hlinkClick r:id="rId3"/>
              </a:rPr>
              <a:t>www.lostcircuits.com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"/>
            <a:ext cx="6858000" cy="609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2196</Words>
  <Application>Microsoft Office PowerPoint</Application>
  <PresentationFormat>On-screen Show (4:3)</PresentationFormat>
  <Paragraphs>580</Paragraphs>
  <Slides>43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CPU Architecture Overview</vt:lpstr>
      <vt:lpstr>Objectives</vt:lpstr>
      <vt:lpstr>What is a CPU anyways?</vt:lpstr>
      <vt:lpstr>Instructions</vt:lpstr>
      <vt:lpstr>Desktop Programs</vt:lpstr>
      <vt:lpstr>PowerPoint Presentation</vt:lpstr>
      <vt:lpstr>What is a Transistor?</vt:lpstr>
      <vt:lpstr>Moore’s Law</vt:lpstr>
      <vt:lpstr>PowerPoint Presentation</vt:lpstr>
      <vt:lpstr>A Simple CPU Core</vt:lpstr>
      <vt:lpstr>A Simple CPU Core</vt:lpstr>
      <vt:lpstr>Pipelining</vt:lpstr>
      <vt:lpstr>Pipelining</vt:lpstr>
      <vt:lpstr>Bypassing</vt:lpstr>
      <vt:lpstr>Stalls</vt:lpstr>
      <vt:lpstr>Branches</vt:lpstr>
      <vt:lpstr>Branch Prediction</vt:lpstr>
      <vt:lpstr>Branch Prediction</vt:lpstr>
      <vt:lpstr>Another option: Predication</vt:lpstr>
      <vt:lpstr>Improving IPC </vt:lpstr>
      <vt:lpstr>Superscalar</vt:lpstr>
      <vt:lpstr>Superscalar in Sandy Bridge</vt:lpstr>
      <vt:lpstr>Scheduling</vt:lpstr>
      <vt:lpstr>Register Renaming</vt:lpstr>
      <vt:lpstr>Out-of-Order Execution</vt:lpstr>
      <vt:lpstr>OoO in Sandy Bridge</vt:lpstr>
      <vt:lpstr>Out-of-Order Execution</vt:lpstr>
      <vt:lpstr>Memory Hierarchy</vt:lpstr>
      <vt:lpstr>Caching</vt:lpstr>
      <vt:lpstr>Cache Hierarchy</vt:lpstr>
      <vt:lpstr>PowerPoint Presentation</vt:lpstr>
      <vt:lpstr>Some Memory Hierarchy Design Choices</vt:lpstr>
      <vt:lpstr>Parallelism in the CPU</vt:lpstr>
      <vt:lpstr>Vectors Motivation</vt:lpstr>
      <vt:lpstr>CPU Data-level Parallelism</vt:lpstr>
      <vt:lpstr>Vector Operations in x86</vt:lpstr>
      <vt:lpstr>Thread-Level Parallelism</vt:lpstr>
      <vt:lpstr>Simultaneous Multithreading</vt:lpstr>
      <vt:lpstr>Multicore</vt:lpstr>
      <vt:lpstr>Locks, Coherence, and Consistency</vt:lpstr>
      <vt:lpstr>Conclusions</vt:lpstr>
      <vt:lpstr>References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Architecture Overview</dc:title>
  <dc:creator>Varun Sampath</dc:creator>
  <cp:keywords>CIS565;Spring 2012</cp:keywords>
  <cp:lastModifiedBy>Varun Sampath</cp:lastModifiedBy>
  <cp:revision>278</cp:revision>
  <dcterms:created xsi:type="dcterms:W3CDTF">2011-12-25T20:41:13Z</dcterms:created>
  <dcterms:modified xsi:type="dcterms:W3CDTF">2012-01-18T02:15:37Z</dcterms:modified>
</cp:coreProperties>
</file>