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7" r:id="rId3"/>
    <p:sldId id="361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9" r:id="rId14"/>
    <p:sldId id="360" r:id="rId15"/>
    <p:sldId id="358" r:id="rId16"/>
    <p:sldId id="366" r:id="rId17"/>
    <p:sldId id="364" r:id="rId18"/>
    <p:sldId id="365" r:id="rId19"/>
    <p:sldId id="369" r:id="rId20"/>
    <p:sldId id="367" r:id="rId21"/>
    <p:sldId id="368" r:id="rId22"/>
    <p:sldId id="370" r:id="rId23"/>
    <p:sldId id="371" r:id="rId24"/>
    <p:sldId id="372" r:id="rId25"/>
    <p:sldId id="373" r:id="rId26"/>
    <p:sldId id="374" r:id="rId27"/>
    <p:sldId id="375" r:id="rId28"/>
    <p:sldId id="363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B0F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101" d="100"/>
          <a:sy n="101" d="100"/>
        </p:scale>
        <p:origin x="-24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GPUs/drivers</a:t>
            </a:r>
            <a:r>
              <a:rPr lang="en-US" baseline="0" dirty="0" smtClean="0"/>
              <a:t> can transfer and render at the same time.  Recent </a:t>
            </a:r>
            <a:r>
              <a:rPr lang="en-US" baseline="0" dirty="0" err="1" smtClean="0"/>
              <a:t>Quadro</a:t>
            </a:r>
            <a:r>
              <a:rPr lang="en-US" baseline="0" dirty="0" smtClean="0"/>
              <a:t> cards and transfer textures and render at the same time using two separate threads.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Depending on the usage hint, the data might not leave pinned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pointer is valid until </a:t>
            </a:r>
            <a:r>
              <a:rPr lang="en-US" dirty="0" err="1" smtClean="0"/>
              <a:t>glUnmapBuffer</a:t>
            </a:r>
            <a:r>
              <a:rPr lang="en-US" dirty="0" smtClean="0"/>
              <a:t> is called, it can be accessed in a worker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Intel Core i5 760 and an NVIDIA GeForce GTX 470 with PCI-e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Inconsistent performance across vendors.  NVIDIA appears to still synchronize.  Not recommended.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insight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vision.ee.ethz.ch/~pmueller/wiki/CityEngine/PaperBuild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OpenGL Buffer Transfers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Spring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6" name="Picture 4" descr="C:\Data\Penn\565\2012 Spring\html\images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0"/>
            <a:ext cx="6097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457200" y="4343400"/>
            <a:ext cx="8534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457200" y="2590800"/>
            <a:ext cx="8686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vbo;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* vertices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[3 * numberOfVertices];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glGenBuffers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glBindBuffer</a:t>
            </a:r>
            <a:r>
              <a:rPr lang="en-US" sz="1400">
                <a:latin typeface="Courier New" pitchFamily="49" charset="0"/>
              </a:rPr>
              <a:t>(GL_ARRAY_BUFFER_ARB, 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glBufferData</a:t>
            </a:r>
            <a:r>
              <a:rPr lang="en-US" sz="1400">
                <a:latin typeface="Courier New" pitchFamily="49" charset="0"/>
              </a:rPr>
              <a:t>(GL_ARRAY_BUFFER_ARB, numberOfBytes, vertices, GL_STATIC_DRAW_ARB);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 check out glBufferSubData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delete</a:t>
            </a:r>
            <a:r>
              <a:rPr lang="en-US" sz="1400">
                <a:latin typeface="Courier New" pitchFamily="49" charset="0"/>
              </a:rPr>
              <a:t> [] vertices;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glDeleteBuffers</a:t>
            </a:r>
            <a:r>
              <a:rPr lang="en-US" sz="1400">
                <a:latin typeface="Courier New" pitchFamily="49" charset="0"/>
              </a:rPr>
              <a:t>(1, &amp;vbo);	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3505200" y="5551488"/>
            <a:ext cx="5486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Copy from application to driver-controlled memory. 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GL_STATIC_DRAW</a:t>
            </a:r>
            <a:r>
              <a:rPr lang="en-US">
                <a:solidFill>
                  <a:srgbClr val="CC3300"/>
                </a:solidFill>
              </a:rPr>
              <a:t> should imply video memory.</a:t>
            </a:r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 flipH="1" flipV="1">
            <a:off x="4267200" y="4876800"/>
            <a:ext cx="0" cy="669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2362200" y="4648200"/>
            <a:ext cx="1752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457200" y="2590800"/>
            <a:ext cx="8686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vbo;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* vertices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[3 * numberOfVertices];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glGenBuffers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glBindBuffer</a:t>
            </a:r>
            <a:r>
              <a:rPr lang="en-US" sz="1400">
                <a:latin typeface="Courier New" pitchFamily="49" charset="0"/>
              </a:rPr>
              <a:t>(GL_ARRAY_BUFFER_ARB, 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glBufferData</a:t>
            </a:r>
            <a:r>
              <a:rPr lang="en-US" sz="1400">
                <a:latin typeface="Courier New" pitchFamily="49" charset="0"/>
              </a:rPr>
              <a:t>(GL_ARRAY_BUFFER_ARB, numberOfBytes, vertices, GL_STATIC_DRAW_ARB);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 check out glBufferSubData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delete</a:t>
            </a:r>
            <a:r>
              <a:rPr lang="en-US" sz="1400">
                <a:latin typeface="Courier New" pitchFamily="49" charset="0"/>
              </a:rPr>
              <a:t> [] vertices;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glDeleteBuffers</a:t>
            </a:r>
            <a:r>
              <a:rPr lang="en-US" sz="1400">
                <a:latin typeface="Courier New" pitchFamily="49" charset="0"/>
              </a:rPr>
              <a:t>(1, &amp;vbo);	</a:t>
            </a:r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43400" y="5486400"/>
            <a:ext cx="4800600" cy="1219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200"/>
              <a:t>Does </a:t>
            </a:r>
            <a:r>
              <a:rPr lang="en-US" sz="2200">
                <a:latin typeface="Courier New" pitchFamily="49" charset="0"/>
              </a:rPr>
              <a:t>glBufferData</a:t>
            </a:r>
            <a:r>
              <a:rPr lang="en-US" sz="2200"/>
              <a:t> block?</a:t>
            </a:r>
          </a:p>
          <a:p>
            <a:r>
              <a:rPr lang="en-US" sz="2200"/>
              <a:t>Does </a:t>
            </a:r>
            <a:r>
              <a:rPr lang="en-US" sz="2200">
                <a:latin typeface="Courier New" pitchFamily="49" charset="0"/>
              </a:rPr>
              <a:t>glBufferSubData</a:t>
            </a:r>
            <a:r>
              <a:rPr lang="en-US" sz="2200"/>
              <a:t> block?</a:t>
            </a:r>
          </a:p>
        </p:txBody>
      </p:sp>
    </p:spTree>
    <p:extLst>
      <p:ext uri="{BB962C8B-B14F-4D97-AF65-F5344CB8AC3E}">
        <p14:creationId xmlns:p14="http://schemas.microsoft.com/office/powerpoint/2010/main" val="18839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Usage Hint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Static</a:t>
            </a:r>
            <a:r>
              <a:rPr lang="en-US" dirty="0"/>
              <a:t>:  1-to-n update-to-draw ratio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Dynamic</a:t>
            </a:r>
            <a:r>
              <a:rPr lang="en-US" dirty="0"/>
              <a:t>:  n-to-m update to draw (n &lt; m)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Stream</a:t>
            </a:r>
            <a:r>
              <a:rPr lang="en-US" dirty="0"/>
              <a:t>:  1-to-1 update to draw</a:t>
            </a:r>
          </a:p>
          <a:p>
            <a:r>
              <a:rPr lang="en-US" dirty="0"/>
              <a:t>It’s a hint.  Do drivers take it into consideration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GL_ARB_debug_output</a:t>
            </a:r>
            <a:r>
              <a:rPr lang="en-US" dirty="0" smtClean="0"/>
              <a:t> tells us where the buffer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Images </a:t>
            </a:r>
            <a:r>
              <a:rPr lang="en-US" sz="1200" dirty="0" smtClean="0"/>
              <a:t>from </a:t>
            </a:r>
            <a:r>
              <a:rPr lang="en-US" sz="1200" dirty="0"/>
              <a:t>www.virtualglobebook.com </a:t>
            </a:r>
          </a:p>
        </p:txBody>
      </p:sp>
      <p:pic>
        <p:nvPicPr>
          <p:cNvPr id="321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67213"/>
            <a:ext cx="80010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1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7696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1578" name="Group 42"/>
          <p:cNvGraphicFramePr>
            <a:graphicFrameLocks noGrp="1"/>
          </p:cNvGraphicFramePr>
          <p:nvPr/>
        </p:nvGraphicFramePr>
        <p:xfrm>
          <a:off x="152400" y="1803400"/>
          <a:ext cx="5181600" cy="2025968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Separate Buffers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1555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0292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1588" name="Group 52"/>
          <p:cNvGraphicFramePr>
            <a:graphicFrameLocks noGrp="1"/>
          </p:cNvGraphicFramePr>
          <p:nvPr/>
        </p:nvGraphicFramePr>
        <p:xfrm>
          <a:off x="152400" y="3962400"/>
          <a:ext cx="8153400" cy="1079818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Non-interleaved 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1597" name="Group 61"/>
          <p:cNvGraphicFramePr>
            <a:graphicFrameLocks noGrp="1"/>
          </p:cNvGraphicFramePr>
          <p:nvPr/>
        </p:nvGraphicFramePr>
        <p:xfrm>
          <a:off x="152400" y="5245100"/>
          <a:ext cx="8153400" cy="975043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Interleaved Buffer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4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 </a:t>
            </a:r>
            <a:r>
              <a:rPr lang="en-US" dirty="0"/>
              <a:t>Tradeoffs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sz="2800" dirty="0"/>
              <a:t>Separate Buffers</a:t>
            </a:r>
          </a:p>
          <a:p>
            <a:pPr lvl="1"/>
            <a:r>
              <a:rPr lang="en-US" sz="2400" dirty="0"/>
              <a:t>Flexibility, e.g.:</a:t>
            </a:r>
          </a:p>
          <a:p>
            <a:pPr lvl="2"/>
            <a:r>
              <a:rPr lang="en-US" sz="2000" dirty="0"/>
              <a:t>Combination of static and dynamic buffers</a:t>
            </a:r>
          </a:p>
          <a:p>
            <a:pPr lvl="2"/>
            <a:r>
              <a:rPr lang="en-US" sz="2000" dirty="0"/>
              <a:t>Multiple objects share the same buffer</a:t>
            </a:r>
          </a:p>
          <a:p>
            <a:r>
              <a:rPr lang="en-US" sz="2800" dirty="0"/>
              <a:t>Non-interleaved Buffer</a:t>
            </a:r>
          </a:p>
          <a:p>
            <a:pPr lvl="1"/>
            <a:r>
              <a:rPr lang="en-US" sz="2400" dirty="0"/>
              <a:t>How is the memory coherence?</a:t>
            </a:r>
          </a:p>
          <a:p>
            <a:r>
              <a:rPr lang="en-US" sz="2800" dirty="0"/>
              <a:t>Interleaved Buffer</a:t>
            </a:r>
          </a:p>
          <a:p>
            <a:pPr lvl="1"/>
            <a:r>
              <a:rPr lang="en-US" sz="2400" dirty="0"/>
              <a:t>Faster for static buffers</a:t>
            </a:r>
          </a:p>
          <a:p>
            <a:pPr lvl="2"/>
            <a:r>
              <a:rPr lang="en-US" sz="2000" dirty="0"/>
              <a:t>Proportional to the number of attributes</a:t>
            </a:r>
          </a:p>
          <a:p>
            <a:r>
              <a:rPr lang="en-US" sz="2800" dirty="0"/>
              <a:t>Hybrid?</a:t>
            </a:r>
          </a:p>
        </p:txBody>
      </p:sp>
    </p:spTree>
    <p:extLst>
      <p:ext uri="{BB962C8B-B14F-4D97-AF65-F5344CB8AC3E}">
        <p14:creationId xmlns:p14="http://schemas.microsoft.com/office/powerpoint/2010/main" val="20800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Throughput Tips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724400"/>
          </a:xfrm>
        </p:spPr>
        <p:txBody>
          <a:bodyPr/>
          <a:lstStyle/>
          <a:p>
            <a:r>
              <a:rPr lang="en-US" dirty="0"/>
              <a:t>Optimize for the </a:t>
            </a:r>
            <a:r>
              <a:rPr lang="en-US" i="1" dirty="0">
                <a:solidFill>
                  <a:srgbClr val="CC3300"/>
                </a:solidFill>
              </a:rPr>
              <a:t>Vertex </a:t>
            </a:r>
            <a:r>
              <a:rPr lang="en-US" i="1" dirty="0" smtClean="0">
                <a:solidFill>
                  <a:srgbClr val="CC3300"/>
                </a:solidFill>
              </a:rPr>
              <a:t>Cache</a:t>
            </a:r>
            <a:endParaRPr lang="en-US" i="1" dirty="0">
              <a:solidFill>
                <a:srgbClr val="CC3300"/>
              </a:solidFill>
            </a:endParaRPr>
          </a:p>
          <a:p>
            <a:r>
              <a:rPr lang="en-US" dirty="0"/>
              <a:t>Use smaller vertices</a:t>
            </a:r>
          </a:p>
          <a:p>
            <a:pPr lvl="1"/>
            <a:r>
              <a:rPr lang="en-US" dirty="0"/>
              <a:t>Use less precision, e.g.,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half</a:t>
            </a:r>
            <a:r>
              <a:rPr lang="en-US" dirty="0"/>
              <a:t> instead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float</a:t>
            </a:r>
          </a:p>
          <a:p>
            <a:pPr lvl="1"/>
            <a:r>
              <a:rPr lang="en-US" dirty="0" smtClean="0"/>
              <a:t>Pack</a:t>
            </a:r>
            <a:r>
              <a:rPr lang="en-US" dirty="0"/>
              <a:t>, then unpack in vertex shader</a:t>
            </a:r>
          </a:p>
          <a:p>
            <a:pPr lvl="1"/>
            <a:r>
              <a:rPr lang="en-US" dirty="0"/>
              <a:t>Derive attributes or components from other attributes</a:t>
            </a:r>
          </a:p>
          <a:p>
            <a:pPr lvl="1"/>
            <a:r>
              <a:rPr lang="en-US" dirty="0"/>
              <a:t>How many components do you need to store a normal?</a:t>
            </a:r>
          </a:p>
        </p:txBody>
      </p:sp>
    </p:spTree>
    <p:extLst>
      <p:ext uri="{BB962C8B-B14F-4D97-AF65-F5344CB8AC3E}">
        <p14:creationId xmlns:p14="http://schemas.microsoft.com/office/powerpoint/2010/main" val="130974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400300"/>
            <a:ext cx="55721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  <p:grpSp>
        <p:nvGrpSpPr>
          <p:cNvPr id="331784" name="Group 8"/>
          <p:cNvGrpSpPr>
            <a:grpSpLocks/>
          </p:cNvGrpSpPr>
          <p:nvPr/>
        </p:nvGrpSpPr>
        <p:grpSpPr bwMode="auto">
          <a:xfrm>
            <a:off x="762000" y="4495800"/>
            <a:ext cx="4572000" cy="1946275"/>
            <a:chOff x="480" y="2832"/>
            <a:chExt cx="2880" cy="1226"/>
          </a:xfrm>
        </p:grpSpPr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480" y="3648"/>
              <a:ext cx="288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Map a pointer to driver-controlled memory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Also map just a subset of the buffer</a:t>
              </a:r>
            </a:p>
          </p:txBody>
        </p:sp>
        <p:sp>
          <p:nvSpPr>
            <p:cNvPr id="331783" name="Line 7"/>
            <p:cNvSpPr>
              <a:spLocks noChangeShapeType="1"/>
            </p:cNvSpPr>
            <p:nvPr/>
          </p:nvSpPr>
          <p:spPr bwMode="auto">
            <a:xfrm flipV="1">
              <a:off x="1920" y="2832"/>
              <a:ext cx="528" cy="80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5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72000"/>
            <a:ext cx="71993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Image from </a:t>
            </a:r>
            <a:r>
              <a:rPr lang="en-US" sz="1200" dirty="0">
                <a:hlinkClick r:id="rId4"/>
              </a:rPr>
              <a:t>http://www.openglinsights.com/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i="1" dirty="0" smtClean="0">
                <a:solidFill>
                  <a:srgbClr val="FF6600"/>
                </a:solidFill>
              </a:rPr>
              <a:t>DMA</a:t>
            </a:r>
            <a:r>
              <a:rPr lang="en-US" sz="2800" dirty="0" smtClean="0"/>
              <a:t> – </a:t>
            </a:r>
            <a:r>
              <a:rPr lang="en-US" sz="2800" i="1" dirty="0" smtClean="0">
                <a:solidFill>
                  <a:srgbClr val="FF6600"/>
                </a:solidFill>
              </a:rPr>
              <a:t>D</a:t>
            </a:r>
            <a:r>
              <a:rPr lang="en-US" sz="2800" dirty="0" smtClean="0"/>
              <a:t>irect </a:t>
            </a:r>
            <a:r>
              <a:rPr lang="en-US" sz="2800" i="1" dirty="0" smtClean="0">
                <a:solidFill>
                  <a:srgbClr val="FF6600"/>
                </a:solidFill>
              </a:rPr>
              <a:t>M</a:t>
            </a:r>
            <a:r>
              <a:rPr lang="en-US" sz="2800" dirty="0" smtClean="0"/>
              <a:t>emory </a:t>
            </a:r>
            <a:r>
              <a:rPr lang="en-US" sz="2800" i="1" dirty="0" smtClean="0"/>
              <a:t>A</a:t>
            </a:r>
            <a:r>
              <a:rPr lang="en-US" sz="2800" dirty="0" smtClean="0"/>
              <a:t>ccess</a:t>
            </a:r>
          </a:p>
          <a:p>
            <a:pPr lvl="1"/>
            <a:r>
              <a:rPr lang="en-US" sz="2400" dirty="0" smtClean="0"/>
              <a:t>Asynchronously </a:t>
            </a:r>
            <a:r>
              <a:rPr lang="en-US" sz="2400" dirty="0"/>
              <a:t>transfer buffer between CPU and GPU</a:t>
            </a:r>
          </a:p>
          <a:p>
            <a:pPr lvl="1"/>
            <a:r>
              <a:rPr lang="en-US" sz="2400" dirty="0" smtClean="0"/>
              <a:t>Asynchronous </a:t>
            </a:r>
            <a:r>
              <a:rPr lang="en-US" sz="2400" dirty="0"/>
              <a:t>with respect to the CPU, not always the </a:t>
            </a:r>
            <a:r>
              <a:rPr lang="en-US" sz="2400" dirty="0" smtClean="0"/>
              <a:t>GPU</a:t>
            </a:r>
          </a:p>
          <a:p>
            <a:pPr lvl="1"/>
            <a:r>
              <a:rPr lang="en-US" sz="2400" dirty="0" smtClean="0"/>
              <a:t>How many copies are made?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2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glMapBuffer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glUnmapBuffer</a:t>
            </a:r>
            <a:r>
              <a:rPr lang="en-US" dirty="0" smtClean="0"/>
              <a:t>, and friends to save a copy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Pointer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glMapBuffer</a:t>
            </a:r>
            <a:r>
              <a:rPr lang="en-US" dirty="0" smtClean="0"/>
              <a:t> is valid until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glUnmapBuffer</a:t>
            </a:r>
            <a:r>
              <a:rPr lang="en-US" dirty="0" smtClean="0"/>
              <a:t> is called.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429000"/>
            <a:ext cx="6523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</p:spTree>
    <p:extLst>
      <p:ext uri="{BB962C8B-B14F-4D97-AF65-F5344CB8AC3E}">
        <p14:creationId xmlns:p14="http://schemas.microsoft.com/office/powerpoint/2010/main" val="167960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Mapping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00275"/>
            <a:ext cx="7827963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</p:spTree>
    <p:extLst>
      <p:ext uri="{BB962C8B-B14F-4D97-AF65-F5344CB8AC3E}">
        <p14:creationId xmlns:p14="http://schemas.microsoft.com/office/powerpoint/2010/main" val="14632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It doesn’t matter if we’re using: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Efficiently transferring data between the CPU and GPU is critical for performance.</a:t>
            </a:r>
          </a:p>
        </p:txBody>
      </p:sp>
      <p:pic>
        <p:nvPicPr>
          <p:cNvPr id="337924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3176588"/>
            <a:ext cx="20955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25" name="Picture 5" descr="a_nvidia_cuda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009900"/>
            <a:ext cx="13620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26" name="Picture 6" descr="opencl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3025775"/>
            <a:ext cx="1282700" cy="12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glMapBufferRange</a:t>
            </a:r>
            <a:r>
              <a:rPr lang="en-US" dirty="0" smtClean="0"/>
              <a:t> to map a subset of a buffer. 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1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glMapBufferRange</a:t>
            </a:r>
            <a:r>
              <a:rPr lang="en-US" dirty="0" smtClean="0"/>
              <a:t> to map a subset of a buffer.  Why?</a:t>
            </a:r>
          </a:p>
          <a:p>
            <a:pPr lvl="1"/>
            <a:r>
              <a:rPr lang="en-US" dirty="0" smtClean="0"/>
              <a:t>Only upload the portion of a buffer that changed</a:t>
            </a:r>
          </a:p>
          <a:p>
            <a:pPr lvl="1"/>
            <a:r>
              <a:rPr lang="en-US" dirty="0" smtClean="0"/>
              <a:t>Manual double buffering – use one half for updating and the other for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Command queue</a:t>
            </a:r>
          </a:p>
          <a:p>
            <a:r>
              <a:rPr lang="en-US" dirty="0" smtClean="0"/>
              <a:t>Rendering may occur a frame or two later</a:t>
            </a:r>
          </a:p>
          <a:p>
            <a:r>
              <a:rPr lang="en-US" dirty="0" smtClean="0"/>
              <a:t>Helps hide latency</a:t>
            </a:r>
          </a:p>
          <a:p>
            <a:r>
              <a:rPr lang="en-US" dirty="0" smtClean="0"/>
              <a:t>However implicit synchronization can occur: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3400"/>
            <a:ext cx="7189787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</p:spTree>
    <p:extLst>
      <p:ext uri="{BB962C8B-B14F-4D97-AF65-F5344CB8AC3E}">
        <p14:creationId xmlns:p14="http://schemas.microsoft.com/office/powerpoint/2010/main" val="330629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implicit synchronization</a:t>
            </a:r>
          </a:p>
          <a:p>
            <a:pPr lvl="1"/>
            <a:r>
              <a:rPr lang="en-US" dirty="0" smtClean="0"/>
              <a:t>Round-robin</a:t>
            </a:r>
          </a:p>
          <a:p>
            <a:pPr lvl="1"/>
            <a:r>
              <a:rPr lang="en-US" dirty="0" smtClean="0"/>
              <a:t>Orphan</a:t>
            </a:r>
          </a:p>
          <a:p>
            <a:pPr lvl="1"/>
            <a:r>
              <a:rPr lang="en-US" dirty="0" smtClean="0"/>
              <a:t>Manual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Round-robin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124200"/>
            <a:ext cx="7246937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Orphan – round robin inside the driver?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838450"/>
            <a:ext cx="7246937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58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glMapBufferRange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GL_MAP_UNSYNCHRONIZED_BIT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Manually sync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glClientWaitSync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676650"/>
            <a:ext cx="727551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4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Synchronization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http://developer.nvidia.com/object/using_VBOs.html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19275"/>
            <a:ext cx="7294563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16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Buffer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Buffers</a:t>
            </a:r>
          </a:p>
          <a:p>
            <a:r>
              <a:rPr lang="en-US" dirty="0" smtClean="0"/>
              <a:t>Texture Buffers</a:t>
            </a:r>
          </a:p>
          <a:p>
            <a:r>
              <a:rPr lang="en-US" dirty="0" smtClean="0"/>
              <a:t>Uniform Buffers</a:t>
            </a:r>
          </a:p>
          <a:p>
            <a:endParaRPr lang="en-US" dirty="0"/>
          </a:p>
          <a:p>
            <a:r>
              <a:rPr lang="en-US" dirty="0" smtClean="0"/>
              <a:t>These are not in OpenGL ES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1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71600"/>
          </a:xfrm>
        </p:spPr>
        <p:txBody>
          <a:bodyPr/>
          <a:lstStyle/>
          <a:p>
            <a:pPr algn="ctr"/>
            <a:r>
              <a:rPr lang="en-US" sz="6600" dirty="0" smtClean="0"/>
              <a:t>How many vertices per second do we need?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598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38948" name="Picture 4" descr="Boe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438400"/>
            <a:ext cx="4953000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http://graphics.cs.uni-sb.de/MassiveRT/boeing777.html 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2393950" y="6034088"/>
            <a:ext cx="435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Boeing 777 model: ~350 million polygons</a:t>
            </a:r>
          </a:p>
        </p:txBody>
      </p:sp>
    </p:spTree>
    <p:extLst>
      <p:ext uri="{BB962C8B-B14F-4D97-AF65-F5344CB8AC3E}">
        <p14:creationId xmlns:p14="http://schemas.microsoft.com/office/powerpoint/2010/main" val="33845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Image from http://www.vision.ee.ethz.ch/~pmueller/wiki/CityEngine/Documents  </a:t>
            </a:r>
          </a:p>
        </p:txBody>
      </p:sp>
      <p:pic>
        <p:nvPicPr>
          <p:cNvPr id="339973" name="Picture 5" descr="frontispiece_procedural_pompei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19400"/>
            <a:ext cx="8572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1282700" y="5029200"/>
            <a:ext cx="657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Procedurally generated model of Pompeii: ~1.4 billion polygons</a:t>
            </a:r>
          </a:p>
        </p:txBody>
      </p:sp>
    </p:spTree>
    <p:extLst>
      <p:ext uri="{BB962C8B-B14F-4D97-AF65-F5344CB8AC3E}">
        <p14:creationId xmlns:p14="http://schemas.microsoft.com/office/powerpoint/2010/main" val="32098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</a:t>
            </a:r>
            <a:r>
              <a:rPr lang="en-US" dirty="0"/>
              <a:t>Objects</a:t>
            </a:r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  <a:noFill/>
          <a:ln/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Array buffers</a:t>
            </a:r>
            <a:r>
              <a:rPr lang="en-US" dirty="0" smtClean="0"/>
              <a:t> – store vertex attributes</a:t>
            </a:r>
          </a:p>
          <a:p>
            <a:r>
              <a:rPr lang="en-US" i="1" dirty="0" smtClean="0">
                <a:solidFill>
                  <a:srgbClr val="FFC000"/>
                </a:solidFill>
              </a:rPr>
              <a:t>Element buffers</a:t>
            </a:r>
            <a:r>
              <a:rPr lang="en-US" dirty="0" smtClean="0"/>
              <a:t> – store indices</a:t>
            </a:r>
          </a:p>
          <a:p>
            <a:r>
              <a:rPr lang="en-US" dirty="0" smtClean="0"/>
              <a:t>Stored </a:t>
            </a:r>
            <a:r>
              <a:rPr lang="en-US" dirty="0"/>
              <a:t>in driver-controlled memory, not an array in </a:t>
            </a:r>
            <a:r>
              <a:rPr lang="en-US" dirty="0" smtClean="0"/>
              <a:t>our </a:t>
            </a:r>
            <a:r>
              <a:rPr lang="en-US" dirty="0"/>
              <a:t>application</a:t>
            </a:r>
          </a:p>
          <a:p>
            <a:r>
              <a:rPr lang="en-US" dirty="0"/>
              <a:t>Provide hints to the driver about how </a:t>
            </a:r>
            <a:r>
              <a:rPr lang="en-US" dirty="0" smtClean="0"/>
              <a:t>we </a:t>
            </a:r>
            <a:r>
              <a:rPr lang="en-US" dirty="0"/>
              <a:t>will use the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457200" y="2590800"/>
            <a:ext cx="8686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vbo;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* vertices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[3 * numberOfVertices];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glGenBuffers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glBindBuffer</a:t>
            </a:r>
            <a:r>
              <a:rPr lang="en-US" sz="1400">
                <a:latin typeface="Courier New" pitchFamily="49" charset="0"/>
              </a:rPr>
              <a:t>(GL_ARRAY_BUFFER_ARB, 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glBufferData</a:t>
            </a:r>
            <a:r>
              <a:rPr lang="en-US" sz="1400">
                <a:latin typeface="Courier New" pitchFamily="49" charset="0"/>
              </a:rPr>
              <a:t>(GL_ARRAY_BUFFER_ARB, numberOfBytes, vertices, GL_STATIC_DRAW_ARB);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 check out glBufferSubData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delete</a:t>
            </a:r>
            <a:r>
              <a:rPr lang="en-US" sz="1400">
                <a:latin typeface="Courier New" pitchFamily="49" charset="0"/>
              </a:rPr>
              <a:t> [] vertices;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</p:txBody>
      </p:sp>
    </p:spTree>
    <p:extLst>
      <p:ext uri="{BB962C8B-B14F-4D97-AF65-F5344CB8AC3E}">
        <p14:creationId xmlns:p14="http://schemas.microsoft.com/office/powerpoint/2010/main" val="22260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457200" y="3352800"/>
            <a:ext cx="3657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457200" y="5638800"/>
            <a:ext cx="3657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457200" y="2590800"/>
            <a:ext cx="8686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vbo;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* vertices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[3 * numberOfVertices];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glGenBuffers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glBindBuffer</a:t>
            </a:r>
            <a:r>
              <a:rPr lang="en-US" sz="1400">
                <a:latin typeface="Courier New" pitchFamily="49" charset="0"/>
              </a:rPr>
              <a:t>(GL_ARRAY_BUFFER_ARB, 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glBufferData</a:t>
            </a:r>
            <a:r>
              <a:rPr lang="en-US" sz="1400">
                <a:latin typeface="Courier New" pitchFamily="49" charset="0"/>
              </a:rPr>
              <a:t>(GL_ARRAY_BUFFER_ARB, numberOfBytes, vertices, GL_STATIC_DRAW_ARB);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 check out glBufferSubData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delete</a:t>
            </a:r>
            <a:r>
              <a:rPr lang="en-US" sz="1400">
                <a:latin typeface="Courier New" pitchFamily="49" charset="0"/>
              </a:rPr>
              <a:t> [] vertices;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</p:txBody>
      </p:sp>
    </p:spTree>
    <p:extLst>
      <p:ext uri="{BB962C8B-B14F-4D97-AF65-F5344CB8AC3E}">
        <p14:creationId xmlns:p14="http://schemas.microsoft.com/office/powerpoint/2010/main" val="342541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457200" y="3886200"/>
            <a:ext cx="42672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Objects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457200" y="2590800"/>
            <a:ext cx="8686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vbo;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* vertices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GLfloat</a:t>
            </a:r>
            <a:r>
              <a:rPr lang="en-US" sz="1400">
                <a:latin typeface="Courier New" pitchFamily="49" charset="0"/>
              </a:rPr>
              <a:t>[3 * numberOfVertices];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glGenBuffers</a:t>
            </a:r>
            <a:r>
              <a:rPr lang="en-US" sz="1400">
                <a:latin typeface="Courier New" pitchFamily="49" charset="0"/>
              </a:rPr>
              <a:t>(1, &amp;vbo);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glBindBuffer</a:t>
            </a:r>
            <a:r>
              <a:rPr lang="en-US" sz="1400">
                <a:latin typeface="Courier New" pitchFamily="49" charset="0"/>
              </a:rPr>
              <a:t>(GL_ARRAY_BUFFER_ARB, vbo);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glBufferData</a:t>
            </a:r>
            <a:r>
              <a:rPr lang="en-US" sz="1400">
                <a:latin typeface="Courier New" pitchFamily="49" charset="0"/>
              </a:rPr>
              <a:t>(GL_ARRAY_BUFFER_ARB, numberOfBytes, vertices, GL_STATIC_DRAW_ARB);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 check out glBufferSubData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delete</a:t>
            </a:r>
            <a:r>
              <a:rPr lang="en-US" sz="1400">
                <a:latin typeface="Courier New" pitchFamily="49" charset="0"/>
              </a:rPr>
              <a:t> [] vertices;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glDeleteBuffers</a:t>
            </a:r>
            <a:r>
              <a:rPr lang="en-US" sz="1400">
                <a:latin typeface="Courier New" pitchFamily="49" charset="0"/>
              </a:rPr>
              <a:t>(1, &amp;vbo);	</a:t>
            </a:r>
          </a:p>
        </p:txBody>
      </p:sp>
    </p:spTree>
    <p:extLst>
      <p:ext uri="{BB962C8B-B14F-4D97-AF65-F5344CB8AC3E}">
        <p14:creationId xmlns:p14="http://schemas.microsoft.com/office/powerpoint/2010/main" val="284081581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10633</TotalTime>
  <Words>837</Words>
  <Application>Microsoft Office PowerPoint</Application>
  <PresentationFormat>On-screen Show (4:3)</PresentationFormat>
  <Paragraphs>193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Pixel</vt:lpstr>
      <vt:lpstr>OpenGL Buffer Transfers</vt:lpstr>
      <vt:lpstr>Drawing</vt:lpstr>
      <vt:lpstr>How many vertices per second do we need?</vt:lpstr>
      <vt:lpstr>Drawing</vt:lpstr>
      <vt:lpstr>Drawing</vt:lpstr>
      <vt:lpstr>Buffer Objects</vt:lpstr>
      <vt:lpstr>Buffer Objects</vt:lpstr>
      <vt:lpstr>Buffer Objects</vt:lpstr>
      <vt:lpstr>Buffer Objects</vt:lpstr>
      <vt:lpstr>Buffer Objects</vt:lpstr>
      <vt:lpstr>Buffer Objects</vt:lpstr>
      <vt:lpstr>Buffer Objects</vt:lpstr>
      <vt:lpstr>Layouts</vt:lpstr>
      <vt:lpstr>Layout  Tradeoffs</vt:lpstr>
      <vt:lpstr>Vertex Throughput Tips</vt:lpstr>
      <vt:lpstr>Buffer Objects</vt:lpstr>
      <vt:lpstr>DMA</vt:lpstr>
      <vt:lpstr>Buffer Mapping</vt:lpstr>
      <vt:lpstr>Buffer Mapping</vt:lpstr>
      <vt:lpstr>Buffer Mapping</vt:lpstr>
      <vt:lpstr>Buffer Mapping</vt:lpstr>
      <vt:lpstr>Implicit Synchronization</vt:lpstr>
      <vt:lpstr>Implicit Synchronization</vt:lpstr>
      <vt:lpstr>Implicit Synchronization</vt:lpstr>
      <vt:lpstr>Implicit Synchronization</vt:lpstr>
      <vt:lpstr>Implicit Synchronization</vt:lpstr>
      <vt:lpstr>Implicit Synchronization</vt:lpstr>
      <vt:lpstr>Other Buffer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126</cp:revision>
  <cp:lastPrinted>2012-02-19T23:03:55Z</cp:lastPrinted>
  <dcterms:created xsi:type="dcterms:W3CDTF">2011-01-14T02:17:40Z</dcterms:created>
  <dcterms:modified xsi:type="dcterms:W3CDTF">2012-03-28T11:55:14Z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