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9"/>
  </p:notesMasterIdLst>
  <p:handoutMasterIdLst>
    <p:handoutMasterId r:id="rId10"/>
  </p:handoutMasterIdLst>
  <p:sldIdLst>
    <p:sldId id="405" r:id="rId2"/>
    <p:sldId id="407" r:id="rId3"/>
    <p:sldId id="420" r:id="rId4"/>
    <p:sldId id="421" r:id="rId5"/>
    <p:sldId id="422" r:id="rId6"/>
    <p:sldId id="408" r:id="rId7"/>
    <p:sldId id="409" r:id="rId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FF6600"/>
    <a:srgbClr val="A6A6A6"/>
    <a:srgbClr val="FFFF66"/>
    <a:srgbClr val="CC3300"/>
    <a:srgbClr val="FF9933"/>
    <a:srgbClr val="CC0099"/>
    <a:srgbClr val="FF33CC"/>
    <a:srgbClr val="66FF33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720" autoAdjust="0"/>
  </p:normalViewPr>
  <p:slideViewPr>
    <p:cSldViewPr>
      <p:cViewPr>
        <p:scale>
          <a:sx n="101" d="100"/>
          <a:sy n="101" d="100"/>
        </p:scale>
        <p:origin x="-258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156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156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fld id="{5DA32154-D5D3-49CA-8919-ED1817062E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03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880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fld id="{077CF80A-7368-494B-B045-ED5395A94C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011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60" name="Group 2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9938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9942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39958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39943" name="Rectangle 7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44" name="Rectangle 8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45" name="Rectangle 9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46" name="Rectangle 10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47" name="Rectangle 11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48" name="Rectangle 12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49" name="Rectangle 13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50" name="Rectangle 14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51" name="Rectangle 15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52" name="Rectangle 16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39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51C2117-5E01-4D5F-851D-FBBFF199E93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EE17D74-E82D-4944-8D32-A57669F312E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21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7285A2-8232-4F13-BC2A-58A29B510B1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8D3C82-491F-4F02-A89C-B40ED79CC88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04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C72C570-AD5C-43F6-B650-9A25EFDF729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72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755EB3-214F-41CB-8AC1-28C1B3C77FB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0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A8FE5B2-0E7A-4F03-A0A4-74DF57191F7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8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FD4BFB-3211-4503-92AD-E45A8DAC040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7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2E5AA19-44CB-445D-9F06-B8698D97E25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7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465DB09-0BB3-4C6A-BE9D-8B5ED54745A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23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904275-1EF4-4F06-A43A-5591606EEC3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69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fld id="{4A7E55A4-E05A-4446-958F-1C32F51CFE4E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8947" name="Group 35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3891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891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891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3892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3892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892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3892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892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892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3892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89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cmu.edu/afs/cs.cmu.edu/academic/class/15869-f11/www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hronos.org/assets/uploads/developers/library/2011-devcon5-santa-clara/DevCon5-WebGL-WebCL-and-Beyond_Dec11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altimerendering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realtimerendering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realtimerendering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ps11.idav.ucdavis.edu/talks/08-gpuSoftwareRasterLaineAndPantaleoni-BPS2011.pdf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bps11.idav.ucdavis.edu/talks/08-gpuSoftwareRasterLaineAndPantaleoni-BPS2011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RTR 18.3</a:t>
            </a:r>
          </a:p>
          <a:p>
            <a:r>
              <a:rPr lang="en-US" dirty="0">
                <a:hlinkClick r:id="rId2"/>
              </a:rPr>
              <a:t>http://www.google.com/url?sa=t&amp;rct=j&amp;q=&amp;esrc=s&amp;source=web&amp;cd=4&amp;ved=0CD0QFjAD&amp;url=http%3A%2F%2Fbps11.idav.ucdavis.edu%2Ftalks%2F05-schedulingGraphicsPipelineWithNotes-BPS2011-raganKelley.pdf&amp;ei=JH9BT-OIBqL00gGB9-3GBw&amp;usg=AFQjCNEJxX_IvZ8eMZZTZZLXXDLhSYGF1g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://www.cs.cmu.edu/afs/cs.cmu.edu/academic/class/15869-f11/www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0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OpenGL ES 2.0 Pipeline</a:t>
            </a:r>
            <a:endParaRPr lang="en-US" dirty="0"/>
          </a:p>
        </p:txBody>
      </p:sp>
      <p:pic>
        <p:nvPicPr>
          <p:cNvPr id="139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63" y="2286000"/>
            <a:ext cx="5705475" cy="353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0" y="6611779"/>
            <a:ext cx="914400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sz="1000" dirty="0" smtClean="0"/>
              <a:t>Image </a:t>
            </a:r>
            <a:r>
              <a:rPr lang="en-US" sz="1000" dirty="0" smtClean="0"/>
              <a:t>from </a:t>
            </a:r>
            <a:r>
              <a:rPr lang="en-US" sz="1000" dirty="0" smtClean="0">
                <a:hlinkClick r:id="rId3"/>
              </a:rPr>
              <a:t>http</a:t>
            </a:r>
            <a:r>
              <a:rPr lang="en-US" sz="1000" dirty="0">
                <a:hlinkClick r:id="rId3"/>
              </a:rPr>
              <a:t>://www.khronos.org/assets/uploads/developers/library/2011-devcon5-santa-clara/DevCon5-WebGL-WebCL-and-Beyond_Dec11.pdf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53237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GPUs?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Pipeline Parallel</a:t>
            </a:r>
            <a:endParaRPr lang="en-US" dirty="0"/>
          </a:p>
          <a:p>
            <a:pPr lvl="1"/>
            <a:r>
              <a:rPr lang="en-US" dirty="0" smtClean="0"/>
              <a:t>Parallelism across stages</a:t>
            </a:r>
          </a:p>
          <a:p>
            <a:pPr lvl="1"/>
            <a:r>
              <a:rPr lang="en-US" dirty="0" smtClean="0"/>
              <a:t>Examples: washer/dryer, ski lift, assembly line</a:t>
            </a:r>
            <a:endParaRPr lang="en-US" dirty="0"/>
          </a:p>
        </p:txBody>
      </p:sp>
      <p:pic>
        <p:nvPicPr>
          <p:cNvPr id="210946" name="Picture 2" descr="C:\Users\pjcozzi\Downloads\RTR3figures\RTR3.02.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3" y="4029075"/>
            <a:ext cx="730567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0" y="6629400"/>
            <a:ext cx="914400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sz="1000" dirty="0" smtClean="0"/>
              <a:t>Image </a:t>
            </a:r>
            <a:r>
              <a:rPr lang="en-US" sz="1000" dirty="0"/>
              <a:t>from </a:t>
            </a:r>
            <a:r>
              <a:rPr lang="en-US" sz="1000" dirty="0">
                <a:hlinkClick r:id="rId3"/>
              </a:rPr>
              <a:t>http://www.realtimerendering.com</a:t>
            </a:r>
            <a:r>
              <a:rPr lang="en-US" sz="1000" dirty="0" smtClean="0">
                <a:hlinkClick r:id="rId3"/>
              </a:rPr>
              <a:t>/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494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GPUs?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Data-parallel</a:t>
            </a:r>
          </a:p>
          <a:p>
            <a:pPr lvl="1"/>
            <a:r>
              <a:rPr lang="en-US" dirty="0" smtClean="0"/>
              <a:t>Parallelism within stages</a:t>
            </a:r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0" y="6629400"/>
            <a:ext cx="914400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sz="1000" dirty="0" smtClean="0"/>
              <a:t>Image </a:t>
            </a:r>
            <a:r>
              <a:rPr lang="en-US" sz="1000" dirty="0"/>
              <a:t>from </a:t>
            </a:r>
            <a:r>
              <a:rPr lang="en-US" sz="1000" dirty="0">
                <a:hlinkClick r:id="rId2"/>
              </a:rPr>
              <a:t>http://www.realtimerendering.com</a:t>
            </a:r>
            <a:r>
              <a:rPr lang="en-US" sz="1000" dirty="0" smtClean="0">
                <a:hlinkClick r:id="rId2"/>
              </a:rPr>
              <a:t>/</a:t>
            </a:r>
            <a:endParaRPr lang="en-US" sz="1000" dirty="0"/>
          </a:p>
        </p:txBody>
      </p:sp>
      <p:pic>
        <p:nvPicPr>
          <p:cNvPr id="211970" name="Picture 2" descr="C:\Users\pjcozzi\Downloads\RTR3figures\RTR3.18.0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8" y="3363913"/>
            <a:ext cx="7591425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29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GPUs?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Data-parallel</a:t>
            </a:r>
            <a:endParaRPr lang="en-US" dirty="0"/>
          </a:p>
          <a:p>
            <a:pPr lvl="1"/>
            <a:r>
              <a:rPr lang="en-US" dirty="0" smtClean="0"/>
              <a:t>How do we schedule the pipeline?</a:t>
            </a:r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0" y="6629400"/>
            <a:ext cx="914400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sz="1000" dirty="0" smtClean="0"/>
              <a:t>Image </a:t>
            </a:r>
            <a:r>
              <a:rPr lang="en-US" sz="1000" dirty="0"/>
              <a:t>from </a:t>
            </a:r>
            <a:r>
              <a:rPr lang="en-US" sz="1000" dirty="0">
                <a:hlinkClick r:id="rId2"/>
              </a:rPr>
              <a:t>http://www.realtimerendering.com</a:t>
            </a:r>
            <a:r>
              <a:rPr lang="en-US" sz="1000" dirty="0" smtClean="0">
                <a:hlinkClick r:id="rId2"/>
              </a:rPr>
              <a:t>/</a:t>
            </a:r>
            <a:endParaRPr lang="en-US" sz="1000" dirty="0"/>
          </a:p>
        </p:txBody>
      </p:sp>
      <p:pic>
        <p:nvPicPr>
          <p:cNvPr id="212994" name="Picture 2" descr="C:\Users\pjcozzi\Downloads\RTR3figures\RTR3.18.0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194" y="3139832"/>
            <a:ext cx="6805613" cy="3337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194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Rasterization</a:t>
            </a:r>
            <a:endParaRPr lang="en-US" dirty="0"/>
          </a:p>
        </p:txBody>
      </p:sp>
      <p:pic>
        <p:nvPicPr>
          <p:cNvPr id="158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2200275"/>
            <a:ext cx="4800600" cy="343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sz="1200" dirty="0" smtClean="0"/>
              <a:t>Image from </a:t>
            </a:r>
            <a:r>
              <a:rPr lang="en-US" sz="1200" dirty="0" smtClean="0">
                <a:hlinkClick r:id="rId3"/>
              </a:rPr>
              <a:t>http://bps11.idav.ucdavis.edu/talks/08-gpuSoftwareRasterLaineAndPantaleoni-BPS2011.pdf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20195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Rasterization</a:t>
            </a:r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sz="1200" dirty="0" smtClean="0"/>
              <a:t>Image from </a:t>
            </a:r>
            <a:r>
              <a:rPr lang="en-US" sz="1200" dirty="0" smtClean="0">
                <a:hlinkClick r:id="rId2"/>
              </a:rPr>
              <a:t>http://bps11.idav.ucdavis.edu/talks/08-gpuSoftwareRasterLaineAndPantaleoni-BPS2011.pdf</a:t>
            </a:r>
            <a:endParaRPr lang="en-US" sz="1200" dirty="0"/>
          </a:p>
        </p:txBody>
      </p:sp>
      <p:pic>
        <p:nvPicPr>
          <p:cNvPr id="159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2286000"/>
            <a:ext cx="6894513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9162918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8720</TotalTime>
  <Words>86</Words>
  <Application>Microsoft Office PowerPoint</Application>
  <PresentationFormat>On-screen Show (4:3)</PresentationFormat>
  <Paragraphs>23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Pixel</vt:lpstr>
      <vt:lpstr>TODO</vt:lpstr>
      <vt:lpstr>OpenGL ES 2.0 Pipeline</vt:lpstr>
      <vt:lpstr>Why GPUs?</vt:lpstr>
      <vt:lpstr>Why GPUs?</vt:lpstr>
      <vt:lpstr>Why GPUs?</vt:lpstr>
      <vt:lpstr>Rasterization</vt:lpstr>
      <vt:lpstr>Rasterization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CozzDogg</dc:creator>
  <cp:lastModifiedBy>pjcozzi</cp:lastModifiedBy>
  <cp:revision>98</cp:revision>
  <cp:lastPrinted>1601-01-01T00:00:00Z</cp:lastPrinted>
  <dcterms:created xsi:type="dcterms:W3CDTF">2011-01-14T02:17:40Z</dcterms:created>
  <dcterms:modified xsi:type="dcterms:W3CDTF">2012-02-19T23:01:47Z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