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1" r:id="rId3"/>
    <p:sldId id="322" r:id="rId4"/>
    <p:sldId id="421" r:id="rId5"/>
    <p:sldId id="422" r:id="rId6"/>
    <p:sldId id="424" r:id="rId7"/>
    <p:sldId id="425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7" r:id="rId18"/>
    <p:sldId id="438" r:id="rId19"/>
    <p:sldId id="440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2" r:id="rId30"/>
    <p:sldId id="454" r:id="rId31"/>
    <p:sldId id="455" r:id="rId32"/>
    <p:sldId id="457" r:id="rId33"/>
    <p:sldId id="459" r:id="rId34"/>
    <p:sldId id="460" r:id="rId35"/>
    <p:sldId id="461" r:id="rId36"/>
    <p:sldId id="462" r:id="rId37"/>
    <p:sldId id="465" r:id="rId38"/>
    <p:sldId id="467" r:id="rId39"/>
    <p:sldId id="468" r:id="rId40"/>
    <p:sldId id="471" r:id="rId41"/>
    <p:sldId id="472" r:id="rId42"/>
    <p:sldId id="474" r:id="rId43"/>
    <p:sldId id="475" r:id="rId44"/>
    <p:sldId id="476" r:id="rId45"/>
    <p:sldId id="477" r:id="rId46"/>
    <p:sldId id="478" r:id="rId47"/>
    <p:sldId id="480" r:id="rId48"/>
    <p:sldId id="481" r:id="rId49"/>
    <p:sldId id="482" r:id="rId50"/>
    <p:sldId id="484" r:id="rId51"/>
    <p:sldId id="486" r:id="rId52"/>
    <p:sldId id="487" r:id="rId53"/>
    <p:sldId id="488" r:id="rId5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>
        <p:scale>
          <a:sx n="101" d="100"/>
          <a:sy n="101" d="100"/>
        </p:scale>
        <p:origin x="-24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43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44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51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464BEE-D989-41B0-B8A5-F408C9AB14A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GL ES and WebGL, replace: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“varying” with “attribute”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“texture” with “texture2D”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out_Color</a:t>
            </a:r>
            <a:r>
              <a:rPr lang="en-US" baseline="0" dirty="0" smtClean="0"/>
              <a:t>” with “</a:t>
            </a:r>
            <a:r>
              <a:rPr lang="en-US" baseline="0" dirty="0" err="1" smtClean="0"/>
              <a:t>gl_FragColor</a:t>
            </a:r>
            <a:r>
              <a:rPr lang="en-US" baseline="0" dirty="0" smtClean="0"/>
              <a:t>.”  Remove “out vec3 </a:t>
            </a:r>
            <a:r>
              <a:rPr lang="en-US" baseline="0" dirty="0" err="1" smtClean="0"/>
              <a:t>out_Color</a:t>
            </a:r>
            <a:r>
              <a:rPr lang="en-US" baseline="0" dirty="0" smtClean="0"/>
              <a:t>;”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40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42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is565-s2012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2" Type="http://schemas.openxmlformats.org/officeDocument/2006/relationships/hyperlink" Target="http://www.khronos.org/opengles/sdk/2.0/docs/reference_cards/OpenGL-ES-2_0-Reference-car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hader.codeplex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Spring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6" name="Picture 4" descr="C:\Data\Penn\565\2012 Spring\html\images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0"/>
            <a:ext cx="6097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general:</a:t>
            </a:r>
          </a:p>
          <a:p>
            <a:pPr lvl="1"/>
            <a:r>
              <a:rPr lang="en-US"/>
              <a:t>Write a </a:t>
            </a:r>
            <a:r>
              <a:rPr lang="en-US" i="1">
                <a:solidFill>
                  <a:srgbClr val="CC3300"/>
                </a:solidFill>
              </a:rPr>
              <a:t>shader</a:t>
            </a:r>
            <a:r>
              <a:rPr lang="en-US"/>
              <a:t>:  a small program that runs on the GPU</a:t>
            </a:r>
          </a:p>
          <a:p>
            <a:pPr lvl="1"/>
            <a:r>
              <a:rPr lang="en-US"/>
              <a:t>Tell OpenGL to execute your shader</a:t>
            </a:r>
          </a:p>
          <a:p>
            <a:pPr lvl="1"/>
            <a:r>
              <a:rPr lang="en-US"/>
              <a:t>Write less CPU code / API calls</a:t>
            </a:r>
          </a:p>
          <a:p>
            <a:pPr lvl="1"/>
            <a:r>
              <a:rPr lang="en-US"/>
              <a:t>Forget that the equivalent fixed function API ever existed</a:t>
            </a:r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5638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 from:  http://upgifting.com/tmnt-pizza-poster   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400800" y="5105400"/>
            <a:ext cx="2590800" cy="381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Fixed function shading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6400800" y="56388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Programmable shading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In general: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689725" y="4303713"/>
            <a:ext cx="176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096000" y="2743200"/>
            <a:ext cx="3025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Say no to drugs</a:t>
            </a:r>
          </a:p>
          <a:p>
            <a:r>
              <a:rPr lang="en-US" sz="3200"/>
              <a:t>too, please.</a:t>
            </a:r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 flipV="1">
            <a:off x="3581400" y="5257800"/>
            <a:ext cx="281940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3810000" y="5791200"/>
            <a:ext cx="25908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9" name="AutoShape 15"/>
          <p:cNvSpPr>
            <a:spLocks noChangeArrowheads="1"/>
          </p:cNvSpPr>
          <p:nvPr/>
        </p:nvSpPr>
        <p:spPr bwMode="auto">
          <a:xfrm>
            <a:off x="2438400" y="53340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2667000" y="57912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 question:</a:t>
            </a:r>
          </a:p>
          <a:p>
            <a:pPr lvl="1"/>
            <a:r>
              <a:rPr lang="en-US" dirty="0" smtClean="0"/>
              <a:t>If different GPUs have different levels of shader support, </a:t>
            </a:r>
            <a:r>
              <a:rPr lang="en-US" dirty="0"/>
              <a:t>what </a:t>
            </a:r>
            <a:r>
              <a:rPr lang="en-US" dirty="0" smtClean="0"/>
              <a:t>capabilities </a:t>
            </a:r>
            <a:r>
              <a:rPr lang="en-US" dirty="0"/>
              <a:t>do </a:t>
            </a:r>
            <a:r>
              <a:rPr lang="en-US" dirty="0" smtClean="0"/>
              <a:t>we </a:t>
            </a:r>
            <a:r>
              <a:rPr lang="en-US" dirty="0"/>
              <a:t>target?</a:t>
            </a:r>
          </a:p>
        </p:txBody>
      </p:sp>
    </p:spTree>
    <p:extLst>
      <p:ext uri="{BB962C8B-B14F-4D97-AF65-F5344CB8AC3E}">
        <p14:creationId xmlns:p14="http://schemas.microsoft.com/office/powerpoint/2010/main" val="33205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</a:t>
            </a:r>
            <a:r>
              <a:rPr lang="en-US" sz="2800" dirty="0" smtClean="0"/>
              <a:t>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geometry and tessellation shaders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(position</a:t>
            </a:r>
            <a:r>
              <a:rPr lang="en-US" sz="1400" dirty="0">
                <a:latin typeface="Courier New" pitchFamily="49" charset="0"/>
              </a:rPr>
              <a:t>, 1.0);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Initial project blog post due today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Email a link to </a:t>
            </a:r>
            <a:r>
              <a:rPr lang="en-US" dirty="0" smtClean="0">
                <a:hlinkClick r:id="rId3"/>
              </a:rPr>
              <a:t>cis565-s2012@googlegroups.com</a:t>
            </a:r>
            <a:endParaRPr lang="en-US" dirty="0" smtClean="0"/>
          </a:p>
          <a:p>
            <a:pPr eaLnBrk="1" hangingPunct="1"/>
            <a:r>
              <a:rPr lang="en-US" dirty="0" smtClean="0"/>
              <a:t>Homework 4 will be released 03/19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(position</a:t>
            </a:r>
            <a:r>
              <a:rPr lang="en-US" sz="1400" dirty="0">
                <a:latin typeface="Courier New" pitchFamily="49" charset="0"/>
              </a:rPr>
              <a:t>, 1.0);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advice:  If you know C, just do it.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895600"/>
            <a:ext cx="3300413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from:  http://nouvellemode.wordpress.com/2009/11/25/just-do-it/ </a:t>
            </a:r>
          </a:p>
        </p:txBody>
      </p:sp>
    </p:spTree>
    <p:extLst>
      <p:ext uri="{BB962C8B-B14F-4D97-AF65-F5344CB8AC3E}">
        <p14:creationId xmlns:p14="http://schemas.microsoft.com/office/powerpoint/2010/main" val="3590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Scalar types: 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bool</a:t>
            </a:r>
          </a:p>
          <a:p>
            <a:r>
              <a:rPr lang="en-US"/>
              <a:t>Vectors are also built-in types: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/>
              <a:t>Also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ivec*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uvec*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bvec*</a:t>
            </a:r>
          </a:p>
          <a:p>
            <a:r>
              <a:rPr lang="en-US"/>
              <a:t>Access components three ways:</a:t>
            </a:r>
          </a:p>
          <a:p>
            <a:pPr lvl="1"/>
            <a:r>
              <a:rPr lang="en-US">
                <a:latin typeface="Courier New" pitchFamily="49" charset="0"/>
              </a:rPr>
              <a:t>.x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.y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.z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.w</a:t>
            </a:r>
          </a:p>
          <a:p>
            <a:pPr lvl="1"/>
            <a:r>
              <a:rPr lang="en-US">
                <a:latin typeface="Courier New" pitchFamily="49" charset="0"/>
              </a:rPr>
              <a:t>.r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.g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.a</a:t>
            </a:r>
            <a:endParaRPr lang="en-US"/>
          </a:p>
          <a:p>
            <a:pPr lvl="1"/>
            <a:r>
              <a:rPr lang="en-US">
                <a:latin typeface="Courier New" pitchFamily="49" charset="0"/>
              </a:rPr>
              <a:t>.s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.p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.q</a:t>
            </a:r>
            <a:endParaRPr lang="en-US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Contents</a:t>
            </a:r>
          </a:p>
        </p:txBody>
      </p:sp>
      <p:sp>
        <p:nvSpPr>
          <p:cNvPr id="26627" name="TextBox 12"/>
          <p:cNvSpPr txBox="1">
            <a:spLocks noChangeArrowheads="1"/>
          </p:cNvSpPr>
          <p:nvPr/>
        </p:nvSpPr>
        <p:spPr bwMode="auto">
          <a:xfrm>
            <a:off x="4786313" y="3143250"/>
            <a:ext cx="2338387" cy="2678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Mobile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762500" y="3759200"/>
            <a:ext cx="2209800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Real-Time Rendering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4343400"/>
            <a:ext cx="2057400" cy="1323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OpenGL / WebGL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4756150" y="5029200"/>
            <a:ext cx="19113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/>
              <a:t>Graphics Pipeline</a:t>
            </a:r>
          </a:p>
          <a:p>
            <a:pPr algn="ctr"/>
            <a:endParaRPr lang="en-US" sz="1600" dirty="0"/>
          </a:p>
        </p:txBody>
      </p:sp>
      <p:sp>
        <p:nvSpPr>
          <p:cNvPr id="26631" name="TextBox 5"/>
          <p:cNvSpPr txBox="1">
            <a:spLocks noChangeArrowheads="1"/>
          </p:cNvSpPr>
          <p:nvPr/>
        </p:nvSpPr>
        <p:spPr bwMode="auto">
          <a:xfrm>
            <a:off x="2019300" y="3905250"/>
            <a:ext cx="2736850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Parallel Algorithms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26632" name="TextBox 4"/>
          <p:cNvSpPr txBox="1">
            <a:spLocks noChangeArrowheads="1"/>
          </p:cNvSpPr>
          <p:nvPr/>
        </p:nvSpPr>
        <p:spPr bwMode="auto">
          <a:xfrm>
            <a:off x="2019300" y="4419600"/>
            <a:ext cx="2133600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CUDA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6633" name="TextBox 3"/>
          <p:cNvSpPr txBox="1">
            <a:spLocks noChangeArrowheads="1"/>
          </p:cNvSpPr>
          <p:nvPr/>
        </p:nvSpPr>
        <p:spPr bwMode="auto">
          <a:xfrm>
            <a:off x="2019300" y="5557838"/>
            <a:ext cx="51054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GPU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581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>
                <a:latin typeface="Courier New" pitchFamily="49" charset="0"/>
              </a:rPr>
              <a:t>(position, 1.0);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>
                <a:latin typeface="Courier New" pitchFamily="49" charset="0"/>
              </a:rPr>
              <a:t>(p, q);  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>
                <a:latin typeface="Courier New" pitchFamily="49" charset="0"/>
              </a:rPr>
              <a:t>b2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>
                <a:latin typeface="Courier New" pitchFamily="49" charset="0"/>
              </a:rPr>
              <a:t>(p, q);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>
                <a:latin typeface="Courier New" pitchFamily="49" charset="0"/>
              </a:rPr>
              <a:t>b3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>
                <a:latin typeface="Courier New" pitchFamily="49" charset="0"/>
              </a:rPr>
              <a:t>b4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>
                <a:latin typeface="Courier New" pitchFamily="49" charset="0"/>
              </a:rPr>
              <a:t>(b);      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>
                <a:latin typeface="Courier New" pitchFamily="49" charset="0"/>
              </a:rPr>
              <a:t>b5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>
                <a:latin typeface="Courier New" pitchFamily="49" charset="0"/>
              </a:rPr>
              <a:t>(b);      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API</a:t>
            </a:r>
          </a:p>
          <a:p>
            <a:pPr lvl="1"/>
            <a:r>
              <a:rPr lang="en-US" dirty="0"/>
              <a:t>Is a pain to use</a:t>
            </a:r>
          </a:p>
          <a:p>
            <a:pPr lvl="1"/>
            <a:r>
              <a:rPr lang="en-US" dirty="0"/>
              <a:t>Isn’t as cool as writing shaders</a:t>
            </a:r>
          </a:p>
          <a:p>
            <a:pPr lvl="2"/>
            <a:r>
              <a:rPr lang="en-US" dirty="0"/>
              <a:t>True – but not a valid answer on the homework/exam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9975</TotalTime>
  <Words>2567</Words>
  <Application>Microsoft Office PowerPoint</Application>
  <PresentationFormat>On-screen Show (4:3)</PresentationFormat>
  <Paragraphs>609</Paragraphs>
  <Slides>53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Pixel</vt:lpstr>
      <vt:lpstr>Introduction to GLSL</vt:lpstr>
      <vt:lpstr>Announcements</vt:lpstr>
      <vt:lpstr>Course Contents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Programmable Shading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112</cp:revision>
  <cp:lastPrinted>2012-02-19T23:03:55Z</cp:lastPrinted>
  <dcterms:created xsi:type="dcterms:W3CDTF">2011-01-14T02:17:40Z</dcterms:created>
  <dcterms:modified xsi:type="dcterms:W3CDTF">2012-03-11T15:00:01Z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