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257" r:id="rId2"/>
    <p:sldId id="258" r:id="rId3"/>
    <p:sldId id="260" r:id="rId4"/>
    <p:sldId id="259" r:id="rId5"/>
    <p:sldId id="261" r:id="rId6"/>
    <p:sldId id="262" r:id="rId7"/>
    <p:sldId id="263" r:id="rId8"/>
    <p:sldId id="264" r:id="rId9"/>
    <p:sldId id="265" r:id="rId10"/>
    <p:sldId id="266" r:id="rId11"/>
    <p:sldId id="267" r:id="rId12"/>
    <p:sldId id="269" r:id="rId13"/>
    <p:sldId id="270" r:id="rId14"/>
    <p:sldId id="271" r:id="rId15"/>
    <p:sldId id="274" r:id="rId16"/>
    <p:sldId id="272" r:id="rId17"/>
    <p:sldId id="273" r:id="rId18"/>
    <p:sldId id="278" r:id="rId19"/>
    <p:sldId id="275" r:id="rId20"/>
    <p:sldId id="276" r:id="rId21"/>
    <p:sldId id="277" r:id="rId22"/>
    <p:sldId id="279" r:id="rId23"/>
    <p:sldId id="280" r:id="rId24"/>
    <p:sldId id="282" r:id="rId25"/>
    <p:sldId id="283" r:id="rId26"/>
    <p:sldId id="284" r:id="rId27"/>
    <p:sldId id="285" r:id="rId28"/>
    <p:sldId id="286" r:id="rId29"/>
    <p:sldId id="287" r:id="rId30"/>
    <p:sldId id="288" r:id="rId31"/>
    <p:sldId id="289" r:id="rId32"/>
    <p:sldId id="293" r:id="rId33"/>
    <p:sldId id="290" r:id="rId34"/>
    <p:sldId id="292" r:id="rId35"/>
    <p:sldId id="291" r:id="rId36"/>
    <p:sldId id="294" r:id="rId37"/>
    <p:sldId id="297" r:id="rId38"/>
    <p:sldId id="299" r:id="rId39"/>
    <p:sldId id="296" r:id="rId40"/>
    <p:sldId id="298" r:id="rId41"/>
    <p:sldId id="300" r:id="rId42"/>
    <p:sldId id="301" r:id="rId43"/>
    <p:sldId id="303" r:id="rId44"/>
    <p:sldId id="302" r:id="rId45"/>
    <p:sldId id="305" r:id="rId46"/>
    <p:sldId id="304" r:id="rId47"/>
    <p:sldId id="306" r:id="rId48"/>
    <p:sldId id="307" r:id="rId49"/>
    <p:sldId id="308" r:id="rId50"/>
    <p:sldId id="310" r:id="rId51"/>
    <p:sldId id="311" r:id="rId52"/>
    <p:sldId id="318" r:id="rId53"/>
    <p:sldId id="315" r:id="rId54"/>
    <p:sldId id="316" r:id="rId55"/>
    <p:sldId id="317" r:id="rId56"/>
    <p:sldId id="281" r:id="rId57"/>
    <p:sldId id="268" r:id="rId5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1921" autoAdjust="0"/>
  </p:normalViewPr>
  <p:slideViewPr>
    <p:cSldViewPr>
      <p:cViewPr varScale="1">
        <p:scale>
          <a:sx n="92" d="100"/>
          <a:sy n="92" d="100"/>
        </p:scale>
        <p:origin x="-2088"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vsampath\Desktop\Book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vsampath\Desktop\Book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vsampath\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Black-Scholes </a:t>
            </a:r>
            <a:r>
              <a:rPr lang="en-US" sz="2000" dirty="0" err="1"/>
              <a:t>OpenCL</a:t>
            </a:r>
            <a:r>
              <a:rPr lang="en-US" sz="2000" dirty="0"/>
              <a:t> Performance with work-group size of 256 and  processing of 8 million options</a:t>
            </a:r>
          </a:p>
        </c:rich>
      </c:tx>
      <c:layout>
        <c:manualLayout>
          <c:xMode val="edge"/>
          <c:yMode val="edge"/>
          <c:x val="0.14324139731152391"/>
          <c:y val="0"/>
        </c:manualLayout>
      </c:layout>
      <c:overlay val="1"/>
    </c:title>
    <c:autoTitleDeleted val="0"/>
    <c:plotArea>
      <c:layout>
        <c:manualLayout>
          <c:layoutTarget val="inner"/>
          <c:xMode val="edge"/>
          <c:yMode val="edge"/>
          <c:x val="0.16562867141607299"/>
          <c:y val="0.11151132972574967"/>
          <c:w val="0.69308548931383573"/>
          <c:h val="0.72715042175605604"/>
        </c:manualLayout>
      </c:layout>
      <c:lineChart>
        <c:grouping val="standard"/>
        <c:varyColors val="0"/>
        <c:ser>
          <c:idx val="0"/>
          <c:order val="0"/>
          <c:tx>
            <c:v>Fermi</c:v>
          </c:tx>
          <c:spPr>
            <a:ln w="101600">
              <a:solidFill>
                <a:srgbClr val="00B050"/>
              </a:solidFill>
            </a:ln>
          </c:spPr>
          <c:marker>
            <c:symbol val="none"/>
          </c:marker>
          <c:cat>
            <c:numRef>
              <c:f>bs_fb_256!$I$2:$I$5</c:f>
              <c:numCache>
                <c:formatCode>General</c:formatCode>
                <c:ptCount val="4"/>
                <c:pt idx="0">
                  <c:v>16384</c:v>
                </c:pt>
                <c:pt idx="1">
                  <c:v>32768</c:v>
                </c:pt>
                <c:pt idx="2">
                  <c:v>49152</c:v>
                </c:pt>
                <c:pt idx="3">
                  <c:v>65536</c:v>
                </c:pt>
              </c:numCache>
            </c:numRef>
          </c:cat>
          <c:val>
            <c:numRef>
              <c:f>bs_fb_256!$J$2:$J$5</c:f>
              <c:numCache>
                <c:formatCode>General</c:formatCode>
                <c:ptCount val="4"/>
                <c:pt idx="0">
                  <c:v>4.5847430000000005E-3</c:v>
                </c:pt>
                <c:pt idx="1">
                  <c:v>3.9476494999999999E-3</c:v>
                </c:pt>
                <c:pt idx="2">
                  <c:v>3.8615174999999998E-3</c:v>
                </c:pt>
                <c:pt idx="3">
                  <c:v>3.8610800000000002E-3</c:v>
                </c:pt>
              </c:numCache>
            </c:numRef>
          </c:val>
          <c:smooth val="0"/>
        </c:ser>
        <c:ser>
          <c:idx val="1"/>
          <c:order val="1"/>
          <c:tx>
            <c:v>Barts</c:v>
          </c:tx>
          <c:spPr>
            <a:ln w="101600"/>
          </c:spPr>
          <c:marker>
            <c:symbol val="none"/>
          </c:marker>
          <c:cat>
            <c:numRef>
              <c:f>bs_fb_256!$I$2:$I$5</c:f>
              <c:numCache>
                <c:formatCode>General</c:formatCode>
                <c:ptCount val="4"/>
                <c:pt idx="0">
                  <c:v>16384</c:v>
                </c:pt>
                <c:pt idx="1">
                  <c:v>32768</c:v>
                </c:pt>
                <c:pt idx="2">
                  <c:v>49152</c:v>
                </c:pt>
                <c:pt idx="3">
                  <c:v>65536</c:v>
                </c:pt>
              </c:numCache>
            </c:numRef>
          </c:cat>
          <c:val>
            <c:numRef>
              <c:f>bs_fb_256!$K$2:$K$5</c:f>
              <c:numCache>
                <c:formatCode>General</c:formatCode>
                <c:ptCount val="4"/>
                <c:pt idx="0">
                  <c:v>2.0506349999999999E-3</c:v>
                </c:pt>
                <c:pt idx="1">
                  <c:v>2.0035249999999999E-3</c:v>
                </c:pt>
                <c:pt idx="2">
                  <c:v>1.8405385E-3</c:v>
                </c:pt>
                <c:pt idx="3">
                  <c:v>1.8590334999999999E-3</c:v>
                </c:pt>
              </c:numCache>
            </c:numRef>
          </c:val>
          <c:smooth val="0"/>
        </c:ser>
        <c:dLbls>
          <c:showLegendKey val="0"/>
          <c:showVal val="0"/>
          <c:showCatName val="0"/>
          <c:showSerName val="0"/>
          <c:showPercent val="0"/>
          <c:showBubbleSize val="0"/>
        </c:dLbls>
        <c:marker val="1"/>
        <c:smooth val="0"/>
        <c:axId val="153150976"/>
        <c:axId val="154198400"/>
      </c:lineChart>
      <c:catAx>
        <c:axId val="153150976"/>
        <c:scaling>
          <c:orientation val="minMax"/>
        </c:scaling>
        <c:delete val="0"/>
        <c:axPos val="b"/>
        <c:title>
          <c:tx>
            <c:rich>
              <a:bodyPr/>
              <a:lstStyle/>
              <a:p>
                <a:pPr>
                  <a:defRPr/>
                </a:pPr>
                <a:r>
                  <a:rPr lang="en-US" sz="1800"/>
                  <a:t>Number</a:t>
                </a:r>
                <a:r>
                  <a:rPr lang="en-US" sz="1800" baseline="0"/>
                  <a:t> of Work-Items</a:t>
                </a:r>
                <a:endParaRPr lang="en-US" sz="1800"/>
              </a:p>
            </c:rich>
          </c:tx>
          <c:layout/>
          <c:overlay val="0"/>
        </c:title>
        <c:numFmt formatCode="General" sourceLinked="1"/>
        <c:majorTickMark val="out"/>
        <c:minorTickMark val="none"/>
        <c:tickLblPos val="nextTo"/>
        <c:txPr>
          <a:bodyPr/>
          <a:lstStyle/>
          <a:p>
            <a:pPr>
              <a:defRPr sz="1800" baseline="0"/>
            </a:pPr>
            <a:endParaRPr lang="en-US"/>
          </a:p>
        </c:txPr>
        <c:crossAx val="154198400"/>
        <c:crosses val="autoZero"/>
        <c:auto val="1"/>
        <c:lblAlgn val="ctr"/>
        <c:lblOffset val="100"/>
        <c:noMultiLvlLbl val="0"/>
      </c:catAx>
      <c:valAx>
        <c:axId val="154198400"/>
        <c:scaling>
          <c:orientation val="minMax"/>
        </c:scaling>
        <c:delete val="0"/>
        <c:axPos val="l"/>
        <c:majorGridlines/>
        <c:title>
          <c:tx>
            <c:rich>
              <a:bodyPr rot="-5400000" vert="horz"/>
              <a:lstStyle/>
              <a:p>
                <a:pPr>
                  <a:defRPr/>
                </a:pPr>
                <a:r>
                  <a:rPr lang="en-US" sz="1800" dirty="0" smtClean="0"/>
                  <a:t>Execution </a:t>
                </a:r>
                <a:r>
                  <a:rPr lang="en-US" sz="1800" dirty="0"/>
                  <a:t>Time (s)</a:t>
                </a:r>
              </a:p>
            </c:rich>
          </c:tx>
          <c:layout/>
          <c:overlay val="0"/>
        </c:title>
        <c:numFmt formatCode="General" sourceLinked="1"/>
        <c:majorTickMark val="out"/>
        <c:minorTickMark val="none"/>
        <c:tickLblPos val="nextTo"/>
        <c:txPr>
          <a:bodyPr/>
          <a:lstStyle/>
          <a:p>
            <a:pPr>
              <a:defRPr sz="1800" baseline="0"/>
            </a:pPr>
            <a:endParaRPr lang="en-US"/>
          </a:p>
        </c:txPr>
        <c:crossAx val="153150976"/>
        <c:crosses val="autoZero"/>
        <c:crossBetween val="between"/>
      </c:valAx>
    </c:plotArea>
    <c:legend>
      <c:legendPos val="r"/>
      <c:layout/>
      <c:overlay val="0"/>
      <c:txPr>
        <a:bodyPr/>
        <a:lstStyle/>
        <a:p>
          <a:pPr>
            <a:defRPr sz="1800" baseline="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a:t>SAT OpenCL and CUDA Performance  with work-group size of 256</a:t>
            </a:r>
          </a:p>
        </c:rich>
      </c:tx>
      <c:layout/>
      <c:overlay val="0"/>
    </c:title>
    <c:autoTitleDeleted val="0"/>
    <c:plotArea>
      <c:layout/>
      <c:lineChart>
        <c:grouping val="standard"/>
        <c:varyColors val="0"/>
        <c:ser>
          <c:idx val="0"/>
          <c:order val="0"/>
          <c:tx>
            <c:v>CUDA</c:v>
          </c:tx>
          <c:spPr>
            <a:ln w="101600"/>
          </c:spPr>
          <c:marker>
            <c:symbol val="none"/>
          </c:marker>
          <c:cat>
            <c:strRef>
              <c:f>sat_oc_256!$A$12:$A$16</c:f>
              <c:strCache>
                <c:ptCount val="5"/>
                <c:pt idx="0">
                  <c:v>256x256</c:v>
                </c:pt>
                <c:pt idx="1">
                  <c:v>512x512</c:v>
                </c:pt>
                <c:pt idx="2">
                  <c:v>1024x1024</c:v>
                </c:pt>
                <c:pt idx="3">
                  <c:v>2048x2048</c:v>
                </c:pt>
                <c:pt idx="4">
                  <c:v>4096x4096</c:v>
                </c:pt>
              </c:strCache>
            </c:strRef>
          </c:cat>
          <c:val>
            <c:numRef>
              <c:f>sat_oc_256!$C$12:$C$16</c:f>
              <c:numCache>
                <c:formatCode>General</c:formatCode>
                <c:ptCount val="5"/>
                <c:pt idx="0">
                  <c:v>1.804E-3</c:v>
                </c:pt>
                <c:pt idx="1">
                  <c:v>6.1745000000000003E-3</c:v>
                </c:pt>
                <c:pt idx="2">
                  <c:v>2.0482E-2</c:v>
                </c:pt>
                <c:pt idx="3">
                  <c:v>4.31765E-2</c:v>
                </c:pt>
                <c:pt idx="4">
                  <c:v>0.18310549999999998</c:v>
                </c:pt>
              </c:numCache>
            </c:numRef>
          </c:val>
          <c:smooth val="0"/>
        </c:ser>
        <c:ser>
          <c:idx val="1"/>
          <c:order val="1"/>
          <c:tx>
            <c:v>OpenCL</c:v>
          </c:tx>
          <c:spPr>
            <a:ln w="101600"/>
          </c:spPr>
          <c:marker>
            <c:symbol val="none"/>
          </c:marker>
          <c:cat>
            <c:strRef>
              <c:f>sat_oc_256!$A$12:$A$16</c:f>
              <c:strCache>
                <c:ptCount val="5"/>
                <c:pt idx="0">
                  <c:v>256x256</c:v>
                </c:pt>
                <c:pt idx="1">
                  <c:v>512x512</c:v>
                </c:pt>
                <c:pt idx="2">
                  <c:v>1024x1024</c:v>
                </c:pt>
                <c:pt idx="3">
                  <c:v>2048x2048</c:v>
                </c:pt>
                <c:pt idx="4">
                  <c:v>4096x4096</c:v>
                </c:pt>
              </c:strCache>
            </c:strRef>
          </c:cat>
          <c:val>
            <c:numRef>
              <c:f>sat_oc_256!$D$12:$D$16</c:f>
              <c:numCache>
                <c:formatCode>General</c:formatCode>
                <c:ptCount val="5"/>
                <c:pt idx="0">
                  <c:v>7.4809999999999998E-3</c:v>
                </c:pt>
                <c:pt idx="1">
                  <c:v>1.02185E-2</c:v>
                </c:pt>
                <c:pt idx="2">
                  <c:v>2.0295500000000001E-2</c:v>
                </c:pt>
                <c:pt idx="3">
                  <c:v>4.9621999999999999E-2</c:v>
                </c:pt>
                <c:pt idx="4">
                  <c:v>0.19210300000000002</c:v>
                </c:pt>
              </c:numCache>
            </c:numRef>
          </c:val>
          <c:smooth val="0"/>
        </c:ser>
        <c:dLbls>
          <c:showLegendKey val="0"/>
          <c:showVal val="0"/>
          <c:showCatName val="0"/>
          <c:showSerName val="0"/>
          <c:showPercent val="0"/>
          <c:showBubbleSize val="0"/>
        </c:dLbls>
        <c:marker val="1"/>
        <c:smooth val="0"/>
        <c:axId val="127992192"/>
        <c:axId val="127994112"/>
      </c:lineChart>
      <c:catAx>
        <c:axId val="127992192"/>
        <c:scaling>
          <c:orientation val="minMax"/>
        </c:scaling>
        <c:delete val="0"/>
        <c:axPos val="b"/>
        <c:title>
          <c:tx>
            <c:rich>
              <a:bodyPr/>
              <a:lstStyle/>
              <a:p>
                <a:pPr>
                  <a:defRPr/>
                </a:pPr>
                <a:r>
                  <a:rPr lang="en-US"/>
                  <a:t>Problem Size</a:t>
                </a:r>
              </a:p>
            </c:rich>
          </c:tx>
          <c:layout/>
          <c:overlay val="0"/>
        </c:title>
        <c:numFmt formatCode="General" sourceLinked="1"/>
        <c:majorTickMark val="out"/>
        <c:minorTickMark val="none"/>
        <c:tickLblPos val="nextTo"/>
        <c:crossAx val="127994112"/>
        <c:crosses val="autoZero"/>
        <c:auto val="1"/>
        <c:lblAlgn val="ctr"/>
        <c:lblOffset val="100"/>
        <c:noMultiLvlLbl val="0"/>
      </c:catAx>
      <c:valAx>
        <c:axId val="127994112"/>
        <c:scaling>
          <c:orientation val="minMax"/>
        </c:scaling>
        <c:delete val="0"/>
        <c:axPos val="l"/>
        <c:majorGridlines/>
        <c:title>
          <c:tx>
            <c:rich>
              <a:bodyPr rot="-5400000" vert="horz"/>
              <a:lstStyle/>
              <a:p>
                <a:pPr>
                  <a:defRPr/>
                </a:pPr>
                <a:r>
                  <a:rPr lang="en-US"/>
                  <a:t>Execution Time (s)</a:t>
                </a:r>
              </a:p>
            </c:rich>
          </c:tx>
          <c:layout/>
          <c:overlay val="0"/>
        </c:title>
        <c:numFmt formatCode="General" sourceLinked="1"/>
        <c:majorTickMark val="out"/>
        <c:minorTickMark val="none"/>
        <c:tickLblPos val="nextTo"/>
        <c:crossAx val="127992192"/>
        <c:crosses val="autoZero"/>
        <c:crossBetween val="between"/>
      </c:valAx>
    </c:plotArea>
    <c:legend>
      <c:legendPos val="r"/>
      <c:layout/>
      <c:overlay val="0"/>
    </c:legend>
    <c:plotVisOnly val="1"/>
    <c:dispBlanksAs val="gap"/>
    <c:showDLblsOverMax val="0"/>
  </c:chart>
  <c:txPr>
    <a:bodyPr/>
    <a:lstStyle/>
    <a:p>
      <a:pPr>
        <a:defRPr sz="1800" baseline="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Black-Scholes </a:t>
            </a:r>
            <a:r>
              <a:rPr lang="en-US" sz="2000" dirty="0" err="1"/>
              <a:t>OpenCL</a:t>
            </a:r>
            <a:r>
              <a:rPr lang="en-US" sz="2000" dirty="0"/>
              <a:t> and CUDA Performance with work-group size of 256 and processing of 8 million options</a:t>
            </a:r>
          </a:p>
        </c:rich>
      </c:tx>
      <c:layout/>
      <c:overlay val="0"/>
    </c:title>
    <c:autoTitleDeleted val="0"/>
    <c:plotArea>
      <c:layout/>
      <c:lineChart>
        <c:grouping val="standard"/>
        <c:varyColors val="0"/>
        <c:ser>
          <c:idx val="0"/>
          <c:order val="0"/>
          <c:tx>
            <c:v>CUDA</c:v>
          </c:tx>
          <c:spPr>
            <a:ln w="101600"/>
          </c:spPr>
          <c:marker>
            <c:symbol val="none"/>
          </c:marker>
          <c:cat>
            <c:numRef>
              <c:f>bs_oc_256!$L$1:$L$4</c:f>
              <c:numCache>
                <c:formatCode>General</c:formatCode>
                <c:ptCount val="4"/>
                <c:pt idx="0">
                  <c:v>16384</c:v>
                </c:pt>
                <c:pt idx="1">
                  <c:v>32768</c:v>
                </c:pt>
                <c:pt idx="2">
                  <c:v>49152</c:v>
                </c:pt>
                <c:pt idx="3">
                  <c:v>65536</c:v>
                </c:pt>
              </c:numCache>
            </c:numRef>
          </c:cat>
          <c:val>
            <c:numRef>
              <c:f>bs_oc_256!$M$1:$M$4</c:f>
              <c:numCache>
                <c:formatCode>General</c:formatCode>
                <c:ptCount val="4"/>
                <c:pt idx="0">
                  <c:v>6.796982E-3</c:v>
                </c:pt>
                <c:pt idx="1">
                  <c:v>6.1527165000000005E-3</c:v>
                </c:pt>
                <c:pt idx="2">
                  <c:v>5.2702575000000002E-3</c:v>
                </c:pt>
                <c:pt idx="3">
                  <c:v>5.2687860000000001E-3</c:v>
                </c:pt>
              </c:numCache>
            </c:numRef>
          </c:val>
          <c:smooth val="0"/>
        </c:ser>
        <c:ser>
          <c:idx val="1"/>
          <c:order val="1"/>
          <c:tx>
            <c:v>OpenCL</c:v>
          </c:tx>
          <c:spPr>
            <a:ln w="101600"/>
          </c:spPr>
          <c:marker>
            <c:symbol val="none"/>
          </c:marker>
          <c:cat>
            <c:numRef>
              <c:f>bs_oc_256!$L$1:$L$4</c:f>
              <c:numCache>
                <c:formatCode>General</c:formatCode>
                <c:ptCount val="4"/>
                <c:pt idx="0">
                  <c:v>16384</c:v>
                </c:pt>
                <c:pt idx="1">
                  <c:v>32768</c:v>
                </c:pt>
                <c:pt idx="2">
                  <c:v>49152</c:v>
                </c:pt>
                <c:pt idx="3">
                  <c:v>65536</c:v>
                </c:pt>
              </c:numCache>
            </c:numRef>
          </c:cat>
          <c:val>
            <c:numRef>
              <c:f>bs_oc_256!$N$1:$N$4</c:f>
              <c:numCache>
                <c:formatCode>General</c:formatCode>
                <c:ptCount val="4"/>
                <c:pt idx="0">
                  <c:v>4.5847430000000005E-3</c:v>
                </c:pt>
                <c:pt idx="1">
                  <c:v>3.9476494999999999E-3</c:v>
                </c:pt>
                <c:pt idx="2">
                  <c:v>4.0064595000000001E-3</c:v>
                </c:pt>
                <c:pt idx="3">
                  <c:v>3.8610800000000002E-3</c:v>
                </c:pt>
              </c:numCache>
            </c:numRef>
          </c:val>
          <c:smooth val="0"/>
        </c:ser>
        <c:dLbls>
          <c:showLegendKey val="0"/>
          <c:showVal val="0"/>
          <c:showCatName val="0"/>
          <c:showSerName val="0"/>
          <c:showPercent val="0"/>
          <c:showBubbleSize val="0"/>
        </c:dLbls>
        <c:marker val="1"/>
        <c:smooth val="0"/>
        <c:axId val="131498752"/>
        <c:axId val="132850432"/>
      </c:lineChart>
      <c:catAx>
        <c:axId val="131498752"/>
        <c:scaling>
          <c:orientation val="minMax"/>
        </c:scaling>
        <c:delete val="0"/>
        <c:axPos val="b"/>
        <c:title>
          <c:tx>
            <c:rich>
              <a:bodyPr/>
              <a:lstStyle/>
              <a:p>
                <a:pPr>
                  <a:defRPr/>
                </a:pPr>
                <a:r>
                  <a:rPr lang="en-US" sz="1800"/>
                  <a:t>Number of Work-items/Threads</a:t>
                </a:r>
              </a:p>
            </c:rich>
          </c:tx>
          <c:layout/>
          <c:overlay val="0"/>
        </c:title>
        <c:numFmt formatCode="General" sourceLinked="1"/>
        <c:majorTickMark val="out"/>
        <c:minorTickMark val="none"/>
        <c:tickLblPos val="nextTo"/>
        <c:txPr>
          <a:bodyPr/>
          <a:lstStyle/>
          <a:p>
            <a:pPr>
              <a:defRPr sz="1800" baseline="0"/>
            </a:pPr>
            <a:endParaRPr lang="en-US"/>
          </a:p>
        </c:txPr>
        <c:crossAx val="132850432"/>
        <c:crosses val="autoZero"/>
        <c:auto val="1"/>
        <c:lblAlgn val="ctr"/>
        <c:lblOffset val="100"/>
        <c:noMultiLvlLbl val="0"/>
      </c:catAx>
      <c:valAx>
        <c:axId val="132850432"/>
        <c:scaling>
          <c:orientation val="minMax"/>
        </c:scaling>
        <c:delete val="0"/>
        <c:axPos val="l"/>
        <c:majorGridlines/>
        <c:title>
          <c:tx>
            <c:rich>
              <a:bodyPr rot="-5400000" vert="horz"/>
              <a:lstStyle/>
              <a:p>
                <a:pPr>
                  <a:defRPr/>
                </a:pPr>
                <a:r>
                  <a:rPr lang="en-US" sz="1800"/>
                  <a:t>Execution Time (s)</a:t>
                </a:r>
              </a:p>
            </c:rich>
          </c:tx>
          <c:layout/>
          <c:overlay val="0"/>
        </c:title>
        <c:numFmt formatCode="General" sourceLinked="1"/>
        <c:majorTickMark val="out"/>
        <c:minorTickMark val="none"/>
        <c:tickLblPos val="nextTo"/>
        <c:txPr>
          <a:bodyPr/>
          <a:lstStyle/>
          <a:p>
            <a:pPr>
              <a:defRPr sz="1800" baseline="0"/>
            </a:pPr>
            <a:endParaRPr lang="en-US"/>
          </a:p>
        </c:txPr>
        <c:crossAx val="131498752"/>
        <c:crosses val="autoZero"/>
        <c:crossBetween val="between"/>
      </c:valAx>
    </c:plotArea>
    <c:legend>
      <c:legendPos val="r"/>
      <c:layout/>
      <c:overlay val="0"/>
      <c:txPr>
        <a:bodyPr/>
        <a:lstStyle/>
        <a:p>
          <a:pPr>
            <a:defRPr sz="1800" baseline="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310AA7F-F0E1-4FAD-8675-42C8CBF5BE89}" type="datetimeFigureOut">
              <a:rPr lang="en-US" smtClean="0"/>
              <a:t>2/13/2012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E256AD2-2385-439E-8A73-F2B7ED598270}" type="slidenum">
              <a:rPr lang="en-US" smtClean="0"/>
              <a:t>‹#›</a:t>
            </a:fld>
            <a:endParaRPr lang="en-US"/>
          </a:p>
        </p:txBody>
      </p:sp>
    </p:spTree>
    <p:extLst>
      <p:ext uri="{BB962C8B-B14F-4D97-AF65-F5344CB8AC3E}">
        <p14:creationId xmlns:p14="http://schemas.microsoft.com/office/powerpoint/2010/main" val="3204545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517538E-765F-4F06-9BC5-7CCA53E66545}" type="datetimeFigureOut">
              <a:rPr lang="en-US" smtClean="0"/>
              <a:t>2/13/2012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BDC2B61-C009-4A69-82CF-9791E7F678A5}" type="slidenum">
              <a:rPr lang="en-US" smtClean="0"/>
              <a:t>‹#›</a:t>
            </a:fld>
            <a:endParaRPr lang="en-US"/>
          </a:p>
        </p:txBody>
      </p:sp>
    </p:spTree>
    <p:extLst>
      <p:ext uri="{BB962C8B-B14F-4D97-AF65-F5344CB8AC3E}">
        <p14:creationId xmlns:p14="http://schemas.microsoft.com/office/powerpoint/2010/main" val="226568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DC2B61-C009-4A69-82CF-9791E7F678A5}" type="slidenum">
              <a:rPr lang="en-US" smtClean="0"/>
              <a:t>1</a:t>
            </a:fld>
            <a:endParaRPr lang="en-US"/>
          </a:p>
        </p:txBody>
      </p:sp>
    </p:spTree>
    <p:extLst>
      <p:ext uri="{BB962C8B-B14F-4D97-AF65-F5344CB8AC3E}">
        <p14:creationId xmlns:p14="http://schemas.microsoft.com/office/powerpoint/2010/main" val="4062595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SNRM2</a:t>
            </a:r>
            <a:r>
              <a:rPr lang="en-US" baseline="0" dirty="0" smtClean="0"/>
              <a:t> – computes Euclidean norm of a float vector</a:t>
            </a:r>
          </a:p>
          <a:p>
            <a:r>
              <a:rPr lang="en-US" dirty="0" smtClean="0"/>
              <a:t>Use</a:t>
            </a:r>
            <a:r>
              <a:rPr lang="en-US" baseline="0" dirty="0" smtClean="0"/>
              <a:t> zip iterators to combine “structure of arrays” to tuples so that it can be easily passed to transform “array of structures” style </a:t>
            </a:r>
            <a:r>
              <a:rPr lang="en-US" baseline="0" dirty="0" err="1" smtClean="0"/>
              <a:t>functor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23</a:t>
            </a:fld>
            <a:endParaRPr lang="en-US"/>
          </a:p>
        </p:txBody>
      </p:sp>
    </p:spTree>
    <p:extLst>
      <p:ext uri="{BB962C8B-B14F-4D97-AF65-F5344CB8AC3E}">
        <p14:creationId xmlns:p14="http://schemas.microsoft.com/office/powerpoint/2010/main" val="2936932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about every performance topic we’ve covered can be profiled.</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26</a:t>
            </a:fld>
            <a:endParaRPr lang="en-US"/>
          </a:p>
        </p:txBody>
      </p:sp>
    </p:spTree>
    <p:extLst>
      <p:ext uri="{BB962C8B-B14F-4D97-AF65-F5344CB8AC3E}">
        <p14:creationId xmlns:p14="http://schemas.microsoft.com/office/powerpoint/2010/main" val="2293150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Hints that</a:t>
            </a:r>
            <a:r>
              <a:rPr lang="en-US" baseline="0" dirty="0" smtClean="0"/>
              <a:t> it gives.</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27</a:t>
            </a:fld>
            <a:endParaRPr lang="en-US"/>
          </a:p>
        </p:txBody>
      </p:sp>
    </p:spTree>
    <p:extLst>
      <p:ext uri="{BB962C8B-B14F-4D97-AF65-F5344CB8AC3E}">
        <p14:creationId xmlns:p14="http://schemas.microsoft.com/office/powerpoint/2010/main" val="1510172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results are not peer-reviewed, and the benchmarking had quite a few flaws. Nevertheless,</a:t>
            </a:r>
            <a:r>
              <a:rPr lang="en-US" baseline="0" dirty="0" smtClean="0"/>
              <a:t> point is valid that there is a chance an AMD GPU may be more well-suited to your application.</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43</a:t>
            </a:fld>
            <a:endParaRPr lang="en-US"/>
          </a:p>
        </p:txBody>
      </p:sp>
    </p:spTree>
    <p:extLst>
      <p:ext uri="{BB962C8B-B14F-4D97-AF65-F5344CB8AC3E}">
        <p14:creationId xmlns:p14="http://schemas.microsoft.com/office/powerpoint/2010/main" val="56175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pass in </a:t>
            </a:r>
            <a:r>
              <a:rPr lang="en-US" baseline="0" dirty="0" err="1" smtClean="0"/>
              <a:t>cubin</a:t>
            </a:r>
            <a:r>
              <a:rPr lang="en-US" baseline="0" dirty="0" smtClean="0"/>
              <a:t> or even PTX for PTX-JIT compiling. PTX itself is JIT compiled anyways. Code not necessarily important, but idea of treating code as input to another device is important.</a:t>
            </a:r>
            <a:endParaRPr lang="en-US" dirty="0" smtClean="0"/>
          </a:p>
          <a:p>
            <a:endParaRPr lang="en-US" dirty="0" smtClean="0"/>
          </a:p>
          <a:p>
            <a:r>
              <a:rPr lang="en-US" dirty="0" smtClean="0"/>
              <a:t>Advantages</a:t>
            </a:r>
            <a:r>
              <a:rPr lang="en-US" baseline="0" dirty="0" smtClean="0"/>
              <a:t> of Driver API: </a:t>
            </a:r>
          </a:p>
          <a:p>
            <a:pPr marL="171450" indent="-171450">
              <a:buFont typeface="Arial" pitchFamily="34" charset="0"/>
              <a:buChar char="•"/>
            </a:pPr>
            <a:r>
              <a:rPr lang="en-US" baseline="0" dirty="0" smtClean="0"/>
              <a:t>More device context control</a:t>
            </a:r>
          </a:p>
          <a:p>
            <a:pPr marL="171450" indent="-171450">
              <a:buFont typeface="Arial" pitchFamily="34" charset="0"/>
              <a:buChar char="•"/>
            </a:pPr>
            <a:r>
              <a:rPr lang="en-US" baseline="0" dirty="0" smtClean="0"/>
              <a:t>No C extensions in host code</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Advantages of Runtime API</a:t>
            </a:r>
          </a:p>
          <a:p>
            <a:pPr marL="171450" indent="-171450">
              <a:buFont typeface="Arial" pitchFamily="34" charset="0"/>
              <a:buChar char="•"/>
            </a:pPr>
            <a:r>
              <a:rPr lang="en-US" baseline="0" dirty="0" smtClean="0"/>
              <a:t>Much simpler to use</a:t>
            </a:r>
          </a:p>
          <a:p>
            <a:pPr marL="171450" indent="-171450">
              <a:buFont typeface="Arial" pitchFamily="34" charset="0"/>
              <a:buChar char="•"/>
            </a:pPr>
            <a:r>
              <a:rPr lang="en-US" baseline="0" dirty="0" smtClean="0"/>
              <a:t>Easier to link against</a:t>
            </a:r>
          </a:p>
          <a:p>
            <a:pPr marL="171450" indent="-171450">
              <a:buFont typeface="Arial" pitchFamily="34" charset="0"/>
              <a:buChar char="•"/>
            </a:pPr>
            <a:r>
              <a:rPr lang="en-US" baseline="0" dirty="0" smtClean="0"/>
              <a:t>Don’t need to distribute .</a:t>
            </a:r>
            <a:r>
              <a:rPr lang="en-US" baseline="0" dirty="0" err="1" smtClean="0"/>
              <a:t>cubin</a:t>
            </a:r>
            <a:r>
              <a:rPr lang="en-US" baseline="0" dirty="0" smtClean="0"/>
              <a:t> or .</a:t>
            </a:r>
            <a:r>
              <a:rPr lang="en-US" baseline="0" dirty="0" err="1" smtClean="0"/>
              <a:t>ptx</a:t>
            </a:r>
            <a:r>
              <a:rPr lang="en-US" baseline="0" dirty="0" smtClean="0"/>
              <a:t> files</a:t>
            </a:r>
          </a:p>
          <a:p>
            <a:pPr marL="171450" indent="-171450">
              <a:buFont typeface="Arial" pitchFamily="34" charset="0"/>
              <a:buChar char="•"/>
            </a:pPr>
            <a:r>
              <a:rPr lang="en-US" baseline="0" dirty="0" smtClean="0"/>
              <a:t>Don’t need to explicitly manage contexts</a:t>
            </a:r>
          </a:p>
          <a:p>
            <a:pPr marL="171450" indent="-171450">
              <a:buFont typeface="Arial" pitchFamily="34" charset="0"/>
              <a:buChar char="•"/>
            </a:pPr>
            <a:r>
              <a:rPr lang="en-US" baseline="0" dirty="0" smtClean="0"/>
              <a:t>Some libraries link only against runtime API (CUBLAS, CUFFT)</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5</a:t>
            </a:fld>
            <a:endParaRPr lang="en-US"/>
          </a:p>
        </p:txBody>
      </p:sp>
    </p:spTree>
    <p:extLst>
      <p:ext uri="{BB962C8B-B14F-4D97-AF65-F5344CB8AC3E}">
        <p14:creationId xmlns:p14="http://schemas.microsoft.com/office/powerpoint/2010/main" val="292038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Run-time Code Generation. We can generate, and potentially optimize,</a:t>
            </a:r>
            <a:r>
              <a:rPr lang="en-US" baseline="0" dirty="0" smtClean="0"/>
              <a:t> GPU code at runtime.</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10</a:t>
            </a:fld>
            <a:endParaRPr lang="en-US"/>
          </a:p>
        </p:txBody>
      </p:sp>
    </p:spTree>
    <p:extLst>
      <p:ext uri="{BB962C8B-B14F-4D97-AF65-F5344CB8AC3E}">
        <p14:creationId xmlns:p14="http://schemas.microsoft.com/office/powerpoint/2010/main" val="350312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r>
              <a:rPr lang="en-US" baseline="0" dirty="0" smtClean="0"/>
              <a:t> of algorithms are pure black boxes. Limited variables we can control. Jacket claims much better performance and efficiency.</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12</a:t>
            </a:fld>
            <a:endParaRPr lang="en-US"/>
          </a:p>
        </p:txBody>
      </p:sp>
    </p:spTree>
    <p:extLst>
      <p:ext uri="{BB962C8B-B14F-4D97-AF65-F5344CB8AC3E}">
        <p14:creationId xmlns:p14="http://schemas.microsoft.com/office/powerpoint/2010/main" val="3766021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Nearly</a:t>
            </a:r>
            <a:r>
              <a:rPr lang="en-US" baseline="0" dirty="0" smtClean="0"/>
              <a:t> everything is built off of these 4 algorithms.</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17</a:t>
            </a:fld>
            <a:endParaRPr lang="en-US"/>
          </a:p>
        </p:txBody>
      </p:sp>
    </p:spTree>
    <p:extLst>
      <p:ext uri="{BB962C8B-B14F-4D97-AF65-F5344CB8AC3E}">
        <p14:creationId xmlns:p14="http://schemas.microsoft.com/office/powerpoint/2010/main" val="3978912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to convert between raw pointers and </a:t>
            </a:r>
            <a:r>
              <a:rPr lang="en-US" baseline="0" dirty="0" err="1" smtClean="0"/>
              <a:t>device_pointer</a:t>
            </a:r>
            <a:r>
              <a:rPr lang="en-US" baseline="0" dirty="0" smtClean="0"/>
              <a:t> objects</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18</a:t>
            </a:fld>
            <a:endParaRPr lang="en-US"/>
          </a:p>
        </p:txBody>
      </p:sp>
    </p:spTree>
    <p:extLst>
      <p:ext uri="{BB962C8B-B14F-4D97-AF65-F5344CB8AC3E}">
        <p14:creationId xmlns:p14="http://schemas.microsoft.com/office/powerpoint/2010/main" val="1389712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Transform is based off </a:t>
            </a:r>
            <a:r>
              <a:rPr lang="en-US" dirty="0" err="1" smtClean="0"/>
              <a:t>for_each</a:t>
            </a:r>
            <a:r>
              <a:rPr lang="en-US" dirty="0" smtClean="0"/>
              <a:t>.</a:t>
            </a:r>
            <a:r>
              <a:rPr lang="en-US" baseline="0" dirty="0" smtClean="0"/>
              <a:t> </a:t>
            </a:r>
            <a:r>
              <a:rPr lang="en-US" dirty="0" smtClean="0"/>
              <a:t>Transform’s unary function could probably</a:t>
            </a:r>
            <a:r>
              <a:rPr lang="en-US" baseline="0" dirty="0" smtClean="0"/>
              <a:t> be </a:t>
            </a:r>
            <a:r>
              <a:rPr lang="en-US" baseline="0" dirty="0" err="1" smtClean="0"/>
              <a:t>inlined</a:t>
            </a:r>
            <a:r>
              <a:rPr lang="en-US" baseline="0" dirty="0" smtClean="0"/>
              <a:t> too, and it’s all nicely generic. Because of namespaces, we don’t have to worry about conflicts with STL.</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19</a:t>
            </a:fld>
            <a:endParaRPr lang="en-US"/>
          </a:p>
        </p:txBody>
      </p:sp>
    </p:spTree>
    <p:extLst>
      <p:ext uri="{BB962C8B-B14F-4D97-AF65-F5344CB8AC3E}">
        <p14:creationId xmlns:p14="http://schemas.microsoft.com/office/powerpoint/2010/main" val="201473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“Global memory instructions support reading or writing words of size equal to 1, 2, 4, 8, or 16 bytes. Any access (via a variable or a pointer) to data residing in global memory compiles to a single global memory instruction if and only if the size of the data type is 1, 2, 4, 8, or 16 bytes and the data is naturally aligned (i.e. its address is a multiple of that size). </a:t>
            </a:r>
          </a:p>
          <a:p>
            <a:r>
              <a:rPr lang="en-US" sz="1200" b="0" i="0" u="none" strike="noStrike" kern="1200" baseline="0" dirty="0" smtClean="0">
                <a:solidFill>
                  <a:schemeClr val="tx1"/>
                </a:solidFill>
                <a:latin typeface="+mn-lt"/>
                <a:ea typeface="+mn-ea"/>
                <a:cs typeface="+mn-cs"/>
              </a:rPr>
              <a:t>If this size and alignment requirement is not fulfilled, the access compiles to multiple instructions with interleaved access patterns that prevent these instructions from fully coalescing. It is therefore recommended to use types that meet this requirement for data that resides in global memory.”  -- CUDA Programming Guide</a:t>
            </a:r>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20</a:t>
            </a:fld>
            <a:endParaRPr lang="en-US"/>
          </a:p>
        </p:txBody>
      </p:sp>
    </p:spTree>
    <p:extLst>
      <p:ext uri="{BB962C8B-B14F-4D97-AF65-F5344CB8AC3E}">
        <p14:creationId xmlns:p14="http://schemas.microsoft.com/office/powerpoint/2010/main" val="413143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SNRM2</a:t>
            </a:r>
            <a:r>
              <a:rPr lang="en-US" baseline="0" dirty="0" smtClean="0"/>
              <a:t> – computes Euclidean norm of a float vector</a:t>
            </a:r>
          </a:p>
          <a:p>
            <a:r>
              <a:rPr lang="en-US" baseline="0" dirty="0" smtClean="0"/>
              <a:t>Applying function composition to reduce memory bandwidth abuse.</a:t>
            </a:r>
          </a:p>
          <a:p>
            <a:endParaRPr lang="en-US" dirty="0"/>
          </a:p>
        </p:txBody>
      </p:sp>
      <p:sp>
        <p:nvSpPr>
          <p:cNvPr id="4" name="Slide Number Placeholder 3"/>
          <p:cNvSpPr>
            <a:spLocks noGrp="1"/>
          </p:cNvSpPr>
          <p:nvPr>
            <p:ph type="sldNum" sz="quarter" idx="10"/>
          </p:nvPr>
        </p:nvSpPr>
        <p:spPr/>
        <p:txBody>
          <a:bodyPr/>
          <a:lstStyle/>
          <a:p>
            <a:fld id="{FBDC2B61-C009-4A69-82CF-9791E7F678A5}" type="slidenum">
              <a:rPr lang="en-US" smtClean="0"/>
              <a:t>22</a:t>
            </a:fld>
            <a:endParaRPr lang="en-US"/>
          </a:p>
        </p:txBody>
      </p:sp>
    </p:spTree>
    <p:extLst>
      <p:ext uri="{BB962C8B-B14F-4D97-AF65-F5344CB8AC3E}">
        <p14:creationId xmlns:p14="http://schemas.microsoft.com/office/powerpoint/2010/main" val="2936932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4A71C-44A0-4E28-8D22-95D893401B5A}" type="datetime1">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96BB-84A3-4A7D-A32A-91DA7D8D1D3C}" type="slidenum">
              <a:rPr lang="en-US" smtClean="0"/>
              <a:t>‹#›</a:t>
            </a:fld>
            <a:endParaRPr lang="en-US"/>
          </a:p>
        </p:txBody>
      </p:sp>
      <p:pic>
        <p:nvPicPr>
          <p:cNvPr id="7" name="Picture 2" descr="http://www.upenn.edu/webguide/style_guide/logo/shield.color.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7175" y="238124"/>
            <a:ext cx="733425" cy="8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77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4E6142-9D6E-4AEB-ABF2-5927BF1978E4}" type="datetime1">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172942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CED94-6E13-47E6-98D9-A1E08C4432DD}" type="datetime1">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132894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79558-3664-456E-BEA4-1D5E0B8225EE}" type="datetime1">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407784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483303-7FA9-4D29-8A42-A33FEB568BFE}" type="datetime1">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163170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CA8604-F9B7-43D0-BA11-6BA2AA13E914}" type="datetime1">
              <a:rPr lang="en-US" smtClean="0"/>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19617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FE875-B344-4671-BC5B-E5E57631B515}" type="datetime1">
              <a:rPr lang="en-US" smtClean="0"/>
              <a:t>2/13/2012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69848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619B1E-0302-48B3-8A0E-C4094ABD26C1}" type="datetime1">
              <a:rPr lang="en-US" smtClean="0"/>
              <a:t>2/13/2012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334237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80435-F658-4EC4-8671-B925A64C7E75}" type="datetime1">
              <a:rPr lang="en-US" smtClean="0"/>
              <a:t>2/13/2012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74190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094E-2041-4F55-9555-4F9FD1BE2FEB}" type="datetime1">
              <a:rPr lang="en-US" smtClean="0"/>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2382134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E5FEB-1F4D-4F0D-87BC-8E3E73F4C5BB}" type="datetime1">
              <a:rPr lang="en-US" smtClean="0"/>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196BB-84A3-4A7D-A32A-91DA7D8D1D3C}" type="slidenum">
              <a:rPr lang="en-US" smtClean="0"/>
              <a:t>‹#›</a:t>
            </a:fld>
            <a:endParaRPr lang="en-US"/>
          </a:p>
        </p:txBody>
      </p:sp>
    </p:spTree>
    <p:extLst>
      <p:ext uri="{BB962C8B-B14F-4D97-AF65-F5344CB8AC3E}">
        <p14:creationId xmlns:p14="http://schemas.microsoft.com/office/powerpoint/2010/main" val="102023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6A5AE-87D0-45FC-8B29-D1EC56028BF0}" type="datetime1">
              <a:rPr lang="en-US" smtClean="0"/>
              <a:t>2/13/2012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196BB-84A3-4A7D-A32A-91DA7D8D1D3C}" type="slidenum">
              <a:rPr lang="en-US" smtClean="0"/>
              <a:t>‹#›</a:t>
            </a:fld>
            <a:endParaRPr lang="en-US"/>
          </a:p>
        </p:txBody>
      </p:sp>
    </p:spTree>
    <p:extLst>
      <p:ext uri="{BB962C8B-B14F-4D97-AF65-F5344CB8AC3E}">
        <p14:creationId xmlns:p14="http://schemas.microsoft.com/office/powerpoint/2010/main" val="807640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mathema.tician.de/news.tiker.net/files/main.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mathema.tician.de/news.tiker.net/files/main.pdf"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mathworks.com/company/newsletters/articles/gpu-programming-in-matlab.html?s_cid=gpu_article_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ocw.mit.edu/courses/electrical-engineering-and-computer-science/6-096-introduction-to-c-january-iap-2011/lecture-notes/MIT6_096IAP11_lec09.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ode.google.com/p/thrust/downloads/detail?name=An%20Introduction%20To%20Thrust.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ode.google.com/p/thrust/downloads/detail?name=Thrust%20-%20A%20Productivity-Oriented%20Library%20for%20CUDA.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code.google.com/p/thrust/downloads/detail?name=Thrust%20-%20A%20Productivity-Oriented%20Library%20for%20CUDA.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de.google.com/p/thrust/downloads/detail?name=Thrust%20-%20A%20Productivity-Oriented%20Library%20for%20CUDA.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code.google.com/p/thrust/downloads/detail?name=Thrust%20-%20A%20Productivity-Oriented%20Library%20for%20CUDA.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code.google.com/p/thrust/downloads/detail?name=Thrust%20-%20A%20Productivity-Oriented%20Library%20for%20CUDA.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code.google.com/p/thrust/downloads/detail?name=Thrust%20-%20A%20Productivity-Oriented%20Library%20for%20CUDA.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nvidia.com/gpu-accelerated-librari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eveloper.nvidia.com/nvidia-gpu-computing-document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developer.nvidia.com/nvidia-parallel-nsight" TargetMode="External"/><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developer.nvidia.com/cuda-gdb" TargetMode="External"/><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www.khronos.org/assets/uploads/developers/library/overview/opencl-overview.pdf" TargetMode="External"/><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en.wikipedia.org/wiki/Openc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khronos.org/assets/uploads/developers/library/overview/opencl-overview.pdf"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ackoverflow.com/questions/242894/cuda-driver-api-vs-cuda-runtime" TargetMode="Externa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developer.download.nvidia.com/OpenCL/NVIDIA_OpenCL_JumpStart_Guide.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www.anandtech.com/show/5238/nvidia-releases-cuda-41-cuda-goes-llvm-and-open-source-kind-of" TargetMode="External"/><Relationship Id="rId2" Type="http://schemas.openxmlformats.org/officeDocument/2006/relationships/hyperlink" Target="http://code.google.com/p/gpuocelot/" TargetMode="External"/><Relationship Id="rId1" Type="http://schemas.openxmlformats.org/officeDocument/2006/relationships/slideLayout" Target="../slideLayouts/slideLayout2.xml"/><Relationship Id="rId6" Type="http://schemas.openxmlformats.org/officeDocument/2006/relationships/hyperlink" Target="http://www.khronos.org/assets/uploads/developers/library/overview/opencl-overview.pdf" TargetMode="External"/><Relationship Id="rId5" Type="http://schemas.openxmlformats.org/officeDocument/2006/relationships/image" Target="../media/image15.png"/><Relationship Id="rId4" Type="http://schemas.openxmlformats.org/officeDocument/2006/relationships/hyperlink" Target="http://www.pgroup.com/resources/cuda-x86.htm" TargetMode="External"/></Relationships>
</file>

<file path=ppt/slides/_rels/slide4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channel9.msdn.com/posts/AFDS-Keynote-Herb-Sutter-Heterogeneous-Computing-and-C-AMP"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developer.download.nvidia.com/compute/cuda/4_0/toolkit/docs/CUDA_C_Best_Practices_Guide.pd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hannel9.msdn.com/posts/AFDS-Keynote-Herb-Sutter-Heterogeneous-Computing-and-C-AMP"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hannel9.msdn.com/posts/AFDS-Keynote-Herb-Sutter-Heterogeneous-Computing-and-C-AMP"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blogs.msdn.com/b/somasegar/archive/2012/02/03/c-amp-open-specification.aspx"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channel9.msdn.com/posts/AFDS-Keynote-Herb-Sutter-Heterogeneous-Computing-and-C-AMP" TargetMode="External"/><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hyperlink" Target="http://mathema.tician.de/news.tiker.net/files/main.pdf" TargetMode="External"/><Relationship Id="rId2" Type="http://schemas.openxmlformats.org/officeDocument/2006/relationships/hyperlink" Target="http://code.google.com/p/thrust/downloads/detail?name=Thrust%20-%20A%20Productivity-Oriented%20Library%20for%20CUDA.pdf" TargetMode="External"/><Relationship Id="rId1" Type="http://schemas.openxmlformats.org/officeDocument/2006/relationships/slideLayout" Target="../slideLayouts/slideLayout2.xml"/><Relationship Id="rId6" Type="http://schemas.openxmlformats.org/officeDocument/2006/relationships/hyperlink" Target="http://channel9.msdn.com/posts/AFDS-Keynote-Herb-Sutter-Heterogeneous-Computing-and-C-AMP" TargetMode="External"/><Relationship Id="rId5" Type="http://schemas.openxmlformats.org/officeDocument/2006/relationships/hyperlink" Target="http://www.khronos.org/assets/uploads/developers/library/overview/opencl-overview.pdf" TargetMode="External"/><Relationship Id="rId4" Type="http://schemas.openxmlformats.org/officeDocument/2006/relationships/hyperlink" Target="http://www.mathworks.com/company/newsletters/articles/gpu-programming-in-matlab.html?s_cid=gpu_article_a"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channel9.msdn.com/posts/Daniel-Moth-Blazing-fast-code-using-GPUs-and-more-with-C-AMP" TargetMode="External"/><Relationship Id="rId2" Type="http://schemas.openxmlformats.org/officeDocument/2006/relationships/hyperlink" Target="http://arxiv.org/abs/0911.3456v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athema.tician.de/" TargetMode="External"/><Relationship Id="rId2" Type="http://schemas.openxmlformats.org/officeDocument/2006/relationships/hyperlink" Target="http://mathema.tician.de/software/pycuda" TargetMode="External"/><Relationship Id="rId1" Type="http://schemas.openxmlformats.org/officeDocument/2006/relationships/slideLayout" Target="../slideLayouts/slideLayout2.xml"/><Relationship Id="rId5" Type="http://schemas.openxmlformats.org/officeDocument/2006/relationships/hyperlink" Target="http://www.accelereyes.com/" TargetMode="External"/><Relationship Id="rId4" Type="http://schemas.openxmlformats.org/officeDocument/2006/relationships/hyperlink" Target="http://www.jcuda.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mathema.tician.de/news.tiker.net/files/main.pdf"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mathema.tician.de/news.tiker.net/files/main.pdf"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mathema.tician.de/news.tiker.net/files/main.pdf"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r>
              <a:rPr lang="en-US" dirty="0" smtClean="0"/>
              <a:t>GPU Computing Tools</a:t>
            </a:r>
          </a:p>
        </p:txBody>
      </p:sp>
      <p:sp>
        <p:nvSpPr>
          <p:cNvPr id="3075" name="Rectangle 3"/>
          <p:cNvSpPr>
            <a:spLocks noGrp="1" noChangeArrowheads="1"/>
          </p:cNvSpPr>
          <p:nvPr>
            <p:ph type="subTitle" idx="1"/>
          </p:nvPr>
        </p:nvSpPr>
        <p:spPr/>
        <p:txBody>
          <a:bodyPr>
            <a:normAutofit/>
          </a:bodyPr>
          <a:lstStyle/>
          <a:p>
            <a:pPr>
              <a:lnSpc>
                <a:spcPct val="90000"/>
              </a:lnSpc>
            </a:pPr>
            <a:r>
              <a:rPr lang="en-US" dirty="0" err="1" smtClean="0"/>
              <a:t>Varun</a:t>
            </a:r>
            <a:r>
              <a:rPr lang="en-US" dirty="0" smtClean="0"/>
              <a:t> </a:t>
            </a:r>
            <a:r>
              <a:rPr lang="en-US" dirty="0" err="1" smtClean="0"/>
              <a:t>Sampath</a:t>
            </a:r>
            <a:endParaRPr lang="en-US" dirty="0" smtClean="0"/>
          </a:p>
          <a:p>
            <a:pPr>
              <a:lnSpc>
                <a:spcPct val="90000"/>
              </a:lnSpc>
            </a:pPr>
            <a:r>
              <a:rPr lang="en-US" dirty="0" smtClean="0"/>
              <a:t>University of Pennsylvania</a:t>
            </a:r>
          </a:p>
          <a:p>
            <a:pPr>
              <a:lnSpc>
                <a:spcPct val="90000"/>
              </a:lnSpc>
            </a:pPr>
            <a:r>
              <a:rPr lang="en-US" dirty="0" smtClean="0"/>
              <a:t>CIS 565 - Spring 2012</a:t>
            </a:r>
          </a:p>
        </p:txBody>
      </p:sp>
    </p:spTree>
    <p:extLst>
      <p:ext uri="{BB962C8B-B14F-4D97-AF65-F5344CB8AC3E}">
        <p14:creationId xmlns:p14="http://schemas.microsoft.com/office/powerpoint/2010/main" val="3512523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D196BB-84A3-4A7D-A32A-91DA7D8D1D3C}" type="slidenum">
              <a:rPr lang="en-US" smtClean="0"/>
              <a:t>10</a:t>
            </a:fld>
            <a:endParaRPr lang="en-US"/>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8" y="0"/>
            <a:ext cx="9161318" cy="689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 y="6222999"/>
            <a:ext cx="3200400" cy="307777"/>
          </a:xfrm>
          <a:prstGeom prst="rect">
            <a:avLst/>
          </a:prstGeom>
          <a:noFill/>
        </p:spPr>
        <p:txBody>
          <a:bodyPr wrap="square" rtlCol="0">
            <a:spAutoFit/>
          </a:bodyPr>
          <a:lstStyle/>
          <a:p>
            <a:r>
              <a:rPr lang="en-US" sz="1400" dirty="0" smtClean="0"/>
              <a:t>Slides </a:t>
            </a:r>
            <a:r>
              <a:rPr lang="en-US" sz="1400" dirty="0" smtClean="0">
                <a:hlinkClick r:id="rId4"/>
              </a:rPr>
              <a:t>URL</a:t>
            </a:r>
            <a:endParaRPr lang="en-US" sz="1400" dirty="0"/>
          </a:p>
        </p:txBody>
      </p:sp>
      <p:sp>
        <p:nvSpPr>
          <p:cNvPr id="7" name="TextBox 6"/>
          <p:cNvSpPr txBox="1"/>
          <p:nvPr/>
        </p:nvSpPr>
        <p:spPr>
          <a:xfrm>
            <a:off x="4343400" y="4991892"/>
            <a:ext cx="4267200" cy="954107"/>
          </a:xfrm>
          <a:prstGeom prst="rect">
            <a:avLst/>
          </a:prstGeom>
          <a:noFill/>
        </p:spPr>
        <p:txBody>
          <a:bodyPr wrap="square" rtlCol="0">
            <a:spAutoFit/>
          </a:bodyPr>
          <a:lstStyle/>
          <a:p>
            <a:r>
              <a:rPr lang="en-US" sz="2800" b="1" dirty="0" smtClean="0">
                <a:solidFill>
                  <a:srgbClr val="FF0000"/>
                </a:solidFill>
              </a:rPr>
              <a:t>How can not-compiling help?</a:t>
            </a:r>
            <a:endParaRPr lang="en-US" sz="2800" b="1" dirty="0">
              <a:solidFill>
                <a:srgbClr val="FF0000"/>
              </a:solidFill>
            </a:endParaRPr>
          </a:p>
        </p:txBody>
      </p:sp>
    </p:spTree>
    <p:extLst>
      <p:ext uri="{BB962C8B-B14F-4D97-AF65-F5344CB8AC3E}">
        <p14:creationId xmlns:p14="http://schemas.microsoft.com/office/powerpoint/2010/main" val="1895460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D196BB-84A3-4A7D-A32A-91DA7D8D1D3C}" type="slidenum">
              <a:rPr lang="en-US" smtClean="0"/>
              <a:t>11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 y="6222999"/>
            <a:ext cx="3200400" cy="307777"/>
          </a:xfrm>
          <a:prstGeom prst="rect">
            <a:avLst/>
          </a:prstGeom>
          <a:noFill/>
        </p:spPr>
        <p:txBody>
          <a:bodyPr wrap="square" rtlCol="0">
            <a:spAutoFit/>
          </a:bodyPr>
          <a:lstStyle/>
          <a:p>
            <a:r>
              <a:rPr lang="en-US" sz="1400" dirty="0" smtClean="0"/>
              <a:t>Slides </a:t>
            </a:r>
            <a:r>
              <a:rPr lang="en-US" sz="1400" dirty="0" smtClean="0">
                <a:hlinkClick r:id="rId3"/>
              </a:rPr>
              <a:t>URL</a:t>
            </a:r>
            <a:endParaRPr lang="en-US" sz="1400" dirty="0"/>
          </a:p>
        </p:txBody>
      </p:sp>
      <p:sp>
        <p:nvSpPr>
          <p:cNvPr id="5" name="TextBox 4"/>
          <p:cNvSpPr txBox="1"/>
          <p:nvPr/>
        </p:nvSpPr>
        <p:spPr>
          <a:xfrm>
            <a:off x="3124200" y="5638800"/>
            <a:ext cx="5486400" cy="523220"/>
          </a:xfrm>
          <a:prstGeom prst="rect">
            <a:avLst/>
          </a:prstGeom>
          <a:noFill/>
        </p:spPr>
        <p:txBody>
          <a:bodyPr wrap="square" rtlCol="0">
            <a:spAutoFit/>
          </a:bodyPr>
          <a:lstStyle/>
          <a:p>
            <a:r>
              <a:rPr lang="en-US" sz="2800" b="1" dirty="0" smtClean="0">
                <a:solidFill>
                  <a:srgbClr val="FF0000"/>
                </a:solidFill>
              </a:rPr>
              <a:t>What does this code do?</a:t>
            </a:r>
            <a:endParaRPr lang="en-US" sz="2800" b="1" dirty="0">
              <a:solidFill>
                <a:srgbClr val="FF0000"/>
              </a:solidFill>
            </a:endParaRPr>
          </a:p>
        </p:txBody>
      </p:sp>
    </p:spTree>
    <p:extLst>
      <p:ext uri="{BB962C8B-B14F-4D97-AF65-F5344CB8AC3E}">
        <p14:creationId xmlns:p14="http://schemas.microsoft.com/office/powerpoint/2010/main" val="3640387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MATLAB Parallel Computing Toolbox</a:t>
            </a:r>
            <a:endParaRPr lang="en-US" dirty="0"/>
          </a:p>
        </p:txBody>
      </p:sp>
      <p:sp>
        <p:nvSpPr>
          <p:cNvPr id="4" name="Content Placeholder 3"/>
          <p:cNvSpPr>
            <a:spLocks noGrp="1"/>
          </p:cNvSpPr>
          <p:nvPr>
            <p:ph idx="1"/>
          </p:nvPr>
        </p:nvSpPr>
        <p:spPr/>
        <p:txBody>
          <a:bodyPr>
            <a:normAutofit/>
          </a:bodyPr>
          <a:lstStyle/>
          <a:p>
            <a:pPr marL="0" indent="0">
              <a:buNone/>
            </a:pPr>
            <a:r>
              <a:rPr lang="en-US" sz="2400" dirty="0">
                <a:solidFill>
                  <a:srgbClr val="000000"/>
                </a:solidFill>
                <a:highlight>
                  <a:srgbClr val="FFFFFF"/>
                </a:highlight>
                <a:latin typeface="Courier New" pitchFamily="49" charset="0"/>
                <a:cs typeface="Courier New" pitchFamily="49" charset="0"/>
              </a:rPr>
              <a:t>A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err="1">
                <a:solidFill>
                  <a:srgbClr val="000000"/>
                </a:solidFill>
                <a:highlight>
                  <a:srgbClr val="FFFFFF"/>
                </a:highlight>
                <a:latin typeface="Courier New" pitchFamily="49" charset="0"/>
                <a:cs typeface="Courier New" pitchFamily="49" charset="0"/>
              </a:rPr>
              <a:t>gpuArray</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rand</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FF8000"/>
                </a:solidFill>
                <a:highlight>
                  <a:srgbClr val="FFFFFF"/>
                </a:highlight>
                <a:latin typeface="Courier New" pitchFamily="49" charset="0"/>
                <a:cs typeface="Courier New" pitchFamily="49" charset="0"/>
              </a:rPr>
              <a:t>2</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FF8000"/>
                </a:solidFill>
                <a:highlight>
                  <a:srgbClr val="FFFFFF"/>
                </a:highlight>
                <a:latin typeface="Courier New" pitchFamily="49" charset="0"/>
                <a:cs typeface="Courier New" pitchFamily="49" charset="0"/>
              </a:rPr>
              <a:t>16</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FF8000"/>
                </a:solidFill>
                <a:highlight>
                  <a:srgbClr val="FFFFFF"/>
                </a:highlight>
                <a:latin typeface="Courier New" pitchFamily="49" charset="0"/>
                <a:cs typeface="Courier New" pitchFamily="49" charset="0"/>
              </a:rPr>
              <a:t>1</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a:solidFill>
                  <a:srgbClr val="008000"/>
                </a:solidFill>
                <a:highlight>
                  <a:srgbClr val="FFFFFF"/>
                </a:highlight>
                <a:latin typeface="Courier New" pitchFamily="49" charset="0"/>
                <a:cs typeface="Courier New" pitchFamily="49" charset="0"/>
              </a:rPr>
              <a:t>% copy to GPU</a:t>
            </a:r>
            <a:endParaRPr lang="en-US" sz="2400" dirty="0">
              <a:solidFill>
                <a:srgbClr val="000000"/>
              </a:solidFill>
              <a:highlight>
                <a:srgbClr val="FFFFFF"/>
              </a:highlight>
              <a:latin typeface="Courier New" pitchFamily="49" charset="0"/>
              <a:cs typeface="Courier New" pitchFamily="49" charset="0"/>
            </a:endParaRPr>
          </a:p>
          <a:p>
            <a:pPr marL="0" indent="0">
              <a:buNone/>
            </a:pPr>
            <a:r>
              <a:rPr lang="en-US" sz="2400" dirty="0">
                <a:solidFill>
                  <a:srgbClr val="000000"/>
                </a:solidFill>
                <a:highlight>
                  <a:srgbClr val="FFFFFF"/>
                </a:highlight>
                <a:latin typeface="Courier New" pitchFamily="49" charset="0"/>
                <a:cs typeface="Courier New" pitchFamily="49" charset="0"/>
              </a:rPr>
              <a:t>B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err="1">
                <a:solidFill>
                  <a:srgbClr val="000000"/>
                </a:solidFill>
                <a:highlight>
                  <a:srgbClr val="FFFFFF"/>
                </a:highlight>
                <a:latin typeface="Courier New" pitchFamily="49" charset="0"/>
                <a:cs typeface="Courier New" pitchFamily="49" charset="0"/>
              </a:rPr>
              <a:t>fft</a:t>
            </a:r>
            <a:r>
              <a:rPr lang="en-US" sz="2400" dirty="0">
                <a:solidFill>
                  <a:srgbClr val="000000"/>
                </a:solidFill>
                <a:highlight>
                  <a:srgbClr val="FFFFFF"/>
                </a:highlight>
                <a:latin typeface="Courier New" pitchFamily="49" charset="0"/>
                <a:cs typeface="Courier New" pitchFamily="49" charset="0"/>
              </a:rPr>
              <a:t>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A</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a:solidFill>
                  <a:srgbClr val="008000"/>
                </a:solidFill>
                <a:highlight>
                  <a:srgbClr val="FFFFFF"/>
                </a:highlight>
                <a:latin typeface="Courier New" pitchFamily="49" charset="0"/>
                <a:cs typeface="Courier New" pitchFamily="49" charset="0"/>
              </a:rPr>
              <a:t>% run </a:t>
            </a:r>
            <a:r>
              <a:rPr lang="en-US" sz="2400" dirty="0" smtClean="0">
                <a:solidFill>
                  <a:srgbClr val="008000"/>
                </a:solidFill>
                <a:highlight>
                  <a:srgbClr val="FFFFFF"/>
                </a:highlight>
                <a:latin typeface="Courier New" pitchFamily="49" charset="0"/>
                <a:cs typeface="Courier New" pitchFamily="49" charset="0"/>
              </a:rPr>
              <a:t>FFT (overloaded function)</a:t>
            </a:r>
            <a:endParaRPr lang="en-US" sz="2400" dirty="0">
              <a:solidFill>
                <a:srgbClr val="000000"/>
              </a:solidFill>
              <a:highlight>
                <a:srgbClr val="FFFFFF"/>
              </a:highlight>
              <a:latin typeface="Courier New" pitchFamily="49" charset="0"/>
              <a:cs typeface="Courier New" pitchFamily="49" charset="0"/>
            </a:endParaRPr>
          </a:p>
          <a:p>
            <a:pPr marL="0" indent="0">
              <a:buNone/>
            </a:pPr>
            <a:r>
              <a:rPr lang="en-US" sz="2400" dirty="0">
                <a:solidFill>
                  <a:srgbClr val="000000"/>
                </a:solidFill>
                <a:highlight>
                  <a:srgbClr val="FFFFFF"/>
                </a:highlight>
                <a:latin typeface="Courier New" pitchFamily="49" charset="0"/>
                <a:cs typeface="Courier New" pitchFamily="49" charset="0"/>
              </a:rPr>
              <a:t>C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gather</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B</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a:solidFill>
                  <a:srgbClr val="008000"/>
                </a:solidFill>
                <a:highlight>
                  <a:srgbClr val="FFFFFF"/>
                </a:highlight>
                <a:latin typeface="Courier New" pitchFamily="49" charset="0"/>
                <a:cs typeface="Courier New" pitchFamily="49" charset="0"/>
              </a:rPr>
              <a:t>% copy back to </a:t>
            </a:r>
            <a:r>
              <a:rPr lang="en-US" sz="2400" dirty="0" smtClean="0">
                <a:solidFill>
                  <a:srgbClr val="008000"/>
                </a:solidFill>
                <a:highlight>
                  <a:srgbClr val="FFFFFF"/>
                </a:highlight>
                <a:latin typeface="Courier New" pitchFamily="49" charset="0"/>
                <a:cs typeface="Courier New" pitchFamily="49" charset="0"/>
              </a:rPr>
              <a:t>host</a:t>
            </a:r>
          </a:p>
          <a:p>
            <a:pPr marL="0" indent="0">
              <a:buNone/>
            </a:pPr>
            <a:endParaRPr lang="en-US" sz="2400" dirty="0">
              <a:solidFill>
                <a:srgbClr val="000000"/>
              </a:solidFill>
              <a:highlight>
                <a:srgbClr val="FFFFFF"/>
              </a:highlight>
              <a:latin typeface="Courier New" pitchFamily="49" charset="0"/>
              <a:cs typeface="Courier New" pitchFamily="49" charset="0"/>
            </a:endParaRPr>
          </a:p>
          <a:p>
            <a:r>
              <a:rPr lang="en-US" sz="2800" dirty="0" smtClean="0">
                <a:highlight>
                  <a:srgbClr val="FFFFFF"/>
                </a:highlight>
                <a:latin typeface="+mj-lt"/>
                <a:cs typeface="Courier New" pitchFamily="49" charset="0"/>
              </a:rPr>
              <a:t>Only differences between this and CPU code are </a:t>
            </a:r>
            <a:r>
              <a:rPr lang="en-US" sz="2400" dirty="0" err="1" smtClean="0">
                <a:highlight>
                  <a:srgbClr val="FFFFFF"/>
                </a:highlight>
                <a:latin typeface="Courier New" pitchFamily="49" charset="0"/>
                <a:cs typeface="Courier New" pitchFamily="49" charset="0"/>
              </a:rPr>
              <a:t>gpuArray</a:t>
            </a:r>
            <a:r>
              <a:rPr lang="en-US" sz="2400" dirty="0" smtClean="0">
                <a:highlight>
                  <a:srgbClr val="FFFFFF"/>
                </a:highlight>
                <a:latin typeface="Courier New" pitchFamily="49" charset="0"/>
                <a:cs typeface="Courier New" pitchFamily="49" charset="0"/>
              </a:rPr>
              <a:t>()</a:t>
            </a:r>
            <a:r>
              <a:rPr lang="en-US" sz="2800" dirty="0" smtClean="0">
                <a:highlight>
                  <a:srgbClr val="FFFFFF"/>
                </a:highlight>
                <a:latin typeface="+mj-lt"/>
                <a:cs typeface="Courier New" pitchFamily="49" charset="0"/>
              </a:rPr>
              <a:t>and </a:t>
            </a:r>
            <a:r>
              <a:rPr lang="en-US" sz="2400" dirty="0" smtClean="0">
                <a:highlight>
                  <a:srgbClr val="FFFFFF"/>
                </a:highlight>
                <a:latin typeface="Courier New" pitchFamily="49" charset="0"/>
                <a:cs typeface="Courier New" pitchFamily="49" charset="0"/>
              </a:rPr>
              <a:t>gather()</a:t>
            </a:r>
          </a:p>
          <a:p>
            <a:pPr lvl="0"/>
            <a:r>
              <a:rPr lang="en-US" sz="2800" dirty="0" smtClean="0">
                <a:solidFill>
                  <a:prstClr val="black"/>
                </a:solidFill>
                <a:highlight>
                  <a:srgbClr val="FFFFFF"/>
                </a:highlight>
                <a:cs typeface="Courier New" pitchFamily="49" charset="0"/>
              </a:rPr>
              <a:t>Can also use </a:t>
            </a:r>
            <a:r>
              <a:rPr lang="en-US" sz="2400" dirty="0" err="1">
                <a:highlight>
                  <a:srgbClr val="FFFFFF"/>
                </a:highlight>
                <a:latin typeface="Courier New" pitchFamily="49" charset="0"/>
                <a:cs typeface="Courier New" pitchFamily="49" charset="0"/>
              </a:rPr>
              <a:t>arrayfun</a:t>
            </a:r>
            <a:r>
              <a:rPr lang="en-US" sz="2400" dirty="0" smtClean="0">
                <a:highlight>
                  <a:srgbClr val="FFFFFF"/>
                </a:highlight>
                <a:latin typeface="Courier New" pitchFamily="49" charset="0"/>
                <a:cs typeface="Courier New" pitchFamily="49" charset="0"/>
              </a:rPr>
              <a:t>()</a:t>
            </a:r>
            <a:r>
              <a:rPr lang="en-US" sz="2800" dirty="0" smtClean="0">
                <a:solidFill>
                  <a:prstClr val="black"/>
                </a:solidFill>
                <a:highlight>
                  <a:srgbClr val="FFFFFF"/>
                </a:highlight>
                <a:cs typeface="Courier New" pitchFamily="49" charset="0"/>
              </a:rPr>
              <a:t>or your own CUDA kernel</a:t>
            </a:r>
            <a:endParaRPr lang="en-US" sz="2400" dirty="0">
              <a:solidFill>
                <a:prstClr val="black"/>
              </a:solidFill>
              <a:latin typeface="Courier New" pitchFamily="49" charset="0"/>
              <a:cs typeface="Courier New" pitchFamily="49" charset="0"/>
            </a:endParaRPr>
          </a:p>
          <a:p>
            <a:r>
              <a:rPr lang="en-US" sz="2800" dirty="0" smtClean="0">
                <a:solidFill>
                  <a:prstClr val="black"/>
                </a:solidFill>
                <a:highlight>
                  <a:srgbClr val="FFFFFF"/>
                </a:highlight>
                <a:cs typeface="Courier New" pitchFamily="49" charset="0"/>
              </a:rPr>
              <a:t>Any performance problems with this approach?</a:t>
            </a:r>
            <a:endParaRPr lang="en-US" sz="24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AD196BB-84A3-4A7D-A32A-91DA7D8D1D3C}" type="slidenum">
              <a:rPr lang="en-US" smtClean="0"/>
              <a:t>12</a:t>
            </a:fld>
            <a:endParaRPr lang="en-US"/>
          </a:p>
        </p:txBody>
      </p:sp>
      <p:sp>
        <p:nvSpPr>
          <p:cNvPr id="5" name="Rectangle 4"/>
          <p:cNvSpPr/>
          <p:nvPr/>
        </p:nvSpPr>
        <p:spPr>
          <a:xfrm>
            <a:off x="5638800" y="6248400"/>
            <a:ext cx="2362200" cy="369332"/>
          </a:xfrm>
          <a:prstGeom prst="rect">
            <a:avLst/>
          </a:prstGeom>
        </p:spPr>
        <p:txBody>
          <a:bodyPr wrap="square">
            <a:spAutoFit/>
          </a:bodyPr>
          <a:lstStyle/>
          <a:p>
            <a:r>
              <a:rPr lang="en-US" dirty="0" smtClean="0"/>
              <a:t>Code from </a:t>
            </a:r>
            <a:r>
              <a:rPr lang="en-US" dirty="0" smtClean="0">
                <a:hlinkClick r:id="rId3"/>
              </a:rPr>
              <a:t>MathWorks </a:t>
            </a:r>
            <a:endParaRPr lang="en-US" dirty="0"/>
          </a:p>
        </p:txBody>
      </p:sp>
    </p:spTree>
    <p:extLst>
      <p:ext uri="{BB962C8B-B14F-4D97-AF65-F5344CB8AC3E}">
        <p14:creationId xmlns:p14="http://schemas.microsoft.com/office/powerpoint/2010/main" val="3554109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Libraries</a:t>
            </a:r>
            <a:endParaRPr lang="en-US" dirty="0"/>
          </a:p>
        </p:txBody>
      </p:sp>
      <p:sp>
        <p:nvSpPr>
          <p:cNvPr id="3" name="Content Placeholder 2"/>
          <p:cNvSpPr>
            <a:spLocks noGrp="1"/>
          </p:cNvSpPr>
          <p:nvPr>
            <p:ph idx="1"/>
          </p:nvPr>
        </p:nvSpPr>
        <p:spPr/>
        <p:txBody>
          <a:bodyPr/>
          <a:lstStyle/>
          <a:p>
            <a:r>
              <a:rPr lang="en-US" dirty="0" smtClean="0"/>
              <a:t>Productivity</a:t>
            </a:r>
          </a:p>
          <a:p>
            <a:pPr lvl="1"/>
            <a:r>
              <a:rPr lang="en-US" dirty="0" smtClean="0"/>
              <a:t>Thrust</a:t>
            </a:r>
          </a:p>
          <a:p>
            <a:r>
              <a:rPr lang="en-US" dirty="0" smtClean="0"/>
              <a:t>Performance</a:t>
            </a:r>
          </a:p>
          <a:p>
            <a:pPr lvl="1"/>
            <a:r>
              <a:rPr lang="en-US" dirty="0" err="1" smtClean="0"/>
              <a:t>cuBLAS</a:t>
            </a:r>
            <a:endParaRPr lang="en-US" dirty="0" smtClean="0"/>
          </a:p>
          <a:p>
            <a:pPr lvl="1"/>
            <a:r>
              <a:rPr lang="en-US" dirty="0" err="1" smtClean="0"/>
              <a:t>cuFFT</a:t>
            </a:r>
            <a:endParaRPr lang="en-US" dirty="0" smtClean="0"/>
          </a:p>
          <a:p>
            <a:pPr lvl="1"/>
            <a:r>
              <a:rPr lang="en-US" dirty="0" smtClean="0"/>
              <a:t>Plenty more</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13</a:t>
            </a:fld>
            <a:endParaRPr lang="en-US"/>
          </a:p>
        </p:txBody>
      </p:sp>
    </p:spTree>
    <p:extLst>
      <p:ext uri="{BB962C8B-B14F-4D97-AF65-F5344CB8AC3E}">
        <p14:creationId xmlns:p14="http://schemas.microsoft.com/office/powerpoint/2010/main" val="2463401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Prelude: C++ Templates Primer</a:t>
            </a: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marL="0" indent="0">
              <a:buNone/>
            </a:pPr>
            <a:r>
              <a:rPr lang="en-US" sz="1800" dirty="0">
                <a:solidFill>
                  <a:srgbClr val="8000FF"/>
                </a:solidFill>
                <a:highlight>
                  <a:srgbClr val="FFFFFF"/>
                </a:highlight>
                <a:latin typeface="Courier New" pitchFamily="49" charset="0"/>
                <a:cs typeface="Courier New" pitchFamily="49" charset="0"/>
              </a:rPr>
              <a:t>template</a:t>
            </a:r>
            <a:r>
              <a:rPr lang="en-US" sz="1800" dirty="0">
                <a:solidFill>
                  <a:srgbClr val="000000"/>
                </a:solidFill>
                <a:highlight>
                  <a:srgbClr val="FFFFFF"/>
                </a:highlight>
                <a:latin typeface="Courier New" pitchFamily="49" charset="0"/>
                <a:cs typeface="Courier New" pitchFamily="49" charset="0"/>
              </a:rPr>
              <a:t> </a:t>
            </a:r>
            <a:r>
              <a:rPr lang="en-US" sz="1800" b="1" dirty="0">
                <a:solidFill>
                  <a:srgbClr val="000080"/>
                </a:solidFill>
                <a:highlight>
                  <a:srgbClr val="FFFFFF"/>
                </a:highlight>
                <a:latin typeface="Courier New" pitchFamily="49" charset="0"/>
                <a:cs typeface="Courier New" pitchFamily="49" charset="0"/>
              </a:rPr>
              <a:t>&lt;</a:t>
            </a:r>
            <a:r>
              <a:rPr lang="en-US" sz="1800" dirty="0" err="1">
                <a:solidFill>
                  <a:srgbClr val="8000FF"/>
                </a:solidFill>
                <a:highlight>
                  <a:srgbClr val="FFFFFF"/>
                </a:highlight>
                <a:latin typeface="Courier New" pitchFamily="49" charset="0"/>
                <a:cs typeface="Courier New" pitchFamily="49" charset="0"/>
              </a:rPr>
              <a:t>typename</a:t>
            </a:r>
            <a:r>
              <a:rPr lang="en-US" sz="1800" dirty="0">
                <a:solidFill>
                  <a:srgbClr val="000000"/>
                </a:solidFill>
                <a:highlight>
                  <a:srgbClr val="FFFFFF"/>
                </a:highlight>
                <a:latin typeface="Courier New" pitchFamily="49" charset="0"/>
                <a:cs typeface="Courier New" pitchFamily="49" charset="0"/>
              </a:rPr>
              <a:t> T</a:t>
            </a:r>
            <a:r>
              <a:rPr lang="en-US" sz="1800" b="1" dirty="0">
                <a:solidFill>
                  <a:srgbClr val="000080"/>
                </a:solidFill>
                <a:highlight>
                  <a:srgbClr val="FFFFFF"/>
                </a:highlight>
                <a:latin typeface="Courier New" pitchFamily="49" charset="0"/>
                <a:cs typeface="Courier New" pitchFamily="49" charset="0"/>
              </a:rPr>
              <a:t>&gt;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fr-FR" sz="1800" dirty="0">
                <a:solidFill>
                  <a:srgbClr val="000000"/>
                </a:solidFill>
                <a:highlight>
                  <a:srgbClr val="FFFFFF"/>
                </a:highlight>
                <a:latin typeface="Courier New" pitchFamily="49" charset="0"/>
                <a:cs typeface="Courier New" pitchFamily="49" charset="0"/>
              </a:rPr>
              <a:t>T </a:t>
            </a:r>
            <a:r>
              <a:rPr lang="fr-FR" sz="1800" dirty="0" err="1">
                <a:solidFill>
                  <a:srgbClr val="000000"/>
                </a:solidFill>
                <a:highlight>
                  <a:srgbClr val="FFFFFF"/>
                </a:highlight>
                <a:latin typeface="Courier New" pitchFamily="49" charset="0"/>
                <a:cs typeface="Courier New" pitchFamily="49" charset="0"/>
              </a:rPr>
              <a:t>sum</a:t>
            </a:r>
            <a:r>
              <a:rPr lang="fr-FR" sz="1800" b="1" dirty="0">
                <a:solidFill>
                  <a:srgbClr val="000080"/>
                </a:solidFill>
                <a:highlight>
                  <a:srgbClr val="FFFFFF"/>
                </a:highlight>
                <a:latin typeface="Courier New" pitchFamily="49" charset="0"/>
                <a:cs typeface="Courier New" pitchFamily="49" charset="0"/>
              </a:rPr>
              <a:t>(</a:t>
            </a:r>
            <a:r>
              <a:rPr lang="fr-FR" sz="1800" dirty="0" err="1">
                <a:solidFill>
                  <a:srgbClr val="8000FF"/>
                </a:solidFill>
                <a:highlight>
                  <a:srgbClr val="FFFFFF"/>
                </a:highlight>
                <a:latin typeface="Courier New" pitchFamily="49" charset="0"/>
                <a:cs typeface="Courier New" pitchFamily="49" charset="0"/>
              </a:rPr>
              <a:t>const</a:t>
            </a:r>
            <a:r>
              <a:rPr lang="fr-FR" sz="1800" dirty="0">
                <a:solidFill>
                  <a:srgbClr val="000000"/>
                </a:solidFill>
                <a:highlight>
                  <a:srgbClr val="FFFFFF"/>
                </a:highlight>
                <a:latin typeface="Courier New" pitchFamily="49" charset="0"/>
                <a:cs typeface="Courier New" pitchFamily="49" charset="0"/>
              </a:rPr>
              <a:t> T a</a:t>
            </a:r>
            <a:r>
              <a:rPr lang="fr-FR" sz="1800" b="1" dirty="0">
                <a:solidFill>
                  <a:srgbClr val="000080"/>
                </a:solidFill>
                <a:highlight>
                  <a:srgbClr val="FFFFFF"/>
                </a:highlight>
                <a:latin typeface="Courier New" pitchFamily="49" charset="0"/>
                <a:cs typeface="Courier New" pitchFamily="49" charset="0"/>
              </a:rPr>
              <a:t>,</a:t>
            </a:r>
            <a:r>
              <a:rPr lang="fr-FR" sz="1800" dirty="0">
                <a:solidFill>
                  <a:srgbClr val="000000"/>
                </a:solidFill>
                <a:highlight>
                  <a:srgbClr val="FFFFFF"/>
                </a:highlight>
                <a:latin typeface="Courier New" pitchFamily="49" charset="0"/>
                <a:cs typeface="Courier New" pitchFamily="49" charset="0"/>
              </a:rPr>
              <a:t> </a:t>
            </a:r>
            <a:r>
              <a:rPr lang="fr-FR" sz="1800" dirty="0" err="1">
                <a:solidFill>
                  <a:srgbClr val="8000FF"/>
                </a:solidFill>
                <a:highlight>
                  <a:srgbClr val="FFFFFF"/>
                </a:highlight>
                <a:latin typeface="Courier New" pitchFamily="49" charset="0"/>
                <a:cs typeface="Courier New" pitchFamily="49" charset="0"/>
              </a:rPr>
              <a:t>const</a:t>
            </a:r>
            <a:r>
              <a:rPr lang="fr-FR" sz="1800" dirty="0">
                <a:solidFill>
                  <a:srgbClr val="000000"/>
                </a:solidFill>
                <a:highlight>
                  <a:srgbClr val="FFFFFF"/>
                </a:highlight>
                <a:latin typeface="Courier New" pitchFamily="49" charset="0"/>
                <a:cs typeface="Courier New" pitchFamily="49" charset="0"/>
              </a:rPr>
              <a:t> T b</a:t>
            </a:r>
            <a:r>
              <a:rPr lang="fr-FR" sz="1800" b="1" dirty="0">
                <a:solidFill>
                  <a:srgbClr val="000080"/>
                </a:solidFill>
                <a:highlight>
                  <a:srgbClr val="FFFFFF"/>
                </a:highlight>
                <a:latin typeface="Courier New" pitchFamily="49" charset="0"/>
                <a:cs typeface="Courier New" pitchFamily="49" charset="0"/>
              </a:rPr>
              <a:t>)</a:t>
            </a:r>
            <a:r>
              <a:rPr lang="fr-FR" sz="1800" dirty="0">
                <a:solidFill>
                  <a:srgbClr val="000000"/>
                </a:solidFill>
                <a:highlight>
                  <a:srgbClr val="FFFFFF"/>
                </a:highlight>
                <a:latin typeface="Courier New" pitchFamily="49" charset="0"/>
                <a:cs typeface="Courier New" pitchFamily="49" charset="0"/>
              </a:rPr>
              <a:t> </a:t>
            </a:r>
            <a:r>
              <a:rPr lang="fr-FR" sz="1800" b="1" dirty="0">
                <a:solidFill>
                  <a:srgbClr val="000080"/>
                </a:solidFill>
                <a:highlight>
                  <a:srgbClr val="FFFFFF"/>
                </a:highlight>
                <a:latin typeface="Courier New" pitchFamily="49" charset="0"/>
                <a:cs typeface="Courier New" pitchFamily="49" charset="0"/>
              </a:rPr>
              <a:t>{</a:t>
            </a:r>
            <a:endParaRPr lang="fr-FR" sz="1800" dirty="0">
              <a:solidFill>
                <a:srgbClr val="000000"/>
              </a:solidFill>
              <a:highlight>
                <a:srgbClr val="FFFFFF"/>
              </a:highlight>
              <a:latin typeface="Courier New" pitchFamily="49" charset="0"/>
              <a:cs typeface="Courier New" pitchFamily="49" charset="0"/>
            </a:endParaRPr>
          </a:p>
          <a:p>
            <a:pPr marL="0" indent="0">
              <a:buNone/>
            </a:pPr>
            <a:r>
              <a:rPr lang="en-US" sz="1800" dirty="0">
                <a:solidFill>
                  <a:srgbClr val="000000"/>
                </a:solidFill>
                <a:highlight>
                  <a:srgbClr val="FFFFFF"/>
                </a:highlight>
                <a:latin typeface="Courier New" pitchFamily="49" charset="0"/>
                <a:cs typeface="Courier New" pitchFamily="49" charset="0"/>
              </a:rPr>
              <a:t>	</a:t>
            </a:r>
            <a:r>
              <a:rPr lang="en-US" sz="1800" b="1" dirty="0">
                <a:solidFill>
                  <a:srgbClr val="0000FF"/>
                </a:solidFill>
                <a:highlight>
                  <a:srgbClr val="FFFFFF"/>
                </a:highlight>
                <a:latin typeface="Courier New" pitchFamily="49" charset="0"/>
                <a:cs typeface="Courier New" pitchFamily="49" charset="0"/>
              </a:rPr>
              <a:t>return</a:t>
            </a:r>
            <a:r>
              <a:rPr lang="en-US" sz="1800" dirty="0">
                <a:solidFill>
                  <a:srgbClr val="000000"/>
                </a:solidFill>
                <a:highlight>
                  <a:srgbClr val="FFFFFF"/>
                </a:highlight>
                <a:latin typeface="Courier New" pitchFamily="49" charset="0"/>
                <a:cs typeface="Courier New" pitchFamily="49" charset="0"/>
              </a:rPr>
              <a:t> a </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b</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err="1">
                <a:solidFill>
                  <a:srgbClr val="8000FF"/>
                </a:solidFill>
                <a:highlight>
                  <a:srgbClr val="FFFFFF"/>
                </a:highlight>
                <a:latin typeface="Courier New" pitchFamily="49" charset="0"/>
                <a:cs typeface="Courier New" pitchFamily="49" charset="0"/>
              </a:rPr>
              <a:t>int</a:t>
            </a:r>
            <a:r>
              <a:rPr lang="en-US" sz="1800" dirty="0">
                <a:solidFill>
                  <a:srgbClr val="000000"/>
                </a:solidFill>
                <a:highlight>
                  <a:srgbClr val="FFFFFF"/>
                </a:highlight>
                <a:latin typeface="Courier New" pitchFamily="49" charset="0"/>
                <a:cs typeface="Courier New" pitchFamily="49" charset="0"/>
              </a:rPr>
              <a:t> main</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fr-FR" sz="1800" dirty="0">
                <a:solidFill>
                  <a:srgbClr val="000000"/>
                </a:solidFill>
                <a:highlight>
                  <a:srgbClr val="FFFFFF"/>
                </a:highlight>
                <a:latin typeface="Courier New" pitchFamily="49" charset="0"/>
                <a:cs typeface="Courier New" pitchFamily="49" charset="0"/>
              </a:rPr>
              <a:t>	cout </a:t>
            </a:r>
            <a:r>
              <a:rPr lang="fr-FR" sz="1800" b="1" dirty="0">
                <a:solidFill>
                  <a:srgbClr val="000080"/>
                </a:solidFill>
                <a:highlight>
                  <a:srgbClr val="FFFFFF"/>
                </a:highlight>
                <a:latin typeface="Courier New" pitchFamily="49" charset="0"/>
                <a:cs typeface="Courier New" pitchFamily="49" charset="0"/>
              </a:rPr>
              <a:t>&lt;&lt;</a:t>
            </a:r>
            <a:r>
              <a:rPr lang="fr-FR" sz="1800" dirty="0">
                <a:solidFill>
                  <a:srgbClr val="000000"/>
                </a:solidFill>
                <a:highlight>
                  <a:srgbClr val="FFFFFF"/>
                </a:highlight>
                <a:latin typeface="Courier New" pitchFamily="49" charset="0"/>
                <a:cs typeface="Courier New" pitchFamily="49" charset="0"/>
              </a:rPr>
              <a:t> </a:t>
            </a:r>
            <a:r>
              <a:rPr lang="fr-FR" sz="1800" dirty="0" err="1">
                <a:solidFill>
                  <a:srgbClr val="000000"/>
                </a:solidFill>
                <a:highlight>
                  <a:srgbClr val="FFFFFF"/>
                </a:highlight>
                <a:latin typeface="Courier New" pitchFamily="49" charset="0"/>
                <a:cs typeface="Courier New" pitchFamily="49" charset="0"/>
              </a:rPr>
              <a:t>sum</a:t>
            </a:r>
            <a:r>
              <a:rPr lang="fr-FR" sz="1800" b="1" dirty="0">
                <a:solidFill>
                  <a:srgbClr val="000080"/>
                </a:solidFill>
                <a:highlight>
                  <a:srgbClr val="FFFFFF"/>
                </a:highlight>
                <a:latin typeface="Courier New" pitchFamily="49" charset="0"/>
                <a:cs typeface="Courier New" pitchFamily="49" charset="0"/>
              </a:rPr>
              <a:t>&lt;</a:t>
            </a:r>
            <a:r>
              <a:rPr lang="fr-FR" sz="1800" dirty="0" err="1">
                <a:solidFill>
                  <a:srgbClr val="8000FF"/>
                </a:solidFill>
                <a:highlight>
                  <a:srgbClr val="FFFFFF"/>
                </a:highlight>
                <a:latin typeface="Courier New" pitchFamily="49" charset="0"/>
                <a:cs typeface="Courier New" pitchFamily="49" charset="0"/>
              </a:rPr>
              <a:t>int</a:t>
            </a:r>
            <a:r>
              <a:rPr lang="fr-FR" sz="1800" b="1" dirty="0">
                <a:solidFill>
                  <a:srgbClr val="000080"/>
                </a:solidFill>
                <a:highlight>
                  <a:srgbClr val="FFFFFF"/>
                </a:highlight>
                <a:latin typeface="Courier New" pitchFamily="49" charset="0"/>
                <a:cs typeface="Courier New" pitchFamily="49" charset="0"/>
              </a:rPr>
              <a:t>&gt;(</a:t>
            </a:r>
            <a:r>
              <a:rPr lang="fr-FR" sz="1800" dirty="0">
                <a:solidFill>
                  <a:srgbClr val="FF8000"/>
                </a:solidFill>
                <a:highlight>
                  <a:srgbClr val="FFFFFF"/>
                </a:highlight>
                <a:latin typeface="Courier New" pitchFamily="49" charset="0"/>
                <a:cs typeface="Courier New" pitchFamily="49" charset="0"/>
              </a:rPr>
              <a:t>1</a:t>
            </a:r>
            <a:r>
              <a:rPr lang="fr-FR" sz="1800" b="1" dirty="0">
                <a:solidFill>
                  <a:srgbClr val="000080"/>
                </a:solidFill>
                <a:highlight>
                  <a:srgbClr val="FFFFFF"/>
                </a:highlight>
                <a:latin typeface="Courier New" pitchFamily="49" charset="0"/>
                <a:cs typeface="Courier New" pitchFamily="49" charset="0"/>
              </a:rPr>
              <a:t>,</a:t>
            </a:r>
            <a:r>
              <a:rPr lang="fr-FR" sz="1800" dirty="0">
                <a:solidFill>
                  <a:srgbClr val="000000"/>
                </a:solidFill>
                <a:highlight>
                  <a:srgbClr val="FFFFFF"/>
                </a:highlight>
                <a:latin typeface="Courier New" pitchFamily="49" charset="0"/>
                <a:cs typeface="Courier New" pitchFamily="49" charset="0"/>
              </a:rPr>
              <a:t> </a:t>
            </a:r>
            <a:r>
              <a:rPr lang="fr-FR" sz="1800" dirty="0">
                <a:solidFill>
                  <a:srgbClr val="FF8000"/>
                </a:solidFill>
                <a:highlight>
                  <a:srgbClr val="FFFFFF"/>
                </a:highlight>
                <a:latin typeface="Courier New" pitchFamily="49" charset="0"/>
                <a:cs typeface="Courier New" pitchFamily="49" charset="0"/>
              </a:rPr>
              <a:t>2</a:t>
            </a:r>
            <a:r>
              <a:rPr lang="fr-FR" sz="1800" b="1" dirty="0">
                <a:solidFill>
                  <a:srgbClr val="000080"/>
                </a:solidFill>
                <a:highlight>
                  <a:srgbClr val="FFFFFF"/>
                </a:highlight>
                <a:latin typeface="Courier New" pitchFamily="49" charset="0"/>
                <a:cs typeface="Courier New" pitchFamily="49" charset="0"/>
              </a:rPr>
              <a:t>)</a:t>
            </a:r>
            <a:r>
              <a:rPr lang="fr-FR" sz="1800" dirty="0">
                <a:solidFill>
                  <a:srgbClr val="000000"/>
                </a:solidFill>
                <a:highlight>
                  <a:srgbClr val="FFFFFF"/>
                </a:highlight>
                <a:latin typeface="Courier New" pitchFamily="49" charset="0"/>
                <a:cs typeface="Courier New" pitchFamily="49" charset="0"/>
              </a:rPr>
              <a:t> </a:t>
            </a:r>
            <a:r>
              <a:rPr lang="fr-FR" sz="1800" b="1" dirty="0">
                <a:solidFill>
                  <a:srgbClr val="000080"/>
                </a:solidFill>
                <a:highlight>
                  <a:srgbClr val="FFFFFF"/>
                </a:highlight>
                <a:latin typeface="Courier New" pitchFamily="49" charset="0"/>
                <a:cs typeface="Courier New" pitchFamily="49" charset="0"/>
              </a:rPr>
              <a:t>&lt;&lt;</a:t>
            </a:r>
            <a:r>
              <a:rPr lang="fr-FR" sz="1800" dirty="0">
                <a:solidFill>
                  <a:srgbClr val="000000"/>
                </a:solidFill>
                <a:highlight>
                  <a:srgbClr val="FFFFFF"/>
                </a:highlight>
                <a:latin typeface="Courier New" pitchFamily="49" charset="0"/>
                <a:cs typeface="Courier New" pitchFamily="49" charset="0"/>
              </a:rPr>
              <a:t> </a:t>
            </a:r>
            <a:r>
              <a:rPr lang="fr-FR" sz="1800" dirty="0" err="1">
                <a:solidFill>
                  <a:srgbClr val="000000"/>
                </a:solidFill>
                <a:highlight>
                  <a:srgbClr val="FFFFFF"/>
                </a:highlight>
                <a:latin typeface="Courier New" pitchFamily="49" charset="0"/>
                <a:cs typeface="Courier New" pitchFamily="49" charset="0"/>
              </a:rPr>
              <a:t>endl</a:t>
            </a:r>
            <a:r>
              <a:rPr lang="fr-FR" sz="1800" b="1" dirty="0">
                <a:solidFill>
                  <a:srgbClr val="000080"/>
                </a:solidFill>
                <a:highlight>
                  <a:srgbClr val="FFFFFF"/>
                </a:highlight>
                <a:latin typeface="Courier New" pitchFamily="49" charset="0"/>
                <a:cs typeface="Courier New" pitchFamily="49" charset="0"/>
              </a:rPr>
              <a:t>;</a:t>
            </a:r>
            <a:endParaRPr lang="fr-FR" sz="1800" dirty="0">
              <a:solidFill>
                <a:srgbClr val="000000"/>
              </a:solidFill>
              <a:highlight>
                <a:srgbClr val="FFFFFF"/>
              </a:highlight>
              <a:latin typeface="Courier New" pitchFamily="49" charset="0"/>
              <a:cs typeface="Courier New" pitchFamily="49" charset="0"/>
            </a:endParaRPr>
          </a:p>
          <a:p>
            <a:pPr marL="0" indent="0">
              <a:buNone/>
            </a:pP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cout</a:t>
            </a:r>
            <a:r>
              <a:rPr lang="en-US" sz="1800" dirty="0">
                <a:solidFill>
                  <a:srgbClr val="000000"/>
                </a:solidFill>
                <a:highlight>
                  <a:srgbClr val="FFFFFF"/>
                </a:highlight>
                <a:latin typeface="Courier New" pitchFamily="49" charset="0"/>
                <a:cs typeface="Courier New" pitchFamily="49" charset="0"/>
              </a:rPr>
              <a:t> </a:t>
            </a:r>
            <a:r>
              <a:rPr lang="en-US" sz="1800" b="1" dirty="0">
                <a:solidFill>
                  <a:srgbClr val="000080"/>
                </a:solidFill>
                <a:highlight>
                  <a:srgbClr val="FFFFFF"/>
                </a:highlight>
                <a:latin typeface="Courier New" pitchFamily="49" charset="0"/>
                <a:cs typeface="Courier New" pitchFamily="49" charset="0"/>
              </a:rPr>
              <a:t>&lt;&lt;</a:t>
            </a:r>
            <a:r>
              <a:rPr lang="en-US" sz="1800" dirty="0">
                <a:solidFill>
                  <a:srgbClr val="000000"/>
                </a:solidFill>
                <a:highlight>
                  <a:srgbClr val="FFFFFF"/>
                </a:highlight>
                <a:latin typeface="Courier New" pitchFamily="49" charset="0"/>
                <a:cs typeface="Courier New" pitchFamily="49" charset="0"/>
              </a:rPr>
              <a:t> sum</a:t>
            </a:r>
            <a:r>
              <a:rPr lang="en-US" sz="1800" b="1" dirty="0">
                <a:solidFill>
                  <a:srgbClr val="000080"/>
                </a:solidFill>
                <a:highlight>
                  <a:srgbClr val="FFFFFF"/>
                </a:highlight>
                <a:latin typeface="Courier New" pitchFamily="49" charset="0"/>
                <a:cs typeface="Courier New" pitchFamily="49" charset="0"/>
              </a:rPr>
              <a:t>&lt;</a:t>
            </a:r>
            <a:r>
              <a:rPr lang="en-US" sz="1800" dirty="0">
                <a:solidFill>
                  <a:srgbClr val="8000FF"/>
                </a:solidFill>
                <a:highlight>
                  <a:srgbClr val="FFFFFF"/>
                </a:highlight>
                <a:latin typeface="Courier New" pitchFamily="49" charset="0"/>
                <a:cs typeface="Courier New" pitchFamily="49" charset="0"/>
              </a:rPr>
              <a:t>float</a:t>
            </a:r>
            <a:r>
              <a:rPr lang="en-US" sz="1800" b="1" dirty="0">
                <a:solidFill>
                  <a:srgbClr val="000080"/>
                </a:solidFill>
                <a:highlight>
                  <a:srgbClr val="FFFFFF"/>
                </a:highlight>
                <a:latin typeface="Courier New" pitchFamily="49" charset="0"/>
                <a:cs typeface="Courier New" pitchFamily="49" charset="0"/>
              </a:rPr>
              <a:t>&gt;(</a:t>
            </a:r>
            <a:r>
              <a:rPr lang="en-US" sz="1800" dirty="0">
                <a:solidFill>
                  <a:srgbClr val="FF8000"/>
                </a:solidFill>
                <a:highlight>
                  <a:srgbClr val="FFFFFF"/>
                </a:highlight>
                <a:latin typeface="Courier New" pitchFamily="49" charset="0"/>
                <a:cs typeface="Courier New" pitchFamily="49" charset="0"/>
              </a:rPr>
              <a:t>1.21</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FF8000"/>
                </a:solidFill>
                <a:highlight>
                  <a:srgbClr val="FFFFFF"/>
                </a:highlight>
                <a:latin typeface="Courier New" pitchFamily="49" charset="0"/>
                <a:cs typeface="Courier New" pitchFamily="49" charset="0"/>
              </a:rPr>
              <a:t>2.43</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b="1" dirty="0">
                <a:solidFill>
                  <a:srgbClr val="000080"/>
                </a:solidFill>
                <a:highlight>
                  <a:srgbClr val="FFFFFF"/>
                </a:highlight>
                <a:latin typeface="Courier New" pitchFamily="49" charset="0"/>
                <a:cs typeface="Courier New" pitchFamily="49" charset="0"/>
              </a:rPr>
              <a:t>&lt;&lt;</a:t>
            </a: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endl</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a:solidFill>
                  <a:srgbClr val="000000"/>
                </a:solidFill>
                <a:highlight>
                  <a:srgbClr val="FFFFFF"/>
                </a:highlight>
                <a:latin typeface="Courier New" pitchFamily="49" charset="0"/>
                <a:cs typeface="Courier New" pitchFamily="49" charset="0"/>
              </a:rPr>
              <a:t>	</a:t>
            </a:r>
            <a:r>
              <a:rPr lang="en-US" sz="1800" b="1" dirty="0">
                <a:solidFill>
                  <a:srgbClr val="0000FF"/>
                </a:solidFill>
                <a:highlight>
                  <a:srgbClr val="FFFFFF"/>
                </a:highlight>
                <a:latin typeface="Courier New" pitchFamily="49" charset="0"/>
                <a:cs typeface="Courier New" pitchFamily="49" charset="0"/>
              </a:rPr>
              <a:t>return</a:t>
            </a: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FF8000"/>
                </a:solidFill>
                <a:highlight>
                  <a:srgbClr val="FFFFFF"/>
                </a:highlight>
                <a:latin typeface="Courier New" pitchFamily="49" charset="0"/>
                <a:cs typeface="Courier New" pitchFamily="49" charset="0"/>
              </a:rPr>
              <a:t>0</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b="1" dirty="0" smtClean="0">
                <a:solidFill>
                  <a:srgbClr val="000080"/>
                </a:solidFill>
                <a:highlight>
                  <a:srgbClr val="FFFFFF"/>
                </a:highlight>
                <a:latin typeface="Courier New" pitchFamily="49" charset="0"/>
                <a:cs typeface="Courier New" pitchFamily="49" charset="0"/>
              </a:rPr>
              <a:t>}</a:t>
            </a:r>
          </a:p>
          <a:p>
            <a:r>
              <a:rPr lang="en-US" sz="2800" dirty="0" smtClean="0">
                <a:highlight>
                  <a:srgbClr val="FFFFFF"/>
                </a:highlight>
                <a:latin typeface="+mj-lt"/>
                <a:cs typeface="Courier New" pitchFamily="49" charset="0"/>
              </a:rPr>
              <a:t>Make functions and classes generic</a:t>
            </a:r>
          </a:p>
          <a:p>
            <a:r>
              <a:rPr lang="en-US" sz="2800" dirty="0" smtClean="0">
                <a:highlight>
                  <a:srgbClr val="FFFFFF"/>
                </a:highlight>
                <a:latin typeface="+mj-lt"/>
                <a:cs typeface="Courier New" pitchFamily="49" charset="0"/>
              </a:rPr>
              <a:t>Evaluate at compile-time</a:t>
            </a:r>
          </a:p>
          <a:p>
            <a:r>
              <a:rPr lang="en-US" sz="2800" dirty="0" smtClean="0">
                <a:highlight>
                  <a:srgbClr val="FFFFFF"/>
                </a:highlight>
                <a:latin typeface="+mj-lt"/>
                <a:cs typeface="Courier New" pitchFamily="49" charset="0"/>
              </a:rPr>
              <a:t>Standard Template Library (STL)</a:t>
            </a:r>
          </a:p>
          <a:p>
            <a:pPr lvl="1"/>
            <a:r>
              <a:rPr lang="en-US" sz="2400" dirty="0"/>
              <a:t>Algorithms, iterators, containers</a:t>
            </a:r>
          </a:p>
          <a:p>
            <a:endParaRPr lang="en-US" sz="2800" dirty="0">
              <a:latin typeface="+mj-lt"/>
              <a:cs typeface="Courier New" pitchFamily="49" charset="0"/>
            </a:endParaRPr>
          </a:p>
        </p:txBody>
      </p:sp>
      <p:sp>
        <p:nvSpPr>
          <p:cNvPr id="4" name="Slide Number Placeholder 3"/>
          <p:cNvSpPr>
            <a:spLocks noGrp="1"/>
          </p:cNvSpPr>
          <p:nvPr>
            <p:ph type="sldNum" sz="quarter" idx="12"/>
          </p:nvPr>
        </p:nvSpPr>
        <p:spPr/>
        <p:txBody>
          <a:bodyPr/>
          <a:lstStyle/>
          <a:p>
            <a:fld id="{8AD196BB-84A3-4A7D-A32A-91DA7D8D1D3C}" type="slidenum">
              <a:rPr lang="en-US" smtClean="0"/>
              <a:t>14</a:t>
            </a:fld>
            <a:endParaRPr lang="en-US"/>
          </a:p>
        </p:txBody>
      </p:sp>
      <p:sp>
        <p:nvSpPr>
          <p:cNvPr id="5" name="Rectangle 4"/>
          <p:cNvSpPr/>
          <p:nvPr/>
        </p:nvSpPr>
        <p:spPr>
          <a:xfrm>
            <a:off x="5638800" y="6248400"/>
            <a:ext cx="2362200" cy="369332"/>
          </a:xfrm>
          <a:prstGeom prst="rect">
            <a:avLst/>
          </a:prstGeom>
        </p:spPr>
        <p:txBody>
          <a:bodyPr wrap="square">
            <a:spAutoFit/>
          </a:bodyPr>
          <a:lstStyle/>
          <a:p>
            <a:r>
              <a:rPr lang="en-US" dirty="0" smtClean="0"/>
              <a:t>Reference: </a:t>
            </a:r>
            <a:r>
              <a:rPr lang="en-US" dirty="0" smtClean="0">
                <a:hlinkClick r:id="rId2"/>
              </a:rPr>
              <a:t>MIT OCW</a:t>
            </a:r>
            <a:endParaRPr lang="en-US" dirty="0"/>
          </a:p>
        </p:txBody>
      </p:sp>
    </p:spTree>
    <p:extLst>
      <p:ext uri="{BB962C8B-B14F-4D97-AF65-F5344CB8AC3E}">
        <p14:creationId xmlns:p14="http://schemas.microsoft.com/office/powerpoint/2010/main" val="1045871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Thrust - </a:t>
            </a:r>
            <a:r>
              <a:rPr lang="en-US" dirty="0"/>
              <a:t>“Code at the speed of light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Developed </a:t>
            </a:r>
            <a:r>
              <a:rPr lang="en-US" dirty="0"/>
              <a:t>by Jared </a:t>
            </a:r>
            <a:r>
              <a:rPr lang="en-US" dirty="0" err="1"/>
              <a:t>Hoberock</a:t>
            </a:r>
            <a:r>
              <a:rPr lang="en-US" dirty="0"/>
              <a:t> and Nathan </a:t>
            </a:r>
            <a:r>
              <a:rPr lang="en-US" dirty="0" smtClean="0"/>
              <a:t>Bell of NVIDIA Research</a:t>
            </a:r>
          </a:p>
          <a:p>
            <a:r>
              <a:rPr lang="en-US" dirty="0" smtClean="0"/>
              <a:t>Objectives</a:t>
            </a:r>
          </a:p>
          <a:p>
            <a:pPr lvl="1"/>
            <a:r>
              <a:rPr lang="en-US" dirty="0" smtClean="0"/>
              <a:t>Programmer </a:t>
            </a:r>
            <a:r>
              <a:rPr lang="en-US" dirty="0"/>
              <a:t>productivity</a:t>
            </a:r>
          </a:p>
          <a:p>
            <a:pPr lvl="2"/>
            <a:r>
              <a:rPr lang="en-US" dirty="0" smtClean="0"/>
              <a:t>Leverage </a:t>
            </a:r>
            <a:r>
              <a:rPr lang="en-US" dirty="0"/>
              <a:t>parallel primitives</a:t>
            </a:r>
          </a:p>
          <a:p>
            <a:pPr lvl="1"/>
            <a:r>
              <a:rPr lang="en-US" dirty="0"/>
              <a:t>Encourage generic programming</a:t>
            </a:r>
          </a:p>
          <a:p>
            <a:pPr lvl="2"/>
            <a:r>
              <a:rPr lang="en-US" dirty="0" smtClean="0"/>
              <a:t>E.g</a:t>
            </a:r>
            <a:r>
              <a:rPr lang="en-US" dirty="0"/>
              <a:t>. one reduction to rule them all</a:t>
            </a:r>
          </a:p>
          <a:p>
            <a:pPr lvl="1"/>
            <a:r>
              <a:rPr lang="en-US" dirty="0"/>
              <a:t>High performance</a:t>
            </a:r>
          </a:p>
          <a:p>
            <a:pPr lvl="2"/>
            <a:r>
              <a:rPr lang="en-US" dirty="0"/>
              <a:t>With minimal programmer effort</a:t>
            </a:r>
          </a:p>
          <a:p>
            <a:pPr lvl="1"/>
            <a:r>
              <a:rPr lang="en-US" dirty="0"/>
              <a:t>Interoperability</a:t>
            </a:r>
          </a:p>
          <a:p>
            <a:pPr lvl="2"/>
            <a:r>
              <a:rPr lang="en-US" dirty="0"/>
              <a:t>Integrates with CUDA C/C++ code</a:t>
            </a:r>
          </a:p>
        </p:txBody>
      </p:sp>
      <p:sp>
        <p:nvSpPr>
          <p:cNvPr id="4" name="Slide Number Placeholder 3"/>
          <p:cNvSpPr>
            <a:spLocks noGrp="1"/>
          </p:cNvSpPr>
          <p:nvPr>
            <p:ph type="sldNum" sz="quarter" idx="12"/>
          </p:nvPr>
        </p:nvSpPr>
        <p:spPr/>
        <p:txBody>
          <a:bodyPr/>
          <a:lstStyle/>
          <a:p>
            <a:fld id="{8AD196BB-84A3-4A7D-A32A-91DA7D8D1D3C}" type="slidenum">
              <a:rPr lang="en-US" smtClean="0"/>
              <a:t>15</a:t>
            </a:fld>
            <a:endParaRPr lang="en-US" dirty="0"/>
          </a:p>
        </p:txBody>
      </p:sp>
      <p:sp>
        <p:nvSpPr>
          <p:cNvPr id="5" name="Rectangle 4"/>
          <p:cNvSpPr/>
          <p:nvPr/>
        </p:nvSpPr>
        <p:spPr>
          <a:xfrm>
            <a:off x="4191000" y="6248400"/>
            <a:ext cx="3810000" cy="369332"/>
          </a:xfrm>
          <a:prstGeom prst="rect">
            <a:avLst/>
          </a:prstGeom>
        </p:spPr>
        <p:txBody>
          <a:bodyPr wrap="square">
            <a:spAutoFit/>
          </a:bodyPr>
          <a:lstStyle/>
          <a:p>
            <a:r>
              <a:rPr lang="en-US" dirty="0" smtClean="0"/>
              <a:t>Objectives from Intro to Thrust </a:t>
            </a:r>
            <a:r>
              <a:rPr lang="en-US" dirty="0" smtClean="0">
                <a:hlinkClick r:id="rId2"/>
              </a:rPr>
              <a:t>Slides</a:t>
            </a:r>
            <a:endParaRPr lang="en-US" dirty="0"/>
          </a:p>
        </p:txBody>
      </p:sp>
    </p:spTree>
    <p:extLst>
      <p:ext uri="{BB962C8B-B14F-4D97-AF65-F5344CB8AC3E}">
        <p14:creationId xmlns:p14="http://schemas.microsoft.com/office/powerpoint/2010/main" val="1992619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Thrust - Example</a:t>
            </a:r>
            <a:endParaRPr lang="en-US" dirty="0"/>
          </a:p>
        </p:txBody>
      </p:sp>
      <p:sp>
        <p:nvSpPr>
          <p:cNvPr id="3" name="Content Placeholder 2"/>
          <p:cNvSpPr>
            <a:spLocks noGrp="1"/>
          </p:cNvSpPr>
          <p:nvPr>
            <p:ph idx="1"/>
          </p:nvPr>
        </p:nvSpPr>
        <p:spPr>
          <a:xfrm>
            <a:off x="457200" y="914400"/>
            <a:ext cx="8229600" cy="5562600"/>
          </a:xfrm>
        </p:spPr>
        <p:txBody>
          <a:bodyPr>
            <a:normAutofit fontScale="55000" lnSpcReduction="20000"/>
          </a:bodyPr>
          <a:lstStyle/>
          <a:p>
            <a:pPr marL="0" indent="0">
              <a:buNone/>
            </a:pPr>
            <a:r>
              <a:rPr lang="en-US" dirty="0" smtClean="0">
                <a:solidFill>
                  <a:srgbClr val="804000"/>
                </a:solidFill>
                <a:highlight>
                  <a:srgbClr val="FFFFFF"/>
                </a:highlight>
                <a:latin typeface="Courier New" pitchFamily="49" charset="0"/>
                <a:cs typeface="Courier New" pitchFamily="49" charset="0"/>
              </a:rPr>
              <a:t>#</a:t>
            </a:r>
            <a:r>
              <a:rPr lang="en-US" dirty="0">
                <a:solidFill>
                  <a:srgbClr val="804000"/>
                </a:solidFill>
                <a:highlight>
                  <a:srgbClr val="FFFFFF"/>
                </a:highlight>
                <a:latin typeface="Courier New" pitchFamily="49" charset="0"/>
                <a:cs typeface="Courier New" pitchFamily="49" charset="0"/>
              </a:rPr>
              <a:t>include &lt;</a:t>
            </a:r>
            <a:r>
              <a:rPr lang="en-US" dirty="0" smtClean="0">
                <a:solidFill>
                  <a:srgbClr val="804000"/>
                </a:solidFill>
                <a:highlight>
                  <a:srgbClr val="FFFFFF"/>
                </a:highlight>
                <a:latin typeface="Courier New" pitchFamily="49" charset="0"/>
                <a:cs typeface="Courier New" pitchFamily="49" charset="0"/>
              </a:rPr>
              <a:t>thrust/</a:t>
            </a:r>
            <a:r>
              <a:rPr lang="en-US" dirty="0" err="1" smtClean="0">
                <a:solidFill>
                  <a:srgbClr val="804000"/>
                </a:solidFill>
                <a:highlight>
                  <a:srgbClr val="FFFFFF"/>
                </a:highlight>
                <a:latin typeface="Courier New" pitchFamily="49" charset="0"/>
                <a:cs typeface="Courier New" pitchFamily="49" charset="0"/>
              </a:rPr>
              <a:t>host_vector.h</a:t>
            </a:r>
            <a:r>
              <a:rPr lang="en-US" dirty="0">
                <a:solidFill>
                  <a:srgbClr val="804000"/>
                </a:solidFill>
                <a:highlight>
                  <a:srgbClr val="FFFFFF"/>
                </a:highlight>
                <a:latin typeface="Courier New" pitchFamily="49" charset="0"/>
                <a:cs typeface="Courier New" pitchFamily="49" charset="0"/>
              </a:rPr>
              <a:t>&gt;</a:t>
            </a:r>
          </a:p>
          <a:p>
            <a:pPr marL="0" indent="0">
              <a:buNone/>
            </a:pPr>
            <a:r>
              <a:rPr lang="en-US" dirty="0">
                <a:solidFill>
                  <a:srgbClr val="804000"/>
                </a:solidFill>
                <a:highlight>
                  <a:srgbClr val="FFFFFF"/>
                </a:highlight>
                <a:latin typeface="Courier New" pitchFamily="49" charset="0"/>
                <a:cs typeface="Courier New" pitchFamily="49" charset="0"/>
              </a:rPr>
              <a:t>#include &lt;</a:t>
            </a:r>
            <a:r>
              <a:rPr lang="en-US" dirty="0" smtClean="0">
                <a:solidFill>
                  <a:srgbClr val="804000"/>
                </a:solidFill>
                <a:highlight>
                  <a:srgbClr val="FFFFFF"/>
                </a:highlight>
                <a:latin typeface="Courier New" pitchFamily="49" charset="0"/>
                <a:cs typeface="Courier New" pitchFamily="49" charset="0"/>
              </a:rPr>
              <a:t>thrust/</a:t>
            </a:r>
            <a:r>
              <a:rPr lang="en-US" dirty="0" err="1" smtClean="0">
                <a:solidFill>
                  <a:srgbClr val="804000"/>
                </a:solidFill>
                <a:highlight>
                  <a:srgbClr val="FFFFFF"/>
                </a:highlight>
                <a:latin typeface="Courier New" pitchFamily="49" charset="0"/>
                <a:cs typeface="Courier New" pitchFamily="49" charset="0"/>
              </a:rPr>
              <a:t>device_vector.h</a:t>
            </a:r>
            <a:r>
              <a:rPr lang="en-US" dirty="0">
                <a:solidFill>
                  <a:srgbClr val="804000"/>
                </a:solidFill>
                <a:highlight>
                  <a:srgbClr val="FFFFFF"/>
                </a:highlight>
                <a:latin typeface="Courier New" pitchFamily="49" charset="0"/>
                <a:cs typeface="Courier New" pitchFamily="49" charset="0"/>
              </a:rPr>
              <a:t>&gt;</a:t>
            </a:r>
          </a:p>
          <a:p>
            <a:pPr marL="0" indent="0">
              <a:buNone/>
            </a:pPr>
            <a:r>
              <a:rPr lang="en-US" dirty="0">
                <a:solidFill>
                  <a:srgbClr val="804000"/>
                </a:solidFill>
                <a:highlight>
                  <a:srgbClr val="FFFFFF"/>
                </a:highlight>
                <a:latin typeface="Courier New" pitchFamily="49" charset="0"/>
                <a:cs typeface="Courier New" pitchFamily="49" charset="0"/>
              </a:rPr>
              <a:t>#include &lt;thrust/</a:t>
            </a:r>
            <a:r>
              <a:rPr lang="en-US" dirty="0" err="1">
                <a:solidFill>
                  <a:srgbClr val="804000"/>
                </a:solidFill>
                <a:highlight>
                  <a:srgbClr val="FFFFFF"/>
                </a:highlight>
                <a:latin typeface="Courier New" pitchFamily="49" charset="0"/>
                <a:cs typeface="Courier New" pitchFamily="49" charset="0"/>
              </a:rPr>
              <a:t>generate.h</a:t>
            </a:r>
            <a:r>
              <a:rPr lang="en-US" dirty="0">
                <a:solidFill>
                  <a:srgbClr val="804000"/>
                </a:solidFill>
                <a:highlight>
                  <a:srgbClr val="FFFFFF"/>
                </a:highlight>
                <a:latin typeface="Courier New" pitchFamily="49" charset="0"/>
                <a:cs typeface="Courier New" pitchFamily="49" charset="0"/>
              </a:rPr>
              <a:t>&gt;</a:t>
            </a:r>
          </a:p>
          <a:p>
            <a:pPr marL="0" indent="0">
              <a:buNone/>
            </a:pPr>
            <a:r>
              <a:rPr lang="en-US" dirty="0">
                <a:solidFill>
                  <a:srgbClr val="804000"/>
                </a:solidFill>
                <a:highlight>
                  <a:srgbClr val="FFFFFF"/>
                </a:highlight>
                <a:latin typeface="Courier New" pitchFamily="49" charset="0"/>
                <a:cs typeface="Courier New" pitchFamily="49" charset="0"/>
              </a:rPr>
              <a:t>#include &lt;thrust/</a:t>
            </a:r>
            <a:r>
              <a:rPr lang="en-US" dirty="0" err="1">
                <a:solidFill>
                  <a:srgbClr val="804000"/>
                </a:solidFill>
                <a:highlight>
                  <a:srgbClr val="FFFFFF"/>
                </a:highlight>
                <a:latin typeface="Courier New" pitchFamily="49" charset="0"/>
                <a:cs typeface="Courier New" pitchFamily="49" charset="0"/>
              </a:rPr>
              <a:t>sort.h</a:t>
            </a:r>
            <a:r>
              <a:rPr lang="en-US" dirty="0">
                <a:solidFill>
                  <a:srgbClr val="804000"/>
                </a:solidFill>
                <a:highlight>
                  <a:srgbClr val="FFFFFF"/>
                </a:highlight>
                <a:latin typeface="Courier New" pitchFamily="49" charset="0"/>
                <a:cs typeface="Courier New" pitchFamily="49" charset="0"/>
              </a:rPr>
              <a:t>&gt;</a:t>
            </a:r>
          </a:p>
          <a:p>
            <a:pPr marL="0" indent="0">
              <a:buNone/>
            </a:pPr>
            <a:r>
              <a:rPr lang="en-US" dirty="0">
                <a:solidFill>
                  <a:srgbClr val="804000"/>
                </a:solidFill>
                <a:highlight>
                  <a:srgbClr val="FFFFFF"/>
                </a:highlight>
                <a:latin typeface="Courier New" pitchFamily="49" charset="0"/>
                <a:cs typeface="Courier New" pitchFamily="49" charset="0"/>
              </a:rPr>
              <a:t>#include &lt;thrust/</a:t>
            </a:r>
            <a:r>
              <a:rPr lang="en-US" dirty="0" err="1">
                <a:solidFill>
                  <a:srgbClr val="804000"/>
                </a:solidFill>
                <a:highlight>
                  <a:srgbClr val="FFFFFF"/>
                </a:highlight>
                <a:latin typeface="Courier New" pitchFamily="49" charset="0"/>
                <a:cs typeface="Courier New" pitchFamily="49" charset="0"/>
              </a:rPr>
              <a:t>copy.h</a:t>
            </a:r>
            <a:r>
              <a:rPr lang="en-US" dirty="0">
                <a:solidFill>
                  <a:srgbClr val="804000"/>
                </a:solidFill>
                <a:highlight>
                  <a:srgbClr val="FFFFFF"/>
                </a:highlight>
                <a:latin typeface="Courier New" pitchFamily="49" charset="0"/>
                <a:cs typeface="Courier New" pitchFamily="49" charset="0"/>
              </a:rPr>
              <a:t>&gt;</a:t>
            </a:r>
          </a:p>
          <a:p>
            <a:pPr marL="0" indent="0">
              <a:buNone/>
            </a:pPr>
            <a:r>
              <a:rPr lang="en-US" dirty="0">
                <a:solidFill>
                  <a:srgbClr val="804000"/>
                </a:solidFill>
                <a:highlight>
                  <a:srgbClr val="FFFFFF"/>
                </a:highlight>
                <a:latin typeface="Courier New" pitchFamily="49" charset="0"/>
                <a:cs typeface="Courier New" pitchFamily="49" charset="0"/>
              </a:rPr>
              <a:t>#include &lt;</a:t>
            </a:r>
            <a:r>
              <a:rPr lang="en-US" dirty="0" err="1">
                <a:solidFill>
                  <a:srgbClr val="804000"/>
                </a:solidFill>
                <a:highlight>
                  <a:srgbClr val="FFFFFF"/>
                </a:highlight>
                <a:latin typeface="Courier New" pitchFamily="49" charset="0"/>
                <a:cs typeface="Courier New" pitchFamily="49" charset="0"/>
              </a:rPr>
              <a:t>cstdlib</a:t>
            </a:r>
            <a:r>
              <a:rPr lang="en-US" dirty="0">
                <a:solidFill>
                  <a:srgbClr val="804000"/>
                </a:solidFill>
                <a:highlight>
                  <a:srgbClr val="FFFFFF"/>
                </a:highlight>
                <a:latin typeface="Courier New" pitchFamily="49" charset="0"/>
                <a:cs typeface="Courier New" pitchFamily="49" charset="0"/>
              </a:rPr>
              <a:t>&gt;</a:t>
            </a:r>
          </a:p>
          <a:p>
            <a:pPr marL="0" indent="0">
              <a:buNone/>
            </a:pPr>
            <a:r>
              <a:rPr lang="en-US" dirty="0" err="1">
                <a:solidFill>
                  <a:srgbClr val="8000FF"/>
                </a:solidFill>
                <a:highlight>
                  <a:srgbClr val="FFFFFF"/>
                </a:highlight>
                <a:latin typeface="Courier New" pitchFamily="49" charset="0"/>
                <a:cs typeface="Courier New" pitchFamily="49" charset="0"/>
              </a:rPr>
              <a:t>int</a:t>
            </a:r>
            <a:r>
              <a:rPr lang="en-US" dirty="0">
                <a:solidFill>
                  <a:srgbClr val="000000"/>
                </a:solidFill>
                <a:highlight>
                  <a:srgbClr val="FFFFFF"/>
                </a:highlight>
                <a:latin typeface="Courier New" pitchFamily="49" charset="0"/>
                <a:cs typeface="Courier New" pitchFamily="49" charset="0"/>
              </a:rPr>
              <a:t> main</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void</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 generate 16M random numbers on the host</a:t>
            </a:r>
          </a:p>
          <a:p>
            <a:pPr marL="0" indent="0">
              <a:buNone/>
            </a:pPr>
            <a:r>
              <a:rPr lang="sv-SE" dirty="0">
                <a:solidFill>
                  <a:srgbClr val="000000"/>
                </a:solidFill>
                <a:highlight>
                  <a:srgbClr val="FFFFFF"/>
                </a:highlight>
                <a:latin typeface="Courier New" pitchFamily="49" charset="0"/>
                <a:cs typeface="Courier New" pitchFamily="49" charset="0"/>
              </a:rPr>
              <a:t>	thrust</a:t>
            </a:r>
            <a:r>
              <a:rPr lang="sv-SE" b="1" dirty="0">
                <a:solidFill>
                  <a:srgbClr val="000080"/>
                </a:solidFill>
                <a:highlight>
                  <a:srgbClr val="FFFFFF"/>
                </a:highlight>
                <a:latin typeface="Courier New" pitchFamily="49" charset="0"/>
                <a:cs typeface="Courier New" pitchFamily="49" charset="0"/>
              </a:rPr>
              <a:t>::</a:t>
            </a:r>
            <a:r>
              <a:rPr lang="sv-SE" dirty="0" smtClean="0">
                <a:solidFill>
                  <a:srgbClr val="000000"/>
                </a:solidFill>
                <a:highlight>
                  <a:srgbClr val="FFFFFF"/>
                </a:highlight>
                <a:latin typeface="Courier New" pitchFamily="49" charset="0"/>
                <a:cs typeface="Courier New" pitchFamily="49" charset="0"/>
              </a:rPr>
              <a:t>host_vector</a:t>
            </a:r>
            <a:r>
              <a:rPr lang="sv-SE" b="1" dirty="0" smtClean="0">
                <a:solidFill>
                  <a:srgbClr val="000080"/>
                </a:solidFill>
                <a:highlight>
                  <a:srgbClr val="FFFFFF"/>
                </a:highlight>
                <a:latin typeface="Courier New" pitchFamily="49" charset="0"/>
                <a:cs typeface="Courier New" pitchFamily="49" charset="0"/>
              </a:rPr>
              <a:t>&lt;</a:t>
            </a:r>
            <a:r>
              <a:rPr lang="sv-SE" dirty="0" smtClean="0">
                <a:solidFill>
                  <a:srgbClr val="8000FF"/>
                </a:solidFill>
                <a:highlight>
                  <a:srgbClr val="FFFFFF"/>
                </a:highlight>
                <a:latin typeface="Courier New" pitchFamily="49" charset="0"/>
                <a:cs typeface="Courier New" pitchFamily="49" charset="0"/>
              </a:rPr>
              <a:t>int</a:t>
            </a:r>
            <a:r>
              <a:rPr lang="sv-SE" b="1" dirty="0">
                <a:solidFill>
                  <a:srgbClr val="000080"/>
                </a:solidFill>
                <a:highlight>
                  <a:srgbClr val="FFFFFF"/>
                </a:highlight>
                <a:latin typeface="Courier New" pitchFamily="49" charset="0"/>
                <a:cs typeface="Courier New" pitchFamily="49" charset="0"/>
              </a:rPr>
              <a:t>&gt;</a:t>
            </a:r>
            <a:r>
              <a:rPr lang="sv-SE" dirty="0">
                <a:solidFill>
                  <a:srgbClr val="000000"/>
                </a:solidFill>
                <a:highlight>
                  <a:srgbClr val="FFFFFF"/>
                </a:highlight>
                <a:latin typeface="Courier New" pitchFamily="49" charset="0"/>
                <a:cs typeface="Courier New" pitchFamily="49" charset="0"/>
              </a:rPr>
              <a:t> </a:t>
            </a:r>
            <a:r>
              <a:rPr lang="sv-SE" dirty="0" smtClean="0">
                <a:solidFill>
                  <a:srgbClr val="000000"/>
                </a:solidFill>
                <a:highlight>
                  <a:srgbClr val="FFFFFF"/>
                </a:highlight>
                <a:latin typeface="Courier New" pitchFamily="49" charset="0"/>
                <a:cs typeface="Courier New" pitchFamily="49" charset="0"/>
              </a:rPr>
              <a:t>h_vec</a:t>
            </a:r>
            <a:r>
              <a:rPr lang="sv-SE" b="1" dirty="0" smtClean="0">
                <a:solidFill>
                  <a:srgbClr val="000080"/>
                </a:solidFill>
                <a:highlight>
                  <a:srgbClr val="FFFFFF"/>
                </a:highlight>
                <a:latin typeface="Courier New" pitchFamily="49" charset="0"/>
                <a:cs typeface="Courier New" pitchFamily="49" charset="0"/>
              </a:rPr>
              <a:t>(</a:t>
            </a:r>
            <a:r>
              <a:rPr lang="sv-SE" dirty="0" smtClean="0">
                <a:solidFill>
                  <a:srgbClr val="FF8000"/>
                </a:solidFill>
                <a:highlight>
                  <a:srgbClr val="FFFFFF"/>
                </a:highlight>
                <a:latin typeface="Courier New" pitchFamily="49" charset="0"/>
                <a:cs typeface="Courier New" pitchFamily="49" charset="0"/>
              </a:rPr>
              <a:t>1</a:t>
            </a:r>
            <a:r>
              <a:rPr lang="sv-SE" dirty="0" smtClean="0">
                <a:solidFill>
                  <a:srgbClr val="000000"/>
                </a:solidFill>
                <a:highlight>
                  <a:srgbClr val="FFFFFF"/>
                </a:highlight>
                <a:latin typeface="Courier New" pitchFamily="49" charset="0"/>
                <a:cs typeface="Courier New" pitchFamily="49" charset="0"/>
              </a:rPr>
              <a:t> </a:t>
            </a:r>
            <a:r>
              <a:rPr lang="sv-SE" b="1" dirty="0">
                <a:solidFill>
                  <a:srgbClr val="000080"/>
                </a:solidFill>
                <a:highlight>
                  <a:srgbClr val="FFFFFF"/>
                </a:highlight>
                <a:latin typeface="Courier New" pitchFamily="49" charset="0"/>
                <a:cs typeface="Courier New" pitchFamily="49" charset="0"/>
              </a:rPr>
              <a:t>&lt;&lt;</a:t>
            </a:r>
            <a:r>
              <a:rPr lang="sv-SE" dirty="0">
                <a:solidFill>
                  <a:srgbClr val="000000"/>
                </a:solidFill>
                <a:highlight>
                  <a:srgbClr val="FFFFFF"/>
                </a:highlight>
                <a:latin typeface="Courier New" pitchFamily="49" charset="0"/>
                <a:cs typeface="Courier New" pitchFamily="49" charset="0"/>
              </a:rPr>
              <a:t> </a:t>
            </a:r>
            <a:r>
              <a:rPr lang="sv-SE" dirty="0">
                <a:solidFill>
                  <a:srgbClr val="FF8000"/>
                </a:solidFill>
                <a:highlight>
                  <a:srgbClr val="FFFFFF"/>
                </a:highlight>
                <a:latin typeface="Courier New" pitchFamily="49" charset="0"/>
                <a:cs typeface="Courier New" pitchFamily="49" charset="0"/>
              </a:rPr>
              <a:t>24</a:t>
            </a:r>
            <a:r>
              <a:rPr lang="sv-SE" b="1" dirty="0">
                <a:solidFill>
                  <a:srgbClr val="000080"/>
                </a:solidFill>
                <a:highlight>
                  <a:srgbClr val="FFFFFF"/>
                </a:highlight>
                <a:latin typeface="Courier New" pitchFamily="49" charset="0"/>
                <a:cs typeface="Courier New" pitchFamily="49" charset="0"/>
              </a:rPr>
              <a:t>);</a:t>
            </a:r>
            <a:endParaRPr lang="sv-SE"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thrust</a:t>
            </a:r>
            <a:r>
              <a:rPr lang="en-US" b="1" dirty="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generate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h</a:t>
            </a:r>
            <a:r>
              <a:rPr lang="sv-SE" dirty="0">
                <a:solidFill>
                  <a:srgbClr val="000000"/>
                </a:solidFill>
                <a:highlight>
                  <a:srgbClr val="FFFFFF"/>
                </a:highlight>
                <a:latin typeface="Courier New" pitchFamily="49" charset="0"/>
                <a:cs typeface="Courier New" pitchFamily="49" charset="0"/>
              </a:rPr>
              <a:t>_</a:t>
            </a:r>
            <a:r>
              <a:rPr lang="en-US" dirty="0" err="1" smtClean="0">
                <a:solidFill>
                  <a:srgbClr val="000000"/>
                </a:solidFill>
                <a:highlight>
                  <a:srgbClr val="FFFFFF"/>
                </a:highlight>
                <a:latin typeface="Courier New" pitchFamily="49" charset="0"/>
                <a:cs typeface="Courier New" pitchFamily="49" charset="0"/>
              </a:rPr>
              <a:t>vec</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h</a:t>
            </a:r>
            <a:r>
              <a:rPr lang="sv-SE" dirty="0">
                <a:solidFill>
                  <a:srgbClr val="000000"/>
                </a:solidFill>
                <a:highlight>
                  <a:srgbClr val="FFFFFF"/>
                </a:highlight>
                <a:latin typeface="Courier New" pitchFamily="49" charset="0"/>
                <a:cs typeface="Courier New" pitchFamily="49" charset="0"/>
              </a:rPr>
              <a:t>_</a:t>
            </a:r>
            <a:r>
              <a:rPr lang="en-US" dirty="0" err="1" smtClean="0">
                <a:solidFill>
                  <a:srgbClr val="000000"/>
                </a:solidFill>
                <a:highlight>
                  <a:srgbClr val="FFFFFF"/>
                </a:highlight>
                <a:latin typeface="Courier New" pitchFamily="49" charset="0"/>
                <a:cs typeface="Courier New" pitchFamily="49" charset="0"/>
              </a:rPr>
              <a:t>vec</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end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rand</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 transfer data to the device</a:t>
            </a:r>
          </a:p>
          <a:p>
            <a:pPr marL="0" indent="0">
              <a:buNone/>
            </a:pPr>
            <a:r>
              <a:rPr lang="en-US" dirty="0">
                <a:solidFill>
                  <a:srgbClr val="000000"/>
                </a:solidFill>
                <a:highlight>
                  <a:srgbClr val="FFFFFF"/>
                </a:highlight>
                <a:latin typeface="Courier New" pitchFamily="49" charset="0"/>
                <a:cs typeface="Courier New" pitchFamily="49" charset="0"/>
              </a:rPr>
              <a:t>	thrust</a:t>
            </a:r>
            <a:r>
              <a:rPr lang="en-US" b="1" dirty="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device</a:t>
            </a:r>
            <a:r>
              <a:rPr lang="sv-SE" dirty="0">
                <a:solidFill>
                  <a:srgbClr val="000000"/>
                </a:solidFill>
                <a:highlight>
                  <a:srgbClr val="FFFFFF"/>
                </a:highlight>
                <a:latin typeface="Courier New" pitchFamily="49" charset="0"/>
                <a:cs typeface="Courier New" pitchFamily="49" charset="0"/>
              </a:rPr>
              <a:t>_</a:t>
            </a:r>
            <a:r>
              <a:rPr lang="en-US" dirty="0" smtClean="0">
                <a:solidFill>
                  <a:srgbClr val="000000"/>
                </a:solidFill>
                <a:highlight>
                  <a:srgbClr val="FFFFFF"/>
                </a:highlight>
                <a:latin typeface="Courier New" pitchFamily="49" charset="0"/>
                <a:cs typeface="Courier New" pitchFamily="49" charset="0"/>
              </a:rPr>
              <a:t>vector</a:t>
            </a:r>
            <a:r>
              <a:rPr lang="en-US" b="1" dirty="0" smtClean="0">
                <a:solidFill>
                  <a:srgbClr val="000080"/>
                </a:solidFill>
                <a:highlight>
                  <a:srgbClr val="FFFFFF"/>
                </a:highlight>
                <a:latin typeface="Courier New" pitchFamily="49" charset="0"/>
                <a:cs typeface="Courier New" pitchFamily="49" charset="0"/>
              </a:rPr>
              <a:t>&lt;</a:t>
            </a:r>
            <a:r>
              <a:rPr lang="en-US" dirty="0" err="1" smtClean="0">
                <a:solidFill>
                  <a:srgbClr val="8000FF"/>
                </a:solidFill>
                <a:highlight>
                  <a:srgbClr val="FFFFFF"/>
                </a:highlight>
                <a:latin typeface="Courier New" pitchFamily="49" charset="0"/>
                <a:cs typeface="Courier New" pitchFamily="49" charset="0"/>
              </a:rPr>
              <a:t>int</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d</a:t>
            </a:r>
            <a:r>
              <a:rPr lang="sv-SE" dirty="0">
                <a:solidFill>
                  <a:srgbClr val="000000"/>
                </a:solidFill>
                <a:highlight>
                  <a:srgbClr val="FFFFFF"/>
                </a:highlight>
                <a:latin typeface="Courier New" pitchFamily="49" charset="0"/>
                <a:cs typeface="Courier New" pitchFamily="49" charset="0"/>
              </a:rPr>
              <a:t>_</a:t>
            </a:r>
            <a:r>
              <a:rPr lang="en-US" dirty="0" err="1" smtClean="0">
                <a:solidFill>
                  <a:srgbClr val="000000"/>
                </a:solidFill>
                <a:highlight>
                  <a:srgbClr val="FFFFFF"/>
                </a:highlight>
                <a:latin typeface="Courier New" pitchFamily="49" charset="0"/>
                <a:cs typeface="Courier New" pitchFamily="49" charset="0"/>
              </a:rPr>
              <a:t>vec</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h</a:t>
            </a:r>
            <a:r>
              <a:rPr lang="sv-SE" dirty="0">
                <a:solidFill>
                  <a:srgbClr val="000000"/>
                </a:solidFill>
                <a:highlight>
                  <a:srgbClr val="FFFFFF"/>
                </a:highlight>
                <a:latin typeface="Courier New" pitchFamily="49" charset="0"/>
                <a:cs typeface="Courier New" pitchFamily="49" charset="0"/>
              </a:rPr>
              <a:t>_</a:t>
            </a:r>
            <a:r>
              <a:rPr lang="en-US" dirty="0" err="1" smtClean="0">
                <a:solidFill>
                  <a:srgbClr val="000000"/>
                </a:solidFill>
                <a:highlight>
                  <a:srgbClr val="FFFFFF"/>
                </a:highlight>
                <a:latin typeface="Courier New" pitchFamily="49" charset="0"/>
                <a:cs typeface="Courier New" pitchFamily="49" charset="0"/>
              </a:rPr>
              <a:t>vec</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 sort data on the device</a:t>
            </a:r>
          </a:p>
          <a:p>
            <a:pPr marL="0" indent="0">
              <a:buNone/>
            </a:pPr>
            <a:r>
              <a:rPr lang="en-US" dirty="0">
                <a:solidFill>
                  <a:srgbClr val="000000"/>
                </a:solidFill>
                <a:highlight>
                  <a:srgbClr val="FFFFFF"/>
                </a:highlight>
                <a:latin typeface="Courier New" pitchFamily="49" charset="0"/>
                <a:cs typeface="Courier New" pitchFamily="49" charset="0"/>
              </a:rPr>
              <a:t>	thrust</a:t>
            </a:r>
            <a:r>
              <a:rPr lang="en-US" b="1" dirty="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sort</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d</a:t>
            </a:r>
            <a:r>
              <a:rPr lang="sv-SE" dirty="0">
                <a:solidFill>
                  <a:srgbClr val="000000"/>
                </a:solidFill>
                <a:highlight>
                  <a:srgbClr val="FFFFFF"/>
                </a:highlight>
                <a:latin typeface="Courier New" pitchFamily="49" charset="0"/>
                <a:cs typeface="Courier New" pitchFamily="49" charset="0"/>
              </a:rPr>
              <a:t>_</a:t>
            </a:r>
            <a:r>
              <a:rPr lang="en-US" dirty="0" err="1" smtClean="0">
                <a:solidFill>
                  <a:srgbClr val="000000"/>
                </a:solidFill>
                <a:highlight>
                  <a:srgbClr val="FFFFFF"/>
                </a:highlight>
                <a:latin typeface="Courier New" pitchFamily="49" charset="0"/>
                <a:cs typeface="Courier New" pitchFamily="49" charset="0"/>
              </a:rPr>
              <a:t>vec</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d</a:t>
            </a:r>
            <a:r>
              <a:rPr lang="sv-SE" dirty="0">
                <a:solidFill>
                  <a:srgbClr val="000000"/>
                </a:solidFill>
                <a:highlight>
                  <a:srgbClr val="FFFFFF"/>
                </a:highlight>
                <a:latin typeface="Courier New" pitchFamily="49" charset="0"/>
                <a:cs typeface="Courier New" pitchFamily="49" charset="0"/>
              </a:rPr>
              <a:t>_</a:t>
            </a:r>
            <a:r>
              <a:rPr lang="en-US" dirty="0" err="1" smtClean="0">
                <a:solidFill>
                  <a:srgbClr val="000000"/>
                </a:solidFill>
                <a:highlight>
                  <a:srgbClr val="FFFFFF"/>
                </a:highlight>
                <a:latin typeface="Courier New" pitchFamily="49" charset="0"/>
                <a:cs typeface="Courier New" pitchFamily="49" charset="0"/>
              </a:rPr>
              <a:t>vec</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end</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 transfer data back to host</a:t>
            </a:r>
          </a:p>
          <a:p>
            <a:pPr marL="0" indent="0">
              <a:buNone/>
            </a:pPr>
            <a:r>
              <a:rPr lang="en-US" dirty="0">
                <a:solidFill>
                  <a:srgbClr val="000000"/>
                </a:solidFill>
                <a:highlight>
                  <a:srgbClr val="FFFFFF"/>
                </a:highlight>
                <a:latin typeface="Courier New" pitchFamily="49" charset="0"/>
                <a:cs typeface="Courier New" pitchFamily="49" charset="0"/>
              </a:rPr>
              <a:t>	thrust</a:t>
            </a:r>
            <a:r>
              <a:rPr lang="en-US" b="1" dirty="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copy</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d</a:t>
            </a:r>
            <a:r>
              <a:rPr lang="sv-SE" dirty="0">
                <a:solidFill>
                  <a:srgbClr val="000000"/>
                </a:solidFill>
                <a:highlight>
                  <a:srgbClr val="FFFFFF"/>
                </a:highlight>
                <a:latin typeface="Courier New" pitchFamily="49" charset="0"/>
                <a:cs typeface="Courier New" pitchFamily="49" charset="0"/>
              </a:rPr>
              <a:t>_</a:t>
            </a:r>
            <a:r>
              <a:rPr lang="en-US" dirty="0" err="1" smtClean="0">
                <a:solidFill>
                  <a:srgbClr val="000000"/>
                </a:solidFill>
                <a:highlight>
                  <a:srgbClr val="FFFFFF"/>
                </a:highlight>
                <a:latin typeface="Courier New" pitchFamily="49" charset="0"/>
                <a:cs typeface="Courier New" pitchFamily="49" charset="0"/>
              </a:rPr>
              <a:t>vec</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d</a:t>
            </a:r>
            <a:r>
              <a:rPr lang="sv-SE" dirty="0">
                <a:solidFill>
                  <a:srgbClr val="000000"/>
                </a:solidFill>
                <a:highlight>
                  <a:srgbClr val="FFFFFF"/>
                </a:highlight>
                <a:latin typeface="Courier New" pitchFamily="49" charset="0"/>
                <a:cs typeface="Courier New" pitchFamily="49" charset="0"/>
              </a:rPr>
              <a:t>_</a:t>
            </a:r>
            <a:r>
              <a:rPr lang="en-US" dirty="0" err="1" smtClean="0">
                <a:solidFill>
                  <a:srgbClr val="000000"/>
                </a:solidFill>
                <a:highlight>
                  <a:srgbClr val="FFFFFF"/>
                </a:highlight>
                <a:latin typeface="Courier New" pitchFamily="49" charset="0"/>
                <a:cs typeface="Courier New" pitchFamily="49" charset="0"/>
              </a:rPr>
              <a:t>vec</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end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				h</a:t>
            </a:r>
            <a:r>
              <a:rPr lang="sv-SE" dirty="0">
                <a:solidFill>
                  <a:srgbClr val="000000"/>
                </a:solidFill>
                <a:highlight>
                  <a:srgbClr val="FFFFFF"/>
                </a:highlight>
                <a:latin typeface="Courier New" pitchFamily="49" charset="0"/>
                <a:cs typeface="Courier New" pitchFamily="49" charset="0"/>
              </a:rPr>
              <a:t>_</a:t>
            </a:r>
            <a:r>
              <a:rPr lang="en-US" dirty="0" err="1" smtClean="0">
                <a:solidFill>
                  <a:srgbClr val="000000"/>
                </a:solidFill>
                <a:highlight>
                  <a:srgbClr val="FFFFFF"/>
                </a:highlight>
                <a:latin typeface="Courier New" pitchFamily="49" charset="0"/>
                <a:cs typeface="Courier New" pitchFamily="49" charset="0"/>
              </a:rPr>
              <a:t>vec</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return</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a:solidFill>
                  <a:srgbClr val="000080"/>
                </a:solidFill>
                <a:highlight>
                  <a:srgbClr val="FFFFFF"/>
                </a:highlight>
                <a:latin typeface="Courier New" pitchFamily="49" charset="0"/>
                <a:cs typeface="Courier New" pitchFamily="49" charset="0"/>
              </a:rPr>
              <a:t>}</a:t>
            </a:r>
            <a:endParaRPr lang="en-US"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16</a:t>
            </a:fld>
            <a:endParaRPr lang="en-US"/>
          </a:p>
        </p:txBody>
      </p:sp>
      <p:sp>
        <p:nvSpPr>
          <p:cNvPr id="5" name="Rectangle 4"/>
          <p:cNvSpPr/>
          <p:nvPr/>
        </p:nvSpPr>
        <p:spPr>
          <a:xfrm>
            <a:off x="4191000" y="6248400"/>
            <a:ext cx="3810000" cy="369332"/>
          </a:xfrm>
          <a:prstGeom prst="rect">
            <a:avLst/>
          </a:prstGeom>
        </p:spPr>
        <p:txBody>
          <a:bodyPr wrap="square">
            <a:spAutoFit/>
          </a:bodyPr>
          <a:lstStyle/>
          <a:p>
            <a:r>
              <a:rPr lang="en-US" dirty="0" smtClean="0"/>
              <a:t>Code from </a:t>
            </a:r>
            <a:r>
              <a:rPr lang="en-US" dirty="0" smtClean="0">
                <a:hlinkClick r:id="rId2"/>
              </a:rPr>
              <a:t>GPU Computing Gems</a:t>
            </a:r>
            <a:endParaRPr lang="en-US" dirty="0"/>
          </a:p>
        </p:txBody>
      </p:sp>
    </p:spTree>
    <p:extLst>
      <p:ext uri="{BB962C8B-B14F-4D97-AF65-F5344CB8AC3E}">
        <p14:creationId xmlns:p14="http://schemas.microsoft.com/office/powerpoint/2010/main" val="630164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Thrust Design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Based off STL ideas</a:t>
            </a:r>
          </a:p>
          <a:p>
            <a:pPr lvl="1"/>
            <a:r>
              <a:rPr lang="en-US" dirty="0" smtClean="0"/>
              <a:t>Algorithms, iterators, containers</a:t>
            </a:r>
          </a:p>
          <a:p>
            <a:pPr lvl="1"/>
            <a:r>
              <a:rPr lang="en-US" dirty="0" smtClean="0"/>
              <a:t>Generic through C++ templates</a:t>
            </a:r>
          </a:p>
          <a:p>
            <a:r>
              <a:rPr lang="en-US" dirty="0" smtClean="0"/>
              <a:t>Built on top of CUDA Runtime API</a:t>
            </a:r>
          </a:p>
          <a:p>
            <a:pPr lvl="1"/>
            <a:r>
              <a:rPr lang="en-US" dirty="0" smtClean="0"/>
              <a:t>Ships with CUDA 4.0+</a:t>
            </a:r>
          </a:p>
          <a:p>
            <a:r>
              <a:rPr lang="en-US" dirty="0" smtClean="0"/>
              <a:t>Four fundamental parallel algorithms</a:t>
            </a:r>
          </a:p>
          <a:p>
            <a:pPr lvl="1"/>
            <a:r>
              <a:rPr lang="en-US" dirty="0" err="1" smtClean="0">
                <a:latin typeface="Courier New" pitchFamily="49" charset="0"/>
                <a:cs typeface="Courier New" pitchFamily="49" charset="0"/>
              </a:rPr>
              <a:t>for_each</a:t>
            </a:r>
            <a:endParaRPr lang="en-US" dirty="0" smtClean="0">
              <a:latin typeface="Courier New" pitchFamily="49" charset="0"/>
              <a:cs typeface="Courier New" pitchFamily="49" charset="0"/>
            </a:endParaRPr>
          </a:p>
          <a:p>
            <a:pPr lvl="1"/>
            <a:r>
              <a:rPr lang="en-US" dirty="0" smtClean="0">
                <a:latin typeface="Courier New" pitchFamily="49" charset="0"/>
                <a:cs typeface="Courier New" pitchFamily="49" charset="0"/>
              </a:rPr>
              <a:t>reduce</a:t>
            </a:r>
          </a:p>
          <a:p>
            <a:pPr lvl="1"/>
            <a:r>
              <a:rPr lang="en-US" dirty="0" smtClean="0">
                <a:latin typeface="Courier New" pitchFamily="49" charset="0"/>
                <a:cs typeface="Courier New" pitchFamily="49" charset="0"/>
              </a:rPr>
              <a:t>scan</a:t>
            </a:r>
          </a:p>
          <a:p>
            <a:pPr lvl="1"/>
            <a:r>
              <a:rPr lang="en-US" dirty="0" smtClean="0">
                <a:latin typeface="Courier New" pitchFamily="49" charset="0"/>
                <a:cs typeface="Courier New" pitchFamily="49" charset="0"/>
              </a:rPr>
              <a:t>sort</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AD196BB-84A3-4A7D-A32A-91DA7D8D1D3C}" type="slidenum">
              <a:rPr lang="en-US" smtClean="0"/>
              <a:t>17</a:t>
            </a:fld>
            <a:endParaRPr lang="en-US"/>
          </a:p>
        </p:txBody>
      </p:sp>
    </p:spTree>
    <p:extLst>
      <p:ext uri="{BB962C8B-B14F-4D97-AF65-F5344CB8AC3E}">
        <p14:creationId xmlns:p14="http://schemas.microsoft.com/office/powerpoint/2010/main" val="1360023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Thrust-CUDA C Interoperability</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solidFill>
                  <a:srgbClr val="000000"/>
                </a:solidFill>
                <a:highlight>
                  <a:srgbClr val="FFFFFF"/>
                </a:highlight>
                <a:latin typeface="Courier New" pitchFamily="49" charset="0"/>
                <a:cs typeface="Courier New" pitchFamily="49" charset="0"/>
              </a:rPr>
              <a:t>size_t</a:t>
            </a:r>
            <a:r>
              <a:rPr lang="en-US" dirty="0">
                <a:solidFill>
                  <a:srgbClr val="000000"/>
                </a:solidFill>
                <a:highlight>
                  <a:srgbClr val="FFFFFF"/>
                </a:highlight>
                <a:latin typeface="Courier New" pitchFamily="49" charset="0"/>
                <a:cs typeface="Courier New" pitchFamily="49" charset="0"/>
              </a:rPr>
              <a:t> N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1024</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8000"/>
                </a:solidFill>
                <a:highlight>
                  <a:srgbClr val="FFFFFF"/>
                </a:highlight>
                <a:latin typeface="Courier New" pitchFamily="49" charset="0"/>
                <a:cs typeface="Courier New" pitchFamily="49" charset="0"/>
              </a:rPr>
              <a:t>// raw pointer to device memory</a:t>
            </a:r>
          </a:p>
          <a:p>
            <a:pPr marL="0" indent="0">
              <a:buNone/>
            </a:pPr>
            <a:r>
              <a:rPr lang="en-US" dirty="0" err="1">
                <a:solidFill>
                  <a:srgbClr val="8000FF"/>
                </a:solidFill>
                <a:highlight>
                  <a:srgbClr val="FFFFFF"/>
                </a:highlight>
                <a:latin typeface="Courier New" pitchFamily="49" charset="0"/>
                <a:cs typeface="Courier New" pitchFamily="49" charset="0"/>
              </a:rPr>
              <a:t>int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raw </a:t>
            </a:r>
            <a:r>
              <a:rPr lang="en-US" dirty="0" err="1">
                <a:solidFill>
                  <a:srgbClr val="000000"/>
                </a:solidFill>
                <a:highlight>
                  <a:srgbClr val="FFFFFF"/>
                </a:highlight>
                <a:latin typeface="Courier New" pitchFamily="49" charset="0"/>
                <a:cs typeface="Courier New" pitchFamily="49" charset="0"/>
              </a:rPr>
              <a:t>ptr</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a:solidFill>
                  <a:srgbClr val="000000"/>
                </a:solidFill>
                <a:highlight>
                  <a:srgbClr val="FFFFFF"/>
                </a:highlight>
                <a:latin typeface="Courier New" pitchFamily="49" charset="0"/>
                <a:cs typeface="Courier New" pitchFamily="49" charset="0"/>
              </a:rPr>
              <a:t>cudaMalloc</a:t>
            </a:r>
            <a:r>
              <a:rPr lang="en-US" b="1" dirty="0">
                <a:solidFill>
                  <a:srgbClr val="000080"/>
                </a:solidFill>
                <a:highlight>
                  <a:srgbClr val="FFFFFF"/>
                </a:highlight>
                <a:latin typeface="Courier New" pitchFamily="49" charset="0"/>
                <a:cs typeface="Courier New" pitchFamily="49" charset="0"/>
              </a:rPr>
              <a:t>(&amp;</a:t>
            </a:r>
            <a:r>
              <a:rPr lang="en-US" dirty="0" err="1">
                <a:solidFill>
                  <a:srgbClr val="000000"/>
                </a:solidFill>
                <a:highlight>
                  <a:srgbClr val="FFFFFF"/>
                </a:highlight>
                <a:latin typeface="Courier New" pitchFamily="49" charset="0"/>
                <a:cs typeface="Courier New" pitchFamily="49" charset="0"/>
              </a:rPr>
              <a:t>raw_ptr</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N</a:t>
            </a:r>
            <a:r>
              <a:rPr lang="en-US" b="1" dirty="0">
                <a:solidFill>
                  <a:srgbClr val="000080"/>
                </a:solidFill>
                <a:highlight>
                  <a:srgbClr val="FFFFFF"/>
                </a:highlight>
                <a:latin typeface="Courier New" pitchFamily="49" charset="0"/>
                <a:cs typeface="Courier New" pitchFamily="49" charset="0"/>
              </a:rPr>
              <a:t>*</a:t>
            </a:r>
            <a:r>
              <a:rPr lang="en-US" b="1" dirty="0" err="1">
                <a:solidFill>
                  <a:srgbClr val="0000FF"/>
                </a:solidFill>
                <a:highlight>
                  <a:srgbClr val="FFFFFF"/>
                </a:highlight>
                <a:latin typeface="Courier New" pitchFamily="49" charset="0"/>
                <a:cs typeface="Courier New" pitchFamily="49" charset="0"/>
              </a:rPr>
              <a:t>sizeof</a:t>
            </a:r>
            <a:r>
              <a:rPr lang="en-US" b="1" dirty="0">
                <a:solidFill>
                  <a:srgbClr val="000080"/>
                </a:solidFill>
                <a:highlight>
                  <a:srgbClr val="FFFFFF"/>
                </a:highlight>
                <a:latin typeface="Courier New" pitchFamily="49" charset="0"/>
                <a:cs typeface="Courier New" pitchFamily="49" charset="0"/>
              </a:rPr>
              <a:t>(</a:t>
            </a:r>
            <a:r>
              <a:rPr lang="en-US" dirty="0" err="1">
                <a:solidFill>
                  <a:srgbClr val="8000FF"/>
                </a:solidFill>
                <a:highlight>
                  <a:srgbClr val="FFFFFF"/>
                </a:highlight>
                <a:latin typeface="Courier New" pitchFamily="49" charset="0"/>
                <a:cs typeface="Courier New" pitchFamily="49" charset="0"/>
              </a:rPr>
              <a:t>int</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8000"/>
                </a:solidFill>
                <a:highlight>
                  <a:srgbClr val="FFFFFF"/>
                </a:highlight>
                <a:latin typeface="Courier New" pitchFamily="49" charset="0"/>
                <a:cs typeface="Courier New" pitchFamily="49" charset="0"/>
              </a:rPr>
              <a:t>// wrap raw pointer with a device </a:t>
            </a:r>
            <a:r>
              <a:rPr lang="en-US" dirty="0" err="1">
                <a:solidFill>
                  <a:srgbClr val="008000"/>
                </a:solidFill>
                <a:highlight>
                  <a:srgbClr val="FFFFFF"/>
                </a:highlight>
                <a:latin typeface="Courier New" pitchFamily="49" charset="0"/>
                <a:cs typeface="Courier New" pitchFamily="49" charset="0"/>
              </a:rPr>
              <a:t>ptr</a:t>
            </a:r>
            <a:endParaRPr lang="en-US" dirty="0">
              <a:solidFill>
                <a:srgbClr val="008000"/>
              </a:solidFill>
              <a:highlight>
                <a:srgbClr val="FFFFFF"/>
              </a:highlight>
              <a:latin typeface="Courier New" pitchFamily="49" charset="0"/>
              <a:cs typeface="Courier New" pitchFamily="49" charset="0"/>
            </a:endParaRPr>
          </a:p>
          <a:p>
            <a:pPr marL="0" indent="0">
              <a:buNone/>
            </a:pPr>
            <a:r>
              <a:rPr lang="en-US" b="1" dirty="0" smtClean="0">
                <a:solidFill>
                  <a:srgbClr val="000000"/>
                </a:solidFill>
                <a:highlight>
                  <a:srgbClr val="FFFFFF"/>
                </a:highlight>
                <a:latin typeface="Courier New" pitchFamily="49" charset="0"/>
                <a:cs typeface="Courier New" pitchFamily="49" charset="0"/>
              </a:rPr>
              <a:t>device</a:t>
            </a:r>
            <a:r>
              <a:rPr lang="sv-SE" b="1" dirty="0">
                <a:solidFill>
                  <a:srgbClr val="000000"/>
                </a:solidFill>
                <a:highlight>
                  <a:srgbClr val="FFFFFF"/>
                </a:highlight>
                <a:latin typeface="Courier New" pitchFamily="49" charset="0"/>
                <a:cs typeface="Courier New" pitchFamily="49" charset="0"/>
              </a:rPr>
              <a:t>_</a:t>
            </a:r>
            <a:r>
              <a:rPr lang="en-US" b="1" dirty="0" err="1" smtClean="0">
                <a:solidFill>
                  <a:srgbClr val="000000"/>
                </a:solidFill>
                <a:highlight>
                  <a:srgbClr val="FFFFFF"/>
                </a:highlight>
                <a:latin typeface="Courier New" pitchFamily="49" charset="0"/>
                <a:cs typeface="Courier New" pitchFamily="49" charset="0"/>
              </a:rPr>
              <a:t>ptr</a:t>
            </a:r>
            <a:r>
              <a:rPr lang="en-US" b="1" dirty="0" smtClean="0">
                <a:solidFill>
                  <a:srgbClr val="000080"/>
                </a:solidFill>
                <a:highlight>
                  <a:srgbClr val="FFFFFF"/>
                </a:highlight>
                <a:latin typeface="Courier New" pitchFamily="49" charset="0"/>
                <a:cs typeface="Courier New" pitchFamily="49" charset="0"/>
              </a:rPr>
              <a:t>&lt;</a:t>
            </a:r>
            <a:r>
              <a:rPr lang="en-US" b="1" dirty="0" err="1" smtClean="0">
                <a:solidFill>
                  <a:srgbClr val="8000FF"/>
                </a:solidFill>
                <a:highlight>
                  <a:srgbClr val="FFFFFF"/>
                </a:highlight>
                <a:latin typeface="Courier New" pitchFamily="49" charset="0"/>
                <a:cs typeface="Courier New" pitchFamily="49" charset="0"/>
              </a:rPr>
              <a:t>int</a:t>
            </a:r>
            <a:r>
              <a:rPr lang="en-US" b="1" dirty="0">
                <a:solidFill>
                  <a:srgbClr val="000080"/>
                </a:solidFill>
                <a:highlight>
                  <a:srgbClr val="FFFFFF"/>
                </a:highlight>
                <a:latin typeface="Courier New" pitchFamily="49" charset="0"/>
                <a:cs typeface="Courier New" pitchFamily="49" charset="0"/>
              </a:rPr>
              <a:t>&gt;</a:t>
            </a:r>
            <a:r>
              <a:rPr lang="en-US" b="1" dirty="0">
                <a:solidFill>
                  <a:srgbClr val="000000"/>
                </a:solidFill>
                <a:highlight>
                  <a:srgbClr val="FFFFFF"/>
                </a:highlight>
                <a:latin typeface="Courier New" pitchFamily="49" charset="0"/>
                <a:cs typeface="Courier New" pitchFamily="49" charset="0"/>
              </a:rPr>
              <a:t> </a:t>
            </a:r>
            <a:r>
              <a:rPr lang="en-US" b="1" dirty="0" err="1">
                <a:solidFill>
                  <a:srgbClr val="000000"/>
                </a:solidFill>
                <a:highlight>
                  <a:srgbClr val="FFFFFF"/>
                </a:highlight>
                <a:latin typeface="Courier New" pitchFamily="49" charset="0"/>
                <a:cs typeface="Courier New" pitchFamily="49" charset="0"/>
              </a:rPr>
              <a:t>dev_ptr</a:t>
            </a:r>
            <a:r>
              <a:rPr lang="en-US" b="1"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b="1" dirty="0">
                <a:solidFill>
                  <a:srgbClr val="000000"/>
                </a:solidFill>
                <a:highlight>
                  <a:srgbClr val="FFFFFF"/>
                </a:highlight>
                <a:latin typeface="Courier New" pitchFamily="49" charset="0"/>
                <a:cs typeface="Courier New" pitchFamily="49" charset="0"/>
              </a:rPr>
              <a:t> </a:t>
            </a:r>
            <a:r>
              <a:rPr lang="en-US" b="1" dirty="0" smtClean="0">
                <a:solidFill>
                  <a:srgbClr val="000000"/>
                </a:solidFill>
                <a:highlight>
                  <a:srgbClr val="FFFFFF"/>
                </a:highlight>
                <a:latin typeface="Courier New" pitchFamily="49" charset="0"/>
                <a:cs typeface="Courier New" pitchFamily="49" charset="0"/>
              </a:rPr>
              <a:t>	</a:t>
            </a:r>
            <a:r>
              <a:rPr lang="en-US" b="1" dirty="0" err="1" smtClean="0">
                <a:solidFill>
                  <a:srgbClr val="000000"/>
                </a:solidFill>
                <a:highlight>
                  <a:srgbClr val="FFFFFF"/>
                </a:highlight>
                <a:latin typeface="Courier New" pitchFamily="49" charset="0"/>
                <a:cs typeface="Courier New" pitchFamily="49" charset="0"/>
              </a:rPr>
              <a:t>device_pointer_cast</a:t>
            </a:r>
            <a:r>
              <a:rPr lang="en-US" b="1" dirty="0" smtClean="0">
                <a:solidFill>
                  <a:srgbClr val="000080"/>
                </a:solidFill>
                <a:highlight>
                  <a:srgbClr val="FFFFFF"/>
                </a:highlight>
                <a:latin typeface="Courier New" pitchFamily="49" charset="0"/>
                <a:cs typeface="Courier New" pitchFamily="49" charset="0"/>
              </a:rPr>
              <a:t>(</a:t>
            </a:r>
            <a:r>
              <a:rPr lang="en-US" b="1" dirty="0" err="1" smtClean="0">
                <a:solidFill>
                  <a:srgbClr val="000000"/>
                </a:solidFill>
                <a:highlight>
                  <a:srgbClr val="FFFFFF"/>
                </a:highlight>
                <a:latin typeface="Courier New" pitchFamily="49" charset="0"/>
                <a:cs typeface="Courier New" pitchFamily="49" charset="0"/>
              </a:rPr>
              <a:t>raw_ptr</a:t>
            </a:r>
            <a:r>
              <a:rPr lang="en-US" b="1" dirty="0">
                <a:solidFill>
                  <a:srgbClr val="000080"/>
                </a:solidFill>
                <a:highlight>
                  <a:srgbClr val="FFFFFF"/>
                </a:highlight>
                <a:latin typeface="Courier New" pitchFamily="49" charset="0"/>
                <a:cs typeface="Courier New" pitchFamily="49" charset="0"/>
              </a:rPr>
              <a:t>);</a:t>
            </a:r>
            <a:endParaRPr lang="en-US" b="1"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8000"/>
                </a:solidFill>
                <a:highlight>
                  <a:srgbClr val="FFFFFF"/>
                </a:highlight>
                <a:latin typeface="Courier New" pitchFamily="49" charset="0"/>
                <a:cs typeface="Courier New" pitchFamily="49" charset="0"/>
              </a:rPr>
              <a:t>// use device </a:t>
            </a:r>
            <a:r>
              <a:rPr lang="en-US" dirty="0" err="1">
                <a:solidFill>
                  <a:srgbClr val="008000"/>
                </a:solidFill>
                <a:highlight>
                  <a:srgbClr val="FFFFFF"/>
                </a:highlight>
                <a:latin typeface="Courier New" pitchFamily="49" charset="0"/>
                <a:cs typeface="Courier New" pitchFamily="49" charset="0"/>
              </a:rPr>
              <a:t>ptr</a:t>
            </a:r>
            <a:r>
              <a:rPr lang="en-US" dirty="0">
                <a:solidFill>
                  <a:srgbClr val="008000"/>
                </a:solidFill>
                <a:highlight>
                  <a:srgbClr val="FFFFFF"/>
                </a:highlight>
                <a:latin typeface="Courier New" pitchFamily="49" charset="0"/>
                <a:cs typeface="Courier New" pitchFamily="49" charset="0"/>
              </a:rPr>
              <a:t> in Thrust algorithms</a:t>
            </a:r>
          </a:p>
          <a:p>
            <a:pPr marL="0" indent="0">
              <a:buNone/>
            </a:pPr>
            <a:r>
              <a:rPr lang="en-US" dirty="0">
                <a:solidFill>
                  <a:srgbClr val="000000"/>
                </a:solidFill>
                <a:highlight>
                  <a:srgbClr val="FFFFFF"/>
                </a:highlight>
                <a:latin typeface="Courier New" pitchFamily="49" charset="0"/>
                <a:cs typeface="Courier New" pitchFamily="49" charset="0"/>
              </a:rPr>
              <a:t>sort</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dev_ptr</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dev_ptr</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N</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8000"/>
                </a:solidFill>
                <a:highlight>
                  <a:srgbClr val="FFFFFF"/>
                </a:highlight>
                <a:latin typeface="Courier New" pitchFamily="49" charset="0"/>
                <a:cs typeface="Courier New" pitchFamily="49" charset="0"/>
              </a:rPr>
              <a:t>// access device memory through device </a:t>
            </a:r>
            <a:r>
              <a:rPr lang="en-US" dirty="0" err="1">
                <a:solidFill>
                  <a:srgbClr val="008000"/>
                </a:solidFill>
                <a:highlight>
                  <a:srgbClr val="FFFFFF"/>
                </a:highlight>
                <a:latin typeface="Courier New" pitchFamily="49" charset="0"/>
                <a:cs typeface="Courier New" pitchFamily="49" charset="0"/>
              </a:rPr>
              <a:t>ptr</a:t>
            </a:r>
            <a:endParaRPr lang="en-US" dirty="0">
              <a:solidFill>
                <a:srgbClr val="008000"/>
              </a:solidFill>
              <a:highlight>
                <a:srgbClr val="FFFFFF"/>
              </a:highlight>
              <a:latin typeface="Courier New" pitchFamily="49" charset="0"/>
              <a:cs typeface="Courier New" pitchFamily="49" charset="0"/>
            </a:endParaRPr>
          </a:p>
          <a:p>
            <a:pPr marL="0" indent="0">
              <a:buNone/>
            </a:pPr>
            <a:r>
              <a:rPr lang="en-US" dirty="0" err="1">
                <a:solidFill>
                  <a:srgbClr val="000000"/>
                </a:solidFill>
                <a:highlight>
                  <a:srgbClr val="FFFFFF"/>
                </a:highlight>
                <a:latin typeface="Courier New" pitchFamily="49" charset="0"/>
                <a:cs typeface="Courier New" pitchFamily="49" charset="0"/>
              </a:rPr>
              <a:t>dev_ptr</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8000"/>
                </a:solidFill>
                <a:highlight>
                  <a:srgbClr val="FFFFFF"/>
                </a:highlight>
                <a:latin typeface="Courier New" pitchFamily="49" charset="0"/>
                <a:cs typeface="Courier New" pitchFamily="49" charset="0"/>
              </a:rPr>
              <a:t>// free memory</a:t>
            </a:r>
          </a:p>
          <a:p>
            <a:pPr marL="0" indent="0">
              <a:buNone/>
            </a:pPr>
            <a:r>
              <a:rPr lang="en-US" dirty="0" err="1">
                <a:solidFill>
                  <a:srgbClr val="000000"/>
                </a:solidFill>
                <a:highlight>
                  <a:srgbClr val="FFFFFF"/>
                </a:highlight>
                <a:latin typeface="Courier New" pitchFamily="49" charset="0"/>
                <a:cs typeface="Courier New" pitchFamily="49" charset="0"/>
              </a:rPr>
              <a:t>cudaFree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raw </a:t>
            </a:r>
            <a:r>
              <a:rPr lang="en-US" dirty="0" err="1">
                <a:solidFill>
                  <a:srgbClr val="000000"/>
                </a:solidFill>
                <a:highlight>
                  <a:srgbClr val="FFFFFF"/>
                </a:highlight>
                <a:latin typeface="Courier New" pitchFamily="49" charset="0"/>
                <a:cs typeface="Courier New" pitchFamily="49" charset="0"/>
              </a:rPr>
              <a:t>ptr</a:t>
            </a:r>
            <a:r>
              <a:rPr lang="en-US" b="1" dirty="0">
                <a:solidFill>
                  <a:srgbClr val="000080"/>
                </a:solidFill>
                <a:highlight>
                  <a:srgbClr val="FFFFFF"/>
                </a:highlight>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AD196BB-84A3-4A7D-A32A-91DA7D8D1D3C}" type="slidenum">
              <a:rPr lang="en-US" smtClean="0"/>
              <a:t>18</a:t>
            </a:fld>
            <a:endParaRPr lang="en-US"/>
          </a:p>
        </p:txBody>
      </p:sp>
      <p:sp>
        <p:nvSpPr>
          <p:cNvPr id="5" name="Rectangle 4"/>
          <p:cNvSpPr/>
          <p:nvPr/>
        </p:nvSpPr>
        <p:spPr>
          <a:xfrm>
            <a:off x="4191000" y="6248400"/>
            <a:ext cx="3810000" cy="369332"/>
          </a:xfrm>
          <a:prstGeom prst="rect">
            <a:avLst/>
          </a:prstGeom>
        </p:spPr>
        <p:txBody>
          <a:bodyPr wrap="square">
            <a:spAutoFit/>
          </a:bodyPr>
          <a:lstStyle/>
          <a:p>
            <a:r>
              <a:rPr lang="en-US" dirty="0" smtClean="0"/>
              <a:t>Code from </a:t>
            </a:r>
            <a:r>
              <a:rPr lang="en-US" dirty="0" smtClean="0">
                <a:hlinkClick r:id="rId3"/>
              </a:rPr>
              <a:t>GPU Computing Gems</a:t>
            </a:r>
            <a:endParaRPr lang="en-US" dirty="0"/>
          </a:p>
        </p:txBody>
      </p:sp>
    </p:spTree>
    <p:extLst>
      <p:ext uri="{BB962C8B-B14F-4D97-AF65-F5344CB8AC3E}">
        <p14:creationId xmlns:p14="http://schemas.microsoft.com/office/powerpoint/2010/main" val="2335582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Thrust with User-Defined Functions</a:t>
            </a:r>
            <a:endParaRPr lang="en-US" dirty="0"/>
          </a:p>
        </p:txBody>
      </p:sp>
      <p:sp>
        <p:nvSpPr>
          <p:cNvPr id="10" name="Content Placeholder 9"/>
          <p:cNvSpPr>
            <a:spLocks noGrp="1"/>
          </p:cNvSpPr>
          <p:nvPr>
            <p:ph idx="1"/>
          </p:nvPr>
        </p:nvSpPr>
        <p:spPr/>
        <p:txBody>
          <a:bodyPr>
            <a:noAutofit/>
          </a:bodyPr>
          <a:lstStyle/>
          <a:p>
            <a:pPr marL="0" indent="0">
              <a:buNone/>
            </a:pPr>
            <a:r>
              <a:rPr lang="en-US" sz="1800" dirty="0" err="1" smtClean="0">
                <a:solidFill>
                  <a:srgbClr val="8000FF"/>
                </a:solidFill>
                <a:highlight>
                  <a:srgbClr val="FFFFFF"/>
                </a:highlight>
                <a:latin typeface="Courier New" pitchFamily="49" charset="0"/>
                <a:cs typeface="Courier New" pitchFamily="49" charset="0"/>
              </a:rPr>
              <a:t>struct</a:t>
            </a:r>
            <a:r>
              <a:rPr lang="en-US" sz="1800" dirty="0" smtClean="0">
                <a:solidFill>
                  <a:srgbClr val="000000"/>
                </a:solidFill>
                <a:highlight>
                  <a:srgbClr val="FFFFFF"/>
                </a:highlight>
                <a:latin typeface="Courier New" pitchFamily="49" charset="0"/>
                <a:cs typeface="Courier New" pitchFamily="49" charset="0"/>
              </a:rPr>
              <a:t> </a:t>
            </a:r>
            <a:r>
              <a:rPr lang="en-US" sz="1800" dirty="0" err="1" smtClean="0">
                <a:solidFill>
                  <a:srgbClr val="000000"/>
                </a:solidFill>
                <a:highlight>
                  <a:srgbClr val="FFFFFF"/>
                </a:highlight>
                <a:latin typeface="Courier New" pitchFamily="49" charset="0"/>
                <a:cs typeface="Courier New" pitchFamily="49" charset="0"/>
              </a:rPr>
              <a:t>saxpy</a:t>
            </a:r>
            <a:r>
              <a:rPr lang="en-US" sz="1800" dirty="0" err="1">
                <a:solidFill>
                  <a:srgbClr val="000000"/>
                </a:solidFill>
                <a:highlight>
                  <a:srgbClr val="FFFFFF"/>
                </a:highlight>
                <a:latin typeface="Courier New" pitchFamily="49" charset="0"/>
                <a:cs typeface="Courier New" pitchFamily="49" charset="0"/>
              </a:rPr>
              <a:t>_</a:t>
            </a:r>
            <a:r>
              <a:rPr lang="en-US" sz="1800" dirty="0" err="1" smtClean="0">
                <a:solidFill>
                  <a:srgbClr val="000000"/>
                </a:solidFill>
                <a:highlight>
                  <a:srgbClr val="FFFFFF"/>
                </a:highlight>
                <a:latin typeface="Courier New" pitchFamily="49" charset="0"/>
                <a:cs typeface="Courier New" pitchFamily="49" charset="0"/>
              </a:rPr>
              <a:t>functor</a:t>
            </a:r>
            <a:r>
              <a:rPr lang="en-US" sz="1800" dirty="0" smtClean="0">
                <a:solidFill>
                  <a:srgbClr val="000000"/>
                </a:solidFill>
                <a:highlight>
                  <a:srgbClr val="FFFFFF"/>
                </a:highlight>
                <a:latin typeface="Courier New" pitchFamily="49" charset="0"/>
                <a:cs typeface="Courier New" pitchFamily="49" charset="0"/>
              </a:rPr>
              <a:t> </a:t>
            </a:r>
            <a:r>
              <a:rPr lang="en-US" sz="1800" b="1" dirty="0" smtClean="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smtClean="0">
                <a:solidFill>
                  <a:srgbClr val="000000"/>
                </a:solidFill>
                <a:highlight>
                  <a:srgbClr val="FFFFFF"/>
                </a:highlight>
                <a:latin typeface="Courier New" pitchFamily="49" charset="0"/>
                <a:cs typeface="Courier New" pitchFamily="49" charset="0"/>
              </a:rPr>
              <a:t>	</a:t>
            </a:r>
            <a:r>
              <a:rPr lang="en-US" sz="1800" dirty="0" err="1" smtClean="0">
                <a:solidFill>
                  <a:srgbClr val="8000FF"/>
                </a:solidFill>
                <a:highlight>
                  <a:srgbClr val="FFFFFF"/>
                </a:highlight>
                <a:latin typeface="Courier New" pitchFamily="49" charset="0"/>
                <a:cs typeface="Courier New" pitchFamily="49" charset="0"/>
              </a:rPr>
              <a:t>const</a:t>
            </a:r>
            <a:r>
              <a:rPr lang="en-US" sz="1800" dirty="0" smtClean="0">
                <a:solidFill>
                  <a:srgbClr val="000000"/>
                </a:solidFill>
                <a:highlight>
                  <a:srgbClr val="FFFFFF"/>
                </a:highlight>
                <a:latin typeface="Courier New" pitchFamily="49" charset="0"/>
                <a:cs typeface="Courier New" pitchFamily="49" charset="0"/>
              </a:rPr>
              <a:t> </a:t>
            </a:r>
            <a:r>
              <a:rPr lang="en-US" sz="1800" dirty="0">
                <a:solidFill>
                  <a:srgbClr val="8000FF"/>
                </a:solidFill>
                <a:highlight>
                  <a:srgbClr val="FFFFFF"/>
                </a:highlight>
                <a:latin typeface="Courier New" pitchFamily="49" charset="0"/>
                <a:cs typeface="Courier New" pitchFamily="49" charset="0"/>
              </a:rPr>
              <a:t>float</a:t>
            </a:r>
            <a:r>
              <a:rPr lang="en-US" sz="1800" dirty="0">
                <a:solidFill>
                  <a:srgbClr val="000000"/>
                </a:solidFill>
                <a:highlight>
                  <a:srgbClr val="FFFFFF"/>
                </a:highlight>
                <a:latin typeface="Courier New" pitchFamily="49" charset="0"/>
                <a:cs typeface="Courier New" pitchFamily="49" charset="0"/>
              </a:rPr>
              <a:t> a</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a:solidFill>
                  <a:srgbClr val="000000"/>
                </a:solidFill>
                <a:highlight>
                  <a:srgbClr val="FFFFFF"/>
                </a:highlight>
                <a:latin typeface="Courier New" pitchFamily="49" charset="0"/>
                <a:cs typeface="Courier New" pitchFamily="49" charset="0"/>
              </a:rPr>
              <a:t>	</a:t>
            </a:r>
            <a:r>
              <a:rPr lang="en-US" sz="1800" dirty="0" err="1" smtClean="0">
                <a:solidFill>
                  <a:srgbClr val="000000"/>
                </a:solidFill>
                <a:highlight>
                  <a:srgbClr val="FFFFFF"/>
                </a:highlight>
                <a:latin typeface="Courier New" pitchFamily="49" charset="0"/>
                <a:cs typeface="Courier New" pitchFamily="49" charset="0"/>
              </a:rPr>
              <a:t>saxpy_functor</a:t>
            </a:r>
            <a:r>
              <a:rPr lang="en-US" sz="1800" b="1" dirty="0" smtClean="0">
                <a:solidFill>
                  <a:srgbClr val="000080"/>
                </a:solidFill>
                <a:highlight>
                  <a:srgbClr val="FFFFFF"/>
                </a:highlight>
                <a:latin typeface="Courier New" pitchFamily="49" charset="0"/>
                <a:cs typeface="Courier New" pitchFamily="49" charset="0"/>
              </a:rPr>
              <a:t>(</a:t>
            </a:r>
            <a:r>
              <a:rPr lang="en-US" sz="1800" dirty="0" smtClean="0">
                <a:solidFill>
                  <a:srgbClr val="8000FF"/>
                </a:solidFill>
                <a:highlight>
                  <a:srgbClr val="FFFFFF"/>
                </a:highlight>
                <a:latin typeface="Courier New" pitchFamily="49" charset="0"/>
                <a:cs typeface="Courier New" pitchFamily="49" charset="0"/>
              </a:rPr>
              <a:t>float</a:t>
            </a:r>
            <a:r>
              <a:rPr lang="en-US" sz="1800" dirty="0" smtClean="0">
                <a:solidFill>
                  <a:srgbClr val="000000"/>
                </a:solidFill>
                <a:highlight>
                  <a:srgbClr val="FFFFFF"/>
                </a:highlight>
                <a:latin typeface="Courier New" pitchFamily="49" charset="0"/>
                <a:cs typeface="Courier New" pitchFamily="49" charset="0"/>
              </a:rPr>
              <a:t> </a:t>
            </a:r>
            <a:r>
              <a:rPr lang="en-US" sz="1800" dirty="0">
                <a:solidFill>
                  <a:srgbClr val="000000"/>
                </a:solidFill>
                <a:highlight>
                  <a:srgbClr val="FFFFFF"/>
                </a:highlight>
                <a:latin typeface="Courier New" pitchFamily="49" charset="0"/>
                <a:cs typeface="Courier New" pitchFamily="49" charset="0"/>
              </a:rPr>
              <a:t>a</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a:solidFill>
                  <a:srgbClr val="000000"/>
                </a:solidFill>
                <a:highlight>
                  <a:srgbClr val="FFFFFF"/>
                </a:highlight>
                <a:latin typeface="Courier New" pitchFamily="49" charset="0"/>
                <a:cs typeface="Courier New" pitchFamily="49" charset="0"/>
              </a:rPr>
              <a:t>	__host__ __device__</a:t>
            </a:r>
          </a:p>
          <a:p>
            <a:pPr marL="0" indent="0">
              <a:buNone/>
            </a:pP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8000FF"/>
                </a:solidFill>
                <a:highlight>
                  <a:srgbClr val="FFFFFF"/>
                </a:highlight>
                <a:latin typeface="Courier New" pitchFamily="49" charset="0"/>
                <a:cs typeface="Courier New" pitchFamily="49" charset="0"/>
              </a:rPr>
              <a:t>float</a:t>
            </a:r>
            <a:r>
              <a:rPr lang="en-US" sz="1800" dirty="0">
                <a:solidFill>
                  <a:srgbClr val="000000"/>
                </a:solidFill>
                <a:highlight>
                  <a:srgbClr val="FFFFFF"/>
                </a:highlight>
                <a:latin typeface="Courier New" pitchFamily="49" charset="0"/>
                <a:cs typeface="Courier New" pitchFamily="49" charset="0"/>
              </a:rPr>
              <a:t> </a:t>
            </a:r>
            <a:r>
              <a:rPr lang="en-US" sz="1800" b="1" dirty="0">
                <a:solidFill>
                  <a:srgbClr val="0000FF"/>
                </a:solidFill>
                <a:highlight>
                  <a:srgbClr val="FFFFFF"/>
                </a:highlight>
                <a:latin typeface="Courier New" pitchFamily="49" charset="0"/>
                <a:cs typeface="Courier New" pitchFamily="49" charset="0"/>
              </a:rPr>
              <a:t>operator</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8000FF"/>
                </a:solidFill>
                <a:highlight>
                  <a:srgbClr val="FFFFFF"/>
                </a:highlight>
                <a:latin typeface="Courier New" pitchFamily="49" charset="0"/>
                <a:cs typeface="Courier New" pitchFamily="49" charset="0"/>
              </a:rPr>
              <a:t>float</a:t>
            </a:r>
            <a:r>
              <a:rPr lang="en-US" sz="1800" dirty="0">
                <a:solidFill>
                  <a:srgbClr val="000000"/>
                </a:solidFill>
                <a:highlight>
                  <a:srgbClr val="FFFFFF"/>
                </a:highlight>
                <a:latin typeface="Courier New" pitchFamily="49" charset="0"/>
                <a:cs typeface="Courier New" pitchFamily="49" charset="0"/>
              </a:rPr>
              <a:t> x</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8000FF"/>
                </a:solidFill>
                <a:highlight>
                  <a:srgbClr val="FFFFFF"/>
                </a:highlight>
                <a:latin typeface="Courier New" pitchFamily="49" charset="0"/>
                <a:cs typeface="Courier New" pitchFamily="49" charset="0"/>
              </a:rPr>
              <a:t>float</a:t>
            </a:r>
            <a:r>
              <a:rPr lang="en-US" sz="1800" dirty="0">
                <a:solidFill>
                  <a:srgbClr val="000000"/>
                </a:solidFill>
                <a:highlight>
                  <a:srgbClr val="FFFFFF"/>
                </a:highlight>
                <a:latin typeface="Courier New" pitchFamily="49" charset="0"/>
                <a:cs typeface="Courier New" pitchFamily="49" charset="0"/>
              </a:rPr>
              <a:t> y</a:t>
            </a:r>
            <a:r>
              <a:rPr lang="en-US" sz="1800" b="1" dirty="0" smtClean="0">
                <a:solidFill>
                  <a:srgbClr val="000080"/>
                </a:solidFill>
                <a:highlight>
                  <a:srgbClr val="FFFFFF"/>
                </a:highlight>
                <a:latin typeface="Courier New" pitchFamily="49" charset="0"/>
                <a:cs typeface="Courier New" pitchFamily="49" charset="0"/>
              </a:rPr>
              <a:t>){ </a:t>
            </a:r>
            <a:r>
              <a:rPr lang="en-US" sz="1800" b="1" dirty="0" smtClean="0">
                <a:solidFill>
                  <a:srgbClr val="0000FF"/>
                </a:solidFill>
                <a:highlight>
                  <a:srgbClr val="FFFFFF"/>
                </a:highlight>
                <a:latin typeface="Courier New" pitchFamily="49" charset="0"/>
                <a:cs typeface="Courier New" pitchFamily="49" charset="0"/>
              </a:rPr>
              <a:t>return</a:t>
            </a:r>
            <a:r>
              <a:rPr lang="en-US" sz="1800" dirty="0" smtClean="0">
                <a:solidFill>
                  <a:srgbClr val="000000"/>
                </a:solidFill>
                <a:highlight>
                  <a:srgbClr val="FFFFFF"/>
                </a:highlight>
                <a:latin typeface="Courier New" pitchFamily="49" charset="0"/>
                <a:cs typeface="Courier New" pitchFamily="49" charset="0"/>
              </a:rPr>
              <a:t> a</a:t>
            </a:r>
            <a:r>
              <a:rPr lang="en-US" sz="1800" b="1" dirty="0" smtClean="0">
                <a:solidFill>
                  <a:srgbClr val="000080"/>
                </a:solidFill>
                <a:highlight>
                  <a:srgbClr val="FFFFFF"/>
                </a:highlight>
                <a:latin typeface="Courier New" pitchFamily="49" charset="0"/>
                <a:cs typeface="Courier New" pitchFamily="49" charset="0"/>
              </a:rPr>
              <a:t>*</a:t>
            </a:r>
            <a:r>
              <a:rPr lang="en-US" sz="1800" dirty="0" err="1" smtClean="0">
                <a:solidFill>
                  <a:srgbClr val="000000"/>
                </a:solidFill>
                <a:highlight>
                  <a:srgbClr val="FFFFFF"/>
                </a:highlight>
                <a:latin typeface="Courier New" pitchFamily="49" charset="0"/>
                <a:cs typeface="Courier New" pitchFamily="49" charset="0"/>
              </a:rPr>
              <a:t>x</a:t>
            </a:r>
            <a:r>
              <a:rPr lang="en-US" sz="1800" b="1" dirty="0" err="1" smtClean="0">
                <a:solidFill>
                  <a:srgbClr val="000080"/>
                </a:solidFill>
                <a:highlight>
                  <a:srgbClr val="FFFFFF"/>
                </a:highlight>
                <a:latin typeface="Courier New" pitchFamily="49" charset="0"/>
                <a:cs typeface="Courier New" pitchFamily="49" charset="0"/>
              </a:rPr>
              <a:t>+</a:t>
            </a:r>
            <a:r>
              <a:rPr lang="en-US" sz="1800" dirty="0" err="1" smtClean="0">
                <a:solidFill>
                  <a:srgbClr val="000000"/>
                </a:solidFill>
                <a:highlight>
                  <a:srgbClr val="FFFFFF"/>
                </a:highlight>
                <a:latin typeface="Courier New" pitchFamily="49" charset="0"/>
                <a:cs typeface="Courier New" pitchFamily="49" charset="0"/>
              </a:rPr>
              <a:t>y</a:t>
            </a:r>
            <a:r>
              <a:rPr lang="en-US" sz="1800" b="1" dirty="0" smtClean="0">
                <a:solidFill>
                  <a:srgbClr val="000080"/>
                </a:solidFill>
                <a:highlight>
                  <a:srgbClr val="FFFFFF"/>
                </a:highlight>
                <a:latin typeface="Courier New" pitchFamily="49" charset="0"/>
                <a:cs typeface="Courier New" pitchFamily="49" charset="0"/>
              </a:rPr>
              <a:t>; }</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a:solidFill>
                  <a:srgbClr val="8000FF"/>
                </a:solidFill>
                <a:highlight>
                  <a:srgbClr val="FFFFFF"/>
                </a:highlight>
                <a:latin typeface="Courier New" pitchFamily="49" charset="0"/>
                <a:cs typeface="Courier New" pitchFamily="49" charset="0"/>
              </a:rPr>
              <a:t>void</a:t>
            </a: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saxpy</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8000FF"/>
                </a:solidFill>
                <a:highlight>
                  <a:srgbClr val="FFFFFF"/>
                </a:highlight>
                <a:latin typeface="Courier New" pitchFamily="49" charset="0"/>
                <a:cs typeface="Courier New" pitchFamily="49" charset="0"/>
              </a:rPr>
              <a:t>float</a:t>
            </a:r>
            <a:r>
              <a:rPr lang="en-US" sz="1800" dirty="0">
                <a:solidFill>
                  <a:srgbClr val="000000"/>
                </a:solidFill>
                <a:highlight>
                  <a:srgbClr val="FFFFFF"/>
                </a:highlight>
                <a:latin typeface="Courier New" pitchFamily="49" charset="0"/>
                <a:cs typeface="Courier New" pitchFamily="49" charset="0"/>
              </a:rPr>
              <a:t> a</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device vector</a:t>
            </a:r>
            <a:r>
              <a:rPr lang="en-US" sz="1800" b="1" dirty="0">
                <a:solidFill>
                  <a:srgbClr val="000080"/>
                </a:solidFill>
                <a:highlight>
                  <a:srgbClr val="FFFFFF"/>
                </a:highlight>
                <a:latin typeface="Courier New" pitchFamily="49" charset="0"/>
                <a:cs typeface="Courier New" pitchFamily="49" charset="0"/>
              </a:rPr>
              <a:t>&lt;</a:t>
            </a:r>
            <a:r>
              <a:rPr lang="en-US" sz="1800" dirty="0">
                <a:solidFill>
                  <a:srgbClr val="8000FF"/>
                </a:solidFill>
                <a:highlight>
                  <a:srgbClr val="FFFFFF"/>
                </a:highlight>
                <a:latin typeface="Courier New" pitchFamily="49" charset="0"/>
                <a:cs typeface="Courier New" pitchFamily="49" charset="0"/>
              </a:rPr>
              <a:t>float</a:t>
            </a:r>
            <a:r>
              <a:rPr lang="en-US" sz="1800" b="1" dirty="0">
                <a:solidFill>
                  <a:srgbClr val="000080"/>
                </a:solidFill>
                <a:highlight>
                  <a:srgbClr val="FFFFFF"/>
                </a:highlight>
                <a:latin typeface="Courier New" pitchFamily="49" charset="0"/>
                <a:cs typeface="Courier New" pitchFamily="49" charset="0"/>
              </a:rPr>
              <a:t>&gt;&amp;</a:t>
            </a:r>
            <a:r>
              <a:rPr lang="en-US" sz="1800" dirty="0">
                <a:solidFill>
                  <a:srgbClr val="000000"/>
                </a:solidFill>
                <a:highlight>
                  <a:srgbClr val="FFFFFF"/>
                </a:highlight>
                <a:latin typeface="Courier New" pitchFamily="49" charset="0"/>
                <a:cs typeface="Courier New" pitchFamily="49" charset="0"/>
              </a:rPr>
              <a:t> x</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device vector</a:t>
            </a:r>
            <a:r>
              <a:rPr lang="en-US" sz="1800" b="1" dirty="0">
                <a:solidFill>
                  <a:srgbClr val="000080"/>
                </a:solidFill>
                <a:highlight>
                  <a:srgbClr val="FFFFFF"/>
                </a:highlight>
                <a:latin typeface="Courier New" pitchFamily="49" charset="0"/>
                <a:cs typeface="Courier New" pitchFamily="49" charset="0"/>
              </a:rPr>
              <a:t>&lt;</a:t>
            </a:r>
            <a:r>
              <a:rPr lang="en-US" sz="1800" dirty="0">
                <a:solidFill>
                  <a:srgbClr val="8000FF"/>
                </a:solidFill>
                <a:highlight>
                  <a:srgbClr val="FFFFFF"/>
                </a:highlight>
                <a:latin typeface="Courier New" pitchFamily="49" charset="0"/>
                <a:cs typeface="Courier New" pitchFamily="49" charset="0"/>
              </a:rPr>
              <a:t>float</a:t>
            </a:r>
            <a:r>
              <a:rPr lang="en-US" sz="1800" b="1" dirty="0">
                <a:solidFill>
                  <a:srgbClr val="000080"/>
                </a:solidFill>
                <a:highlight>
                  <a:srgbClr val="FFFFFF"/>
                </a:highlight>
                <a:latin typeface="Courier New" pitchFamily="49" charset="0"/>
                <a:cs typeface="Courier New" pitchFamily="49" charset="0"/>
              </a:rPr>
              <a:t>&gt;&amp;</a:t>
            </a:r>
            <a:r>
              <a:rPr lang="en-US" sz="1800" dirty="0">
                <a:solidFill>
                  <a:srgbClr val="000000"/>
                </a:solidFill>
                <a:highlight>
                  <a:srgbClr val="FFFFFF"/>
                </a:highlight>
                <a:latin typeface="Courier New" pitchFamily="49" charset="0"/>
                <a:cs typeface="Courier New" pitchFamily="49" charset="0"/>
              </a:rPr>
              <a:t> y</a:t>
            </a:r>
            <a:r>
              <a:rPr lang="en-US" sz="1800" b="1" dirty="0" smtClean="0">
                <a:solidFill>
                  <a:srgbClr val="000080"/>
                </a:solidFill>
                <a:highlight>
                  <a:srgbClr val="FFFFFF"/>
                </a:highlight>
                <a:latin typeface="Courier New" pitchFamily="49" charset="0"/>
                <a:cs typeface="Courier New" pitchFamily="49" charset="0"/>
              </a:rPr>
              <a:t>) {</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008000"/>
                </a:solidFill>
                <a:highlight>
                  <a:srgbClr val="FFFFFF"/>
                </a:highlight>
                <a:latin typeface="Courier New" pitchFamily="49" charset="0"/>
                <a:cs typeface="Courier New" pitchFamily="49" charset="0"/>
              </a:rPr>
              <a:t>// setup </a:t>
            </a:r>
            <a:r>
              <a:rPr lang="en-US" sz="1800" dirty="0" err="1">
                <a:solidFill>
                  <a:srgbClr val="008000"/>
                </a:solidFill>
                <a:highlight>
                  <a:srgbClr val="FFFFFF"/>
                </a:highlight>
                <a:latin typeface="Courier New" pitchFamily="49" charset="0"/>
                <a:cs typeface="Courier New" pitchFamily="49" charset="0"/>
              </a:rPr>
              <a:t>functor</a:t>
            </a:r>
            <a:endParaRPr lang="en-US" sz="1800" dirty="0">
              <a:solidFill>
                <a:srgbClr val="008000"/>
              </a:solidFill>
              <a:highlight>
                <a:srgbClr val="FFFFFF"/>
              </a:highlight>
              <a:latin typeface="Courier New" pitchFamily="49" charset="0"/>
              <a:cs typeface="Courier New" pitchFamily="49" charset="0"/>
            </a:endParaRPr>
          </a:p>
          <a:p>
            <a:pPr marL="0" indent="0">
              <a:buNone/>
            </a:pPr>
            <a:r>
              <a:rPr lang="en-US" sz="1800" dirty="0">
                <a:solidFill>
                  <a:srgbClr val="000000"/>
                </a:solidFill>
                <a:highlight>
                  <a:srgbClr val="FFFFFF"/>
                </a:highlight>
                <a:latin typeface="Courier New" pitchFamily="49" charset="0"/>
                <a:cs typeface="Courier New" pitchFamily="49" charset="0"/>
              </a:rPr>
              <a:t>	</a:t>
            </a:r>
            <a:r>
              <a:rPr lang="en-US" sz="1800" dirty="0" err="1" smtClean="0">
                <a:solidFill>
                  <a:srgbClr val="000000"/>
                </a:solidFill>
                <a:highlight>
                  <a:srgbClr val="FFFFFF"/>
                </a:highlight>
                <a:latin typeface="Courier New" pitchFamily="49" charset="0"/>
                <a:cs typeface="Courier New" pitchFamily="49" charset="0"/>
              </a:rPr>
              <a:t>saxpy_functor</a:t>
            </a:r>
            <a:r>
              <a:rPr lang="en-US" sz="1800" dirty="0" smtClean="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func</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a</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008000"/>
                </a:solidFill>
                <a:highlight>
                  <a:srgbClr val="FFFFFF"/>
                </a:highlight>
                <a:latin typeface="Courier New" pitchFamily="49" charset="0"/>
                <a:cs typeface="Courier New" pitchFamily="49" charset="0"/>
              </a:rPr>
              <a:t>// call transform</a:t>
            </a:r>
          </a:p>
          <a:p>
            <a:pPr marL="0" indent="0">
              <a:buNone/>
            </a:pPr>
            <a:r>
              <a:rPr lang="en-US" sz="1800" dirty="0">
                <a:solidFill>
                  <a:srgbClr val="000000"/>
                </a:solidFill>
                <a:highlight>
                  <a:srgbClr val="FFFFFF"/>
                </a:highlight>
                <a:latin typeface="Courier New" pitchFamily="49" charset="0"/>
                <a:cs typeface="Courier New" pitchFamily="49" charset="0"/>
              </a:rPr>
              <a:t>	transform</a:t>
            </a:r>
            <a:r>
              <a:rPr lang="en-US" sz="1800" b="1" dirty="0">
                <a:solidFill>
                  <a:srgbClr val="000080"/>
                </a:solidFill>
                <a:highlight>
                  <a:srgbClr val="FFFFFF"/>
                </a:highlight>
                <a:latin typeface="Courier New" pitchFamily="49" charset="0"/>
                <a:cs typeface="Courier New" pitchFamily="49" charset="0"/>
              </a:rPr>
              <a:t>(</a:t>
            </a:r>
            <a:r>
              <a:rPr lang="en-US" sz="1800" dirty="0" err="1">
                <a:solidFill>
                  <a:srgbClr val="000000"/>
                </a:solidFill>
                <a:highlight>
                  <a:srgbClr val="FFFFFF"/>
                </a:highlight>
                <a:latin typeface="Courier New" pitchFamily="49" charset="0"/>
                <a:cs typeface="Courier New" pitchFamily="49" charset="0"/>
              </a:rPr>
              <a:t>x</a:t>
            </a:r>
            <a:r>
              <a:rPr lang="en-US" sz="1800" b="1" dirty="0" err="1">
                <a:solidFill>
                  <a:srgbClr val="000080"/>
                </a:solidFill>
                <a:highlight>
                  <a:srgbClr val="FFFFFF"/>
                </a:highlight>
                <a:latin typeface="Courier New" pitchFamily="49" charset="0"/>
                <a:cs typeface="Courier New" pitchFamily="49" charset="0"/>
              </a:rPr>
              <a:t>.</a:t>
            </a:r>
            <a:r>
              <a:rPr lang="en-US" sz="1800" dirty="0" err="1">
                <a:solidFill>
                  <a:srgbClr val="000000"/>
                </a:solidFill>
                <a:highlight>
                  <a:srgbClr val="FFFFFF"/>
                </a:highlight>
                <a:latin typeface="Courier New" pitchFamily="49" charset="0"/>
                <a:cs typeface="Courier New" pitchFamily="49" charset="0"/>
              </a:rPr>
              <a:t>begin</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x</a:t>
            </a:r>
            <a:r>
              <a:rPr lang="en-US" sz="1800" b="1" dirty="0" err="1">
                <a:solidFill>
                  <a:srgbClr val="000080"/>
                </a:solidFill>
                <a:highlight>
                  <a:srgbClr val="FFFFFF"/>
                </a:highlight>
                <a:latin typeface="Courier New" pitchFamily="49" charset="0"/>
                <a:cs typeface="Courier New" pitchFamily="49" charset="0"/>
              </a:rPr>
              <a:t>.</a:t>
            </a:r>
            <a:r>
              <a:rPr lang="en-US" sz="1800" dirty="0" err="1">
                <a:solidFill>
                  <a:srgbClr val="000000"/>
                </a:solidFill>
                <a:highlight>
                  <a:srgbClr val="FFFFFF"/>
                </a:highlight>
                <a:latin typeface="Courier New" pitchFamily="49" charset="0"/>
                <a:cs typeface="Courier New" pitchFamily="49" charset="0"/>
              </a:rPr>
              <a:t>end</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y</a:t>
            </a:r>
            <a:r>
              <a:rPr lang="en-US" sz="1800" b="1" dirty="0" err="1">
                <a:solidFill>
                  <a:srgbClr val="000080"/>
                </a:solidFill>
                <a:highlight>
                  <a:srgbClr val="FFFFFF"/>
                </a:highlight>
                <a:latin typeface="Courier New" pitchFamily="49" charset="0"/>
                <a:cs typeface="Courier New" pitchFamily="49" charset="0"/>
              </a:rPr>
              <a:t>.</a:t>
            </a:r>
            <a:r>
              <a:rPr lang="en-US" sz="1800" dirty="0" err="1">
                <a:solidFill>
                  <a:srgbClr val="000000"/>
                </a:solidFill>
                <a:highlight>
                  <a:srgbClr val="FFFFFF"/>
                </a:highlight>
                <a:latin typeface="Courier New" pitchFamily="49" charset="0"/>
                <a:cs typeface="Courier New" pitchFamily="49" charset="0"/>
              </a:rPr>
              <a:t>begin</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y</a:t>
            </a:r>
            <a:r>
              <a:rPr lang="en-US" sz="1800" b="1" dirty="0" err="1">
                <a:solidFill>
                  <a:srgbClr val="000080"/>
                </a:solidFill>
                <a:highlight>
                  <a:srgbClr val="FFFFFF"/>
                </a:highlight>
                <a:latin typeface="Courier New" pitchFamily="49" charset="0"/>
                <a:cs typeface="Courier New" pitchFamily="49" charset="0"/>
              </a:rPr>
              <a:t>.</a:t>
            </a:r>
            <a:r>
              <a:rPr lang="en-US" sz="1800" dirty="0" err="1">
                <a:solidFill>
                  <a:srgbClr val="000000"/>
                </a:solidFill>
                <a:highlight>
                  <a:srgbClr val="FFFFFF"/>
                </a:highlight>
                <a:latin typeface="Courier New" pitchFamily="49" charset="0"/>
                <a:cs typeface="Courier New" pitchFamily="49" charset="0"/>
              </a:rPr>
              <a:t>begin</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func</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b="1" dirty="0">
                <a:solidFill>
                  <a:srgbClr val="000080"/>
                </a:solidFill>
                <a:highlight>
                  <a:srgbClr val="FFFFFF"/>
                </a:highlight>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AD196BB-84A3-4A7D-A32A-91DA7D8D1D3C}" type="slidenum">
              <a:rPr lang="en-US" smtClean="0"/>
              <a:t>19</a:t>
            </a:fld>
            <a:endParaRPr lang="en-US"/>
          </a:p>
        </p:txBody>
      </p:sp>
      <p:sp>
        <p:nvSpPr>
          <p:cNvPr id="11" name="Rectangle 10"/>
          <p:cNvSpPr/>
          <p:nvPr/>
        </p:nvSpPr>
        <p:spPr>
          <a:xfrm>
            <a:off x="4191000" y="6248400"/>
            <a:ext cx="3810000" cy="369332"/>
          </a:xfrm>
          <a:prstGeom prst="rect">
            <a:avLst/>
          </a:prstGeom>
        </p:spPr>
        <p:txBody>
          <a:bodyPr wrap="square">
            <a:spAutoFit/>
          </a:bodyPr>
          <a:lstStyle/>
          <a:p>
            <a:r>
              <a:rPr lang="en-US" dirty="0" smtClean="0"/>
              <a:t>Code from </a:t>
            </a:r>
            <a:r>
              <a:rPr lang="en-US" dirty="0" smtClean="0">
                <a:hlinkClick r:id="rId3"/>
              </a:rPr>
              <a:t>GPU Computing Gems</a:t>
            </a:r>
            <a:endParaRPr lang="en-US" dirty="0"/>
          </a:p>
        </p:txBody>
      </p:sp>
    </p:spTree>
    <p:extLst>
      <p:ext uri="{BB962C8B-B14F-4D97-AF65-F5344CB8AC3E}">
        <p14:creationId xmlns:p14="http://schemas.microsoft.com/office/powerpoint/2010/main" val="443258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Agenda</a:t>
            </a:r>
          </a:p>
        </p:txBody>
      </p:sp>
      <p:sp>
        <p:nvSpPr>
          <p:cNvPr id="6147" name="Rectangle 5"/>
          <p:cNvSpPr>
            <a:spLocks noGrp="1" noChangeArrowheads="1"/>
          </p:cNvSpPr>
          <p:nvPr>
            <p:ph idx="1"/>
          </p:nvPr>
        </p:nvSpPr>
        <p:spPr>
          <a:noFill/>
        </p:spPr>
        <p:txBody>
          <a:bodyPr>
            <a:normAutofit/>
          </a:bodyPr>
          <a:lstStyle/>
          <a:p>
            <a:r>
              <a:rPr lang="en-US" dirty="0" smtClean="0"/>
              <a:t>CUDA </a:t>
            </a:r>
            <a:r>
              <a:rPr lang="en-US" dirty="0" err="1" smtClean="0"/>
              <a:t>Toolchain</a:t>
            </a:r>
            <a:endParaRPr lang="en-US" dirty="0" smtClean="0"/>
          </a:p>
          <a:p>
            <a:pPr lvl="1"/>
            <a:r>
              <a:rPr lang="en-US" dirty="0" smtClean="0"/>
              <a:t>APIs</a:t>
            </a:r>
            <a:endParaRPr lang="en-US" dirty="0" smtClean="0"/>
          </a:p>
          <a:p>
            <a:pPr lvl="1"/>
            <a:r>
              <a:rPr lang="en-US" dirty="0" smtClean="0"/>
              <a:t>Language bindings</a:t>
            </a:r>
          </a:p>
          <a:p>
            <a:pPr lvl="1"/>
            <a:r>
              <a:rPr lang="en-US" dirty="0" smtClean="0"/>
              <a:t>Libraries</a:t>
            </a:r>
            <a:endParaRPr lang="en-US" dirty="0" smtClean="0"/>
          </a:p>
          <a:p>
            <a:pPr lvl="1"/>
            <a:r>
              <a:rPr lang="en-US" dirty="0"/>
              <a:t>Visual Profiler</a:t>
            </a:r>
          </a:p>
          <a:p>
            <a:pPr lvl="1"/>
            <a:r>
              <a:rPr lang="en-US" dirty="0"/>
              <a:t>Parallel </a:t>
            </a:r>
            <a:r>
              <a:rPr lang="en-US" dirty="0" err="1" smtClean="0"/>
              <a:t>Nsight</a:t>
            </a:r>
            <a:endParaRPr lang="en-US" dirty="0"/>
          </a:p>
          <a:p>
            <a:r>
              <a:rPr lang="en-US" dirty="0"/>
              <a:t>OpenCL</a:t>
            </a:r>
          </a:p>
          <a:p>
            <a:r>
              <a:rPr lang="en-US" dirty="0" smtClean="0"/>
              <a:t>C</a:t>
            </a:r>
            <a:r>
              <a:rPr lang="en-US" dirty="0"/>
              <a:t>++ AMP</a:t>
            </a:r>
          </a:p>
          <a:p>
            <a:pPr eaLnBrk="1" hangingPunct="1"/>
            <a:endParaRPr lang="en-US" dirty="0" smtClean="0"/>
          </a:p>
          <a:p>
            <a:pPr lvl="1" eaLnBrk="1" hangingPunct="1">
              <a:buFont typeface="Wingdings" pitchFamily="2" charset="2"/>
              <a:buNone/>
            </a:pPr>
            <a:endParaRPr lang="en-US" dirty="0" smtClean="0"/>
          </a:p>
        </p:txBody>
      </p:sp>
      <p:sp>
        <p:nvSpPr>
          <p:cNvPr id="2" name="Slide Number Placeholder 1"/>
          <p:cNvSpPr>
            <a:spLocks noGrp="1"/>
          </p:cNvSpPr>
          <p:nvPr>
            <p:ph type="sldNum" sz="quarter" idx="12"/>
          </p:nvPr>
        </p:nvSpPr>
        <p:spPr/>
        <p:txBody>
          <a:bodyPr/>
          <a:lstStyle/>
          <a:p>
            <a:fld id="{8AD196BB-84A3-4A7D-A32A-91DA7D8D1D3C}" type="slidenum">
              <a:rPr lang="en-US" smtClean="0"/>
              <a:t>2</a:t>
            </a:fld>
            <a:endParaRPr lang="en-US"/>
          </a:p>
        </p:txBody>
      </p:sp>
    </p:spTree>
    <p:extLst>
      <p:ext uri="{BB962C8B-B14F-4D97-AF65-F5344CB8AC3E}">
        <p14:creationId xmlns:p14="http://schemas.microsoft.com/office/powerpoint/2010/main" val="4224729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Thrust Performance</a:t>
            </a:r>
            <a:endParaRPr lang="en-US" dirty="0"/>
          </a:p>
        </p:txBody>
      </p:sp>
      <p:sp>
        <p:nvSpPr>
          <p:cNvPr id="3" name="Content Placeholder 2"/>
          <p:cNvSpPr>
            <a:spLocks noGrp="1"/>
          </p:cNvSpPr>
          <p:nvPr>
            <p:ph idx="1"/>
          </p:nvPr>
        </p:nvSpPr>
        <p:spPr>
          <a:xfrm>
            <a:off x="457200" y="1600200"/>
            <a:ext cx="8229600" cy="1482671"/>
          </a:xfrm>
        </p:spPr>
        <p:txBody>
          <a:bodyPr>
            <a:normAutofit lnSpcReduction="10000"/>
          </a:bodyPr>
          <a:lstStyle/>
          <a:p>
            <a:r>
              <a:rPr lang="en-US" dirty="0" smtClean="0"/>
              <a:t>Templates allow </a:t>
            </a:r>
            <a:r>
              <a:rPr lang="en-US" dirty="0" err="1" smtClean="0"/>
              <a:t>inlining</a:t>
            </a:r>
            <a:r>
              <a:rPr lang="en-US" dirty="0" smtClean="0"/>
              <a:t> and type analysis</a:t>
            </a:r>
          </a:p>
          <a:p>
            <a:pPr lvl="1"/>
            <a:r>
              <a:rPr lang="en-US" dirty="0" smtClean="0"/>
              <a:t>How could knowing types improve global memory performance?</a:t>
            </a:r>
          </a:p>
          <a:p>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20</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3082871"/>
            <a:ext cx="77628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0" y="6589318"/>
            <a:ext cx="3810000" cy="338554"/>
          </a:xfrm>
          <a:prstGeom prst="rect">
            <a:avLst/>
          </a:prstGeom>
        </p:spPr>
        <p:txBody>
          <a:bodyPr wrap="square">
            <a:spAutoFit/>
          </a:bodyPr>
          <a:lstStyle/>
          <a:p>
            <a:r>
              <a:rPr lang="en-US" sz="1600" dirty="0" smtClean="0"/>
              <a:t>Image from </a:t>
            </a:r>
            <a:r>
              <a:rPr lang="en-US" sz="1600" dirty="0" smtClean="0">
                <a:hlinkClick r:id="rId4"/>
              </a:rPr>
              <a:t>GPU Computing Gems</a:t>
            </a:r>
            <a:endParaRPr lang="en-US" sz="1600" dirty="0"/>
          </a:p>
        </p:txBody>
      </p:sp>
    </p:spTree>
    <p:extLst>
      <p:ext uri="{BB962C8B-B14F-4D97-AF65-F5344CB8AC3E}">
        <p14:creationId xmlns:p14="http://schemas.microsoft.com/office/powerpoint/2010/main" val="3998620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Thrust Toy-box</a:t>
            </a:r>
            <a:endParaRPr lang="en-US" dirty="0"/>
          </a:p>
        </p:txBody>
      </p:sp>
      <p:sp>
        <p:nvSpPr>
          <p:cNvPr id="3" name="Content Placeholder 2"/>
          <p:cNvSpPr>
            <a:spLocks noGrp="1"/>
          </p:cNvSpPr>
          <p:nvPr>
            <p:ph idx="1"/>
          </p:nvPr>
        </p:nvSpPr>
        <p:spPr/>
        <p:txBody>
          <a:bodyPr/>
          <a:lstStyle/>
          <a:p>
            <a:r>
              <a:rPr lang="en-US" dirty="0" smtClean="0"/>
              <a:t>Kernel fusion with </a:t>
            </a:r>
            <a:r>
              <a:rPr lang="en-US" sz="2800" dirty="0" err="1" smtClean="0">
                <a:latin typeface="Courier New" pitchFamily="49" charset="0"/>
                <a:cs typeface="Courier New" pitchFamily="49" charset="0"/>
              </a:rPr>
              <a:t>transform_iterator</a:t>
            </a:r>
            <a:r>
              <a:rPr lang="en-US" sz="2800" dirty="0" smtClean="0">
                <a:latin typeface="Courier New" pitchFamily="49" charset="0"/>
                <a:cs typeface="Courier New" pitchFamily="49" charset="0"/>
              </a:rPr>
              <a:t> </a:t>
            </a:r>
            <a:r>
              <a:rPr lang="en-US" dirty="0" smtClean="0"/>
              <a:t>and </a:t>
            </a:r>
            <a:r>
              <a:rPr lang="en-US" sz="2800" dirty="0" err="1" smtClean="0">
                <a:latin typeface="Courier New" pitchFamily="49" charset="0"/>
                <a:cs typeface="Courier New" pitchFamily="49" charset="0"/>
              </a:rPr>
              <a:t>permutation_iterator</a:t>
            </a:r>
            <a:endParaRPr lang="en-US" dirty="0" smtClean="0">
              <a:latin typeface="Courier New" pitchFamily="49" charset="0"/>
              <a:cs typeface="Courier New" pitchFamily="49" charset="0"/>
            </a:endParaRPr>
          </a:p>
          <a:p>
            <a:r>
              <a:rPr lang="en-US" dirty="0" smtClean="0"/>
              <a:t>Conversion between arrays of </a:t>
            </a:r>
            <a:r>
              <a:rPr lang="en-US" dirty="0" err="1" smtClean="0"/>
              <a:t>structs</a:t>
            </a:r>
            <a:r>
              <a:rPr lang="en-US" dirty="0" smtClean="0"/>
              <a:t> (</a:t>
            </a:r>
            <a:r>
              <a:rPr lang="en-US" dirty="0" err="1" smtClean="0"/>
              <a:t>AoS</a:t>
            </a:r>
            <a:r>
              <a:rPr lang="en-US" dirty="0" smtClean="0"/>
              <a:t>) and structure of arrays (</a:t>
            </a:r>
            <a:r>
              <a:rPr lang="en-US" dirty="0" err="1" smtClean="0"/>
              <a:t>SoA</a:t>
            </a:r>
            <a:r>
              <a:rPr lang="en-US" dirty="0" smtClean="0"/>
              <a:t>) with </a:t>
            </a:r>
            <a:r>
              <a:rPr lang="en-US" sz="2800" dirty="0" err="1" smtClean="0">
                <a:latin typeface="Courier New" pitchFamily="49" charset="0"/>
                <a:cs typeface="Courier New" pitchFamily="49" charset="0"/>
              </a:rPr>
              <a:t>zip_iterator</a:t>
            </a:r>
            <a:endParaRPr lang="en-US" dirty="0" smtClean="0">
              <a:latin typeface="Courier New" pitchFamily="49" charset="0"/>
              <a:cs typeface="Courier New" pitchFamily="49" charset="0"/>
            </a:endParaRPr>
          </a:p>
          <a:p>
            <a:r>
              <a:rPr lang="en-US" dirty="0" smtClean="0"/>
              <a:t>Implicit ranges</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21</a:t>
            </a:fld>
            <a:endParaRPr lang="en-US"/>
          </a:p>
        </p:txBody>
      </p:sp>
    </p:spTree>
    <p:extLst>
      <p:ext uri="{BB962C8B-B14F-4D97-AF65-F5344CB8AC3E}">
        <p14:creationId xmlns:p14="http://schemas.microsoft.com/office/powerpoint/2010/main" val="2110361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Thrust Kernel Fusion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a:solidFill>
                  <a:srgbClr val="8000FF"/>
                </a:solidFill>
                <a:highlight>
                  <a:srgbClr val="FFFFFF"/>
                </a:highlight>
                <a:latin typeface="Courier New" pitchFamily="49" charset="0"/>
                <a:cs typeface="Courier New" pitchFamily="49" charset="0"/>
              </a:rPr>
              <a:t>struct</a:t>
            </a:r>
            <a:r>
              <a:rPr lang="en-US" dirty="0">
                <a:solidFill>
                  <a:srgbClr val="000000"/>
                </a:solidFill>
                <a:highlight>
                  <a:srgbClr val="FFFFFF"/>
                </a:highlight>
                <a:latin typeface="Courier New" pitchFamily="49" charset="0"/>
                <a:cs typeface="Courier New" pitchFamily="49" charset="0"/>
              </a:rPr>
              <a:t> square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__host__ __device__	</a:t>
            </a:r>
            <a:endParaRPr lang="en-US" dirty="0" smtClean="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smtClean="0">
                <a:solidFill>
                  <a:srgbClr val="8000FF"/>
                </a:solidFill>
                <a:highlight>
                  <a:srgbClr val="FFFFFF"/>
                </a:highlight>
                <a:latin typeface="Courier New" pitchFamily="49" charset="0"/>
                <a:cs typeface="Courier New" pitchFamily="49" charset="0"/>
              </a:rPr>
              <a:t>float</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operator</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float</a:t>
            </a:r>
            <a:r>
              <a:rPr lang="en-US" dirty="0">
                <a:solidFill>
                  <a:srgbClr val="000000"/>
                </a:solidFill>
                <a:highlight>
                  <a:srgbClr val="FFFFFF"/>
                </a:highlight>
                <a:latin typeface="Courier New" pitchFamily="49" charset="0"/>
                <a:cs typeface="Courier New" pitchFamily="49" charset="0"/>
              </a:rPr>
              <a:t> 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return</a:t>
            </a:r>
            <a:r>
              <a:rPr lang="en-US" dirty="0">
                <a:solidFill>
                  <a:srgbClr val="000000"/>
                </a:solidFill>
                <a:highlight>
                  <a:srgbClr val="FFFFFF"/>
                </a:highlight>
                <a:latin typeface="Courier New" pitchFamily="49" charset="0"/>
                <a:cs typeface="Courier New" pitchFamily="49" charset="0"/>
              </a:rPr>
              <a:t> 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x</a:t>
            </a:r>
            <a:r>
              <a:rPr lang="en-US" b="1" dirty="0" smtClean="0">
                <a:solidFill>
                  <a:srgbClr val="000080"/>
                </a:solidFill>
                <a:highlight>
                  <a:srgbClr val="FFFFFF"/>
                </a:highlight>
                <a:latin typeface="Courier New" pitchFamily="49" charset="0"/>
                <a:cs typeface="Courier New" pitchFamily="49" charset="0"/>
              </a:rPr>
              <a:t>; }</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8000FF"/>
                </a:solidFill>
                <a:highlight>
                  <a:srgbClr val="FFFFFF"/>
                </a:highlight>
                <a:latin typeface="Courier New" pitchFamily="49" charset="0"/>
                <a:cs typeface="Courier New" pitchFamily="49" charset="0"/>
              </a:rPr>
              <a:t>float</a:t>
            </a:r>
            <a:r>
              <a:rPr lang="en-US" dirty="0">
                <a:solidFill>
                  <a:srgbClr val="000000"/>
                </a:solidFill>
                <a:highlight>
                  <a:srgbClr val="FFFFFF"/>
                </a:highlight>
                <a:latin typeface="Courier New" pitchFamily="49" charset="0"/>
                <a:cs typeface="Courier New" pitchFamily="49" charset="0"/>
              </a:rPr>
              <a:t> snrm2_slow</a:t>
            </a:r>
            <a:r>
              <a:rPr lang="en-US" b="1" dirty="0">
                <a:solidFill>
                  <a:srgbClr val="000080"/>
                </a:solidFill>
                <a:highlight>
                  <a:srgbClr val="FFFFFF"/>
                </a:highlight>
                <a:latin typeface="Courier New" pitchFamily="49" charset="0"/>
                <a:cs typeface="Courier New" pitchFamily="49" charset="0"/>
              </a:rPr>
              <a:t>(</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thrust</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device_vector</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&gt;&amp;</a:t>
            </a:r>
            <a:r>
              <a:rPr lang="en-US" dirty="0">
                <a:solidFill>
                  <a:srgbClr val="000000"/>
                </a:solidFill>
                <a:highlight>
                  <a:srgbClr val="FFFFFF"/>
                </a:highlight>
                <a:latin typeface="Courier New" pitchFamily="49" charset="0"/>
                <a:cs typeface="Courier New" pitchFamily="49" charset="0"/>
              </a:rPr>
              <a:t> 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 without fusion</a:t>
            </a: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device_vector</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temp</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size</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transform</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end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temp</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				square</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return</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sqrt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reduce</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temp</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temp</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end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smtClean="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8000FF"/>
                </a:solidFill>
                <a:highlight>
                  <a:srgbClr val="FFFFFF"/>
                </a:highlight>
                <a:latin typeface="Courier New" pitchFamily="49" charset="0"/>
                <a:cs typeface="Courier New" pitchFamily="49" charset="0"/>
              </a:rPr>
              <a:t>float</a:t>
            </a:r>
            <a:r>
              <a:rPr lang="en-US" dirty="0">
                <a:solidFill>
                  <a:srgbClr val="000000"/>
                </a:solidFill>
                <a:highlight>
                  <a:srgbClr val="FFFFFF"/>
                </a:highlight>
                <a:latin typeface="Courier New" pitchFamily="49" charset="0"/>
                <a:cs typeface="Courier New" pitchFamily="49" charset="0"/>
              </a:rPr>
              <a:t> snrm2_fast</a:t>
            </a:r>
            <a:r>
              <a:rPr lang="en-US" b="1" dirty="0">
                <a:solidFill>
                  <a:srgbClr val="000080"/>
                </a:solidFill>
                <a:highlight>
                  <a:srgbClr val="FFFFFF"/>
                </a:highlight>
                <a:latin typeface="Courier New" pitchFamily="49" charset="0"/>
                <a:cs typeface="Courier New" pitchFamily="49" charset="0"/>
              </a:rPr>
              <a:t>(</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thrust</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device_vector</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&gt;&amp;</a:t>
            </a:r>
            <a:r>
              <a:rPr lang="en-US" dirty="0">
                <a:solidFill>
                  <a:srgbClr val="000000"/>
                </a:solidFill>
                <a:highlight>
                  <a:srgbClr val="FFFFFF"/>
                </a:highlight>
                <a:latin typeface="Courier New" pitchFamily="49" charset="0"/>
                <a:cs typeface="Courier New" pitchFamily="49" charset="0"/>
              </a:rPr>
              <a:t> 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 with fusion</a:t>
            </a:r>
          </a:p>
          <a:p>
            <a:pPr marL="0" indent="0">
              <a:buNone/>
            </a:pP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return</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sqrt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transform_reduce</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end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			square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0.0f</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plus</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a:solidFill>
                  <a:srgbClr val="000080"/>
                </a:solidFill>
                <a:highlight>
                  <a:srgbClr val="FFFFFF"/>
                </a:highlight>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AD196BB-84A3-4A7D-A32A-91DA7D8D1D3C}" type="slidenum">
              <a:rPr lang="en-US" smtClean="0"/>
              <a:t>22</a:t>
            </a:fld>
            <a:endParaRPr lang="en-US"/>
          </a:p>
        </p:txBody>
      </p:sp>
      <p:sp>
        <p:nvSpPr>
          <p:cNvPr id="5" name="Rectangle 4"/>
          <p:cNvSpPr/>
          <p:nvPr/>
        </p:nvSpPr>
        <p:spPr>
          <a:xfrm>
            <a:off x="4191000" y="6248400"/>
            <a:ext cx="3810000" cy="369332"/>
          </a:xfrm>
          <a:prstGeom prst="rect">
            <a:avLst/>
          </a:prstGeom>
        </p:spPr>
        <p:txBody>
          <a:bodyPr wrap="square">
            <a:spAutoFit/>
          </a:bodyPr>
          <a:lstStyle/>
          <a:p>
            <a:r>
              <a:rPr lang="en-US" dirty="0" smtClean="0"/>
              <a:t>Code from </a:t>
            </a:r>
            <a:r>
              <a:rPr lang="en-US" dirty="0" smtClean="0">
                <a:hlinkClick r:id="rId3"/>
              </a:rPr>
              <a:t>GPU Computing Gems</a:t>
            </a:r>
            <a:endParaRPr lang="en-US" dirty="0"/>
          </a:p>
        </p:txBody>
      </p:sp>
    </p:spTree>
    <p:extLst>
      <p:ext uri="{BB962C8B-B14F-4D97-AF65-F5344CB8AC3E}">
        <p14:creationId xmlns:p14="http://schemas.microsoft.com/office/powerpoint/2010/main" val="3769466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Thrust </a:t>
            </a:r>
            <a:r>
              <a:rPr lang="en-US" dirty="0" err="1" smtClean="0"/>
              <a:t>SoA</a:t>
            </a:r>
            <a:r>
              <a:rPr lang="en-US" dirty="0" smtClean="0"/>
              <a:t> ↔</a:t>
            </a:r>
            <a:r>
              <a:rPr lang="en-US" dirty="0" err="1" smtClean="0">
                <a:sym typeface="Wingdings" pitchFamily="2" charset="2"/>
              </a:rPr>
              <a:t>AoS</a:t>
            </a:r>
            <a:r>
              <a:rPr lang="en-US" dirty="0" smtClean="0">
                <a:sym typeface="Wingdings" pitchFamily="2" charset="2"/>
              </a:rPr>
              <a:t> Conversion</a:t>
            </a:r>
            <a:endParaRPr lang="en-US" dirty="0"/>
          </a:p>
        </p:txBody>
      </p:sp>
      <p:sp>
        <p:nvSpPr>
          <p:cNvPr id="3" name="Content Placeholder 2"/>
          <p:cNvSpPr>
            <a:spLocks noGrp="1"/>
          </p:cNvSpPr>
          <p:nvPr>
            <p:ph idx="1"/>
          </p:nvPr>
        </p:nvSpPr>
        <p:spPr>
          <a:xfrm>
            <a:off x="457200" y="838200"/>
            <a:ext cx="8229600" cy="5779532"/>
          </a:xfrm>
        </p:spPr>
        <p:txBody>
          <a:bodyPr>
            <a:normAutofit fontScale="55000" lnSpcReduction="20000"/>
          </a:bodyPr>
          <a:lstStyle/>
          <a:p>
            <a:pPr marL="0" indent="0">
              <a:buNone/>
            </a:pPr>
            <a:r>
              <a:rPr lang="en-US" dirty="0" err="1">
                <a:solidFill>
                  <a:srgbClr val="8000FF"/>
                </a:solidFill>
                <a:highlight>
                  <a:srgbClr val="FFFFFF"/>
                </a:highlight>
                <a:latin typeface="Courier New" pitchFamily="49" charset="0"/>
                <a:cs typeface="Courier New" pitchFamily="49" charset="0"/>
              </a:rPr>
              <a:t>struct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rotate_tuple</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__host__ __device__</a:t>
            </a:r>
          </a:p>
          <a:p>
            <a:pPr marL="0" indent="0">
              <a:buNone/>
            </a:pPr>
            <a:r>
              <a:rPr lang="en-US" dirty="0" smtClean="0">
                <a:solidFill>
                  <a:srgbClr val="000000"/>
                </a:solidFill>
                <a:highlight>
                  <a:srgbClr val="FFFFFF"/>
                </a:highlight>
                <a:latin typeface="Courier New" pitchFamily="49" charset="0"/>
                <a:cs typeface="Courier New" pitchFamily="49" charset="0"/>
              </a:rPr>
              <a:t>  tuple</a:t>
            </a:r>
            <a:r>
              <a:rPr lang="en-US" b="1" dirty="0" smtClean="0">
                <a:solidFill>
                  <a:srgbClr val="000080"/>
                </a:solidFill>
                <a:highlight>
                  <a:srgbClr val="FFFFFF"/>
                </a:highlight>
                <a:latin typeface="Courier New" pitchFamily="49" charset="0"/>
                <a:cs typeface="Courier New" pitchFamily="49" charset="0"/>
              </a:rPr>
              <a:t>&lt;</a:t>
            </a:r>
            <a:r>
              <a:rPr lang="en-US" dirty="0" err="1" smtClean="0">
                <a:solidFill>
                  <a:srgbClr val="8000FF"/>
                </a:solidFill>
                <a:highlight>
                  <a:srgbClr val="FFFFFF"/>
                </a:highlight>
                <a:latin typeface="Courier New" pitchFamily="49" charset="0"/>
                <a:cs typeface="Courier New" pitchFamily="49" charset="0"/>
              </a:rPr>
              <a:t>float</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8000FF"/>
                </a:solidFill>
                <a:highlight>
                  <a:srgbClr val="FFFFFF"/>
                </a:highlight>
                <a:latin typeface="Courier New" pitchFamily="49" charset="0"/>
                <a:cs typeface="Courier New" pitchFamily="49" charset="0"/>
              </a:rPr>
              <a:t>float</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operator</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tuple</a:t>
            </a:r>
            <a:r>
              <a:rPr lang="en-US" b="1" dirty="0">
                <a:solidFill>
                  <a:srgbClr val="000080"/>
                </a:solidFill>
                <a:highlight>
                  <a:srgbClr val="FFFFFF"/>
                </a:highlight>
                <a:latin typeface="Courier New" pitchFamily="49" charset="0"/>
                <a:cs typeface="Courier New" pitchFamily="49" charset="0"/>
              </a:rPr>
              <a:t>&lt;</a:t>
            </a:r>
            <a:r>
              <a:rPr lang="en-US" dirty="0" err="1">
                <a:solidFill>
                  <a:srgbClr val="8000FF"/>
                </a:solidFill>
                <a:highlight>
                  <a:srgbClr val="FFFFFF"/>
                </a:highlight>
                <a:latin typeface="Courier New" pitchFamily="49" charset="0"/>
                <a:cs typeface="Courier New" pitchFamily="49" charset="0"/>
              </a:rPr>
              <a:t>float</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8000FF"/>
                </a:solidFill>
                <a:highlight>
                  <a:srgbClr val="FFFFFF"/>
                </a:highlight>
                <a:latin typeface="Courier New" pitchFamily="49" charset="0"/>
                <a:cs typeface="Courier New" pitchFamily="49" charset="0"/>
              </a:rPr>
              <a:t>float</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&gt;&amp;</a:t>
            </a:r>
            <a:r>
              <a:rPr lang="en-US" dirty="0">
                <a:solidFill>
                  <a:srgbClr val="000000"/>
                </a:solidFill>
                <a:highlight>
                  <a:srgbClr val="FFFFFF"/>
                </a:highlight>
                <a:latin typeface="Courier New" pitchFamily="49" charset="0"/>
                <a:cs typeface="Courier New" pitchFamily="49" charset="0"/>
              </a:rPr>
              <a:t> t</a:t>
            </a:r>
            <a:r>
              <a:rPr lang="en-US" b="1" dirty="0" smtClean="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smtClean="0">
                <a:solidFill>
                  <a:srgbClr val="8000FF"/>
                </a:solidFill>
                <a:highlight>
                  <a:srgbClr val="FFFFFF"/>
                </a:highlight>
                <a:latin typeface="Courier New" pitchFamily="49" charset="0"/>
                <a:cs typeface="Courier New" pitchFamily="49" charset="0"/>
              </a:rPr>
              <a:t>    float</a:t>
            </a:r>
            <a:r>
              <a:rPr lang="en-US" dirty="0" smtClean="0">
                <a:solidFill>
                  <a:srgbClr val="000000"/>
                </a:solidFill>
                <a:highlight>
                  <a:srgbClr val="FFFFFF"/>
                </a:highlight>
                <a:latin typeface="Courier New" pitchFamily="49" charset="0"/>
                <a:cs typeface="Courier New" pitchFamily="49" charset="0"/>
              </a:rPr>
              <a:t> </a:t>
            </a:r>
            <a:r>
              <a:rPr lang="en-US" dirty="0">
                <a:solidFill>
                  <a:srgbClr val="000000"/>
                </a:solidFill>
                <a:highlight>
                  <a:srgbClr val="FFFFFF"/>
                </a:highlight>
                <a:latin typeface="Courier New" pitchFamily="49" charset="0"/>
                <a:cs typeface="Courier New" pitchFamily="49" charset="0"/>
              </a:rPr>
              <a:t>x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get</a:t>
            </a:r>
            <a:r>
              <a:rPr lang="en-US" b="1" dirty="0">
                <a:solidFill>
                  <a:srgbClr val="000080"/>
                </a:solidFill>
                <a:highlight>
                  <a:srgbClr val="FFFFFF"/>
                </a:highlight>
                <a:latin typeface="Courier New" pitchFamily="49" charset="0"/>
                <a:cs typeface="Courier New" pitchFamily="49" charset="0"/>
              </a:rPr>
              <a:t>&lt;</a:t>
            </a:r>
            <a:r>
              <a:rPr lang="en-US" dirty="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 </a:t>
            </a:r>
            <a:r>
              <a:rPr lang="en-US" dirty="0" smtClean="0">
                <a:solidFill>
                  <a:srgbClr val="8000FF"/>
                </a:solidFill>
                <a:highlight>
                  <a:srgbClr val="FFFFFF"/>
                </a:highlight>
                <a:latin typeface="Courier New" pitchFamily="49" charset="0"/>
                <a:cs typeface="Courier New" pitchFamily="49" charset="0"/>
              </a:rPr>
              <a:t>float</a:t>
            </a:r>
            <a:r>
              <a:rPr lang="en-US" dirty="0" smtClean="0">
                <a:solidFill>
                  <a:srgbClr val="000000"/>
                </a:solidFill>
                <a:highlight>
                  <a:srgbClr val="FFFFFF"/>
                </a:highlight>
                <a:latin typeface="Courier New" pitchFamily="49" charset="0"/>
                <a:cs typeface="Courier New" pitchFamily="49" charset="0"/>
              </a:rPr>
              <a:t> </a:t>
            </a:r>
            <a:r>
              <a:rPr lang="en-US" dirty="0">
                <a:solidFill>
                  <a:srgbClr val="000000"/>
                </a:solidFill>
                <a:highlight>
                  <a:srgbClr val="FFFFFF"/>
                </a:highlight>
                <a:latin typeface="Courier New" pitchFamily="49" charset="0"/>
                <a:cs typeface="Courier New" pitchFamily="49" charset="0"/>
              </a:rPr>
              <a:t>y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get</a:t>
            </a:r>
            <a:r>
              <a:rPr lang="en-US" b="1" dirty="0">
                <a:solidFill>
                  <a:srgbClr val="000080"/>
                </a:solidFill>
                <a:highlight>
                  <a:srgbClr val="FFFFFF"/>
                </a:highlight>
                <a:latin typeface="Courier New" pitchFamily="49" charset="0"/>
                <a:cs typeface="Courier New" pitchFamily="49" charset="0"/>
              </a:rPr>
              <a:t>&lt;</a:t>
            </a:r>
            <a:r>
              <a:rPr lang="en-US" dirty="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p>
          <a:p>
            <a:pPr marL="0" indent="0">
              <a:buNone/>
            </a:pPr>
            <a:r>
              <a:rPr lang="en-US" dirty="0" smtClean="0">
                <a:solidFill>
                  <a:srgbClr val="8000FF"/>
                </a:solidFill>
                <a:highlight>
                  <a:srgbClr val="FFFFFF"/>
                </a:highlight>
                <a:latin typeface="Courier New" pitchFamily="49" charset="0"/>
                <a:cs typeface="Courier New" pitchFamily="49" charset="0"/>
              </a:rPr>
              <a:t>    float</a:t>
            </a:r>
            <a:r>
              <a:rPr lang="en-US" dirty="0" smtClean="0">
                <a:solidFill>
                  <a:srgbClr val="000000"/>
                </a:solidFill>
                <a:highlight>
                  <a:srgbClr val="FFFFFF"/>
                </a:highlight>
                <a:latin typeface="Courier New" pitchFamily="49" charset="0"/>
                <a:cs typeface="Courier New" pitchFamily="49" charset="0"/>
              </a:rPr>
              <a:t> </a:t>
            </a:r>
            <a:r>
              <a:rPr lang="en-US" dirty="0">
                <a:solidFill>
                  <a:srgbClr val="000000"/>
                </a:solidFill>
                <a:highlight>
                  <a:srgbClr val="FFFFFF"/>
                </a:highlight>
                <a:latin typeface="Courier New" pitchFamily="49" charset="0"/>
                <a:cs typeface="Courier New" pitchFamily="49" charset="0"/>
              </a:rPr>
              <a:t>z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get</a:t>
            </a:r>
            <a:r>
              <a:rPr lang="en-US" b="1" dirty="0">
                <a:solidFill>
                  <a:srgbClr val="000080"/>
                </a:solidFill>
                <a:highlight>
                  <a:srgbClr val="FFFFFF"/>
                </a:highlight>
                <a:latin typeface="Courier New" pitchFamily="49" charset="0"/>
                <a:cs typeface="Courier New" pitchFamily="49" charset="0"/>
              </a:rPr>
              <a:t>&lt;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t</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smtClean="0">
                <a:solidFill>
                  <a:srgbClr val="8000FF"/>
                </a:solidFill>
                <a:highlight>
                  <a:srgbClr val="FFFFFF"/>
                </a:highlight>
                <a:latin typeface="Courier New" pitchFamily="49" charset="0"/>
                <a:cs typeface="Courier New" pitchFamily="49" charset="0"/>
              </a:rPr>
              <a:t>    float</a:t>
            </a:r>
            <a:r>
              <a:rPr lang="en-US" dirty="0" smtClean="0">
                <a:solidFill>
                  <a:srgbClr val="000000"/>
                </a:solidFill>
                <a:highlight>
                  <a:srgbClr val="FFFFFF"/>
                </a:highlight>
                <a:latin typeface="Courier New" pitchFamily="49" charset="0"/>
                <a:cs typeface="Courier New" pitchFamily="49" charset="0"/>
              </a:rPr>
              <a:t> </a:t>
            </a:r>
            <a:r>
              <a:rPr lang="en-US" dirty="0" err="1" smtClean="0">
                <a:solidFill>
                  <a:srgbClr val="000000"/>
                </a:solidFill>
                <a:highlight>
                  <a:srgbClr val="FFFFFF"/>
                </a:highlight>
                <a:latin typeface="Courier New" pitchFamily="49" charset="0"/>
                <a:cs typeface="Courier New" pitchFamily="49" charset="0"/>
              </a:rPr>
              <a:t>rx</a:t>
            </a:r>
            <a:r>
              <a:rPr lang="en-US" dirty="0" smtClean="0">
                <a:solidFill>
                  <a:srgbClr val="000000"/>
                </a:solidFill>
                <a:highlight>
                  <a:srgbClr val="FFFFFF"/>
                </a:highlight>
                <a:latin typeface="Courier New" pitchFamily="49" charset="0"/>
                <a:cs typeface="Courier New" pitchFamily="49" charset="0"/>
              </a:rPr>
              <a:t> </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 </a:t>
            </a:r>
            <a:r>
              <a:rPr lang="en-US" dirty="0" smtClean="0">
                <a:solidFill>
                  <a:srgbClr val="FF8000"/>
                </a:solidFill>
                <a:highlight>
                  <a:srgbClr val="FFFFFF"/>
                </a:highlight>
                <a:latin typeface="Courier New" pitchFamily="49" charset="0"/>
                <a:cs typeface="Courier New" pitchFamily="49" charset="0"/>
              </a:rPr>
              <a:t>0.36f</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x </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 </a:t>
            </a:r>
            <a:r>
              <a:rPr lang="en-US" dirty="0" smtClean="0">
                <a:solidFill>
                  <a:srgbClr val="FF8000"/>
                </a:solidFill>
                <a:highlight>
                  <a:srgbClr val="FFFFFF"/>
                </a:highlight>
                <a:latin typeface="Courier New" pitchFamily="49" charset="0"/>
                <a:cs typeface="Courier New" pitchFamily="49" charset="0"/>
              </a:rPr>
              <a:t>0.48f</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y </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 </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FF8000"/>
                </a:solidFill>
                <a:highlight>
                  <a:srgbClr val="FFFFFF"/>
                </a:highlight>
                <a:latin typeface="Courier New" pitchFamily="49" charset="0"/>
                <a:cs typeface="Courier New" pitchFamily="49" charset="0"/>
              </a:rPr>
              <a:t>0.80f</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z</a:t>
            </a:r>
            <a:r>
              <a:rPr lang="en-US" b="1" dirty="0" smtClean="0">
                <a:solidFill>
                  <a:srgbClr val="000080"/>
                </a:solidFill>
                <a:highlight>
                  <a:srgbClr val="FFFFFF"/>
                </a:highlight>
                <a:latin typeface="Courier New" pitchFamily="49" charset="0"/>
                <a:cs typeface="Courier New" pitchFamily="49" charset="0"/>
              </a:rPr>
              <a:t>;</a:t>
            </a:r>
            <a:endParaRPr lang="en-US" dirty="0" smtClean="0">
              <a:solidFill>
                <a:srgbClr val="000000"/>
              </a:solidFill>
              <a:highlight>
                <a:srgbClr val="FFFFFF"/>
              </a:highlight>
              <a:latin typeface="Courier New" pitchFamily="49" charset="0"/>
              <a:cs typeface="Courier New" pitchFamily="49" charset="0"/>
            </a:endParaRPr>
          </a:p>
          <a:p>
            <a:pPr marL="0" indent="0">
              <a:buNone/>
            </a:pPr>
            <a:r>
              <a:rPr lang="en-US" dirty="0">
                <a:solidFill>
                  <a:srgbClr val="8000FF"/>
                </a:solidFill>
                <a:highlight>
                  <a:srgbClr val="FFFFFF"/>
                </a:highlight>
                <a:latin typeface="Courier New" pitchFamily="49" charset="0"/>
                <a:cs typeface="Courier New" pitchFamily="49" charset="0"/>
              </a:rPr>
              <a:t> </a:t>
            </a:r>
            <a:r>
              <a:rPr lang="en-US" dirty="0" smtClean="0">
                <a:solidFill>
                  <a:srgbClr val="8000FF"/>
                </a:solidFill>
                <a:highlight>
                  <a:srgbClr val="FFFFFF"/>
                </a:highlight>
                <a:latin typeface="Courier New" pitchFamily="49" charset="0"/>
                <a:cs typeface="Courier New" pitchFamily="49" charset="0"/>
              </a:rPr>
              <a:t>   float</a:t>
            </a:r>
            <a:r>
              <a:rPr lang="en-US" dirty="0" smtClean="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ry</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0.80f</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x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0.60f</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y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0.00f</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z</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8000FF"/>
                </a:solidFill>
                <a:highlight>
                  <a:srgbClr val="FFFFFF"/>
                </a:highlight>
                <a:latin typeface="Courier New" pitchFamily="49" charset="0"/>
                <a:cs typeface="Courier New" pitchFamily="49" charset="0"/>
              </a:rPr>
              <a:t> </a:t>
            </a:r>
            <a:r>
              <a:rPr lang="en-US" dirty="0" smtClean="0">
                <a:solidFill>
                  <a:srgbClr val="8000FF"/>
                </a:solidFill>
                <a:highlight>
                  <a:srgbClr val="FFFFFF"/>
                </a:highlight>
                <a:latin typeface="Courier New" pitchFamily="49" charset="0"/>
                <a:cs typeface="Courier New" pitchFamily="49" charset="0"/>
              </a:rPr>
              <a:t>   </a:t>
            </a:r>
            <a:r>
              <a:rPr lang="pl-PL" dirty="0" smtClean="0">
                <a:solidFill>
                  <a:srgbClr val="8000FF"/>
                </a:solidFill>
                <a:highlight>
                  <a:srgbClr val="FFFFFF"/>
                </a:highlight>
                <a:latin typeface="Courier New" pitchFamily="49" charset="0"/>
                <a:cs typeface="Courier New" pitchFamily="49" charset="0"/>
              </a:rPr>
              <a:t>float</a:t>
            </a:r>
            <a:r>
              <a:rPr lang="pl-PL" dirty="0" smtClean="0">
                <a:solidFill>
                  <a:srgbClr val="000000"/>
                </a:solidFill>
                <a:highlight>
                  <a:srgbClr val="FFFFFF"/>
                </a:highlight>
                <a:latin typeface="Courier New" pitchFamily="49" charset="0"/>
                <a:cs typeface="Courier New" pitchFamily="49" charset="0"/>
              </a:rPr>
              <a:t> </a:t>
            </a:r>
            <a:r>
              <a:rPr lang="pl-PL" dirty="0">
                <a:solidFill>
                  <a:srgbClr val="000000"/>
                </a:solidFill>
                <a:highlight>
                  <a:srgbClr val="FFFFFF"/>
                </a:highlight>
                <a:latin typeface="Courier New" pitchFamily="49" charset="0"/>
                <a:cs typeface="Courier New" pitchFamily="49" charset="0"/>
              </a:rPr>
              <a:t>rz </a:t>
            </a:r>
            <a:r>
              <a:rPr lang="pl-PL" b="1" dirty="0">
                <a:solidFill>
                  <a:srgbClr val="000080"/>
                </a:solidFill>
                <a:highlight>
                  <a:srgbClr val="FFFFFF"/>
                </a:highlight>
                <a:latin typeface="Courier New" pitchFamily="49" charset="0"/>
                <a:cs typeface="Courier New" pitchFamily="49" charset="0"/>
              </a:rPr>
              <a:t>=</a:t>
            </a:r>
            <a:r>
              <a:rPr lang="pl-PL" dirty="0">
                <a:solidFill>
                  <a:srgbClr val="000000"/>
                </a:solidFill>
                <a:highlight>
                  <a:srgbClr val="FFFFFF"/>
                </a:highlight>
                <a:latin typeface="Courier New" pitchFamily="49" charset="0"/>
                <a:cs typeface="Courier New" pitchFamily="49" charset="0"/>
              </a:rPr>
              <a:t> </a:t>
            </a:r>
            <a:r>
              <a:rPr lang="pl-PL" dirty="0">
                <a:solidFill>
                  <a:srgbClr val="FF8000"/>
                </a:solidFill>
                <a:highlight>
                  <a:srgbClr val="FFFFFF"/>
                </a:highlight>
                <a:latin typeface="Courier New" pitchFamily="49" charset="0"/>
                <a:cs typeface="Courier New" pitchFamily="49" charset="0"/>
              </a:rPr>
              <a:t>0.48f</a:t>
            </a:r>
            <a:r>
              <a:rPr lang="pl-PL" b="1" dirty="0">
                <a:solidFill>
                  <a:srgbClr val="000080"/>
                </a:solidFill>
                <a:highlight>
                  <a:srgbClr val="FFFFFF"/>
                </a:highlight>
                <a:latin typeface="Courier New" pitchFamily="49" charset="0"/>
                <a:cs typeface="Courier New" pitchFamily="49" charset="0"/>
              </a:rPr>
              <a:t>*</a:t>
            </a:r>
            <a:r>
              <a:rPr lang="pl-PL" dirty="0">
                <a:solidFill>
                  <a:srgbClr val="000000"/>
                </a:solidFill>
                <a:highlight>
                  <a:srgbClr val="FFFFFF"/>
                </a:highlight>
                <a:latin typeface="Courier New" pitchFamily="49" charset="0"/>
                <a:cs typeface="Courier New" pitchFamily="49" charset="0"/>
              </a:rPr>
              <a:t>x </a:t>
            </a:r>
            <a:r>
              <a:rPr lang="pl-PL" b="1" dirty="0">
                <a:solidFill>
                  <a:srgbClr val="000080"/>
                </a:solidFill>
                <a:highlight>
                  <a:srgbClr val="FFFFFF"/>
                </a:highlight>
                <a:latin typeface="Courier New" pitchFamily="49" charset="0"/>
                <a:cs typeface="Courier New" pitchFamily="49" charset="0"/>
              </a:rPr>
              <a:t>+</a:t>
            </a:r>
            <a:r>
              <a:rPr lang="pl-PL" dirty="0">
                <a:solidFill>
                  <a:srgbClr val="000000"/>
                </a:solidFill>
                <a:highlight>
                  <a:srgbClr val="FFFFFF"/>
                </a:highlight>
                <a:latin typeface="Courier New" pitchFamily="49" charset="0"/>
                <a:cs typeface="Courier New" pitchFamily="49" charset="0"/>
              </a:rPr>
              <a:t> </a:t>
            </a:r>
            <a:r>
              <a:rPr lang="pl-PL" dirty="0">
                <a:solidFill>
                  <a:srgbClr val="FF8000"/>
                </a:solidFill>
                <a:highlight>
                  <a:srgbClr val="FFFFFF"/>
                </a:highlight>
                <a:latin typeface="Courier New" pitchFamily="49" charset="0"/>
                <a:cs typeface="Courier New" pitchFamily="49" charset="0"/>
              </a:rPr>
              <a:t>0.64f</a:t>
            </a:r>
            <a:r>
              <a:rPr lang="pl-PL" b="1" dirty="0">
                <a:solidFill>
                  <a:srgbClr val="000080"/>
                </a:solidFill>
                <a:highlight>
                  <a:srgbClr val="FFFFFF"/>
                </a:highlight>
                <a:latin typeface="Courier New" pitchFamily="49" charset="0"/>
                <a:cs typeface="Courier New" pitchFamily="49" charset="0"/>
              </a:rPr>
              <a:t>*</a:t>
            </a:r>
            <a:r>
              <a:rPr lang="pl-PL" dirty="0">
                <a:solidFill>
                  <a:srgbClr val="000000"/>
                </a:solidFill>
                <a:highlight>
                  <a:srgbClr val="FFFFFF"/>
                </a:highlight>
                <a:latin typeface="Courier New" pitchFamily="49" charset="0"/>
                <a:cs typeface="Courier New" pitchFamily="49" charset="0"/>
              </a:rPr>
              <a:t>y </a:t>
            </a:r>
            <a:r>
              <a:rPr lang="pl-PL" b="1" dirty="0">
                <a:solidFill>
                  <a:srgbClr val="000080"/>
                </a:solidFill>
                <a:highlight>
                  <a:srgbClr val="FFFFFF"/>
                </a:highlight>
                <a:latin typeface="Courier New" pitchFamily="49" charset="0"/>
                <a:cs typeface="Courier New" pitchFamily="49" charset="0"/>
              </a:rPr>
              <a:t>+</a:t>
            </a:r>
            <a:r>
              <a:rPr lang="pl-PL" dirty="0">
                <a:solidFill>
                  <a:srgbClr val="000000"/>
                </a:solidFill>
                <a:highlight>
                  <a:srgbClr val="FFFFFF"/>
                </a:highlight>
                <a:latin typeface="Courier New" pitchFamily="49" charset="0"/>
                <a:cs typeface="Courier New" pitchFamily="49" charset="0"/>
              </a:rPr>
              <a:t> </a:t>
            </a:r>
            <a:r>
              <a:rPr lang="pl-PL" dirty="0">
                <a:solidFill>
                  <a:srgbClr val="FF8000"/>
                </a:solidFill>
                <a:highlight>
                  <a:srgbClr val="FFFFFF"/>
                </a:highlight>
                <a:latin typeface="Courier New" pitchFamily="49" charset="0"/>
                <a:cs typeface="Courier New" pitchFamily="49" charset="0"/>
              </a:rPr>
              <a:t>0.60f</a:t>
            </a:r>
            <a:r>
              <a:rPr lang="pl-PL" b="1" dirty="0">
                <a:solidFill>
                  <a:srgbClr val="000080"/>
                </a:solidFill>
                <a:highlight>
                  <a:srgbClr val="FFFFFF"/>
                </a:highlight>
                <a:latin typeface="Courier New" pitchFamily="49" charset="0"/>
                <a:cs typeface="Courier New" pitchFamily="49" charset="0"/>
              </a:rPr>
              <a:t>*</a:t>
            </a:r>
            <a:r>
              <a:rPr lang="pl-PL" dirty="0">
                <a:solidFill>
                  <a:srgbClr val="000000"/>
                </a:solidFill>
                <a:highlight>
                  <a:srgbClr val="FFFFFF"/>
                </a:highlight>
                <a:latin typeface="Courier New" pitchFamily="49" charset="0"/>
                <a:cs typeface="Courier New" pitchFamily="49" charset="0"/>
              </a:rPr>
              <a:t>z</a:t>
            </a:r>
            <a:r>
              <a:rPr lang="pl-PL" b="1" dirty="0">
                <a:solidFill>
                  <a:srgbClr val="000080"/>
                </a:solidFill>
                <a:highlight>
                  <a:srgbClr val="FFFFFF"/>
                </a:highlight>
                <a:latin typeface="Courier New" pitchFamily="49" charset="0"/>
                <a:cs typeface="Courier New" pitchFamily="49" charset="0"/>
              </a:rPr>
              <a:t>;</a:t>
            </a:r>
            <a:endParaRPr lang="pl-PL" dirty="0">
              <a:solidFill>
                <a:srgbClr val="000000"/>
              </a:solidFill>
              <a:highlight>
                <a:srgbClr val="FFFFFF"/>
              </a:highlight>
              <a:latin typeface="Courier New" pitchFamily="49" charset="0"/>
              <a:cs typeface="Courier New" pitchFamily="49" charset="0"/>
            </a:endParaRPr>
          </a:p>
          <a:p>
            <a:pPr marL="0" indent="0">
              <a:buNone/>
            </a:pPr>
            <a:r>
              <a:rPr lang="en-US" b="1" dirty="0" smtClean="0">
                <a:solidFill>
                  <a:srgbClr val="0000FF"/>
                </a:solidFill>
                <a:highlight>
                  <a:srgbClr val="FFFFFF"/>
                </a:highlight>
                <a:latin typeface="Courier New" pitchFamily="49" charset="0"/>
                <a:cs typeface="Courier New" pitchFamily="49" charset="0"/>
              </a:rPr>
              <a:t>    return</a:t>
            </a:r>
            <a:r>
              <a:rPr lang="en-US" dirty="0" smtClean="0">
                <a:solidFill>
                  <a:srgbClr val="000000"/>
                </a:solidFill>
                <a:highlight>
                  <a:srgbClr val="FFFFFF"/>
                </a:highlight>
                <a:latin typeface="Courier New" pitchFamily="49" charset="0"/>
                <a:cs typeface="Courier New" pitchFamily="49" charset="0"/>
              </a:rPr>
              <a:t> </a:t>
            </a:r>
            <a:r>
              <a:rPr lang="en-US" dirty="0" err="1" smtClean="0">
                <a:solidFill>
                  <a:srgbClr val="000000"/>
                </a:solidFill>
                <a:highlight>
                  <a:srgbClr val="FFFFFF"/>
                </a:highlight>
                <a:latin typeface="Courier New" pitchFamily="49" charset="0"/>
                <a:cs typeface="Courier New" pitchFamily="49" charset="0"/>
              </a:rPr>
              <a:t>make_tuple</a:t>
            </a:r>
            <a:r>
              <a:rPr lang="en-US" b="1" dirty="0"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rx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ry</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rz</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smtClean="0">
                <a:solidFill>
                  <a:srgbClr val="000080"/>
                </a:solidFill>
                <a:highlight>
                  <a:srgbClr val="FFFFFF"/>
                </a:highlight>
                <a:latin typeface="Courier New" pitchFamily="49" charset="0"/>
                <a:cs typeface="Courier New" pitchFamily="49" charset="0"/>
              </a:rPr>
              <a:t>}};</a:t>
            </a:r>
            <a:endParaRPr lang="en-US" dirty="0" smtClean="0">
              <a:solidFill>
                <a:srgbClr val="000000"/>
              </a:solidFill>
              <a:highlight>
                <a:srgbClr val="FFFFFF"/>
              </a:highlight>
              <a:latin typeface="Courier New" pitchFamily="49" charset="0"/>
              <a:cs typeface="Courier New" pitchFamily="49" charset="0"/>
            </a:endParaRPr>
          </a:p>
          <a:p>
            <a:pPr marL="0" indent="0">
              <a:buNone/>
            </a:pPr>
            <a:r>
              <a:rPr lang="en-US" dirty="0" smtClean="0">
                <a:solidFill>
                  <a:srgbClr val="00000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a:solidFill>
                  <a:srgbClr val="000000"/>
                </a:solidFill>
                <a:highlight>
                  <a:srgbClr val="FFFFFF"/>
                </a:highlight>
                <a:latin typeface="Courier New" pitchFamily="49" charset="0"/>
                <a:cs typeface="Courier New" pitchFamily="49" charset="0"/>
              </a:rPr>
              <a:t>device_vector</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y</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z</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N</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smtClean="0">
                <a:solidFill>
                  <a:srgbClr val="000000"/>
                </a:solidFill>
                <a:highlight>
                  <a:srgbClr val="FFFFFF"/>
                </a:highlight>
                <a:latin typeface="Courier New" pitchFamily="49" charset="0"/>
                <a:cs typeface="Courier New" pitchFamily="49" charset="0"/>
              </a:rPr>
              <a:t>transform</a:t>
            </a:r>
            <a:r>
              <a:rPr lang="en-US" b="1" dirty="0"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make_zip_iterator</a:t>
            </a:r>
            <a:r>
              <a:rPr lang="en-US" b="1" dirty="0"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make_tuple</a:t>
            </a:r>
            <a:r>
              <a:rPr lang="en-US" b="1" dirty="0"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x</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			</a:t>
            </a:r>
            <a:r>
              <a:rPr lang="en-US" dirty="0" err="1" smtClean="0">
                <a:solidFill>
                  <a:srgbClr val="000000"/>
                </a:solidFill>
                <a:highlight>
                  <a:srgbClr val="FFFFFF"/>
                </a:highlight>
                <a:latin typeface="Courier New" pitchFamily="49" charset="0"/>
                <a:cs typeface="Courier New" pitchFamily="49" charset="0"/>
              </a:rPr>
              <a:t>y</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z</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a:solidFill>
                  <a:srgbClr val="000000"/>
                </a:solidFill>
                <a:highlight>
                  <a:srgbClr val="FFFFFF"/>
                </a:highlight>
                <a:latin typeface="Courier New" pitchFamily="49" charset="0"/>
                <a:cs typeface="Courier New" pitchFamily="49" charset="0"/>
              </a:rPr>
              <a:t>make_zip_iterator</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make_tuple</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end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y</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end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z</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end</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a:solidFill>
                  <a:srgbClr val="000000"/>
                </a:solidFill>
                <a:highlight>
                  <a:srgbClr val="FFFFFF"/>
                </a:highlight>
                <a:latin typeface="Courier New" pitchFamily="49" charset="0"/>
                <a:cs typeface="Courier New" pitchFamily="49" charset="0"/>
              </a:rPr>
              <a:t>make_zip_iterator</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make_tuple</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y</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				</a:t>
            </a:r>
            <a:r>
              <a:rPr lang="en-US" dirty="0" err="1" smtClean="0">
                <a:solidFill>
                  <a:srgbClr val="000000"/>
                </a:solidFill>
                <a:highlight>
                  <a:srgbClr val="FFFFFF"/>
                </a:highlight>
                <a:latin typeface="Courier New" pitchFamily="49" charset="0"/>
                <a:cs typeface="Courier New" pitchFamily="49" charset="0"/>
              </a:rPr>
              <a:t>z</a:t>
            </a:r>
            <a:r>
              <a:rPr lang="en-US" b="1" dirty="0" err="1"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begin</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smtClean="0">
                <a:solidFill>
                  <a:srgbClr val="000000"/>
                </a:solidFill>
                <a:highlight>
                  <a:srgbClr val="FFFFFF"/>
                </a:highlight>
                <a:latin typeface="Courier New" pitchFamily="49" charset="0"/>
                <a:cs typeface="Courier New" pitchFamily="49" charset="0"/>
              </a:rPr>
              <a:t>	</a:t>
            </a:r>
            <a:r>
              <a:rPr lang="en-US" dirty="0" err="1" smtClean="0">
                <a:solidFill>
                  <a:srgbClr val="000000"/>
                </a:solidFill>
                <a:highlight>
                  <a:srgbClr val="FFFFFF"/>
                </a:highlight>
                <a:latin typeface="Courier New" pitchFamily="49" charset="0"/>
                <a:cs typeface="Courier New" pitchFamily="49" charset="0"/>
              </a:rPr>
              <a:t>rotate_tuple</a:t>
            </a:r>
            <a:r>
              <a:rPr lang="en-US" b="1" dirty="0">
                <a:solidFill>
                  <a:srgbClr val="000080"/>
                </a:solidFill>
                <a:highlight>
                  <a:srgbClr val="FFFFFF"/>
                </a:highlight>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AD196BB-84A3-4A7D-A32A-91DA7D8D1D3C}" type="slidenum">
              <a:rPr lang="en-US" smtClean="0"/>
              <a:t>23</a:t>
            </a:fld>
            <a:endParaRPr lang="en-US"/>
          </a:p>
        </p:txBody>
      </p:sp>
      <p:sp>
        <p:nvSpPr>
          <p:cNvPr id="5" name="Rectangle 4"/>
          <p:cNvSpPr/>
          <p:nvPr/>
        </p:nvSpPr>
        <p:spPr>
          <a:xfrm>
            <a:off x="4191000" y="6248400"/>
            <a:ext cx="3810000" cy="369332"/>
          </a:xfrm>
          <a:prstGeom prst="rect">
            <a:avLst/>
          </a:prstGeom>
        </p:spPr>
        <p:txBody>
          <a:bodyPr wrap="square">
            <a:spAutoFit/>
          </a:bodyPr>
          <a:lstStyle/>
          <a:p>
            <a:r>
              <a:rPr lang="en-US" dirty="0" smtClean="0"/>
              <a:t>Code from </a:t>
            </a:r>
            <a:r>
              <a:rPr lang="en-US" dirty="0" smtClean="0">
                <a:hlinkClick r:id="rId3"/>
              </a:rPr>
              <a:t>GPU Computing Gems</a:t>
            </a:r>
            <a:endParaRPr lang="en-US" dirty="0"/>
          </a:p>
        </p:txBody>
      </p:sp>
    </p:spTree>
    <p:extLst>
      <p:ext uri="{BB962C8B-B14F-4D97-AF65-F5344CB8AC3E}">
        <p14:creationId xmlns:p14="http://schemas.microsoft.com/office/powerpoint/2010/main" val="2710832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Specialized Libraries</a:t>
            </a:r>
            <a:endParaRPr lang="en-US" dirty="0"/>
          </a:p>
        </p:txBody>
      </p:sp>
      <p:sp>
        <p:nvSpPr>
          <p:cNvPr id="3" name="Content Placeholder 2"/>
          <p:cNvSpPr>
            <a:spLocks noGrp="1"/>
          </p:cNvSpPr>
          <p:nvPr>
            <p:ph idx="1"/>
          </p:nvPr>
        </p:nvSpPr>
        <p:spPr/>
        <p:txBody>
          <a:bodyPr/>
          <a:lstStyle/>
          <a:p>
            <a:r>
              <a:rPr lang="en-US" dirty="0" smtClean="0"/>
              <a:t>NVIDIA </a:t>
            </a:r>
            <a:r>
              <a:rPr lang="en-US" dirty="0" err="1" smtClean="0"/>
              <a:t>cuBLAS</a:t>
            </a:r>
            <a:endParaRPr lang="en-US" dirty="0" smtClean="0"/>
          </a:p>
          <a:p>
            <a:pPr lvl="1"/>
            <a:r>
              <a:rPr lang="en-US" dirty="0" smtClean="0"/>
              <a:t>Basic Linear Algebra Subprograms (BLAS) </a:t>
            </a:r>
          </a:p>
          <a:p>
            <a:r>
              <a:rPr lang="en-US" dirty="0" smtClean="0"/>
              <a:t>NVIDIA </a:t>
            </a:r>
            <a:r>
              <a:rPr lang="en-US" dirty="0" err="1" smtClean="0"/>
              <a:t>cuFFT</a:t>
            </a:r>
            <a:endParaRPr lang="en-US" dirty="0" smtClean="0"/>
          </a:p>
          <a:p>
            <a:pPr lvl="1"/>
            <a:r>
              <a:rPr lang="en-US" dirty="0" smtClean="0"/>
              <a:t>Compute Fast Fourier Transforms</a:t>
            </a:r>
          </a:p>
          <a:p>
            <a:r>
              <a:rPr lang="en-US" dirty="0" smtClean="0"/>
              <a:t>NVIDIA NPP</a:t>
            </a:r>
          </a:p>
          <a:p>
            <a:pPr lvl="1"/>
            <a:r>
              <a:rPr lang="en-US" dirty="0" smtClean="0"/>
              <a:t>Image and Signal Processing</a:t>
            </a:r>
          </a:p>
          <a:p>
            <a:r>
              <a:rPr lang="en-US" dirty="0" smtClean="0"/>
              <a:t>See more: </a:t>
            </a:r>
            <a:r>
              <a:rPr lang="en-US" dirty="0">
                <a:hlinkClick r:id="rId2"/>
              </a:rPr>
              <a:t>http://developer.nvidia.com/gpu-accelerated-libraries</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24</a:t>
            </a:fld>
            <a:endParaRPr lang="en-US"/>
          </a:p>
        </p:txBody>
      </p:sp>
    </p:spTree>
    <p:extLst>
      <p:ext uri="{BB962C8B-B14F-4D97-AF65-F5344CB8AC3E}">
        <p14:creationId xmlns:p14="http://schemas.microsoft.com/office/powerpoint/2010/main" val="2220664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Profiling and Debugging</a:t>
            </a:r>
            <a:endParaRPr lang="en-US" dirty="0"/>
          </a:p>
        </p:txBody>
      </p:sp>
      <p:sp>
        <p:nvSpPr>
          <p:cNvPr id="3" name="Content Placeholder 2"/>
          <p:cNvSpPr>
            <a:spLocks noGrp="1"/>
          </p:cNvSpPr>
          <p:nvPr>
            <p:ph idx="1"/>
          </p:nvPr>
        </p:nvSpPr>
        <p:spPr/>
        <p:txBody>
          <a:bodyPr/>
          <a:lstStyle/>
          <a:p>
            <a:r>
              <a:rPr lang="en-US" dirty="0" smtClean="0"/>
              <a:t>Visual Profiler</a:t>
            </a:r>
          </a:p>
          <a:p>
            <a:r>
              <a:rPr lang="en-US" dirty="0" smtClean="0"/>
              <a:t>Parallel </a:t>
            </a:r>
            <a:r>
              <a:rPr lang="en-US" dirty="0" err="1" smtClean="0"/>
              <a:t>Nsight</a:t>
            </a:r>
          </a:p>
          <a:p>
            <a:r>
              <a:rPr lang="en-US" dirty="0" err="1" smtClean="0"/>
              <a:t>cuda-gdb</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25</a:t>
            </a:fld>
            <a:endParaRPr lang="en-US"/>
          </a:p>
        </p:txBody>
      </p:sp>
    </p:spTree>
    <p:extLst>
      <p:ext uri="{BB962C8B-B14F-4D97-AF65-F5344CB8AC3E}">
        <p14:creationId xmlns:p14="http://schemas.microsoft.com/office/powerpoint/2010/main" val="1831682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Profiler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Graphical profiling application</a:t>
            </a:r>
          </a:p>
          <a:p>
            <a:r>
              <a:rPr lang="en-US" dirty="0" smtClean="0"/>
              <a:t>Collects performance counter data and makes recommendations</a:t>
            </a:r>
          </a:p>
          <a:p>
            <a:pPr lvl="1"/>
            <a:r>
              <a:rPr lang="en-US" dirty="0" smtClean="0"/>
              <a:t>Global memory throughput</a:t>
            </a:r>
          </a:p>
          <a:p>
            <a:pPr lvl="1"/>
            <a:r>
              <a:rPr lang="en-US" dirty="0" smtClean="0"/>
              <a:t>IPC</a:t>
            </a:r>
          </a:p>
          <a:p>
            <a:pPr lvl="1"/>
            <a:r>
              <a:rPr lang="en-US" dirty="0" smtClean="0"/>
              <a:t>Active warps/cycle</a:t>
            </a:r>
          </a:p>
          <a:p>
            <a:pPr lvl="1"/>
            <a:r>
              <a:rPr lang="en-US" dirty="0" smtClean="0"/>
              <a:t>Cache hit rate</a:t>
            </a:r>
          </a:p>
          <a:p>
            <a:pPr lvl="1"/>
            <a:r>
              <a:rPr lang="en-US" dirty="0" smtClean="0"/>
              <a:t>Register counts</a:t>
            </a:r>
          </a:p>
          <a:p>
            <a:pPr lvl="1"/>
            <a:r>
              <a:rPr lang="en-US" dirty="0" smtClean="0"/>
              <a:t>Bank conflicts</a:t>
            </a:r>
          </a:p>
          <a:p>
            <a:pPr lvl="1"/>
            <a:r>
              <a:rPr lang="en-US" dirty="0" smtClean="0"/>
              <a:t>Branch divergence</a:t>
            </a:r>
          </a:p>
          <a:p>
            <a:pPr lvl="1"/>
            <a:r>
              <a:rPr lang="en-US" dirty="0" smtClean="0"/>
              <a:t>Many more (Full list in Visual Profiler User Guide)</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26</a:t>
            </a:fld>
            <a:endParaRPr lang="en-US"/>
          </a:p>
        </p:txBody>
      </p:sp>
    </p:spTree>
    <p:extLst>
      <p:ext uri="{BB962C8B-B14F-4D97-AF65-F5344CB8AC3E}">
        <p14:creationId xmlns:p14="http://schemas.microsoft.com/office/powerpoint/2010/main" val="3572703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D196BB-84A3-4A7D-A32A-91DA7D8D1D3C}" type="slidenum">
              <a:rPr lang="en-US" smtClean="0"/>
              <a:t>27</a:t>
            </a:fld>
            <a:endParaRPr lang="en-US"/>
          </a:p>
        </p:txBody>
      </p:sp>
      <p:pic>
        <p:nvPicPr>
          <p:cNvPr id="8" name="Picture Placeholder 7"/>
          <p:cNvPicPr>
            <a:picLocks noGrp="1" noChangeAspect="1"/>
          </p:cNvPicPr>
          <p:nvPr>
            <p:ph type="pic" idx="4294967295"/>
          </p:nvPr>
        </p:nvPicPr>
        <p:blipFill>
          <a:blip r:embed="rId3">
            <a:extLst>
              <a:ext uri="{28A0092B-C50C-407E-A947-70E740481C1C}">
                <a14:useLocalDpi xmlns:a14="http://schemas.microsoft.com/office/drawing/2010/main" val="0"/>
              </a:ext>
            </a:extLst>
          </a:blip>
          <a:srcRect t="4097" b="4097"/>
          <a:stretch>
            <a:fillRect/>
          </a:stretch>
        </p:blipFill>
        <p:spPr>
          <a:xfrm>
            <a:off x="0" y="0"/>
            <a:ext cx="9144000" cy="6858000"/>
          </a:xfrm>
        </p:spPr>
      </p:pic>
    </p:spTree>
    <p:extLst>
      <p:ext uri="{BB962C8B-B14F-4D97-AF65-F5344CB8AC3E}">
        <p14:creationId xmlns:p14="http://schemas.microsoft.com/office/powerpoint/2010/main" val="1975654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Visual Profiler</a:t>
            </a:r>
            <a:endParaRPr lang="en-US" dirty="0"/>
          </a:p>
        </p:txBody>
      </p:sp>
      <p:sp>
        <p:nvSpPr>
          <p:cNvPr id="10" name="Text Placeholder 9"/>
          <p:cNvSpPr>
            <a:spLocks noGrp="1"/>
          </p:cNvSpPr>
          <p:nvPr>
            <p:ph type="body" sz="half" idx="2"/>
          </p:nvPr>
        </p:nvSpPr>
        <p:spPr/>
        <p:txBody>
          <a:bodyPr/>
          <a:lstStyle/>
          <a:p>
            <a:r>
              <a:rPr lang="en-US" dirty="0" smtClean="0"/>
              <a:t>Does plots too!</a:t>
            </a:r>
            <a:endParaRPr lang="en-US" dirty="0"/>
          </a:p>
        </p:txBody>
      </p:sp>
      <p:sp>
        <p:nvSpPr>
          <p:cNvPr id="5" name="Slide Number Placeholder 4"/>
          <p:cNvSpPr>
            <a:spLocks noGrp="1"/>
          </p:cNvSpPr>
          <p:nvPr>
            <p:ph type="sldNum" sz="quarter" idx="12"/>
          </p:nvPr>
        </p:nvSpPr>
        <p:spPr/>
        <p:txBody>
          <a:bodyPr/>
          <a:lstStyle/>
          <a:p>
            <a:fld id="{8AD196BB-84A3-4A7D-A32A-91DA7D8D1D3C}" type="slidenum">
              <a:rPr lang="en-US" smtClean="0"/>
              <a:t>28</a:t>
            </a:fld>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3908" r="35158" b="67304"/>
          <a:stretch/>
        </p:blipFill>
        <p:spPr>
          <a:xfrm>
            <a:off x="0" y="1524000"/>
            <a:ext cx="9144000" cy="3203864"/>
          </a:xfrm>
          <a:prstGeom prst="rect">
            <a:avLst/>
          </a:prstGeom>
        </p:spPr>
      </p:pic>
    </p:spTree>
    <p:extLst>
      <p:ext uri="{BB962C8B-B14F-4D97-AF65-F5344CB8AC3E}">
        <p14:creationId xmlns:p14="http://schemas.microsoft.com/office/powerpoint/2010/main" val="811913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Parallel </a:t>
            </a:r>
            <a:r>
              <a:rPr lang="en-US" dirty="0" err="1" smtClean="0"/>
              <a:t>Nsight</a:t>
            </a:r>
            <a:endParaRPr lang="en-US" dirty="0"/>
          </a:p>
        </p:txBody>
      </p:sp>
      <p:sp>
        <p:nvSpPr>
          <p:cNvPr id="7" name="Content Placeholder 6"/>
          <p:cNvSpPr>
            <a:spLocks noGrp="1"/>
          </p:cNvSpPr>
          <p:nvPr>
            <p:ph idx="1"/>
          </p:nvPr>
        </p:nvSpPr>
        <p:spPr/>
        <p:txBody>
          <a:bodyPr/>
          <a:lstStyle/>
          <a:p>
            <a:r>
              <a:rPr lang="en-US" dirty="0" smtClean="0"/>
              <a:t>Motivation</a:t>
            </a:r>
          </a:p>
          <a:p>
            <a:pPr lvl="1"/>
            <a:r>
              <a:rPr lang="en-US" dirty="0" smtClean="0"/>
              <a:t>Why didn’t breakpoints in Visual Studio work for debugging CUDA?</a:t>
            </a:r>
            <a:endParaRPr lang="en-US" dirty="0"/>
          </a:p>
        </p:txBody>
      </p:sp>
      <p:sp>
        <p:nvSpPr>
          <p:cNvPr id="5" name="Slide Number Placeholder 4"/>
          <p:cNvSpPr>
            <a:spLocks noGrp="1"/>
          </p:cNvSpPr>
          <p:nvPr>
            <p:ph type="sldNum" sz="quarter" idx="12"/>
          </p:nvPr>
        </p:nvSpPr>
        <p:spPr/>
        <p:txBody>
          <a:bodyPr/>
          <a:lstStyle/>
          <a:p>
            <a:fld id="{8AD196BB-84A3-4A7D-A32A-91DA7D8D1D3C}" type="slidenum">
              <a:rPr lang="en-US" smtClean="0"/>
              <a:t>29</a:t>
            </a:fld>
            <a:endParaRPr lang="en-US"/>
          </a:p>
        </p:txBody>
      </p:sp>
    </p:spTree>
    <p:extLst>
      <p:ext uri="{BB962C8B-B14F-4D97-AF65-F5344CB8AC3E}">
        <p14:creationId xmlns:p14="http://schemas.microsoft.com/office/powerpoint/2010/main" val="1869042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Documentation</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developer.nvidia.com/nvidia-gpu-computing-documentation</a:t>
            </a:r>
            <a:endParaRPr lang="en-US" dirty="0" smtClean="0"/>
          </a:p>
          <a:p>
            <a:r>
              <a:rPr lang="en-US" dirty="0" smtClean="0"/>
              <a:t>CUDA C Programming Guide</a:t>
            </a:r>
          </a:p>
          <a:p>
            <a:r>
              <a:rPr lang="en-US" dirty="0" smtClean="0"/>
              <a:t>CUDA C Best Practices Guide</a:t>
            </a:r>
          </a:p>
          <a:p>
            <a:r>
              <a:rPr lang="en-US" dirty="0" smtClean="0"/>
              <a:t>CUDA API Reference Manual</a:t>
            </a:r>
          </a:p>
          <a:p>
            <a:r>
              <a:rPr lang="en-US" dirty="0" smtClean="0"/>
              <a:t>Occupancy Calculator</a:t>
            </a:r>
          </a:p>
          <a:p>
            <a:r>
              <a:rPr lang="en-US" dirty="0" smtClean="0"/>
              <a:t>Much more</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3</a:t>
            </a:fld>
            <a:endParaRPr lang="en-US"/>
          </a:p>
        </p:txBody>
      </p:sp>
    </p:spTree>
    <p:extLst>
      <p:ext uri="{BB962C8B-B14F-4D97-AF65-F5344CB8AC3E}">
        <p14:creationId xmlns:p14="http://schemas.microsoft.com/office/powerpoint/2010/main" val="617527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t>
            </a:r>
            <a:r>
              <a:rPr lang="en-US" dirty="0" err="1" smtClean="0"/>
              <a:t>Nsight</a:t>
            </a:r>
            <a:endParaRPr lang="en-US" dirty="0"/>
          </a:p>
        </p:txBody>
      </p:sp>
      <p:sp>
        <p:nvSpPr>
          <p:cNvPr id="3" name="Content Placeholder 2"/>
          <p:cNvSpPr>
            <a:spLocks noGrp="1"/>
          </p:cNvSpPr>
          <p:nvPr>
            <p:ph idx="1"/>
          </p:nvPr>
        </p:nvSpPr>
        <p:spPr/>
        <p:txBody>
          <a:bodyPr/>
          <a:lstStyle/>
          <a:p>
            <a:r>
              <a:rPr lang="en-US" dirty="0" smtClean="0"/>
              <a:t>Debugger and Profiler for:</a:t>
            </a:r>
          </a:p>
          <a:p>
            <a:pPr lvl="1"/>
            <a:r>
              <a:rPr lang="en-US" dirty="0" smtClean="0"/>
              <a:t>CUDA</a:t>
            </a:r>
          </a:p>
          <a:p>
            <a:pPr lvl="1"/>
            <a:r>
              <a:rPr lang="en-US" dirty="0" smtClean="0"/>
              <a:t>OpenCL</a:t>
            </a:r>
          </a:p>
          <a:p>
            <a:pPr lvl="1"/>
            <a:r>
              <a:rPr lang="en-US" dirty="0" smtClean="0"/>
              <a:t>Direct3D </a:t>
            </a:r>
            <a:r>
              <a:rPr lang="en-US" dirty="0" err="1" smtClean="0"/>
              <a:t>Shaders</a:t>
            </a:r>
            <a:endParaRPr lang="en-US" dirty="0" smtClean="0"/>
          </a:p>
          <a:p>
            <a:r>
              <a:rPr lang="en-US" dirty="0" smtClean="0"/>
              <a:t>Integrated into Visual Studio 2008/2010</a:t>
            </a:r>
          </a:p>
          <a:p>
            <a:r>
              <a:rPr lang="en-US" dirty="0" smtClean="0"/>
              <a:t>Caveat: requires extra GPU for display while debugging</a:t>
            </a:r>
          </a:p>
          <a:p>
            <a:pPr lvl="1"/>
            <a:r>
              <a:rPr lang="en-US" dirty="0" smtClean="0"/>
              <a:t>Supports NVIDIA </a:t>
            </a:r>
            <a:r>
              <a:rPr lang="en-US" dirty="0" err="1" smtClean="0"/>
              <a:t>Optimus</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8AD196BB-84A3-4A7D-A32A-91DA7D8D1D3C}" type="slidenum">
              <a:rPr lang="en-US" smtClean="0"/>
              <a:t>30</a:t>
            </a:fld>
            <a:endParaRPr lang="en-US"/>
          </a:p>
        </p:txBody>
      </p:sp>
    </p:spTree>
    <p:extLst>
      <p:ext uri="{BB962C8B-B14F-4D97-AF65-F5344CB8AC3E}">
        <p14:creationId xmlns:p14="http://schemas.microsoft.com/office/powerpoint/2010/main" val="1111163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developer.download.nvidia.com/assets/tools/images/ParallelNsight_CUDADebugg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1" y="304800"/>
            <a:ext cx="9236164" cy="5410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half" idx="2"/>
          </p:nvPr>
        </p:nvSpPr>
        <p:spPr>
          <a:xfrm>
            <a:off x="1826391" y="5867400"/>
            <a:ext cx="5486400" cy="804862"/>
          </a:xfrm>
        </p:spPr>
        <p:txBody>
          <a:bodyPr/>
          <a:lstStyle/>
          <a:p>
            <a:r>
              <a:rPr lang="en-US" dirty="0" smtClean="0"/>
              <a:t>Parallel </a:t>
            </a:r>
            <a:r>
              <a:rPr lang="en-US" dirty="0" err="1" smtClean="0"/>
              <a:t>Nsight</a:t>
            </a:r>
            <a:r>
              <a:rPr lang="en-US" dirty="0" smtClean="0"/>
              <a:t>, showing breakpoints for different warps, disassembled kernel code, local variables, call stack, and register values per warp</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31</a:t>
            </a:fld>
            <a:endParaRPr lang="en-US"/>
          </a:p>
        </p:txBody>
      </p:sp>
      <p:sp>
        <p:nvSpPr>
          <p:cNvPr id="9" name="TextBox 8"/>
          <p:cNvSpPr txBox="1"/>
          <p:nvPr/>
        </p:nvSpPr>
        <p:spPr>
          <a:xfrm>
            <a:off x="5029200" y="6453756"/>
            <a:ext cx="2514600" cy="307777"/>
          </a:xfrm>
          <a:prstGeom prst="rect">
            <a:avLst/>
          </a:prstGeom>
          <a:noFill/>
        </p:spPr>
        <p:txBody>
          <a:bodyPr wrap="square" rtlCol="0">
            <a:spAutoFit/>
          </a:bodyPr>
          <a:lstStyle/>
          <a:p>
            <a:r>
              <a:rPr lang="en-US" sz="1400" dirty="0" smtClean="0"/>
              <a:t>Image from </a:t>
            </a:r>
            <a:r>
              <a:rPr lang="en-US" sz="1400" dirty="0" smtClean="0">
                <a:hlinkClick r:id="rId3"/>
              </a:rPr>
              <a:t>NVIDIA</a:t>
            </a:r>
            <a:endParaRPr lang="en-US" sz="1400" dirty="0"/>
          </a:p>
        </p:txBody>
      </p:sp>
    </p:spTree>
    <p:extLst>
      <p:ext uri="{BB962C8B-B14F-4D97-AF65-F5344CB8AC3E}">
        <p14:creationId xmlns:p14="http://schemas.microsoft.com/office/powerpoint/2010/main" val="3342457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80871"/>
            <a:ext cx="5486400" cy="566738"/>
          </a:xfrm>
        </p:spPr>
        <p:txBody>
          <a:bodyPr/>
          <a:lstStyle/>
          <a:p>
            <a:r>
              <a:rPr lang="en-US" dirty="0" smtClean="0"/>
              <a:t>CUDA-GDB: No *nix User Left Behind </a:t>
            </a:r>
            <a:endParaRPr lang="en-US" dirty="0"/>
          </a:p>
        </p:txBody>
      </p:sp>
      <p:sp>
        <p:nvSpPr>
          <p:cNvPr id="3" name="Picture Placeholder 2"/>
          <p:cNvSpPr>
            <a:spLocks noGrp="1"/>
          </p:cNvSpPr>
          <p:nvPr>
            <p:ph type="pic" idx="1"/>
          </p:nvPr>
        </p:nvSpPr>
        <p:spPr/>
      </p:sp>
      <p:sp>
        <p:nvSpPr>
          <p:cNvPr id="5" name="Slide Number Placeholder 4"/>
          <p:cNvSpPr>
            <a:spLocks noGrp="1"/>
          </p:cNvSpPr>
          <p:nvPr>
            <p:ph type="sldNum" sz="quarter" idx="12"/>
          </p:nvPr>
        </p:nvSpPr>
        <p:spPr/>
        <p:txBody>
          <a:bodyPr/>
          <a:lstStyle/>
          <a:p>
            <a:fld id="{8AD196BB-84A3-4A7D-A32A-91DA7D8D1D3C}" type="slidenum">
              <a:rPr lang="en-US" smtClean="0"/>
              <a:t>32</a:t>
            </a:fld>
            <a:endParaRPr lang="en-US"/>
          </a:p>
        </p:txBody>
      </p:sp>
      <p:pic>
        <p:nvPicPr>
          <p:cNvPr id="10244" name="Picture 4" descr="http://developer.download.nvidia.com/assets/cuda/images/linux_cuda-gdb_dd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0"/>
            <a:ext cx="8763000" cy="64219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29200" y="6453756"/>
            <a:ext cx="2514600" cy="307777"/>
          </a:xfrm>
          <a:prstGeom prst="rect">
            <a:avLst/>
          </a:prstGeom>
          <a:noFill/>
        </p:spPr>
        <p:txBody>
          <a:bodyPr wrap="square" rtlCol="0">
            <a:spAutoFit/>
          </a:bodyPr>
          <a:lstStyle/>
          <a:p>
            <a:r>
              <a:rPr lang="en-US" sz="1400" dirty="0" smtClean="0"/>
              <a:t>Image from </a:t>
            </a:r>
            <a:r>
              <a:rPr lang="en-US" sz="1400" dirty="0" smtClean="0">
                <a:hlinkClick r:id="rId3"/>
              </a:rPr>
              <a:t>NVIDIA</a:t>
            </a:r>
            <a:endParaRPr lang="en-US" sz="1400" dirty="0"/>
          </a:p>
        </p:txBody>
      </p:sp>
    </p:spTree>
    <p:extLst>
      <p:ext uri="{BB962C8B-B14F-4D97-AF65-F5344CB8AC3E}">
        <p14:creationId xmlns:p14="http://schemas.microsoft.com/office/powerpoint/2010/main" val="1106859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small" dirty="0" smtClean="0">
                <a:solidFill>
                  <a:schemeClr val="bg1"/>
                </a:solidFill>
              </a:rPr>
              <a:t>OpenCL</a:t>
            </a:r>
            <a:endParaRPr lang="en-US" cap="small" dirty="0">
              <a:solidFill>
                <a:schemeClr val="bg1"/>
              </a:solidFill>
            </a:endParaRPr>
          </a:p>
        </p:txBody>
      </p:sp>
      <p:sp>
        <p:nvSpPr>
          <p:cNvPr id="5" name="Slide Number Placeholder 4"/>
          <p:cNvSpPr>
            <a:spLocks noGrp="1"/>
          </p:cNvSpPr>
          <p:nvPr>
            <p:ph type="sldNum" sz="quarter" idx="12"/>
          </p:nvPr>
        </p:nvSpPr>
        <p:spPr/>
        <p:txBody>
          <a:bodyPr/>
          <a:lstStyle/>
          <a:p>
            <a:fld id="{8AD196BB-84A3-4A7D-A32A-91DA7D8D1D3C}" type="slidenum">
              <a:rPr lang="en-US" smtClean="0"/>
              <a:t>33</a:t>
            </a:fld>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63" y="1752600"/>
            <a:ext cx="34956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029200" y="6453756"/>
            <a:ext cx="2514600" cy="307777"/>
          </a:xfrm>
          <a:prstGeom prst="rect">
            <a:avLst/>
          </a:prstGeom>
          <a:noFill/>
        </p:spPr>
        <p:txBody>
          <a:bodyPr wrap="square" rtlCol="0">
            <a:spAutoFit/>
          </a:bodyPr>
          <a:lstStyle/>
          <a:p>
            <a:r>
              <a:rPr lang="en-US" sz="1400" dirty="0" smtClean="0"/>
              <a:t>Image from the </a:t>
            </a:r>
            <a:r>
              <a:rPr lang="en-US" sz="1400" dirty="0" err="1" smtClean="0">
                <a:hlinkClick r:id="rId3"/>
              </a:rPr>
              <a:t>Khronos</a:t>
            </a:r>
            <a:r>
              <a:rPr lang="en-US" sz="1400" dirty="0" smtClean="0">
                <a:hlinkClick r:id="rId3"/>
              </a:rPr>
              <a:t> Group</a:t>
            </a:r>
            <a:endParaRPr lang="en-US" sz="1400" dirty="0"/>
          </a:p>
        </p:txBody>
      </p:sp>
    </p:spTree>
    <p:extLst>
      <p:ext uri="{BB962C8B-B14F-4D97-AF65-F5344CB8AC3E}">
        <p14:creationId xmlns:p14="http://schemas.microsoft.com/office/powerpoint/2010/main" val="56238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OpenCL</a:t>
            </a:r>
            <a:endParaRPr lang="en-US" dirty="0"/>
          </a:p>
        </p:txBody>
      </p:sp>
      <p:sp>
        <p:nvSpPr>
          <p:cNvPr id="6" name="Content Placeholder 5"/>
          <p:cNvSpPr>
            <a:spLocks noGrp="1"/>
          </p:cNvSpPr>
          <p:nvPr>
            <p:ph idx="1"/>
          </p:nvPr>
        </p:nvSpPr>
        <p:spPr/>
        <p:txBody>
          <a:bodyPr/>
          <a:lstStyle/>
          <a:p>
            <a:r>
              <a:rPr lang="en-US" dirty="0" smtClean="0"/>
              <a:t>Initially developed by Apple with help from AMD, IBM, Intel, and NVIDIA (</a:t>
            </a:r>
            <a:r>
              <a:rPr lang="en-US" dirty="0" smtClean="0">
                <a:hlinkClick r:id="rId2"/>
              </a:rPr>
              <a:t>Wikipedia</a:t>
            </a:r>
            <a:r>
              <a:rPr lang="en-US" dirty="0" smtClean="0"/>
              <a:t>)</a:t>
            </a:r>
          </a:p>
          <a:p>
            <a:r>
              <a:rPr lang="en-US" dirty="0" smtClean="0"/>
              <a:t>Specification defined by the </a:t>
            </a:r>
            <a:r>
              <a:rPr lang="en-US" dirty="0" err="1" smtClean="0"/>
              <a:t>Khronos</a:t>
            </a:r>
            <a:r>
              <a:rPr lang="en-US" dirty="0" smtClean="0"/>
              <a:t> Group</a:t>
            </a:r>
          </a:p>
          <a:p>
            <a:endParaRPr lang="en-US" dirty="0" smtClean="0"/>
          </a:p>
        </p:txBody>
      </p:sp>
      <p:sp>
        <p:nvSpPr>
          <p:cNvPr id="2" name="Slide Number Placeholder 1"/>
          <p:cNvSpPr>
            <a:spLocks noGrp="1"/>
          </p:cNvSpPr>
          <p:nvPr>
            <p:ph type="sldNum" sz="quarter" idx="12"/>
          </p:nvPr>
        </p:nvSpPr>
        <p:spPr/>
        <p:txBody>
          <a:bodyPr/>
          <a:lstStyle/>
          <a:p>
            <a:fld id="{8AD196BB-84A3-4A7D-A32A-91DA7D8D1D3C}" type="slidenum">
              <a:rPr lang="en-US" smtClean="0"/>
              <a:t>34</a:t>
            </a:fld>
            <a:endParaRPr lang="en-US"/>
          </a:p>
        </p:txBody>
      </p:sp>
    </p:spTree>
    <p:extLst>
      <p:ext uri="{BB962C8B-B14F-4D97-AF65-F5344CB8AC3E}">
        <p14:creationId xmlns:p14="http://schemas.microsoft.com/office/powerpoint/2010/main" val="3697526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D196BB-84A3-4A7D-A32A-91DA7D8D1D3C}" type="slidenum">
              <a:rPr lang="en-US" smtClean="0"/>
              <a:t>35</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 y="914400"/>
            <a:ext cx="9130145" cy="524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029200" y="6400800"/>
            <a:ext cx="2514600" cy="307777"/>
          </a:xfrm>
          <a:prstGeom prst="rect">
            <a:avLst/>
          </a:prstGeom>
          <a:noFill/>
        </p:spPr>
        <p:txBody>
          <a:bodyPr wrap="square" rtlCol="0">
            <a:spAutoFit/>
          </a:bodyPr>
          <a:lstStyle/>
          <a:p>
            <a:r>
              <a:rPr lang="en-US" sz="1400" dirty="0" smtClean="0"/>
              <a:t>Slide from the </a:t>
            </a:r>
            <a:r>
              <a:rPr lang="en-US" sz="1400" dirty="0" err="1" smtClean="0">
                <a:hlinkClick r:id="rId3"/>
              </a:rPr>
              <a:t>Khronos</a:t>
            </a:r>
            <a:r>
              <a:rPr lang="en-US" sz="1400" dirty="0" smtClean="0">
                <a:hlinkClick r:id="rId3"/>
              </a:rPr>
              <a:t> Group</a:t>
            </a:r>
            <a:endParaRPr lang="en-US" sz="1400" dirty="0"/>
          </a:p>
        </p:txBody>
      </p:sp>
    </p:spTree>
    <p:extLst>
      <p:ext uri="{BB962C8B-B14F-4D97-AF65-F5344CB8AC3E}">
        <p14:creationId xmlns:p14="http://schemas.microsoft.com/office/powerpoint/2010/main" val="1963216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OpenCL Goals</a:t>
            </a:r>
            <a:endParaRPr lang="en-US" dirty="0"/>
          </a:p>
        </p:txBody>
      </p:sp>
      <p:sp>
        <p:nvSpPr>
          <p:cNvPr id="4" name="Content Placeholder 3"/>
          <p:cNvSpPr>
            <a:spLocks noGrp="1"/>
          </p:cNvSpPr>
          <p:nvPr>
            <p:ph idx="1"/>
          </p:nvPr>
        </p:nvSpPr>
        <p:spPr/>
        <p:txBody>
          <a:bodyPr/>
          <a:lstStyle/>
          <a:p>
            <a:r>
              <a:rPr lang="en-US" dirty="0" smtClean="0"/>
              <a:t>Parallel Compute Framework for GPUs</a:t>
            </a:r>
          </a:p>
          <a:p>
            <a:pPr lvl="1"/>
            <a:r>
              <a:rPr lang="en-US" dirty="0" smtClean="0"/>
              <a:t>And CPUs</a:t>
            </a:r>
          </a:p>
          <a:p>
            <a:pPr lvl="1"/>
            <a:r>
              <a:rPr lang="en-US" dirty="0" smtClean="0"/>
              <a:t>And FPGAs</a:t>
            </a:r>
          </a:p>
          <a:p>
            <a:pPr lvl="1"/>
            <a:r>
              <a:rPr lang="en-US" dirty="0" smtClean="0"/>
              <a:t>And potentially more</a:t>
            </a:r>
          </a:p>
          <a:p>
            <a:r>
              <a:rPr lang="en-US" dirty="0" smtClean="0"/>
              <a:t>Some compliant runtimes</a:t>
            </a:r>
          </a:p>
          <a:p>
            <a:pPr lvl="1"/>
            <a:r>
              <a:rPr lang="en-US" dirty="0" smtClean="0"/>
              <a:t>AMD APP SDK (for AMD CPUs, GPUs, and APUs)</a:t>
            </a:r>
          </a:p>
          <a:p>
            <a:pPr lvl="1"/>
            <a:r>
              <a:rPr lang="en-US" dirty="0" smtClean="0"/>
              <a:t>Intel OpenCL SDK (for Intel CPUs)</a:t>
            </a:r>
          </a:p>
          <a:p>
            <a:pPr lvl="1"/>
            <a:r>
              <a:rPr lang="en-US" dirty="0" smtClean="0"/>
              <a:t>NVIDIA OpenCL Runtime (for NVIDIA GPUs)</a:t>
            </a:r>
          </a:p>
          <a:p>
            <a:endParaRPr lang="en-US" dirty="0"/>
          </a:p>
        </p:txBody>
      </p:sp>
      <p:sp>
        <p:nvSpPr>
          <p:cNvPr id="2" name="Slide Number Placeholder 1"/>
          <p:cNvSpPr>
            <a:spLocks noGrp="1"/>
          </p:cNvSpPr>
          <p:nvPr>
            <p:ph type="sldNum" sz="quarter" idx="12"/>
          </p:nvPr>
        </p:nvSpPr>
        <p:spPr/>
        <p:txBody>
          <a:bodyPr/>
          <a:lstStyle/>
          <a:p>
            <a:fld id="{8AD196BB-84A3-4A7D-A32A-91DA7D8D1D3C}" type="slidenum">
              <a:rPr lang="en-US" smtClean="0"/>
              <a:t>36</a:t>
            </a:fld>
            <a:endParaRPr lang="en-US"/>
          </a:p>
        </p:txBody>
      </p:sp>
      <p:sp>
        <p:nvSpPr>
          <p:cNvPr id="5" name="TextBox 4"/>
          <p:cNvSpPr txBox="1"/>
          <p:nvPr/>
        </p:nvSpPr>
        <p:spPr>
          <a:xfrm>
            <a:off x="838200" y="5943600"/>
            <a:ext cx="4419600" cy="646331"/>
          </a:xfrm>
          <a:prstGeom prst="rect">
            <a:avLst/>
          </a:prstGeom>
          <a:noFill/>
        </p:spPr>
        <p:txBody>
          <a:bodyPr wrap="square" rtlCol="0">
            <a:spAutoFit/>
          </a:bodyPr>
          <a:lstStyle/>
          <a:p>
            <a:r>
              <a:rPr lang="en-US" b="1" dirty="0" smtClean="0">
                <a:solidFill>
                  <a:srgbClr val="FF0000"/>
                </a:solidFill>
              </a:rPr>
              <a:t>Do we want CPUs and GPUs executing the same kernels though?</a:t>
            </a:r>
            <a:endParaRPr lang="en-US" b="1" dirty="0">
              <a:solidFill>
                <a:srgbClr val="FF0000"/>
              </a:solidFill>
            </a:endParaRPr>
          </a:p>
        </p:txBody>
      </p:sp>
    </p:spTree>
    <p:extLst>
      <p:ext uri="{BB962C8B-B14F-4D97-AF65-F5344CB8AC3E}">
        <p14:creationId xmlns:p14="http://schemas.microsoft.com/office/powerpoint/2010/main" val="533525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Host Code</a:t>
            </a:r>
            <a:endParaRPr lang="en-US" dirty="0"/>
          </a:p>
        </p:txBody>
      </p:sp>
      <p:sp>
        <p:nvSpPr>
          <p:cNvPr id="5" name="Text Placeholder 4"/>
          <p:cNvSpPr>
            <a:spLocks noGrp="1"/>
          </p:cNvSpPr>
          <p:nvPr>
            <p:ph idx="1"/>
          </p:nvPr>
        </p:nvSpPr>
        <p:spPr>
          <a:xfrm>
            <a:off x="457200" y="1295400"/>
            <a:ext cx="8229600" cy="5105400"/>
          </a:xfrm>
        </p:spPr>
        <p:txBody>
          <a:bodyPr>
            <a:normAutofit fontScale="47500" lnSpcReduction="20000"/>
          </a:bodyPr>
          <a:lstStyle/>
          <a:p>
            <a:pPr marL="0" indent="0">
              <a:buNone/>
            </a:pPr>
            <a:r>
              <a:rPr lang="en-US" dirty="0" err="1">
                <a:solidFill>
                  <a:srgbClr val="000000"/>
                </a:solidFill>
                <a:highlight>
                  <a:srgbClr val="FFFFFF"/>
                </a:highlight>
                <a:latin typeface="Courier New" pitchFamily="49" charset="0"/>
                <a:cs typeface="Courier New" pitchFamily="49" charset="0"/>
              </a:rPr>
              <a:t>size_t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szLocalWorkSize</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size_t</a:t>
            </a:r>
            <a:r>
              <a:rPr lang="en-US" dirty="0" smtClean="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szGlobalWorkSize</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p>
          <a:p>
            <a:pPr marL="0" indent="0">
              <a:buNone/>
            </a:pPr>
            <a:r>
              <a:rPr lang="en-US" dirty="0" err="1" smtClean="0">
                <a:solidFill>
                  <a:srgbClr val="000000"/>
                </a:solidFill>
                <a:highlight>
                  <a:srgbClr val="FFFFFF"/>
                </a:highlight>
                <a:latin typeface="Courier New" pitchFamily="49" charset="0"/>
                <a:cs typeface="Courier New" pitchFamily="49" charset="0"/>
              </a:rPr>
              <a:t>szLocalWorkSize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8</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szLocalWorkSize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8</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szGlobalWorkSize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cols</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szGlobalWorkSize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rows</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smtClean="0">
                <a:solidFill>
                  <a:srgbClr val="008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setup parameter values </a:t>
            </a:r>
            <a:endParaRPr lang="en-US" dirty="0" smtClean="0">
              <a:solidFill>
                <a:srgbClr val="008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copyCode</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oclLoadProgSource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808080"/>
                </a:solidFill>
                <a:highlight>
                  <a:srgbClr val="FFFFFF"/>
                </a:highlight>
                <a:latin typeface="Courier New" pitchFamily="49" charset="0"/>
                <a:cs typeface="Courier New" pitchFamily="49" charset="0"/>
              </a:rPr>
              <a:t>“copy_kernel.cl</a:t>
            </a:r>
            <a:r>
              <a:rPr lang="en-US" dirty="0">
                <a:solidFill>
                  <a:srgbClr val="808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808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smtClean="0">
                <a:solidFill>
                  <a:srgbClr val="000080"/>
                </a:solidFill>
                <a:highlight>
                  <a:srgbClr val="FFFFFF"/>
                </a:highlight>
                <a:latin typeface="Courier New" pitchFamily="49" charset="0"/>
                <a:cs typeface="Courier New" pitchFamily="49" charset="0"/>
              </a:rPr>
              <a:t>&amp;</a:t>
            </a:r>
            <a:r>
              <a:rPr lang="en-US" dirty="0" err="1" smtClean="0">
                <a:solidFill>
                  <a:srgbClr val="000000"/>
                </a:solidFill>
                <a:highlight>
                  <a:srgbClr val="FFFFFF"/>
                </a:highlight>
                <a:latin typeface="Courier New" pitchFamily="49" charset="0"/>
                <a:cs typeface="Courier New" pitchFamily="49" charset="0"/>
              </a:rPr>
              <a:t>copyLen</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hCopyProg</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clCreateProgramWithSource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t</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hContext</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a:t>
            </a:r>
            <a:r>
              <a:rPr lang="en-US" dirty="0">
                <a:solidFill>
                  <a:srgbClr val="8000FF"/>
                </a:solidFill>
                <a:highlight>
                  <a:srgbClr val="FFFFFF"/>
                </a:highlight>
                <a:latin typeface="Courier New" pitchFamily="49" charset="0"/>
                <a:cs typeface="Courier New" pitchFamily="49" charset="0"/>
              </a:rPr>
              <a:t>char</a:t>
            </a:r>
            <a:r>
              <a:rPr lang="en-US" dirty="0">
                <a:solidFill>
                  <a:srgbClr val="000000"/>
                </a:solidFill>
                <a:highlight>
                  <a:srgbClr val="FFFFFF"/>
                </a:highlight>
                <a:latin typeface="Courier New" pitchFamily="49" charset="0"/>
                <a:cs typeface="Courier New" pitchFamily="49" charset="0"/>
              </a:rPr>
              <a:t> </a:t>
            </a:r>
            <a:r>
              <a:rPr lang="en-US" b="1" dirty="0" smtClean="0">
                <a:solidFill>
                  <a:srgbClr val="000080"/>
                </a:solidFill>
                <a:highlight>
                  <a:srgbClr val="FFFFFF"/>
                </a:highlight>
                <a:latin typeface="Courier New" pitchFamily="49" charset="0"/>
                <a:cs typeface="Courier New" pitchFamily="49" charset="0"/>
              </a:rPr>
              <a:t>**)&amp;</a:t>
            </a:r>
            <a:r>
              <a:rPr lang="en-US" dirty="0" err="1" smtClean="0">
                <a:solidFill>
                  <a:srgbClr val="000000"/>
                </a:solidFill>
                <a:highlight>
                  <a:srgbClr val="FFFFFF"/>
                </a:highlight>
                <a:latin typeface="Courier New" pitchFamily="49" charset="0"/>
                <a:cs typeface="Courier New" pitchFamily="49" charset="0"/>
              </a:rPr>
              <a:t>copyCode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smtClean="0">
                <a:solidFill>
                  <a:srgbClr val="000080"/>
                </a:solidFill>
                <a:highlight>
                  <a:srgbClr val="FFFFFF"/>
                </a:highlight>
                <a:latin typeface="Courier New" pitchFamily="49" charset="0"/>
                <a:cs typeface="Courier New" pitchFamily="49" charset="0"/>
              </a:rPr>
              <a:t>&amp;</a:t>
            </a:r>
            <a:r>
              <a:rPr lang="en-US" dirty="0" err="1" smtClean="0">
                <a:solidFill>
                  <a:srgbClr val="000000"/>
                </a:solidFill>
                <a:highlight>
                  <a:srgbClr val="FFFFFF"/>
                </a:highlight>
                <a:latin typeface="Courier New" pitchFamily="49" charset="0"/>
                <a:cs typeface="Courier New" pitchFamily="49" charset="0"/>
              </a:rPr>
              <a:t>copyLen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&amp;</a:t>
            </a:r>
            <a:r>
              <a:rPr lang="en-US" dirty="0" err="1">
                <a:solidFill>
                  <a:srgbClr val="000000"/>
                </a:solidFill>
                <a:highlight>
                  <a:srgbClr val="FFFFFF"/>
                </a:highlight>
                <a:latin typeface="Courier New" pitchFamily="49" charset="0"/>
                <a:cs typeface="Courier New" pitchFamily="49" charset="0"/>
              </a:rPr>
              <a:t>errcode_ret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p>
          <a:p>
            <a:pPr marL="0" indent="0">
              <a:buNone/>
            </a:pPr>
            <a:r>
              <a:rPr lang="en-US" dirty="0" err="1" smtClean="0">
                <a:solidFill>
                  <a:srgbClr val="000000"/>
                </a:solidFill>
                <a:highlight>
                  <a:srgbClr val="FFFFFF"/>
                </a:highlight>
                <a:latin typeface="Courier New" pitchFamily="49" charset="0"/>
                <a:cs typeface="Courier New" pitchFamily="49" charset="0"/>
              </a:rPr>
              <a:t>clBuildProgram</a:t>
            </a:r>
            <a:r>
              <a:rPr lang="en-US" b="1" dirty="0"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hCopyProg</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smtClean="0">
                <a:solidFill>
                  <a:srgbClr val="008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create kernel </a:t>
            </a:r>
          </a:p>
          <a:p>
            <a:pPr marL="0" indent="0">
              <a:buNone/>
            </a:pP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smtClean="0">
                <a:solidFill>
                  <a:srgbClr val="000000"/>
                </a:solidFill>
                <a:highlight>
                  <a:srgbClr val="FFFFFF"/>
                </a:highlight>
                <a:latin typeface="Courier New" pitchFamily="49" charset="0"/>
                <a:cs typeface="Courier New" pitchFamily="49" charset="0"/>
              </a:rPr>
              <a:t>clCreateKernel</a:t>
            </a:r>
            <a:r>
              <a:rPr lang="en-US" b="1" dirty="0"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hCopyProg</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808080"/>
                </a:solidFill>
                <a:highlight>
                  <a:srgbClr val="FFFFFF"/>
                </a:highlight>
                <a:latin typeface="Courier New" pitchFamily="49" charset="0"/>
                <a:cs typeface="Courier New" pitchFamily="49" charset="0"/>
              </a:rPr>
              <a:t>"</a:t>
            </a:r>
            <a:r>
              <a:rPr lang="en-US" dirty="0" err="1" smtClean="0">
                <a:solidFill>
                  <a:srgbClr val="808080"/>
                </a:solidFill>
                <a:highlight>
                  <a:srgbClr val="FFFFFF"/>
                </a:highlight>
                <a:latin typeface="Courier New" pitchFamily="49" charset="0"/>
                <a:cs typeface="Courier New" pitchFamily="49" charset="0"/>
              </a:rPr>
              <a:t>kernel_naive_copy</a:t>
            </a:r>
            <a:r>
              <a:rPr lang="en-US" dirty="0" smtClean="0">
                <a:solidFill>
                  <a:srgbClr val="808080"/>
                </a:solidFill>
                <a:highlight>
                  <a:srgbClr val="FFFFFF"/>
                </a:highlight>
                <a:latin typeface="Courier New" pitchFamily="49" charset="0"/>
                <a:cs typeface="Courier New" pitchFamily="49" charset="0"/>
              </a:rPr>
              <a:t>"</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&amp;</a:t>
            </a:r>
            <a:r>
              <a:rPr lang="en-US" dirty="0" err="1">
                <a:solidFill>
                  <a:srgbClr val="000000"/>
                </a:solidFill>
                <a:highlight>
                  <a:srgbClr val="FFFFFF"/>
                </a:highlight>
                <a:latin typeface="Courier New" pitchFamily="49" charset="0"/>
                <a:cs typeface="Courier New" pitchFamily="49" charset="0"/>
              </a:rPr>
              <a:t>errcode_ret</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clSetKernelArg</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err="1">
                <a:solidFill>
                  <a:srgbClr val="0000FF"/>
                </a:solidFill>
                <a:highlight>
                  <a:srgbClr val="FFFFFF"/>
                </a:highlight>
                <a:latin typeface="Courier New" pitchFamily="49" charset="0"/>
                <a:cs typeface="Courier New" pitchFamily="49" charset="0"/>
              </a:rPr>
              <a:t>sizeof</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cl_mem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void</a:t>
            </a:r>
            <a:r>
              <a:rPr lang="en-US" b="1" dirty="0">
                <a:solidFill>
                  <a:srgbClr val="000080"/>
                </a:solidFill>
                <a:highlight>
                  <a:srgbClr val="FFFFFF"/>
                </a:highlight>
                <a:latin typeface="Courier New" pitchFamily="49" charset="0"/>
                <a:cs typeface="Courier New" pitchFamily="49" charset="0"/>
              </a:rPr>
              <a:t>*)&amp;</a:t>
            </a:r>
            <a:r>
              <a:rPr lang="en-US" dirty="0" err="1">
                <a:solidFill>
                  <a:srgbClr val="000000"/>
                </a:solidFill>
                <a:highlight>
                  <a:srgbClr val="FFFFFF"/>
                </a:highlight>
                <a:latin typeface="Courier New" pitchFamily="49" charset="0"/>
                <a:cs typeface="Courier New" pitchFamily="49" charset="0"/>
              </a:rPr>
              <a:t>dev_i_data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p>
          <a:p>
            <a:pPr marL="0" indent="0">
              <a:buNone/>
            </a:pPr>
            <a:r>
              <a:rPr lang="en-US" dirty="0" err="1" smtClean="0">
                <a:solidFill>
                  <a:srgbClr val="000000"/>
                </a:solidFill>
                <a:highlight>
                  <a:srgbClr val="FFFFFF"/>
                </a:highlight>
                <a:latin typeface="Courier New" pitchFamily="49" charset="0"/>
                <a:cs typeface="Courier New" pitchFamily="49" charset="0"/>
              </a:rPr>
              <a:t>clSetKernelArg</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err="1">
                <a:solidFill>
                  <a:srgbClr val="0000FF"/>
                </a:solidFill>
                <a:highlight>
                  <a:srgbClr val="FFFFFF"/>
                </a:highlight>
                <a:latin typeface="Courier New" pitchFamily="49" charset="0"/>
                <a:cs typeface="Courier New" pitchFamily="49" charset="0"/>
              </a:rPr>
              <a:t>sizeof</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cl_mem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void</a:t>
            </a:r>
            <a:r>
              <a:rPr lang="en-US" b="1" dirty="0">
                <a:solidFill>
                  <a:srgbClr val="000080"/>
                </a:solidFill>
                <a:highlight>
                  <a:srgbClr val="FFFFFF"/>
                </a:highlight>
                <a:latin typeface="Courier New" pitchFamily="49" charset="0"/>
                <a:cs typeface="Courier New" pitchFamily="49" charset="0"/>
              </a:rPr>
              <a:t>*)&amp;</a:t>
            </a:r>
            <a:r>
              <a:rPr lang="en-US" dirty="0" err="1">
                <a:solidFill>
                  <a:srgbClr val="000000"/>
                </a:solidFill>
                <a:highlight>
                  <a:srgbClr val="FFFFFF"/>
                </a:highlight>
                <a:latin typeface="Courier New" pitchFamily="49" charset="0"/>
                <a:cs typeface="Courier New" pitchFamily="49" charset="0"/>
              </a:rPr>
              <a:t>dev_o_data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p>
          <a:p>
            <a:pPr marL="0" indent="0">
              <a:buNone/>
            </a:pPr>
            <a:r>
              <a:rPr lang="en-US" dirty="0" err="1" smtClean="0">
                <a:solidFill>
                  <a:srgbClr val="000000"/>
                </a:solidFill>
                <a:highlight>
                  <a:srgbClr val="FFFFFF"/>
                </a:highlight>
                <a:latin typeface="Courier New" pitchFamily="49" charset="0"/>
                <a:cs typeface="Courier New" pitchFamily="49" charset="0"/>
              </a:rPr>
              <a:t>clSetKernelArg</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err="1">
                <a:solidFill>
                  <a:srgbClr val="0000FF"/>
                </a:solidFill>
                <a:highlight>
                  <a:srgbClr val="FFFFFF"/>
                </a:highlight>
                <a:latin typeface="Courier New" pitchFamily="49" charset="0"/>
                <a:cs typeface="Courier New" pitchFamily="49" charset="0"/>
              </a:rPr>
              <a:t>sizeof</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cl_int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void</a:t>
            </a:r>
            <a:r>
              <a:rPr lang="en-US" b="1" dirty="0">
                <a:solidFill>
                  <a:srgbClr val="000080"/>
                </a:solidFill>
                <a:highlight>
                  <a:srgbClr val="FFFFFF"/>
                </a:highlight>
                <a:latin typeface="Courier New" pitchFamily="49" charset="0"/>
                <a:cs typeface="Courier New" pitchFamily="49" charset="0"/>
              </a:rPr>
              <a:t>*)&amp;</a:t>
            </a:r>
            <a:r>
              <a:rPr lang="en-US" dirty="0">
                <a:solidFill>
                  <a:srgbClr val="000000"/>
                </a:solidFill>
                <a:highlight>
                  <a:srgbClr val="FFFFFF"/>
                </a:highlight>
                <a:latin typeface="Courier New" pitchFamily="49" charset="0"/>
                <a:cs typeface="Courier New" pitchFamily="49" charset="0"/>
              </a:rPr>
              <a:t>rows</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clSetKernelArg</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3</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err="1">
                <a:solidFill>
                  <a:srgbClr val="0000FF"/>
                </a:solidFill>
                <a:highlight>
                  <a:srgbClr val="FFFFFF"/>
                </a:highlight>
                <a:latin typeface="Courier New" pitchFamily="49" charset="0"/>
                <a:cs typeface="Courier New" pitchFamily="49" charset="0"/>
              </a:rPr>
              <a:t>sizeof</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cl_int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void</a:t>
            </a:r>
            <a:r>
              <a:rPr lang="en-US" b="1" dirty="0">
                <a:solidFill>
                  <a:srgbClr val="000080"/>
                </a:solidFill>
                <a:highlight>
                  <a:srgbClr val="FFFFFF"/>
                </a:highlight>
                <a:latin typeface="Courier New" pitchFamily="49" charset="0"/>
                <a:cs typeface="Courier New" pitchFamily="49" charset="0"/>
              </a:rPr>
              <a:t>*)&amp;</a:t>
            </a:r>
            <a:r>
              <a:rPr lang="en-US" dirty="0">
                <a:solidFill>
                  <a:srgbClr val="000000"/>
                </a:solidFill>
                <a:highlight>
                  <a:srgbClr val="FFFFFF"/>
                </a:highlight>
                <a:latin typeface="Courier New" pitchFamily="49" charset="0"/>
                <a:cs typeface="Courier New" pitchFamily="49" charset="0"/>
              </a:rPr>
              <a:t>cols</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clEnqueueNDRangeKernel</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a:solidFill>
                  <a:srgbClr val="000000"/>
                </a:solidFill>
                <a:highlight>
                  <a:srgbClr val="FFFFFF"/>
                </a:highlight>
                <a:latin typeface="Courier New" pitchFamily="49" charset="0"/>
                <a:cs typeface="Courier New" pitchFamily="49" charset="0"/>
              </a:rPr>
              <a:t>hCmdQueue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szGlobalWorkSize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smtClean="0">
                <a:solidFill>
                  <a:srgbClr val="000000"/>
                </a:solidFill>
                <a:highlight>
                  <a:srgbClr val="FFFFFF"/>
                </a:highlight>
                <a:latin typeface="Courier New" pitchFamily="49" charset="0"/>
                <a:cs typeface="Courier New" pitchFamily="49" charset="0"/>
              </a:rPr>
              <a:t>szLocalWorkSize</a:t>
            </a:r>
            <a:r>
              <a:rPr lang="en-US" b="1" dirty="0" smtClean="0">
                <a:solidFill>
                  <a:srgbClr val="000080"/>
                </a:solidFill>
                <a:highlight>
                  <a:srgbClr val="FFFFFF"/>
                </a:highlight>
                <a:latin typeface="Courier New" pitchFamily="49" charset="0"/>
                <a:cs typeface="Courier New" pitchFamily="49" charset="0"/>
              </a:rPr>
              <a:t>, </a:t>
            </a:r>
            <a:r>
              <a:rPr lang="en-US" dirty="0" smtClean="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AD196BB-84A3-4A7D-A32A-91DA7D8D1D3C}" type="slidenum">
              <a:rPr lang="en-US" smtClean="0"/>
              <a:t>37</a:t>
            </a:fld>
            <a:endParaRPr lang="en-US"/>
          </a:p>
        </p:txBody>
      </p:sp>
    </p:spTree>
    <p:extLst>
      <p:ext uri="{BB962C8B-B14F-4D97-AF65-F5344CB8AC3E}">
        <p14:creationId xmlns:p14="http://schemas.microsoft.com/office/powerpoint/2010/main" val="1308036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Host Code</a:t>
            </a:r>
            <a:endParaRPr lang="en-US" dirty="0"/>
          </a:p>
        </p:txBody>
      </p:sp>
      <p:sp>
        <p:nvSpPr>
          <p:cNvPr id="5" name="Text Placeholder 4"/>
          <p:cNvSpPr>
            <a:spLocks noGrp="1"/>
          </p:cNvSpPr>
          <p:nvPr>
            <p:ph idx="1"/>
          </p:nvPr>
        </p:nvSpPr>
        <p:spPr>
          <a:xfrm>
            <a:off x="457200" y="1295400"/>
            <a:ext cx="8229600" cy="5105400"/>
          </a:xfrm>
        </p:spPr>
        <p:txBody>
          <a:bodyPr>
            <a:normAutofit fontScale="47500" lnSpcReduction="20000"/>
          </a:bodyPr>
          <a:lstStyle/>
          <a:p>
            <a:pPr marL="0" indent="0">
              <a:buNone/>
            </a:pPr>
            <a:r>
              <a:rPr lang="en-US" dirty="0" err="1">
                <a:solidFill>
                  <a:srgbClr val="000000"/>
                </a:solidFill>
                <a:highlight>
                  <a:srgbClr val="FFFFFF"/>
                </a:highlight>
                <a:latin typeface="Courier New" pitchFamily="49" charset="0"/>
                <a:cs typeface="Courier New" pitchFamily="49" charset="0"/>
              </a:rPr>
              <a:t>size_t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szLocalWorkSize</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size_t</a:t>
            </a:r>
            <a:r>
              <a:rPr lang="en-US" dirty="0" smtClean="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szGlobalWorkSize</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p>
          <a:p>
            <a:pPr marL="0" indent="0">
              <a:buNone/>
            </a:pPr>
            <a:r>
              <a:rPr lang="en-US" dirty="0" err="1" smtClean="0">
                <a:solidFill>
                  <a:srgbClr val="000000"/>
                </a:solidFill>
                <a:highlight>
                  <a:srgbClr val="FFFFFF"/>
                </a:highlight>
                <a:latin typeface="Courier New" pitchFamily="49" charset="0"/>
                <a:cs typeface="Courier New" pitchFamily="49" charset="0"/>
              </a:rPr>
              <a:t>szLocalWorkSize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8</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szLocalWorkSize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8</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szGlobalWorkSize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cols</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szGlobalWorkSize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rows</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smtClean="0">
                <a:solidFill>
                  <a:srgbClr val="008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setup parameter values </a:t>
            </a:r>
            <a:endParaRPr lang="en-US" dirty="0" smtClean="0">
              <a:solidFill>
                <a:srgbClr val="008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copyCode</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oclLoadProgSource</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808080"/>
                </a:solidFill>
                <a:highlight>
                  <a:srgbClr val="FFFFFF"/>
                </a:highlight>
                <a:latin typeface="Courier New" pitchFamily="49" charset="0"/>
                <a:cs typeface="Courier New" pitchFamily="49" charset="0"/>
              </a:rPr>
              <a:t>“copy_kernel.cl</a:t>
            </a:r>
            <a:r>
              <a:rPr lang="en-US" dirty="0">
                <a:solidFill>
                  <a:srgbClr val="808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808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smtClean="0">
                <a:solidFill>
                  <a:srgbClr val="000080"/>
                </a:solidFill>
                <a:highlight>
                  <a:srgbClr val="FFFFFF"/>
                </a:highlight>
                <a:latin typeface="Courier New" pitchFamily="49" charset="0"/>
                <a:cs typeface="Courier New" pitchFamily="49" charset="0"/>
              </a:rPr>
              <a:t>&amp;</a:t>
            </a:r>
            <a:r>
              <a:rPr lang="en-US" dirty="0" err="1" smtClean="0">
                <a:solidFill>
                  <a:srgbClr val="000000"/>
                </a:solidFill>
                <a:highlight>
                  <a:srgbClr val="FFFFFF"/>
                </a:highlight>
                <a:latin typeface="Courier New" pitchFamily="49" charset="0"/>
                <a:cs typeface="Courier New" pitchFamily="49" charset="0"/>
              </a:rPr>
              <a:t>copyLen</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hCopyProg</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clCreateProgramWithSource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t</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hContext</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a:t>
            </a:r>
            <a:r>
              <a:rPr lang="en-US" dirty="0">
                <a:solidFill>
                  <a:srgbClr val="8000FF"/>
                </a:solidFill>
                <a:highlight>
                  <a:srgbClr val="FFFFFF"/>
                </a:highlight>
                <a:latin typeface="Courier New" pitchFamily="49" charset="0"/>
                <a:cs typeface="Courier New" pitchFamily="49" charset="0"/>
              </a:rPr>
              <a:t>char</a:t>
            </a:r>
            <a:r>
              <a:rPr lang="en-US" dirty="0">
                <a:solidFill>
                  <a:srgbClr val="000000"/>
                </a:solidFill>
                <a:highlight>
                  <a:srgbClr val="FFFFFF"/>
                </a:highlight>
                <a:latin typeface="Courier New" pitchFamily="49" charset="0"/>
                <a:cs typeface="Courier New" pitchFamily="49" charset="0"/>
              </a:rPr>
              <a:t> </a:t>
            </a:r>
            <a:r>
              <a:rPr lang="en-US" b="1" dirty="0" smtClean="0">
                <a:solidFill>
                  <a:srgbClr val="000080"/>
                </a:solidFill>
                <a:highlight>
                  <a:srgbClr val="FFFFFF"/>
                </a:highlight>
                <a:latin typeface="Courier New" pitchFamily="49" charset="0"/>
                <a:cs typeface="Courier New" pitchFamily="49" charset="0"/>
              </a:rPr>
              <a:t>**)&amp;</a:t>
            </a:r>
            <a:r>
              <a:rPr lang="en-US" dirty="0" err="1" smtClean="0">
                <a:solidFill>
                  <a:srgbClr val="000000"/>
                </a:solidFill>
                <a:highlight>
                  <a:srgbClr val="FFFFFF"/>
                </a:highlight>
                <a:latin typeface="Courier New" pitchFamily="49" charset="0"/>
                <a:cs typeface="Courier New" pitchFamily="49" charset="0"/>
              </a:rPr>
              <a:t>copyCode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smtClean="0">
                <a:solidFill>
                  <a:srgbClr val="000080"/>
                </a:solidFill>
                <a:highlight>
                  <a:srgbClr val="FFFFFF"/>
                </a:highlight>
                <a:latin typeface="Courier New" pitchFamily="49" charset="0"/>
                <a:cs typeface="Courier New" pitchFamily="49" charset="0"/>
              </a:rPr>
              <a:t>&amp;</a:t>
            </a:r>
            <a:r>
              <a:rPr lang="en-US" dirty="0" err="1" smtClean="0">
                <a:solidFill>
                  <a:srgbClr val="000000"/>
                </a:solidFill>
                <a:highlight>
                  <a:srgbClr val="FFFFFF"/>
                </a:highlight>
                <a:latin typeface="Courier New" pitchFamily="49" charset="0"/>
                <a:cs typeface="Courier New" pitchFamily="49" charset="0"/>
              </a:rPr>
              <a:t>copyLen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&amp;</a:t>
            </a:r>
            <a:r>
              <a:rPr lang="en-US" dirty="0" err="1">
                <a:solidFill>
                  <a:srgbClr val="000000"/>
                </a:solidFill>
                <a:highlight>
                  <a:srgbClr val="FFFFFF"/>
                </a:highlight>
                <a:latin typeface="Courier New" pitchFamily="49" charset="0"/>
                <a:cs typeface="Courier New" pitchFamily="49" charset="0"/>
              </a:rPr>
              <a:t>errcode_ret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p>
          <a:p>
            <a:pPr marL="0" indent="0">
              <a:buNone/>
            </a:pPr>
            <a:r>
              <a:rPr lang="en-US" dirty="0" err="1" smtClean="0">
                <a:solidFill>
                  <a:srgbClr val="000000"/>
                </a:solidFill>
                <a:highlight>
                  <a:srgbClr val="FFFFFF"/>
                </a:highlight>
                <a:latin typeface="Courier New" pitchFamily="49" charset="0"/>
                <a:cs typeface="Courier New" pitchFamily="49" charset="0"/>
              </a:rPr>
              <a:t>clBuildProgram</a:t>
            </a:r>
            <a:r>
              <a:rPr lang="en-US" b="1" dirty="0"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hCopyProg</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smtClean="0">
                <a:solidFill>
                  <a:srgbClr val="008000"/>
                </a:solidFill>
                <a:highlight>
                  <a:srgbClr val="FFFFFF"/>
                </a:highlight>
                <a:latin typeface="Courier New" pitchFamily="49" charset="0"/>
                <a:cs typeface="Courier New" pitchFamily="49" charset="0"/>
              </a:rPr>
              <a:t>// </a:t>
            </a:r>
            <a:r>
              <a:rPr lang="en-US" dirty="0">
                <a:solidFill>
                  <a:srgbClr val="008000"/>
                </a:solidFill>
                <a:highlight>
                  <a:srgbClr val="FFFFFF"/>
                </a:highlight>
                <a:latin typeface="Courier New" pitchFamily="49" charset="0"/>
                <a:cs typeface="Courier New" pitchFamily="49" charset="0"/>
              </a:rPr>
              <a:t>create kernel </a:t>
            </a:r>
          </a:p>
          <a:p>
            <a:pPr marL="0" indent="0">
              <a:buNone/>
            </a:pP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smtClean="0">
                <a:solidFill>
                  <a:srgbClr val="000000"/>
                </a:solidFill>
                <a:highlight>
                  <a:srgbClr val="FFFFFF"/>
                </a:highlight>
                <a:latin typeface="Courier New" pitchFamily="49" charset="0"/>
                <a:cs typeface="Courier New" pitchFamily="49" charset="0"/>
              </a:rPr>
              <a:t>clCreateKernel</a:t>
            </a:r>
            <a:r>
              <a:rPr lang="en-US" b="1" dirty="0" smtClean="0">
                <a:solidFill>
                  <a:srgbClr val="000080"/>
                </a:solidFill>
                <a:highlight>
                  <a:srgbClr val="FFFFFF"/>
                </a:highlight>
                <a:latin typeface="Courier New" pitchFamily="49" charset="0"/>
                <a:cs typeface="Courier New" pitchFamily="49" charset="0"/>
              </a:rPr>
              <a:t>(</a:t>
            </a:r>
            <a:r>
              <a:rPr lang="en-US" dirty="0" err="1" smtClean="0">
                <a:solidFill>
                  <a:srgbClr val="000000"/>
                </a:solidFill>
                <a:highlight>
                  <a:srgbClr val="FFFFFF"/>
                </a:highlight>
                <a:latin typeface="Courier New" pitchFamily="49" charset="0"/>
                <a:cs typeface="Courier New" pitchFamily="49" charset="0"/>
              </a:rPr>
              <a:t>hCopyProg</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808080"/>
                </a:solidFill>
                <a:highlight>
                  <a:srgbClr val="FFFFFF"/>
                </a:highlight>
                <a:latin typeface="Courier New" pitchFamily="49" charset="0"/>
                <a:cs typeface="Courier New" pitchFamily="49" charset="0"/>
              </a:rPr>
              <a:t>"</a:t>
            </a:r>
            <a:r>
              <a:rPr lang="en-US" dirty="0" err="1" smtClean="0">
                <a:solidFill>
                  <a:srgbClr val="808080"/>
                </a:solidFill>
                <a:highlight>
                  <a:srgbClr val="FFFFFF"/>
                </a:highlight>
                <a:latin typeface="Courier New" pitchFamily="49" charset="0"/>
                <a:cs typeface="Courier New" pitchFamily="49" charset="0"/>
              </a:rPr>
              <a:t>kernel_naive_copy</a:t>
            </a:r>
            <a:r>
              <a:rPr lang="en-US" dirty="0" smtClean="0">
                <a:solidFill>
                  <a:srgbClr val="808080"/>
                </a:solidFill>
                <a:highlight>
                  <a:srgbClr val="FFFFFF"/>
                </a:highlight>
                <a:latin typeface="Courier New" pitchFamily="49" charset="0"/>
                <a:cs typeface="Courier New" pitchFamily="49" charset="0"/>
              </a:rPr>
              <a:t>"</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&amp;</a:t>
            </a:r>
            <a:r>
              <a:rPr lang="en-US" dirty="0" err="1">
                <a:solidFill>
                  <a:srgbClr val="000000"/>
                </a:solidFill>
                <a:highlight>
                  <a:srgbClr val="FFFFFF"/>
                </a:highlight>
                <a:latin typeface="Courier New" pitchFamily="49" charset="0"/>
                <a:cs typeface="Courier New" pitchFamily="49" charset="0"/>
              </a:rPr>
              <a:t>errcode_ret</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clSetKernelArg</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err="1">
                <a:solidFill>
                  <a:srgbClr val="0000FF"/>
                </a:solidFill>
                <a:highlight>
                  <a:srgbClr val="FFFFFF"/>
                </a:highlight>
                <a:latin typeface="Courier New" pitchFamily="49" charset="0"/>
                <a:cs typeface="Courier New" pitchFamily="49" charset="0"/>
              </a:rPr>
              <a:t>sizeof</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cl_mem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void</a:t>
            </a:r>
            <a:r>
              <a:rPr lang="en-US" b="1" dirty="0">
                <a:solidFill>
                  <a:srgbClr val="000080"/>
                </a:solidFill>
                <a:highlight>
                  <a:srgbClr val="FFFFFF"/>
                </a:highlight>
                <a:latin typeface="Courier New" pitchFamily="49" charset="0"/>
                <a:cs typeface="Courier New" pitchFamily="49" charset="0"/>
              </a:rPr>
              <a:t>*)&amp;</a:t>
            </a:r>
            <a:r>
              <a:rPr lang="en-US" dirty="0" err="1">
                <a:solidFill>
                  <a:srgbClr val="000000"/>
                </a:solidFill>
                <a:highlight>
                  <a:srgbClr val="FFFFFF"/>
                </a:highlight>
                <a:latin typeface="Courier New" pitchFamily="49" charset="0"/>
                <a:cs typeface="Courier New" pitchFamily="49" charset="0"/>
              </a:rPr>
              <a:t>dev_i_data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p>
          <a:p>
            <a:pPr marL="0" indent="0">
              <a:buNone/>
            </a:pPr>
            <a:r>
              <a:rPr lang="en-US" dirty="0" err="1" smtClean="0">
                <a:solidFill>
                  <a:srgbClr val="000000"/>
                </a:solidFill>
                <a:highlight>
                  <a:srgbClr val="FFFFFF"/>
                </a:highlight>
                <a:latin typeface="Courier New" pitchFamily="49" charset="0"/>
                <a:cs typeface="Courier New" pitchFamily="49" charset="0"/>
              </a:rPr>
              <a:t>clSetKernelArg</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1</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err="1">
                <a:solidFill>
                  <a:srgbClr val="0000FF"/>
                </a:solidFill>
                <a:highlight>
                  <a:srgbClr val="FFFFFF"/>
                </a:highlight>
                <a:latin typeface="Courier New" pitchFamily="49" charset="0"/>
                <a:cs typeface="Courier New" pitchFamily="49" charset="0"/>
              </a:rPr>
              <a:t>sizeof</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cl_mem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void</a:t>
            </a:r>
            <a:r>
              <a:rPr lang="en-US" b="1" dirty="0">
                <a:solidFill>
                  <a:srgbClr val="000080"/>
                </a:solidFill>
                <a:highlight>
                  <a:srgbClr val="FFFFFF"/>
                </a:highlight>
                <a:latin typeface="Courier New" pitchFamily="49" charset="0"/>
                <a:cs typeface="Courier New" pitchFamily="49" charset="0"/>
              </a:rPr>
              <a:t>*)&amp;</a:t>
            </a:r>
            <a:r>
              <a:rPr lang="en-US" dirty="0" err="1">
                <a:solidFill>
                  <a:srgbClr val="000000"/>
                </a:solidFill>
                <a:highlight>
                  <a:srgbClr val="FFFFFF"/>
                </a:highlight>
                <a:latin typeface="Courier New" pitchFamily="49" charset="0"/>
                <a:cs typeface="Courier New" pitchFamily="49" charset="0"/>
              </a:rPr>
              <a:t>dev_o_data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p>
          <a:p>
            <a:pPr marL="0" indent="0">
              <a:buNone/>
            </a:pPr>
            <a:r>
              <a:rPr lang="en-US" dirty="0" err="1" smtClean="0">
                <a:solidFill>
                  <a:srgbClr val="000000"/>
                </a:solidFill>
                <a:highlight>
                  <a:srgbClr val="FFFFFF"/>
                </a:highlight>
                <a:latin typeface="Courier New" pitchFamily="49" charset="0"/>
                <a:cs typeface="Courier New" pitchFamily="49" charset="0"/>
              </a:rPr>
              <a:t>clSetKernelArg</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err="1">
                <a:solidFill>
                  <a:srgbClr val="0000FF"/>
                </a:solidFill>
                <a:highlight>
                  <a:srgbClr val="FFFFFF"/>
                </a:highlight>
                <a:latin typeface="Courier New" pitchFamily="49" charset="0"/>
                <a:cs typeface="Courier New" pitchFamily="49" charset="0"/>
              </a:rPr>
              <a:t>sizeof</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cl_int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void</a:t>
            </a:r>
            <a:r>
              <a:rPr lang="en-US" b="1" dirty="0">
                <a:solidFill>
                  <a:srgbClr val="000080"/>
                </a:solidFill>
                <a:highlight>
                  <a:srgbClr val="FFFFFF"/>
                </a:highlight>
                <a:latin typeface="Courier New" pitchFamily="49" charset="0"/>
                <a:cs typeface="Courier New" pitchFamily="49" charset="0"/>
              </a:rPr>
              <a:t>*)&amp;</a:t>
            </a:r>
            <a:r>
              <a:rPr lang="en-US" dirty="0">
                <a:solidFill>
                  <a:srgbClr val="000000"/>
                </a:solidFill>
                <a:highlight>
                  <a:srgbClr val="FFFFFF"/>
                </a:highlight>
                <a:latin typeface="Courier New" pitchFamily="49" charset="0"/>
                <a:cs typeface="Courier New" pitchFamily="49" charset="0"/>
              </a:rPr>
              <a:t>rows</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clSetKernelArg</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3</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err="1">
                <a:solidFill>
                  <a:srgbClr val="0000FF"/>
                </a:solidFill>
                <a:highlight>
                  <a:srgbClr val="FFFFFF"/>
                </a:highlight>
                <a:latin typeface="Courier New" pitchFamily="49" charset="0"/>
                <a:cs typeface="Courier New" pitchFamily="49" charset="0"/>
              </a:rPr>
              <a:t>sizeof</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cl_int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8000FF"/>
                </a:solidFill>
                <a:highlight>
                  <a:srgbClr val="FFFFFF"/>
                </a:highlight>
                <a:latin typeface="Courier New" pitchFamily="49" charset="0"/>
                <a:cs typeface="Courier New" pitchFamily="49" charset="0"/>
              </a:rPr>
              <a:t>void</a:t>
            </a:r>
            <a:r>
              <a:rPr lang="en-US" b="1" dirty="0">
                <a:solidFill>
                  <a:srgbClr val="000080"/>
                </a:solidFill>
                <a:highlight>
                  <a:srgbClr val="FFFFFF"/>
                </a:highlight>
                <a:latin typeface="Courier New" pitchFamily="49" charset="0"/>
                <a:cs typeface="Courier New" pitchFamily="49" charset="0"/>
              </a:rPr>
              <a:t>*)&amp;</a:t>
            </a:r>
            <a:r>
              <a:rPr lang="en-US" dirty="0">
                <a:solidFill>
                  <a:srgbClr val="000000"/>
                </a:solidFill>
                <a:highlight>
                  <a:srgbClr val="FFFFFF"/>
                </a:highlight>
                <a:latin typeface="Courier New" pitchFamily="49" charset="0"/>
                <a:cs typeface="Courier New" pitchFamily="49" charset="0"/>
              </a:rPr>
              <a:t>cols</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smtClean="0">
                <a:solidFill>
                  <a:srgbClr val="000000"/>
                </a:solidFill>
                <a:highlight>
                  <a:srgbClr val="FFFFFF"/>
                </a:highlight>
                <a:latin typeface="Courier New" pitchFamily="49" charset="0"/>
                <a:cs typeface="Courier New" pitchFamily="49" charset="0"/>
              </a:rPr>
              <a:t>clEnqueueNDRangeKernel</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t</a:t>
            </a:r>
            <a:r>
              <a:rPr lang="en-US" b="1" dirty="0" smtClean="0">
                <a:solidFill>
                  <a:srgbClr val="000080"/>
                </a:solidFill>
                <a:highlight>
                  <a:srgbClr val="FFFFFF"/>
                </a:highlight>
                <a:latin typeface="Courier New" pitchFamily="49" charset="0"/>
                <a:cs typeface="Courier New" pitchFamily="49" charset="0"/>
              </a:rPr>
              <a:t>-</a:t>
            </a:r>
            <a:r>
              <a:rPr lang="en-US" b="1" dirty="0">
                <a:solidFill>
                  <a:srgbClr val="000080"/>
                </a:solidFill>
                <a:highlight>
                  <a:srgbClr val="FFFFFF"/>
                </a:highlight>
                <a:latin typeface="Courier New" pitchFamily="49" charset="0"/>
                <a:cs typeface="Courier New" pitchFamily="49" charset="0"/>
              </a:rPr>
              <a:t>&gt;</a:t>
            </a:r>
            <a:r>
              <a:rPr lang="en-US" dirty="0" err="1">
                <a:solidFill>
                  <a:srgbClr val="000000"/>
                </a:solidFill>
                <a:highlight>
                  <a:srgbClr val="FFFFFF"/>
                </a:highlight>
                <a:latin typeface="Courier New" pitchFamily="49" charset="0"/>
                <a:cs typeface="Courier New" pitchFamily="49" charset="0"/>
              </a:rPr>
              <a:t>hCmdQueue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t</a:t>
            </a:r>
            <a:r>
              <a:rPr lang="en-US" b="1" dirty="0">
                <a:solidFill>
                  <a:srgbClr val="000080"/>
                </a:solidFill>
                <a:highlight>
                  <a:srgbClr val="FFFFFF"/>
                </a:highlight>
                <a:latin typeface="Courier New" pitchFamily="49" charset="0"/>
                <a:cs typeface="Courier New" pitchFamily="49" charset="0"/>
              </a:rPr>
              <a:t>-&gt;</a:t>
            </a:r>
            <a:r>
              <a:rPr lang="en-US" dirty="0" err="1" smtClean="0">
                <a:solidFill>
                  <a:srgbClr val="000000"/>
                </a:solidFill>
                <a:highlight>
                  <a:srgbClr val="FFFFFF"/>
                </a:highlight>
                <a:latin typeface="Courier New" pitchFamily="49" charset="0"/>
                <a:cs typeface="Courier New" pitchFamily="49" charset="0"/>
              </a:rPr>
              <a:t>hCopyKernel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szGlobalWorkSize</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smtClean="0">
                <a:solidFill>
                  <a:srgbClr val="000000"/>
                </a:solidFill>
                <a:highlight>
                  <a:srgbClr val="FFFFFF"/>
                </a:highlight>
                <a:latin typeface="Courier New" pitchFamily="49" charset="0"/>
                <a:cs typeface="Courier New" pitchFamily="49" charset="0"/>
              </a:rPr>
              <a:t>szLocalWorkSize</a:t>
            </a:r>
            <a:r>
              <a:rPr lang="en-US" b="1" dirty="0" smtClean="0">
                <a:solidFill>
                  <a:srgbClr val="000080"/>
                </a:solidFill>
                <a:highlight>
                  <a:srgbClr val="FFFFFF"/>
                </a:highlight>
                <a:latin typeface="Courier New" pitchFamily="49" charset="0"/>
                <a:cs typeface="Courier New" pitchFamily="49" charset="0"/>
              </a:rPr>
              <a:t>, </a:t>
            </a:r>
            <a:r>
              <a:rPr lang="en-US" dirty="0" smtClean="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FF"/>
                </a:solidFill>
                <a:highlight>
                  <a:srgbClr val="FFFFFF"/>
                </a:highlight>
                <a:latin typeface="Courier New" pitchFamily="49" charset="0"/>
                <a:cs typeface="Courier New" pitchFamily="49" charset="0"/>
              </a:rPr>
              <a:t>NULL</a:t>
            </a:r>
            <a:r>
              <a:rPr lang="en-US" b="1" dirty="0">
                <a:solidFill>
                  <a:srgbClr val="000080"/>
                </a:solidFill>
                <a:highlight>
                  <a:srgbClr val="FFFFFF"/>
                </a:highlight>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AD196BB-84A3-4A7D-A32A-91DA7D8D1D3C}" type="slidenum">
              <a:rPr lang="en-US" smtClean="0"/>
              <a:t>38</a:t>
            </a:fld>
            <a:endParaRPr lang="en-US"/>
          </a:p>
        </p:txBody>
      </p:sp>
      <p:sp>
        <p:nvSpPr>
          <p:cNvPr id="3" name="TextBox 2"/>
          <p:cNvSpPr txBox="1"/>
          <p:nvPr/>
        </p:nvSpPr>
        <p:spPr>
          <a:xfrm>
            <a:off x="3657600" y="1981200"/>
            <a:ext cx="3657600" cy="461665"/>
          </a:xfrm>
          <a:prstGeom prst="rect">
            <a:avLst/>
          </a:prstGeom>
          <a:noFill/>
        </p:spPr>
        <p:txBody>
          <a:bodyPr wrap="square" rtlCol="0">
            <a:spAutoFit/>
          </a:bodyPr>
          <a:lstStyle/>
          <a:p>
            <a:r>
              <a:rPr lang="en-US" sz="2400" b="1" dirty="0" smtClean="0">
                <a:solidFill>
                  <a:srgbClr val="FF0000"/>
                </a:solidFill>
              </a:rPr>
              <a:t>← What are these for?</a:t>
            </a:r>
            <a:endParaRPr lang="en-US" sz="2400" b="1" dirty="0">
              <a:solidFill>
                <a:srgbClr val="FF0000"/>
              </a:solidFill>
            </a:endParaRPr>
          </a:p>
        </p:txBody>
      </p:sp>
      <p:cxnSp>
        <p:nvCxnSpPr>
          <p:cNvPr id="7" name="Straight Arrow Connector 6"/>
          <p:cNvCxnSpPr/>
          <p:nvPr/>
        </p:nvCxnSpPr>
        <p:spPr>
          <a:xfrm flipH="1">
            <a:off x="4267200" y="3124200"/>
            <a:ext cx="3810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91000" y="2743200"/>
            <a:ext cx="3657600" cy="461665"/>
          </a:xfrm>
          <a:prstGeom prst="rect">
            <a:avLst/>
          </a:prstGeom>
          <a:noFill/>
        </p:spPr>
        <p:txBody>
          <a:bodyPr wrap="square" rtlCol="0">
            <a:spAutoFit/>
          </a:bodyPr>
          <a:lstStyle/>
          <a:p>
            <a:r>
              <a:rPr lang="en-US" sz="2400" b="1" dirty="0" smtClean="0">
                <a:solidFill>
                  <a:srgbClr val="FF0000"/>
                </a:solidFill>
              </a:rPr>
              <a:t>Look Familiar?</a:t>
            </a:r>
            <a:endParaRPr lang="en-US" sz="2400" b="1" dirty="0">
              <a:solidFill>
                <a:srgbClr val="FF0000"/>
              </a:solidFill>
            </a:endParaRPr>
          </a:p>
        </p:txBody>
      </p:sp>
    </p:spTree>
    <p:extLst>
      <p:ext uri="{BB962C8B-B14F-4D97-AF65-F5344CB8AC3E}">
        <p14:creationId xmlns:p14="http://schemas.microsoft.com/office/powerpoint/2010/main" val="2139847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lvl="0" indent="0">
              <a:spcBef>
                <a:spcPts val="0"/>
              </a:spcBef>
              <a:buNone/>
            </a:pPr>
            <a:r>
              <a:rPr lang="en-US" sz="2400" dirty="0">
                <a:solidFill>
                  <a:srgbClr val="8000FF"/>
                </a:solidFill>
                <a:highlight>
                  <a:srgbClr val="FFFFFF"/>
                </a:highlight>
                <a:latin typeface="Courier New" pitchFamily="49" charset="0"/>
                <a:cs typeface="Courier New" pitchFamily="49" charset="0"/>
              </a:rPr>
              <a:t>__kernel void</a:t>
            </a:r>
            <a:r>
              <a:rPr lang="en-US" sz="2400" dirty="0">
                <a:solidFill>
                  <a:srgbClr val="000000"/>
                </a:solidFill>
                <a:highlight>
                  <a:srgbClr val="FFFFFF"/>
                </a:highlight>
                <a:latin typeface="Courier New" pitchFamily="49" charset="0"/>
                <a:cs typeface="Courier New" pitchFamily="49" charset="0"/>
              </a:rPr>
              <a:t> </a:t>
            </a:r>
            <a:r>
              <a:rPr lang="en-US" sz="2400" dirty="0" err="1">
                <a:solidFill>
                  <a:srgbClr val="000000"/>
                </a:solidFill>
                <a:highlight>
                  <a:srgbClr val="FFFFFF"/>
                </a:highlight>
                <a:latin typeface="Courier New" pitchFamily="49" charset="0"/>
                <a:cs typeface="Courier New" pitchFamily="49" charset="0"/>
              </a:rPr>
              <a:t>kernel_naive_copy</a:t>
            </a:r>
            <a:r>
              <a:rPr lang="en-US" sz="2400" b="1" dirty="0">
                <a:solidFill>
                  <a:srgbClr val="000080"/>
                </a:solidFill>
                <a:highlight>
                  <a:srgbClr val="FFFFFF"/>
                </a:highlight>
                <a:latin typeface="Courier New" pitchFamily="49" charset="0"/>
                <a:cs typeface="Courier New" pitchFamily="49" charset="0"/>
              </a:rPr>
              <a:t>(</a:t>
            </a:r>
          </a:p>
          <a:p>
            <a:pPr marL="0" lvl="0" indent="0">
              <a:spcBef>
                <a:spcPts val="0"/>
              </a:spcBef>
              <a:buNone/>
            </a:pPr>
            <a:r>
              <a:rPr lang="en-US" sz="2400" b="1" dirty="0">
                <a:solidFill>
                  <a:srgbClr val="000080"/>
                </a:solidFill>
                <a:highlight>
                  <a:srgbClr val="FFFFFF"/>
                </a:highlight>
                <a:latin typeface="Courier New" pitchFamily="49" charset="0"/>
                <a:cs typeface="Courier New" pitchFamily="49" charset="0"/>
              </a:rPr>
              <a:t>	</a:t>
            </a:r>
            <a:r>
              <a:rPr lang="en-US" sz="2400" b="1" dirty="0" smtClean="0">
                <a:solidFill>
                  <a:srgbClr val="000080"/>
                </a:solidFill>
                <a:highlight>
                  <a:srgbClr val="FFFFFF"/>
                </a:highlight>
                <a:latin typeface="Courier New" pitchFamily="49" charset="0"/>
                <a:cs typeface="Courier New" pitchFamily="49" charset="0"/>
              </a:rPr>
              <a:t>  </a:t>
            </a:r>
            <a:r>
              <a:rPr lang="en-US" sz="2400" dirty="0" smtClean="0">
                <a:solidFill>
                  <a:srgbClr val="8000FF"/>
                </a:solidFill>
                <a:highlight>
                  <a:srgbClr val="FFFFFF"/>
                </a:highlight>
                <a:latin typeface="Courier New" pitchFamily="49" charset="0"/>
                <a:cs typeface="Courier New" pitchFamily="49" charset="0"/>
              </a:rPr>
              <a:t>__</a:t>
            </a:r>
            <a:r>
              <a:rPr lang="en-US" sz="2400" dirty="0">
                <a:solidFill>
                  <a:srgbClr val="8000FF"/>
                </a:solidFill>
                <a:highlight>
                  <a:srgbClr val="FFFFFF"/>
                </a:highlight>
                <a:latin typeface="Courier New" pitchFamily="49" charset="0"/>
                <a:cs typeface="Courier New" pitchFamily="49" charset="0"/>
              </a:rPr>
              <a:t>global </a:t>
            </a:r>
            <a:r>
              <a:rPr lang="en-US" sz="2400" dirty="0" err="1">
                <a:solidFill>
                  <a:srgbClr val="8000FF"/>
                </a:solidFill>
                <a:highlight>
                  <a:srgbClr val="FFFFFF"/>
                </a:highlight>
                <a:latin typeface="Courier New" pitchFamily="49" charset="0"/>
                <a:cs typeface="Courier New" pitchFamily="49" charset="0"/>
              </a:rPr>
              <a:t>const</a:t>
            </a:r>
            <a:r>
              <a:rPr lang="en-US" sz="2400" dirty="0">
                <a:solidFill>
                  <a:srgbClr val="000000"/>
                </a:solidFill>
                <a:highlight>
                  <a:srgbClr val="FFFFFF"/>
                </a:highlight>
                <a:latin typeface="Courier New" pitchFamily="49" charset="0"/>
                <a:cs typeface="Courier New" pitchFamily="49" charset="0"/>
              </a:rPr>
              <a:t> float4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err="1">
                <a:solidFill>
                  <a:srgbClr val="000000"/>
                </a:solidFill>
                <a:highlight>
                  <a:srgbClr val="FFFFFF"/>
                </a:highlight>
                <a:latin typeface="Courier New" pitchFamily="49" charset="0"/>
                <a:cs typeface="Courier New" pitchFamily="49" charset="0"/>
              </a:rPr>
              <a:t>i_data</a:t>
            </a:r>
            <a:r>
              <a:rPr lang="en-US" sz="2400" b="1" dirty="0">
                <a:solidFill>
                  <a:srgbClr val="000080"/>
                </a:solidFill>
                <a:highlight>
                  <a:srgbClr val="FFFFFF"/>
                </a:highlight>
                <a:latin typeface="Courier New" pitchFamily="49" charset="0"/>
                <a:cs typeface="Courier New" pitchFamily="49" charset="0"/>
              </a:rPr>
              <a:t>,</a:t>
            </a:r>
            <a:endParaRPr lang="en-US" sz="2400" dirty="0">
              <a:solidFill>
                <a:srgbClr val="000000"/>
              </a:solidFill>
              <a:highlight>
                <a:srgbClr val="FFFFFF"/>
              </a:highlight>
              <a:latin typeface="Courier New" pitchFamily="49" charset="0"/>
              <a:cs typeface="Courier New" pitchFamily="49" charset="0"/>
            </a:endParaRPr>
          </a:p>
          <a:p>
            <a:pPr marL="0" lvl="0" indent="0">
              <a:spcBef>
                <a:spcPts val="0"/>
              </a:spcBef>
              <a:buNone/>
            </a:pPr>
            <a:r>
              <a:rPr lang="en-US" sz="2400" dirty="0">
                <a:solidFill>
                  <a:srgbClr val="000000"/>
                </a:solidFill>
                <a:highlight>
                  <a:srgbClr val="FFFFFF"/>
                </a:highlight>
                <a:latin typeface="Courier New" pitchFamily="49" charset="0"/>
                <a:cs typeface="Courier New" pitchFamily="49" charset="0"/>
              </a:rPr>
              <a:t>       </a:t>
            </a:r>
            <a:r>
              <a:rPr lang="en-US" sz="2400" dirty="0">
                <a:solidFill>
                  <a:srgbClr val="8000FF"/>
                </a:solidFill>
                <a:highlight>
                  <a:srgbClr val="FFFFFF"/>
                </a:highlight>
                <a:latin typeface="Courier New" pitchFamily="49" charset="0"/>
                <a:cs typeface="Courier New" pitchFamily="49" charset="0"/>
              </a:rPr>
              <a:t>__global </a:t>
            </a:r>
            <a:r>
              <a:rPr lang="en-US" sz="2400" dirty="0">
                <a:solidFill>
                  <a:srgbClr val="000000"/>
                </a:solidFill>
                <a:highlight>
                  <a:srgbClr val="FFFFFF"/>
                </a:highlight>
                <a:latin typeface="Courier New" pitchFamily="49" charset="0"/>
                <a:cs typeface="Courier New" pitchFamily="49" charset="0"/>
              </a:rPr>
              <a:t>float4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err="1">
                <a:solidFill>
                  <a:srgbClr val="000000"/>
                </a:solidFill>
                <a:highlight>
                  <a:srgbClr val="FFFFFF"/>
                </a:highlight>
                <a:latin typeface="Courier New" pitchFamily="49" charset="0"/>
                <a:cs typeface="Courier New" pitchFamily="49" charset="0"/>
              </a:rPr>
              <a:t>o_data</a:t>
            </a:r>
            <a:r>
              <a:rPr lang="en-US" sz="2400" b="1" dirty="0">
                <a:solidFill>
                  <a:srgbClr val="000080"/>
                </a:solidFill>
                <a:highlight>
                  <a:srgbClr val="FFFFFF"/>
                </a:highlight>
                <a:latin typeface="Courier New" pitchFamily="49" charset="0"/>
                <a:cs typeface="Courier New" pitchFamily="49" charset="0"/>
              </a:rPr>
              <a:t>,</a:t>
            </a:r>
            <a:endParaRPr lang="en-US" sz="2400" dirty="0">
              <a:solidFill>
                <a:srgbClr val="000000"/>
              </a:solidFill>
              <a:highlight>
                <a:srgbClr val="FFFFFF"/>
              </a:highlight>
              <a:latin typeface="Courier New" pitchFamily="49" charset="0"/>
              <a:cs typeface="Courier New" pitchFamily="49" charset="0"/>
            </a:endParaRPr>
          </a:p>
          <a:p>
            <a:pPr marL="0" lvl="0" indent="0">
              <a:spcBef>
                <a:spcPts val="0"/>
              </a:spcBef>
              <a:buNone/>
            </a:pPr>
            <a:r>
              <a:rPr lang="en-US" sz="2400" dirty="0">
                <a:solidFill>
                  <a:srgbClr val="000000"/>
                </a:solidFill>
                <a:highlight>
                  <a:srgbClr val="FFFFFF"/>
                </a:highlight>
                <a:latin typeface="Courier New" pitchFamily="49" charset="0"/>
                <a:cs typeface="Courier New" pitchFamily="49" charset="0"/>
              </a:rPr>
              <a:t>       </a:t>
            </a:r>
            <a:r>
              <a:rPr lang="en-US" sz="2400" dirty="0" err="1">
                <a:solidFill>
                  <a:srgbClr val="8000FF"/>
                </a:solidFill>
                <a:highlight>
                  <a:srgbClr val="FFFFFF"/>
                </a:highlight>
                <a:latin typeface="Courier New" pitchFamily="49" charset="0"/>
                <a:cs typeface="Courier New" pitchFamily="49" charset="0"/>
              </a:rPr>
              <a:t>int</a:t>
            </a:r>
            <a:r>
              <a:rPr lang="en-US" sz="2400" dirty="0">
                <a:solidFill>
                  <a:srgbClr val="000000"/>
                </a:solidFill>
                <a:highlight>
                  <a:srgbClr val="FFFFFF"/>
                </a:highlight>
                <a:latin typeface="Courier New" pitchFamily="49" charset="0"/>
                <a:cs typeface="Courier New" pitchFamily="49" charset="0"/>
              </a:rPr>
              <a:t> rows</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err="1">
                <a:solidFill>
                  <a:srgbClr val="8000FF"/>
                </a:solidFill>
                <a:highlight>
                  <a:srgbClr val="FFFFFF"/>
                </a:highlight>
                <a:latin typeface="Courier New" pitchFamily="49" charset="0"/>
                <a:cs typeface="Courier New" pitchFamily="49" charset="0"/>
              </a:rPr>
              <a:t>int</a:t>
            </a:r>
            <a:r>
              <a:rPr lang="en-US" sz="2400" dirty="0">
                <a:solidFill>
                  <a:srgbClr val="000000"/>
                </a:solidFill>
                <a:highlight>
                  <a:srgbClr val="FFFFFF"/>
                </a:highlight>
                <a:latin typeface="Courier New" pitchFamily="49" charset="0"/>
                <a:cs typeface="Courier New" pitchFamily="49" charset="0"/>
              </a:rPr>
              <a:t> cols</a:t>
            </a:r>
            <a:r>
              <a:rPr lang="en-US" sz="2400" b="1" dirty="0">
                <a:solidFill>
                  <a:srgbClr val="000080"/>
                </a:solidFill>
                <a:highlight>
                  <a:srgbClr val="FFFFFF"/>
                </a:highlight>
                <a:latin typeface="Courier New" pitchFamily="49" charset="0"/>
                <a:cs typeface="Courier New" pitchFamily="49" charset="0"/>
              </a:rPr>
              <a:t>)</a:t>
            </a:r>
            <a:endParaRPr lang="en-US" sz="2400" dirty="0">
              <a:solidFill>
                <a:srgbClr val="000000"/>
              </a:solidFill>
              <a:highlight>
                <a:srgbClr val="FFFFFF"/>
              </a:highlight>
              <a:latin typeface="Courier New" pitchFamily="49" charset="0"/>
              <a:cs typeface="Courier New" pitchFamily="49" charset="0"/>
            </a:endParaRPr>
          </a:p>
          <a:p>
            <a:pPr marL="0" lvl="0" indent="0">
              <a:spcBef>
                <a:spcPts val="0"/>
              </a:spcBef>
              <a:buNone/>
            </a:pPr>
            <a:r>
              <a:rPr lang="en-US" sz="2400" b="1" dirty="0">
                <a:solidFill>
                  <a:srgbClr val="000080"/>
                </a:solidFill>
                <a:highlight>
                  <a:srgbClr val="FFFFFF"/>
                </a:highlight>
                <a:latin typeface="Courier New" pitchFamily="49" charset="0"/>
                <a:cs typeface="Courier New" pitchFamily="49" charset="0"/>
              </a:rPr>
              <a:t>{</a:t>
            </a:r>
            <a:endParaRPr lang="en-US" sz="2400" dirty="0">
              <a:solidFill>
                <a:srgbClr val="000000"/>
              </a:solidFill>
              <a:highlight>
                <a:srgbClr val="FFFFFF"/>
              </a:highlight>
              <a:latin typeface="Courier New" pitchFamily="49" charset="0"/>
              <a:cs typeface="Courier New" pitchFamily="49" charset="0"/>
            </a:endParaRPr>
          </a:p>
          <a:p>
            <a:pPr marL="0" lvl="0" indent="0">
              <a:spcBef>
                <a:spcPts val="0"/>
              </a:spcBef>
              <a:buNone/>
            </a:pPr>
            <a:r>
              <a:rPr lang="en-US" sz="2400" dirty="0">
                <a:solidFill>
                  <a:srgbClr val="000000"/>
                </a:solidFill>
                <a:highlight>
                  <a:srgbClr val="FFFFFF"/>
                </a:highlight>
                <a:latin typeface="Courier New" pitchFamily="49" charset="0"/>
                <a:cs typeface="Courier New" pitchFamily="49" charset="0"/>
              </a:rPr>
              <a:t>   </a:t>
            </a:r>
            <a:r>
              <a:rPr lang="en-US" sz="2400" dirty="0" err="1" smtClean="0">
                <a:solidFill>
                  <a:srgbClr val="8000FF"/>
                </a:solidFill>
                <a:highlight>
                  <a:srgbClr val="FFFFFF"/>
                </a:highlight>
                <a:latin typeface="Courier New" pitchFamily="49" charset="0"/>
                <a:cs typeface="Courier New" pitchFamily="49" charset="0"/>
              </a:rPr>
              <a:t>uint</a:t>
            </a:r>
            <a:r>
              <a:rPr lang="en-US" sz="2400" dirty="0" smtClean="0">
                <a:solidFill>
                  <a:srgbClr val="000000"/>
                </a:solidFill>
                <a:highlight>
                  <a:srgbClr val="FFFFFF"/>
                </a:highlight>
                <a:latin typeface="Courier New" pitchFamily="49" charset="0"/>
                <a:cs typeface="Courier New" pitchFamily="49" charset="0"/>
              </a:rPr>
              <a:t> </a:t>
            </a:r>
            <a:r>
              <a:rPr lang="en-US" sz="2400" dirty="0">
                <a:solidFill>
                  <a:srgbClr val="000000"/>
                </a:solidFill>
                <a:highlight>
                  <a:srgbClr val="FFFFFF"/>
                </a:highlight>
                <a:latin typeface="Courier New" pitchFamily="49" charset="0"/>
                <a:cs typeface="Courier New" pitchFamily="49" charset="0"/>
              </a:rPr>
              <a:t>x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err="1">
                <a:solidFill>
                  <a:srgbClr val="000000"/>
                </a:solidFill>
                <a:highlight>
                  <a:srgbClr val="FFFFFF"/>
                </a:highlight>
                <a:latin typeface="Courier New" pitchFamily="49" charset="0"/>
                <a:cs typeface="Courier New" pitchFamily="49" charset="0"/>
              </a:rPr>
              <a:t>get_global_id</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FF8000"/>
                </a:solidFill>
                <a:highlight>
                  <a:srgbClr val="FFFFFF"/>
                </a:highlight>
                <a:latin typeface="Courier New" pitchFamily="49" charset="0"/>
                <a:cs typeface="Courier New" pitchFamily="49" charset="0"/>
              </a:rPr>
              <a:t>0</a:t>
            </a:r>
            <a:r>
              <a:rPr lang="en-US" sz="2400" b="1" dirty="0">
                <a:solidFill>
                  <a:srgbClr val="000080"/>
                </a:solidFill>
                <a:highlight>
                  <a:srgbClr val="FFFFFF"/>
                </a:highlight>
                <a:latin typeface="Courier New" pitchFamily="49" charset="0"/>
                <a:cs typeface="Courier New" pitchFamily="49" charset="0"/>
              </a:rPr>
              <a:t>);</a:t>
            </a:r>
            <a:endParaRPr lang="en-US" sz="2400" dirty="0">
              <a:solidFill>
                <a:srgbClr val="000000"/>
              </a:solidFill>
              <a:highlight>
                <a:srgbClr val="FFFFFF"/>
              </a:highlight>
              <a:latin typeface="Courier New" pitchFamily="49" charset="0"/>
              <a:cs typeface="Courier New" pitchFamily="49" charset="0"/>
            </a:endParaRPr>
          </a:p>
          <a:p>
            <a:pPr marL="0" lvl="0" indent="0">
              <a:spcBef>
                <a:spcPts val="0"/>
              </a:spcBef>
              <a:buNone/>
            </a:pPr>
            <a:r>
              <a:rPr lang="en-US" sz="2400" dirty="0">
                <a:solidFill>
                  <a:srgbClr val="000000"/>
                </a:solidFill>
                <a:highlight>
                  <a:srgbClr val="FFFFFF"/>
                </a:highlight>
                <a:latin typeface="Courier New" pitchFamily="49" charset="0"/>
                <a:cs typeface="Courier New" pitchFamily="49" charset="0"/>
              </a:rPr>
              <a:t>  </a:t>
            </a:r>
            <a:r>
              <a:rPr lang="en-US" sz="2400" dirty="0" smtClean="0">
                <a:solidFill>
                  <a:srgbClr val="000000"/>
                </a:solidFill>
                <a:highlight>
                  <a:srgbClr val="FFFFFF"/>
                </a:highlight>
                <a:latin typeface="Courier New" pitchFamily="49" charset="0"/>
                <a:cs typeface="Courier New" pitchFamily="49" charset="0"/>
              </a:rPr>
              <a:t> </a:t>
            </a:r>
            <a:r>
              <a:rPr lang="en-US" sz="2400" dirty="0" err="1" smtClean="0">
                <a:solidFill>
                  <a:srgbClr val="8000FF"/>
                </a:solidFill>
                <a:highlight>
                  <a:srgbClr val="FFFFFF"/>
                </a:highlight>
                <a:latin typeface="Courier New" pitchFamily="49" charset="0"/>
                <a:cs typeface="Courier New" pitchFamily="49" charset="0"/>
              </a:rPr>
              <a:t>uint</a:t>
            </a:r>
            <a:r>
              <a:rPr lang="en-US" sz="2400" dirty="0" smtClean="0">
                <a:solidFill>
                  <a:srgbClr val="000000"/>
                </a:solidFill>
                <a:highlight>
                  <a:srgbClr val="FFFFFF"/>
                </a:highlight>
                <a:latin typeface="Courier New" pitchFamily="49" charset="0"/>
                <a:cs typeface="Courier New" pitchFamily="49" charset="0"/>
              </a:rPr>
              <a:t> </a:t>
            </a:r>
            <a:r>
              <a:rPr lang="en-US" sz="2400" dirty="0">
                <a:solidFill>
                  <a:srgbClr val="000000"/>
                </a:solidFill>
                <a:highlight>
                  <a:srgbClr val="FFFFFF"/>
                </a:highlight>
                <a:latin typeface="Courier New" pitchFamily="49" charset="0"/>
                <a:cs typeface="Courier New" pitchFamily="49" charset="0"/>
              </a:rPr>
              <a:t>y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err="1">
                <a:solidFill>
                  <a:srgbClr val="000000"/>
                </a:solidFill>
                <a:highlight>
                  <a:srgbClr val="FFFFFF"/>
                </a:highlight>
                <a:latin typeface="Courier New" pitchFamily="49" charset="0"/>
                <a:cs typeface="Courier New" pitchFamily="49" charset="0"/>
              </a:rPr>
              <a:t>get_global_id</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FF8000"/>
                </a:solidFill>
                <a:highlight>
                  <a:srgbClr val="FFFFFF"/>
                </a:highlight>
                <a:latin typeface="Courier New" pitchFamily="49" charset="0"/>
                <a:cs typeface="Courier New" pitchFamily="49" charset="0"/>
              </a:rPr>
              <a:t>1</a:t>
            </a:r>
            <a:r>
              <a:rPr lang="en-US" sz="2400" b="1" dirty="0">
                <a:solidFill>
                  <a:srgbClr val="000080"/>
                </a:solidFill>
                <a:highlight>
                  <a:srgbClr val="FFFFFF"/>
                </a:highlight>
                <a:latin typeface="Courier New" pitchFamily="49" charset="0"/>
                <a:cs typeface="Courier New" pitchFamily="49" charset="0"/>
              </a:rPr>
              <a:t>);</a:t>
            </a:r>
            <a:endParaRPr lang="en-US" sz="2400" dirty="0">
              <a:solidFill>
                <a:srgbClr val="000000"/>
              </a:solidFill>
              <a:highlight>
                <a:srgbClr val="FFFFFF"/>
              </a:highlight>
              <a:latin typeface="Courier New" pitchFamily="49" charset="0"/>
              <a:cs typeface="Courier New" pitchFamily="49" charset="0"/>
            </a:endParaRPr>
          </a:p>
          <a:p>
            <a:pPr marL="0" lvl="0" indent="0">
              <a:spcBef>
                <a:spcPts val="0"/>
              </a:spcBef>
              <a:buNone/>
            </a:pPr>
            <a:r>
              <a:rPr lang="en-US" sz="2400" dirty="0" smtClean="0">
                <a:solidFill>
                  <a:srgbClr val="000000"/>
                </a:solidFill>
                <a:highlight>
                  <a:srgbClr val="FFFFFF"/>
                </a:highlight>
                <a:latin typeface="Courier New" pitchFamily="49" charset="0"/>
                <a:cs typeface="Courier New" pitchFamily="49" charset="0"/>
              </a:rPr>
              <a:t>   </a:t>
            </a:r>
            <a:r>
              <a:rPr lang="en-US" sz="2400" dirty="0" err="1" smtClean="0">
                <a:solidFill>
                  <a:srgbClr val="000000"/>
                </a:solidFill>
                <a:highlight>
                  <a:srgbClr val="FFFFFF"/>
                </a:highlight>
                <a:latin typeface="Courier New" pitchFamily="49" charset="0"/>
                <a:cs typeface="Courier New" pitchFamily="49" charset="0"/>
              </a:rPr>
              <a:t>o_data</a:t>
            </a:r>
            <a:r>
              <a:rPr lang="en-US" sz="2400" b="1" dirty="0" smtClean="0">
                <a:solidFill>
                  <a:srgbClr val="000080"/>
                </a:solidFill>
                <a:highlight>
                  <a:srgbClr val="FFFFFF"/>
                </a:highlight>
                <a:latin typeface="Courier New" pitchFamily="49" charset="0"/>
                <a:cs typeface="Courier New" pitchFamily="49" charset="0"/>
              </a:rPr>
              <a:t>[</a:t>
            </a:r>
            <a:r>
              <a:rPr lang="en-US" sz="2400" dirty="0" smtClean="0">
                <a:solidFill>
                  <a:srgbClr val="000000"/>
                </a:solidFill>
                <a:highlight>
                  <a:srgbClr val="FFFFFF"/>
                </a:highlight>
                <a:latin typeface="Courier New" pitchFamily="49" charset="0"/>
                <a:cs typeface="Courier New" pitchFamily="49" charset="0"/>
              </a:rPr>
              <a:t>y*rows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smtClean="0">
                <a:solidFill>
                  <a:srgbClr val="000000"/>
                </a:solidFill>
                <a:highlight>
                  <a:srgbClr val="FFFFFF"/>
                </a:highlight>
                <a:latin typeface="Courier New" pitchFamily="49" charset="0"/>
                <a:cs typeface="Courier New" pitchFamily="49" charset="0"/>
              </a:rPr>
              <a:t>x</a:t>
            </a:r>
            <a:r>
              <a:rPr lang="en-US" sz="2400" b="1" dirty="0" smtClean="0">
                <a:solidFill>
                  <a:srgbClr val="000080"/>
                </a:solidFill>
                <a:highlight>
                  <a:srgbClr val="FFFFFF"/>
                </a:highlight>
                <a:latin typeface="Courier New" pitchFamily="49" charset="0"/>
                <a:cs typeface="Courier New" pitchFamily="49" charset="0"/>
              </a:rPr>
              <a:t>]</a:t>
            </a:r>
            <a:r>
              <a:rPr lang="en-US" sz="2400" dirty="0" smtClean="0">
                <a:solidFill>
                  <a:srgbClr val="000000"/>
                </a:solidFill>
                <a:highlight>
                  <a:srgbClr val="FFFFFF"/>
                </a:highlight>
                <a:latin typeface="Courier New" pitchFamily="49" charset="0"/>
                <a:cs typeface="Courier New" pitchFamily="49" charset="0"/>
              </a:rPr>
              <a:t>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a:t>
            </a:r>
            <a:r>
              <a:rPr lang="en-US" sz="2400" dirty="0" err="1" smtClean="0">
                <a:solidFill>
                  <a:srgbClr val="000000"/>
                </a:solidFill>
                <a:highlight>
                  <a:srgbClr val="FFFFFF"/>
                </a:highlight>
                <a:latin typeface="Courier New" pitchFamily="49" charset="0"/>
                <a:cs typeface="Courier New" pitchFamily="49" charset="0"/>
              </a:rPr>
              <a:t>i_data</a:t>
            </a:r>
            <a:r>
              <a:rPr lang="en-US" sz="2400" b="1" dirty="0" smtClean="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y</a:t>
            </a:r>
            <a:r>
              <a:rPr lang="en-US" sz="2400" b="1" dirty="0" smtClean="0">
                <a:solidFill>
                  <a:srgbClr val="000080"/>
                </a:solidFill>
                <a:highlight>
                  <a:srgbClr val="FFFFFF"/>
                </a:highlight>
                <a:latin typeface="Courier New" pitchFamily="49" charset="0"/>
                <a:cs typeface="Courier New" pitchFamily="49" charset="0"/>
              </a:rPr>
              <a:t>*</a:t>
            </a:r>
            <a:r>
              <a:rPr lang="en-US" sz="2400" dirty="0" smtClean="0">
                <a:solidFill>
                  <a:srgbClr val="000000"/>
                </a:solidFill>
                <a:highlight>
                  <a:srgbClr val="FFFFFF"/>
                </a:highlight>
                <a:latin typeface="Courier New" pitchFamily="49" charset="0"/>
                <a:cs typeface="Courier New" pitchFamily="49" charset="0"/>
              </a:rPr>
              <a:t>rows </a:t>
            </a:r>
            <a:r>
              <a:rPr lang="en-US" sz="2400" b="1" dirty="0">
                <a:solidFill>
                  <a:srgbClr val="000080"/>
                </a:solidFill>
                <a:highlight>
                  <a:srgbClr val="FFFFFF"/>
                </a:highlight>
                <a:latin typeface="Courier New" pitchFamily="49" charset="0"/>
                <a:cs typeface="Courier New" pitchFamily="49" charset="0"/>
              </a:rPr>
              <a:t>+</a:t>
            </a:r>
            <a:r>
              <a:rPr lang="en-US" sz="2400" dirty="0">
                <a:solidFill>
                  <a:srgbClr val="000000"/>
                </a:solidFill>
                <a:highlight>
                  <a:srgbClr val="FFFFFF"/>
                </a:highlight>
                <a:latin typeface="Courier New" pitchFamily="49" charset="0"/>
                <a:cs typeface="Courier New" pitchFamily="49" charset="0"/>
              </a:rPr>
              <a:t> x</a:t>
            </a:r>
            <a:r>
              <a:rPr lang="en-US" sz="2400" b="1" dirty="0">
                <a:solidFill>
                  <a:srgbClr val="000080"/>
                </a:solidFill>
                <a:highlight>
                  <a:srgbClr val="FFFFFF"/>
                </a:highlight>
                <a:latin typeface="Courier New" pitchFamily="49" charset="0"/>
                <a:cs typeface="Courier New" pitchFamily="49" charset="0"/>
              </a:rPr>
              <a:t>];</a:t>
            </a:r>
            <a:endParaRPr lang="en-US" sz="2400" dirty="0">
              <a:solidFill>
                <a:srgbClr val="000000"/>
              </a:solidFill>
              <a:highlight>
                <a:srgbClr val="FFFFFF"/>
              </a:highlight>
              <a:latin typeface="Courier New" pitchFamily="49" charset="0"/>
              <a:cs typeface="Courier New" pitchFamily="49" charset="0"/>
            </a:endParaRPr>
          </a:p>
          <a:p>
            <a:pPr marL="0" lvl="0" indent="0">
              <a:spcBef>
                <a:spcPts val="0"/>
              </a:spcBef>
              <a:buNone/>
            </a:pPr>
            <a:r>
              <a:rPr lang="en-US" sz="2400" b="1" dirty="0">
                <a:solidFill>
                  <a:srgbClr val="000080"/>
                </a:solidFill>
                <a:highlight>
                  <a:srgbClr val="FFFFFF"/>
                </a:highlight>
                <a:latin typeface="Courier New" pitchFamily="49" charset="0"/>
                <a:cs typeface="Courier New" pitchFamily="49" charset="0"/>
              </a:rPr>
              <a:t>}</a:t>
            </a:r>
            <a:endParaRPr lang="en-US" sz="2400" dirty="0">
              <a:solidFill>
                <a:prstClr val="black"/>
              </a:solidFill>
              <a:latin typeface="Courier New" pitchFamily="49" charset="0"/>
              <a:cs typeface="Courier New" pitchFamily="49" charset="0"/>
            </a:endParaRPr>
          </a:p>
          <a:p>
            <a:endParaRPr lang="en-US" sz="4000" dirty="0"/>
          </a:p>
        </p:txBody>
      </p:sp>
      <p:sp>
        <p:nvSpPr>
          <p:cNvPr id="2" name="Title 1"/>
          <p:cNvSpPr>
            <a:spLocks noGrp="1"/>
          </p:cNvSpPr>
          <p:nvPr>
            <p:ph type="title"/>
          </p:nvPr>
        </p:nvSpPr>
        <p:spPr/>
        <p:txBody>
          <a:bodyPr/>
          <a:lstStyle/>
          <a:p>
            <a:r>
              <a:rPr lang="en-US" dirty="0" smtClean="0"/>
              <a:t>OpenCL Device Code</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39</a:t>
            </a:fld>
            <a:endParaRPr lang="en-US"/>
          </a:p>
        </p:txBody>
      </p:sp>
      <p:sp>
        <p:nvSpPr>
          <p:cNvPr id="8" name="TextBox 7"/>
          <p:cNvSpPr txBox="1"/>
          <p:nvPr/>
        </p:nvSpPr>
        <p:spPr>
          <a:xfrm>
            <a:off x="2895600" y="5334000"/>
            <a:ext cx="4343400" cy="461665"/>
          </a:xfrm>
          <a:prstGeom prst="rect">
            <a:avLst/>
          </a:prstGeom>
          <a:noFill/>
        </p:spPr>
        <p:txBody>
          <a:bodyPr wrap="square" rtlCol="0">
            <a:spAutoFit/>
          </a:bodyPr>
          <a:lstStyle/>
          <a:p>
            <a:r>
              <a:rPr lang="en-US" sz="2400" b="1" dirty="0" smtClean="0">
                <a:solidFill>
                  <a:srgbClr val="FF0000"/>
                </a:solidFill>
              </a:rPr>
              <a:t>See some similarities?</a:t>
            </a:r>
            <a:endParaRPr lang="en-US" sz="2400" b="1" dirty="0">
              <a:solidFill>
                <a:srgbClr val="FF0000"/>
              </a:solidFill>
            </a:endParaRPr>
          </a:p>
        </p:txBody>
      </p:sp>
    </p:spTree>
    <p:extLst>
      <p:ext uri="{BB962C8B-B14F-4D97-AF65-F5344CB8AC3E}">
        <p14:creationId xmlns:p14="http://schemas.microsoft.com/office/powerpoint/2010/main" val="202084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Organization</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Host code: two </a:t>
            </a:r>
            <a:r>
              <a:rPr lang="en-US" dirty="0" smtClean="0"/>
              <a:t>layers</a:t>
            </a:r>
          </a:p>
          <a:p>
            <a:pPr lvl="1"/>
            <a:r>
              <a:rPr lang="en-US" dirty="0" smtClean="0"/>
              <a:t>Runtime API</a:t>
            </a:r>
          </a:p>
          <a:p>
            <a:pPr lvl="2"/>
            <a:r>
              <a:rPr lang="en-US" sz="1800" dirty="0" err="1" smtClean="0">
                <a:latin typeface="Courier New" pitchFamily="49" charset="0"/>
                <a:cs typeface="Courier New" pitchFamily="49" charset="0"/>
              </a:rPr>
              <a:t>cudart</a:t>
            </a:r>
            <a:r>
              <a:rPr lang="en-US" sz="1800" dirty="0" smtClean="0"/>
              <a:t> </a:t>
            </a:r>
            <a:r>
              <a:rPr lang="en-US" dirty="0" smtClean="0"/>
              <a:t>dynamic library</a:t>
            </a:r>
          </a:p>
          <a:p>
            <a:pPr lvl="2"/>
            <a:r>
              <a:rPr lang="en-US" sz="1800" dirty="0" err="1" smtClean="0">
                <a:latin typeface="Courier New" pitchFamily="49" charset="0"/>
                <a:cs typeface="Courier New" pitchFamily="49" charset="0"/>
              </a:rPr>
              <a:t>cuda_runtime_api.h</a:t>
            </a:r>
            <a:r>
              <a:rPr lang="en-US" sz="1800" dirty="0" smtClean="0">
                <a:latin typeface="Courier New" pitchFamily="49" charset="0"/>
                <a:cs typeface="Courier New" pitchFamily="49" charset="0"/>
              </a:rPr>
              <a:t> </a:t>
            </a:r>
            <a:r>
              <a:rPr lang="en-US" dirty="0" smtClean="0">
                <a:latin typeface="+mj-lt"/>
                <a:cs typeface="Courier New" pitchFamily="49" charset="0"/>
              </a:rPr>
              <a:t>(C)</a:t>
            </a:r>
          </a:p>
          <a:p>
            <a:pPr lvl="2"/>
            <a:r>
              <a:rPr lang="en-US" sz="1800" dirty="0" err="1" smtClean="0">
                <a:latin typeface="Courier New" pitchFamily="49" charset="0"/>
                <a:cs typeface="Courier New" pitchFamily="49" charset="0"/>
              </a:rPr>
              <a:t>cuda_runtime.h</a:t>
            </a:r>
            <a:r>
              <a:rPr lang="en-US" sz="1800" dirty="0" smtClean="0">
                <a:latin typeface="Courier New" pitchFamily="49" charset="0"/>
                <a:cs typeface="Courier New" pitchFamily="49" charset="0"/>
              </a:rPr>
              <a:t> </a:t>
            </a:r>
            <a:r>
              <a:rPr lang="en-US" dirty="0">
                <a:latin typeface="+mj-lt"/>
                <a:cs typeface="Courier New" pitchFamily="49" charset="0"/>
              </a:rPr>
              <a:t>(C++)</a:t>
            </a:r>
          </a:p>
          <a:p>
            <a:pPr lvl="1"/>
            <a:r>
              <a:rPr lang="en-US" dirty="0" smtClean="0"/>
              <a:t>Driver API</a:t>
            </a:r>
          </a:p>
          <a:p>
            <a:pPr lvl="2"/>
            <a:r>
              <a:rPr lang="en-US" sz="1800" dirty="0" err="1" smtClean="0">
                <a:latin typeface="Courier New" pitchFamily="49" charset="0"/>
                <a:cs typeface="Courier New" pitchFamily="49" charset="0"/>
              </a:rPr>
              <a:t>nvcuda</a:t>
            </a:r>
            <a:r>
              <a:rPr lang="en-US" sz="1800" dirty="0" smtClean="0"/>
              <a:t> </a:t>
            </a:r>
            <a:r>
              <a:rPr lang="en-US" dirty="0" smtClean="0"/>
              <a:t>dynamic library</a:t>
            </a:r>
          </a:p>
          <a:p>
            <a:pPr lvl="2"/>
            <a:r>
              <a:rPr lang="en-US" sz="1800" dirty="0" err="1" smtClean="0">
                <a:latin typeface="Courier New" pitchFamily="49" charset="0"/>
                <a:cs typeface="Courier New" pitchFamily="49" charset="0"/>
              </a:rPr>
              <a:t>cuda.h</a:t>
            </a:r>
            <a:endParaRPr lang="en-US" sz="1800" dirty="0" smtClean="0">
              <a:latin typeface="Courier New" pitchFamily="49" charset="0"/>
              <a:cs typeface="Courier New" pitchFamily="49" charset="0"/>
            </a:endParaRPr>
          </a:p>
          <a:p>
            <a:r>
              <a:rPr lang="en-US" dirty="0" smtClean="0">
                <a:latin typeface="+mj-lt"/>
                <a:cs typeface="Courier New" pitchFamily="49" charset="0"/>
              </a:rPr>
              <a:t>Device</a:t>
            </a:r>
            <a:r>
              <a:rPr lang="en-US" sz="2600" dirty="0" smtClean="0">
                <a:latin typeface="+mj-lt"/>
                <a:cs typeface="Courier New" pitchFamily="49" charset="0"/>
              </a:rPr>
              <a:t> code</a:t>
            </a:r>
          </a:p>
          <a:p>
            <a:pPr lvl="1"/>
            <a:r>
              <a:rPr lang="en-US" sz="2200" dirty="0" smtClean="0">
                <a:latin typeface="+mj-lt"/>
                <a:cs typeface="Courier New" pitchFamily="49" charset="0"/>
              </a:rPr>
              <a:t>Kernel </a:t>
            </a:r>
            <a:r>
              <a:rPr lang="en-US" sz="2200" dirty="0" smtClean="0">
                <a:latin typeface="+mj-lt"/>
                <a:cs typeface="Courier New" pitchFamily="49" charset="0"/>
                <a:sym typeface="Wingdings" pitchFamily="2" charset="2"/>
              </a:rPr>
              <a:t> PTX (parallel thread </a:t>
            </a:r>
            <a:r>
              <a:rPr lang="en-US" sz="2200" dirty="0" err="1" smtClean="0">
                <a:latin typeface="+mj-lt"/>
                <a:cs typeface="Courier New" pitchFamily="49" charset="0"/>
                <a:sym typeface="Wingdings" pitchFamily="2" charset="2"/>
              </a:rPr>
              <a:t>eXecution</a:t>
            </a:r>
            <a:r>
              <a:rPr lang="en-US" sz="2200" dirty="0" smtClean="0">
                <a:latin typeface="+mj-lt"/>
                <a:cs typeface="Courier New" pitchFamily="49" charset="0"/>
                <a:sym typeface="Wingdings" pitchFamily="2" charset="2"/>
              </a:rPr>
              <a:t>)</a:t>
            </a:r>
            <a:endParaRPr lang="en-US" sz="2200" dirty="0">
              <a:latin typeface="+mj-lt"/>
              <a:cs typeface="Courier New" pitchFamily="49" charset="0"/>
            </a:endParaRPr>
          </a:p>
        </p:txBody>
      </p:sp>
      <p:sp>
        <p:nvSpPr>
          <p:cNvPr id="5" name="Content Placeholder 4"/>
          <p:cNvSpPr>
            <a:spLocks noGrp="1"/>
          </p:cNvSpPr>
          <p:nvPr>
            <p:ph sz="half" idx="2"/>
          </p:nvPr>
        </p:nvSpPr>
        <p:spPr/>
        <p:txBody>
          <a:bodyPr>
            <a:normAutofit lnSpcReduction="10000"/>
          </a:bodyPr>
          <a:lstStyle/>
          <a:p>
            <a:endParaRPr lang="en-US"/>
          </a:p>
        </p:txBody>
      </p:sp>
      <p:sp>
        <p:nvSpPr>
          <p:cNvPr id="4" name="Slide Number Placeholder 3"/>
          <p:cNvSpPr>
            <a:spLocks noGrp="1"/>
          </p:cNvSpPr>
          <p:nvPr>
            <p:ph type="sldNum" sz="quarter" idx="12"/>
          </p:nvPr>
        </p:nvSpPr>
        <p:spPr/>
        <p:txBody>
          <a:bodyPr/>
          <a:lstStyle/>
          <a:p>
            <a:fld id="{8AD196BB-84A3-4A7D-A32A-91DA7D8D1D3C}" type="slidenum">
              <a:rPr lang="en-US" smtClean="0"/>
              <a:t>4</a:t>
            </a:fld>
            <a:endParaRPr lang="en-US"/>
          </a:p>
        </p:txBody>
      </p:sp>
      <p:pic>
        <p:nvPicPr>
          <p:cNvPr id="1026" name="Picture 2" descr="CUDA layer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723" y="1447800"/>
            <a:ext cx="4587554" cy="3886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248400"/>
            <a:ext cx="2514600" cy="307777"/>
          </a:xfrm>
          <a:prstGeom prst="rect">
            <a:avLst/>
          </a:prstGeom>
          <a:noFill/>
        </p:spPr>
        <p:txBody>
          <a:bodyPr wrap="square" rtlCol="0">
            <a:spAutoFit/>
          </a:bodyPr>
          <a:lstStyle/>
          <a:p>
            <a:r>
              <a:rPr lang="en-US" sz="1400" dirty="0" smtClean="0"/>
              <a:t>Image from </a:t>
            </a:r>
            <a:r>
              <a:rPr lang="en-US" sz="1400" dirty="0" smtClean="0">
                <a:hlinkClick r:id="rId3"/>
              </a:rPr>
              <a:t>Stack </a:t>
            </a:r>
            <a:r>
              <a:rPr lang="en-US" sz="1400" dirty="0" smtClean="0">
                <a:hlinkClick r:id="rId3"/>
              </a:rPr>
              <a:t>Overflow</a:t>
            </a:r>
            <a:endParaRPr lang="en-US" sz="1400" dirty="0"/>
          </a:p>
        </p:txBody>
      </p:sp>
    </p:spTree>
    <p:extLst>
      <p:ext uri="{BB962C8B-B14F-4D97-AF65-F5344CB8AC3E}">
        <p14:creationId xmlns:p14="http://schemas.microsoft.com/office/powerpoint/2010/main" val="15928486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Code</a:t>
            </a:r>
            <a:endParaRPr lang="en-US" dirty="0"/>
          </a:p>
        </p:txBody>
      </p:sp>
      <p:sp>
        <p:nvSpPr>
          <p:cNvPr id="3" name="Content Placeholder 2"/>
          <p:cNvSpPr>
            <a:spLocks noGrp="1"/>
          </p:cNvSpPr>
          <p:nvPr>
            <p:ph idx="1"/>
          </p:nvPr>
        </p:nvSpPr>
        <p:spPr/>
        <p:txBody>
          <a:bodyPr/>
          <a:lstStyle/>
          <a:p>
            <a:r>
              <a:rPr lang="en-US" dirty="0" smtClean="0"/>
              <a:t>Very similar to CUDA Driver API and CUDA C</a:t>
            </a:r>
          </a:p>
          <a:p>
            <a:pPr lvl="1"/>
            <a:r>
              <a:rPr lang="en-US" dirty="0" smtClean="0"/>
              <a:t>NVIDIA has a short </a:t>
            </a:r>
            <a:r>
              <a:rPr lang="en-US" dirty="0" smtClean="0">
                <a:hlinkClick r:id="rId2"/>
              </a:rPr>
              <a:t>guide</a:t>
            </a:r>
            <a:r>
              <a:rPr lang="en-US" dirty="0" smtClean="0"/>
              <a:t> outlining syntax differences</a:t>
            </a:r>
          </a:p>
          <a:p>
            <a:r>
              <a:rPr lang="en-US" dirty="0" smtClean="0"/>
              <a:t>C-based API</a:t>
            </a:r>
          </a:p>
          <a:p>
            <a:pPr lvl="1"/>
            <a:r>
              <a:rPr lang="en-US" dirty="0" smtClean="0"/>
              <a:t>C++ wrappers and bindings to other languages (e.g. </a:t>
            </a:r>
            <a:r>
              <a:rPr lang="en-US" dirty="0" err="1" smtClean="0"/>
              <a:t>PyOpenCL</a:t>
            </a:r>
            <a:r>
              <a:rPr lang="en-US" dirty="0" smtClean="0"/>
              <a:t>) available</a:t>
            </a:r>
          </a:p>
          <a:p>
            <a:pPr lvl="1"/>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40</a:t>
            </a:fld>
            <a:endParaRPr lang="en-US"/>
          </a:p>
        </p:txBody>
      </p:sp>
    </p:spTree>
    <p:extLst>
      <p:ext uri="{BB962C8B-B14F-4D97-AF65-F5344CB8AC3E}">
        <p14:creationId xmlns:p14="http://schemas.microsoft.com/office/powerpoint/2010/main" val="31213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small" dirty="0" smtClean="0"/>
              <a:t>OpenCL or CUDA?</a:t>
            </a:r>
            <a:endParaRPr lang="en-US" cap="small" dirty="0"/>
          </a:p>
        </p:txBody>
      </p:sp>
      <p:sp>
        <p:nvSpPr>
          <p:cNvPr id="6" name="Text Placeholder 5"/>
          <p:cNvSpPr>
            <a:spLocks noGrp="1"/>
          </p:cNvSpPr>
          <p:nvPr>
            <p:ph type="body" idx="1"/>
          </p:nvPr>
        </p:nvSpPr>
        <p:spPr/>
        <p:txBody>
          <a:bodyPr/>
          <a:lstStyle/>
          <a:p>
            <a:r>
              <a:rPr lang="en-US" dirty="0" smtClean="0"/>
              <a:t>Which should I choose?</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41</a:t>
            </a:fld>
            <a:endParaRPr lang="en-US"/>
          </a:p>
        </p:txBody>
      </p:sp>
    </p:spTree>
    <p:extLst>
      <p:ext uri="{BB962C8B-B14F-4D97-AF65-F5344CB8AC3E}">
        <p14:creationId xmlns:p14="http://schemas.microsoft.com/office/powerpoint/2010/main" val="2911629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Compatibility</a:t>
            </a:r>
            <a:endParaRPr lang="en-US" dirty="0"/>
          </a:p>
        </p:txBody>
      </p:sp>
      <p:sp>
        <p:nvSpPr>
          <p:cNvPr id="6" name="Content Placeholder 5"/>
          <p:cNvSpPr>
            <a:spLocks noGrp="1"/>
          </p:cNvSpPr>
          <p:nvPr>
            <p:ph idx="1"/>
          </p:nvPr>
        </p:nvSpPr>
        <p:spPr/>
        <p:txBody>
          <a:bodyPr/>
          <a:lstStyle/>
          <a:p>
            <a:r>
              <a:rPr lang="en-US" dirty="0" smtClean="0"/>
              <a:t>CUDA runs only on NVIDIA GPUs</a:t>
            </a:r>
          </a:p>
          <a:p>
            <a:pPr lvl="1"/>
            <a:r>
              <a:rPr lang="en-US" dirty="0" smtClean="0">
                <a:hlinkClick r:id="rId2"/>
              </a:rPr>
              <a:t>Not</a:t>
            </a:r>
            <a:r>
              <a:rPr lang="en-US" dirty="0" smtClean="0"/>
              <a:t> </a:t>
            </a:r>
            <a:r>
              <a:rPr lang="en-US" dirty="0" smtClean="0">
                <a:hlinkClick r:id="rId3"/>
              </a:rPr>
              <a:t>necessarily</a:t>
            </a:r>
            <a:r>
              <a:rPr lang="en-US" dirty="0" smtClean="0"/>
              <a:t> </a:t>
            </a:r>
            <a:r>
              <a:rPr lang="en-US" dirty="0" smtClean="0">
                <a:hlinkClick r:id="rId4"/>
              </a:rPr>
              <a:t>true</a:t>
            </a:r>
            <a:r>
              <a:rPr lang="en-US" dirty="0" smtClean="0"/>
              <a:t>…</a:t>
            </a:r>
          </a:p>
          <a:p>
            <a:r>
              <a:rPr lang="en-US" dirty="0" smtClean="0"/>
              <a:t>OpenCL is supported by a lot of vendors</a:t>
            </a:r>
          </a:p>
          <a:p>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42</a:t>
            </a:fld>
            <a:endParaRPr lang="en-US"/>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76600"/>
            <a:ext cx="9144000" cy="2710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029200" y="6400799"/>
            <a:ext cx="2514600" cy="307777"/>
          </a:xfrm>
          <a:prstGeom prst="rect">
            <a:avLst/>
          </a:prstGeom>
          <a:noFill/>
        </p:spPr>
        <p:txBody>
          <a:bodyPr wrap="square" rtlCol="0">
            <a:spAutoFit/>
          </a:bodyPr>
          <a:lstStyle/>
          <a:p>
            <a:r>
              <a:rPr lang="en-US" sz="1400" dirty="0" smtClean="0"/>
              <a:t>Image from the </a:t>
            </a:r>
            <a:r>
              <a:rPr lang="en-US" sz="1400" dirty="0" err="1" smtClean="0">
                <a:hlinkClick r:id="rId6"/>
              </a:rPr>
              <a:t>Khronos</a:t>
            </a:r>
            <a:r>
              <a:rPr lang="en-US" sz="1400" dirty="0" smtClean="0">
                <a:hlinkClick r:id="rId6"/>
              </a:rPr>
              <a:t> Group</a:t>
            </a:r>
            <a:endParaRPr lang="en-US" sz="1400" dirty="0"/>
          </a:p>
        </p:txBody>
      </p:sp>
    </p:spTree>
    <p:extLst>
      <p:ext uri="{BB962C8B-B14F-4D97-AF65-F5344CB8AC3E}">
        <p14:creationId xmlns:p14="http://schemas.microsoft.com/office/powerpoint/2010/main" val="2141103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Doesn’t everyone just want an NVIDIA GPU?</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2652476420"/>
              </p:ext>
            </p:extLst>
          </p:nvPr>
        </p:nvGraphicFramePr>
        <p:xfrm>
          <a:off x="1143000" y="1600200"/>
          <a:ext cx="6896100" cy="48171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4248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533400"/>
            <a:ext cx="3733800" cy="1524000"/>
          </a:xfrm>
        </p:spPr>
        <p:txBody>
          <a:bodyPr>
            <a:normAutofit fontScale="90000"/>
          </a:bodyPr>
          <a:lstStyle/>
          <a:p>
            <a:r>
              <a:rPr lang="en-US" dirty="0" smtClean="0"/>
              <a:t>Performance Comparison</a:t>
            </a:r>
            <a:br>
              <a:rPr lang="en-US" dirty="0" smtClean="0"/>
            </a:br>
            <a:r>
              <a:rPr lang="en-US" dirty="0" smtClean="0"/>
              <a:t>on NVIDIA GPUs</a:t>
            </a:r>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44</a:t>
            </a:fld>
            <a:endParaRPr lang="en-US"/>
          </a:p>
        </p:txBody>
      </p:sp>
      <p:graphicFrame>
        <p:nvGraphicFramePr>
          <p:cNvPr id="5" name="Chart 4"/>
          <p:cNvGraphicFramePr>
            <a:graphicFrameLocks/>
          </p:cNvGraphicFramePr>
          <p:nvPr>
            <p:extLst>
              <p:ext uri="{D42A27DB-BD31-4B8C-83A1-F6EECF244321}">
                <p14:modId xmlns:p14="http://schemas.microsoft.com/office/powerpoint/2010/main" val="2264318544"/>
              </p:ext>
            </p:extLst>
          </p:nvPr>
        </p:nvGraphicFramePr>
        <p:xfrm>
          <a:off x="-24245" y="0"/>
          <a:ext cx="5358245" cy="4038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525415999"/>
              </p:ext>
            </p:extLst>
          </p:nvPr>
        </p:nvGraphicFramePr>
        <p:xfrm>
          <a:off x="3886200" y="3352800"/>
          <a:ext cx="5250872" cy="3429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57200" y="4419600"/>
            <a:ext cx="2895600" cy="1754326"/>
          </a:xfrm>
          <a:prstGeom prst="rect">
            <a:avLst/>
          </a:prstGeom>
          <a:noFill/>
        </p:spPr>
        <p:txBody>
          <a:bodyPr wrap="square" rtlCol="0">
            <a:spAutoFit/>
          </a:bodyPr>
          <a:lstStyle/>
          <a:p>
            <a:r>
              <a:rPr lang="en-US" dirty="0" smtClean="0"/>
              <a:t>[This was done with the CUDA 3.2 Toolkit. CUDA 4.1 brought a new LLVM compiler to CUDA (OpenCL compiler was already LLVM-based)]</a:t>
            </a:r>
            <a:endParaRPr lang="en-US" dirty="0"/>
          </a:p>
        </p:txBody>
      </p:sp>
    </p:spTree>
    <p:extLst>
      <p:ext uri="{BB962C8B-B14F-4D97-AF65-F5344CB8AC3E}">
        <p14:creationId xmlns:p14="http://schemas.microsoft.com/office/powerpoint/2010/main" val="984660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Programming Framework Comparison</a:t>
            </a:r>
            <a:endParaRPr lang="en-US" dirty="0"/>
          </a:p>
        </p:txBody>
      </p:sp>
      <p:sp>
        <p:nvSpPr>
          <p:cNvPr id="4" name="Content Placeholder 3"/>
          <p:cNvSpPr>
            <a:spLocks noGrp="1"/>
          </p:cNvSpPr>
          <p:nvPr>
            <p:ph idx="1"/>
          </p:nvPr>
        </p:nvSpPr>
        <p:spPr/>
        <p:txBody>
          <a:bodyPr/>
          <a:lstStyle/>
          <a:p>
            <a:r>
              <a:rPr lang="en-US" dirty="0" smtClean="0"/>
              <a:t>CUDA 4.0 brought a lot of advancements</a:t>
            </a:r>
          </a:p>
          <a:p>
            <a:pPr lvl="1"/>
            <a:r>
              <a:rPr lang="en-US" dirty="0" smtClean="0"/>
              <a:t>Unified address space</a:t>
            </a:r>
          </a:p>
          <a:p>
            <a:pPr lvl="1"/>
            <a:r>
              <a:rPr lang="en-US" dirty="0" smtClean="0"/>
              <a:t>C++ new/delete, virtual functions on device</a:t>
            </a:r>
          </a:p>
          <a:p>
            <a:pPr lvl="1"/>
            <a:r>
              <a:rPr lang="en-US" dirty="0" err="1" smtClean="0"/>
              <a:t>GPUDirect</a:t>
            </a:r>
            <a:r>
              <a:rPr lang="en-US" dirty="0" smtClean="0"/>
              <a:t> peer-to-peer GPU communication</a:t>
            </a:r>
          </a:p>
          <a:p>
            <a:r>
              <a:rPr lang="en-US" dirty="0" smtClean="0"/>
              <a:t>OpenCL does not have these features</a:t>
            </a:r>
          </a:p>
          <a:p>
            <a:pPr lvl="1"/>
            <a:r>
              <a:rPr lang="en-US" dirty="0" smtClean="0"/>
              <a:t>And 18-month release cadence is slower than NVIDIA’s</a:t>
            </a:r>
            <a:endParaRPr lang="en-US" dirty="0"/>
          </a:p>
        </p:txBody>
      </p:sp>
      <p:sp>
        <p:nvSpPr>
          <p:cNvPr id="3" name="Slide Number Placeholder 2"/>
          <p:cNvSpPr>
            <a:spLocks noGrp="1"/>
          </p:cNvSpPr>
          <p:nvPr>
            <p:ph type="sldNum" sz="quarter" idx="12"/>
          </p:nvPr>
        </p:nvSpPr>
        <p:spPr/>
        <p:txBody>
          <a:bodyPr/>
          <a:lstStyle/>
          <a:p>
            <a:fld id="{8AD196BB-84A3-4A7D-A32A-91DA7D8D1D3C}" type="slidenum">
              <a:rPr lang="en-US" smtClean="0"/>
              <a:t>45</a:t>
            </a:fld>
            <a:endParaRPr lang="en-US"/>
          </a:p>
        </p:txBody>
      </p:sp>
    </p:spTree>
    <p:extLst>
      <p:ext uri="{BB962C8B-B14F-4D97-AF65-F5344CB8AC3E}">
        <p14:creationId xmlns:p14="http://schemas.microsoft.com/office/powerpoint/2010/main" val="2546324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&amp; Mindshare</a:t>
            </a:r>
            <a:endParaRPr lang="en-US" dirty="0"/>
          </a:p>
        </p:txBody>
      </p:sp>
      <p:sp>
        <p:nvSpPr>
          <p:cNvPr id="4" name="Content Placeholder 3"/>
          <p:cNvSpPr>
            <a:spLocks noGrp="1"/>
          </p:cNvSpPr>
          <p:nvPr>
            <p:ph idx="1"/>
          </p:nvPr>
        </p:nvSpPr>
        <p:spPr/>
        <p:txBody>
          <a:bodyPr/>
          <a:lstStyle/>
          <a:p>
            <a:r>
              <a:rPr lang="en-US" dirty="0" smtClean="0"/>
              <a:t>CUDA has a larger ecosystem</a:t>
            </a:r>
          </a:p>
          <a:p>
            <a:pPr lvl="1"/>
            <a:r>
              <a:rPr lang="en-US" dirty="0" smtClean="0"/>
              <a:t>Thrust is a particularly important library</a:t>
            </a:r>
          </a:p>
          <a:p>
            <a:r>
              <a:rPr lang="en-US" dirty="0" smtClean="0"/>
              <a:t>Will OpenCL catch up?</a:t>
            </a:r>
          </a:p>
          <a:p>
            <a:pPr lvl="1"/>
            <a:r>
              <a:rPr lang="en-US" dirty="0" smtClean="0"/>
              <a:t>Growing in other ways</a:t>
            </a:r>
          </a:p>
          <a:p>
            <a:pPr lvl="2"/>
            <a:r>
              <a:rPr lang="en-US" dirty="0" smtClean="0"/>
              <a:t>OpenCL Embedded Profiles</a:t>
            </a:r>
          </a:p>
          <a:p>
            <a:pPr lvl="2"/>
            <a:r>
              <a:rPr lang="en-US" dirty="0" err="1" smtClean="0"/>
              <a:t>WebCL</a:t>
            </a:r>
            <a:endParaRPr lang="en-US" dirty="0"/>
          </a:p>
          <a:p>
            <a:pPr lvl="1"/>
            <a:endParaRPr lang="en-US" dirty="0" smtClean="0"/>
          </a:p>
          <a:p>
            <a:pPr lvl="1"/>
            <a:endParaRPr lang="en-US" dirty="0" smtClean="0"/>
          </a:p>
          <a:p>
            <a:pPr lvl="1"/>
            <a:endParaRPr lang="en-US" dirty="0" smtClean="0"/>
          </a:p>
          <a:p>
            <a:pPr lvl="1"/>
            <a:endParaRPr lang="en-US" dirty="0" smtClean="0"/>
          </a:p>
        </p:txBody>
      </p:sp>
      <p:sp>
        <p:nvSpPr>
          <p:cNvPr id="3" name="Slide Number Placeholder 2"/>
          <p:cNvSpPr>
            <a:spLocks noGrp="1"/>
          </p:cNvSpPr>
          <p:nvPr>
            <p:ph type="sldNum" sz="quarter" idx="12"/>
          </p:nvPr>
        </p:nvSpPr>
        <p:spPr/>
        <p:txBody>
          <a:bodyPr/>
          <a:lstStyle/>
          <a:p>
            <a:fld id="{8AD196BB-84A3-4A7D-A32A-91DA7D8D1D3C}" type="slidenum">
              <a:rPr lang="en-US" smtClean="0"/>
              <a:t>46</a:t>
            </a:fld>
            <a:endParaRPr lang="en-US"/>
          </a:p>
        </p:txBody>
      </p:sp>
    </p:spTree>
    <p:extLst>
      <p:ext uri="{BB962C8B-B14F-4D97-AF65-F5344CB8AC3E}">
        <p14:creationId xmlns:p14="http://schemas.microsoft.com/office/powerpoint/2010/main" val="3136231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 AMP</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D196BB-84A3-4A7D-A32A-91DA7D8D1D3C}" type="slidenum">
              <a:rPr lang="en-US" smtClean="0"/>
              <a:t>47</a:t>
            </a:fld>
            <a:endParaRPr lang="en-US"/>
          </a:p>
        </p:txBody>
      </p:sp>
    </p:spTree>
    <p:extLst>
      <p:ext uri="{BB962C8B-B14F-4D97-AF65-F5344CB8AC3E}">
        <p14:creationId xmlns:p14="http://schemas.microsoft.com/office/powerpoint/2010/main" val="3566702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 AMP (Accelerated Massive Parallelism)</a:t>
            </a:r>
            <a:endParaRPr lang="en-US" dirty="0"/>
          </a:p>
        </p:txBody>
      </p:sp>
      <p:sp>
        <p:nvSpPr>
          <p:cNvPr id="6" name="Content Placeholder 5"/>
          <p:cNvSpPr>
            <a:spLocks noGrp="1"/>
          </p:cNvSpPr>
          <p:nvPr>
            <p:ph idx="1"/>
          </p:nvPr>
        </p:nvSpPr>
        <p:spPr/>
        <p:txBody>
          <a:bodyPr/>
          <a:lstStyle/>
          <a:p>
            <a:r>
              <a:rPr lang="en-US" dirty="0" smtClean="0"/>
              <a:t>Announced by Microsoft in June 2011</a:t>
            </a:r>
          </a:p>
          <a:p>
            <a:r>
              <a:rPr lang="en-US" dirty="0" smtClean="0"/>
              <a:t>Targeting “heterogeneous parallel computing”</a:t>
            </a:r>
          </a:p>
          <a:p>
            <a:pPr lvl="1"/>
            <a:r>
              <a:rPr lang="en-US" dirty="0" smtClean="0"/>
              <a:t>Multicore CPUs</a:t>
            </a:r>
          </a:p>
          <a:p>
            <a:pPr lvl="1"/>
            <a:r>
              <a:rPr lang="en-US" dirty="0" smtClean="0"/>
              <a:t>GPUs</a:t>
            </a:r>
          </a:p>
          <a:p>
            <a:pPr lvl="1"/>
            <a:r>
              <a:rPr lang="en-US" dirty="0" smtClean="0"/>
              <a:t>Cloud Infrastructure-as-a-Service (</a:t>
            </a:r>
            <a:r>
              <a:rPr lang="en-US" dirty="0" err="1" smtClean="0"/>
              <a:t>IaaS</a:t>
            </a:r>
            <a:r>
              <a:rPr lang="en-US" dirty="0" smtClean="0"/>
              <a:t>)</a:t>
            </a:r>
          </a:p>
          <a:p>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48</a:t>
            </a:fld>
            <a:endParaRPr lang="en-US"/>
          </a:p>
        </p:txBody>
      </p:sp>
    </p:spTree>
    <p:extLst>
      <p:ext uri="{BB962C8B-B14F-4D97-AF65-F5344CB8AC3E}">
        <p14:creationId xmlns:p14="http://schemas.microsoft.com/office/powerpoint/2010/main" val="778754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D196BB-84A3-4A7D-A32A-91DA7D8D1D3C}" type="slidenum">
              <a:rPr lang="en-US" smtClean="0"/>
              <a:t>49</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1" y="387927"/>
            <a:ext cx="9051078" cy="515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29200" y="6170361"/>
            <a:ext cx="2514600" cy="523220"/>
          </a:xfrm>
          <a:prstGeom prst="rect">
            <a:avLst/>
          </a:prstGeom>
          <a:noFill/>
        </p:spPr>
        <p:txBody>
          <a:bodyPr wrap="square" rtlCol="0">
            <a:spAutoFit/>
          </a:bodyPr>
          <a:lstStyle/>
          <a:p>
            <a:r>
              <a:rPr lang="en-US" sz="1400" dirty="0" smtClean="0"/>
              <a:t>Slide from Herb Sutter’s AMD Fusion </a:t>
            </a:r>
            <a:r>
              <a:rPr lang="en-US" sz="1400" dirty="0" smtClean="0">
                <a:hlinkClick r:id="rId3"/>
              </a:rPr>
              <a:t>Keynote</a:t>
            </a:r>
            <a:endParaRPr lang="en-US" sz="1400" dirty="0"/>
          </a:p>
        </p:txBody>
      </p:sp>
    </p:spTree>
    <p:extLst>
      <p:ext uri="{BB962C8B-B14F-4D97-AF65-F5344CB8AC3E}">
        <p14:creationId xmlns:p14="http://schemas.microsoft.com/office/powerpoint/2010/main" val="202457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CUDA API Comparison</a:t>
            </a:r>
            <a:endParaRPr lang="en-US" dirty="0"/>
          </a:p>
        </p:txBody>
      </p:sp>
      <p:sp>
        <p:nvSpPr>
          <p:cNvPr id="7" name="Text Placeholder 6"/>
          <p:cNvSpPr>
            <a:spLocks noGrp="1"/>
          </p:cNvSpPr>
          <p:nvPr>
            <p:ph type="body" idx="1"/>
          </p:nvPr>
        </p:nvSpPr>
        <p:spPr/>
        <p:txBody>
          <a:bodyPr/>
          <a:lstStyle/>
          <a:p>
            <a:r>
              <a:rPr lang="en-US" dirty="0" smtClean="0"/>
              <a:t>CUDA Runtime API</a:t>
            </a:r>
            <a:endParaRPr lang="en-US" dirty="0"/>
          </a:p>
        </p:txBody>
      </p:sp>
      <p:sp>
        <p:nvSpPr>
          <p:cNvPr id="8" name="Content Placeholder 7"/>
          <p:cNvSpPr>
            <a:spLocks noGrp="1"/>
          </p:cNvSpPr>
          <p:nvPr>
            <p:ph sz="half" idx="2"/>
          </p:nvPr>
        </p:nvSpPr>
        <p:spPr/>
        <p:txBody>
          <a:bodyPr>
            <a:noAutofit/>
          </a:bodyPr>
          <a:lstStyle/>
          <a:p>
            <a:pPr marL="0" indent="0">
              <a:buNone/>
            </a:pPr>
            <a:r>
              <a:rPr lang="en-US" sz="2000" dirty="0">
                <a:solidFill>
                  <a:srgbClr val="008000"/>
                </a:solidFill>
                <a:highlight>
                  <a:srgbClr val="FFFFFF"/>
                </a:highlight>
                <a:latin typeface="Courier New" pitchFamily="49" charset="0"/>
                <a:cs typeface="Courier New" pitchFamily="49" charset="0"/>
              </a:rPr>
              <a:t>// create CUDA device &amp; context</a:t>
            </a:r>
          </a:p>
          <a:p>
            <a:pPr marL="0" indent="0">
              <a:buNone/>
            </a:pPr>
            <a:r>
              <a:rPr lang="en-US" sz="2000" dirty="0" err="1">
                <a:solidFill>
                  <a:srgbClr val="000000"/>
                </a:solidFill>
                <a:highlight>
                  <a:srgbClr val="FFFFFF"/>
                </a:highlight>
                <a:latin typeface="Courier New" pitchFamily="49" charset="0"/>
                <a:cs typeface="Courier New" pitchFamily="49" charset="0"/>
              </a:rPr>
              <a:t>cudaSetDevice</a:t>
            </a:r>
            <a:r>
              <a:rPr lang="en-US" sz="2000" b="1" dirty="0">
                <a:solidFill>
                  <a:srgbClr val="000080"/>
                </a:solidFill>
                <a:highlight>
                  <a:srgbClr val="FFFFFF"/>
                </a:highlight>
                <a:latin typeface="Courier New" pitchFamily="49" charset="0"/>
                <a:cs typeface="Courier New" pitchFamily="49" charset="0"/>
              </a:rPr>
              <a:t>(</a:t>
            </a:r>
            <a:r>
              <a:rPr lang="en-US" sz="2000" dirty="0">
                <a:solidFill>
                  <a:srgbClr val="000000"/>
                </a:solidFill>
                <a:highlight>
                  <a:srgbClr val="FFFFFF"/>
                </a:highlight>
                <a:latin typeface="Courier New" pitchFamily="49" charset="0"/>
                <a:cs typeface="Courier New" pitchFamily="49" charset="0"/>
              </a:rPr>
              <a:t> </a:t>
            </a:r>
            <a:r>
              <a:rPr lang="en-US" sz="2000" dirty="0">
                <a:solidFill>
                  <a:srgbClr val="FF8000"/>
                </a:solidFill>
                <a:highlight>
                  <a:srgbClr val="FFFFFF"/>
                </a:highlight>
                <a:latin typeface="Courier New" pitchFamily="49" charset="0"/>
                <a:cs typeface="Courier New" pitchFamily="49" charset="0"/>
              </a:rPr>
              <a:t>0</a:t>
            </a:r>
            <a:r>
              <a:rPr lang="en-US" sz="2000" dirty="0">
                <a:solidFill>
                  <a:srgbClr val="000000"/>
                </a:solidFill>
                <a:highlight>
                  <a:srgbClr val="FFFFFF"/>
                </a:highlight>
                <a:latin typeface="Courier New" pitchFamily="49" charset="0"/>
                <a:cs typeface="Courier New" pitchFamily="49" charset="0"/>
              </a:rPr>
              <a:t> </a:t>
            </a:r>
            <a:r>
              <a:rPr lang="en-US" sz="2000" b="1" dirty="0">
                <a:solidFill>
                  <a:srgbClr val="000080"/>
                </a:solidFill>
                <a:highlight>
                  <a:srgbClr val="FFFFFF"/>
                </a:highlight>
                <a:latin typeface="Courier New" pitchFamily="49" charset="0"/>
                <a:cs typeface="Courier New" pitchFamily="49" charset="0"/>
              </a:rPr>
              <a:t>);</a:t>
            </a:r>
            <a:r>
              <a:rPr lang="en-US" sz="2000" dirty="0">
                <a:solidFill>
                  <a:srgbClr val="000000"/>
                </a:solidFill>
                <a:highlight>
                  <a:srgbClr val="FFFFFF"/>
                </a:highlight>
                <a:latin typeface="Courier New" pitchFamily="49" charset="0"/>
                <a:cs typeface="Courier New" pitchFamily="49" charset="0"/>
              </a:rPr>
              <a:t> </a:t>
            </a:r>
            <a:r>
              <a:rPr lang="en-US" sz="2000" dirty="0">
                <a:solidFill>
                  <a:srgbClr val="008000"/>
                </a:solidFill>
                <a:highlight>
                  <a:srgbClr val="FFFFFF"/>
                </a:highlight>
                <a:latin typeface="Courier New" pitchFamily="49" charset="0"/>
                <a:cs typeface="Courier New" pitchFamily="49" charset="0"/>
              </a:rPr>
              <a:t>// pick first device</a:t>
            </a:r>
            <a:endParaRPr lang="en-US" sz="2000" dirty="0" smtClean="0">
              <a:solidFill>
                <a:srgbClr val="000000"/>
              </a:solidFill>
              <a:highlight>
                <a:srgbClr val="FFFFFF"/>
              </a:highlight>
              <a:latin typeface="Courier New" pitchFamily="49" charset="0"/>
              <a:cs typeface="Courier New" pitchFamily="49" charset="0"/>
            </a:endParaRPr>
          </a:p>
          <a:p>
            <a:pPr marL="0" indent="0">
              <a:buNone/>
            </a:pPr>
            <a:r>
              <a:rPr lang="en-US" sz="2000" dirty="0" err="1" smtClean="0">
                <a:highlight>
                  <a:srgbClr val="FFFFFF"/>
                </a:highlight>
                <a:latin typeface="Courier New" pitchFamily="49" charset="0"/>
                <a:cs typeface="Courier New" pitchFamily="49" charset="0"/>
              </a:rPr>
              <a:t>kernel_naive_copy</a:t>
            </a:r>
            <a:r>
              <a:rPr lang="en-US" sz="2000" b="1" dirty="0" smtClean="0">
                <a:solidFill>
                  <a:srgbClr val="000080"/>
                </a:solidFill>
                <a:highlight>
                  <a:srgbClr val="FFFFFF"/>
                </a:highlight>
                <a:latin typeface="Courier New" pitchFamily="49" charset="0"/>
                <a:cs typeface="Courier New" pitchFamily="49" charset="0"/>
              </a:rPr>
              <a:t>&lt;&lt;&lt;</a:t>
            </a:r>
            <a:r>
              <a:rPr lang="en-US" sz="2000" dirty="0" err="1">
                <a:solidFill>
                  <a:srgbClr val="000000"/>
                </a:solidFill>
                <a:highlight>
                  <a:srgbClr val="FFFFFF"/>
                </a:highlight>
                <a:latin typeface="Courier New" pitchFamily="49" charset="0"/>
                <a:cs typeface="Courier New" pitchFamily="49" charset="0"/>
              </a:rPr>
              <a:t>cnBlocks</a:t>
            </a:r>
            <a:r>
              <a:rPr lang="en-US" sz="2000" b="1" dirty="0">
                <a:solidFill>
                  <a:srgbClr val="000080"/>
                </a:solidFill>
                <a:highlight>
                  <a:srgbClr val="FFFFFF"/>
                </a:highlight>
                <a:latin typeface="Courier New" pitchFamily="49" charset="0"/>
                <a:cs typeface="Courier New" pitchFamily="49" charset="0"/>
              </a:rPr>
              <a:t>,</a:t>
            </a:r>
            <a:r>
              <a:rPr lang="en-US" sz="2000" dirty="0">
                <a:solidFill>
                  <a:srgbClr val="000000"/>
                </a:solidFill>
                <a:highlight>
                  <a:srgbClr val="FFFFFF"/>
                </a:highlight>
                <a:latin typeface="Courier New" pitchFamily="49" charset="0"/>
                <a:cs typeface="Courier New" pitchFamily="49" charset="0"/>
              </a:rPr>
              <a:t> </a:t>
            </a:r>
            <a:r>
              <a:rPr lang="en-US" sz="2000" dirty="0" err="1">
                <a:solidFill>
                  <a:srgbClr val="000000"/>
                </a:solidFill>
                <a:highlight>
                  <a:srgbClr val="FFFFFF"/>
                </a:highlight>
                <a:latin typeface="Courier New" pitchFamily="49" charset="0"/>
                <a:cs typeface="Courier New" pitchFamily="49" charset="0"/>
              </a:rPr>
              <a:t>cnBlockSize</a:t>
            </a:r>
            <a:r>
              <a:rPr lang="en-US" sz="2000" b="1" dirty="0">
                <a:solidFill>
                  <a:srgbClr val="000080"/>
                </a:solidFill>
                <a:highlight>
                  <a:srgbClr val="FFFFFF"/>
                </a:highlight>
                <a:latin typeface="Courier New" pitchFamily="49" charset="0"/>
                <a:cs typeface="Courier New" pitchFamily="49" charset="0"/>
              </a:rPr>
              <a:t>&gt;&gt;&gt;</a:t>
            </a:r>
            <a:r>
              <a:rPr lang="en-US" sz="2000" dirty="0">
                <a:solidFill>
                  <a:srgbClr val="000000"/>
                </a:solidFill>
                <a:highlight>
                  <a:srgbClr val="FFFFFF"/>
                </a:highlight>
                <a:latin typeface="Courier New" pitchFamily="49" charset="0"/>
                <a:cs typeface="Courier New" pitchFamily="49" charset="0"/>
              </a:rPr>
              <a:t> </a:t>
            </a:r>
            <a:r>
              <a:rPr lang="en-US" sz="2000" b="1" dirty="0" smtClean="0">
                <a:solidFill>
                  <a:srgbClr val="000080"/>
                </a:solidFill>
                <a:highlight>
                  <a:srgbClr val="FFFFFF"/>
                </a:highlight>
                <a:latin typeface="Courier New" pitchFamily="49" charset="0"/>
                <a:cs typeface="Courier New" pitchFamily="49" charset="0"/>
              </a:rPr>
              <a:t>(</a:t>
            </a:r>
            <a:r>
              <a:rPr lang="en-US" sz="2000" dirty="0" err="1" smtClean="0">
                <a:solidFill>
                  <a:srgbClr val="000000"/>
                </a:solidFill>
                <a:highlight>
                  <a:srgbClr val="FFFFFF"/>
                </a:highlight>
                <a:latin typeface="Courier New" pitchFamily="49" charset="0"/>
                <a:cs typeface="Courier New" pitchFamily="49" charset="0"/>
              </a:rPr>
              <a:t>i_data</a:t>
            </a:r>
            <a:r>
              <a:rPr lang="en-US" sz="2000" b="1" dirty="0" smtClean="0">
                <a:solidFill>
                  <a:srgbClr val="000080"/>
                </a:solidFill>
                <a:highlight>
                  <a:srgbClr val="FFFFFF"/>
                </a:highlight>
                <a:latin typeface="Courier New" pitchFamily="49" charset="0"/>
                <a:cs typeface="Courier New" pitchFamily="49" charset="0"/>
              </a:rPr>
              <a:t>,</a:t>
            </a:r>
            <a:r>
              <a:rPr lang="en-US" sz="2000" dirty="0" smtClean="0">
                <a:solidFill>
                  <a:srgbClr val="000000"/>
                </a:solidFill>
                <a:highlight>
                  <a:srgbClr val="FFFFFF"/>
                </a:highlight>
                <a:latin typeface="Courier New" pitchFamily="49" charset="0"/>
                <a:cs typeface="Courier New" pitchFamily="49" charset="0"/>
              </a:rPr>
              <a:t> </a:t>
            </a:r>
            <a:r>
              <a:rPr lang="en-US" sz="2000" dirty="0" err="1" smtClean="0">
                <a:solidFill>
                  <a:srgbClr val="000000"/>
                </a:solidFill>
                <a:highlight>
                  <a:srgbClr val="FFFFFF"/>
                </a:highlight>
                <a:latin typeface="Courier New" pitchFamily="49" charset="0"/>
                <a:cs typeface="Courier New" pitchFamily="49" charset="0"/>
              </a:rPr>
              <a:t>o_data</a:t>
            </a:r>
            <a:r>
              <a:rPr lang="en-US" sz="2000" b="1" dirty="0" smtClean="0">
                <a:solidFill>
                  <a:srgbClr val="000080"/>
                </a:solidFill>
                <a:highlight>
                  <a:srgbClr val="FFFFFF"/>
                </a:highlight>
                <a:latin typeface="Courier New" pitchFamily="49" charset="0"/>
                <a:cs typeface="Courier New" pitchFamily="49" charset="0"/>
              </a:rPr>
              <a:t>,</a:t>
            </a:r>
            <a:r>
              <a:rPr lang="en-US" sz="2000" dirty="0" smtClean="0">
                <a:solidFill>
                  <a:srgbClr val="000000"/>
                </a:solidFill>
                <a:highlight>
                  <a:srgbClr val="FFFFFF"/>
                </a:highlight>
                <a:latin typeface="Courier New" pitchFamily="49" charset="0"/>
                <a:cs typeface="Courier New" pitchFamily="49" charset="0"/>
              </a:rPr>
              <a:t>                                 rows, cols</a:t>
            </a:r>
            <a:r>
              <a:rPr lang="en-US" sz="2000" b="1" dirty="0" smtClean="0">
                <a:solidFill>
                  <a:srgbClr val="000080"/>
                </a:solidFill>
                <a:highlight>
                  <a:srgbClr val="FFFFFF"/>
                </a:highlight>
                <a:latin typeface="Courier New" pitchFamily="49" charset="0"/>
                <a:cs typeface="Courier New" pitchFamily="49" charset="0"/>
              </a:rPr>
              <a:t>);</a:t>
            </a:r>
            <a:endParaRPr lang="en-US" sz="2000" dirty="0">
              <a:solidFill>
                <a:srgbClr val="000000"/>
              </a:solidFill>
              <a:highlight>
                <a:srgbClr val="FFFFFF"/>
              </a:highlight>
              <a:latin typeface="Courier New" pitchFamily="49" charset="0"/>
              <a:cs typeface="Courier New" pitchFamily="49" charset="0"/>
            </a:endParaRPr>
          </a:p>
        </p:txBody>
      </p:sp>
      <p:sp>
        <p:nvSpPr>
          <p:cNvPr id="9" name="Text Placeholder 8"/>
          <p:cNvSpPr>
            <a:spLocks noGrp="1"/>
          </p:cNvSpPr>
          <p:nvPr>
            <p:ph type="body" sz="quarter" idx="3"/>
          </p:nvPr>
        </p:nvSpPr>
        <p:spPr/>
        <p:txBody>
          <a:bodyPr/>
          <a:lstStyle/>
          <a:p>
            <a:r>
              <a:rPr lang="en-US" dirty="0" smtClean="0"/>
              <a:t>CUDA Driver API</a:t>
            </a:r>
            <a:endParaRPr lang="en-US" dirty="0"/>
          </a:p>
        </p:txBody>
      </p:sp>
      <p:sp>
        <p:nvSpPr>
          <p:cNvPr id="10" name="Content Placeholder 9"/>
          <p:cNvSpPr>
            <a:spLocks noGrp="1"/>
          </p:cNvSpPr>
          <p:nvPr>
            <p:ph sz="quarter" idx="4"/>
          </p:nvPr>
        </p:nvSpPr>
        <p:spPr/>
        <p:txBody>
          <a:bodyPr>
            <a:normAutofit lnSpcReduction="10000"/>
          </a:bodyPr>
          <a:lstStyle/>
          <a:p>
            <a:pPr marL="0" indent="0">
              <a:buNone/>
            </a:pPr>
            <a:r>
              <a:rPr lang="en-US" sz="1800" dirty="0" err="1">
                <a:solidFill>
                  <a:srgbClr val="000000"/>
                </a:solidFill>
                <a:highlight>
                  <a:srgbClr val="FFFFFF"/>
                </a:highlight>
                <a:latin typeface="Courier New" pitchFamily="49" charset="0"/>
                <a:cs typeface="Courier New" pitchFamily="49" charset="0"/>
              </a:rPr>
              <a:t>cuInit</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FF8000"/>
                </a:solidFill>
                <a:highlight>
                  <a:srgbClr val="FFFFFF"/>
                </a:highlight>
                <a:latin typeface="Courier New" pitchFamily="49" charset="0"/>
                <a:cs typeface="Courier New" pitchFamily="49" charset="0"/>
              </a:rPr>
              <a:t>0</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err="1">
                <a:solidFill>
                  <a:srgbClr val="000000"/>
                </a:solidFill>
                <a:highlight>
                  <a:srgbClr val="FFFFFF"/>
                </a:highlight>
                <a:latin typeface="Courier New" pitchFamily="49" charset="0"/>
                <a:cs typeface="Courier New" pitchFamily="49" charset="0"/>
              </a:rPr>
              <a:t>cuDeviceGet</a:t>
            </a:r>
            <a:r>
              <a:rPr lang="en-US" sz="1800" b="1" dirty="0">
                <a:solidFill>
                  <a:srgbClr val="000080"/>
                </a:solidFill>
                <a:highlight>
                  <a:srgbClr val="FFFFFF"/>
                </a:highlight>
                <a:latin typeface="Courier New" pitchFamily="49" charset="0"/>
                <a:cs typeface="Courier New" pitchFamily="49" charset="0"/>
              </a:rPr>
              <a:t>(&amp;</a:t>
            </a:r>
            <a:r>
              <a:rPr lang="en-US" sz="1800" dirty="0" err="1">
                <a:solidFill>
                  <a:srgbClr val="000000"/>
                </a:solidFill>
                <a:highlight>
                  <a:srgbClr val="FFFFFF"/>
                </a:highlight>
                <a:latin typeface="Courier New" pitchFamily="49" charset="0"/>
                <a:cs typeface="Courier New" pitchFamily="49" charset="0"/>
              </a:rPr>
              <a:t>hContext</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FF8000"/>
                </a:solidFill>
                <a:highlight>
                  <a:srgbClr val="FFFFFF"/>
                </a:highlight>
                <a:latin typeface="Courier New" pitchFamily="49" charset="0"/>
                <a:cs typeface="Courier New" pitchFamily="49" charset="0"/>
              </a:rPr>
              <a:t>0</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008000"/>
                </a:solidFill>
                <a:highlight>
                  <a:srgbClr val="FFFFFF"/>
                </a:highlight>
                <a:latin typeface="Courier New" pitchFamily="49" charset="0"/>
                <a:cs typeface="Courier New" pitchFamily="49" charset="0"/>
              </a:rPr>
              <a:t>// pick first device</a:t>
            </a:r>
          </a:p>
          <a:p>
            <a:pPr marL="0" indent="0">
              <a:buNone/>
            </a:pPr>
            <a:r>
              <a:rPr lang="en-US" sz="1800" dirty="0" err="1">
                <a:solidFill>
                  <a:srgbClr val="000000"/>
                </a:solidFill>
                <a:highlight>
                  <a:srgbClr val="FFFFFF"/>
                </a:highlight>
                <a:latin typeface="Courier New" pitchFamily="49" charset="0"/>
                <a:cs typeface="Courier New" pitchFamily="49" charset="0"/>
              </a:rPr>
              <a:t>cuCtxCreate</a:t>
            </a:r>
            <a:r>
              <a:rPr lang="en-US" sz="1800" b="1" dirty="0">
                <a:solidFill>
                  <a:srgbClr val="000080"/>
                </a:solidFill>
                <a:highlight>
                  <a:srgbClr val="FFFFFF"/>
                </a:highlight>
                <a:latin typeface="Courier New" pitchFamily="49" charset="0"/>
                <a:cs typeface="Courier New" pitchFamily="49" charset="0"/>
              </a:rPr>
              <a:t>(&amp;</a:t>
            </a:r>
            <a:r>
              <a:rPr lang="en-US" sz="1800" dirty="0" err="1">
                <a:solidFill>
                  <a:srgbClr val="000000"/>
                </a:solidFill>
                <a:highlight>
                  <a:srgbClr val="FFFFFF"/>
                </a:highlight>
                <a:latin typeface="Courier New" pitchFamily="49" charset="0"/>
                <a:cs typeface="Courier New" pitchFamily="49" charset="0"/>
              </a:rPr>
              <a:t>hContext</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FF8000"/>
                </a:solidFill>
                <a:highlight>
                  <a:srgbClr val="FFFFFF"/>
                </a:highlight>
                <a:latin typeface="Courier New" pitchFamily="49" charset="0"/>
                <a:cs typeface="Courier New" pitchFamily="49" charset="0"/>
              </a:rPr>
              <a:t>0</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hDevice</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err="1">
                <a:solidFill>
                  <a:srgbClr val="000000"/>
                </a:solidFill>
                <a:highlight>
                  <a:srgbClr val="FFFFFF"/>
                </a:highlight>
                <a:latin typeface="Courier New" pitchFamily="49" charset="0"/>
                <a:cs typeface="Courier New" pitchFamily="49" charset="0"/>
              </a:rPr>
              <a:t>cuModuleLoad</a:t>
            </a:r>
            <a:r>
              <a:rPr lang="en-US" sz="1800" b="1" dirty="0">
                <a:solidFill>
                  <a:srgbClr val="000080"/>
                </a:solidFill>
                <a:highlight>
                  <a:srgbClr val="FFFFFF"/>
                </a:highlight>
                <a:latin typeface="Courier New" pitchFamily="49" charset="0"/>
                <a:cs typeface="Courier New" pitchFamily="49" charset="0"/>
              </a:rPr>
              <a:t>(&amp;</a:t>
            </a:r>
            <a:r>
              <a:rPr lang="en-US" sz="1800" dirty="0" err="1">
                <a:solidFill>
                  <a:srgbClr val="000000"/>
                </a:solidFill>
                <a:highlight>
                  <a:srgbClr val="FFFFFF"/>
                </a:highlight>
                <a:latin typeface="Courier New" pitchFamily="49" charset="0"/>
                <a:cs typeface="Courier New" pitchFamily="49" charset="0"/>
              </a:rPr>
              <a:t>hModule</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smtClean="0">
                <a:solidFill>
                  <a:srgbClr val="000000"/>
                </a:solidFill>
                <a:highlight>
                  <a:srgbClr val="FFFFFF"/>
                </a:highlight>
                <a:latin typeface="Courier New" pitchFamily="49" charset="0"/>
                <a:cs typeface="Courier New" pitchFamily="49" charset="0"/>
              </a:rPr>
              <a:t>“</a:t>
            </a:r>
            <a:r>
              <a:rPr lang="en-US" sz="1800" dirty="0" err="1" smtClean="0">
                <a:solidFill>
                  <a:srgbClr val="000000"/>
                </a:solidFill>
                <a:highlight>
                  <a:srgbClr val="FFFFFF"/>
                </a:highlight>
                <a:latin typeface="Courier New" pitchFamily="49" charset="0"/>
                <a:cs typeface="Courier New" pitchFamily="49" charset="0"/>
              </a:rPr>
              <a:t>copy_kernel</a:t>
            </a:r>
            <a:r>
              <a:rPr lang="en-US" sz="1800" b="1" dirty="0" err="1" smtClean="0">
                <a:solidFill>
                  <a:srgbClr val="000080"/>
                </a:solidFill>
                <a:highlight>
                  <a:srgbClr val="FFFFFF"/>
                </a:highlight>
                <a:latin typeface="Courier New" pitchFamily="49" charset="0"/>
                <a:cs typeface="Courier New" pitchFamily="49" charset="0"/>
              </a:rPr>
              <a:t>.</a:t>
            </a:r>
            <a:r>
              <a:rPr lang="en-US" sz="1800" dirty="0" err="1" smtClean="0">
                <a:solidFill>
                  <a:srgbClr val="000000"/>
                </a:solidFill>
                <a:highlight>
                  <a:srgbClr val="FFFFFF"/>
                </a:highlight>
                <a:latin typeface="Courier New" pitchFamily="49" charset="0"/>
                <a:cs typeface="Courier New" pitchFamily="49" charset="0"/>
              </a:rPr>
              <a:t>cubin</a:t>
            </a:r>
            <a:r>
              <a:rPr lang="en-US" sz="1800" dirty="0">
                <a:solidFill>
                  <a:srgbClr val="000000"/>
                </a:solidFill>
                <a:highlight>
                  <a:srgbClr val="FFFFFF"/>
                </a:highlight>
                <a:latin typeface="Courier New" pitchFamily="49" charset="0"/>
                <a:cs typeface="Courier New" pitchFamily="49" charset="0"/>
              </a:rPr>
              <a:t>”</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pPr marL="0" indent="0">
              <a:buNone/>
            </a:pPr>
            <a:r>
              <a:rPr lang="en-US" sz="1800" dirty="0" err="1">
                <a:solidFill>
                  <a:srgbClr val="000000"/>
                </a:solidFill>
                <a:highlight>
                  <a:srgbClr val="FFFFFF"/>
                </a:highlight>
                <a:latin typeface="Courier New" pitchFamily="49" charset="0"/>
                <a:cs typeface="Courier New" pitchFamily="49" charset="0"/>
              </a:rPr>
              <a:t>cuModuleGetFunction</a:t>
            </a:r>
            <a:r>
              <a:rPr lang="en-US" sz="1800" b="1" dirty="0">
                <a:solidFill>
                  <a:srgbClr val="000080"/>
                </a:solidFill>
                <a:highlight>
                  <a:srgbClr val="FFFFFF"/>
                </a:highlight>
                <a:latin typeface="Courier New" pitchFamily="49" charset="0"/>
                <a:cs typeface="Courier New" pitchFamily="49" charset="0"/>
              </a:rPr>
              <a:t>(&amp;</a:t>
            </a:r>
            <a:r>
              <a:rPr lang="en-US" sz="1800" dirty="0" err="1">
                <a:solidFill>
                  <a:srgbClr val="000000"/>
                </a:solidFill>
                <a:highlight>
                  <a:srgbClr val="FFFFFF"/>
                </a:highlight>
                <a:latin typeface="Courier New" pitchFamily="49" charset="0"/>
                <a:cs typeface="Courier New" pitchFamily="49" charset="0"/>
              </a:rPr>
              <a:t>hFunction</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hModule</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smtClean="0">
                <a:solidFill>
                  <a:srgbClr val="808080"/>
                </a:solidFill>
                <a:highlight>
                  <a:srgbClr val="FFFFFF"/>
                </a:highlight>
                <a:latin typeface="Courier New" pitchFamily="49" charset="0"/>
                <a:cs typeface="Courier New" pitchFamily="49" charset="0"/>
              </a:rPr>
              <a:t>“</a:t>
            </a:r>
            <a:r>
              <a:rPr lang="en-US" sz="1800" dirty="0" err="1" smtClean="0">
                <a:solidFill>
                  <a:srgbClr val="808080"/>
                </a:solidFill>
                <a:highlight>
                  <a:srgbClr val="FFFFFF"/>
                </a:highlight>
                <a:latin typeface="Courier New" pitchFamily="49" charset="0"/>
                <a:cs typeface="Courier New" pitchFamily="49" charset="0"/>
              </a:rPr>
              <a:t>kernel_naive_copy</a:t>
            </a:r>
            <a:r>
              <a:rPr lang="en-US" sz="1800" dirty="0" smtClean="0">
                <a:solidFill>
                  <a:srgbClr val="808080"/>
                </a:solidFill>
                <a:highlight>
                  <a:srgbClr val="FFFFFF"/>
                </a:highlight>
                <a:latin typeface="Courier New" pitchFamily="49" charset="0"/>
                <a:cs typeface="Courier New" pitchFamily="49" charset="0"/>
              </a:rPr>
              <a:t>"</a:t>
            </a:r>
            <a:r>
              <a:rPr lang="en-US" sz="1800" b="1" dirty="0" smtClean="0">
                <a:solidFill>
                  <a:srgbClr val="000080"/>
                </a:solidFill>
                <a:highlight>
                  <a:srgbClr val="FFFFFF"/>
                </a:highlight>
                <a:latin typeface="Courier New" pitchFamily="49" charset="0"/>
                <a:cs typeface="Courier New" pitchFamily="49" charset="0"/>
              </a:rPr>
              <a:t>);</a:t>
            </a:r>
          </a:p>
          <a:p>
            <a:pPr marL="0" indent="0">
              <a:buNone/>
            </a:pPr>
            <a:r>
              <a:rPr lang="en-US" sz="1800" b="1" dirty="0" smtClean="0">
                <a:solidFill>
                  <a:srgbClr val="000080"/>
                </a:solidFill>
                <a:highlight>
                  <a:srgbClr val="FFFFFF"/>
                </a:highlight>
                <a:latin typeface="Courier New" pitchFamily="49" charset="0"/>
                <a:cs typeface="Courier New" pitchFamily="49" charset="0"/>
              </a:rPr>
              <a:t>…</a:t>
            </a:r>
          </a:p>
          <a:p>
            <a:pPr marL="0" indent="0">
              <a:buNone/>
            </a:pPr>
            <a:r>
              <a:rPr lang="en-US" sz="1800" dirty="0" err="1">
                <a:solidFill>
                  <a:srgbClr val="000000"/>
                </a:solidFill>
                <a:highlight>
                  <a:srgbClr val="FFFFFF"/>
                </a:highlight>
                <a:latin typeface="Courier New" pitchFamily="49" charset="0"/>
                <a:cs typeface="Courier New" pitchFamily="49" charset="0"/>
              </a:rPr>
              <a:t>cuLaunchGrid</a:t>
            </a:r>
            <a:r>
              <a:rPr lang="en-US" sz="1800" b="1" dirty="0">
                <a:solidFill>
                  <a:srgbClr val="000080"/>
                </a:solidFill>
                <a:highlight>
                  <a:srgbClr val="FFFFFF"/>
                </a:highlight>
                <a:latin typeface="Courier New" pitchFamily="49" charset="0"/>
                <a:cs typeface="Courier New" pitchFamily="49" charset="0"/>
              </a:rPr>
              <a:t>(</a:t>
            </a:r>
            <a:r>
              <a:rPr lang="en-US" sz="1800" dirty="0" err="1">
                <a:solidFill>
                  <a:srgbClr val="000000"/>
                </a:solidFill>
                <a:highlight>
                  <a:srgbClr val="FFFFFF"/>
                </a:highlight>
                <a:latin typeface="Courier New" pitchFamily="49" charset="0"/>
                <a:cs typeface="Courier New" pitchFamily="49" charset="0"/>
              </a:rPr>
              <a:t>cuFunction</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err="1">
                <a:solidFill>
                  <a:srgbClr val="000000"/>
                </a:solidFill>
                <a:highlight>
                  <a:srgbClr val="FFFFFF"/>
                </a:highlight>
                <a:latin typeface="Courier New" pitchFamily="49" charset="0"/>
                <a:cs typeface="Courier New" pitchFamily="49" charset="0"/>
              </a:rPr>
              <a:t>cnBlocks</a:t>
            </a:r>
            <a:r>
              <a:rPr lang="en-US" sz="1800" b="1" dirty="0">
                <a:solidFill>
                  <a:srgbClr val="000080"/>
                </a:solidFill>
                <a:highlight>
                  <a:srgbClr val="FFFFFF"/>
                </a:highlight>
                <a:latin typeface="Courier New" pitchFamily="49" charset="0"/>
                <a:cs typeface="Courier New" pitchFamily="49" charset="0"/>
              </a:rPr>
              <a:t>,</a:t>
            </a:r>
            <a:r>
              <a:rPr lang="en-US" sz="1800" dirty="0">
                <a:solidFill>
                  <a:srgbClr val="000000"/>
                </a:solidFill>
                <a:highlight>
                  <a:srgbClr val="FFFFFF"/>
                </a:highlight>
                <a:latin typeface="Courier New" pitchFamily="49" charset="0"/>
                <a:cs typeface="Courier New" pitchFamily="49" charset="0"/>
              </a:rPr>
              <a:t> </a:t>
            </a:r>
            <a:r>
              <a:rPr lang="en-US" sz="1800" dirty="0">
                <a:solidFill>
                  <a:srgbClr val="FF8000"/>
                </a:solidFill>
                <a:highlight>
                  <a:srgbClr val="FFFFFF"/>
                </a:highlight>
                <a:latin typeface="Courier New" pitchFamily="49" charset="0"/>
                <a:cs typeface="Courier New" pitchFamily="49" charset="0"/>
              </a:rPr>
              <a:t>1</a:t>
            </a:r>
            <a:r>
              <a:rPr lang="en-US" sz="1800" b="1" dirty="0">
                <a:solidFill>
                  <a:srgbClr val="000080"/>
                </a:solidFill>
                <a:highlight>
                  <a:srgbClr val="FFFFFF"/>
                </a:highlight>
                <a:latin typeface="Courier New" pitchFamily="49" charset="0"/>
                <a:cs typeface="Courier New" pitchFamily="49" charset="0"/>
              </a:rPr>
              <a:t>);</a:t>
            </a:r>
            <a:endParaRPr lang="en-US" sz="1800" dirty="0">
              <a:solidFill>
                <a:srgbClr val="000000"/>
              </a:solidFill>
              <a:highlight>
                <a:srgbClr val="FFFFFF"/>
              </a:highlight>
              <a:latin typeface="Courier New" pitchFamily="49" charset="0"/>
              <a:cs typeface="Courier New" pitchFamily="49" charset="0"/>
            </a:endParaRPr>
          </a:p>
          <a:p>
            <a:endParaRPr lang="en-US" sz="1800" b="1" dirty="0" smtClean="0">
              <a:solidFill>
                <a:srgbClr val="000080"/>
              </a:solidFill>
              <a:highlight>
                <a:srgbClr val="FFFFFF"/>
              </a:highlight>
            </a:endParaRPr>
          </a:p>
          <a:p>
            <a:endParaRPr lang="en-US" sz="1800" dirty="0"/>
          </a:p>
        </p:txBody>
      </p:sp>
      <p:sp>
        <p:nvSpPr>
          <p:cNvPr id="5" name="Slide Number Placeholder 4"/>
          <p:cNvSpPr>
            <a:spLocks noGrp="1"/>
          </p:cNvSpPr>
          <p:nvPr>
            <p:ph type="sldNum" sz="quarter" idx="12"/>
          </p:nvPr>
        </p:nvSpPr>
        <p:spPr/>
        <p:txBody>
          <a:bodyPr/>
          <a:lstStyle/>
          <a:p>
            <a:fld id="{8AD196BB-84A3-4A7D-A32A-91DA7D8D1D3C}" type="slidenum">
              <a:rPr lang="en-US" smtClean="0"/>
              <a:t>5</a:t>
            </a:fld>
            <a:endParaRPr lang="en-US"/>
          </a:p>
        </p:txBody>
      </p:sp>
      <p:sp>
        <p:nvSpPr>
          <p:cNvPr id="11" name="TextBox 10"/>
          <p:cNvSpPr txBox="1"/>
          <p:nvPr/>
        </p:nvSpPr>
        <p:spPr>
          <a:xfrm>
            <a:off x="5029200" y="6376888"/>
            <a:ext cx="3200400" cy="307777"/>
          </a:xfrm>
          <a:prstGeom prst="rect">
            <a:avLst/>
          </a:prstGeom>
          <a:noFill/>
        </p:spPr>
        <p:txBody>
          <a:bodyPr wrap="square" rtlCol="0">
            <a:spAutoFit/>
          </a:bodyPr>
          <a:lstStyle/>
          <a:p>
            <a:r>
              <a:rPr lang="en-US" sz="1400" dirty="0" smtClean="0"/>
              <a:t>Code from </a:t>
            </a:r>
            <a:r>
              <a:rPr lang="en-US" sz="1400" dirty="0" smtClean="0">
                <a:hlinkClick r:id="rId3"/>
              </a:rPr>
              <a:t>CUDA Best Practices Guide 4.0</a:t>
            </a:r>
            <a:endParaRPr lang="en-US" sz="1400" dirty="0"/>
          </a:p>
        </p:txBody>
      </p:sp>
      <p:sp>
        <p:nvSpPr>
          <p:cNvPr id="12" name="TextBox 11"/>
          <p:cNvSpPr txBox="1"/>
          <p:nvPr/>
        </p:nvSpPr>
        <p:spPr>
          <a:xfrm>
            <a:off x="533400" y="5334000"/>
            <a:ext cx="2209800" cy="523220"/>
          </a:xfrm>
          <a:prstGeom prst="rect">
            <a:avLst/>
          </a:prstGeom>
          <a:noFill/>
        </p:spPr>
        <p:txBody>
          <a:bodyPr wrap="square" rtlCol="0">
            <a:spAutoFit/>
          </a:bodyPr>
          <a:lstStyle/>
          <a:p>
            <a:r>
              <a:rPr lang="en-US" sz="2800" b="1" dirty="0" smtClean="0">
                <a:solidFill>
                  <a:srgbClr val="FF0000"/>
                </a:solidFill>
              </a:rPr>
              <a:t>Differences?</a:t>
            </a:r>
            <a:endParaRPr lang="en-US" sz="2800" b="1" dirty="0">
              <a:solidFill>
                <a:srgbClr val="FF0000"/>
              </a:solidFill>
            </a:endParaRPr>
          </a:p>
        </p:txBody>
      </p:sp>
    </p:spTree>
    <p:extLst>
      <p:ext uri="{BB962C8B-B14F-4D97-AF65-F5344CB8AC3E}">
        <p14:creationId xmlns:p14="http://schemas.microsoft.com/office/powerpoint/2010/main" val="539183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D196BB-84A3-4A7D-A32A-91DA7D8D1D3C}" type="slidenum">
              <a:rPr lang="en-US" smtClean="0"/>
              <a:t>50</a:t>
            </a:fld>
            <a:endParaRPr lang="en-US"/>
          </a:p>
        </p:txBody>
      </p:sp>
      <p:sp>
        <p:nvSpPr>
          <p:cNvPr id="6" name="TextBox 5"/>
          <p:cNvSpPr txBox="1"/>
          <p:nvPr/>
        </p:nvSpPr>
        <p:spPr>
          <a:xfrm>
            <a:off x="5029200" y="6170361"/>
            <a:ext cx="2514600" cy="523220"/>
          </a:xfrm>
          <a:prstGeom prst="rect">
            <a:avLst/>
          </a:prstGeom>
          <a:noFill/>
        </p:spPr>
        <p:txBody>
          <a:bodyPr wrap="square" rtlCol="0">
            <a:spAutoFit/>
          </a:bodyPr>
          <a:lstStyle/>
          <a:p>
            <a:r>
              <a:rPr lang="en-US" sz="1400" dirty="0" smtClean="0"/>
              <a:t>Slide from Herb Sutter’s AMD Fusion </a:t>
            </a:r>
            <a:r>
              <a:rPr lang="en-US" sz="1400" dirty="0" smtClean="0">
                <a:hlinkClick r:id="rId2"/>
              </a:rPr>
              <a:t>Keynote</a:t>
            </a:r>
            <a:endParaRPr lang="en-US" sz="1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6" y="457199"/>
            <a:ext cx="9073029" cy="510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673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smtClean="0"/>
              <a:t>C++ AMP Matrix Multiply</a:t>
            </a:r>
            <a:endParaRPr lang="en-US" dirty="0"/>
          </a:p>
        </p:txBody>
      </p:sp>
      <p:sp>
        <p:nvSpPr>
          <p:cNvPr id="4" name="Content Placeholder 3"/>
          <p:cNvSpPr>
            <a:spLocks noGrp="1"/>
          </p:cNvSpPr>
          <p:nvPr>
            <p:ph idx="1"/>
          </p:nvPr>
        </p:nvSpPr>
        <p:spPr>
          <a:xfrm>
            <a:off x="457200" y="1265237"/>
            <a:ext cx="8229600" cy="4525963"/>
          </a:xfrm>
        </p:spPr>
        <p:txBody>
          <a:bodyPr>
            <a:normAutofit fontScale="62500" lnSpcReduction="20000"/>
          </a:bodyPr>
          <a:lstStyle/>
          <a:p>
            <a:pPr marL="0" indent="0">
              <a:buNone/>
            </a:pPr>
            <a:r>
              <a:rPr lang="en-US" dirty="0">
                <a:solidFill>
                  <a:srgbClr val="8000FF"/>
                </a:solidFill>
                <a:highlight>
                  <a:srgbClr val="FFFFFF"/>
                </a:highlight>
                <a:latin typeface="Courier New" pitchFamily="49" charset="0"/>
                <a:cs typeface="Courier New" pitchFamily="49" charset="0"/>
              </a:rPr>
              <a:t>void</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MatrixMult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C</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vector</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&gt;&amp;</a:t>
            </a:r>
            <a:r>
              <a:rPr lang="en-US" dirty="0">
                <a:solidFill>
                  <a:srgbClr val="000000"/>
                </a:solidFill>
                <a:highlight>
                  <a:srgbClr val="FFFFFF"/>
                </a:highlight>
                <a:latin typeface="Courier New" pitchFamily="49" charset="0"/>
                <a:cs typeface="Courier New" pitchFamily="49" charset="0"/>
              </a:rPr>
              <a:t> 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vector</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&gt;&amp;</a:t>
            </a:r>
            <a:r>
              <a:rPr lang="en-US" dirty="0">
                <a:solidFill>
                  <a:srgbClr val="000000"/>
                </a:solidFill>
                <a:highlight>
                  <a:srgbClr val="FFFFFF"/>
                </a:highlight>
                <a:latin typeface="Courier New" pitchFamily="49" charset="0"/>
                <a:cs typeface="Courier New" pitchFamily="49" charset="0"/>
              </a:rPr>
              <a:t> B</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a:solidFill>
                  <a:srgbClr val="8000FF"/>
                </a:solidFill>
                <a:highlight>
                  <a:srgbClr val="FFFFFF"/>
                </a:highlight>
                <a:latin typeface="Courier New" pitchFamily="49" charset="0"/>
                <a:cs typeface="Courier New" pitchFamily="49" charset="0"/>
              </a:rPr>
              <a:t>int</a:t>
            </a:r>
            <a:r>
              <a:rPr lang="en-US" dirty="0">
                <a:solidFill>
                  <a:srgbClr val="000000"/>
                </a:solidFill>
                <a:highlight>
                  <a:srgbClr val="FFFFFF"/>
                </a:highlight>
                <a:latin typeface="Courier New" pitchFamily="49" charset="0"/>
                <a:cs typeface="Courier New" pitchFamily="49" charset="0"/>
              </a:rPr>
              <a:t> 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8000FF"/>
                </a:solidFill>
                <a:highlight>
                  <a:srgbClr val="FFFFFF"/>
                </a:highlight>
                <a:latin typeface="Courier New" pitchFamily="49" charset="0"/>
                <a:cs typeface="Courier New" pitchFamily="49" charset="0"/>
              </a:rPr>
              <a:t>int</a:t>
            </a:r>
            <a:r>
              <a:rPr lang="en-US" dirty="0">
                <a:solidFill>
                  <a:srgbClr val="000000"/>
                </a:solidFill>
                <a:highlight>
                  <a:srgbClr val="FFFFFF"/>
                </a:highlight>
                <a:latin typeface="Courier New" pitchFamily="49" charset="0"/>
                <a:cs typeface="Courier New" pitchFamily="49" charset="0"/>
              </a:rPr>
              <a:t> 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8000FF"/>
                </a:solidFill>
                <a:highlight>
                  <a:srgbClr val="FFFFFF"/>
                </a:highlight>
                <a:latin typeface="Courier New" pitchFamily="49" charset="0"/>
                <a:cs typeface="Courier New" pitchFamily="49" charset="0"/>
              </a:rPr>
              <a:t>int</a:t>
            </a:r>
            <a:r>
              <a:rPr lang="en-US" dirty="0">
                <a:solidFill>
                  <a:srgbClr val="000000"/>
                </a:solidFill>
                <a:highlight>
                  <a:srgbClr val="FFFFFF"/>
                </a:highlight>
                <a:latin typeface="Courier New" pitchFamily="49" charset="0"/>
                <a:cs typeface="Courier New" pitchFamily="49" charset="0"/>
              </a:rPr>
              <a:t> W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array_view</a:t>
            </a:r>
            <a:r>
              <a:rPr lang="en-US" b="1" dirty="0">
                <a:solidFill>
                  <a:srgbClr val="000080"/>
                </a:solidFill>
                <a:highlight>
                  <a:srgbClr val="FFFFFF"/>
                </a:highlight>
                <a:latin typeface="Courier New" pitchFamily="49" charset="0"/>
                <a:cs typeface="Courier New" pitchFamily="49" charset="0"/>
              </a:rPr>
              <a:t>&lt;</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W</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b</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W</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B</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array_view</a:t>
            </a:r>
            <a:r>
              <a:rPr lang="en-US" b="1" dirty="0">
                <a:solidFill>
                  <a:srgbClr val="000080"/>
                </a:solidFill>
                <a:highlight>
                  <a:srgbClr val="FFFFFF"/>
                </a:highlight>
                <a:latin typeface="Courier New" pitchFamily="49" charset="0"/>
                <a:cs typeface="Courier New" pitchFamily="49" charset="0"/>
              </a:rPr>
              <a:t>&lt;</a:t>
            </a:r>
            <a:r>
              <a:rPr lang="en-US" dirty="0" err="1">
                <a:solidFill>
                  <a:srgbClr val="000000"/>
                </a:solidFill>
                <a:highlight>
                  <a:srgbClr val="FFFFFF"/>
                </a:highlight>
                <a:latin typeface="Courier New" pitchFamily="49" charset="0"/>
                <a:cs typeface="Courier New" pitchFamily="49" charset="0"/>
              </a:rPr>
              <a:t>writeonly</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c</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C</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parallel_for_each</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c</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grid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index</a:t>
            </a:r>
            <a:r>
              <a:rPr lang="en-US" b="1" dirty="0">
                <a:solidFill>
                  <a:srgbClr val="000080"/>
                </a:solidFill>
                <a:highlight>
                  <a:srgbClr val="FFFFFF"/>
                </a:highlight>
                <a:latin typeface="Courier New" pitchFamily="49" charset="0"/>
                <a:cs typeface="Courier New" pitchFamily="49" charset="0"/>
              </a:rPr>
              <a:t>&lt;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idx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	restrict</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direct3d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float sum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nn-NO" dirty="0">
                <a:solidFill>
                  <a:srgbClr val="000000"/>
                </a:solidFill>
                <a:highlight>
                  <a:srgbClr val="FFFFFF"/>
                </a:highlight>
                <a:latin typeface="Courier New" pitchFamily="49" charset="0"/>
                <a:cs typeface="Courier New" pitchFamily="49" charset="0"/>
              </a:rPr>
              <a:t>        for</a:t>
            </a:r>
            <a:r>
              <a:rPr lang="nn-NO" b="1" dirty="0">
                <a:solidFill>
                  <a:srgbClr val="000080"/>
                </a:solidFill>
                <a:highlight>
                  <a:srgbClr val="FFFFFF"/>
                </a:highlight>
                <a:latin typeface="Courier New" pitchFamily="49" charset="0"/>
                <a:cs typeface="Courier New" pitchFamily="49" charset="0"/>
              </a:rPr>
              <a:t>(</a:t>
            </a:r>
            <a:r>
              <a:rPr lang="nn-NO" dirty="0">
                <a:solidFill>
                  <a:srgbClr val="8000FF"/>
                </a:solidFill>
                <a:highlight>
                  <a:srgbClr val="FFFFFF"/>
                </a:highlight>
                <a:latin typeface="Courier New" pitchFamily="49" charset="0"/>
                <a:cs typeface="Courier New" pitchFamily="49" charset="0"/>
              </a:rPr>
              <a:t>int</a:t>
            </a:r>
            <a:r>
              <a:rPr lang="nn-NO" dirty="0">
                <a:solidFill>
                  <a:srgbClr val="000000"/>
                </a:solidFill>
                <a:highlight>
                  <a:srgbClr val="FFFFFF"/>
                </a:highlight>
                <a:latin typeface="Courier New" pitchFamily="49" charset="0"/>
                <a:cs typeface="Courier New" pitchFamily="49" charset="0"/>
              </a:rPr>
              <a:t> i </a:t>
            </a:r>
            <a:r>
              <a:rPr lang="nn-NO" b="1" dirty="0">
                <a:solidFill>
                  <a:srgbClr val="000080"/>
                </a:solidFill>
                <a:highlight>
                  <a:srgbClr val="FFFFFF"/>
                </a:highlight>
                <a:latin typeface="Courier New" pitchFamily="49" charset="0"/>
                <a:cs typeface="Courier New" pitchFamily="49" charset="0"/>
              </a:rPr>
              <a:t>=</a:t>
            </a:r>
            <a:r>
              <a:rPr lang="nn-NO" dirty="0">
                <a:solidFill>
                  <a:srgbClr val="000000"/>
                </a:solidFill>
                <a:highlight>
                  <a:srgbClr val="FFFFFF"/>
                </a:highlight>
                <a:latin typeface="Courier New" pitchFamily="49" charset="0"/>
                <a:cs typeface="Courier New" pitchFamily="49" charset="0"/>
              </a:rPr>
              <a:t> </a:t>
            </a:r>
            <a:r>
              <a:rPr lang="nn-NO" dirty="0">
                <a:solidFill>
                  <a:srgbClr val="FF8000"/>
                </a:solidFill>
                <a:highlight>
                  <a:srgbClr val="FFFFFF"/>
                </a:highlight>
                <a:latin typeface="Courier New" pitchFamily="49" charset="0"/>
                <a:cs typeface="Courier New" pitchFamily="49" charset="0"/>
              </a:rPr>
              <a:t>0</a:t>
            </a:r>
            <a:r>
              <a:rPr lang="nn-NO" b="1" dirty="0">
                <a:solidFill>
                  <a:srgbClr val="000080"/>
                </a:solidFill>
                <a:highlight>
                  <a:srgbClr val="FFFFFF"/>
                </a:highlight>
                <a:latin typeface="Courier New" pitchFamily="49" charset="0"/>
                <a:cs typeface="Courier New" pitchFamily="49" charset="0"/>
              </a:rPr>
              <a:t>;</a:t>
            </a:r>
            <a:r>
              <a:rPr lang="nn-NO" dirty="0">
                <a:solidFill>
                  <a:srgbClr val="000000"/>
                </a:solidFill>
                <a:highlight>
                  <a:srgbClr val="FFFFFF"/>
                </a:highlight>
                <a:latin typeface="Courier New" pitchFamily="49" charset="0"/>
                <a:cs typeface="Courier New" pitchFamily="49" charset="0"/>
              </a:rPr>
              <a:t> i </a:t>
            </a:r>
            <a:r>
              <a:rPr lang="nn-NO" b="1" dirty="0">
                <a:solidFill>
                  <a:srgbClr val="000080"/>
                </a:solidFill>
                <a:highlight>
                  <a:srgbClr val="FFFFFF"/>
                </a:highlight>
                <a:latin typeface="Courier New" pitchFamily="49" charset="0"/>
                <a:cs typeface="Courier New" pitchFamily="49" charset="0"/>
              </a:rPr>
              <a:t>&lt;</a:t>
            </a:r>
            <a:r>
              <a:rPr lang="nn-NO" dirty="0">
                <a:solidFill>
                  <a:srgbClr val="000000"/>
                </a:solidFill>
                <a:highlight>
                  <a:srgbClr val="FFFFFF"/>
                </a:highlight>
                <a:latin typeface="Courier New" pitchFamily="49" charset="0"/>
                <a:cs typeface="Courier New" pitchFamily="49" charset="0"/>
              </a:rPr>
              <a:t> a</a:t>
            </a:r>
            <a:r>
              <a:rPr lang="nn-NO" b="1" dirty="0">
                <a:solidFill>
                  <a:srgbClr val="000080"/>
                </a:solidFill>
                <a:highlight>
                  <a:srgbClr val="FFFFFF"/>
                </a:highlight>
                <a:latin typeface="Courier New" pitchFamily="49" charset="0"/>
                <a:cs typeface="Courier New" pitchFamily="49" charset="0"/>
              </a:rPr>
              <a:t>.</a:t>
            </a:r>
            <a:r>
              <a:rPr lang="nn-NO" dirty="0">
                <a:solidFill>
                  <a:srgbClr val="000000"/>
                </a:solidFill>
                <a:highlight>
                  <a:srgbClr val="FFFFFF"/>
                </a:highlight>
                <a:latin typeface="Courier New" pitchFamily="49" charset="0"/>
                <a:cs typeface="Courier New" pitchFamily="49" charset="0"/>
              </a:rPr>
              <a:t>x</a:t>
            </a:r>
            <a:r>
              <a:rPr lang="nn-NO" b="1" dirty="0">
                <a:solidFill>
                  <a:srgbClr val="000080"/>
                </a:solidFill>
                <a:highlight>
                  <a:srgbClr val="FFFFFF"/>
                </a:highlight>
                <a:latin typeface="Courier New" pitchFamily="49" charset="0"/>
                <a:cs typeface="Courier New" pitchFamily="49" charset="0"/>
              </a:rPr>
              <a:t>;</a:t>
            </a:r>
            <a:r>
              <a:rPr lang="nn-NO" dirty="0">
                <a:solidFill>
                  <a:srgbClr val="000000"/>
                </a:solidFill>
                <a:highlight>
                  <a:srgbClr val="FFFFFF"/>
                </a:highlight>
                <a:latin typeface="Courier New" pitchFamily="49" charset="0"/>
                <a:cs typeface="Courier New" pitchFamily="49" charset="0"/>
              </a:rPr>
              <a:t> i</a:t>
            </a:r>
            <a:r>
              <a:rPr lang="nn-NO" b="1" dirty="0">
                <a:solidFill>
                  <a:srgbClr val="000080"/>
                </a:solidFill>
                <a:highlight>
                  <a:srgbClr val="FFFFFF"/>
                </a:highlight>
                <a:latin typeface="Courier New" pitchFamily="49" charset="0"/>
                <a:cs typeface="Courier New" pitchFamily="49" charset="0"/>
              </a:rPr>
              <a:t>++)</a:t>
            </a:r>
            <a:endParaRPr lang="nn-NO"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sum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idx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y</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i</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b</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i</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idx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x</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c</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idx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sum</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a:solidFill>
                  <a:srgbClr val="000080"/>
                </a:solidFill>
                <a:highlight>
                  <a:srgbClr val="FFFFFF"/>
                </a:highlight>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AD196BB-84A3-4A7D-A32A-91DA7D8D1D3C}" type="slidenum">
              <a:rPr lang="en-US" smtClean="0"/>
              <a:t>51</a:t>
            </a:fld>
            <a:endParaRPr lang="en-US"/>
          </a:p>
        </p:txBody>
      </p:sp>
    </p:spTree>
    <p:extLst>
      <p:ext uri="{BB962C8B-B14F-4D97-AF65-F5344CB8AC3E}">
        <p14:creationId xmlns:p14="http://schemas.microsoft.com/office/powerpoint/2010/main" val="54552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smtClean="0"/>
              <a:t>C++ AMP Matrix Multiply</a:t>
            </a:r>
            <a:endParaRPr lang="en-US" dirty="0"/>
          </a:p>
        </p:txBody>
      </p:sp>
      <p:sp>
        <p:nvSpPr>
          <p:cNvPr id="4" name="Content Placeholder 3"/>
          <p:cNvSpPr>
            <a:spLocks noGrp="1"/>
          </p:cNvSpPr>
          <p:nvPr>
            <p:ph idx="1"/>
          </p:nvPr>
        </p:nvSpPr>
        <p:spPr>
          <a:xfrm>
            <a:off x="457200" y="1265237"/>
            <a:ext cx="8229600" cy="4525963"/>
          </a:xfrm>
        </p:spPr>
        <p:txBody>
          <a:bodyPr>
            <a:normAutofit fontScale="62500" lnSpcReduction="20000"/>
          </a:bodyPr>
          <a:lstStyle/>
          <a:p>
            <a:pPr marL="0" indent="0">
              <a:buNone/>
            </a:pPr>
            <a:r>
              <a:rPr lang="en-US" dirty="0">
                <a:solidFill>
                  <a:srgbClr val="8000FF"/>
                </a:solidFill>
                <a:highlight>
                  <a:srgbClr val="FFFFFF"/>
                </a:highlight>
                <a:latin typeface="Courier New" pitchFamily="49" charset="0"/>
                <a:cs typeface="Courier New" pitchFamily="49" charset="0"/>
              </a:rPr>
              <a:t>void</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MatrixMult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C</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vector</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&gt;&amp;</a:t>
            </a:r>
            <a:r>
              <a:rPr lang="en-US" dirty="0">
                <a:solidFill>
                  <a:srgbClr val="000000"/>
                </a:solidFill>
                <a:highlight>
                  <a:srgbClr val="FFFFFF"/>
                </a:highlight>
                <a:latin typeface="Courier New" pitchFamily="49" charset="0"/>
                <a:cs typeface="Courier New" pitchFamily="49" charset="0"/>
              </a:rPr>
              <a:t> 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vector</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&gt;&amp;</a:t>
            </a:r>
            <a:r>
              <a:rPr lang="en-US" dirty="0">
                <a:solidFill>
                  <a:srgbClr val="000000"/>
                </a:solidFill>
                <a:highlight>
                  <a:srgbClr val="FFFFFF"/>
                </a:highlight>
                <a:latin typeface="Courier New" pitchFamily="49" charset="0"/>
                <a:cs typeface="Courier New" pitchFamily="49" charset="0"/>
              </a:rPr>
              <a:t> B</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err="1">
                <a:solidFill>
                  <a:srgbClr val="8000FF"/>
                </a:solidFill>
                <a:highlight>
                  <a:srgbClr val="FFFFFF"/>
                </a:highlight>
                <a:latin typeface="Courier New" pitchFamily="49" charset="0"/>
                <a:cs typeface="Courier New" pitchFamily="49" charset="0"/>
              </a:rPr>
              <a:t>int</a:t>
            </a:r>
            <a:r>
              <a:rPr lang="en-US" dirty="0">
                <a:solidFill>
                  <a:srgbClr val="000000"/>
                </a:solidFill>
                <a:highlight>
                  <a:srgbClr val="FFFFFF"/>
                </a:highlight>
                <a:latin typeface="Courier New" pitchFamily="49" charset="0"/>
                <a:cs typeface="Courier New" pitchFamily="49" charset="0"/>
              </a:rPr>
              <a:t> 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8000FF"/>
                </a:solidFill>
                <a:highlight>
                  <a:srgbClr val="FFFFFF"/>
                </a:highlight>
                <a:latin typeface="Courier New" pitchFamily="49" charset="0"/>
                <a:cs typeface="Courier New" pitchFamily="49" charset="0"/>
              </a:rPr>
              <a:t>int</a:t>
            </a:r>
            <a:r>
              <a:rPr lang="en-US" dirty="0">
                <a:solidFill>
                  <a:srgbClr val="000000"/>
                </a:solidFill>
                <a:highlight>
                  <a:srgbClr val="FFFFFF"/>
                </a:highlight>
                <a:latin typeface="Courier New" pitchFamily="49" charset="0"/>
                <a:cs typeface="Courier New" pitchFamily="49" charset="0"/>
              </a:rPr>
              <a:t> 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8000FF"/>
                </a:solidFill>
                <a:highlight>
                  <a:srgbClr val="FFFFFF"/>
                </a:highlight>
                <a:latin typeface="Courier New" pitchFamily="49" charset="0"/>
                <a:cs typeface="Courier New" pitchFamily="49" charset="0"/>
              </a:rPr>
              <a:t>int</a:t>
            </a:r>
            <a:r>
              <a:rPr lang="en-US" dirty="0">
                <a:solidFill>
                  <a:srgbClr val="000000"/>
                </a:solidFill>
                <a:highlight>
                  <a:srgbClr val="FFFFFF"/>
                </a:highlight>
                <a:latin typeface="Courier New" pitchFamily="49" charset="0"/>
                <a:cs typeface="Courier New" pitchFamily="49" charset="0"/>
              </a:rPr>
              <a:t> W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array_view</a:t>
            </a:r>
            <a:r>
              <a:rPr lang="en-US" b="1" dirty="0">
                <a:solidFill>
                  <a:srgbClr val="000080"/>
                </a:solidFill>
                <a:highlight>
                  <a:srgbClr val="FFFFFF"/>
                </a:highlight>
                <a:latin typeface="Courier New" pitchFamily="49" charset="0"/>
                <a:cs typeface="Courier New" pitchFamily="49" charset="0"/>
              </a:rPr>
              <a:t>&lt;</a:t>
            </a:r>
            <a:r>
              <a:rPr lang="en-US" dirty="0" err="1">
                <a:solidFill>
                  <a:srgbClr val="8000FF"/>
                </a:solidFill>
                <a:highlight>
                  <a:srgbClr val="FFFFFF"/>
                </a:highlight>
                <a:latin typeface="Courier New" pitchFamily="49" charset="0"/>
                <a:cs typeface="Courier New" pitchFamily="49" charset="0"/>
              </a:rPr>
              <a:t>const</a:t>
            </a:r>
            <a:r>
              <a:rPr lang="en-US" dirty="0">
                <a:solidFill>
                  <a:srgbClr val="000000"/>
                </a:solidFill>
                <a:highlight>
                  <a:srgbClr val="FFFFFF"/>
                </a:highlight>
                <a:latin typeface="Courier New" pitchFamily="49" charset="0"/>
                <a:cs typeface="Courier New" pitchFamily="49" charset="0"/>
              </a:rPr>
              <a:t> </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W</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A</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b</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W</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B</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array_view</a:t>
            </a:r>
            <a:r>
              <a:rPr lang="en-US" b="1" dirty="0">
                <a:solidFill>
                  <a:srgbClr val="000080"/>
                </a:solidFill>
                <a:highlight>
                  <a:srgbClr val="FFFFFF"/>
                </a:highlight>
                <a:latin typeface="Courier New" pitchFamily="49" charset="0"/>
                <a:cs typeface="Courier New" pitchFamily="49" charset="0"/>
              </a:rPr>
              <a:t>&lt;</a:t>
            </a:r>
            <a:r>
              <a:rPr lang="en-US" dirty="0" err="1">
                <a:solidFill>
                  <a:srgbClr val="000000"/>
                </a:solidFill>
                <a:highlight>
                  <a:srgbClr val="FFFFFF"/>
                </a:highlight>
                <a:latin typeface="Courier New" pitchFamily="49" charset="0"/>
                <a:cs typeface="Courier New" pitchFamily="49" charset="0"/>
              </a:rPr>
              <a:t>writeonly</a:t>
            </a:r>
            <a:r>
              <a:rPr lang="en-US" b="1" dirty="0">
                <a:solidFill>
                  <a:srgbClr val="000080"/>
                </a:solidFill>
                <a:highlight>
                  <a:srgbClr val="FFFFFF"/>
                </a:highlight>
                <a:latin typeface="Courier New" pitchFamily="49" charset="0"/>
                <a:cs typeface="Courier New" pitchFamily="49" charset="0"/>
              </a:rPr>
              <a:t>&lt;</a:t>
            </a:r>
            <a:r>
              <a:rPr lang="en-US" dirty="0">
                <a:solidFill>
                  <a:srgbClr val="8000FF"/>
                </a:solidFill>
                <a:highlight>
                  <a:srgbClr val="FFFFFF"/>
                </a:highlight>
                <a:latin typeface="Courier New" pitchFamily="49" charset="0"/>
                <a:cs typeface="Courier New" pitchFamily="49" charset="0"/>
              </a:rPr>
              <a:t>float</a:t>
            </a:r>
            <a:r>
              <a:rPr lang="en-US" b="1" dirty="0">
                <a:solidFill>
                  <a:srgbClr val="000080"/>
                </a:solidFill>
                <a:highlight>
                  <a:srgbClr val="FFFFFF"/>
                </a:highlight>
                <a:latin typeface="Courier New" pitchFamily="49" charset="0"/>
                <a:cs typeface="Courier New" pitchFamily="49" charset="0"/>
              </a:rPr>
              <a:t>&gt;,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c</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M</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N</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C</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parallel_for_each</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c</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grid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index</a:t>
            </a:r>
            <a:r>
              <a:rPr lang="en-US" b="1" dirty="0">
                <a:solidFill>
                  <a:srgbClr val="000080"/>
                </a:solidFill>
                <a:highlight>
                  <a:srgbClr val="FFFFFF"/>
                </a:highlight>
                <a:latin typeface="Courier New" pitchFamily="49" charset="0"/>
                <a:cs typeface="Courier New" pitchFamily="49" charset="0"/>
              </a:rPr>
              <a:t>&lt;</a:t>
            </a:r>
            <a:r>
              <a:rPr lang="en-US" dirty="0">
                <a:solidFill>
                  <a:srgbClr val="FF8000"/>
                </a:solidFill>
                <a:highlight>
                  <a:srgbClr val="FFFFFF"/>
                </a:highlight>
                <a:latin typeface="Courier New" pitchFamily="49" charset="0"/>
                <a:cs typeface="Courier New" pitchFamily="49" charset="0"/>
              </a:rPr>
              <a:t>2</a:t>
            </a:r>
            <a:r>
              <a:rPr lang="en-US" b="1" dirty="0">
                <a:solidFill>
                  <a:srgbClr val="000080"/>
                </a:solidFill>
                <a:highlight>
                  <a:srgbClr val="FFFFFF"/>
                </a:highlight>
                <a:latin typeface="Courier New" pitchFamily="49" charset="0"/>
                <a:cs typeface="Courier New" pitchFamily="49" charset="0"/>
              </a:rPr>
              <a:t>&gt;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idx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smtClean="0">
                <a:solidFill>
                  <a:srgbClr val="000000"/>
                </a:solidFill>
                <a:highlight>
                  <a:srgbClr val="FFFFFF"/>
                </a:highlight>
                <a:latin typeface="Courier New" pitchFamily="49" charset="0"/>
                <a:cs typeface="Courier New" pitchFamily="49" charset="0"/>
              </a:rPr>
              <a:t>	restrict</a:t>
            </a:r>
            <a:r>
              <a:rPr lang="en-US" b="1" dirty="0" smtClean="0">
                <a:solidFill>
                  <a:srgbClr val="000080"/>
                </a:solidFill>
                <a:highlight>
                  <a:srgbClr val="FFFFFF"/>
                </a:highlight>
                <a:latin typeface="Courier New" pitchFamily="49" charset="0"/>
                <a:cs typeface="Courier New" pitchFamily="49" charset="0"/>
              </a:rPr>
              <a:t>(</a:t>
            </a:r>
            <a:r>
              <a:rPr lang="en-US" dirty="0" smtClean="0">
                <a:solidFill>
                  <a:srgbClr val="000000"/>
                </a:solidFill>
                <a:highlight>
                  <a:srgbClr val="FFFFFF"/>
                </a:highlight>
                <a:latin typeface="Courier New" pitchFamily="49" charset="0"/>
                <a:cs typeface="Courier New" pitchFamily="49" charset="0"/>
              </a:rPr>
              <a:t>direct3d</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float sum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a:solidFill>
                  <a:srgbClr val="FF8000"/>
                </a:solidFill>
                <a:highlight>
                  <a:srgbClr val="FFFFFF"/>
                </a:highlight>
                <a:latin typeface="Courier New" pitchFamily="49" charset="0"/>
                <a:cs typeface="Courier New" pitchFamily="49" charset="0"/>
              </a:rPr>
              <a:t>0</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nn-NO" dirty="0">
                <a:solidFill>
                  <a:srgbClr val="000000"/>
                </a:solidFill>
                <a:highlight>
                  <a:srgbClr val="FFFFFF"/>
                </a:highlight>
                <a:latin typeface="Courier New" pitchFamily="49" charset="0"/>
                <a:cs typeface="Courier New" pitchFamily="49" charset="0"/>
              </a:rPr>
              <a:t>        for</a:t>
            </a:r>
            <a:r>
              <a:rPr lang="nn-NO" b="1" dirty="0">
                <a:solidFill>
                  <a:srgbClr val="000080"/>
                </a:solidFill>
                <a:highlight>
                  <a:srgbClr val="FFFFFF"/>
                </a:highlight>
                <a:latin typeface="Courier New" pitchFamily="49" charset="0"/>
                <a:cs typeface="Courier New" pitchFamily="49" charset="0"/>
              </a:rPr>
              <a:t>(</a:t>
            </a:r>
            <a:r>
              <a:rPr lang="nn-NO" dirty="0">
                <a:solidFill>
                  <a:srgbClr val="8000FF"/>
                </a:solidFill>
                <a:highlight>
                  <a:srgbClr val="FFFFFF"/>
                </a:highlight>
                <a:latin typeface="Courier New" pitchFamily="49" charset="0"/>
                <a:cs typeface="Courier New" pitchFamily="49" charset="0"/>
              </a:rPr>
              <a:t>int</a:t>
            </a:r>
            <a:r>
              <a:rPr lang="nn-NO" dirty="0">
                <a:solidFill>
                  <a:srgbClr val="000000"/>
                </a:solidFill>
                <a:highlight>
                  <a:srgbClr val="FFFFFF"/>
                </a:highlight>
                <a:latin typeface="Courier New" pitchFamily="49" charset="0"/>
                <a:cs typeface="Courier New" pitchFamily="49" charset="0"/>
              </a:rPr>
              <a:t> i </a:t>
            </a:r>
            <a:r>
              <a:rPr lang="nn-NO" b="1" dirty="0">
                <a:solidFill>
                  <a:srgbClr val="000080"/>
                </a:solidFill>
                <a:highlight>
                  <a:srgbClr val="FFFFFF"/>
                </a:highlight>
                <a:latin typeface="Courier New" pitchFamily="49" charset="0"/>
                <a:cs typeface="Courier New" pitchFamily="49" charset="0"/>
              </a:rPr>
              <a:t>=</a:t>
            </a:r>
            <a:r>
              <a:rPr lang="nn-NO" dirty="0">
                <a:solidFill>
                  <a:srgbClr val="000000"/>
                </a:solidFill>
                <a:highlight>
                  <a:srgbClr val="FFFFFF"/>
                </a:highlight>
                <a:latin typeface="Courier New" pitchFamily="49" charset="0"/>
                <a:cs typeface="Courier New" pitchFamily="49" charset="0"/>
              </a:rPr>
              <a:t> </a:t>
            </a:r>
            <a:r>
              <a:rPr lang="nn-NO" dirty="0">
                <a:solidFill>
                  <a:srgbClr val="FF8000"/>
                </a:solidFill>
                <a:highlight>
                  <a:srgbClr val="FFFFFF"/>
                </a:highlight>
                <a:latin typeface="Courier New" pitchFamily="49" charset="0"/>
                <a:cs typeface="Courier New" pitchFamily="49" charset="0"/>
              </a:rPr>
              <a:t>0</a:t>
            </a:r>
            <a:r>
              <a:rPr lang="nn-NO" b="1" dirty="0">
                <a:solidFill>
                  <a:srgbClr val="000080"/>
                </a:solidFill>
                <a:highlight>
                  <a:srgbClr val="FFFFFF"/>
                </a:highlight>
                <a:latin typeface="Courier New" pitchFamily="49" charset="0"/>
                <a:cs typeface="Courier New" pitchFamily="49" charset="0"/>
              </a:rPr>
              <a:t>;</a:t>
            </a:r>
            <a:r>
              <a:rPr lang="nn-NO" dirty="0">
                <a:solidFill>
                  <a:srgbClr val="000000"/>
                </a:solidFill>
                <a:highlight>
                  <a:srgbClr val="FFFFFF"/>
                </a:highlight>
                <a:latin typeface="Courier New" pitchFamily="49" charset="0"/>
                <a:cs typeface="Courier New" pitchFamily="49" charset="0"/>
              </a:rPr>
              <a:t> i </a:t>
            </a:r>
            <a:r>
              <a:rPr lang="nn-NO" b="1" dirty="0">
                <a:solidFill>
                  <a:srgbClr val="000080"/>
                </a:solidFill>
                <a:highlight>
                  <a:srgbClr val="FFFFFF"/>
                </a:highlight>
                <a:latin typeface="Courier New" pitchFamily="49" charset="0"/>
                <a:cs typeface="Courier New" pitchFamily="49" charset="0"/>
              </a:rPr>
              <a:t>&lt;</a:t>
            </a:r>
            <a:r>
              <a:rPr lang="nn-NO" dirty="0">
                <a:solidFill>
                  <a:srgbClr val="000000"/>
                </a:solidFill>
                <a:highlight>
                  <a:srgbClr val="FFFFFF"/>
                </a:highlight>
                <a:latin typeface="Courier New" pitchFamily="49" charset="0"/>
                <a:cs typeface="Courier New" pitchFamily="49" charset="0"/>
              </a:rPr>
              <a:t> a</a:t>
            </a:r>
            <a:r>
              <a:rPr lang="nn-NO" b="1" dirty="0">
                <a:solidFill>
                  <a:srgbClr val="000080"/>
                </a:solidFill>
                <a:highlight>
                  <a:srgbClr val="FFFFFF"/>
                </a:highlight>
                <a:latin typeface="Courier New" pitchFamily="49" charset="0"/>
                <a:cs typeface="Courier New" pitchFamily="49" charset="0"/>
              </a:rPr>
              <a:t>.</a:t>
            </a:r>
            <a:r>
              <a:rPr lang="nn-NO" dirty="0">
                <a:solidFill>
                  <a:srgbClr val="000000"/>
                </a:solidFill>
                <a:highlight>
                  <a:srgbClr val="FFFFFF"/>
                </a:highlight>
                <a:latin typeface="Courier New" pitchFamily="49" charset="0"/>
                <a:cs typeface="Courier New" pitchFamily="49" charset="0"/>
              </a:rPr>
              <a:t>x</a:t>
            </a:r>
            <a:r>
              <a:rPr lang="nn-NO" b="1" dirty="0">
                <a:solidFill>
                  <a:srgbClr val="000080"/>
                </a:solidFill>
                <a:highlight>
                  <a:srgbClr val="FFFFFF"/>
                </a:highlight>
                <a:latin typeface="Courier New" pitchFamily="49" charset="0"/>
                <a:cs typeface="Courier New" pitchFamily="49" charset="0"/>
              </a:rPr>
              <a:t>;</a:t>
            </a:r>
            <a:r>
              <a:rPr lang="nn-NO" dirty="0">
                <a:solidFill>
                  <a:srgbClr val="000000"/>
                </a:solidFill>
                <a:highlight>
                  <a:srgbClr val="FFFFFF"/>
                </a:highlight>
                <a:latin typeface="Courier New" pitchFamily="49" charset="0"/>
                <a:cs typeface="Courier New" pitchFamily="49" charset="0"/>
              </a:rPr>
              <a:t> i</a:t>
            </a:r>
            <a:r>
              <a:rPr lang="nn-NO" b="1" dirty="0">
                <a:solidFill>
                  <a:srgbClr val="000080"/>
                </a:solidFill>
                <a:highlight>
                  <a:srgbClr val="FFFFFF"/>
                </a:highlight>
                <a:latin typeface="Courier New" pitchFamily="49" charset="0"/>
                <a:cs typeface="Courier New" pitchFamily="49" charset="0"/>
              </a:rPr>
              <a:t>++)</a:t>
            </a:r>
            <a:endParaRPr lang="nn-NO"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sum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idx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y</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i</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b</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i</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dirty="0" err="1">
                <a:solidFill>
                  <a:srgbClr val="000000"/>
                </a:solidFill>
                <a:highlight>
                  <a:srgbClr val="FFFFFF"/>
                </a:highlight>
                <a:latin typeface="Courier New" pitchFamily="49" charset="0"/>
                <a:cs typeface="Courier New" pitchFamily="49" charset="0"/>
              </a:rPr>
              <a:t>idx</a:t>
            </a:r>
            <a:r>
              <a:rPr lang="en-US" b="1" dirty="0" err="1">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x</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c</a:t>
            </a:r>
            <a:r>
              <a:rPr lang="en-US" b="1" dirty="0">
                <a:solidFill>
                  <a:srgbClr val="000080"/>
                </a:solidFill>
                <a:highlight>
                  <a:srgbClr val="FFFFFF"/>
                </a:highlight>
                <a:latin typeface="Courier New" pitchFamily="49" charset="0"/>
                <a:cs typeface="Courier New" pitchFamily="49" charset="0"/>
              </a:rPr>
              <a:t>[</a:t>
            </a:r>
            <a:r>
              <a:rPr lang="en-US" dirty="0" err="1">
                <a:solidFill>
                  <a:srgbClr val="000000"/>
                </a:solidFill>
                <a:highlight>
                  <a:srgbClr val="FFFFFF"/>
                </a:highlight>
                <a:latin typeface="Courier New" pitchFamily="49" charset="0"/>
                <a:cs typeface="Courier New" pitchFamily="49" charset="0"/>
              </a:rPr>
              <a:t>idx</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sum</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r>
              <a:rPr lang="en-US" dirty="0">
                <a:solidFill>
                  <a:srgbClr val="000000"/>
                </a:solidFill>
                <a:highlight>
                  <a:srgbClr val="FFFFFF"/>
                </a:highlight>
                <a:latin typeface="Courier New" pitchFamily="49" charset="0"/>
                <a:cs typeface="Courier New" pitchFamily="49" charset="0"/>
              </a:rPr>
              <a:t> </a:t>
            </a:r>
            <a:r>
              <a:rPr lang="en-US" b="1" dirty="0">
                <a:solidFill>
                  <a:srgbClr val="000080"/>
                </a:solidFill>
                <a:highlight>
                  <a:srgbClr val="FFFFFF"/>
                </a:highlight>
                <a:latin typeface="Courier New" pitchFamily="49" charset="0"/>
                <a:cs typeface="Courier New" pitchFamily="49" charset="0"/>
              </a:rPr>
              <a:t>);</a:t>
            </a:r>
            <a:endParaRPr lang="en-US" dirty="0">
              <a:solidFill>
                <a:srgbClr val="000000"/>
              </a:solidFill>
              <a:highlight>
                <a:srgbClr val="FFFFFF"/>
              </a:highlight>
              <a:latin typeface="Courier New" pitchFamily="49" charset="0"/>
              <a:cs typeface="Courier New" pitchFamily="49" charset="0"/>
            </a:endParaRPr>
          </a:p>
          <a:p>
            <a:pPr marL="0" indent="0">
              <a:buNone/>
            </a:pPr>
            <a:r>
              <a:rPr lang="en-US" b="1" dirty="0">
                <a:solidFill>
                  <a:srgbClr val="000080"/>
                </a:solidFill>
                <a:highlight>
                  <a:srgbClr val="FFFFFF"/>
                </a:highlight>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AD196BB-84A3-4A7D-A32A-91DA7D8D1D3C}" type="slidenum">
              <a:rPr lang="en-US" smtClean="0"/>
              <a:t>52</a:t>
            </a:fld>
            <a:endParaRPr lang="en-US"/>
          </a:p>
        </p:txBody>
      </p:sp>
      <p:sp>
        <p:nvSpPr>
          <p:cNvPr id="5" name="Oval 4"/>
          <p:cNvSpPr/>
          <p:nvPr/>
        </p:nvSpPr>
        <p:spPr>
          <a:xfrm>
            <a:off x="1066800" y="23622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05400" y="2971800"/>
            <a:ext cx="838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253836" y="31242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9600" y="5401270"/>
            <a:ext cx="7620000" cy="923330"/>
          </a:xfrm>
          <a:prstGeom prst="rect">
            <a:avLst/>
          </a:prstGeom>
          <a:noFill/>
        </p:spPr>
        <p:txBody>
          <a:bodyPr wrap="square" rtlCol="0">
            <a:spAutoFit/>
          </a:bodyPr>
          <a:lstStyle/>
          <a:p>
            <a:pPr marL="285750" indent="-285750">
              <a:buFont typeface="Arial" pitchFamily="34" charset="0"/>
              <a:buChar char="•"/>
            </a:pPr>
            <a:r>
              <a:rPr lang="en-US" dirty="0" err="1" smtClean="0">
                <a:latin typeface="Courier New" pitchFamily="49" charset="0"/>
                <a:cs typeface="Courier New" pitchFamily="49" charset="0"/>
              </a:rPr>
              <a:t>array_view</a:t>
            </a:r>
            <a:r>
              <a:rPr lang="en-US" dirty="0" smtClean="0"/>
              <a:t>: abstraction for accessing data (like an “iterator range”)</a:t>
            </a:r>
          </a:p>
          <a:p>
            <a:pPr marL="285750" indent="-285750">
              <a:buFont typeface="Arial" pitchFamily="34" charset="0"/>
              <a:buChar char="•"/>
            </a:pPr>
            <a:r>
              <a:rPr lang="en-US" dirty="0" smtClean="0"/>
              <a:t>Lambda expressions: like </a:t>
            </a:r>
            <a:r>
              <a:rPr lang="en-US" dirty="0" err="1" smtClean="0"/>
              <a:t>functors</a:t>
            </a:r>
            <a:r>
              <a:rPr lang="en-US" dirty="0" smtClean="0"/>
              <a:t> of thrust but with less syntactic overhead </a:t>
            </a:r>
          </a:p>
          <a:p>
            <a:pPr marL="285750" indent="-285750">
              <a:buFont typeface="Arial" pitchFamily="34" charset="0"/>
              <a:buChar char="•"/>
            </a:pPr>
            <a:r>
              <a:rPr lang="en-US" dirty="0" smtClean="0">
                <a:latin typeface="Courier New" pitchFamily="49" charset="0"/>
                <a:cs typeface="Courier New" pitchFamily="49" charset="0"/>
              </a:rPr>
              <a:t>restrict</a:t>
            </a:r>
            <a:r>
              <a:rPr lang="en-US" dirty="0" smtClean="0"/>
              <a:t>:  ensure only language capabilities supported by device are used</a:t>
            </a:r>
            <a:endParaRPr lang="en-US" dirty="0"/>
          </a:p>
        </p:txBody>
      </p:sp>
    </p:spTree>
    <p:extLst>
      <p:ext uri="{BB962C8B-B14F-4D97-AF65-F5344CB8AC3E}">
        <p14:creationId xmlns:p14="http://schemas.microsoft.com/office/powerpoint/2010/main" val="4242805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D196BB-84A3-4A7D-A32A-91DA7D8D1D3C}" type="slidenum">
              <a:rPr lang="en-US" smtClean="0"/>
              <a:t>53</a:t>
            </a:fld>
            <a:endParaRPr lang="en-US"/>
          </a:p>
        </p:txBody>
      </p:sp>
      <p:sp>
        <p:nvSpPr>
          <p:cNvPr id="6" name="TextBox 5"/>
          <p:cNvSpPr txBox="1"/>
          <p:nvPr/>
        </p:nvSpPr>
        <p:spPr>
          <a:xfrm>
            <a:off x="5029200" y="6170361"/>
            <a:ext cx="2514600" cy="523220"/>
          </a:xfrm>
          <a:prstGeom prst="rect">
            <a:avLst/>
          </a:prstGeom>
          <a:noFill/>
        </p:spPr>
        <p:txBody>
          <a:bodyPr wrap="square" rtlCol="0">
            <a:spAutoFit/>
          </a:bodyPr>
          <a:lstStyle/>
          <a:p>
            <a:r>
              <a:rPr lang="en-US" sz="1400" dirty="0" smtClean="0"/>
              <a:t>Slide from Herb Sutter’s AMD Fusion </a:t>
            </a:r>
            <a:r>
              <a:rPr lang="en-US" sz="1400" dirty="0" smtClean="0">
                <a:hlinkClick r:id="rId2"/>
              </a:rPr>
              <a:t>Keynote</a:t>
            </a:r>
            <a:endParaRPr lang="en-US" sz="1400" dirty="0"/>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198"/>
            <a:ext cx="9144000" cy="519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523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 AMP</a:t>
            </a:r>
            <a:endParaRPr lang="en-US" dirty="0"/>
          </a:p>
        </p:txBody>
      </p:sp>
      <p:sp>
        <p:nvSpPr>
          <p:cNvPr id="4" name="Content Placeholder 3"/>
          <p:cNvSpPr>
            <a:spLocks noGrp="1"/>
          </p:cNvSpPr>
          <p:nvPr>
            <p:ph idx="1"/>
          </p:nvPr>
        </p:nvSpPr>
        <p:spPr/>
        <p:txBody>
          <a:bodyPr/>
          <a:lstStyle/>
          <a:p>
            <a:r>
              <a:rPr lang="en-US" dirty="0" smtClean="0"/>
              <a:t>Only 1 new keyword added to C++</a:t>
            </a:r>
          </a:p>
          <a:p>
            <a:pPr lvl="1"/>
            <a:r>
              <a:rPr lang="en-US" dirty="0" smtClean="0"/>
              <a:t>All other functionality in classes and functions</a:t>
            </a:r>
          </a:p>
          <a:p>
            <a:r>
              <a:rPr lang="en-US" dirty="0" smtClean="0">
                <a:hlinkClick r:id="rId2"/>
              </a:rPr>
              <a:t>Released</a:t>
            </a:r>
            <a:r>
              <a:rPr lang="en-US" dirty="0" smtClean="0"/>
              <a:t> as open specification 2 weeks ago</a:t>
            </a:r>
          </a:p>
          <a:p>
            <a:r>
              <a:rPr lang="en-US" dirty="0" smtClean="0"/>
              <a:t>Debugging and Profiling included in Visual Studio 11</a:t>
            </a:r>
            <a:endParaRPr lang="en-US" dirty="0"/>
          </a:p>
        </p:txBody>
      </p:sp>
      <p:sp>
        <p:nvSpPr>
          <p:cNvPr id="2" name="Slide Number Placeholder 1"/>
          <p:cNvSpPr>
            <a:spLocks noGrp="1"/>
          </p:cNvSpPr>
          <p:nvPr>
            <p:ph type="sldNum" sz="quarter" idx="12"/>
          </p:nvPr>
        </p:nvSpPr>
        <p:spPr/>
        <p:txBody>
          <a:bodyPr/>
          <a:lstStyle/>
          <a:p>
            <a:fld id="{8AD196BB-84A3-4A7D-A32A-91DA7D8D1D3C}" type="slidenum">
              <a:rPr lang="en-US" smtClean="0"/>
              <a:t>54</a:t>
            </a:fld>
            <a:endParaRPr lang="en-US"/>
          </a:p>
        </p:txBody>
      </p:sp>
    </p:spTree>
    <p:extLst>
      <p:ext uri="{BB962C8B-B14F-4D97-AF65-F5344CB8AC3E}">
        <p14:creationId xmlns:p14="http://schemas.microsoft.com/office/powerpoint/2010/main" val="15818436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486400"/>
            <a:ext cx="5486400" cy="566738"/>
          </a:xfrm>
        </p:spPr>
        <p:txBody>
          <a:bodyPr/>
          <a:lstStyle/>
          <a:p>
            <a:r>
              <a:rPr lang="en-US" dirty="0" smtClean="0"/>
              <a:t>Conclusion: What do you think?</a:t>
            </a:r>
            <a:endParaRPr lang="en-US" dirty="0"/>
          </a:p>
        </p:txBody>
      </p:sp>
      <p:sp>
        <p:nvSpPr>
          <p:cNvPr id="6" name="Picture Placeholder 5"/>
          <p:cNvSpPr>
            <a:spLocks noGrp="1"/>
          </p:cNvSpPr>
          <p:nvPr>
            <p:ph type="pic" idx="1"/>
          </p:nvPr>
        </p:nvSpPr>
        <p:spPr/>
      </p:sp>
      <p:sp>
        <p:nvSpPr>
          <p:cNvPr id="4" name="Slide Number Placeholder 3"/>
          <p:cNvSpPr>
            <a:spLocks noGrp="1"/>
          </p:cNvSpPr>
          <p:nvPr>
            <p:ph type="sldNum" sz="quarter" idx="12"/>
          </p:nvPr>
        </p:nvSpPr>
        <p:spPr/>
        <p:txBody>
          <a:bodyPr/>
          <a:lstStyle/>
          <a:p>
            <a:fld id="{8AD196BB-84A3-4A7D-A32A-91DA7D8D1D3C}" type="slidenum">
              <a:rPr lang="en-US" smtClean="0"/>
              <a:t>55</a:t>
            </a:fld>
            <a:endParaRPr lang="en-US"/>
          </a:p>
        </p:txBody>
      </p:sp>
      <p:pic>
        <p:nvPicPr>
          <p:cNvPr id="1638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2193" y="0"/>
            <a:ext cx="916619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029200" y="6170361"/>
            <a:ext cx="2514600" cy="523220"/>
          </a:xfrm>
          <a:prstGeom prst="rect">
            <a:avLst/>
          </a:prstGeom>
          <a:noFill/>
        </p:spPr>
        <p:txBody>
          <a:bodyPr wrap="square" rtlCol="0">
            <a:spAutoFit/>
          </a:bodyPr>
          <a:lstStyle/>
          <a:p>
            <a:r>
              <a:rPr lang="en-US" sz="1400" dirty="0" smtClean="0"/>
              <a:t>Slide from Herb Sutter’s AMD Fusion </a:t>
            </a:r>
            <a:r>
              <a:rPr lang="en-US" sz="1400" dirty="0" smtClean="0">
                <a:hlinkClick r:id="rId3"/>
              </a:rPr>
              <a:t>Keynote</a:t>
            </a:r>
            <a:endParaRPr lang="en-US" sz="1400" dirty="0"/>
          </a:p>
        </p:txBody>
      </p:sp>
    </p:spTree>
    <p:extLst>
      <p:ext uri="{BB962C8B-B14F-4D97-AF65-F5344CB8AC3E}">
        <p14:creationId xmlns:p14="http://schemas.microsoft.com/office/powerpoint/2010/main" val="30618968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Bell, Nathan and </a:t>
            </a:r>
            <a:r>
              <a:rPr lang="en-US" dirty="0" err="1" smtClean="0"/>
              <a:t>Hoberock</a:t>
            </a:r>
            <a:r>
              <a:rPr lang="en-US" dirty="0" smtClean="0"/>
              <a:t>, Jared. “Thrust: A Productivity-Oriented Library for CUDA.” GPU Computing Gems: Jade Edition. </a:t>
            </a:r>
            <a:r>
              <a:rPr lang="en-US" dirty="0" smtClean="0">
                <a:hlinkClick r:id="rId2"/>
              </a:rPr>
              <a:t>Link</a:t>
            </a:r>
            <a:endParaRPr lang="en-US" dirty="0" smtClean="0"/>
          </a:p>
          <a:p>
            <a:r>
              <a:rPr lang="en-US" dirty="0" err="1" smtClean="0"/>
              <a:t>Klöckner</a:t>
            </a:r>
            <a:r>
              <a:rPr lang="en-US" dirty="0" smtClean="0"/>
              <a:t>, Andreas. “</a:t>
            </a:r>
            <a:r>
              <a:rPr lang="en-US" dirty="0"/>
              <a:t>PyCUDA: Even Simpler</a:t>
            </a:r>
          </a:p>
          <a:p>
            <a:r>
              <a:rPr lang="en-US" dirty="0"/>
              <a:t>GPU Programming with </a:t>
            </a:r>
            <a:r>
              <a:rPr lang="en-US" dirty="0" smtClean="0"/>
              <a:t>Python.” </a:t>
            </a:r>
            <a:r>
              <a:rPr lang="en-US" dirty="0" smtClean="0">
                <a:hlinkClick r:id="rId3"/>
              </a:rPr>
              <a:t>Slides</a:t>
            </a:r>
            <a:endParaRPr lang="en-US" dirty="0" smtClean="0"/>
          </a:p>
          <a:p>
            <a:r>
              <a:rPr lang="en-US" dirty="0" smtClean="0"/>
              <a:t>Reese, Jill and </a:t>
            </a:r>
            <a:r>
              <a:rPr lang="en-US" dirty="0" err="1" smtClean="0"/>
              <a:t>Zaranek</a:t>
            </a:r>
            <a:r>
              <a:rPr lang="en-US" dirty="0" smtClean="0"/>
              <a:t>, Sarah. “GPU Programming in MATLAB.” </a:t>
            </a:r>
            <a:r>
              <a:rPr lang="en-US" dirty="0" smtClean="0">
                <a:hlinkClick r:id="rId4"/>
              </a:rPr>
              <a:t>Link</a:t>
            </a:r>
            <a:endParaRPr lang="en-US" dirty="0" smtClean="0"/>
          </a:p>
          <a:p>
            <a:r>
              <a:rPr lang="en-US" dirty="0" smtClean="0"/>
              <a:t>Rosenberg, </a:t>
            </a:r>
            <a:r>
              <a:rPr lang="en-US" dirty="0" err="1" smtClean="0"/>
              <a:t>Ofer</a:t>
            </a:r>
            <a:r>
              <a:rPr lang="en-US" dirty="0" smtClean="0"/>
              <a:t>. “OpenCL Overview.” </a:t>
            </a:r>
            <a:r>
              <a:rPr lang="en-US" dirty="0" smtClean="0">
                <a:hlinkClick r:id="rId5"/>
              </a:rPr>
              <a:t>Slides</a:t>
            </a:r>
            <a:endParaRPr lang="en-US" dirty="0" smtClean="0"/>
          </a:p>
          <a:p>
            <a:r>
              <a:rPr lang="en-US" dirty="0" smtClean="0"/>
              <a:t>Sutter</a:t>
            </a:r>
            <a:r>
              <a:rPr lang="en-US" dirty="0"/>
              <a:t>, Herb. “Heterogeneous Parallelism at Microsoft.” </a:t>
            </a:r>
            <a:r>
              <a:rPr lang="en-US" dirty="0">
                <a:hlinkClick r:id="rId6"/>
              </a:rPr>
              <a:t>Link</a:t>
            </a:r>
            <a:endParaRPr lang="en-US" dirty="0"/>
          </a:p>
          <a:p>
            <a:endParaRPr lang="en-US" dirty="0"/>
          </a:p>
        </p:txBody>
      </p:sp>
      <p:sp>
        <p:nvSpPr>
          <p:cNvPr id="4" name="Slide Number Placeholder 3"/>
          <p:cNvSpPr>
            <a:spLocks noGrp="1"/>
          </p:cNvSpPr>
          <p:nvPr>
            <p:ph type="sldNum" sz="quarter" idx="12"/>
          </p:nvPr>
        </p:nvSpPr>
        <p:spPr/>
        <p:txBody>
          <a:bodyPr/>
          <a:lstStyle/>
          <a:p>
            <a:fld id="{8AD196BB-84A3-4A7D-A32A-91DA7D8D1D3C}" type="slidenum">
              <a:rPr lang="en-US" smtClean="0"/>
              <a:t>56</a:t>
            </a:fld>
            <a:endParaRPr lang="en-US"/>
          </a:p>
        </p:txBody>
      </p:sp>
    </p:spTree>
    <p:extLst>
      <p:ext uri="{BB962C8B-B14F-4D97-AF65-F5344CB8AC3E}">
        <p14:creationId xmlns:p14="http://schemas.microsoft.com/office/powerpoint/2010/main" val="832023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Bibliography</a:t>
            </a:r>
            <a:endParaRPr lang="en-US" dirty="0"/>
          </a:p>
        </p:txBody>
      </p:sp>
      <p:sp>
        <p:nvSpPr>
          <p:cNvPr id="4" name="Content Placeholder 3"/>
          <p:cNvSpPr>
            <a:spLocks noGrp="1"/>
          </p:cNvSpPr>
          <p:nvPr>
            <p:ph idx="1"/>
          </p:nvPr>
        </p:nvSpPr>
        <p:spPr/>
        <p:txBody>
          <a:bodyPr/>
          <a:lstStyle/>
          <a:p>
            <a:r>
              <a:rPr lang="en-US" dirty="0" err="1" smtClean="0"/>
              <a:t>Klöckner</a:t>
            </a:r>
            <a:r>
              <a:rPr lang="en-US" dirty="0" smtClean="0"/>
              <a:t>, et al. “PyCUDA </a:t>
            </a:r>
            <a:r>
              <a:rPr lang="en-US" dirty="0"/>
              <a:t>and </a:t>
            </a:r>
            <a:r>
              <a:rPr lang="en-US" dirty="0" err="1"/>
              <a:t>PyOpenCL</a:t>
            </a:r>
            <a:r>
              <a:rPr lang="en-US" dirty="0"/>
              <a:t>: A Scripting-Based Approach to GPU Run-Time Code </a:t>
            </a:r>
            <a:r>
              <a:rPr lang="en-US" dirty="0" smtClean="0"/>
              <a:t>Generation.” </a:t>
            </a:r>
            <a:r>
              <a:rPr lang="en-US" dirty="0" err="1" smtClean="0">
                <a:hlinkClick r:id="rId2"/>
              </a:rPr>
              <a:t>arXiv</a:t>
            </a:r>
            <a:endParaRPr lang="en-US" dirty="0" smtClean="0"/>
          </a:p>
          <a:p>
            <a:r>
              <a:rPr lang="en-US" dirty="0"/>
              <a:t>Moth, Daniel. “Blazing-fast code using GPUs and more, with C++ </a:t>
            </a:r>
            <a:r>
              <a:rPr lang="en-US" dirty="0" smtClean="0"/>
              <a:t>AMP.” </a:t>
            </a:r>
            <a:r>
              <a:rPr lang="en-US" dirty="0" smtClean="0">
                <a:hlinkClick r:id="rId3"/>
              </a:rPr>
              <a:t>Link</a:t>
            </a:r>
            <a:endParaRPr lang="en-US" dirty="0"/>
          </a:p>
        </p:txBody>
      </p:sp>
      <p:sp>
        <p:nvSpPr>
          <p:cNvPr id="2" name="Slide Number Placeholder 1"/>
          <p:cNvSpPr>
            <a:spLocks noGrp="1"/>
          </p:cNvSpPr>
          <p:nvPr>
            <p:ph type="sldNum" sz="quarter" idx="12"/>
          </p:nvPr>
        </p:nvSpPr>
        <p:spPr/>
        <p:txBody>
          <a:bodyPr/>
          <a:lstStyle/>
          <a:p>
            <a:fld id="{8AD196BB-84A3-4A7D-A32A-91DA7D8D1D3C}" type="slidenum">
              <a:rPr lang="en-US" smtClean="0"/>
              <a:t>57</a:t>
            </a:fld>
            <a:endParaRPr lang="en-US"/>
          </a:p>
        </p:txBody>
      </p:sp>
    </p:spTree>
    <p:extLst>
      <p:ext uri="{BB962C8B-B14F-4D97-AF65-F5344CB8AC3E}">
        <p14:creationId xmlns:p14="http://schemas.microsoft.com/office/powerpoint/2010/main" val="383878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Some CUDA Language Bindings</a:t>
            </a:r>
            <a:endParaRPr lang="en-US" dirty="0"/>
          </a:p>
        </p:txBody>
      </p:sp>
      <p:sp>
        <p:nvSpPr>
          <p:cNvPr id="9" name="Content Placeholder 8"/>
          <p:cNvSpPr>
            <a:spLocks noGrp="1"/>
          </p:cNvSpPr>
          <p:nvPr>
            <p:ph idx="1"/>
          </p:nvPr>
        </p:nvSpPr>
        <p:spPr/>
        <p:txBody>
          <a:bodyPr>
            <a:normAutofit fontScale="92500" lnSpcReduction="10000"/>
          </a:bodyPr>
          <a:lstStyle/>
          <a:p>
            <a:r>
              <a:rPr lang="en-US" dirty="0" smtClean="0"/>
              <a:t>Note: the following are not supported by NVIDIA</a:t>
            </a:r>
          </a:p>
          <a:p>
            <a:r>
              <a:rPr lang="en-US" dirty="0" smtClean="0">
                <a:hlinkClick r:id="rId2"/>
              </a:rPr>
              <a:t>PyCUDA</a:t>
            </a:r>
            <a:r>
              <a:rPr lang="en-US" dirty="0" smtClean="0"/>
              <a:t> (Python)</a:t>
            </a:r>
          </a:p>
          <a:p>
            <a:pPr lvl="1"/>
            <a:r>
              <a:rPr lang="en-US" dirty="0" smtClean="0"/>
              <a:t>Developed by </a:t>
            </a:r>
            <a:r>
              <a:rPr lang="en-US" dirty="0">
                <a:hlinkClick r:id="rId3"/>
              </a:rPr>
              <a:t>Andreas </a:t>
            </a:r>
            <a:r>
              <a:rPr lang="en-US" dirty="0" err="1" smtClean="0">
                <a:hlinkClick r:id="rId3"/>
              </a:rPr>
              <a:t>Klöckner</a:t>
            </a:r>
            <a:endParaRPr lang="en-US" dirty="0" smtClean="0"/>
          </a:p>
          <a:p>
            <a:pPr lvl="1"/>
            <a:r>
              <a:rPr lang="en-US" dirty="0" smtClean="0"/>
              <a:t>Built on top of CUDA Driver API</a:t>
            </a:r>
          </a:p>
          <a:p>
            <a:pPr lvl="1"/>
            <a:r>
              <a:rPr lang="en-US" dirty="0" smtClean="0"/>
              <a:t>Also: </a:t>
            </a:r>
            <a:r>
              <a:rPr lang="en-US" dirty="0" err="1" smtClean="0"/>
              <a:t>PyOpenCL</a:t>
            </a:r>
            <a:endParaRPr lang="en-US" dirty="0" smtClean="0"/>
          </a:p>
          <a:p>
            <a:r>
              <a:rPr lang="en-US" dirty="0" smtClean="0">
                <a:hlinkClick r:id="rId4"/>
              </a:rPr>
              <a:t>JCuda</a:t>
            </a:r>
            <a:r>
              <a:rPr lang="en-US" dirty="0" smtClean="0"/>
              <a:t> (Java)</a:t>
            </a:r>
          </a:p>
          <a:p>
            <a:r>
              <a:rPr lang="en-US" dirty="0" smtClean="0"/>
              <a:t>MATLAB</a:t>
            </a:r>
          </a:p>
          <a:p>
            <a:pPr lvl="1"/>
            <a:r>
              <a:rPr lang="en-US" dirty="0" smtClean="0"/>
              <a:t>Parallel Computing Toolbox</a:t>
            </a:r>
          </a:p>
          <a:p>
            <a:pPr lvl="1"/>
            <a:r>
              <a:rPr lang="en-US" dirty="0" smtClean="0">
                <a:hlinkClick r:id="rId5"/>
              </a:rPr>
              <a:t>AccelerEyes</a:t>
            </a:r>
            <a:r>
              <a:rPr lang="en-US" dirty="0" smtClean="0"/>
              <a:t> Jacket</a:t>
            </a:r>
          </a:p>
          <a:p>
            <a:pPr lvl="1"/>
            <a:endParaRPr lang="en-US" dirty="0"/>
          </a:p>
        </p:txBody>
      </p:sp>
      <p:sp>
        <p:nvSpPr>
          <p:cNvPr id="7" name="Slide Number Placeholder 6"/>
          <p:cNvSpPr>
            <a:spLocks noGrp="1"/>
          </p:cNvSpPr>
          <p:nvPr>
            <p:ph type="sldNum" sz="quarter" idx="12"/>
          </p:nvPr>
        </p:nvSpPr>
        <p:spPr/>
        <p:txBody>
          <a:bodyPr/>
          <a:lstStyle/>
          <a:p>
            <a:fld id="{8AD196BB-84A3-4A7D-A32A-91DA7D8D1D3C}" type="slidenum">
              <a:rPr lang="en-US" smtClean="0"/>
              <a:t>6</a:t>
            </a:fld>
            <a:endParaRPr lang="en-US" dirty="0"/>
          </a:p>
        </p:txBody>
      </p:sp>
    </p:spTree>
    <p:extLst>
      <p:ext uri="{BB962C8B-B14F-4D97-AF65-F5344CB8AC3E}">
        <p14:creationId xmlns:p14="http://schemas.microsoft.com/office/powerpoint/2010/main" val="3585552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D196BB-84A3-4A7D-A32A-91DA7D8D1D3C}" type="slidenum">
              <a:rPr lang="en-US" smtClean="0"/>
              <a:t>7</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9144000" cy="685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 y="6222999"/>
            <a:ext cx="3200400" cy="307777"/>
          </a:xfrm>
          <a:prstGeom prst="rect">
            <a:avLst/>
          </a:prstGeom>
          <a:noFill/>
        </p:spPr>
        <p:txBody>
          <a:bodyPr wrap="square" rtlCol="0">
            <a:spAutoFit/>
          </a:bodyPr>
          <a:lstStyle/>
          <a:p>
            <a:r>
              <a:rPr lang="en-US" sz="1400" dirty="0" smtClean="0"/>
              <a:t>Slides </a:t>
            </a:r>
            <a:r>
              <a:rPr lang="en-US" sz="1400" dirty="0" smtClean="0">
                <a:hlinkClick r:id="rId3"/>
              </a:rPr>
              <a:t>URL</a:t>
            </a:r>
            <a:endParaRPr lang="en-US" sz="1400" dirty="0"/>
          </a:p>
        </p:txBody>
      </p:sp>
    </p:spTree>
    <p:extLst>
      <p:ext uri="{BB962C8B-B14F-4D97-AF65-F5344CB8AC3E}">
        <p14:creationId xmlns:p14="http://schemas.microsoft.com/office/powerpoint/2010/main" val="310709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D196BB-84A3-4A7D-A32A-91DA7D8D1D3C}" type="slidenum">
              <a:rPr lang="en-US" smtClean="0"/>
              <a:t>8</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89"/>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 y="6222999"/>
            <a:ext cx="3200400" cy="307777"/>
          </a:xfrm>
          <a:prstGeom prst="rect">
            <a:avLst/>
          </a:prstGeom>
          <a:noFill/>
        </p:spPr>
        <p:txBody>
          <a:bodyPr wrap="square" rtlCol="0">
            <a:spAutoFit/>
          </a:bodyPr>
          <a:lstStyle/>
          <a:p>
            <a:r>
              <a:rPr lang="en-US" sz="1400" dirty="0" smtClean="0"/>
              <a:t>Slides </a:t>
            </a:r>
            <a:r>
              <a:rPr lang="en-US" sz="1400" dirty="0" smtClean="0">
                <a:hlinkClick r:id="rId3"/>
              </a:rPr>
              <a:t>URL</a:t>
            </a:r>
            <a:endParaRPr lang="en-US" sz="1400" dirty="0"/>
          </a:p>
        </p:txBody>
      </p:sp>
    </p:spTree>
    <p:extLst>
      <p:ext uri="{BB962C8B-B14F-4D97-AF65-F5344CB8AC3E}">
        <p14:creationId xmlns:p14="http://schemas.microsoft.com/office/powerpoint/2010/main" val="342981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D196BB-84A3-4A7D-A32A-91DA7D8D1D3C}"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78"/>
            <a:ext cx="9144000" cy="686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 y="6222999"/>
            <a:ext cx="3200400" cy="307777"/>
          </a:xfrm>
          <a:prstGeom prst="rect">
            <a:avLst/>
          </a:prstGeom>
          <a:noFill/>
        </p:spPr>
        <p:txBody>
          <a:bodyPr wrap="square" rtlCol="0">
            <a:spAutoFit/>
          </a:bodyPr>
          <a:lstStyle/>
          <a:p>
            <a:r>
              <a:rPr lang="en-US" sz="1400" dirty="0" smtClean="0"/>
              <a:t>Slides </a:t>
            </a:r>
            <a:r>
              <a:rPr lang="en-US" sz="1400" dirty="0" smtClean="0">
                <a:hlinkClick r:id="rId3"/>
              </a:rPr>
              <a:t>URL</a:t>
            </a:r>
            <a:endParaRPr lang="en-US" sz="1400" dirty="0"/>
          </a:p>
        </p:txBody>
      </p:sp>
    </p:spTree>
    <p:extLst>
      <p:ext uri="{BB962C8B-B14F-4D97-AF65-F5344CB8AC3E}">
        <p14:creationId xmlns:p14="http://schemas.microsoft.com/office/powerpoint/2010/main" val="294003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2512</TotalTime>
  <Words>2040</Words>
  <Application>Microsoft Office PowerPoint</Application>
  <PresentationFormat>On-screen Show (4:3)</PresentationFormat>
  <Paragraphs>511</Paragraphs>
  <Slides>57</Slides>
  <Notes>13</Notes>
  <HiddenSlides>2</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GPU Computing Tools</vt:lpstr>
      <vt:lpstr>Agenda</vt:lpstr>
      <vt:lpstr>CUDA Documentation</vt:lpstr>
      <vt:lpstr>CUDA Organization</vt:lpstr>
      <vt:lpstr>CUDA API Comparison</vt:lpstr>
      <vt:lpstr>Some CUDA Language Bindings</vt:lpstr>
      <vt:lpstr>PowerPoint Presentation</vt:lpstr>
      <vt:lpstr>PowerPoint Presentation</vt:lpstr>
      <vt:lpstr>PowerPoint Presentation</vt:lpstr>
      <vt:lpstr>PowerPoint Presentation</vt:lpstr>
      <vt:lpstr>PowerPoint Presentation</vt:lpstr>
      <vt:lpstr>MATLAB Parallel Computing Toolbox</vt:lpstr>
      <vt:lpstr>CUDA Libraries</vt:lpstr>
      <vt:lpstr>Prelude: C++ Templates Primer</vt:lpstr>
      <vt:lpstr>Thrust - “Code at the speed of light”</vt:lpstr>
      <vt:lpstr>Thrust - Example</vt:lpstr>
      <vt:lpstr>Thrust Design</vt:lpstr>
      <vt:lpstr>Thrust-CUDA C Interoperability</vt:lpstr>
      <vt:lpstr>Thrust with User-Defined Functions</vt:lpstr>
      <vt:lpstr>Thrust Performance</vt:lpstr>
      <vt:lpstr>Thrust Toy-box</vt:lpstr>
      <vt:lpstr>Thrust Kernel Fusion</vt:lpstr>
      <vt:lpstr>Thrust SoA ↔AoS Conversion</vt:lpstr>
      <vt:lpstr>CUDA Specialized Libraries</vt:lpstr>
      <vt:lpstr>CUDA Profiling and Debugging</vt:lpstr>
      <vt:lpstr>Visual Profiler</vt:lpstr>
      <vt:lpstr>PowerPoint Presentation</vt:lpstr>
      <vt:lpstr>Visual Profiler</vt:lpstr>
      <vt:lpstr>Parallel Nsight</vt:lpstr>
      <vt:lpstr>Parallel Nsight</vt:lpstr>
      <vt:lpstr>PowerPoint Presentation</vt:lpstr>
      <vt:lpstr>CUDA-GDB: No *nix User Left Behind </vt:lpstr>
      <vt:lpstr>OpenCL</vt:lpstr>
      <vt:lpstr>OpenCL</vt:lpstr>
      <vt:lpstr>PowerPoint Presentation</vt:lpstr>
      <vt:lpstr>OpenCL Goals</vt:lpstr>
      <vt:lpstr>OpenCL Host Code</vt:lpstr>
      <vt:lpstr>OpenCL Host Code</vt:lpstr>
      <vt:lpstr>OpenCL Device Code</vt:lpstr>
      <vt:lpstr>OpenCL Code</vt:lpstr>
      <vt:lpstr>OpenCL or CUDA?</vt:lpstr>
      <vt:lpstr>Compatibility</vt:lpstr>
      <vt:lpstr>Doesn’t everyone just want an NVIDIA GPU?</vt:lpstr>
      <vt:lpstr>Performance Comparison on NVIDIA GPUs</vt:lpstr>
      <vt:lpstr>Programming Framework Comparison</vt:lpstr>
      <vt:lpstr>Libraries &amp; Mindshare</vt:lpstr>
      <vt:lpstr>C++ AMP</vt:lpstr>
      <vt:lpstr>C++ AMP (Accelerated Massive Parallelism)</vt:lpstr>
      <vt:lpstr>PowerPoint Presentation</vt:lpstr>
      <vt:lpstr>PowerPoint Presentation</vt:lpstr>
      <vt:lpstr>C++ AMP Matrix Multiply</vt:lpstr>
      <vt:lpstr>C++ AMP Matrix Multiply</vt:lpstr>
      <vt:lpstr>PowerPoint Presentation</vt:lpstr>
      <vt:lpstr>C++ AMP</vt:lpstr>
      <vt:lpstr>Conclusion: What do you think?</vt:lpstr>
      <vt:lpstr>References</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Computing Tools</dc:title>
  <dc:creator>Varun Sampath</dc:creator>
  <cp:keywords>CIS565</cp:keywords>
  <cp:lastModifiedBy>Varun Sampath</cp:lastModifiedBy>
  <cp:revision>378</cp:revision>
  <dcterms:created xsi:type="dcterms:W3CDTF">2012-02-07T17:28:53Z</dcterms:created>
  <dcterms:modified xsi:type="dcterms:W3CDTF">2012-02-15T06:13:05Z</dcterms:modified>
</cp:coreProperties>
</file>