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7" r:id="rId2"/>
    <p:sldId id="258" r:id="rId3"/>
    <p:sldId id="292" r:id="rId4"/>
    <p:sldId id="259" r:id="rId5"/>
    <p:sldId id="260" r:id="rId6"/>
    <p:sldId id="261" r:id="rId7"/>
    <p:sldId id="262" r:id="rId8"/>
    <p:sldId id="263" r:id="rId9"/>
    <p:sldId id="288" r:id="rId10"/>
    <p:sldId id="265" r:id="rId11"/>
    <p:sldId id="289" r:id="rId12"/>
    <p:sldId id="290" r:id="rId13"/>
    <p:sldId id="335" r:id="rId14"/>
    <p:sldId id="266" r:id="rId15"/>
    <p:sldId id="293" r:id="rId16"/>
    <p:sldId id="294" r:id="rId17"/>
    <p:sldId id="295" r:id="rId18"/>
    <p:sldId id="296" r:id="rId19"/>
    <p:sldId id="297" r:id="rId20"/>
    <p:sldId id="298" r:id="rId21"/>
    <p:sldId id="270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9" r:id="rId61"/>
    <p:sldId id="330" r:id="rId62"/>
    <p:sldId id="331" r:id="rId63"/>
    <p:sldId id="332" r:id="rId64"/>
    <p:sldId id="333" r:id="rId65"/>
    <p:sldId id="300" r:id="rId66"/>
    <p:sldId id="299" r:id="rId6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87" autoAdjust="0"/>
  </p:normalViewPr>
  <p:slideViewPr>
    <p:cSldViewPr>
      <p:cViewPr>
        <p:scale>
          <a:sx n="75" d="100"/>
          <a:sy n="75" d="100"/>
        </p:scale>
        <p:origin x="-2568" y="-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0AA7F-F0E1-4FAD-8675-42C8CBF5BE8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56AD2-2385-439E-8A73-F2B7ED59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45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7538E-765F-4F06-9BC5-7CCA53E66545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2B61-C009-4A69-82CF-9791E7F67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8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yond3d.com/content/reviews/55/7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95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Occupancy isn’t everything.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29FB8E-4445-4CDC-8065-7EE7FA3F8B17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clock source: </a:t>
            </a:r>
            <a:r>
              <a:rPr lang="en-US" dirty="0" smtClean="0">
                <a:hlinkClick r:id="rId3"/>
              </a:rPr>
              <a:t>http://www.beyond3d.com/content/reviews/55/7</a:t>
            </a:r>
            <a:r>
              <a:rPr lang="en-US" dirty="0" smtClean="0"/>
              <a:t> and </a:t>
            </a:r>
            <a:r>
              <a:rPr lang="en-US" dirty="0" err="1" smtClean="0"/>
              <a:t>Vasily</a:t>
            </a:r>
            <a:r>
              <a:rPr lang="en-US" dirty="0" smtClean="0"/>
              <a:t> </a:t>
            </a:r>
            <a:r>
              <a:rPr lang="en-US" dirty="0" err="1" smtClean="0"/>
              <a:t>Volkov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46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AEDD0B-99CA-4BA6-9179-300A9088F9BD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* 16 threads in a half-warp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Bank conflicts only occur within a half warp for G80, but within a full warp for Fermi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C5CDDB-9B26-40C7-B10E-CA277C2F315C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Neither of these have bank conflicts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B28072-BDAA-4ED3-A340-8052B4152E8F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Left:  2-degree bank conflict</a:t>
            </a:r>
          </a:p>
          <a:p>
            <a:r>
              <a:rPr lang="en-US" smtClean="0"/>
              <a:t>Right:  2-degree bank conflict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100867-A167-4B28-9420-F6B307E8579D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F7DB23-E299-4620-9540-82EF3DA184FB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4D714E-1291-457A-AFBE-B1B90718F194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Cost: maximum number of </a:t>
            </a:r>
            <a:r>
              <a:rPr lang="en-US" dirty="0" smtClean="0"/>
              <a:t>simultaneous accesses </a:t>
            </a:r>
            <a:r>
              <a:rPr lang="en-US" dirty="0" smtClean="0"/>
              <a:t>to a single bank.</a:t>
            </a:r>
          </a:p>
          <a:p>
            <a:endParaRPr lang="en-US" dirty="0" smtClean="0"/>
          </a:p>
          <a:p>
            <a:r>
              <a:rPr lang="en-US" dirty="0" smtClean="0"/>
              <a:t>A degree-n bank conflict requires </a:t>
            </a:r>
            <a:r>
              <a:rPr lang="en-US" dirty="0" smtClean="0"/>
              <a:t>n times </a:t>
            </a:r>
            <a:r>
              <a:rPr lang="en-US" dirty="0" smtClean="0"/>
              <a:t>as many cycles to process as an access with no conflict.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1BC3BB-AB31-4B34-9FD3-3E5120066E99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threads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tid+n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the same bank whenever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s*n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multiple of the number of banks (i.e. 32) or, equivalently, whenever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multiple of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32/d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greatest common divisor of 32 and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a consequence, there will be no bank conflict only if the warp size (i.e. 32) is less than or equal to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32/d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., that is only if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equal to 1, i.e.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odd. “ – CUDA Programming Guide</a:t>
            </a:r>
            <a:endParaRPr 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968BF-077C-4078-9D34-2181736F0FC1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SFUs per SM</a:t>
            </a:r>
            <a:r>
              <a:rPr lang="en-US" baseline="0" dirty="0" smtClean="0"/>
              <a:t> </a:t>
            </a:r>
            <a:r>
              <a:rPr lang="en-US" baseline="0" dirty="0" smtClean="0"/>
              <a:t>on </a:t>
            </a:r>
            <a:r>
              <a:rPr lang="en-US" baseline="0" dirty="0" smtClean="0"/>
              <a:t>G80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4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When s shares no common factors with the number of banks. s must be odd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Another simple fix: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__shared__ float tile[TILE_DIM][TILE_DIM+1]; // pad with one extra column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 optimizing matrix transpose with CUDA source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636F84-0996-4555-8B33-D706F8D0EFDD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* Change all shared memory reads to the same value:  broadcast.</a:t>
            </a:r>
          </a:p>
          <a:p>
            <a:r>
              <a:rPr lang="en-US" dirty="0" smtClean="0"/>
              <a:t>   change shared memory reads to </a:t>
            </a:r>
            <a:r>
              <a:rPr lang="en-US" dirty="0" err="1" smtClean="0"/>
              <a:t>threadIdx.x</a:t>
            </a:r>
            <a:r>
              <a:rPr lang="en-US" dirty="0" smtClean="0"/>
              <a:t>:  no conflicts.</a:t>
            </a:r>
          </a:p>
          <a:p>
            <a:r>
              <a:rPr lang="en-US" dirty="0" smtClean="0"/>
              <a:t>* Only one thread per half-warp performs a write and which thread performs the final write is undefined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2337CC-2F7D-4825-AD5D-6C0B710B991F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it? Get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17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Fermi’s addresses are hashed.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17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FFC142-0B04-4E79-B187-13A8539A0439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2CDED3-0575-4CE1-B003-6FF7D5618A43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Hybrid CPU/GPU, mobile?, consoles</a:t>
            </a:r>
          </a:p>
          <a:p>
            <a:r>
              <a:rPr lang="en-US" smtClean="0"/>
              <a:t>Eliminates the need to copy to and from host memory.</a:t>
            </a:r>
          </a:p>
          <a:p>
            <a:r>
              <a:rPr lang="en-US" smtClean="0"/>
              <a:t>Enables applications where the memory transfer (bus bandwidth) was the bottleneck such as simple image processing.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F937A1-A700-4F7C-9103-2DE775D18887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/>
              <a:t>HostAlloc</a:t>
            </a:r>
            <a:r>
              <a:rPr lang="en-US" dirty="0" smtClean="0"/>
              <a:t>() allows flags, </a:t>
            </a:r>
            <a:r>
              <a:rPr lang="en-US" dirty="0" err="1" smtClean="0"/>
              <a:t>MallocHost</a:t>
            </a:r>
            <a:r>
              <a:rPr lang="en-US" baseline="0" dirty="0" smtClean="0"/>
              <a:t>() does not</a:t>
            </a:r>
            <a:endParaRPr lang="en-US" dirty="0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7259C3-D694-4A33-8018-07812DE3C0BF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90F060-933B-4913-947E-7D6CBB93F0D7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Yes, synchronous in order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E48BC7-42A1-45EB-8FE6-A6BBA053BA96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Compilers are getting better at unrolling, but many programmers still do it by hand.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683BD8-84DD-4597-A7E5-5632013B060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Yes, synchronous in order</a:t>
            </a: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7743FF-62E2-4D88-9C82-B1E3701E99AD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Yes, interleaved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3491D1-1254-49DF-8342-BF5AD052E1D5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No, out of order within a stream</a:t>
            </a: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0D87A0-04E0-4874-8A8C-3464B2DC252E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Yes, concurrent in order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15B3B6-9BFB-4123-9FA9-11FE1425BA75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EC61D8-167B-41ED-B016-1DF3C2CC01CE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2A45A58-1DDF-447E-9E87-631378F86C00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Page-locked memory is required for streams to overlap</a:t>
            </a: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56E47E-D5B5-46FE-86FF-4047EB62048F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5DF96C5-C29D-4208-955E-0230387E7B68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D7CAF9-FB6C-4A88-A449-8458F12E8DAE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0DB783-2E71-4086-9B44-DD2EDED054ED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r>
              <a:rPr lang="en-US" baseline="0" dirty="0" smtClean="0"/>
              <a:t> include instruction cache misses and increased register usage. Manually unrolling avoids the disadvantages of </a:t>
            </a:r>
            <a:r>
              <a:rPr lang="en-US" baseline="0" dirty="0" smtClean="0"/>
              <a:t>predication (which itself is only used for a few-instruction branch).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3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20AB35-4A0E-4E41-AE0C-26A3FCB48CE5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Only Fermi supports concurrent kernel execution.</a:t>
            </a:r>
            <a:endParaRPr lang="en-US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24A091-E635-489E-A10C-5B5A4F35EB1B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F6ABE2-77F1-4C83-9329-90846993204F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0E0BD1B-AE66-466B-8ED7-C0F99F69B4D3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copy from device to host that is dependent a kernel execution is now issued after both kernel launches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82ED38-B955-44A1-A2C4-D9A034C69D02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Undefined behavior in C can lead to some compiler optimizations. In this case, strength reduction can be used on stride*</a:t>
            </a:r>
            <a:r>
              <a:rPr lang="en-US" dirty="0" err="1" smtClean="0"/>
              <a:t>i</a:t>
            </a:r>
            <a:r>
              <a:rPr lang="en-US" baseline="0" dirty="0" smtClean="0"/>
              <a:t> because the compiler can do what it wants to if the multiplication overflows. Unsigned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smtClean="0"/>
              <a:t>would prevent this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3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The 1x1 versus</a:t>
            </a:r>
            <a:r>
              <a:rPr lang="en-US" baseline="0" dirty="0" smtClean="0"/>
              <a:t> 1x2 versus 1x4 is number of blocks merged, due to increased thread granularity. Next subject.</a:t>
            </a: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3A0FD5-BBA7-4CF9-96EF-A8240195747F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some sequential-ness to our parallel implementations</a:t>
            </a:r>
            <a:r>
              <a:rPr lang="en-US" baseline="0" dirty="0" smtClean="0"/>
              <a:t> can actually improve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7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Unroll the parallel loop</a:t>
            </a:r>
            <a:r>
              <a:rPr lang="en-US" baseline="0" dirty="0" smtClean="0"/>
              <a:t> is the important concept.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99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Also,</a:t>
            </a:r>
            <a:r>
              <a:rPr lang="en-US" baseline="0" dirty="0" smtClean="0"/>
              <a:t> more concurrent thread blocks get executed. Memory bound, not compute bound.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1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A71C-44A0-4E28-8D22-95D893401B5A}" type="datetime1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www.upenn.edu/webguide/style_guide/logo/shield.color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38124"/>
            <a:ext cx="7334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77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6142-9D6E-4AEB-ABF2-5927BF1978E4}" type="datetime1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ED94-6E13-47E6-98D9-A1E08C4432DD}" type="datetime1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9558-3664-456E-BEA4-1D5E0B8225EE}" type="datetime1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3303-7FA9-4D29-8A42-A33FEB568BFE}" type="datetime1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0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8604-F9B7-43D0-BA11-6BA2AA13E914}" type="datetime1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E875-B344-4671-BC5B-E5E57631B515}" type="datetime1">
              <a:rPr lang="en-US" smtClean="0"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9B1E-0302-48B3-8A0E-C4094ABD26C1}" type="datetime1">
              <a:rPr lang="en-US" smtClean="0"/>
              <a:t>2/8/2012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7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0435-F658-4EC4-8671-B925A64C7E75}" type="datetime1">
              <a:rPr lang="en-US" smtClean="0"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0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094E-2041-4F55-9555-4F9FD1BE2FEB}" type="datetime1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3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FEB-1F4D-4F0D-87BC-8E3E73F4C5BB}" type="datetime1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3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A5AE-87D0-45FC-8B29-D1EC56028BF0}" type="datetime1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96BB-84A3-4A7D-A32A-91DA7D8D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4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s.berkeley.edu/~volkov" TargetMode="External"/><Relationship Id="rId4" Type="http://schemas.openxmlformats.org/officeDocument/2006/relationships/hyperlink" Target="http://www.cs.berkeley.edu/~volkov/volkov11-unrolling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volkov/volkov11-unrolling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s.berkeley.edu/~volkov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volkov/volkov11-unrolling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s.berkeley.edu/~volkov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volkov/volkov11-unrolling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s.berkeley.edu/~volkov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volkov/volkov11-unrolling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s.berkeley.edu/~volko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s.berkeley.edu/~volkov" TargetMode="External"/><Relationship Id="rId4" Type="http://schemas.openxmlformats.org/officeDocument/2006/relationships/hyperlink" Target="http://www.cs.berkeley.edu/~volkov/volkov11-unrolling.pd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vidia.com/content/PDF/fermi_white_papers/NVIDIA_Fermi_Compute_Architecture_Whitepaper.pd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berkeley.edu/~volkov/volkov11-unrolling.pdf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volkov/volkov10-GTC.pdf" TargetMode="External"/><Relationship Id="rId2" Type="http://schemas.openxmlformats.org/officeDocument/2006/relationships/hyperlink" Target="http://www.eli.sdsu.edu/courses/spring96/cs662/notes/speedup/speedu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as.upenn.edu/~cis565/LECTURES/61609-2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vidia.com/content/PDF/fermi_white_papers/NVIDIA_Fermi_Compute_Architecture_Whitepaper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CUDA Performance Considerations</a:t>
            </a:r>
            <a:br>
              <a:rPr lang="en-US" dirty="0" smtClean="0"/>
            </a:br>
            <a:r>
              <a:rPr lang="en-US" dirty="0" smtClean="0"/>
              <a:t>(2 of 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Varun</a:t>
            </a:r>
            <a:r>
              <a:rPr lang="en-US" dirty="0" smtClean="0"/>
              <a:t> </a:t>
            </a:r>
            <a:r>
              <a:rPr lang="en-US" dirty="0" err="1" smtClean="0"/>
              <a:t>Sampath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Original Slides by Patrick </a:t>
            </a:r>
            <a:r>
              <a:rPr lang="en-US" dirty="0" err="1" smtClean="0"/>
              <a:t>Cozzi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CIS 565 - Spring 2012</a:t>
            </a:r>
          </a:p>
        </p:txBody>
      </p:sp>
    </p:spTree>
    <p:extLst>
      <p:ext uri="{BB962C8B-B14F-4D97-AF65-F5344CB8AC3E}">
        <p14:creationId xmlns:p14="http://schemas.microsoft.com/office/powerpoint/2010/main" val="35125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6700" y="1752600"/>
            <a:ext cx="8610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BLOCK_SIZE = 16</a:t>
            </a:r>
          </a:p>
          <a:p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038600"/>
            <a:ext cx="7543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kern="0" dirty="0">
                <a:latin typeface="+mn-lt"/>
              </a:rPr>
              <a:t>No more loop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 loop count update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 branch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Constant indices – no address arithmetic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1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Automatically: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#pragma unroll </a:t>
            </a:r>
            <a:r>
              <a:rPr lang="en-US" sz="24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BLOCK_SIZE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 smtClean="0">
              <a:solidFill>
                <a:srgbClr val="804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Under the hood: Predication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Disadvantages to unrolling?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Loop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out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in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offset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stride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lv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 smtClean="0">
              <a:solidFill>
                <a:srgbClr val="804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Should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 be signed or unsigned?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7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 Unrolling Performance</a:t>
            </a:r>
            <a:endParaRPr lang="en-US" dirty="0" smtClean="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http://courses.engr.illinois.edu/ece498/al/textbook/Chapter5-CudaPerformance.pdf 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600200"/>
            <a:ext cx="806608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Granularity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05800" cy="4724400"/>
          </a:xfrm>
        </p:spPr>
        <p:txBody>
          <a:bodyPr/>
          <a:lstStyle/>
          <a:p>
            <a:r>
              <a:rPr lang="en-US" dirty="0" smtClean="0"/>
              <a:t>How much work should one thread do?</a:t>
            </a:r>
          </a:p>
          <a:p>
            <a:pPr lvl="1"/>
            <a:r>
              <a:rPr lang="en-US" dirty="0" smtClean="0"/>
              <a:t>Parallel Reduction</a:t>
            </a:r>
          </a:p>
          <a:p>
            <a:pPr lvl="2"/>
            <a:r>
              <a:rPr lang="en-US" dirty="0" smtClean="0"/>
              <a:t>Reduce two elements?</a:t>
            </a:r>
          </a:p>
          <a:p>
            <a:pPr lvl="1"/>
            <a:r>
              <a:rPr lang="en-US" dirty="0" smtClean="0"/>
              <a:t>Matrix multiply</a:t>
            </a:r>
          </a:p>
          <a:p>
            <a:pPr lvl="2"/>
            <a:r>
              <a:rPr lang="en-US" dirty="0" smtClean="0"/>
              <a:t>Compute one element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dirty="0" smtClean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5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00" y="26902"/>
            <a:ext cx="8915400" cy="59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>
                <a:hlinkClick r:id="rId4"/>
              </a:rPr>
              <a:t>Slide</a:t>
            </a:r>
            <a:r>
              <a:rPr lang="en-US" sz="1400" dirty="0" smtClean="0"/>
              <a:t> from </a:t>
            </a:r>
            <a:r>
              <a:rPr lang="en-US" sz="1400" dirty="0" smtClean="0">
                <a:hlinkClick r:id="rId5"/>
              </a:rPr>
              <a:t>Vasily </a:t>
            </a:r>
            <a:r>
              <a:rPr lang="en-US" sz="1400" dirty="0" err="1" smtClean="0">
                <a:hlinkClick r:id="rId5"/>
              </a:rPr>
              <a:t>Volkov</a:t>
            </a:r>
            <a:r>
              <a:rPr lang="en-US" sz="1400" dirty="0" err="1" smtClean="0"/>
              <a:t>’s</a:t>
            </a:r>
            <a:r>
              <a:rPr lang="en-US" sz="1400" dirty="0" smtClean="0"/>
              <a:t> talk at SC11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0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896" y="0"/>
            <a:ext cx="890420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>
                <a:hlinkClick r:id="rId3"/>
              </a:rPr>
              <a:t>Slide</a:t>
            </a:r>
            <a:r>
              <a:rPr lang="en-US" sz="1400" dirty="0" smtClean="0"/>
              <a:t> from </a:t>
            </a:r>
            <a:r>
              <a:rPr lang="en-US" sz="1400" dirty="0" smtClean="0">
                <a:hlinkClick r:id="rId4"/>
              </a:rPr>
              <a:t>Vasily </a:t>
            </a:r>
            <a:r>
              <a:rPr lang="en-US" sz="1400" dirty="0" err="1" smtClean="0">
                <a:hlinkClick r:id="rId4"/>
              </a:rPr>
              <a:t>Volkov</a:t>
            </a:r>
            <a:r>
              <a:rPr lang="en-US" sz="1400" dirty="0" err="1" smtClean="0"/>
              <a:t>’s</a:t>
            </a:r>
            <a:r>
              <a:rPr lang="en-US" sz="1400" dirty="0" smtClean="0"/>
              <a:t> talk at SC11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6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530" y="5498"/>
            <a:ext cx="9022941" cy="685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>
                <a:hlinkClick r:id="rId3"/>
              </a:rPr>
              <a:t>Slide</a:t>
            </a:r>
            <a:r>
              <a:rPr lang="en-US" sz="1400" dirty="0" smtClean="0"/>
              <a:t> from </a:t>
            </a:r>
            <a:r>
              <a:rPr lang="en-US" sz="1400" dirty="0" smtClean="0">
                <a:hlinkClick r:id="rId4"/>
              </a:rPr>
              <a:t>Vasily </a:t>
            </a:r>
            <a:r>
              <a:rPr lang="en-US" sz="1400" dirty="0" err="1" smtClean="0">
                <a:hlinkClick r:id="rId4"/>
              </a:rPr>
              <a:t>Volkov</a:t>
            </a:r>
            <a:r>
              <a:rPr lang="en-US" sz="1400" dirty="0" err="1" smtClean="0"/>
              <a:t>’s</a:t>
            </a:r>
            <a:r>
              <a:rPr lang="en-US" sz="1400" dirty="0" smtClean="0"/>
              <a:t> talk at SC11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2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921" y="0"/>
            <a:ext cx="897015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>
                <a:hlinkClick r:id="rId3"/>
              </a:rPr>
              <a:t>Slide</a:t>
            </a:r>
            <a:r>
              <a:rPr lang="en-US" sz="1400" dirty="0" smtClean="0"/>
              <a:t> from </a:t>
            </a:r>
            <a:r>
              <a:rPr lang="en-US" sz="1400" dirty="0" smtClean="0">
                <a:hlinkClick r:id="rId4"/>
              </a:rPr>
              <a:t>Vasily </a:t>
            </a:r>
            <a:r>
              <a:rPr lang="en-US" sz="1400" dirty="0" err="1" smtClean="0">
                <a:hlinkClick r:id="rId4"/>
              </a:rPr>
              <a:t>Volkov</a:t>
            </a:r>
            <a:r>
              <a:rPr lang="en-US" sz="1400" dirty="0" err="1" smtClean="0"/>
              <a:t>’s</a:t>
            </a:r>
            <a:r>
              <a:rPr lang="en-US" sz="1400" dirty="0" smtClean="0"/>
              <a:t> talk at SC11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4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6897" y="0"/>
            <a:ext cx="891020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>
                <a:hlinkClick r:id="rId3"/>
              </a:rPr>
              <a:t>Slide</a:t>
            </a:r>
            <a:r>
              <a:rPr lang="en-US" sz="1400" dirty="0" smtClean="0"/>
              <a:t> from </a:t>
            </a:r>
            <a:r>
              <a:rPr lang="en-US" sz="1400" dirty="0" smtClean="0">
                <a:hlinkClick r:id="rId4"/>
              </a:rPr>
              <a:t>Vasily </a:t>
            </a:r>
            <a:r>
              <a:rPr lang="en-US" sz="1400" dirty="0" err="1" smtClean="0">
                <a:hlinkClick r:id="rId4"/>
              </a:rPr>
              <a:t>Volkov</a:t>
            </a:r>
            <a:r>
              <a:rPr lang="en-US" sz="1400" dirty="0" err="1" smtClean="0"/>
              <a:t>’s</a:t>
            </a:r>
            <a:r>
              <a:rPr lang="en-US" sz="1400" dirty="0" smtClean="0"/>
              <a:t> talk at SC11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3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Instruction Optimizations</a:t>
            </a:r>
          </a:p>
          <a:p>
            <a:pPr lvl="1"/>
            <a:r>
              <a:rPr lang="en-US" dirty="0"/>
              <a:t>Mixed Instruction Types</a:t>
            </a:r>
          </a:p>
          <a:p>
            <a:pPr lvl="1"/>
            <a:r>
              <a:rPr lang="en-US" dirty="0" smtClean="0"/>
              <a:t>Loop </a:t>
            </a:r>
            <a:r>
              <a:rPr lang="en-US" dirty="0" smtClean="0"/>
              <a:t>Unrolling</a:t>
            </a:r>
          </a:p>
          <a:p>
            <a:pPr lvl="1"/>
            <a:r>
              <a:rPr lang="en-US" dirty="0" smtClean="0"/>
              <a:t>Thread </a:t>
            </a:r>
            <a:r>
              <a:rPr lang="en-US" dirty="0" smtClean="0"/>
              <a:t>Granularity</a:t>
            </a:r>
          </a:p>
          <a:p>
            <a:r>
              <a:rPr lang="en-US" dirty="0" smtClean="0"/>
              <a:t>Memory Optimizations</a:t>
            </a:r>
          </a:p>
          <a:p>
            <a:pPr lvl="1"/>
            <a:r>
              <a:rPr lang="en-US" dirty="0" smtClean="0"/>
              <a:t>Shared Memory Bank Conflicts</a:t>
            </a:r>
          </a:p>
          <a:p>
            <a:pPr lvl="1"/>
            <a:r>
              <a:rPr lang="en-US" dirty="0" smtClean="0"/>
              <a:t>Partition Camping</a:t>
            </a:r>
          </a:p>
          <a:p>
            <a:pPr lvl="1"/>
            <a:r>
              <a:rPr lang="en-US" dirty="0" smtClean="0"/>
              <a:t>Pinned Memory</a:t>
            </a:r>
          </a:p>
          <a:p>
            <a:pPr eaLnBrk="1" hangingPunct="1"/>
            <a:r>
              <a:rPr lang="en-US" dirty="0" smtClean="0"/>
              <a:t>Streams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00" y="0"/>
            <a:ext cx="8915400" cy="686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>
                <a:hlinkClick r:id="rId4"/>
              </a:rPr>
              <a:t>Slide</a:t>
            </a:r>
            <a:r>
              <a:rPr lang="en-US" sz="1400" dirty="0" smtClean="0"/>
              <a:t> from </a:t>
            </a:r>
            <a:r>
              <a:rPr lang="en-US" sz="1400" dirty="0" smtClean="0">
                <a:hlinkClick r:id="rId5"/>
              </a:rPr>
              <a:t>Vasily </a:t>
            </a:r>
            <a:r>
              <a:rPr lang="en-US" sz="1400" dirty="0" err="1" smtClean="0">
                <a:hlinkClick r:id="rId5"/>
              </a:rPr>
              <a:t>Volkov</a:t>
            </a:r>
            <a:r>
              <a:rPr lang="en-US" sz="1400" dirty="0" err="1" smtClean="0"/>
              <a:t>’s</a:t>
            </a:r>
            <a:r>
              <a:rPr lang="en-US" sz="1400" dirty="0" smtClean="0"/>
              <a:t> talk at SC11</a:t>
            </a: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83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Tradeoffs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count</a:t>
            </a:r>
          </a:p>
          <a:p>
            <a:r>
              <a:rPr lang="en-US" dirty="0" smtClean="0"/>
              <a:t>Block count</a:t>
            </a:r>
          </a:p>
          <a:p>
            <a:r>
              <a:rPr lang="en-US" dirty="0" smtClean="0"/>
              <a:t>Register count</a:t>
            </a:r>
          </a:p>
          <a:p>
            <a:r>
              <a:rPr lang="en-US" dirty="0" smtClean="0"/>
              <a:t>Shared memory size</a:t>
            </a:r>
          </a:p>
          <a:p>
            <a:r>
              <a:rPr lang="en-US" dirty="0" smtClean="0"/>
              <a:t>Instruction size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8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pool of on-chip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Allocated per block</a:t>
            </a:r>
            <a:endParaRPr lang="en-US" dirty="0"/>
          </a:p>
          <a:p>
            <a:r>
              <a:rPr lang="en-US" dirty="0"/>
              <a:t>Note: runs at base clock instead of </a:t>
            </a:r>
            <a:r>
              <a:rPr lang="en-US" dirty="0" err="1"/>
              <a:t>shader</a:t>
            </a:r>
            <a:r>
              <a:rPr lang="en-US" dirty="0"/>
              <a:t> clock</a:t>
            </a: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033963" y="4191000"/>
            <a:ext cx="22098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45" name="TextBox 3"/>
          <p:cNvSpPr txBox="1">
            <a:spLocks noChangeArrowheads="1"/>
          </p:cNvSpPr>
          <p:nvPr/>
        </p:nvSpPr>
        <p:spPr bwMode="auto">
          <a:xfrm>
            <a:off x="5110163" y="5257800"/>
            <a:ext cx="115887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Registers</a:t>
            </a:r>
          </a:p>
        </p:txBody>
      </p:sp>
      <p:sp>
        <p:nvSpPr>
          <p:cNvPr id="35846" name="TextBox 4"/>
          <p:cNvSpPr txBox="1">
            <a:spLocks noChangeArrowheads="1"/>
          </p:cNvSpPr>
          <p:nvPr/>
        </p:nvSpPr>
        <p:spPr bwMode="auto">
          <a:xfrm>
            <a:off x="5110163" y="4343400"/>
            <a:ext cx="205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Thread block slots</a:t>
            </a:r>
          </a:p>
        </p:txBody>
      </p:sp>
      <p:sp>
        <p:nvSpPr>
          <p:cNvPr id="35847" name="TextBox 5"/>
          <p:cNvSpPr txBox="1">
            <a:spLocks noChangeArrowheads="1"/>
          </p:cNvSpPr>
          <p:nvPr/>
        </p:nvSpPr>
        <p:spPr bwMode="auto">
          <a:xfrm>
            <a:off x="5110163" y="4800600"/>
            <a:ext cx="1454150" cy="369888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Thread slots</a:t>
            </a:r>
          </a:p>
        </p:txBody>
      </p:sp>
      <p:sp>
        <p:nvSpPr>
          <p:cNvPr id="35848" name="TextBox 6"/>
          <p:cNvSpPr txBox="1">
            <a:spLocks noChangeArrowheads="1"/>
          </p:cNvSpPr>
          <p:nvPr/>
        </p:nvSpPr>
        <p:spPr bwMode="auto">
          <a:xfrm>
            <a:off x="5110163" y="5726113"/>
            <a:ext cx="1825625" cy="36988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Shared memory</a:t>
            </a:r>
          </a:p>
        </p:txBody>
      </p:sp>
      <p:sp>
        <p:nvSpPr>
          <p:cNvPr id="35849" name="TextBox 8"/>
          <p:cNvSpPr txBox="1">
            <a:spLocks noChangeArrowheads="1"/>
          </p:cNvSpPr>
          <p:nvPr/>
        </p:nvSpPr>
        <p:spPr bwMode="auto">
          <a:xfrm>
            <a:off x="5795963" y="62484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SM</a:t>
            </a:r>
          </a:p>
        </p:txBody>
      </p:sp>
      <p:sp>
        <p:nvSpPr>
          <p:cNvPr id="35850" name="TextBox 9"/>
          <p:cNvSpPr txBox="1">
            <a:spLocks noChangeArrowheads="1"/>
          </p:cNvSpPr>
          <p:nvPr/>
        </p:nvSpPr>
        <p:spPr bwMode="auto">
          <a:xfrm>
            <a:off x="7624763" y="43434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35851" name="TextBox 10"/>
          <p:cNvSpPr txBox="1">
            <a:spLocks noChangeArrowheads="1"/>
          </p:cNvSpPr>
          <p:nvPr/>
        </p:nvSpPr>
        <p:spPr bwMode="auto">
          <a:xfrm>
            <a:off x="7624763" y="48006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768</a:t>
            </a:r>
          </a:p>
        </p:txBody>
      </p:sp>
      <p:sp>
        <p:nvSpPr>
          <p:cNvPr id="35852" name="TextBox 11"/>
          <p:cNvSpPr txBox="1">
            <a:spLocks noChangeArrowheads="1"/>
          </p:cNvSpPr>
          <p:nvPr/>
        </p:nvSpPr>
        <p:spPr bwMode="auto">
          <a:xfrm>
            <a:off x="7624763" y="5257800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8K registers</a:t>
            </a:r>
          </a:p>
        </p:txBody>
      </p:sp>
      <p:sp>
        <p:nvSpPr>
          <p:cNvPr id="35853" name="TextBox 12"/>
          <p:cNvSpPr txBox="1">
            <a:spLocks noChangeArrowheads="1"/>
          </p:cNvSpPr>
          <p:nvPr/>
        </p:nvSpPr>
        <p:spPr bwMode="auto">
          <a:xfrm>
            <a:off x="7624763" y="5715000"/>
            <a:ext cx="595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16K</a:t>
            </a:r>
          </a:p>
        </p:txBody>
      </p:sp>
      <p:sp>
        <p:nvSpPr>
          <p:cNvPr id="35854" name="TextBox 13"/>
          <p:cNvSpPr txBox="1">
            <a:spLocks noChangeArrowheads="1"/>
          </p:cNvSpPr>
          <p:nvPr/>
        </p:nvSpPr>
        <p:spPr bwMode="auto">
          <a:xfrm>
            <a:off x="7472363" y="3886200"/>
            <a:ext cx="1671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u="sng"/>
              <a:t>   G80 Limits   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4038600"/>
            <a:ext cx="4191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Shared memory access patterns can affect performance.  Why?</a:t>
            </a:r>
            <a:endParaRPr lang="en-US" sz="3200" i="1" kern="0" dirty="0">
              <a:solidFill>
                <a:srgbClr val="FF9933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1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/>
          <a:lstStyle/>
          <a:p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Sometimes called a </a:t>
            </a:r>
            <a:r>
              <a:rPr lang="en-US" i="1" dirty="0" smtClean="0">
                <a:solidFill>
                  <a:srgbClr val="FF0000"/>
                </a:solidFill>
              </a:rPr>
              <a:t>parallel data cache</a:t>
            </a:r>
          </a:p>
          <a:p>
            <a:pPr lvl="2"/>
            <a:r>
              <a:rPr lang="en-US" dirty="0" smtClean="0"/>
              <a:t>Multiple threads can access shared memory at the same time</a:t>
            </a:r>
          </a:p>
          <a:p>
            <a:pPr lvl="1"/>
            <a:r>
              <a:rPr lang="en-US" dirty="0" smtClean="0"/>
              <a:t>Memory is </a:t>
            </a:r>
            <a:r>
              <a:rPr lang="en-US" dirty="0" smtClean="0"/>
              <a:t>divided into </a:t>
            </a:r>
            <a:r>
              <a:rPr lang="en-US" i="1" dirty="0" smtClean="0">
                <a:solidFill>
                  <a:srgbClr val="FF0000"/>
                </a:solidFill>
              </a:rPr>
              <a:t>banks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(Why?)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6870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6871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6872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6873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6874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6875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6876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6877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6878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6879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6880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1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2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78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Conflicts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>
            <a:normAutofit/>
          </a:bodyPr>
          <a:lstStyle/>
          <a:p>
            <a:r>
              <a:rPr lang="en-US" dirty="0"/>
              <a:t>Banks</a:t>
            </a:r>
          </a:p>
          <a:p>
            <a:pPr lvl="1"/>
            <a:r>
              <a:rPr lang="en-US" dirty="0"/>
              <a:t>Each bank can service one address per two cycles</a:t>
            </a:r>
          </a:p>
          <a:p>
            <a:pPr lvl="1"/>
            <a:r>
              <a:rPr lang="en-US" dirty="0" smtClean="0"/>
              <a:t>Per-bank </a:t>
            </a:r>
            <a:r>
              <a:rPr lang="en-US" dirty="0" smtClean="0"/>
              <a:t>bandwidth: 32-bits per two </a:t>
            </a:r>
            <a:r>
              <a:rPr lang="en-US" dirty="0" smtClean="0"/>
              <a:t>(</a:t>
            </a:r>
            <a:r>
              <a:rPr lang="en-US" dirty="0" err="1" smtClean="0"/>
              <a:t>shader</a:t>
            </a:r>
            <a:r>
              <a:rPr lang="en-US" dirty="0" smtClean="0"/>
              <a:t> clock) cycles</a:t>
            </a:r>
            <a:endParaRPr lang="en-US" dirty="0" smtClean="0"/>
          </a:p>
          <a:p>
            <a:pPr lvl="1"/>
            <a:r>
              <a:rPr lang="en-US" dirty="0" smtClean="0"/>
              <a:t>Successive 32-bit words are assigned to successive </a:t>
            </a:r>
            <a:r>
              <a:rPr lang="en-US" dirty="0" smtClean="0"/>
              <a:t>banks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7894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7895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7896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7897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7898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7899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7900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7901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7902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7903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7904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5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6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5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Bank </a:t>
            </a:r>
            <a:r>
              <a:rPr lang="en-US" i="1" dirty="0" smtClean="0">
                <a:solidFill>
                  <a:srgbClr val="FF0000"/>
                </a:solidFill>
              </a:rPr>
              <a:t>Conflict</a:t>
            </a:r>
            <a:r>
              <a:rPr lang="en-US" dirty="0" smtClean="0"/>
              <a:t>:  Two simultaneous accesses to the same bank, but not the same address</a:t>
            </a:r>
          </a:p>
          <a:p>
            <a:pPr lvl="1"/>
            <a:r>
              <a:rPr lang="en-US" dirty="0" smtClean="0"/>
              <a:t>Serialized</a:t>
            </a:r>
          </a:p>
          <a:p>
            <a:r>
              <a:rPr lang="en-US" dirty="0" smtClean="0"/>
              <a:t>G80-GT200: </a:t>
            </a:r>
            <a:r>
              <a:rPr lang="en-US" dirty="0"/>
              <a:t>16 banks, with 8 SPs concurrently executing</a:t>
            </a:r>
          </a:p>
          <a:p>
            <a:r>
              <a:rPr lang="en-US" dirty="0"/>
              <a:t>Fermi: 32 banks, with 16 SPs concurrently executing </a:t>
            </a:r>
          </a:p>
          <a:p>
            <a:pPr lvl="1"/>
            <a:r>
              <a:rPr lang="en-US" dirty="0"/>
              <a:t>What does this mean for conflicts?</a:t>
            </a:r>
          </a:p>
          <a:p>
            <a:pPr lvl="2"/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8918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8919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8920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8921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8922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8923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8924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8925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8926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8927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8928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9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0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3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41529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1</a:t>
            </a:r>
          </a:p>
        </p:txBody>
      </p:sp>
      <p:sp>
        <p:nvSpPr>
          <p:cNvPr id="33" name="Rectangle 4"/>
          <p:cNvSpPr txBox="1">
            <a:spLocks noChangeArrowheads="1"/>
          </p:cNvSpPr>
          <p:nvPr/>
        </p:nvSpPr>
        <p:spPr>
          <a:xfrm>
            <a:off x="4838700" y="1676400"/>
            <a:ext cx="41529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Random 1:1 Permutation</a:t>
            </a:r>
          </a:p>
        </p:txBody>
      </p:sp>
      <p:grpSp>
        <p:nvGrpSpPr>
          <p:cNvPr id="39942" name="Group 5"/>
          <p:cNvGrpSpPr>
            <a:grpSpLocks/>
          </p:cNvGrpSpPr>
          <p:nvPr/>
        </p:nvGrpSpPr>
        <p:grpSpPr bwMode="auto">
          <a:xfrm>
            <a:off x="685800" y="2819400"/>
            <a:ext cx="3657600" cy="3276600"/>
            <a:chOff x="432" y="1680"/>
            <a:chExt cx="2304" cy="2064"/>
          </a:xfrm>
        </p:grpSpPr>
        <p:grpSp>
          <p:nvGrpSpPr>
            <p:cNvPr id="39981" name="Group 6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0005" name="AutoShape 7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0006" name="AutoShape 8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0007" name="AutoShape 9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0008" name="AutoShape 10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0009" name="AutoShape 11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0010" name="AutoShape 12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0011" name="AutoShape 13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0012" name="AutoShape 14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0013" name="AutoShape 15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0014" name="Group 16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0015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6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7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82" name="Group 20"/>
            <p:cNvGrpSpPr>
              <a:grpSpLocks/>
            </p:cNvGrpSpPr>
            <p:nvPr/>
          </p:nvGrpSpPr>
          <p:grpSpPr bwMode="auto">
            <a:xfrm>
              <a:off x="432" y="1680"/>
              <a:ext cx="768" cy="2064"/>
              <a:chOff x="4656" y="1488"/>
              <a:chExt cx="768" cy="2064"/>
            </a:xfrm>
          </p:grpSpPr>
          <p:sp>
            <p:nvSpPr>
              <p:cNvPr id="39992" name="AutoShape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39993" name="AutoShape 22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39994" name="AutoShape 23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39995" name="AutoShape 24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39996" name="AutoShape 25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39997" name="AutoShape 26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39998" name="AutoShape 27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39999" name="AutoShape 28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0000" name="AutoShape 29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0001" name="Group 30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0002" name="Oval 31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3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4" name="Oval 33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9983" name="AutoShape 34"/>
            <p:cNvCxnSpPr>
              <a:cxnSpLocks noChangeShapeType="1"/>
              <a:stCxn id="40000" idx="4"/>
              <a:endCxn id="40013" idx="2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4" name="AutoShape 35"/>
            <p:cNvCxnSpPr>
              <a:cxnSpLocks noChangeShapeType="1"/>
              <a:stCxn id="39999" idx="4"/>
              <a:endCxn id="40012" idx="2"/>
            </p:cNvCxnSpPr>
            <p:nvPr/>
          </p:nvCxnSpPr>
          <p:spPr bwMode="auto">
            <a:xfrm>
              <a:off x="1136" y="200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5" name="AutoShape 36"/>
            <p:cNvCxnSpPr>
              <a:cxnSpLocks noChangeShapeType="1"/>
              <a:stCxn id="39998" idx="4"/>
              <a:endCxn id="40011" idx="2"/>
            </p:cNvCxnSpPr>
            <p:nvPr/>
          </p:nvCxnSpPr>
          <p:spPr bwMode="auto">
            <a:xfrm>
              <a:off x="1136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6" name="AutoShape 37"/>
            <p:cNvCxnSpPr>
              <a:cxnSpLocks noChangeShapeType="1"/>
              <a:stCxn id="39997" idx="4"/>
              <a:endCxn id="40010" idx="2"/>
            </p:cNvCxnSpPr>
            <p:nvPr/>
          </p:nvCxnSpPr>
          <p:spPr bwMode="auto">
            <a:xfrm>
              <a:off x="1136" y="234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7" name="AutoShape 38"/>
            <p:cNvCxnSpPr>
              <a:cxnSpLocks noChangeShapeType="1"/>
              <a:stCxn id="39996" idx="4"/>
              <a:endCxn id="40009" idx="2"/>
            </p:cNvCxnSpPr>
            <p:nvPr/>
          </p:nvCxnSpPr>
          <p:spPr bwMode="auto">
            <a:xfrm>
              <a:off x="1136" y="251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8" name="AutoShape 39"/>
            <p:cNvCxnSpPr>
              <a:cxnSpLocks noChangeShapeType="1"/>
              <a:stCxn id="39995" idx="4"/>
              <a:endCxn id="40008" idx="2"/>
            </p:cNvCxnSpPr>
            <p:nvPr/>
          </p:nvCxnSpPr>
          <p:spPr bwMode="auto">
            <a:xfrm>
              <a:off x="1136" y="269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9" name="AutoShape 40"/>
            <p:cNvCxnSpPr>
              <a:cxnSpLocks noChangeShapeType="1"/>
              <a:stCxn id="39994" idx="4"/>
              <a:endCxn id="40007" idx="2"/>
            </p:cNvCxnSpPr>
            <p:nvPr/>
          </p:nvCxnSpPr>
          <p:spPr bwMode="auto">
            <a:xfrm>
              <a:off x="1136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0" name="AutoShape 41"/>
            <p:cNvCxnSpPr>
              <a:cxnSpLocks noChangeShapeType="1"/>
              <a:stCxn id="39993" idx="4"/>
              <a:endCxn id="40006" idx="2"/>
            </p:cNvCxnSpPr>
            <p:nvPr/>
          </p:nvCxnSpPr>
          <p:spPr bwMode="auto">
            <a:xfrm>
              <a:off x="1136" y="30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1" name="AutoShape 42"/>
            <p:cNvCxnSpPr>
              <a:cxnSpLocks noChangeShapeType="1"/>
              <a:stCxn id="39992" idx="4"/>
              <a:endCxn id="40005" idx="2"/>
            </p:cNvCxnSpPr>
            <p:nvPr/>
          </p:nvCxnSpPr>
          <p:spPr bwMode="auto">
            <a:xfrm>
              <a:off x="1136" y="365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43" name="Group 43"/>
          <p:cNvGrpSpPr>
            <a:grpSpLocks/>
          </p:cNvGrpSpPr>
          <p:nvPr/>
        </p:nvGrpSpPr>
        <p:grpSpPr bwMode="auto">
          <a:xfrm>
            <a:off x="4800600" y="2819400"/>
            <a:ext cx="3657600" cy="3276600"/>
            <a:chOff x="3024" y="1680"/>
            <a:chExt cx="2304" cy="2064"/>
          </a:xfrm>
        </p:grpSpPr>
        <p:grpSp>
          <p:nvGrpSpPr>
            <p:cNvPr id="39944" name="Group 44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656" y="1488"/>
              <a:chExt cx="768" cy="2064"/>
            </a:xfrm>
          </p:grpSpPr>
          <p:sp>
            <p:nvSpPr>
              <p:cNvPr id="39968" name="AutoShape 45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39969" name="AutoShape 46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39970" name="AutoShape 47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39971" name="AutoShape 48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39972" name="AutoShape 49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39973" name="AutoShape 50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39974" name="AutoShape 51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39975" name="AutoShape 52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39976" name="AutoShape 53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39977" name="Group 54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39978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9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0" name="Oval 5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45" name="Group 58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39955" name="AutoShape 5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39956" name="AutoShape 6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39957" name="AutoShape 6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39958" name="AutoShape 6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39959" name="AutoShape 6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39960" name="AutoShape 6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39961" name="AutoShape 6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39962" name="AutoShape 6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39963" name="AutoShape 6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39964" name="Group 6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39965" name="Oval 6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6" name="Oval 7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7" name="Oval 7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9946" name="AutoShape 72"/>
            <p:cNvCxnSpPr>
              <a:cxnSpLocks noChangeShapeType="1"/>
              <a:stCxn id="39963" idx="4"/>
              <a:endCxn id="39975" idx="2"/>
            </p:cNvCxnSpPr>
            <p:nvPr/>
          </p:nvCxnSpPr>
          <p:spPr bwMode="auto">
            <a:xfrm>
              <a:off x="3728" y="1832"/>
              <a:ext cx="832" cy="1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7" name="AutoShape 73"/>
            <p:cNvCxnSpPr>
              <a:cxnSpLocks noChangeShapeType="1"/>
              <a:stCxn id="39962" idx="4"/>
              <a:endCxn id="39971" idx="2"/>
            </p:cNvCxnSpPr>
            <p:nvPr/>
          </p:nvCxnSpPr>
          <p:spPr bwMode="auto">
            <a:xfrm>
              <a:off x="3728" y="2000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8" name="AutoShape 74"/>
            <p:cNvCxnSpPr>
              <a:cxnSpLocks noChangeShapeType="1"/>
              <a:stCxn id="39961" idx="4"/>
              <a:endCxn id="39974" idx="2"/>
            </p:cNvCxnSpPr>
            <p:nvPr/>
          </p:nvCxnSpPr>
          <p:spPr bwMode="auto">
            <a:xfrm>
              <a:off x="3728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9" name="AutoShape 75"/>
            <p:cNvCxnSpPr>
              <a:cxnSpLocks noChangeShapeType="1"/>
              <a:stCxn id="39960" idx="4"/>
              <a:endCxn id="39976" idx="2"/>
            </p:cNvCxnSpPr>
            <p:nvPr/>
          </p:nvCxnSpPr>
          <p:spPr bwMode="auto">
            <a:xfrm flipV="1">
              <a:off x="3728" y="1832"/>
              <a:ext cx="832" cy="5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0" name="AutoShape 76"/>
            <p:cNvCxnSpPr>
              <a:cxnSpLocks noChangeShapeType="1"/>
              <a:stCxn id="39959" idx="4"/>
              <a:endCxn id="39973" idx="2"/>
            </p:cNvCxnSpPr>
            <p:nvPr/>
          </p:nvCxnSpPr>
          <p:spPr bwMode="auto">
            <a:xfrm flipV="1">
              <a:off x="3728" y="2342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1" name="AutoShape 77"/>
            <p:cNvCxnSpPr>
              <a:cxnSpLocks noChangeShapeType="1"/>
              <a:stCxn id="39958" idx="4"/>
              <a:endCxn id="39969" idx="2"/>
            </p:cNvCxnSpPr>
            <p:nvPr/>
          </p:nvCxnSpPr>
          <p:spPr bwMode="auto">
            <a:xfrm>
              <a:off x="3728" y="2690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AutoShape 78"/>
            <p:cNvCxnSpPr>
              <a:cxnSpLocks noChangeShapeType="1"/>
              <a:stCxn id="39957" idx="4"/>
              <a:endCxn id="39970" idx="2"/>
            </p:cNvCxnSpPr>
            <p:nvPr/>
          </p:nvCxnSpPr>
          <p:spPr bwMode="auto">
            <a:xfrm>
              <a:off x="3728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AutoShape 79"/>
            <p:cNvCxnSpPr>
              <a:cxnSpLocks noChangeShapeType="1"/>
              <a:stCxn id="39956" idx="4"/>
              <a:endCxn id="39968" idx="2"/>
            </p:cNvCxnSpPr>
            <p:nvPr/>
          </p:nvCxnSpPr>
          <p:spPr bwMode="auto">
            <a:xfrm>
              <a:off x="3728" y="3032"/>
              <a:ext cx="832" cy="6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AutoShape 80"/>
            <p:cNvCxnSpPr>
              <a:cxnSpLocks noChangeShapeType="1"/>
              <a:stCxn id="39955" idx="4"/>
              <a:endCxn id="39972" idx="2"/>
            </p:cNvCxnSpPr>
            <p:nvPr/>
          </p:nvCxnSpPr>
          <p:spPr bwMode="auto">
            <a:xfrm flipV="1">
              <a:off x="3728" y="2516"/>
              <a:ext cx="832" cy="1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07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41529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2</a:t>
            </a:r>
          </a:p>
        </p:txBody>
      </p:sp>
      <p:sp>
        <p:nvSpPr>
          <p:cNvPr id="106" name="Rectangle 4"/>
          <p:cNvSpPr txBox="1">
            <a:spLocks noChangeArrowheads="1"/>
          </p:cNvSpPr>
          <p:nvPr/>
        </p:nvSpPr>
        <p:spPr>
          <a:xfrm>
            <a:off x="4838700" y="1676400"/>
            <a:ext cx="41529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8</a:t>
            </a: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685800" y="2819400"/>
            <a:ext cx="3657600" cy="3276600"/>
            <a:chOff x="432" y="1680"/>
            <a:chExt cx="2304" cy="2064"/>
          </a:xfrm>
        </p:grpSpPr>
        <p:sp>
          <p:nvSpPr>
            <p:cNvPr id="41009" name="AutoShape 6"/>
            <p:cNvSpPr>
              <a:spLocks noChangeArrowheads="1"/>
            </p:cNvSpPr>
            <p:nvPr/>
          </p:nvSpPr>
          <p:spPr bwMode="auto">
            <a:xfrm>
              <a:off x="432" y="350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11</a:t>
              </a:r>
            </a:p>
          </p:txBody>
        </p:sp>
        <p:sp>
          <p:nvSpPr>
            <p:cNvPr id="41010" name="AutoShape 7"/>
            <p:cNvSpPr>
              <a:spLocks noChangeArrowheads="1"/>
            </p:cNvSpPr>
            <p:nvPr/>
          </p:nvSpPr>
          <p:spPr bwMode="auto">
            <a:xfrm>
              <a:off x="432" y="33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10</a:t>
              </a:r>
            </a:p>
          </p:txBody>
        </p:sp>
        <p:sp>
          <p:nvSpPr>
            <p:cNvPr id="41011" name="AutoShape 8"/>
            <p:cNvSpPr>
              <a:spLocks noChangeArrowheads="1"/>
            </p:cNvSpPr>
            <p:nvPr/>
          </p:nvSpPr>
          <p:spPr bwMode="auto">
            <a:xfrm>
              <a:off x="432" y="31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9</a:t>
              </a:r>
            </a:p>
          </p:txBody>
        </p:sp>
        <p:sp>
          <p:nvSpPr>
            <p:cNvPr id="41012" name="AutoShape 9"/>
            <p:cNvSpPr>
              <a:spLocks noChangeArrowheads="1"/>
            </p:cNvSpPr>
            <p:nvPr/>
          </p:nvSpPr>
          <p:spPr bwMode="auto">
            <a:xfrm>
              <a:off x="432" y="29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8</a:t>
              </a:r>
            </a:p>
          </p:txBody>
        </p:sp>
        <p:sp>
          <p:nvSpPr>
            <p:cNvPr id="41013" name="AutoShape 10"/>
            <p:cNvSpPr>
              <a:spLocks noChangeArrowheads="1"/>
            </p:cNvSpPr>
            <p:nvPr/>
          </p:nvSpPr>
          <p:spPr bwMode="auto">
            <a:xfrm>
              <a:off x="432" y="236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1014" name="AutoShape 11"/>
            <p:cNvSpPr>
              <a:spLocks noChangeArrowheads="1"/>
            </p:cNvSpPr>
            <p:nvPr/>
          </p:nvSpPr>
          <p:spPr bwMode="auto">
            <a:xfrm>
              <a:off x="432" y="219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1015" name="AutoShape 12"/>
            <p:cNvSpPr>
              <a:spLocks noChangeArrowheads="1"/>
            </p:cNvSpPr>
            <p:nvPr/>
          </p:nvSpPr>
          <p:spPr bwMode="auto">
            <a:xfrm>
              <a:off x="432" y="202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1016" name="AutoShape 13"/>
            <p:cNvSpPr>
              <a:spLocks noChangeArrowheads="1"/>
            </p:cNvSpPr>
            <p:nvPr/>
          </p:nvSpPr>
          <p:spPr bwMode="auto">
            <a:xfrm>
              <a:off x="432" y="184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1017" name="AutoShape 14"/>
            <p:cNvSpPr>
              <a:spLocks noChangeArrowheads="1"/>
            </p:cNvSpPr>
            <p:nvPr/>
          </p:nvSpPr>
          <p:spPr bwMode="auto">
            <a:xfrm>
              <a:off x="432" y="168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1018" name="Group 15"/>
            <p:cNvGrpSpPr>
              <a:grpSpLocks/>
            </p:cNvGrpSpPr>
            <p:nvPr/>
          </p:nvGrpSpPr>
          <p:grpSpPr bwMode="auto">
            <a:xfrm>
              <a:off x="768" y="2688"/>
              <a:ext cx="48" cy="240"/>
              <a:chOff x="2400" y="2832"/>
              <a:chExt cx="48" cy="240"/>
            </a:xfrm>
          </p:grpSpPr>
          <p:sp>
            <p:nvSpPr>
              <p:cNvPr id="41042" name="Oval 16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3" name="Oval 1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4" name="Oval 18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1019" name="AutoShape 19"/>
            <p:cNvCxnSpPr>
              <a:cxnSpLocks noChangeShapeType="1"/>
              <a:stCxn id="41017" idx="4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0" name="AutoShape 20"/>
            <p:cNvCxnSpPr>
              <a:cxnSpLocks noChangeShapeType="1"/>
              <a:stCxn id="41016" idx="4"/>
            </p:cNvCxnSpPr>
            <p:nvPr/>
          </p:nvCxnSpPr>
          <p:spPr bwMode="auto">
            <a:xfrm>
              <a:off x="1136" y="2000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1" name="AutoShape 21"/>
            <p:cNvCxnSpPr>
              <a:cxnSpLocks noChangeShapeType="1"/>
              <a:stCxn id="41015" idx="4"/>
            </p:cNvCxnSpPr>
            <p:nvPr/>
          </p:nvCxnSpPr>
          <p:spPr bwMode="auto">
            <a:xfrm>
              <a:off x="1136" y="2174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2" name="AutoShape 22"/>
            <p:cNvCxnSpPr>
              <a:cxnSpLocks noChangeShapeType="1"/>
              <a:stCxn id="41014" idx="4"/>
            </p:cNvCxnSpPr>
            <p:nvPr/>
          </p:nvCxnSpPr>
          <p:spPr bwMode="auto">
            <a:xfrm>
              <a:off x="1136" y="2342"/>
              <a:ext cx="832" cy="5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3" name="AutoShape 23"/>
            <p:cNvCxnSpPr>
              <a:cxnSpLocks noChangeShapeType="1"/>
              <a:stCxn id="41012" idx="4"/>
            </p:cNvCxnSpPr>
            <p:nvPr/>
          </p:nvCxnSpPr>
          <p:spPr bwMode="auto">
            <a:xfrm flipV="1">
              <a:off x="1136" y="1832"/>
              <a:ext cx="832" cy="13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4" name="AutoShape 24"/>
            <p:cNvCxnSpPr>
              <a:cxnSpLocks noChangeShapeType="1"/>
              <a:stCxn id="41011" idx="4"/>
            </p:cNvCxnSpPr>
            <p:nvPr/>
          </p:nvCxnSpPr>
          <p:spPr bwMode="auto">
            <a:xfrm flipV="1">
              <a:off x="1136" y="2174"/>
              <a:ext cx="832" cy="11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5" name="AutoShape 25"/>
            <p:cNvCxnSpPr>
              <a:cxnSpLocks noChangeShapeType="1"/>
              <a:stCxn id="41010" idx="4"/>
            </p:cNvCxnSpPr>
            <p:nvPr/>
          </p:nvCxnSpPr>
          <p:spPr bwMode="auto">
            <a:xfrm flipV="1">
              <a:off x="1136" y="2516"/>
              <a:ext cx="832" cy="9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6" name="AutoShape 26"/>
            <p:cNvCxnSpPr>
              <a:cxnSpLocks noChangeShapeType="1"/>
              <a:stCxn id="41009" idx="4"/>
            </p:cNvCxnSpPr>
            <p:nvPr/>
          </p:nvCxnSpPr>
          <p:spPr bwMode="auto">
            <a:xfrm flipV="1">
              <a:off x="1136" y="2858"/>
              <a:ext cx="832" cy="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7" name="AutoShape 27"/>
            <p:cNvCxnSpPr>
              <a:cxnSpLocks noChangeShapeType="1"/>
              <a:stCxn id="41013" idx="4"/>
            </p:cNvCxnSpPr>
            <p:nvPr/>
          </p:nvCxnSpPr>
          <p:spPr bwMode="auto">
            <a:xfrm>
              <a:off x="1136" y="2516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028" name="Group 28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1029" name="AutoShape 2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1030" name="AutoShape 3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1031" name="AutoShape 3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1032" name="AutoShape 3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1033" name="AutoShape 3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1034" name="AutoShape 3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1035" name="AutoShape 3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1036" name="AutoShape 3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1037" name="AutoShape 3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1038" name="Group 3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1039" name="Oval 3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0" name="Oval 4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1" name="Oval 4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967" name="Group 42"/>
          <p:cNvGrpSpPr>
            <a:grpSpLocks/>
          </p:cNvGrpSpPr>
          <p:nvPr/>
        </p:nvGrpSpPr>
        <p:grpSpPr bwMode="auto">
          <a:xfrm>
            <a:off x="4800600" y="2743200"/>
            <a:ext cx="3657600" cy="3352800"/>
            <a:chOff x="3024" y="1632"/>
            <a:chExt cx="2304" cy="2112"/>
          </a:xfrm>
        </p:grpSpPr>
        <p:grpSp>
          <p:nvGrpSpPr>
            <p:cNvPr id="40968" name="Group 43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40996" name="AutoShape 44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40997" name="AutoShape 45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40998" name="AutoShape 46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40999" name="AutoShape 47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41000" name="AutoShape 48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41001" name="AutoShape 49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41002" name="AutoShape 50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41003" name="AutoShape 51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1004" name="AutoShape 52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1005" name="Group 53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1006" name="Oval 54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07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08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40969" name="AutoShape 57"/>
            <p:cNvCxnSpPr>
              <a:cxnSpLocks noChangeShapeType="1"/>
              <a:stCxn id="41004" idx="4"/>
              <a:endCxn id="40987" idx="2"/>
            </p:cNvCxnSpPr>
            <p:nvPr/>
          </p:nvCxnSpPr>
          <p:spPr bwMode="auto">
            <a:xfrm>
              <a:off x="3728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0" name="AutoShape 58"/>
            <p:cNvCxnSpPr>
              <a:cxnSpLocks noChangeShapeType="1"/>
              <a:stCxn id="41003" idx="4"/>
              <a:endCxn id="40982" idx="2"/>
            </p:cNvCxnSpPr>
            <p:nvPr/>
          </p:nvCxnSpPr>
          <p:spPr bwMode="auto">
            <a:xfrm>
              <a:off x="3728" y="2000"/>
              <a:ext cx="832" cy="9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1" name="AutoShape 59"/>
            <p:cNvCxnSpPr>
              <a:cxnSpLocks noChangeShapeType="1"/>
              <a:stCxn id="41002" idx="4"/>
              <a:endCxn id="40987" idx="2"/>
            </p:cNvCxnSpPr>
            <p:nvPr/>
          </p:nvCxnSpPr>
          <p:spPr bwMode="auto">
            <a:xfrm flipV="1">
              <a:off x="3728" y="1832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2" name="AutoShape 60"/>
            <p:cNvCxnSpPr>
              <a:cxnSpLocks noChangeShapeType="1"/>
              <a:stCxn id="41001" idx="4"/>
              <a:endCxn id="40982" idx="2"/>
            </p:cNvCxnSpPr>
            <p:nvPr/>
          </p:nvCxnSpPr>
          <p:spPr bwMode="auto">
            <a:xfrm>
              <a:off x="3728" y="2342"/>
              <a:ext cx="83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3" name="AutoShape 61"/>
            <p:cNvCxnSpPr>
              <a:cxnSpLocks noChangeShapeType="1"/>
              <a:stCxn id="41000" idx="4"/>
              <a:endCxn id="40987" idx="2"/>
            </p:cNvCxnSpPr>
            <p:nvPr/>
          </p:nvCxnSpPr>
          <p:spPr bwMode="auto">
            <a:xfrm flipV="1">
              <a:off x="3728" y="1832"/>
              <a:ext cx="832" cy="6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4" name="AutoShape 62"/>
            <p:cNvCxnSpPr>
              <a:cxnSpLocks noChangeShapeType="1"/>
              <a:stCxn id="40999" idx="4"/>
              <a:endCxn id="40982" idx="2"/>
            </p:cNvCxnSpPr>
            <p:nvPr/>
          </p:nvCxnSpPr>
          <p:spPr bwMode="auto">
            <a:xfrm>
              <a:off x="3728" y="2690"/>
              <a:ext cx="832" cy="2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5" name="AutoShape 63"/>
            <p:cNvCxnSpPr>
              <a:cxnSpLocks noChangeShapeType="1"/>
              <a:stCxn id="40998" idx="4"/>
              <a:endCxn id="40987" idx="2"/>
            </p:cNvCxnSpPr>
            <p:nvPr/>
          </p:nvCxnSpPr>
          <p:spPr bwMode="auto">
            <a:xfrm flipV="1">
              <a:off x="3728" y="1832"/>
              <a:ext cx="832" cy="102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6" name="AutoShape 64"/>
            <p:cNvCxnSpPr>
              <a:cxnSpLocks noChangeShapeType="1"/>
              <a:stCxn id="40997" idx="4"/>
              <a:endCxn id="40982" idx="2"/>
            </p:cNvCxnSpPr>
            <p:nvPr/>
          </p:nvCxnSpPr>
          <p:spPr bwMode="auto">
            <a:xfrm flipV="1">
              <a:off x="3728" y="2918"/>
              <a:ext cx="832" cy="1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7" name="AutoShape 65"/>
            <p:cNvCxnSpPr>
              <a:cxnSpLocks noChangeShapeType="1"/>
              <a:stCxn id="40996" idx="4"/>
              <a:endCxn id="40982" idx="2"/>
            </p:cNvCxnSpPr>
            <p:nvPr/>
          </p:nvCxnSpPr>
          <p:spPr bwMode="auto">
            <a:xfrm flipV="1">
              <a:off x="3728" y="2918"/>
              <a:ext cx="832" cy="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978" name="Group 66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560" y="1680"/>
              <a:chExt cx="768" cy="2064"/>
            </a:xfrm>
          </p:grpSpPr>
          <p:sp>
            <p:nvSpPr>
              <p:cNvPr id="40981" name="AutoShape 67"/>
              <p:cNvSpPr>
                <a:spLocks noChangeArrowheads="1"/>
              </p:cNvSpPr>
              <p:nvPr/>
            </p:nvSpPr>
            <p:spPr bwMode="auto">
              <a:xfrm>
                <a:off x="4560" y="292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9</a:t>
                </a:r>
              </a:p>
            </p:txBody>
          </p:sp>
          <p:sp>
            <p:nvSpPr>
              <p:cNvPr id="40982" name="AutoShape 68"/>
              <p:cNvSpPr>
                <a:spLocks noChangeArrowheads="1"/>
              </p:cNvSpPr>
              <p:nvPr/>
            </p:nvSpPr>
            <p:spPr bwMode="auto">
              <a:xfrm>
                <a:off x="4560" y="276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8</a:t>
                </a:r>
              </a:p>
            </p:txBody>
          </p:sp>
          <p:sp>
            <p:nvSpPr>
              <p:cNvPr id="40983" name="AutoShape 69"/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0984" name="AutoShape 70"/>
              <p:cNvSpPr>
                <a:spLocks noChangeArrowheads="1"/>
              </p:cNvSpPr>
              <p:nvPr/>
            </p:nvSpPr>
            <p:spPr bwMode="auto">
              <a:xfrm>
                <a:off x="4560" y="259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0985" name="AutoShape 71"/>
              <p:cNvSpPr>
                <a:spLocks noChangeArrowheads="1"/>
              </p:cNvSpPr>
              <p:nvPr/>
            </p:nvSpPr>
            <p:spPr bwMode="auto">
              <a:xfrm>
                <a:off x="4560" y="202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0986" name="AutoShape 72"/>
              <p:cNvSpPr>
                <a:spLocks noChangeArrowheads="1"/>
              </p:cNvSpPr>
              <p:nvPr/>
            </p:nvSpPr>
            <p:spPr bwMode="auto">
              <a:xfrm>
                <a:off x="4560" y="184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0987" name="AutoShape 73"/>
              <p:cNvSpPr>
                <a:spLocks noChangeArrowheads="1"/>
              </p:cNvSpPr>
              <p:nvPr/>
            </p:nvSpPr>
            <p:spPr bwMode="auto">
              <a:xfrm>
                <a:off x="4560" y="168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0988" name="Group 74"/>
              <p:cNvGrpSpPr>
                <a:grpSpLocks/>
              </p:cNvGrpSpPr>
              <p:nvPr/>
            </p:nvGrpSpPr>
            <p:grpSpPr bwMode="auto">
              <a:xfrm>
                <a:off x="4914" y="3216"/>
                <a:ext cx="48" cy="240"/>
                <a:chOff x="2400" y="2832"/>
                <a:chExt cx="48" cy="240"/>
              </a:xfrm>
            </p:grpSpPr>
            <p:sp>
              <p:nvSpPr>
                <p:cNvPr id="40993" name="Oval 7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4" name="Oval 7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5" name="Oval 7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989" name="Group 78"/>
              <p:cNvGrpSpPr>
                <a:grpSpLocks/>
              </p:cNvGrpSpPr>
              <p:nvPr/>
            </p:nvGrpSpPr>
            <p:grpSpPr bwMode="auto">
              <a:xfrm>
                <a:off x="4914" y="2304"/>
                <a:ext cx="48" cy="240"/>
                <a:chOff x="2400" y="2832"/>
                <a:chExt cx="48" cy="240"/>
              </a:xfrm>
            </p:grpSpPr>
            <p:sp>
              <p:nvSpPr>
                <p:cNvPr id="40990" name="Oval 7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1" name="Oval 8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2" name="Oval 8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979" name="Text Box 82"/>
            <p:cNvSpPr txBox="1">
              <a:spLocks noChangeArrowheads="1"/>
            </p:cNvSpPr>
            <p:nvPr/>
          </p:nvSpPr>
          <p:spPr bwMode="auto">
            <a:xfrm>
              <a:off x="4272" y="1632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x8</a:t>
              </a:r>
            </a:p>
          </p:txBody>
        </p:sp>
        <p:sp>
          <p:nvSpPr>
            <p:cNvPr id="40980" name="Text Box 83"/>
            <p:cNvSpPr txBox="1">
              <a:spLocks noChangeArrowheads="1"/>
            </p:cNvSpPr>
            <p:nvPr/>
          </p:nvSpPr>
          <p:spPr bwMode="auto">
            <a:xfrm>
              <a:off x="4320" y="302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x8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/>
          <a:lstStyle/>
          <a:p>
            <a:r>
              <a:rPr lang="en-US" dirty="0" smtClean="0"/>
              <a:t>Fast Path </a:t>
            </a:r>
            <a:r>
              <a:rPr lang="en-US" dirty="0" smtClean="0"/>
              <a:t>1 (G80)</a:t>
            </a:r>
            <a:endParaRPr lang="en-US" dirty="0" smtClean="0"/>
          </a:p>
          <a:p>
            <a:pPr lvl="1"/>
            <a:r>
              <a:rPr lang="en-US" dirty="0" smtClean="0"/>
              <a:t>All threads in a half-warp access different banks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5410200" y="3124200"/>
            <a:ext cx="3657600" cy="3276600"/>
            <a:chOff x="432" y="1680"/>
            <a:chExt cx="2304" cy="2064"/>
          </a:xfrm>
        </p:grpSpPr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2014" name="AutoShape 7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2015" name="AutoShape 8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2016" name="AutoShape 9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2017" name="AutoShape 10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2018" name="AutoShape 11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2019" name="AutoShape 12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2020" name="AutoShape 13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2021" name="AutoShape 14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2022" name="AutoShape 15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2023" name="Group 16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2024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5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6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991" name="Group 20"/>
            <p:cNvGrpSpPr>
              <a:grpSpLocks/>
            </p:cNvGrpSpPr>
            <p:nvPr/>
          </p:nvGrpSpPr>
          <p:grpSpPr bwMode="auto">
            <a:xfrm>
              <a:off x="432" y="1680"/>
              <a:ext cx="768" cy="2064"/>
              <a:chOff x="4656" y="1488"/>
              <a:chExt cx="768" cy="2064"/>
            </a:xfrm>
          </p:grpSpPr>
          <p:sp>
            <p:nvSpPr>
              <p:cNvPr id="42001" name="AutoShape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42002" name="AutoShape 22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42003" name="AutoShape 23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42004" name="AutoShape 24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42005" name="AutoShape 25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42006" name="AutoShape 26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42007" name="AutoShape 27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42008" name="AutoShape 28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2009" name="AutoShape 29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2010" name="Group 30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2011" name="Oval 31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2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3" name="Oval 33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41992" name="AutoShape 34"/>
            <p:cNvCxnSpPr>
              <a:cxnSpLocks noChangeShapeType="1"/>
              <a:stCxn id="42009" idx="4"/>
              <a:endCxn id="42022" idx="2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3" name="AutoShape 35"/>
            <p:cNvCxnSpPr>
              <a:cxnSpLocks noChangeShapeType="1"/>
              <a:stCxn id="42008" idx="4"/>
              <a:endCxn id="42021" idx="2"/>
            </p:cNvCxnSpPr>
            <p:nvPr/>
          </p:nvCxnSpPr>
          <p:spPr bwMode="auto">
            <a:xfrm>
              <a:off x="1136" y="200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4" name="AutoShape 36"/>
            <p:cNvCxnSpPr>
              <a:cxnSpLocks noChangeShapeType="1"/>
              <a:stCxn id="42007" idx="4"/>
              <a:endCxn id="42020" idx="2"/>
            </p:cNvCxnSpPr>
            <p:nvPr/>
          </p:nvCxnSpPr>
          <p:spPr bwMode="auto">
            <a:xfrm>
              <a:off x="1136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5" name="AutoShape 37"/>
            <p:cNvCxnSpPr>
              <a:cxnSpLocks noChangeShapeType="1"/>
              <a:stCxn id="42006" idx="4"/>
              <a:endCxn id="42019" idx="2"/>
            </p:cNvCxnSpPr>
            <p:nvPr/>
          </p:nvCxnSpPr>
          <p:spPr bwMode="auto">
            <a:xfrm>
              <a:off x="1136" y="234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6" name="AutoShape 38"/>
            <p:cNvCxnSpPr>
              <a:cxnSpLocks noChangeShapeType="1"/>
              <a:stCxn id="42005" idx="4"/>
              <a:endCxn id="42018" idx="2"/>
            </p:cNvCxnSpPr>
            <p:nvPr/>
          </p:nvCxnSpPr>
          <p:spPr bwMode="auto">
            <a:xfrm>
              <a:off x="1136" y="251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7" name="AutoShape 39"/>
            <p:cNvCxnSpPr>
              <a:cxnSpLocks noChangeShapeType="1"/>
              <a:stCxn id="42004" idx="4"/>
              <a:endCxn id="42017" idx="2"/>
            </p:cNvCxnSpPr>
            <p:nvPr/>
          </p:nvCxnSpPr>
          <p:spPr bwMode="auto">
            <a:xfrm>
              <a:off x="1136" y="269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8" name="AutoShape 40"/>
            <p:cNvCxnSpPr>
              <a:cxnSpLocks noChangeShapeType="1"/>
              <a:stCxn id="42003" idx="4"/>
              <a:endCxn id="42016" idx="2"/>
            </p:cNvCxnSpPr>
            <p:nvPr/>
          </p:nvCxnSpPr>
          <p:spPr bwMode="auto">
            <a:xfrm>
              <a:off x="1136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9" name="AutoShape 41"/>
            <p:cNvCxnSpPr>
              <a:cxnSpLocks noChangeShapeType="1"/>
              <a:stCxn id="42002" idx="4"/>
              <a:endCxn id="42015" idx="2"/>
            </p:cNvCxnSpPr>
            <p:nvPr/>
          </p:nvCxnSpPr>
          <p:spPr bwMode="auto">
            <a:xfrm>
              <a:off x="1136" y="30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0" name="AutoShape 42"/>
            <p:cNvCxnSpPr>
              <a:cxnSpLocks noChangeShapeType="1"/>
              <a:stCxn id="42001" idx="4"/>
              <a:endCxn id="42014" idx="2"/>
            </p:cNvCxnSpPr>
            <p:nvPr/>
          </p:nvCxnSpPr>
          <p:spPr bwMode="auto">
            <a:xfrm>
              <a:off x="1136" y="365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28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/>
          <a:lstStyle/>
          <a:p>
            <a:r>
              <a:rPr lang="en-US" dirty="0" smtClean="0"/>
              <a:t>Fast Path </a:t>
            </a:r>
            <a:r>
              <a:rPr lang="en-US" dirty="0" smtClean="0"/>
              <a:t>2 (G80)</a:t>
            </a:r>
            <a:endParaRPr lang="en-US" dirty="0" smtClean="0"/>
          </a:p>
          <a:p>
            <a:pPr lvl="1"/>
            <a:r>
              <a:rPr lang="en-US" dirty="0" smtClean="0"/>
              <a:t>All threads in a half-warp access the same address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7848600" y="3124200"/>
            <a:ext cx="1219200" cy="3276600"/>
            <a:chOff x="4656" y="1488"/>
            <a:chExt cx="768" cy="2064"/>
          </a:xfrm>
        </p:grpSpPr>
        <p:sp>
          <p:nvSpPr>
            <p:cNvPr id="43038" name="AutoShape 7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43039" name="AutoShape 8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43040" name="AutoShape 9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43041" name="AutoShape 10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43042" name="AutoShape 11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43043" name="AutoShape 12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43044" name="AutoShape 13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43045" name="AutoShape 14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43046" name="AutoShape 15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43047" name="Group 16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43048" name="Oval 17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9" name="Oval 18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Oval 19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014" name="Group 20"/>
          <p:cNvGrpSpPr>
            <a:grpSpLocks/>
          </p:cNvGrpSpPr>
          <p:nvPr/>
        </p:nvGrpSpPr>
        <p:grpSpPr bwMode="auto">
          <a:xfrm>
            <a:off x="5410200" y="3124200"/>
            <a:ext cx="1219200" cy="3276600"/>
            <a:chOff x="4656" y="1488"/>
            <a:chExt cx="768" cy="2064"/>
          </a:xfrm>
        </p:grpSpPr>
        <p:sp>
          <p:nvSpPr>
            <p:cNvPr id="43025" name="AutoShape 21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15</a:t>
              </a:r>
            </a:p>
          </p:txBody>
        </p:sp>
        <p:sp>
          <p:nvSpPr>
            <p:cNvPr id="43026" name="AutoShape 22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7</a:t>
              </a:r>
            </a:p>
          </p:txBody>
        </p:sp>
        <p:sp>
          <p:nvSpPr>
            <p:cNvPr id="43027" name="AutoShape 23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6</a:t>
              </a:r>
            </a:p>
          </p:txBody>
        </p:sp>
        <p:sp>
          <p:nvSpPr>
            <p:cNvPr id="43028" name="AutoShape 24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5</a:t>
              </a:r>
            </a:p>
          </p:txBody>
        </p:sp>
        <p:sp>
          <p:nvSpPr>
            <p:cNvPr id="43029" name="AutoShape 25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3030" name="AutoShape 26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3031" name="AutoShape 27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3032" name="AutoShape 28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3033" name="AutoShape 29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3034" name="Group 30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43035" name="Oval 31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6" name="Oval 32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7" name="Oval 33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43015" name="AutoShape 34"/>
          <p:cNvCxnSpPr>
            <a:cxnSpLocks noChangeShapeType="1"/>
            <a:stCxn id="43033" idx="4"/>
            <a:endCxn id="43046" idx="2"/>
          </p:cNvCxnSpPr>
          <p:nvPr/>
        </p:nvCxnSpPr>
        <p:spPr bwMode="auto">
          <a:xfrm>
            <a:off x="6527800" y="3365500"/>
            <a:ext cx="1320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AutoShape 35"/>
          <p:cNvCxnSpPr>
            <a:cxnSpLocks noChangeShapeType="1"/>
            <a:stCxn id="43032" idx="4"/>
            <a:endCxn id="43046" idx="2"/>
          </p:cNvCxnSpPr>
          <p:nvPr/>
        </p:nvCxnSpPr>
        <p:spPr bwMode="auto">
          <a:xfrm flipV="1">
            <a:off x="6527800" y="3365500"/>
            <a:ext cx="1320800" cy="266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AutoShape 36"/>
          <p:cNvCxnSpPr>
            <a:cxnSpLocks noChangeShapeType="1"/>
            <a:stCxn id="43031" idx="4"/>
            <a:endCxn id="43046" idx="2"/>
          </p:cNvCxnSpPr>
          <p:nvPr/>
        </p:nvCxnSpPr>
        <p:spPr bwMode="auto">
          <a:xfrm flipV="1">
            <a:off x="6527800" y="3365500"/>
            <a:ext cx="13208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8" name="AutoShape 37"/>
          <p:cNvCxnSpPr>
            <a:cxnSpLocks noChangeShapeType="1"/>
            <a:stCxn id="43030" idx="4"/>
            <a:endCxn id="43046" idx="2"/>
          </p:cNvCxnSpPr>
          <p:nvPr/>
        </p:nvCxnSpPr>
        <p:spPr bwMode="auto">
          <a:xfrm flipV="1">
            <a:off x="6527800" y="3365500"/>
            <a:ext cx="1320800" cy="809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9" name="AutoShape 38"/>
          <p:cNvCxnSpPr>
            <a:cxnSpLocks noChangeShapeType="1"/>
            <a:stCxn id="43029" idx="4"/>
            <a:endCxn id="43046" idx="2"/>
          </p:cNvCxnSpPr>
          <p:nvPr/>
        </p:nvCxnSpPr>
        <p:spPr bwMode="auto">
          <a:xfrm flipV="1">
            <a:off x="6527800" y="3365500"/>
            <a:ext cx="1320800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AutoShape 39"/>
          <p:cNvCxnSpPr>
            <a:cxnSpLocks noChangeShapeType="1"/>
            <a:stCxn id="43028" idx="4"/>
            <a:endCxn id="43046" idx="2"/>
          </p:cNvCxnSpPr>
          <p:nvPr/>
        </p:nvCxnSpPr>
        <p:spPr bwMode="auto">
          <a:xfrm flipV="1">
            <a:off x="6527800" y="3365500"/>
            <a:ext cx="1320800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AutoShape 40"/>
          <p:cNvCxnSpPr>
            <a:cxnSpLocks noChangeShapeType="1"/>
            <a:stCxn id="43027" idx="4"/>
            <a:endCxn id="43046" idx="2"/>
          </p:cNvCxnSpPr>
          <p:nvPr/>
        </p:nvCxnSpPr>
        <p:spPr bwMode="auto">
          <a:xfrm flipV="1">
            <a:off x="6527800" y="3365500"/>
            <a:ext cx="1320800" cy="1628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41"/>
          <p:cNvCxnSpPr>
            <a:cxnSpLocks noChangeShapeType="1"/>
            <a:stCxn id="43026" idx="4"/>
            <a:endCxn id="43046" idx="2"/>
          </p:cNvCxnSpPr>
          <p:nvPr/>
        </p:nvCxnSpPr>
        <p:spPr bwMode="auto">
          <a:xfrm flipV="1">
            <a:off x="6527800" y="3365500"/>
            <a:ext cx="1320800" cy="190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42"/>
          <p:cNvCxnSpPr>
            <a:cxnSpLocks noChangeShapeType="1"/>
            <a:stCxn id="43025" idx="4"/>
            <a:endCxn id="43046" idx="2"/>
          </p:cNvCxnSpPr>
          <p:nvPr/>
        </p:nvCxnSpPr>
        <p:spPr bwMode="auto">
          <a:xfrm flipV="1">
            <a:off x="6527800" y="3365500"/>
            <a:ext cx="1320800" cy="2895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4" name="TextBox 74"/>
          <p:cNvSpPr txBox="1">
            <a:spLocks noChangeArrowheads="1"/>
          </p:cNvSpPr>
          <p:nvPr/>
        </p:nvSpPr>
        <p:spPr bwMode="auto">
          <a:xfrm>
            <a:off x="6858000" y="2819400"/>
            <a:ext cx="820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Same</a:t>
            </a:r>
          </a:p>
          <a:p>
            <a:pPr algn="ctr"/>
            <a:r>
              <a:rPr lang="en-US" sz="1400"/>
              <a:t>address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752600"/>
            <a:ext cx="3657600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 smtClean="0"/>
              <a:t>Special Function Units (SFUs)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dirty="0" smtClean="0"/>
              <a:t>Use to compute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  <a:cs typeface="Courier New" pitchFamily="49" charset="0"/>
              </a:rPr>
              <a:t>Only 4, each can execute 1 instruction per clock</a:t>
            </a:r>
            <a:endParaRPr lang="en-US" sz="2800" dirty="0">
              <a:latin typeface="+mj-lt"/>
              <a:cs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/>
              <a:t>Image: </a:t>
            </a:r>
            <a:r>
              <a:rPr lang="en-US" sz="1400" dirty="0" smtClean="0">
                <a:hlinkClick r:id="rId4"/>
              </a:rPr>
              <a:t>NVIDIA Fermi Whitepaper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051442" y="2438400"/>
            <a:ext cx="762000" cy="3210651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7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Slow </a:t>
            </a:r>
            <a:r>
              <a:rPr lang="en-US" dirty="0" smtClean="0"/>
              <a:t>Path (G80)</a:t>
            </a:r>
            <a:endParaRPr lang="en-US" dirty="0" smtClean="0"/>
          </a:p>
          <a:p>
            <a:pPr lvl="1"/>
            <a:r>
              <a:rPr lang="en-US" dirty="0" smtClean="0"/>
              <a:t>Multiple threads in a half-warp access the same bank</a:t>
            </a:r>
          </a:p>
          <a:p>
            <a:pPr lvl="1"/>
            <a:r>
              <a:rPr lang="en-US" dirty="0" smtClean="0"/>
              <a:t>Access is serialized</a:t>
            </a:r>
          </a:p>
          <a:p>
            <a:pPr lvl="1"/>
            <a:r>
              <a:rPr lang="en-US" dirty="0" smtClean="0"/>
              <a:t>What is the cost?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5410200" y="3124200"/>
            <a:ext cx="3657600" cy="3276600"/>
            <a:chOff x="432" y="1680"/>
            <a:chExt cx="2304" cy="2064"/>
          </a:xfrm>
        </p:grpSpPr>
        <p:sp>
          <p:nvSpPr>
            <p:cNvPr id="44038" name="AutoShape 6"/>
            <p:cNvSpPr>
              <a:spLocks noChangeArrowheads="1"/>
            </p:cNvSpPr>
            <p:nvPr/>
          </p:nvSpPr>
          <p:spPr bwMode="auto">
            <a:xfrm>
              <a:off x="432" y="350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11</a:t>
              </a:r>
            </a:p>
          </p:txBody>
        </p:sp>
        <p:sp>
          <p:nvSpPr>
            <p:cNvPr id="44039" name="AutoShape 7"/>
            <p:cNvSpPr>
              <a:spLocks noChangeArrowheads="1"/>
            </p:cNvSpPr>
            <p:nvPr/>
          </p:nvSpPr>
          <p:spPr bwMode="auto">
            <a:xfrm>
              <a:off x="432" y="33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10</a:t>
              </a:r>
            </a:p>
          </p:txBody>
        </p:sp>
        <p:sp>
          <p:nvSpPr>
            <p:cNvPr id="44040" name="AutoShape 8"/>
            <p:cNvSpPr>
              <a:spLocks noChangeArrowheads="1"/>
            </p:cNvSpPr>
            <p:nvPr/>
          </p:nvSpPr>
          <p:spPr bwMode="auto">
            <a:xfrm>
              <a:off x="432" y="31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9</a:t>
              </a:r>
            </a:p>
          </p:txBody>
        </p:sp>
        <p:sp>
          <p:nvSpPr>
            <p:cNvPr id="44041" name="AutoShape 9"/>
            <p:cNvSpPr>
              <a:spLocks noChangeArrowheads="1"/>
            </p:cNvSpPr>
            <p:nvPr/>
          </p:nvSpPr>
          <p:spPr bwMode="auto">
            <a:xfrm>
              <a:off x="432" y="29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8</a:t>
              </a:r>
            </a:p>
          </p:txBody>
        </p:sp>
        <p:sp>
          <p:nvSpPr>
            <p:cNvPr id="44042" name="AutoShape 10"/>
            <p:cNvSpPr>
              <a:spLocks noChangeArrowheads="1"/>
            </p:cNvSpPr>
            <p:nvPr/>
          </p:nvSpPr>
          <p:spPr bwMode="auto">
            <a:xfrm>
              <a:off x="432" y="236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4043" name="AutoShape 11"/>
            <p:cNvSpPr>
              <a:spLocks noChangeArrowheads="1"/>
            </p:cNvSpPr>
            <p:nvPr/>
          </p:nvSpPr>
          <p:spPr bwMode="auto">
            <a:xfrm>
              <a:off x="432" y="219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4044" name="AutoShape 12"/>
            <p:cNvSpPr>
              <a:spLocks noChangeArrowheads="1"/>
            </p:cNvSpPr>
            <p:nvPr/>
          </p:nvSpPr>
          <p:spPr bwMode="auto">
            <a:xfrm>
              <a:off x="432" y="202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4045" name="AutoShape 13"/>
            <p:cNvSpPr>
              <a:spLocks noChangeArrowheads="1"/>
            </p:cNvSpPr>
            <p:nvPr/>
          </p:nvSpPr>
          <p:spPr bwMode="auto">
            <a:xfrm>
              <a:off x="432" y="184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4046" name="AutoShape 14"/>
            <p:cNvSpPr>
              <a:spLocks noChangeArrowheads="1"/>
            </p:cNvSpPr>
            <p:nvPr/>
          </p:nvSpPr>
          <p:spPr bwMode="auto">
            <a:xfrm>
              <a:off x="432" y="168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4047" name="Group 15"/>
            <p:cNvGrpSpPr>
              <a:grpSpLocks/>
            </p:cNvGrpSpPr>
            <p:nvPr/>
          </p:nvGrpSpPr>
          <p:grpSpPr bwMode="auto">
            <a:xfrm>
              <a:off x="768" y="2688"/>
              <a:ext cx="48" cy="240"/>
              <a:chOff x="2400" y="2832"/>
              <a:chExt cx="48" cy="240"/>
            </a:xfrm>
          </p:grpSpPr>
          <p:sp>
            <p:nvSpPr>
              <p:cNvPr id="44071" name="Oval 16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2" name="Oval 1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3" name="Oval 18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4048" name="AutoShape 19"/>
            <p:cNvCxnSpPr>
              <a:cxnSpLocks noChangeShapeType="1"/>
              <a:stCxn id="44046" idx="4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9" name="AutoShape 20"/>
            <p:cNvCxnSpPr>
              <a:cxnSpLocks noChangeShapeType="1"/>
              <a:stCxn id="44045" idx="4"/>
            </p:cNvCxnSpPr>
            <p:nvPr/>
          </p:nvCxnSpPr>
          <p:spPr bwMode="auto">
            <a:xfrm>
              <a:off x="1136" y="2000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0" name="AutoShape 21"/>
            <p:cNvCxnSpPr>
              <a:cxnSpLocks noChangeShapeType="1"/>
              <a:stCxn id="44044" idx="4"/>
            </p:cNvCxnSpPr>
            <p:nvPr/>
          </p:nvCxnSpPr>
          <p:spPr bwMode="auto">
            <a:xfrm>
              <a:off x="1136" y="2174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1" name="AutoShape 22"/>
            <p:cNvCxnSpPr>
              <a:cxnSpLocks noChangeShapeType="1"/>
              <a:stCxn id="44043" idx="4"/>
            </p:cNvCxnSpPr>
            <p:nvPr/>
          </p:nvCxnSpPr>
          <p:spPr bwMode="auto">
            <a:xfrm>
              <a:off x="1136" y="2342"/>
              <a:ext cx="832" cy="5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2" name="AutoShape 23"/>
            <p:cNvCxnSpPr>
              <a:cxnSpLocks noChangeShapeType="1"/>
              <a:stCxn id="44041" idx="4"/>
            </p:cNvCxnSpPr>
            <p:nvPr/>
          </p:nvCxnSpPr>
          <p:spPr bwMode="auto">
            <a:xfrm flipV="1">
              <a:off x="1136" y="1832"/>
              <a:ext cx="832" cy="13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3" name="AutoShape 24"/>
            <p:cNvCxnSpPr>
              <a:cxnSpLocks noChangeShapeType="1"/>
              <a:stCxn id="44040" idx="4"/>
            </p:cNvCxnSpPr>
            <p:nvPr/>
          </p:nvCxnSpPr>
          <p:spPr bwMode="auto">
            <a:xfrm flipV="1">
              <a:off x="1136" y="2174"/>
              <a:ext cx="832" cy="11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4" name="AutoShape 25"/>
            <p:cNvCxnSpPr>
              <a:cxnSpLocks noChangeShapeType="1"/>
              <a:stCxn id="44039" idx="4"/>
            </p:cNvCxnSpPr>
            <p:nvPr/>
          </p:nvCxnSpPr>
          <p:spPr bwMode="auto">
            <a:xfrm flipV="1">
              <a:off x="1136" y="2516"/>
              <a:ext cx="832" cy="9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5" name="AutoShape 26"/>
            <p:cNvCxnSpPr>
              <a:cxnSpLocks noChangeShapeType="1"/>
              <a:stCxn id="44038" idx="4"/>
            </p:cNvCxnSpPr>
            <p:nvPr/>
          </p:nvCxnSpPr>
          <p:spPr bwMode="auto">
            <a:xfrm flipV="1">
              <a:off x="1136" y="2858"/>
              <a:ext cx="832" cy="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6" name="AutoShape 27"/>
            <p:cNvCxnSpPr>
              <a:cxnSpLocks noChangeShapeType="1"/>
              <a:stCxn id="44042" idx="4"/>
            </p:cNvCxnSpPr>
            <p:nvPr/>
          </p:nvCxnSpPr>
          <p:spPr bwMode="auto">
            <a:xfrm>
              <a:off x="1136" y="2516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57" name="Group 28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4058" name="AutoShape 2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4059" name="AutoShape 3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4060" name="AutoShape 3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4061" name="AutoShape 3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4062" name="AutoShape 3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4063" name="AutoShape 3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4064" name="AutoShape 3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4065" name="AutoShape 3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4066" name="AutoShape 3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4067" name="Group 3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4068" name="Oval 3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69" name="Oval 4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70" name="Oval 4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__shared__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...</a:t>
            </a:r>
          </a:p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index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305800" cy="2133600"/>
          </a:xfrm>
        </p:spPr>
        <p:txBody>
          <a:bodyPr/>
          <a:lstStyle/>
          <a:p>
            <a:r>
              <a:rPr lang="en-US" smtClean="0"/>
              <a:t>For what values of </a:t>
            </a:r>
            <a:r>
              <a:rPr lang="en-US" smtClean="0">
                <a:latin typeface="Cordia New" pitchFamily="34" charset="-34"/>
                <a:cs typeface="Cordia New" pitchFamily="34" charset="-34"/>
              </a:rPr>
              <a:t>s</a:t>
            </a:r>
            <a:r>
              <a:rPr lang="en-US" smtClean="0"/>
              <a:t> is this conflict free?</a:t>
            </a:r>
          </a:p>
          <a:p>
            <a:pPr lvl="1"/>
            <a:r>
              <a:rPr lang="en-US" smtClean="0"/>
              <a:t>Hint:  The G80 has 16 banks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__shared__ 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...</a:t>
            </a:r>
          </a:p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index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</p:txBody>
      </p:sp>
      <p:grpSp>
        <p:nvGrpSpPr>
          <p:cNvPr id="46084" name="Group 89"/>
          <p:cNvGrpSpPr>
            <a:grpSpLocks/>
          </p:cNvGrpSpPr>
          <p:nvPr/>
        </p:nvGrpSpPr>
        <p:grpSpPr bwMode="auto">
          <a:xfrm>
            <a:off x="1981200" y="3429000"/>
            <a:ext cx="5181600" cy="2590800"/>
            <a:chOff x="685800" y="3276600"/>
            <a:chExt cx="5181600" cy="2590800"/>
          </a:xfrm>
        </p:grpSpPr>
        <p:grpSp>
          <p:nvGrpSpPr>
            <p:cNvPr id="46086" name="Group 87"/>
            <p:cNvGrpSpPr>
              <a:grpSpLocks/>
            </p:cNvGrpSpPr>
            <p:nvPr/>
          </p:nvGrpSpPr>
          <p:grpSpPr bwMode="auto">
            <a:xfrm>
              <a:off x="685800" y="3276600"/>
              <a:ext cx="2209800" cy="2590800"/>
              <a:chOff x="685800" y="3276600"/>
              <a:chExt cx="2209800" cy="2590800"/>
            </a:xfrm>
          </p:grpSpPr>
          <p:grpSp>
            <p:nvGrpSpPr>
              <p:cNvPr id="46127" name="Group 4"/>
              <p:cNvGrpSpPr>
                <a:grpSpLocks/>
              </p:cNvGrpSpPr>
              <p:nvPr/>
            </p:nvGrpSpPr>
            <p:grpSpPr bwMode="auto">
              <a:xfrm>
                <a:off x="685800" y="3581400"/>
                <a:ext cx="2209800" cy="2286000"/>
                <a:chOff x="432" y="1680"/>
                <a:chExt cx="2304" cy="2064"/>
              </a:xfrm>
            </p:grpSpPr>
            <p:grpSp>
              <p:nvGrpSpPr>
                <p:cNvPr id="46129" name="Group 5"/>
                <p:cNvGrpSpPr>
                  <a:grpSpLocks/>
                </p:cNvGrpSpPr>
                <p:nvPr/>
              </p:nvGrpSpPr>
              <p:grpSpPr bwMode="auto">
                <a:xfrm>
                  <a:off x="1968" y="1680"/>
                  <a:ext cx="768" cy="2064"/>
                  <a:chOff x="4656" y="1488"/>
                  <a:chExt cx="768" cy="2064"/>
                </a:xfrm>
              </p:grpSpPr>
              <p:sp>
                <p:nvSpPr>
                  <p:cNvPr id="46153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15</a:t>
                    </a:r>
                  </a:p>
                </p:txBody>
              </p:sp>
              <p:sp>
                <p:nvSpPr>
                  <p:cNvPr id="46154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7</a:t>
                    </a:r>
                  </a:p>
                </p:txBody>
              </p:sp>
              <p:sp>
                <p:nvSpPr>
                  <p:cNvPr id="46155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6</a:t>
                    </a:r>
                  </a:p>
                </p:txBody>
              </p:sp>
              <p:sp>
                <p:nvSpPr>
                  <p:cNvPr id="46156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5</a:t>
                    </a:r>
                  </a:p>
                </p:txBody>
              </p:sp>
              <p:sp>
                <p:nvSpPr>
                  <p:cNvPr id="46157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4</a:t>
                    </a:r>
                  </a:p>
                </p:txBody>
              </p:sp>
              <p:sp>
                <p:nvSpPr>
                  <p:cNvPr id="46158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3</a:t>
                    </a:r>
                  </a:p>
                </p:txBody>
              </p:sp>
              <p:sp>
                <p:nvSpPr>
                  <p:cNvPr id="4615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2</a:t>
                    </a:r>
                  </a:p>
                </p:txBody>
              </p:sp>
              <p:sp>
                <p:nvSpPr>
                  <p:cNvPr id="46160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</a:t>
                    </a:r>
                  </a:p>
                </p:txBody>
              </p:sp>
              <p:sp>
                <p:nvSpPr>
                  <p:cNvPr id="46161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0</a:t>
                    </a:r>
                  </a:p>
                </p:txBody>
              </p:sp>
              <p:grpSp>
                <p:nvGrpSpPr>
                  <p:cNvPr id="4616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63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64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65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6130" name="Group 19"/>
                <p:cNvGrpSpPr>
                  <a:grpSpLocks/>
                </p:cNvGrpSpPr>
                <p:nvPr/>
              </p:nvGrpSpPr>
              <p:grpSpPr bwMode="auto">
                <a:xfrm>
                  <a:off x="432" y="1680"/>
                  <a:ext cx="768" cy="2064"/>
                  <a:chOff x="4656" y="1488"/>
                  <a:chExt cx="768" cy="2064"/>
                </a:xfrm>
              </p:grpSpPr>
              <p:sp>
                <p:nvSpPr>
                  <p:cNvPr id="46140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15</a:t>
                    </a:r>
                  </a:p>
                </p:txBody>
              </p:sp>
              <p:sp>
                <p:nvSpPr>
                  <p:cNvPr id="46141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7</a:t>
                    </a:r>
                  </a:p>
                </p:txBody>
              </p:sp>
              <p:sp>
                <p:nvSpPr>
                  <p:cNvPr id="46142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6</a:t>
                    </a:r>
                  </a:p>
                </p:txBody>
              </p:sp>
              <p:sp>
                <p:nvSpPr>
                  <p:cNvPr id="46143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5</a:t>
                    </a:r>
                  </a:p>
                </p:txBody>
              </p:sp>
              <p:sp>
                <p:nvSpPr>
                  <p:cNvPr id="46144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4</a:t>
                    </a:r>
                  </a:p>
                </p:txBody>
              </p:sp>
              <p:sp>
                <p:nvSpPr>
                  <p:cNvPr id="46145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3</a:t>
                    </a:r>
                  </a:p>
                </p:txBody>
              </p:sp>
              <p:sp>
                <p:nvSpPr>
                  <p:cNvPr id="46146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2</a:t>
                    </a:r>
                  </a:p>
                </p:txBody>
              </p:sp>
              <p:sp>
                <p:nvSpPr>
                  <p:cNvPr id="46147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</a:t>
                    </a:r>
                  </a:p>
                </p:txBody>
              </p:sp>
              <p:sp>
                <p:nvSpPr>
                  <p:cNvPr id="46148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0</a:t>
                    </a:r>
                  </a:p>
                </p:txBody>
              </p:sp>
              <p:grpSp>
                <p:nvGrpSpPr>
                  <p:cNvPr id="4614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50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5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52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cxnSp>
              <p:nvCxnSpPr>
                <p:cNvPr id="46131" name="AutoShape 33"/>
                <p:cNvCxnSpPr>
                  <a:cxnSpLocks noChangeShapeType="1"/>
                  <a:stCxn id="46148" idx="4"/>
                  <a:endCxn id="46161" idx="2"/>
                </p:cNvCxnSpPr>
                <p:nvPr/>
              </p:nvCxnSpPr>
              <p:spPr bwMode="auto">
                <a:xfrm>
                  <a:off x="1136" y="183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2" name="AutoShape 34"/>
                <p:cNvCxnSpPr>
                  <a:cxnSpLocks noChangeShapeType="1"/>
                  <a:stCxn id="46147" idx="4"/>
                  <a:endCxn id="46160" idx="2"/>
                </p:cNvCxnSpPr>
                <p:nvPr/>
              </p:nvCxnSpPr>
              <p:spPr bwMode="auto">
                <a:xfrm>
                  <a:off x="1136" y="2000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3" name="AutoShape 35"/>
                <p:cNvCxnSpPr>
                  <a:cxnSpLocks noChangeShapeType="1"/>
                  <a:stCxn id="46146" idx="4"/>
                  <a:endCxn id="46159" idx="2"/>
                </p:cNvCxnSpPr>
                <p:nvPr/>
              </p:nvCxnSpPr>
              <p:spPr bwMode="auto">
                <a:xfrm>
                  <a:off x="1136" y="2174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4" name="AutoShape 36"/>
                <p:cNvCxnSpPr>
                  <a:cxnSpLocks noChangeShapeType="1"/>
                  <a:stCxn id="46145" idx="4"/>
                  <a:endCxn id="46158" idx="2"/>
                </p:cNvCxnSpPr>
                <p:nvPr/>
              </p:nvCxnSpPr>
              <p:spPr bwMode="auto">
                <a:xfrm>
                  <a:off x="1136" y="234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5" name="AutoShape 37"/>
                <p:cNvCxnSpPr>
                  <a:cxnSpLocks noChangeShapeType="1"/>
                  <a:stCxn id="46144" idx="4"/>
                  <a:endCxn id="46157" idx="2"/>
                </p:cNvCxnSpPr>
                <p:nvPr/>
              </p:nvCxnSpPr>
              <p:spPr bwMode="auto">
                <a:xfrm>
                  <a:off x="1136" y="2516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6" name="AutoShape 38"/>
                <p:cNvCxnSpPr>
                  <a:cxnSpLocks noChangeShapeType="1"/>
                  <a:stCxn id="46143" idx="4"/>
                  <a:endCxn id="46156" idx="2"/>
                </p:cNvCxnSpPr>
                <p:nvPr/>
              </p:nvCxnSpPr>
              <p:spPr bwMode="auto">
                <a:xfrm>
                  <a:off x="1136" y="2690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7" name="AutoShape 39"/>
                <p:cNvCxnSpPr>
                  <a:cxnSpLocks noChangeShapeType="1"/>
                  <a:stCxn id="46142" idx="4"/>
                  <a:endCxn id="46155" idx="2"/>
                </p:cNvCxnSpPr>
                <p:nvPr/>
              </p:nvCxnSpPr>
              <p:spPr bwMode="auto">
                <a:xfrm>
                  <a:off x="1136" y="2858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8" name="AutoShape 40"/>
                <p:cNvCxnSpPr>
                  <a:cxnSpLocks noChangeShapeType="1"/>
                  <a:stCxn id="46141" idx="4"/>
                  <a:endCxn id="46154" idx="2"/>
                </p:cNvCxnSpPr>
                <p:nvPr/>
              </p:nvCxnSpPr>
              <p:spPr bwMode="auto">
                <a:xfrm>
                  <a:off x="1136" y="303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9" name="AutoShape 41"/>
                <p:cNvCxnSpPr>
                  <a:cxnSpLocks noChangeShapeType="1"/>
                  <a:stCxn id="46140" idx="4"/>
                  <a:endCxn id="46153" idx="2"/>
                </p:cNvCxnSpPr>
                <p:nvPr/>
              </p:nvCxnSpPr>
              <p:spPr bwMode="auto">
                <a:xfrm>
                  <a:off x="1136" y="3656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6128" name="Text Box 81"/>
              <p:cNvSpPr txBox="1">
                <a:spLocks noChangeArrowheads="1"/>
              </p:cNvSpPr>
              <p:nvPr/>
            </p:nvSpPr>
            <p:spPr bwMode="auto">
              <a:xfrm>
                <a:off x="1498600" y="3276600"/>
                <a:ext cx="5588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s=1</a:t>
                </a:r>
              </a:p>
            </p:txBody>
          </p:sp>
        </p:grpSp>
        <p:grpSp>
          <p:nvGrpSpPr>
            <p:cNvPr id="46087" name="Group 88"/>
            <p:cNvGrpSpPr>
              <a:grpSpLocks/>
            </p:cNvGrpSpPr>
            <p:nvPr/>
          </p:nvGrpSpPr>
          <p:grpSpPr bwMode="auto">
            <a:xfrm>
              <a:off x="3657600" y="3313113"/>
              <a:ext cx="2209800" cy="2554287"/>
              <a:chOff x="3657600" y="3276600"/>
              <a:chExt cx="2209800" cy="2554287"/>
            </a:xfrm>
          </p:grpSpPr>
          <p:grpSp>
            <p:nvGrpSpPr>
              <p:cNvPr id="46088" name="Group 42"/>
              <p:cNvGrpSpPr>
                <a:grpSpLocks/>
              </p:cNvGrpSpPr>
              <p:nvPr/>
            </p:nvGrpSpPr>
            <p:grpSpPr bwMode="auto">
              <a:xfrm>
                <a:off x="3657600" y="3544887"/>
                <a:ext cx="2209800" cy="2286000"/>
                <a:chOff x="4176" y="2688"/>
                <a:chExt cx="1392" cy="1440"/>
              </a:xfrm>
            </p:grpSpPr>
            <p:grpSp>
              <p:nvGrpSpPr>
                <p:cNvPr id="46090" name="Group 43"/>
                <p:cNvGrpSpPr>
                  <a:grpSpLocks/>
                </p:cNvGrpSpPr>
                <p:nvPr/>
              </p:nvGrpSpPr>
              <p:grpSpPr bwMode="auto">
                <a:xfrm>
                  <a:off x="5104" y="2683"/>
                  <a:ext cx="464" cy="1436"/>
                  <a:chOff x="4656" y="1488"/>
                  <a:chExt cx="768" cy="2064"/>
                </a:xfrm>
              </p:grpSpPr>
              <p:sp>
                <p:nvSpPr>
                  <p:cNvPr id="46114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15</a:t>
                    </a:r>
                  </a:p>
                </p:txBody>
              </p:sp>
              <p:sp>
                <p:nvSpPr>
                  <p:cNvPr id="46115" name="AutoShape 4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7</a:t>
                    </a:r>
                  </a:p>
                </p:txBody>
              </p:sp>
              <p:sp>
                <p:nvSpPr>
                  <p:cNvPr id="46116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6</a:t>
                    </a:r>
                  </a:p>
                </p:txBody>
              </p:sp>
              <p:sp>
                <p:nvSpPr>
                  <p:cNvPr id="46117" name="AutoShape 4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5</a:t>
                    </a:r>
                  </a:p>
                </p:txBody>
              </p:sp>
              <p:sp>
                <p:nvSpPr>
                  <p:cNvPr id="46118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4</a:t>
                    </a:r>
                  </a:p>
                </p:txBody>
              </p:sp>
              <p:sp>
                <p:nvSpPr>
                  <p:cNvPr id="46119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3</a:t>
                    </a:r>
                  </a:p>
                </p:txBody>
              </p:sp>
              <p:sp>
                <p:nvSpPr>
                  <p:cNvPr id="46120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2</a:t>
                    </a:r>
                  </a:p>
                </p:txBody>
              </p:sp>
              <p:sp>
                <p:nvSpPr>
                  <p:cNvPr id="46121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</a:t>
                    </a:r>
                  </a:p>
                </p:txBody>
              </p:sp>
              <p:sp>
                <p:nvSpPr>
                  <p:cNvPr id="46122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0</a:t>
                    </a:r>
                  </a:p>
                </p:txBody>
              </p:sp>
              <p:grpSp>
                <p:nvGrpSpPr>
                  <p:cNvPr id="46123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24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25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26" name="Oval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6091" name="Group 57"/>
                <p:cNvGrpSpPr>
                  <a:grpSpLocks/>
                </p:cNvGrpSpPr>
                <p:nvPr/>
              </p:nvGrpSpPr>
              <p:grpSpPr bwMode="auto">
                <a:xfrm>
                  <a:off x="4176" y="2683"/>
                  <a:ext cx="464" cy="1436"/>
                  <a:chOff x="4656" y="1488"/>
                  <a:chExt cx="768" cy="2064"/>
                </a:xfrm>
              </p:grpSpPr>
              <p:sp>
                <p:nvSpPr>
                  <p:cNvPr id="46101" name="AutoShape 5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15</a:t>
                    </a:r>
                  </a:p>
                </p:txBody>
              </p:sp>
              <p:sp>
                <p:nvSpPr>
                  <p:cNvPr id="46102" name="AutoShape 5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7</a:t>
                    </a:r>
                  </a:p>
                </p:txBody>
              </p:sp>
              <p:sp>
                <p:nvSpPr>
                  <p:cNvPr id="46103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6</a:t>
                    </a:r>
                  </a:p>
                </p:txBody>
              </p:sp>
              <p:sp>
                <p:nvSpPr>
                  <p:cNvPr id="46104" name="AutoShape 6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5</a:t>
                    </a:r>
                  </a:p>
                </p:txBody>
              </p:sp>
              <p:sp>
                <p:nvSpPr>
                  <p:cNvPr id="46105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4</a:t>
                    </a:r>
                  </a:p>
                </p:txBody>
              </p:sp>
              <p:sp>
                <p:nvSpPr>
                  <p:cNvPr id="46106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3</a:t>
                    </a:r>
                  </a:p>
                </p:txBody>
              </p:sp>
              <p:sp>
                <p:nvSpPr>
                  <p:cNvPr id="4610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2</a:t>
                    </a:r>
                  </a:p>
                </p:txBody>
              </p:sp>
              <p:sp>
                <p:nvSpPr>
                  <p:cNvPr id="46108" name="AutoShape 6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</a:t>
                    </a:r>
                  </a:p>
                </p:txBody>
              </p:sp>
              <p:sp>
                <p:nvSpPr>
                  <p:cNvPr id="46109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0</a:t>
                    </a:r>
                  </a:p>
                </p:txBody>
              </p:sp>
              <p:grpSp>
                <p:nvGrpSpPr>
                  <p:cNvPr id="46110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11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12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13" name="Oval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cxnSp>
              <p:nvCxnSpPr>
                <p:cNvPr id="46092" name="AutoShape 71"/>
                <p:cNvCxnSpPr>
                  <a:cxnSpLocks noChangeShapeType="1"/>
                  <a:stCxn id="46109" idx="4"/>
                  <a:endCxn id="46122" idx="2"/>
                </p:cNvCxnSpPr>
                <p:nvPr/>
              </p:nvCxnSpPr>
              <p:spPr bwMode="auto">
                <a:xfrm>
                  <a:off x="4601" y="2794"/>
                  <a:ext cx="503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3" name="AutoShape 72"/>
                <p:cNvCxnSpPr>
                  <a:cxnSpLocks noChangeShapeType="1"/>
                  <a:stCxn id="46108" idx="4"/>
                  <a:endCxn id="46119" idx="2"/>
                </p:cNvCxnSpPr>
                <p:nvPr/>
              </p:nvCxnSpPr>
              <p:spPr bwMode="auto">
                <a:xfrm>
                  <a:off x="4595" y="2911"/>
                  <a:ext cx="509" cy="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4" name="AutoShape 73"/>
                <p:cNvCxnSpPr>
                  <a:cxnSpLocks noChangeShapeType="1"/>
                  <a:stCxn id="46107" idx="4"/>
                  <a:endCxn id="46116" idx="2"/>
                </p:cNvCxnSpPr>
                <p:nvPr/>
              </p:nvCxnSpPr>
              <p:spPr bwMode="auto">
                <a:xfrm>
                  <a:off x="4596" y="3033"/>
                  <a:ext cx="508" cy="4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5" name="AutoShape 74"/>
                <p:cNvCxnSpPr>
                  <a:cxnSpLocks noChangeShapeType="1"/>
                  <a:stCxn id="46106" idx="4"/>
                </p:cNvCxnSpPr>
                <p:nvPr/>
              </p:nvCxnSpPr>
              <p:spPr bwMode="auto">
                <a:xfrm>
                  <a:off x="4596" y="3150"/>
                  <a:ext cx="540" cy="59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6" name="AutoShape 75"/>
                <p:cNvCxnSpPr>
                  <a:cxnSpLocks noChangeShapeType="1"/>
                  <a:stCxn id="46105" idx="4"/>
                </p:cNvCxnSpPr>
                <p:nvPr/>
              </p:nvCxnSpPr>
              <p:spPr bwMode="auto">
                <a:xfrm>
                  <a:off x="4595" y="3271"/>
                  <a:ext cx="541" cy="56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7" name="AutoShape 76"/>
                <p:cNvCxnSpPr>
                  <a:cxnSpLocks noChangeShapeType="1"/>
                  <a:stCxn id="46104" idx="4"/>
                  <a:endCxn id="46114" idx="2"/>
                </p:cNvCxnSpPr>
                <p:nvPr/>
              </p:nvCxnSpPr>
              <p:spPr bwMode="auto">
                <a:xfrm>
                  <a:off x="4596" y="3393"/>
                  <a:ext cx="508" cy="67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8" name="AutoShape 77"/>
                <p:cNvCxnSpPr>
                  <a:cxnSpLocks noChangeShapeType="1"/>
                  <a:stCxn id="46103" idx="4"/>
                  <a:endCxn id="46120" idx="2"/>
                </p:cNvCxnSpPr>
                <p:nvPr/>
              </p:nvCxnSpPr>
              <p:spPr bwMode="auto">
                <a:xfrm flipV="1">
                  <a:off x="4596" y="3033"/>
                  <a:ext cx="508" cy="4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9" name="AutoShape 78"/>
                <p:cNvCxnSpPr>
                  <a:cxnSpLocks noChangeShapeType="1"/>
                  <a:stCxn id="46102" idx="4"/>
                  <a:endCxn id="46117" idx="2"/>
                </p:cNvCxnSpPr>
                <p:nvPr/>
              </p:nvCxnSpPr>
              <p:spPr bwMode="auto">
                <a:xfrm flipV="1">
                  <a:off x="4595" y="3393"/>
                  <a:ext cx="509" cy="23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00" name="AutoShape 79"/>
                <p:cNvCxnSpPr>
                  <a:cxnSpLocks noChangeShapeType="1"/>
                  <a:stCxn id="46101" idx="4"/>
                </p:cNvCxnSpPr>
                <p:nvPr/>
              </p:nvCxnSpPr>
              <p:spPr bwMode="auto">
                <a:xfrm flipV="1">
                  <a:off x="4596" y="3888"/>
                  <a:ext cx="540" cy="17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6089" name="Text Box 80"/>
              <p:cNvSpPr txBox="1">
                <a:spLocks noChangeArrowheads="1"/>
              </p:cNvSpPr>
              <p:nvPr/>
            </p:nvSpPr>
            <p:spPr bwMode="auto">
              <a:xfrm>
                <a:off x="4479925" y="3276600"/>
                <a:ext cx="558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s=3</a:t>
                </a:r>
              </a:p>
            </p:txBody>
          </p:sp>
        </p:grpSp>
      </p:grp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Without using a profiler, how can we tell what kind of speedup we can expect by removing bank conflicts?</a:t>
            </a:r>
          </a:p>
          <a:p>
            <a:r>
              <a:rPr lang="en-US" smtClean="0"/>
              <a:t>What happens if more than one thread in a warp writes to the same shared memory address (non-atomic instruction)?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Camping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“Bank conflicts” of global memory</a:t>
            </a:r>
          </a:p>
          <a:p>
            <a:r>
              <a:rPr lang="en-US" dirty="0" smtClean="0"/>
              <a:t>Global memory divided into 6 (G80) or 8 (GT200) 256-byte partitions</a:t>
            </a:r>
          </a:p>
          <a:p>
            <a:r>
              <a:rPr lang="en-US" dirty="0" smtClean="0"/>
              <a:t>The 1 million </a:t>
            </a:r>
            <a:r>
              <a:rPr lang="en-US" dirty="0" err="1" smtClean="0"/>
              <a:t>KBps</a:t>
            </a:r>
            <a:r>
              <a:rPr lang="en-US" dirty="0" smtClean="0"/>
              <a:t> question: How do active half-warps in your kernel access memory?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76800" y="2228850"/>
            <a:ext cx="393488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6324600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Image: [</a:t>
            </a:r>
            <a:r>
              <a:rPr lang="en-US" sz="1400" dirty="0" err="1" smtClean="0"/>
              <a:t>Reutsch</a:t>
            </a:r>
            <a:r>
              <a:rPr lang="en-US" sz="1400" dirty="0" smtClean="0"/>
              <a:t> &amp; </a:t>
            </a:r>
            <a:r>
              <a:rPr lang="en-US" sz="1400" dirty="0" err="1"/>
              <a:t>Micikevicius</a:t>
            </a:r>
            <a:r>
              <a:rPr lang="en-US" sz="1400" dirty="0" smtClean="0"/>
              <a:t>, 2010]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10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Partition Camping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5181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Diagonalize</a:t>
            </a:r>
            <a:r>
              <a:rPr lang="en-US" dirty="0" smtClean="0"/>
              <a:t> block indices</a:t>
            </a:r>
          </a:p>
          <a:p>
            <a:pPr marL="5715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blockIdx_y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blockIdx_x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blockIdx.x+blockIdx.y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gridDim.x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/>
            <a:r>
              <a:rPr lang="en-US" sz="2400" dirty="0" smtClean="0">
                <a:latin typeface="+mj-lt"/>
                <a:cs typeface="Courier New" pitchFamily="49" charset="0"/>
              </a:rPr>
              <a:t>Output:</a:t>
            </a:r>
          </a:p>
          <a:p>
            <a:pPr marL="5715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400050"/>
            <a:endParaRPr lang="en-US" sz="1050" dirty="0" smtClean="0"/>
          </a:p>
          <a:p>
            <a:pPr marL="400050"/>
            <a:r>
              <a:rPr lang="en-US" sz="2400" dirty="0" smtClean="0"/>
              <a:t>Not </a:t>
            </a:r>
            <a:r>
              <a:rPr lang="en-US" sz="2400" dirty="0"/>
              <a:t>a problem in Fermi (How?)</a:t>
            </a:r>
          </a:p>
          <a:p>
            <a:pPr marL="5715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53000" y="1585912"/>
            <a:ext cx="3733800" cy="45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6324600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Image: [</a:t>
            </a:r>
            <a:r>
              <a:rPr lang="en-US" sz="1400" dirty="0" err="1" smtClean="0"/>
              <a:t>Reutsch</a:t>
            </a:r>
            <a:r>
              <a:rPr lang="en-US" sz="1400" dirty="0" smtClean="0"/>
              <a:t> &amp; </a:t>
            </a:r>
            <a:r>
              <a:rPr lang="en-US" sz="1400" dirty="0" err="1"/>
              <a:t>Micikevicius</a:t>
            </a:r>
            <a:r>
              <a:rPr lang="en-US" sz="1400" dirty="0" smtClean="0"/>
              <a:t>, 2010]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71762"/>
            <a:ext cx="34099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9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Page-Locked Host Memory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Page-locked Memory</a:t>
            </a:r>
          </a:p>
          <a:p>
            <a:pPr lvl="1"/>
            <a:r>
              <a:rPr lang="en-US" dirty="0" smtClean="0"/>
              <a:t>Host memory that is essentially removed from virtual memory</a:t>
            </a:r>
          </a:p>
          <a:p>
            <a:pPr lvl="1"/>
            <a:r>
              <a:rPr lang="en-US" dirty="0" smtClean="0"/>
              <a:t>Also called </a:t>
            </a:r>
            <a:r>
              <a:rPr lang="en-US" i="1" dirty="0" smtClean="0">
                <a:solidFill>
                  <a:srgbClr val="FF0000"/>
                </a:solidFill>
              </a:rPr>
              <a:t>Pinned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9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Page-Locked Host Memory</a:t>
            </a:r>
          </a:p>
        </p:txBody>
      </p:sp>
      <p:sp>
        <p:nvSpPr>
          <p:cNvPr id="29699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779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Overlap kernel execution and data transfers</a:t>
            </a:r>
          </a:p>
          <a:p>
            <a:pPr lvl="1"/>
            <a:endParaRPr lang="en-US" dirty="0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G.1 in the NVIDIA CUDA C Programming Guide for full compute capability requirements</a:t>
            </a:r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990600" y="3592513"/>
            <a:ext cx="68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Time</a:t>
            </a:r>
            <a:endParaRPr lang="en-US" i="1">
              <a:solidFill>
                <a:srgbClr val="FF0000"/>
              </a:solidFill>
            </a:endParaRPr>
          </a:p>
        </p:txBody>
      </p:sp>
      <p:cxnSp>
        <p:nvCxnSpPr>
          <p:cNvPr id="29702" name="Straight Arrow Connector 6"/>
          <p:cNvCxnSpPr>
            <a:cxnSpLocks noChangeShapeType="1"/>
          </p:cNvCxnSpPr>
          <p:nvPr/>
        </p:nvCxnSpPr>
        <p:spPr bwMode="auto">
          <a:xfrm>
            <a:off x="1679575" y="3778250"/>
            <a:ext cx="52181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1679575" y="4202113"/>
            <a:ext cx="2438400" cy="369887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Data Transfer</a:t>
            </a:r>
          </a:p>
        </p:txBody>
      </p:sp>
      <p:sp>
        <p:nvSpPr>
          <p:cNvPr id="29704" name="TextBox 10"/>
          <p:cNvSpPr txBox="1">
            <a:spLocks noChangeArrowheads="1"/>
          </p:cNvSpPr>
          <p:nvPr/>
        </p:nvSpPr>
        <p:spPr bwMode="auto">
          <a:xfrm>
            <a:off x="4114800" y="4202113"/>
            <a:ext cx="2438400" cy="3698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Kernel Execution</a:t>
            </a:r>
          </a:p>
        </p:txBody>
      </p:sp>
      <p:sp>
        <p:nvSpPr>
          <p:cNvPr id="29705" name="TextBox 14"/>
          <p:cNvSpPr txBox="1">
            <a:spLocks noChangeArrowheads="1"/>
          </p:cNvSpPr>
          <p:nvPr/>
        </p:nvSpPr>
        <p:spPr bwMode="auto">
          <a:xfrm>
            <a:off x="1676400" y="4964113"/>
            <a:ext cx="2438400" cy="369887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Data Transfer</a:t>
            </a:r>
          </a:p>
        </p:txBody>
      </p:sp>
      <p:sp>
        <p:nvSpPr>
          <p:cNvPr id="29706" name="TextBox 15"/>
          <p:cNvSpPr txBox="1">
            <a:spLocks noChangeArrowheads="1"/>
          </p:cNvSpPr>
          <p:nvPr/>
        </p:nvSpPr>
        <p:spPr bwMode="auto">
          <a:xfrm>
            <a:off x="1905000" y="5421313"/>
            <a:ext cx="2438400" cy="3698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/>
              <a:t>Kernel Execution</a:t>
            </a:r>
          </a:p>
        </p:txBody>
      </p:sp>
      <p:sp>
        <p:nvSpPr>
          <p:cNvPr id="29707" name="TextBox 16"/>
          <p:cNvSpPr txBox="1">
            <a:spLocks noChangeArrowheads="1"/>
          </p:cNvSpPr>
          <p:nvPr/>
        </p:nvSpPr>
        <p:spPr bwMode="auto">
          <a:xfrm>
            <a:off x="582613" y="4264025"/>
            <a:ext cx="941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Normally:</a:t>
            </a:r>
          </a:p>
        </p:txBody>
      </p:sp>
      <p:sp>
        <p:nvSpPr>
          <p:cNvPr id="29708" name="TextBox 17"/>
          <p:cNvSpPr txBox="1">
            <a:spLocks noChangeArrowheads="1"/>
          </p:cNvSpPr>
          <p:nvPr/>
        </p:nvSpPr>
        <p:spPr bwMode="auto">
          <a:xfrm>
            <a:off x="228600" y="5038725"/>
            <a:ext cx="1328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Paged-locked: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65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Page-Locked Host Memory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133600"/>
          </a:xfrm>
        </p:spPr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Increased memory bandwidth for systems with a front-side bus</a:t>
            </a:r>
          </a:p>
          <a:p>
            <a:pPr lvl="2"/>
            <a:r>
              <a:rPr lang="en-US" dirty="0" smtClean="0"/>
              <a:t>Up to ~2x </a:t>
            </a:r>
            <a:r>
              <a:rPr lang="en-US" dirty="0" smtClean="0"/>
              <a:t>throughput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/>
              <a:t>Image from http://arstechnica.com/hardware/news/2009/10/day-of-nvidia-chipset-reckoning-arrives.ars </a:t>
            </a:r>
          </a:p>
        </p:txBody>
      </p:sp>
      <p:pic>
        <p:nvPicPr>
          <p:cNvPr id="30725" name="Picture 5" descr="c2d-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32264"/>
            <a:ext cx="3152775" cy="326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20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Page-Locked Host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Benefits</a:t>
            </a:r>
          </a:p>
          <a:p>
            <a:pPr lvl="1">
              <a:defRPr/>
            </a:pPr>
            <a:r>
              <a:rPr lang="en-US" dirty="0" smtClean="0"/>
              <a:t>Option: </a:t>
            </a:r>
            <a:r>
              <a:rPr lang="en-US" i="1" dirty="0" smtClean="0">
                <a:solidFill>
                  <a:srgbClr val="FF0000"/>
                </a:solidFill>
              </a:rPr>
              <a:t>Write-Combining</a:t>
            </a:r>
            <a:r>
              <a:rPr lang="en-US" dirty="0" smtClean="0"/>
              <a:t> </a:t>
            </a:r>
            <a:r>
              <a:rPr lang="en-US" dirty="0" smtClean="0"/>
              <a:t>Memory</a:t>
            </a:r>
          </a:p>
          <a:p>
            <a:pPr lvl="2">
              <a:defRPr/>
            </a:pPr>
            <a:r>
              <a:rPr lang="en-US" dirty="0" smtClean="0"/>
              <a:t>Disables page-locked memory’s default caching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Allocate with </a:t>
            </a:r>
            <a:r>
              <a:rPr lang="en-US" dirty="0" err="1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cudaHostAllocWriteCombined</a:t>
            </a:r>
            <a:r>
              <a:rPr lang="en-US" dirty="0" smtClean="0">
                <a:solidFill>
                  <a:srgbClr val="D60093"/>
                </a:solidFill>
              </a:rPr>
              <a:t> </a:t>
            </a:r>
            <a:r>
              <a:rPr lang="en-US" dirty="0" smtClean="0"/>
              <a:t>to </a:t>
            </a:r>
          </a:p>
          <a:p>
            <a:pPr lvl="3">
              <a:defRPr/>
            </a:pPr>
            <a:r>
              <a:rPr lang="en-US" dirty="0" smtClean="0"/>
              <a:t>Avoid polluting L1 and L2 caches</a:t>
            </a:r>
          </a:p>
          <a:p>
            <a:pPr lvl="3">
              <a:defRPr/>
            </a:pPr>
            <a:r>
              <a:rPr lang="en-US" dirty="0" smtClean="0"/>
              <a:t>Avoid snooping transfers across </a:t>
            </a:r>
            <a:r>
              <a:rPr lang="en-US" dirty="0" err="1" smtClean="0"/>
              <a:t>PCIe</a:t>
            </a:r>
            <a:endParaRPr lang="en-US" dirty="0" smtClean="0"/>
          </a:p>
          <a:p>
            <a:pPr lvl="4">
              <a:defRPr/>
            </a:pPr>
            <a:r>
              <a:rPr lang="en-US" dirty="0" smtClean="0"/>
              <a:t>Improve transfer performance up to 40% - in theory</a:t>
            </a:r>
          </a:p>
          <a:p>
            <a:pPr lvl="2">
              <a:defRPr/>
            </a:pPr>
            <a:r>
              <a:rPr lang="en-US" dirty="0" smtClean="0"/>
              <a:t>Reading from </a:t>
            </a:r>
            <a:r>
              <a:rPr lang="en-US" dirty="0" smtClean="0"/>
              <a:t>write-combining </a:t>
            </a:r>
            <a:r>
              <a:rPr lang="en-US" dirty="0" smtClean="0"/>
              <a:t>memory is </a:t>
            </a:r>
            <a:r>
              <a:rPr lang="en-US" i="1" dirty="0" smtClean="0">
                <a:solidFill>
                  <a:srgbClr val="FF9933"/>
                </a:solidFill>
              </a:rPr>
              <a:t>slow</a:t>
            </a:r>
            <a:r>
              <a:rPr lang="en-US" dirty="0" smtClean="0"/>
              <a:t>!</a:t>
            </a:r>
          </a:p>
          <a:p>
            <a:pPr lvl="3">
              <a:defRPr/>
            </a:pPr>
            <a:r>
              <a:rPr lang="en-US" dirty="0" smtClean="0"/>
              <a:t>Only write to it from the host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Instructions per iteration</a:t>
            </a:r>
          </a:p>
          <a:p>
            <a:pPr lvl="1"/>
            <a:r>
              <a:rPr lang="en-US" dirty="0" smtClean="0"/>
              <a:t>One floating-point multiply</a:t>
            </a:r>
          </a:p>
          <a:p>
            <a:pPr lvl="1"/>
            <a:r>
              <a:rPr lang="en-US" dirty="0" smtClean="0"/>
              <a:t>One floating-point add</a:t>
            </a:r>
          </a:p>
          <a:p>
            <a:pPr lvl="1"/>
            <a:r>
              <a:rPr lang="en-US" dirty="0" smtClean="0"/>
              <a:t>What else?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6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Page-Locked Host Memory</a:t>
            </a:r>
          </a:p>
        </p:txBody>
      </p:sp>
      <p:sp>
        <p:nvSpPr>
          <p:cNvPr id="32771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smtClean="0"/>
              <a:t>Benefits</a:t>
            </a:r>
          </a:p>
          <a:p>
            <a:pPr lvl="1"/>
            <a:r>
              <a:rPr lang="en-US" smtClean="0"/>
              <a:t>Paged-locked </a:t>
            </a:r>
            <a:r>
              <a:rPr lang="en-US" i="1" smtClean="0">
                <a:solidFill>
                  <a:srgbClr val="FF9933"/>
                </a:solidFill>
              </a:rPr>
              <a:t>host</a:t>
            </a:r>
            <a:r>
              <a:rPr lang="en-US" smtClean="0"/>
              <a:t> memory can be mapped into the address space of the </a:t>
            </a:r>
            <a:r>
              <a:rPr lang="en-US" i="1" smtClean="0">
                <a:solidFill>
                  <a:srgbClr val="FF9933"/>
                </a:solidFill>
              </a:rPr>
              <a:t>device</a:t>
            </a:r>
            <a:r>
              <a:rPr lang="en-US" smtClean="0"/>
              <a:t> on some systems</a:t>
            </a:r>
          </a:p>
          <a:p>
            <a:pPr lvl="2"/>
            <a:r>
              <a:rPr lang="en-US" smtClean="0"/>
              <a:t>What systems allow this?</a:t>
            </a:r>
          </a:p>
          <a:p>
            <a:pPr lvl="2"/>
            <a:r>
              <a:rPr lang="en-US" smtClean="0"/>
              <a:t>What does this eliminate?</a:t>
            </a:r>
          </a:p>
          <a:p>
            <a:pPr lvl="2"/>
            <a:r>
              <a:rPr lang="en-US" smtClean="0"/>
              <a:t>What applications does this enable?</a:t>
            </a:r>
          </a:p>
          <a:p>
            <a:pPr lvl="1"/>
            <a:r>
              <a:rPr lang="en-US" smtClean="0"/>
              <a:t>Call </a:t>
            </a:r>
            <a:r>
              <a:rPr lang="en-US" smtClean="0">
                <a:solidFill>
                  <a:srgbClr val="D60093"/>
                </a:solidFill>
                <a:latin typeface="Courier New" charset="0"/>
                <a:cs typeface="Courier New" charset="0"/>
              </a:rPr>
              <a:t>cudaGetDeviceProperties</a:t>
            </a:r>
            <a:r>
              <a:rPr lang="en-US" smtClean="0">
                <a:latin typeface="Courier New" charset="0"/>
                <a:cs typeface="Courier New" charset="0"/>
              </a:rPr>
              <a:t>()</a:t>
            </a:r>
            <a:r>
              <a:rPr lang="en-US" smtClean="0"/>
              <a:t> and check </a:t>
            </a:r>
            <a:r>
              <a:rPr lang="en-US" smtClean="0">
                <a:latin typeface="Courier New" charset="0"/>
                <a:cs typeface="Courier New" charset="0"/>
              </a:rPr>
              <a:t>canMapHostMemory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5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Page-Locked Host Memory</a:t>
            </a:r>
          </a:p>
        </p:txBody>
      </p:sp>
      <p:sp>
        <p:nvSpPr>
          <p:cNvPr id="33795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/>
              <a:t>Usage: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743200"/>
            <a:ext cx="6934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cudaHostAlloc</a:t>
            </a:r>
            <a:r>
              <a:rPr lang="en-US" sz="2400" kern="0" dirty="0">
                <a:latin typeface="Courier New" charset="0"/>
              </a:rPr>
              <a:t>() /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cudaMallocHost</a:t>
            </a:r>
            <a:r>
              <a:rPr lang="en-US" sz="2400" kern="0" dirty="0">
                <a:latin typeface="Courier New" charset="0"/>
              </a:rPr>
              <a:t>()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cudaHostFree</a:t>
            </a:r>
            <a:r>
              <a:rPr lang="en-US" sz="2400" kern="0" dirty="0">
                <a:latin typeface="Courier New" charset="0"/>
              </a:rPr>
              <a:t>()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cudaMemcpyAsync</a:t>
            </a:r>
            <a:r>
              <a:rPr lang="en-US" sz="2400" kern="0" dirty="0">
                <a:latin typeface="Courier New" charset="0"/>
              </a:rPr>
              <a:t>()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latin typeface="Courier New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3.2.5 in the NVIDIA CUDA C Programming Guide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06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Page-Locked Host Memory</a:t>
            </a:r>
          </a:p>
        </p:txBody>
      </p:sp>
      <p:sp>
        <p:nvSpPr>
          <p:cNvPr id="35843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en-US" smtClean="0"/>
              <a:t>What’s the catch?</a:t>
            </a:r>
          </a:p>
          <a:p>
            <a:pPr lvl="1"/>
            <a:r>
              <a:rPr lang="en-US" smtClean="0"/>
              <a:t>Page-locked memory is scarce</a:t>
            </a:r>
          </a:p>
          <a:p>
            <a:pPr lvl="2"/>
            <a:r>
              <a:rPr lang="en-US" smtClean="0"/>
              <a:t> Allocations will start failing before allocation of in pageable memory</a:t>
            </a:r>
          </a:p>
          <a:p>
            <a:pPr lvl="1"/>
            <a:r>
              <a:rPr lang="en-US" smtClean="0"/>
              <a:t>Reduces amount of physical memory available to the OS for paging</a:t>
            </a:r>
          </a:p>
          <a:p>
            <a:pPr lvl="2"/>
            <a:r>
              <a:rPr lang="en-US" smtClean="0"/>
              <a:t>Allocating too much will hurt overall system performance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2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Stream</a:t>
            </a:r>
            <a:r>
              <a:rPr lang="en-US" dirty="0" smtClean="0"/>
              <a:t>:  Sequence of commands that execute in order</a:t>
            </a:r>
          </a:p>
          <a:p>
            <a:r>
              <a:rPr lang="en-US" dirty="0" smtClean="0"/>
              <a:t>Streams may execute their commands out-of-order or concurrently with respect to other streams</a:t>
            </a:r>
          </a:p>
        </p:txBody>
      </p:sp>
      <p:grpSp>
        <p:nvGrpSpPr>
          <p:cNvPr id="36868" name="Group 11"/>
          <p:cNvGrpSpPr>
            <a:grpSpLocks/>
          </p:cNvGrpSpPr>
          <p:nvPr/>
        </p:nvGrpSpPr>
        <p:grpSpPr bwMode="auto">
          <a:xfrm>
            <a:off x="2781300" y="4876800"/>
            <a:ext cx="3581400" cy="1752600"/>
            <a:chOff x="914400" y="3962400"/>
            <a:chExt cx="3581400" cy="1752600"/>
          </a:xfrm>
        </p:grpSpPr>
        <p:sp>
          <p:nvSpPr>
            <p:cNvPr id="36869" name="TextBox 3"/>
            <p:cNvSpPr txBox="1">
              <a:spLocks noChangeArrowheads="1"/>
            </p:cNvSpPr>
            <p:nvPr/>
          </p:nvSpPr>
          <p:spPr bwMode="auto">
            <a:xfrm>
              <a:off x="925736" y="4419600"/>
              <a:ext cx="1441420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Command 0</a:t>
              </a:r>
            </a:p>
          </p:txBody>
        </p:sp>
        <p:sp>
          <p:nvSpPr>
            <p:cNvPr id="36870" name="TextBox 4"/>
            <p:cNvSpPr txBox="1">
              <a:spLocks noChangeArrowheads="1"/>
            </p:cNvSpPr>
            <p:nvPr/>
          </p:nvSpPr>
          <p:spPr bwMode="auto">
            <a:xfrm>
              <a:off x="914400" y="4876800"/>
              <a:ext cx="1441420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Command 1</a:t>
              </a:r>
            </a:p>
          </p:txBody>
        </p:sp>
        <p:sp>
          <p:nvSpPr>
            <p:cNvPr id="36871" name="TextBox 5"/>
            <p:cNvSpPr txBox="1">
              <a:spLocks noChangeArrowheads="1"/>
            </p:cNvSpPr>
            <p:nvPr/>
          </p:nvSpPr>
          <p:spPr bwMode="auto">
            <a:xfrm>
              <a:off x="914400" y="5345668"/>
              <a:ext cx="1441420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Command 2</a:t>
              </a:r>
            </a:p>
          </p:txBody>
        </p:sp>
        <p:sp>
          <p:nvSpPr>
            <p:cNvPr id="36872" name="TextBox 6"/>
            <p:cNvSpPr txBox="1">
              <a:spLocks noChangeArrowheads="1"/>
            </p:cNvSpPr>
            <p:nvPr/>
          </p:nvSpPr>
          <p:spPr bwMode="auto">
            <a:xfrm>
              <a:off x="3054380" y="4419600"/>
              <a:ext cx="144142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Command 0</a:t>
              </a:r>
            </a:p>
          </p:txBody>
        </p:sp>
        <p:sp>
          <p:nvSpPr>
            <p:cNvPr id="36873" name="TextBox 7"/>
            <p:cNvSpPr txBox="1">
              <a:spLocks noChangeArrowheads="1"/>
            </p:cNvSpPr>
            <p:nvPr/>
          </p:nvSpPr>
          <p:spPr bwMode="auto">
            <a:xfrm>
              <a:off x="3054380" y="4876800"/>
              <a:ext cx="144142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Command 1</a:t>
              </a:r>
            </a:p>
          </p:txBody>
        </p:sp>
        <p:sp>
          <p:nvSpPr>
            <p:cNvPr id="36874" name="TextBox 8"/>
            <p:cNvSpPr txBox="1">
              <a:spLocks noChangeArrowheads="1"/>
            </p:cNvSpPr>
            <p:nvPr/>
          </p:nvSpPr>
          <p:spPr bwMode="auto">
            <a:xfrm>
              <a:off x="3054380" y="5345668"/>
              <a:ext cx="144142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Command 2</a:t>
              </a:r>
            </a:p>
          </p:txBody>
        </p:sp>
        <p:sp>
          <p:nvSpPr>
            <p:cNvPr id="36875" name="TextBox 9"/>
            <p:cNvSpPr txBox="1">
              <a:spLocks noChangeArrowheads="1"/>
            </p:cNvSpPr>
            <p:nvPr/>
          </p:nvSpPr>
          <p:spPr bwMode="auto">
            <a:xfrm>
              <a:off x="1066800" y="3962400"/>
              <a:ext cx="11592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Stream </a:t>
              </a:r>
              <a:r>
                <a:rPr lang="en-US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6876" name="TextBox 10"/>
            <p:cNvSpPr txBox="1">
              <a:spLocks noChangeArrowheads="1"/>
            </p:cNvSpPr>
            <p:nvPr/>
          </p:nvSpPr>
          <p:spPr bwMode="auto">
            <a:xfrm>
              <a:off x="3201856" y="3962400"/>
              <a:ext cx="11464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Stream </a:t>
              </a:r>
              <a:r>
                <a:rPr lang="en-US" i="1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7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Streams</a:t>
            </a: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238125" y="29718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227013" y="34290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227013" y="3897313"/>
            <a:ext cx="1441450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1835150" y="29718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1835150" y="34290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1835150" y="3897313"/>
            <a:ext cx="1441450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37897" name="TextBox 9"/>
          <p:cNvSpPr txBox="1">
            <a:spLocks noChangeArrowheads="1"/>
          </p:cNvSpPr>
          <p:nvPr/>
        </p:nvSpPr>
        <p:spPr bwMode="auto">
          <a:xfrm>
            <a:off x="379413" y="2514600"/>
            <a:ext cx="115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Stream </a:t>
            </a:r>
            <a:r>
              <a:rPr lang="en-US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1982788" y="2514600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Stream </a:t>
            </a:r>
            <a:r>
              <a:rPr lang="en-US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899" name="TextBox 22"/>
          <p:cNvSpPr txBox="1">
            <a:spLocks noChangeArrowheads="1"/>
          </p:cNvSpPr>
          <p:nvPr/>
        </p:nvSpPr>
        <p:spPr bwMode="auto">
          <a:xfrm>
            <a:off x="7083425" y="2514600"/>
            <a:ext cx="688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Time</a:t>
            </a:r>
            <a:endParaRPr lang="en-US" i="1">
              <a:solidFill>
                <a:srgbClr val="FF0000"/>
              </a:solidFill>
            </a:endParaRPr>
          </a:p>
        </p:txBody>
      </p:sp>
      <p:cxnSp>
        <p:nvCxnSpPr>
          <p:cNvPr id="37900" name="Straight Arrow Connector 24"/>
          <p:cNvCxnSpPr>
            <a:cxnSpLocks noChangeShapeType="1"/>
            <a:stCxn id="37899" idx="2"/>
          </p:cNvCxnSpPr>
          <p:nvPr/>
        </p:nvCxnSpPr>
        <p:spPr bwMode="auto">
          <a:xfrm flipH="1">
            <a:off x="7427913" y="2884488"/>
            <a:ext cx="0" cy="3059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TextBox 25"/>
          <p:cNvSpPr txBox="1">
            <a:spLocks noChangeArrowheads="1"/>
          </p:cNvSpPr>
          <p:nvPr/>
        </p:nvSpPr>
        <p:spPr bwMode="auto">
          <a:xfrm>
            <a:off x="5721350" y="29718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37902" name="TextBox 26"/>
          <p:cNvSpPr txBox="1">
            <a:spLocks noChangeArrowheads="1"/>
          </p:cNvSpPr>
          <p:nvPr/>
        </p:nvSpPr>
        <p:spPr bwMode="auto">
          <a:xfrm>
            <a:off x="5710238" y="34290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37903" name="TextBox 27"/>
          <p:cNvSpPr txBox="1">
            <a:spLocks noChangeArrowheads="1"/>
          </p:cNvSpPr>
          <p:nvPr/>
        </p:nvSpPr>
        <p:spPr bwMode="auto">
          <a:xfrm>
            <a:off x="5710238" y="3897313"/>
            <a:ext cx="1441450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37904" name="TextBox 28"/>
          <p:cNvSpPr txBox="1">
            <a:spLocks noChangeArrowheads="1"/>
          </p:cNvSpPr>
          <p:nvPr/>
        </p:nvSpPr>
        <p:spPr bwMode="auto">
          <a:xfrm>
            <a:off x="5721350" y="43434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37905" name="TextBox 29"/>
          <p:cNvSpPr txBox="1">
            <a:spLocks noChangeArrowheads="1"/>
          </p:cNvSpPr>
          <p:nvPr/>
        </p:nvSpPr>
        <p:spPr bwMode="auto">
          <a:xfrm>
            <a:off x="5721350" y="48006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37906" name="TextBox 30"/>
          <p:cNvSpPr txBox="1">
            <a:spLocks noChangeArrowheads="1"/>
          </p:cNvSpPr>
          <p:nvPr/>
        </p:nvSpPr>
        <p:spPr bwMode="auto">
          <a:xfrm>
            <a:off x="5721350" y="5268913"/>
            <a:ext cx="1441450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37907" name="Content Placeholder 2"/>
          <p:cNvSpPr txBox="1">
            <a:spLocks/>
          </p:cNvSpPr>
          <p:nvPr/>
        </p:nvSpPr>
        <p:spPr bwMode="auto">
          <a:xfrm>
            <a:off x="4876800" y="1949450"/>
            <a:ext cx="3810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Is this a possible order?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3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Streams</a:t>
            </a: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238125" y="29718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227013" y="34290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227013" y="3897313"/>
            <a:ext cx="1441450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835150" y="29718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1835150" y="34290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1835150" y="3897313"/>
            <a:ext cx="1441450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379413" y="2514600"/>
            <a:ext cx="115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Stream </a:t>
            </a:r>
            <a:r>
              <a:rPr lang="en-US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1982788" y="2514600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Stream </a:t>
            </a:r>
            <a:r>
              <a:rPr lang="en-US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8923" name="TextBox 22"/>
          <p:cNvSpPr txBox="1">
            <a:spLocks noChangeArrowheads="1"/>
          </p:cNvSpPr>
          <p:nvPr/>
        </p:nvSpPr>
        <p:spPr bwMode="auto">
          <a:xfrm>
            <a:off x="7083425" y="2514600"/>
            <a:ext cx="688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Time</a:t>
            </a:r>
            <a:endParaRPr lang="en-US" i="1">
              <a:solidFill>
                <a:srgbClr val="FF0000"/>
              </a:solidFill>
            </a:endParaRPr>
          </a:p>
        </p:txBody>
      </p:sp>
      <p:cxnSp>
        <p:nvCxnSpPr>
          <p:cNvPr id="38924" name="Straight Arrow Connector 24"/>
          <p:cNvCxnSpPr>
            <a:cxnSpLocks noChangeShapeType="1"/>
            <a:stCxn id="38923" idx="2"/>
          </p:cNvCxnSpPr>
          <p:nvPr/>
        </p:nvCxnSpPr>
        <p:spPr bwMode="auto">
          <a:xfrm flipH="1">
            <a:off x="7427913" y="2884488"/>
            <a:ext cx="0" cy="3059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5" name="TextBox 25"/>
          <p:cNvSpPr txBox="1">
            <a:spLocks noChangeArrowheads="1"/>
          </p:cNvSpPr>
          <p:nvPr/>
        </p:nvSpPr>
        <p:spPr bwMode="auto">
          <a:xfrm>
            <a:off x="5721350" y="29718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38926" name="TextBox 26"/>
          <p:cNvSpPr txBox="1">
            <a:spLocks noChangeArrowheads="1"/>
          </p:cNvSpPr>
          <p:nvPr/>
        </p:nvSpPr>
        <p:spPr bwMode="auto">
          <a:xfrm>
            <a:off x="5710238" y="34290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38927" name="TextBox 27"/>
          <p:cNvSpPr txBox="1">
            <a:spLocks noChangeArrowheads="1"/>
          </p:cNvSpPr>
          <p:nvPr/>
        </p:nvSpPr>
        <p:spPr bwMode="auto">
          <a:xfrm>
            <a:off x="5710238" y="3897313"/>
            <a:ext cx="1441450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38928" name="TextBox 28"/>
          <p:cNvSpPr txBox="1">
            <a:spLocks noChangeArrowheads="1"/>
          </p:cNvSpPr>
          <p:nvPr/>
        </p:nvSpPr>
        <p:spPr bwMode="auto">
          <a:xfrm>
            <a:off x="5721350" y="43434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38929" name="TextBox 29"/>
          <p:cNvSpPr txBox="1">
            <a:spLocks noChangeArrowheads="1"/>
          </p:cNvSpPr>
          <p:nvPr/>
        </p:nvSpPr>
        <p:spPr bwMode="auto">
          <a:xfrm>
            <a:off x="5721350" y="48006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38930" name="TextBox 30"/>
          <p:cNvSpPr txBox="1">
            <a:spLocks noChangeArrowheads="1"/>
          </p:cNvSpPr>
          <p:nvPr/>
        </p:nvSpPr>
        <p:spPr bwMode="auto">
          <a:xfrm>
            <a:off x="5721350" y="5268913"/>
            <a:ext cx="1441450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38931" name="Content Placeholder 2"/>
          <p:cNvSpPr txBox="1">
            <a:spLocks/>
          </p:cNvSpPr>
          <p:nvPr/>
        </p:nvSpPr>
        <p:spPr bwMode="auto">
          <a:xfrm>
            <a:off x="4876800" y="1949450"/>
            <a:ext cx="3810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Is this a possible order?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02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Streams</a:t>
            </a: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238125" y="29718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227013" y="34290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227013" y="3897313"/>
            <a:ext cx="1441450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1835150" y="29718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1835150" y="34290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39944" name="TextBox 8"/>
          <p:cNvSpPr txBox="1">
            <a:spLocks noChangeArrowheads="1"/>
          </p:cNvSpPr>
          <p:nvPr/>
        </p:nvSpPr>
        <p:spPr bwMode="auto">
          <a:xfrm>
            <a:off x="1835150" y="3897313"/>
            <a:ext cx="1441450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39945" name="TextBox 9"/>
          <p:cNvSpPr txBox="1">
            <a:spLocks noChangeArrowheads="1"/>
          </p:cNvSpPr>
          <p:nvPr/>
        </p:nvSpPr>
        <p:spPr bwMode="auto">
          <a:xfrm>
            <a:off x="379413" y="2514600"/>
            <a:ext cx="115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Stream </a:t>
            </a:r>
            <a:r>
              <a:rPr lang="en-US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946" name="TextBox 10"/>
          <p:cNvSpPr txBox="1">
            <a:spLocks noChangeArrowheads="1"/>
          </p:cNvSpPr>
          <p:nvPr/>
        </p:nvSpPr>
        <p:spPr bwMode="auto">
          <a:xfrm>
            <a:off x="1982788" y="2514600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Stream </a:t>
            </a:r>
            <a:r>
              <a:rPr lang="en-US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9947" name="TextBox 22"/>
          <p:cNvSpPr txBox="1">
            <a:spLocks noChangeArrowheads="1"/>
          </p:cNvSpPr>
          <p:nvPr/>
        </p:nvSpPr>
        <p:spPr bwMode="auto">
          <a:xfrm>
            <a:off x="7083425" y="2514600"/>
            <a:ext cx="688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Time</a:t>
            </a:r>
            <a:endParaRPr lang="en-US" i="1">
              <a:solidFill>
                <a:srgbClr val="FF0000"/>
              </a:solidFill>
            </a:endParaRPr>
          </a:p>
        </p:txBody>
      </p:sp>
      <p:cxnSp>
        <p:nvCxnSpPr>
          <p:cNvPr id="39948" name="Straight Arrow Connector 24"/>
          <p:cNvCxnSpPr>
            <a:cxnSpLocks noChangeShapeType="1"/>
            <a:stCxn id="39947" idx="2"/>
          </p:cNvCxnSpPr>
          <p:nvPr/>
        </p:nvCxnSpPr>
        <p:spPr bwMode="auto">
          <a:xfrm flipH="1">
            <a:off x="7427913" y="2884488"/>
            <a:ext cx="0" cy="3059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9" name="TextBox 25"/>
          <p:cNvSpPr txBox="1">
            <a:spLocks noChangeArrowheads="1"/>
          </p:cNvSpPr>
          <p:nvPr/>
        </p:nvSpPr>
        <p:spPr bwMode="auto">
          <a:xfrm>
            <a:off x="5721350" y="29718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39950" name="TextBox 26"/>
          <p:cNvSpPr txBox="1">
            <a:spLocks noChangeArrowheads="1"/>
          </p:cNvSpPr>
          <p:nvPr/>
        </p:nvSpPr>
        <p:spPr bwMode="auto">
          <a:xfrm>
            <a:off x="5721350" y="38862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39951" name="TextBox 27"/>
          <p:cNvSpPr txBox="1">
            <a:spLocks noChangeArrowheads="1"/>
          </p:cNvSpPr>
          <p:nvPr/>
        </p:nvSpPr>
        <p:spPr bwMode="auto">
          <a:xfrm>
            <a:off x="5710238" y="4811713"/>
            <a:ext cx="1441450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39952" name="TextBox 28"/>
          <p:cNvSpPr txBox="1">
            <a:spLocks noChangeArrowheads="1"/>
          </p:cNvSpPr>
          <p:nvPr/>
        </p:nvSpPr>
        <p:spPr bwMode="auto">
          <a:xfrm>
            <a:off x="5721350" y="34290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39953" name="TextBox 29"/>
          <p:cNvSpPr txBox="1">
            <a:spLocks noChangeArrowheads="1"/>
          </p:cNvSpPr>
          <p:nvPr/>
        </p:nvSpPr>
        <p:spPr bwMode="auto">
          <a:xfrm>
            <a:off x="5721350" y="4354513"/>
            <a:ext cx="1441450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39954" name="TextBox 30"/>
          <p:cNvSpPr txBox="1">
            <a:spLocks noChangeArrowheads="1"/>
          </p:cNvSpPr>
          <p:nvPr/>
        </p:nvSpPr>
        <p:spPr bwMode="auto">
          <a:xfrm>
            <a:off x="5721350" y="5268913"/>
            <a:ext cx="1441450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39955" name="Content Placeholder 2"/>
          <p:cNvSpPr txBox="1">
            <a:spLocks/>
          </p:cNvSpPr>
          <p:nvPr/>
        </p:nvSpPr>
        <p:spPr bwMode="auto">
          <a:xfrm>
            <a:off x="4876800" y="1949450"/>
            <a:ext cx="3810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Is this a possible order?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6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Streams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238125" y="29718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227013" y="34290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40965" name="TextBox 5"/>
          <p:cNvSpPr txBox="1">
            <a:spLocks noChangeArrowheads="1"/>
          </p:cNvSpPr>
          <p:nvPr/>
        </p:nvSpPr>
        <p:spPr bwMode="auto">
          <a:xfrm>
            <a:off x="227013" y="3897313"/>
            <a:ext cx="1441450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1835150" y="29718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40967" name="TextBox 7"/>
          <p:cNvSpPr txBox="1">
            <a:spLocks noChangeArrowheads="1"/>
          </p:cNvSpPr>
          <p:nvPr/>
        </p:nvSpPr>
        <p:spPr bwMode="auto">
          <a:xfrm>
            <a:off x="1835150" y="34290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40968" name="TextBox 8"/>
          <p:cNvSpPr txBox="1">
            <a:spLocks noChangeArrowheads="1"/>
          </p:cNvSpPr>
          <p:nvPr/>
        </p:nvSpPr>
        <p:spPr bwMode="auto">
          <a:xfrm>
            <a:off x="1835150" y="3897313"/>
            <a:ext cx="1441450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40969" name="TextBox 9"/>
          <p:cNvSpPr txBox="1">
            <a:spLocks noChangeArrowheads="1"/>
          </p:cNvSpPr>
          <p:nvPr/>
        </p:nvSpPr>
        <p:spPr bwMode="auto">
          <a:xfrm>
            <a:off x="379413" y="2514600"/>
            <a:ext cx="115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Stream </a:t>
            </a:r>
            <a:r>
              <a:rPr lang="en-US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0970" name="TextBox 10"/>
          <p:cNvSpPr txBox="1">
            <a:spLocks noChangeArrowheads="1"/>
          </p:cNvSpPr>
          <p:nvPr/>
        </p:nvSpPr>
        <p:spPr bwMode="auto">
          <a:xfrm>
            <a:off x="1982788" y="2514600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Stream </a:t>
            </a:r>
            <a:r>
              <a:rPr lang="en-US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0971" name="TextBox 22"/>
          <p:cNvSpPr txBox="1">
            <a:spLocks noChangeArrowheads="1"/>
          </p:cNvSpPr>
          <p:nvPr/>
        </p:nvSpPr>
        <p:spPr bwMode="auto">
          <a:xfrm>
            <a:off x="7083425" y="2514600"/>
            <a:ext cx="688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Time</a:t>
            </a:r>
            <a:endParaRPr lang="en-US" i="1">
              <a:solidFill>
                <a:srgbClr val="FF0000"/>
              </a:solidFill>
            </a:endParaRPr>
          </a:p>
        </p:txBody>
      </p:sp>
      <p:cxnSp>
        <p:nvCxnSpPr>
          <p:cNvPr id="40972" name="Straight Arrow Connector 24"/>
          <p:cNvCxnSpPr>
            <a:cxnSpLocks noChangeShapeType="1"/>
            <a:stCxn id="40971" idx="2"/>
          </p:cNvCxnSpPr>
          <p:nvPr/>
        </p:nvCxnSpPr>
        <p:spPr bwMode="auto">
          <a:xfrm flipH="1">
            <a:off x="7427913" y="2884488"/>
            <a:ext cx="0" cy="3059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3" name="TextBox 25"/>
          <p:cNvSpPr txBox="1">
            <a:spLocks noChangeArrowheads="1"/>
          </p:cNvSpPr>
          <p:nvPr/>
        </p:nvSpPr>
        <p:spPr bwMode="auto">
          <a:xfrm>
            <a:off x="5721350" y="29718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40974" name="TextBox 26"/>
          <p:cNvSpPr txBox="1">
            <a:spLocks noChangeArrowheads="1"/>
          </p:cNvSpPr>
          <p:nvPr/>
        </p:nvSpPr>
        <p:spPr bwMode="auto">
          <a:xfrm>
            <a:off x="5721350" y="38862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40975" name="TextBox 27"/>
          <p:cNvSpPr txBox="1">
            <a:spLocks noChangeArrowheads="1"/>
          </p:cNvSpPr>
          <p:nvPr/>
        </p:nvSpPr>
        <p:spPr bwMode="auto">
          <a:xfrm>
            <a:off x="5710238" y="4811713"/>
            <a:ext cx="1441450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40976" name="TextBox 28"/>
          <p:cNvSpPr txBox="1">
            <a:spLocks noChangeArrowheads="1"/>
          </p:cNvSpPr>
          <p:nvPr/>
        </p:nvSpPr>
        <p:spPr bwMode="auto">
          <a:xfrm>
            <a:off x="5721350" y="34290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40977" name="TextBox 29"/>
          <p:cNvSpPr txBox="1">
            <a:spLocks noChangeArrowheads="1"/>
          </p:cNvSpPr>
          <p:nvPr/>
        </p:nvSpPr>
        <p:spPr bwMode="auto">
          <a:xfrm>
            <a:off x="5721350" y="4354513"/>
            <a:ext cx="1441450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40978" name="TextBox 30"/>
          <p:cNvSpPr txBox="1">
            <a:spLocks noChangeArrowheads="1"/>
          </p:cNvSpPr>
          <p:nvPr/>
        </p:nvSpPr>
        <p:spPr bwMode="auto">
          <a:xfrm>
            <a:off x="5721350" y="5268913"/>
            <a:ext cx="1441450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40979" name="Content Placeholder 2"/>
          <p:cNvSpPr txBox="1">
            <a:spLocks/>
          </p:cNvSpPr>
          <p:nvPr/>
        </p:nvSpPr>
        <p:spPr bwMode="auto">
          <a:xfrm>
            <a:off x="4876800" y="1949450"/>
            <a:ext cx="3810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Is this a possible order?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97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Streams</a:t>
            </a: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238125" y="29718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227013" y="34290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227013" y="3897313"/>
            <a:ext cx="1441450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835150" y="29718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41991" name="TextBox 7"/>
          <p:cNvSpPr txBox="1">
            <a:spLocks noChangeArrowheads="1"/>
          </p:cNvSpPr>
          <p:nvPr/>
        </p:nvSpPr>
        <p:spPr bwMode="auto">
          <a:xfrm>
            <a:off x="1835150" y="34290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41992" name="TextBox 8"/>
          <p:cNvSpPr txBox="1">
            <a:spLocks noChangeArrowheads="1"/>
          </p:cNvSpPr>
          <p:nvPr/>
        </p:nvSpPr>
        <p:spPr bwMode="auto">
          <a:xfrm>
            <a:off x="1835150" y="3897313"/>
            <a:ext cx="1441450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41993" name="TextBox 9"/>
          <p:cNvSpPr txBox="1">
            <a:spLocks noChangeArrowheads="1"/>
          </p:cNvSpPr>
          <p:nvPr/>
        </p:nvSpPr>
        <p:spPr bwMode="auto">
          <a:xfrm>
            <a:off x="379413" y="2514600"/>
            <a:ext cx="115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Stream </a:t>
            </a:r>
            <a:r>
              <a:rPr lang="en-US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1994" name="TextBox 10"/>
          <p:cNvSpPr txBox="1">
            <a:spLocks noChangeArrowheads="1"/>
          </p:cNvSpPr>
          <p:nvPr/>
        </p:nvSpPr>
        <p:spPr bwMode="auto">
          <a:xfrm>
            <a:off x="1982788" y="2514600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Stream </a:t>
            </a:r>
            <a:r>
              <a:rPr lang="en-US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1995" name="TextBox 22"/>
          <p:cNvSpPr txBox="1">
            <a:spLocks noChangeArrowheads="1"/>
          </p:cNvSpPr>
          <p:nvPr/>
        </p:nvSpPr>
        <p:spPr bwMode="auto">
          <a:xfrm>
            <a:off x="8074025" y="2514600"/>
            <a:ext cx="688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Time</a:t>
            </a:r>
            <a:endParaRPr lang="en-US" i="1">
              <a:solidFill>
                <a:srgbClr val="FF0000"/>
              </a:solidFill>
            </a:endParaRPr>
          </a:p>
        </p:txBody>
      </p:sp>
      <p:cxnSp>
        <p:nvCxnSpPr>
          <p:cNvPr id="41996" name="Straight Arrow Connector 24"/>
          <p:cNvCxnSpPr>
            <a:cxnSpLocks noChangeShapeType="1"/>
            <a:stCxn id="41995" idx="2"/>
          </p:cNvCxnSpPr>
          <p:nvPr/>
        </p:nvCxnSpPr>
        <p:spPr bwMode="auto">
          <a:xfrm flipH="1">
            <a:off x="8418513" y="2884488"/>
            <a:ext cx="0" cy="3059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7" name="TextBox 25"/>
          <p:cNvSpPr txBox="1">
            <a:spLocks noChangeArrowheads="1"/>
          </p:cNvSpPr>
          <p:nvPr/>
        </p:nvSpPr>
        <p:spPr bwMode="auto">
          <a:xfrm>
            <a:off x="6711950" y="29718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41998" name="TextBox 26"/>
          <p:cNvSpPr txBox="1">
            <a:spLocks noChangeArrowheads="1"/>
          </p:cNvSpPr>
          <p:nvPr/>
        </p:nvSpPr>
        <p:spPr bwMode="auto">
          <a:xfrm>
            <a:off x="5146675" y="3429000"/>
            <a:ext cx="144145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41999" name="TextBox 27"/>
          <p:cNvSpPr txBox="1">
            <a:spLocks noChangeArrowheads="1"/>
          </p:cNvSpPr>
          <p:nvPr/>
        </p:nvSpPr>
        <p:spPr bwMode="auto">
          <a:xfrm>
            <a:off x="6700838" y="3897313"/>
            <a:ext cx="1441450" cy="3698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42000" name="TextBox 28"/>
          <p:cNvSpPr txBox="1">
            <a:spLocks noChangeArrowheads="1"/>
          </p:cNvSpPr>
          <p:nvPr/>
        </p:nvSpPr>
        <p:spPr bwMode="auto">
          <a:xfrm>
            <a:off x="5146675" y="29718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0</a:t>
            </a:r>
          </a:p>
        </p:txBody>
      </p:sp>
      <p:sp>
        <p:nvSpPr>
          <p:cNvPr id="42001" name="TextBox 29"/>
          <p:cNvSpPr txBox="1">
            <a:spLocks noChangeArrowheads="1"/>
          </p:cNvSpPr>
          <p:nvPr/>
        </p:nvSpPr>
        <p:spPr bwMode="auto">
          <a:xfrm>
            <a:off x="6705600" y="3429000"/>
            <a:ext cx="1441450" cy="3698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1</a:t>
            </a:r>
          </a:p>
        </p:txBody>
      </p:sp>
      <p:sp>
        <p:nvSpPr>
          <p:cNvPr id="42002" name="TextBox 30"/>
          <p:cNvSpPr txBox="1">
            <a:spLocks noChangeArrowheads="1"/>
          </p:cNvSpPr>
          <p:nvPr/>
        </p:nvSpPr>
        <p:spPr bwMode="auto">
          <a:xfrm>
            <a:off x="5146675" y="3897313"/>
            <a:ext cx="1441450" cy="3698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Command 2</a:t>
            </a:r>
          </a:p>
        </p:txBody>
      </p:sp>
      <p:sp>
        <p:nvSpPr>
          <p:cNvPr id="42003" name="Content Placeholder 2"/>
          <p:cNvSpPr txBox="1">
            <a:spLocks/>
          </p:cNvSpPr>
          <p:nvPr/>
        </p:nvSpPr>
        <p:spPr bwMode="auto">
          <a:xfrm>
            <a:off x="4876800" y="1949450"/>
            <a:ext cx="3810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Is this a possible order?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9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CUDA, what commands go in a stream?</a:t>
            </a:r>
          </a:p>
          <a:p>
            <a:pPr lvl="1"/>
            <a:r>
              <a:rPr lang="en-US" smtClean="0"/>
              <a:t>Kernel launches</a:t>
            </a:r>
          </a:p>
          <a:p>
            <a:pPr lvl="1"/>
            <a:r>
              <a:rPr lang="en-US" smtClean="0"/>
              <a:t>Host       device memory transfers</a:t>
            </a:r>
          </a:p>
        </p:txBody>
      </p:sp>
      <p:sp>
        <p:nvSpPr>
          <p:cNvPr id="43012" name="Left-Right Arrow 3"/>
          <p:cNvSpPr>
            <a:spLocks noChangeArrowheads="1"/>
          </p:cNvSpPr>
          <p:nvPr/>
        </p:nvSpPr>
        <p:spPr bwMode="auto">
          <a:xfrm>
            <a:off x="1981200" y="2819400"/>
            <a:ext cx="533400" cy="304800"/>
          </a:xfrm>
          <a:prstGeom prst="leftRightArrow">
            <a:avLst>
              <a:gd name="adj1" fmla="val 50000"/>
              <a:gd name="adj2" fmla="val 4999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0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Oval 6"/>
          <p:cNvSpPr>
            <a:spLocks noChangeArrowheads="1"/>
          </p:cNvSpPr>
          <p:nvPr/>
        </p:nvSpPr>
        <p:spPr bwMode="auto">
          <a:xfrm>
            <a:off x="6705600" y="1608250"/>
            <a:ext cx="914400" cy="685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Other instructions per iteration</a:t>
            </a:r>
          </a:p>
          <a:p>
            <a:pPr lvl="1"/>
            <a:r>
              <a:rPr lang="en-US" dirty="0" smtClean="0"/>
              <a:t>Update loop counter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9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Code Example</a:t>
            </a:r>
          </a:p>
          <a:p>
            <a:pPr marL="971550" lvl="1" indent="-514350">
              <a:buFont typeface="Arial" charset="0"/>
              <a:buAutoNum type="arabicPeriod"/>
            </a:pPr>
            <a:r>
              <a:rPr lang="en-US" smtClean="0"/>
              <a:t>Create two streams</a:t>
            </a:r>
          </a:p>
          <a:p>
            <a:pPr marL="971550" lvl="1" indent="-514350">
              <a:buFont typeface="Arial" charset="0"/>
              <a:buAutoNum type="arabicPeriod"/>
            </a:pPr>
            <a:r>
              <a:rPr lang="en-US" smtClean="0"/>
              <a:t>Each stream:</a:t>
            </a:r>
          </a:p>
          <a:p>
            <a:pPr marL="1371600" lvl="2" indent="-514350">
              <a:buFont typeface="Arial" charset="0"/>
              <a:buAutoNum type="arabicPeriod"/>
            </a:pPr>
            <a:r>
              <a:rPr lang="en-US" smtClean="0"/>
              <a:t>Copy page-locked memory to device</a:t>
            </a:r>
          </a:p>
          <a:p>
            <a:pPr marL="1371600" lvl="2" indent="-514350">
              <a:buFont typeface="Arial" charset="0"/>
              <a:buAutoNum type="arabicPeriod"/>
            </a:pPr>
            <a:r>
              <a:rPr lang="en-US" smtClean="0"/>
              <a:t>Launch kernel</a:t>
            </a:r>
          </a:p>
          <a:p>
            <a:pPr marL="1371600" lvl="2" indent="-514350">
              <a:buFont typeface="Arial" charset="0"/>
              <a:buAutoNum type="arabicPeriod"/>
            </a:pPr>
            <a:r>
              <a:rPr lang="en-US" smtClean="0"/>
              <a:t>Copy memory back to host</a:t>
            </a:r>
          </a:p>
          <a:p>
            <a:pPr marL="971550" lvl="1" indent="-514350">
              <a:buFont typeface="Arial" charset="0"/>
              <a:buAutoNum type="arabicPeriod"/>
            </a:pPr>
            <a:r>
              <a:rPr lang="en-US" smtClean="0"/>
              <a:t>Destroy streams</a:t>
            </a:r>
            <a:br>
              <a:rPr lang="en-US" smtClean="0"/>
            </a:b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26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Example (Step 1 of 3)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cudaStream_t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stream[2];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70C0"/>
                </a:solidFill>
                <a:latin typeface="Courier New" charset="0"/>
              </a:rPr>
              <a:t>for</a:t>
            </a:r>
            <a:r>
              <a:rPr lang="en-US" sz="2800" kern="0" dirty="0"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rgbClr val="0070C0"/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i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= 0; 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i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&lt; 2; ++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i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  </a:t>
            </a: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cudaStreamCreate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(&amp;stream[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i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]);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70C0"/>
                </a:solidFill>
                <a:latin typeface="Courier New" charset="0"/>
              </a:rPr>
              <a:t>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hostPtr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>
                <a:solidFill>
                  <a:srgbClr val="D60093"/>
                </a:solidFill>
                <a:latin typeface="Courier New" charset="0"/>
              </a:rPr>
              <a:t>cudaMallocHost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(&amp;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hostPtr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 * size);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6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1143000" y="3352800"/>
            <a:ext cx="62484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 smtClean="0">
                <a:solidFill>
                  <a:srgbClr val="D60093"/>
                </a:solidFill>
                <a:latin typeface="Courier New" charset="0"/>
              </a:rPr>
              <a:t>cudaStream_t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 stream[2];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smtClean="0">
                <a:solidFill>
                  <a:srgbClr val="0070C0"/>
                </a:solidFill>
                <a:latin typeface="Courier New" charset="0"/>
              </a:rPr>
              <a:t>for</a:t>
            </a:r>
            <a:r>
              <a:rPr lang="en-US" sz="2800" kern="0" dirty="0" smtClean="0">
                <a:latin typeface="Courier New" charset="0"/>
              </a:rPr>
              <a:t> 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 smtClean="0">
                <a:solidFill>
                  <a:srgbClr val="0070C0"/>
                </a:solidFill>
                <a:latin typeface="Courier New" charset="0"/>
              </a:rPr>
              <a:t>int</a:t>
            </a:r>
            <a:r>
              <a:rPr lang="en-US" sz="2800" kern="0" dirty="0" smtClean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en-US" sz="2800" kern="0" dirty="0" err="1" smtClean="0">
                <a:solidFill>
                  <a:schemeClr val="tx2"/>
                </a:solidFill>
                <a:latin typeface="Courier New" charset="0"/>
              </a:rPr>
              <a:t>i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 = 0; </a:t>
            </a:r>
            <a:r>
              <a:rPr lang="en-US" sz="2800" kern="0" dirty="0" err="1" smtClean="0">
                <a:solidFill>
                  <a:schemeClr val="tx2"/>
                </a:solidFill>
                <a:latin typeface="Courier New" charset="0"/>
              </a:rPr>
              <a:t>i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 &lt; 2; ++</a:t>
            </a:r>
            <a:r>
              <a:rPr lang="en-US" sz="2800" kern="0" dirty="0" err="1" smtClean="0">
                <a:solidFill>
                  <a:schemeClr val="tx2"/>
                </a:solidFill>
                <a:latin typeface="Courier New" charset="0"/>
              </a:rPr>
              <a:t>i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    </a:t>
            </a:r>
            <a:r>
              <a:rPr lang="en-US" sz="2800" kern="0" dirty="0" err="1" smtClean="0">
                <a:solidFill>
                  <a:srgbClr val="D60093"/>
                </a:solidFill>
                <a:latin typeface="Courier New" charset="0"/>
              </a:rPr>
              <a:t>cudaStreamCreate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(&amp;stream[</a:t>
            </a:r>
            <a:r>
              <a:rPr lang="en-US" sz="2800" kern="0" dirty="0" err="1" smtClean="0">
                <a:solidFill>
                  <a:schemeClr val="tx2"/>
                </a:solidFill>
                <a:latin typeface="Courier New" charset="0"/>
              </a:rPr>
              <a:t>i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]);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 smtClean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smtClean="0">
                <a:solidFill>
                  <a:srgbClr val="0070C0"/>
                </a:solidFill>
                <a:latin typeface="Courier New" charset="0"/>
              </a:rPr>
              <a:t>float 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*</a:t>
            </a:r>
            <a:r>
              <a:rPr lang="en-US" sz="2800" kern="0" dirty="0" err="1" smtClean="0">
                <a:solidFill>
                  <a:schemeClr val="tx2"/>
                </a:solidFill>
                <a:latin typeface="Courier New" charset="0"/>
              </a:rPr>
              <a:t>hostPtr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 smtClean="0">
                <a:solidFill>
                  <a:srgbClr val="D60093"/>
                </a:solidFill>
                <a:latin typeface="Courier New" charset="0"/>
              </a:rPr>
              <a:t>cudaMallocHost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(&amp;</a:t>
            </a:r>
            <a:r>
              <a:rPr lang="en-US" sz="2800" kern="0" dirty="0" err="1" smtClean="0">
                <a:solidFill>
                  <a:schemeClr val="tx2"/>
                </a:solidFill>
                <a:latin typeface="Courier New" charset="0"/>
              </a:rPr>
              <a:t>hostPtr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, 2 * size);</a:t>
            </a: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5207000" y="4175125"/>
            <a:ext cx="2209800" cy="369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Create two streams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 (Step 1 of 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74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381000" y="5410200"/>
            <a:ext cx="74676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 smtClean="0">
                <a:solidFill>
                  <a:srgbClr val="D60093"/>
                </a:solidFill>
                <a:latin typeface="Courier New" charset="0"/>
              </a:rPr>
              <a:t>cudaStream_t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 stream[2];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smtClean="0">
                <a:solidFill>
                  <a:srgbClr val="0070C0"/>
                </a:solidFill>
                <a:latin typeface="Courier New" charset="0"/>
              </a:rPr>
              <a:t>for 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 smtClean="0">
                <a:solidFill>
                  <a:srgbClr val="0070C0"/>
                </a:solidFill>
                <a:latin typeface="Courier New" charset="0"/>
              </a:rPr>
              <a:t>int</a:t>
            </a:r>
            <a:r>
              <a:rPr lang="en-US" sz="2800" kern="0" dirty="0" smtClean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en-US" sz="2800" kern="0" dirty="0" err="1" smtClean="0">
                <a:solidFill>
                  <a:schemeClr val="tx2"/>
                </a:solidFill>
                <a:latin typeface="Courier New" charset="0"/>
              </a:rPr>
              <a:t>i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 = 0; </a:t>
            </a:r>
            <a:r>
              <a:rPr lang="en-US" sz="2800" kern="0" dirty="0" err="1" smtClean="0">
                <a:solidFill>
                  <a:schemeClr val="tx2"/>
                </a:solidFill>
                <a:latin typeface="Courier New" charset="0"/>
              </a:rPr>
              <a:t>i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 &lt; 2; ++</a:t>
            </a:r>
            <a:r>
              <a:rPr lang="en-US" sz="2800" kern="0" dirty="0" err="1" smtClean="0">
                <a:solidFill>
                  <a:schemeClr val="tx2"/>
                </a:solidFill>
                <a:latin typeface="Courier New" charset="0"/>
              </a:rPr>
              <a:t>i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    </a:t>
            </a:r>
            <a:r>
              <a:rPr lang="en-US" sz="2800" kern="0" dirty="0" err="1" smtClean="0">
                <a:solidFill>
                  <a:srgbClr val="D60093"/>
                </a:solidFill>
                <a:latin typeface="Courier New" charset="0"/>
              </a:rPr>
              <a:t>cudaStreamCreate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(&amp;stream[</a:t>
            </a:r>
            <a:r>
              <a:rPr lang="en-US" sz="2800" kern="0" dirty="0" err="1" smtClean="0">
                <a:solidFill>
                  <a:schemeClr val="tx2"/>
                </a:solidFill>
                <a:latin typeface="Courier New" charset="0"/>
              </a:rPr>
              <a:t>i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]);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 smtClean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smtClean="0">
                <a:solidFill>
                  <a:srgbClr val="0070C0"/>
                </a:solidFill>
                <a:latin typeface="Courier New" charset="0"/>
              </a:rPr>
              <a:t>float 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*</a:t>
            </a:r>
            <a:r>
              <a:rPr lang="en-US" sz="2800" kern="0" dirty="0" err="1" smtClean="0">
                <a:solidFill>
                  <a:schemeClr val="tx2"/>
                </a:solidFill>
                <a:latin typeface="Courier New" charset="0"/>
              </a:rPr>
              <a:t>hostPtr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 err="1" smtClean="0">
                <a:solidFill>
                  <a:srgbClr val="D60093"/>
                </a:solidFill>
                <a:latin typeface="Courier New" charset="0"/>
              </a:rPr>
              <a:t>cudaMallocHost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(&amp;</a:t>
            </a:r>
            <a:r>
              <a:rPr lang="en-US" sz="2800" kern="0" dirty="0" err="1" smtClean="0">
                <a:solidFill>
                  <a:schemeClr val="tx2"/>
                </a:solidFill>
                <a:latin typeface="Courier New" charset="0"/>
              </a:rPr>
              <a:t>hostPtr</a:t>
            </a:r>
            <a:r>
              <a:rPr lang="en-US" sz="2800" kern="0" dirty="0" smtClean="0">
                <a:solidFill>
                  <a:schemeClr val="tx2"/>
                </a:solidFill>
                <a:latin typeface="Courier New" charset="0"/>
              </a:rPr>
              <a:t>, 2 * size);</a:t>
            </a: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3124200" y="6107113"/>
            <a:ext cx="4724400" cy="369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Allocate two buffers in page-locked memory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 (Step 1 of 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230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70C0"/>
                </a:solidFill>
                <a:latin typeface="Courier New" charset="0"/>
              </a:rPr>
              <a:t>for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70C0"/>
                </a:solidFill>
                <a:latin typeface="Courier New" charset="0"/>
              </a:rPr>
              <a:t>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i = 0; i &lt; 2; ++i)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cudaMemcpyAsync</a:t>
            </a:r>
            <a:r>
              <a:rPr lang="en-US" sz="2800" kern="0" dirty="0"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  cudaMemcpyHostToDevice, stream[i]);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kernel&lt;&lt;&lt;100, 512, 0, stream[i]&gt;&gt;&gt;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  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cudaMemcpyAsync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  cudaMemcpyDeviceToHost, stream[i]);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 (Step 2 of 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424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6324600" y="3352800"/>
            <a:ext cx="1905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5486400" y="3886200"/>
            <a:ext cx="1905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6324600" y="5410200"/>
            <a:ext cx="19050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Example (Step 2 of 3)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70C0"/>
                </a:solidFill>
                <a:latin typeface="Courier New" charset="0"/>
              </a:rPr>
              <a:t>for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70C0"/>
                </a:solidFill>
                <a:latin typeface="Courier New" charset="0"/>
              </a:rPr>
              <a:t>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i = 0; i &lt; 2; ++i)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cudaMemcpyAsync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  cudaMemcpyHostToDevice, stream[i]);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kernel&lt;&lt;&lt;100, 512, 0, stream[i]&gt;&gt;&gt;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  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cudaMemcpyAsync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  cudaMemcpyDeviceToHost, stream[i]);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	</a:t>
            </a:r>
          </a:p>
        </p:txBody>
      </p:sp>
      <p:sp>
        <p:nvSpPr>
          <p:cNvPr id="49159" name="TextBox 7"/>
          <p:cNvSpPr txBox="1">
            <a:spLocks noChangeArrowheads="1"/>
          </p:cNvSpPr>
          <p:nvPr/>
        </p:nvSpPr>
        <p:spPr bwMode="auto">
          <a:xfrm>
            <a:off x="2514600" y="6259513"/>
            <a:ext cx="5715000" cy="369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Commands are assigned to, and executed by streams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688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 Example (Step 3 of 3)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nn-NO" sz="2800" kern="0" dirty="0">
                <a:solidFill>
                  <a:srgbClr val="0070C0"/>
                </a:solidFill>
                <a:latin typeface="Courier New" charset="0"/>
              </a:rPr>
              <a:t>for </a:t>
            </a:r>
            <a:r>
              <a:rPr lang="nn-NO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nn-NO" sz="2800" kern="0" dirty="0">
                <a:solidFill>
                  <a:srgbClr val="0070C0"/>
                </a:solidFill>
                <a:latin typeface="Courier New" charset="0"/>
              </a:rPr>
              <a:t>int </a:t>
            </a:r>
            <a:r>
              <a:rPr lang="nn-NO" sz="2800" kern="0" dirty="0">
                <a:solidFill>
                  <a:schemeClr val="tx2"/>
                </a:solidFill>
                <a:latin typeface="Courier New" charset="0"/>
              </a:rPr>
              <a:t>i = 0; i &lt; 2; ++i)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nn-NO" sz="28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nn-NO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nn-NO" sz="2800" kern="0" dirty="0">
                <a:solidFill>
                  <a:srgbClr val="008000"/>
                </a:solidFill>
                <a:latin typeface="Courier New" charset="0"/>
              </a:rPr>
              <a:t>// Blocks until commands complete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nn-NO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nn-NO" sz="2800" kern="0" dirty="0">
                <a:solidFill>
                  <a:srgbClr val="D60093"/>
                </a:solidFill>
                <a:latin typeface="Courier New" charset="0"/>
              </a:rPr>
              <a:t>cudaStreamDestroy</a:t>
            </a:r>
            <a:r>
              <a:rPr lang="nn-NO" sz="2800" kern="0" dirty="0">
                <a:solidFill>
                  <a:schemeClr val="tx2"/>
                </a:solidFill>
                <a:latin typeface="Courier New" charset="0"/>
              </a:rPr>
              <a:t>(stream[i]);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nn-NO" sz="2800" kern="0" dirty="0">
                <a:solidFill>
                  <a:schemeClr val="tx2"/>
                </a:solidFill>
                <a:latin typeface="Courier New" charset="0"/>
              </a:rPr>
              <a:t>}</a:t>
            </a: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68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Assume compute capabilities:</a:t>
            </a:r>
          </a:p>
          <a:p>
            <a:pPr lvl="1"/>
            <a:r>
              <a:rPr lang="en-US" smtClean="0"/>
              <a:t>Overlap of data transfer and kernel execution</a:t>
            </a:r>
          </a:p>
          <a:p>
            <a:pPr lvl="1"/>
            <a:r>
              <a:rPr lang="en-US" smtClean="0"/>
              <a:t>Concurrent kernel execution</a:t>
            </a:r>
          </a:p>
          <a:p>
            <a:pPr lvl="1"/>
            <a:r>
              <a:rPr lang="en-US" smtClean="0"/>
              <a:t>Concurrent data transfer</a:t>
            </a:r>
          </a:p>
          <a:p>
            <a:r>
              <a:rPr lang="en-US" smtClean="0"/>
              <a:t>How can the streams overlap?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-76200" y="6462712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/>
              <a:t>See </a:t>
            </a:r>
            <a:r>
              <a:rPr lang="en-US" sz="1400" dirty="0" smtClean="0"/>
              <a:t>F.1 </a:t>
            </a:r>
            <a:r>
              <a:rPr lang="en-US" sz="1400" dirty="0"/>
              <a:t>in the NVIDIA CUDA C Programming Guide for more on compute capabilities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3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Streams</a:t>
            </a:r>
          </a:p>
        </p:txBody>
      </p:sp>
      <p:sp>
        <p:nvSpPr>
          <p:cNvPr id="52227" name="TextBox 22"/>
          <p:cNvSpPr txBox="1">
            <a:spLocks noChangeArrowheads="1"/>
          </p:cNvSpPr>
          <p:nvPr/>
        </p:nvSpPr>
        <p:spPr bwMode="auto">
          <a:xfrm>
            <a:off x="7388225" y="2895600"/>
            <a:ext cx="688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Time</a:t>
            </a:r>
            <a:endParaRPr lang="en-US" i="1">
              <a:solidFill>
                <a:srgbClr val="FF0000"/>
              </a:solidFill>
            </a:endParaRPr>
          </a:p>
        </p:txBody>
      </p:sp>
      <p:cxnSp>
        <p:nvCxnSpPr>
          <p:cNvPr id="52228" name="Straight Arrow Connector 24"/>
          <p:cNvCxnSpPr>
            <a:cxnSpLocks noChangeShapeType="1"/>
            <a:stCxn id="52227" idx="2"/>
          </p:cNvCxnSpPr>
          <p:nvPr/>
        </p:nvCxnSpPr>
        <p:spPr bwMode="auto">
          <a:xfrm flipH="1">
            <a:off x="7732713" y="3265488"/>
            <a:ext cx="0" cy="3059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229" name="Group 16"/>
          <p:cNvGrpSpPr>
            <a:grpSpLocks/>
          </p:cNvGrpSpPr>
          <p:nvPr/>
        </p:nvGrpSpPr>
        <p:grpSpPr bwMode="auto">
          <a:xfrm>
            <a:off x="1676400" y="3657600"/>
            <a:ext cx="5791200" cy="2209800"/>
            <a:chOff x="227144" y="3886200"/>
            <a:chExt cx="5792656" cy="2209800"/>
          </a:xfrm>
        </p:grpSpPr>
        <p:sp>
          <p:nvSpPr>
            <p:cNvPr id="52231" name="TextBox 4"/>
            <p:cNvSpPr txBox="1">
              <a:spLocks noChangeArrowheads="1"/>
            </p:cNvSpPr>
            <p:nvPr/>
          </p:nvSpPr>
          <p:spPr bwMode="auto">
            <a:xfrm>
              <a:off x="227144" y="4800600"/>
              <a:ext cx="2800766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Kernel execution</a:t>
              </a:r>
            </a:p>
          </p:txBody>
        </p:sp>
        <p:sp>
          <p:nvSpPr>
            <p:cNvPr id="52232" name="TextBox 9"/>
            <p:cNvSpPr txBox="1">
              <a:spLocks noChangeArrowheads="1"/>
            </p:cNvSpPr>
            <p:nvPr/>
          </p:nvSpPr>
          <p:spPr bwMode="auto">
            <a:xfrm>
              <a:off x="1053548" y="3886200"/>
              <a:ext cx="11592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Stream </a:t>
              </a:r>
              <a:r>
                <a:rPr lang="en-US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52233" name="TextBox 10"/>
            <p:cNvSpPr txBox="1">
              <a:spLocks noChangeArrowheads="1"/>
            </p:cNvSpPr>
            <p:nvPr/>
          </p:nvSpPr>
          <p:spPr bwMode="auto">
            <a:xfrm>
              <a:off x="3999493" y="3886200"/>
              <a:ext cx="11464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Stream </a:t>
              </a:r>
              <a:r>
                <a:rPr lang="en-US" i="1">
                  <a:solidFill>
                    <a:srgbClr val="FF0000"/>
                  </a:solidFill>
                </a:rPr>
                <a:t>B</a:t>
              </a:r>
            </a:p>
          </p:txBody>
        </p:sp>
        <p:grpSp>
          <p:nvGrpSpPr>
            <p:cNvPr id="52234" name="Group 11"/>
            <p:cNvGrpSpPr>
              <a:grpSpLocks/>
            </p:cNvGrpSpPr>
            <p:nvPr/>
          </p:nvGrpSpPr>
          <p:grpSpPr bwMode="auto">
            <a:xfrm>
              <a:off x="238479" y="4343400"/>
              <a:ext cx="2789431" cy="369332"/>
              <a:chOff x="238479" y="2971800"/>
              <a:chExt cx="2789431" cy="369332"/>
            </a:xfrm>
          </p:grpSpPr>
          <p:sp>
            <p:nvSpPr>
              <p:cNvPr id="52245" name="TextBox 3"/>
              <p:cNvSpPr txBox="1">
                <a:spLocks noChangeArrowheads="1"/>
              </p:cNvSpPr>
              <p:nvPr/>
            </p:nvSpPr>
            <p:spPr bwMode="auto">
              <a:xfrm>
                <a:off x="238479" y="2971800"/>
                <a:ext cx="2789431" cy="369332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Host     device memory</a:t>
                </a:r>
              </a:p>
            </p:txBody>
          </p:sp>
          <p:sp>
            <p:nvSpPr>
              <p:cNvPr id="52246" name="Right Arrow 2"/>
              <p:cNvSpPr>
                <a:spLocks noChangeArrowheads="1"/>
              </p:cNvSpPr>
              <p:nvPr/>
            </p:nvSpPr>
            <p:spPr bwMode="auto">
              <a:xfrm>
                <a:off x="871654" y="3064133"/>
                <a:ext cx="195146" cy="18466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235" name="Group 12"/>
            <p:cNvGrpSpPr>
              <a:grpSpLocks/>
            </p:cNvGrpSpPr>
            <p:nvPr/>
          </p:nvGrpSpPr>
          <p:grpSpPr bwMode="auto">
            <a:xfrm>
              <a:off x="227144" y="5269468"/>
              <a:ext cx="2800767" cy="369332"/>
              <a:chOff x="227144" y="3897868"/>
              <a:chExt cx="2800767" cy="369332"/>
            </a:xfrm>
          </p:grpSpPr>
          <p:sp>
            <p:nvSpPr>
              <p:cNvPr id="52243" name="TextBox 5"/>
              <p:cNvSpPr txBox="1">
                <a:spLocks noChangeArrowheads="1"/>
              </p:cNvSpPr>
              <p:nvPr/>
            </p:nvSpPr>
            <p:spPr bwMode="auto">
              <a:xfrm>
                <a:off x="227144" y="3897868"/>
                <a:ext cx="2800767" cy="369332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Device     to host memory</a:t>
                </a:r>
              </a:p>
            </p:txBody>
          </p:sp>
          <p:sp>
            <p:nvSpPr>
              <p:cNvPr id="52244" name="Right Arrow 20"/>
              <p:cNvSpPr>
                <a:spLocks noChangeArrowheads="1"/>
              </p:cNvSpPr>
              <p:nvPr/>
            </p:nvSpPr>
            <p:spPr bwMode="auto">
              <a:xfrm>
                <a:off x="1066800" y="4006334"/>
                <a:ext cx="195146" cy="18466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36" name="TextBox 23"/>
            <p:cNvSpPr txBox="1">
              <a:spLocks noChangeArrowheads="1"/>
            </p:cNvSpPr>
            <p:nvPr/>
          </p:nvSpPr>
          <p:spPr bwMode="auto">
            <a:xfrm>
              <a:off x="3219033" y="5257800"/>
              <a:ext cx="2800766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Kernel execution</a:t>
              </a:r>
            </a:p>
          </p:txBody>
        </p:sp>
        <p:grpSp>
          <p:nvGrpSpPr>
            <p:cNvPr id="52237" name="Group 14"/>
            <p:cNvGrpSpPr>
              <a:grpSpLocks/>
            </p:cNvGrpSpPr>
            <p:nvPr/>
          </p:nvGrpSpPr>
          <p:grpSpPr bwMode="auto">
            <a:xfrm>
              <a:off x="3230369" y="4800600"/>
              <a:ext cx="2789431" cy="369332"/>
              <a:chOff x="3230369" y="2971800"/>
              <a:chExt cx="2789431" cy="369332"/>
            </a:xfrm>
          </p:grpSpPr>
          <p:sp>
            <p:nvSpPr>
              <p:cNvPr id="52241" name="TextBox 21"/>
              <p:cNvSpPr txBox="1">
                <a:spLocks noChangeArrowheads="1"/>
              </p:cNvSpPr>
              <p:nvPr/>
            </p:nvSpPr>
            <p:spPr bwMode="auto">
              <a:xfrm>
                <a:off x="3230369" y="2971800"/>
                <a:ext cx="2789431" cy="3693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Host     device memory</a:t>
                </a:r>
              </a:p>
            </p:txBody>
          </p:sp>
          <p:sp>
            <p:nvSpPr>
              <p:cNvPr id="52242" name="Right Arrow 33"/>
              <p:cNvSpPr>
                <a:spLocks noChangeArrowheads="1"/>
              </p:cNvSpPr>
              <p:nvPr/>
            </p:nvSpPr>
            <p:spPr bwMode="auto">
              <a:xfrm>
                <a:off x="3863543" y="3064133"/>
                <a:ext cx="195146" cy="18466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238" name="Group 13"/>
            <p:cNvGrpSpPr>
              <a:grpSpLocks/>
            </p:cNvGrpSpPr>
            <p:nvPr/>
          </p:nvGrpSpPr>
          <p:grpSpPr bwMode="auto">
            <a:xfrm>
              <a:off x="3219033" y="5726668"/>
              <a:ext cx="2800767" cy="369332"/>
              <a:chOff x="3219033" y="3897868"/>
              <a:chExt cx="2800767" cy="369332"/>
            </a:xfrm>
          </p:grpSpPr>
          <p:sp>
            <p:nvSpPr>
              <p:cNvPr id="52239" name="TextBox 32"/>
              <p:cNvSpPr txBox="1">
                <a:spLocks noChangeArrowheads="1"/>
              </p:cNvSpPr>
              <p:nvPr/>
            </p:nvSpPr>
            <p:spPr bwMode="auto">
              <a:xfrm>
                <a:off x="3219033" y="3897868"/>
                <a:ext cx="2800767" cy="3693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Device     to host memory</a:t>
                </a:r>
              </a:p>
            </p:txBody>
          </p:sp>
          <p:sp>
            <p:nvSpPr>
              <p:cNvPr id="52240" name="Right Arrow 34"/>
              <p:cNvSpPr>
                <a:spLocks noChangeArrowheads="1"/>
              </p:cNvSpPr>
              <p:nvPr/>
            </p:nvSpPr>
            <p:spPr bwMode="auto">
              <a:xfrm>
                <a:off x="4058689" y="4006334"/>
                <a:ext cx="195146" cy="18466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223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717550"/>
          </a:xfrm>
        </p:spPr>
        <p:txBody>
          <a:bodyPr/>
          <a:lstStyle/>
          <a:p>
            <a:r>
              <a:rPr lang="en-US" smtClean="0"/>
              <a:t>Can we have more overlap than this?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143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Streams</a:t>
            </a:r>
          </a:p>
        </p:txBody>
      </p:sp>
      <p:sp>
        <p:nvSpPr>
          <p:cNvPr id="53251" name="TextBox 22"/>
          <p:cNvSpPr txBox="1">
            <a:spLocks noChangeArrowheads="1"/>
          </p:cNvSpPr>
          <p:nvPr/>
        </p:nvSpPr>
        <p:spPr bwMode="auto">
          <a:xfrm>
            <a:off x="7388225" y="2895600"/>
            <a:ext cx="688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Time</a:t>
            </a:r>
            <a:endParaRPr lang="en-US" i="1">
              <a:solidFill>
                <a:srgbClr val="FF0000"/>
              </a:solidFill>
            </a:endParaRPr>
          </a:p>
        </p:txBody>
      </p:sp>
      <p:cxnSp>
        <p:nvCxnSpPr>
          <p:cNvPr id="53252" name="Straight Arrow Connector 24"/>
          <p:cNvCxnSpPr>
            <a:cxnSpLocks noChangeShapeType="1"/>
            <a:stCxn id="53251" idx="2"/>
          </p:cNvCxnSpPr>
          <p:nvPr/>
        </p:nvCxnSpPr>
        <p:spPr bwMode="auto">
          <a:xfrm flipH="1">
            <a:off x="7732713" y="3265488"/>
            <a:ext cx="0" cy="3059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1676400" y="4572000"/>
            <a:ext cx="2800350" cy="12001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Kernel execution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3254" name="TextBox 9"/>
          <p:cNvSpPr txBox="1">
            <a:spLocks noChangeArrowheads="1"/>
          </p:cNvSpPr>
          <p:nvPr/>
        </p:nvSpPr>
        <p:spPr bwMode="auto">
          <a:xfrm>
            <a:off x="2501900" y="3657600"/>
            <a:ext cx="115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Stream </a:t>
            </a:r>
            <a:r>
              <a:rPr lang="en-US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3255" name="TextBox 10"/>
          <p:cNvSpPr txBox="1">
            <a:spLocks noChangeArrowheads="1"/>
          </p:cNvSpPr>
          <p:nvPr/>
        </p:nvSpPr>
        <p:spPr bwMode="auto">
          <a:xfrm>
            <a:off x="5448300" y="3657600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Stream </a:t>
            </a:r>
            <a:r>
              <a:rPr lang="en-US" i="1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53256" name="Group 11"/>
          <p:cNvGrpSpPr>
            <a:grpSpLocks/>
          </p:cNvGrpSpPr>
          <p:nvPr/>
        </p:nvGrpSpPr>
        <p:grpSpPr bwMode="auto">
          <a:xfrm>
            <a:off x="1687513" y="4114800"/>
            <a:ext cx="2789237" cy="369888"/>
            <a:chOff x="238479" y="2971800"/>
            <a:chExt cx="2789431" cy="369332"/>
          </a:xfrm>
        </p:grpSpPr>
        <p:sp>
          <p:nvSpPr>
            <p:cNvPr id="53268" name="TextBox 3"/>
            <p:cNvSpPr txBox="1">
              <a:spLocks noChangeArrowheads="1"/>
            </p:cNvSpPr>
            <p:nvPr/>
          </p:nvSpPr>
          <p:spPr bwMode="auto">
            <a:xfrm>
              <a:off x="238479" y="2971800"/>
              <a:ext cx="278943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Host     device memory</a:t>
              </a:r>
            </a:p>
          </p:txBody>
        </p:sp>
        <p:sp>
          <p:nvSpPr>
            <p:cNvPr id="53269" name="Right Arrow 2"/>
            <p:cNvSpPr>
              <a:spLocks noChangeArrowheads="1"/>
            </p:cNvSpPr>
            <p:nvPr/>
          </p:nvSpPr>
          <p:spPr bwMode="auto">
            <a:xfrm>
              <a:off x="871654" y="3064133"/>
              <a:ext cx="195146" cy="1846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57" name="Group 12"/>
          <p:cNvGrpSpPr>
            <a:grpSpLocks/>
          </p:cNvGrpSpPr>
          <p:nvPr/>
        </p:nvGrpSpPr>
        <p:grpSpPr bwMode="auto">
          <a:xfrm>
            <a:off x="1676400" y="5878513"/>
            <a:ext cx="2800350" cy="369887"/>
            <a:chOff x="227144" y="3897868"/>
            <a:chExt cx="2800767" cy="369332"/>
          </a:xfrm>
        </p:grpSpPr>
        <p:sp>
          <p:nvSpPr>
            <p:cNvPr id="53266" name="TextBox 5"/>
            <p:cNvSpPr txBox="1">
              <a:spLocks noChangeArrowheads="1"/>
            </p:cNvSpPr>
            <p:nvPr/>
          </p:nvSpPr>
          <p:spPr bwMode="auto">
            <a:xfrm>
              <a:off x="227144" y="3897868"/>
              <a:ext cx="2800767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Device     to host memory</a:t>
              </a:r>
            </a:p>
          </p:txBody>
        </p:sp>
        <p:sp>
          <p:nvSpPr>
            <p:cNvPr id="53267" name="Right Arrow 20"/>
            <p:cNvSpPr>
              <a:spLocks noChangeArrowheads="1"/>
            </p:cNvSpPr>
            <p:nvPr/>
          </p:nvSpPr>
          <p:spPr bwMode="auto">
            <a:xfrm>
              <a:off x="1066800" y="4006334"/>
              <a:ext cx="195146" cy="1846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58" name="TextBox 23"/>
          <p:cNvSpPr txBox="1">
            <a:spLocks noChangeArrowheads="1"/>
          </p:cNvSpPr>
          <p:nvPr/>
        </p:nvSpPr>
        <p:spPr bwMode="auto">
          <a:xfrm>
            <a:off x="4667250" y="5029200"/>
            <a:ext cx="2800350" cy="1200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Kernel execution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pSp>
        <p:nvGrpSpPr>
          <p:cNvPr id="53259" name="Group 14"/>
          <p:cNvGrpSpPr>
            <a:grpSpLocks/>
          </p:cNvGrpSpPr>
          <p:nvPr/>
        </p:nvGrpSpPr>
        <p:grpSpPr bwMode="auto">
          <a:xfrm>
            <a:off x="4678363" y="4572000"/>
            <a:ext cx="2789237" cy="369888"/>
            <a:chOff x="3230369" y="2971800"/>
            <a:chExt cx="2789431" cy="369332"/>
          </a:xfrm>
        </p:grpSpPr>
        <p:sp>
          <p:nvSpPr>
            <p:cNvPr id="53264" name="TextBox 21"/>
            <p:cNvSpPr txBox="1">
              <a:spLocks noChangeArrowheads="1"/>
            </p:cNvSpPr>
            <p:nvPr/>
          </p:nvSpPr>
          <p:spPr bwMode="auto">
            <a:xfrm>
              <a:off x="3230369" y="2971800"/>
              <a:ext cx="2789431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Host     device memory</a:t>
              </a:r>
            </a:p>
          </p:txBody>
        </p:sp>
        <p:sp>
          <p:nvSpPr>
            <p:cNvPr id="53265" name="Right Arrow 33"/>
            <p:cNvSpPr>
              <a:spLocks noChangeArrowheads="1"/>
            </p:cNvSpPr>
            <p:nvPr/>
          </p:nvSpPr>
          <p:spPr bwMode="auto">
            <a:xfrm>
              <a:off x="3863543" y="3064133"/>
              <a:ext cx="195146" cy="1846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60" name="Group 13"/>
          <p:cNvGrpSpPr>
            <a:grpSpLocks/>
          </p:cNvGrpSpPr>
          <p:nvPr/>
        </p:nvGrpSpPr>
        <p:grpSpPr bwMode="auto">
          <a:xfrm>
            <a:off x="4667250" y="6335713"/>
            <a:ext cx="2800350" cy="369887"/>
            <a:chOff x="3219033" y="3897868"/>
            <a:chExt cx="2800767" cy="369332"/>
          </a:xfrm>
        </p:grpSpPr>
        <p:sp>
          <p:nvSpPr>
            <p:cNvPr id="53262" name="TextBox 32"/>
            <p:cNvSpPr txBox="1">
              <a:spLocks noChangeArrowheads="1"/>
            </p:cNvSpPr>
            <p:nvPr/>
          </p:nvSpPr>
          <p:spPr bwMode="auto">
            <a:xfrm>
              <a:off x="3219033" y="3897868"/>
              <a:ext cx="2800767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Device     to host memory</a:t>
              </a:r>
            </a:p>
          </p:txBody>
        </p:sp>
        <p:sp>
          <p:nvSpPr>
            <p:cNvPr id="53263" name="Right Arrow 34"/>
            <p:cNvSpPr>
              <a:spLocks noChangeArrowheads="1"/>
            </p:cNvSpPr>
            <p:nvPr/>
          </p:nvSpPr>
          <p:spPr bwMode="auto">
            <a:xfrm>
              <a:off x="4058689" y="4006334"/>
              <a:ext cx="195146" cy="1846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717550"/>
          </a:xfrm>
        </p:spPr>
        <p:txBody>
          <a:bodyPr/>
          <a:lstStyle/>
          <a:p>
            <a:r>
              <a:rPr lang="en-US" smtClean="0"/>
              <a:t>Can we have this?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9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0484" name="Oval 6"/>
          <p:cNvSpPr>
            <a:spLocks noChangeArrowheads="1"/>
          </p:cNvSpPr>
          <p:nvPr/>
        </p:nvSpPr>
        <p:spPr bwMode="auto">
          <a:xfrm>
            <a:off x="3886200" y="1524000"/>
            <a:ext cx="2667000" cy="838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smtClean="0"/>
              <a:t>Other instructions per iteration</a:t>
            </a:r>
          </a:p>
          <a:p>
            <a:pPr lvl="1"/>
            <a:r>
              <a:rPr lang="en-US" smtClean="0"/>
              <a:t>Update loop counter</a:t>
            </a:r>
          </a:p>
          <a:p>
            <a:pPr lvl="1"/>
            <a:r>
              <a:rPr lang="en-US" smtClean="0"/>
              <a:t>Branch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357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Streams</a:t>
            </a:r>
          </a:p>
        </p:txBody>
      </p:sp>
      <p:sp>
        <p:nvSpPr>
          <p:cNvPr id="55299" name="TextBox 22"/>
          <p:cNvSpPr txBox="1">
            <a:spLocks noChangeArrowheads="1"/>
          </p:cNvSpPr>
          <p:nvPr/>
        </p:nvSpPr>
        <p:spPr bwMode="auto">
          <a:xfrm>
            <a:off x="7388225" y="2895600"/>
            <a:ext cx="688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Time</a:t>
            </a:r>
            <a:endParaRPr lang="en-US" i="1">
              <a:solidFill>
                <a:srgbClr val="FF0000"/>
              </a:solidFill>
            </a:endParaRPr>
          </a:p>
        </p:txBody>
      </p:sp>
      <p:cxnSp>
        <p:nvCxnSpPr>
          <p:cNvPr id="55300" name="Straight Arrow Connector 24"/>
          <p:cNvCxnSpPr>
            <a:cxnSpLocks noChangeShapeType="1"/>
            <a:stCxn id="55299" idx="2"/>
          </p:cNvCxnSpPr>
          <p:nvPr/>
        </p:nvCxnSpPr>
        <p:spPr bwMode="auto">
          <a:xfrm flipH="1">
            <a:off x="7732713" y="3265488"/>
            <a:ext cx="0" cy="3059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1" name="TextBox 4"/>
          <p:cNvSpPr txBox="1">
            <a:spLocks noChangeArrowheads="1"/>
          </p:cNvSpPr>
          <p:nvPr/>
        </p:nvSpPr>
        <p:spPr bwMode="auto">
          <a:xfrm>
            <a:off x="1676400" y="3810000"/>
            <a:ext cx="2800350" cy="12001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Kernel execution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5302" name="TextBox 9"/>
          <p:cNvSpPr txBox="1">
            <a:spLocks noChangeArrowheads="1"/>
          </p:cNvSpPr>
          <p:nvPr/>
        </p:nvSpPr>
        <p:spPr bwMode="auto">
          <a:xfrm>
            <a:off x="2501900" y="2895600"/>
            <a:ext cx="115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Stream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5303" name="TextBox 10"/>
          <p:cNvSpPr txBox="1">
            <a:spLocks noChangeArrowheads="1"/>
          </p:cNvSpPr>
          <p:nvPr/>
        </p:nvSpPr>
        <p:spPr bwMode="auto">
          <a:xfrm>
            <a:off x="5448300" y="3657600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Stream </a:t>
            </a:r>
            <a:r>
              <a:rPr lang="en-US" i="1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55304" name="Group 11"/>
          <p:cNvGrpSpPr>
            <a:grpSpLocks/>
          </p:cNvGrpSpPr>
          <p:nvPr/>
        </p:nvGrpSpPr>
        <p:grpSpPr bwMode="auto">
          <a:xfrm>
            <a:off x="1687513" y="3352800"/>
            <a:ext cx="2789237" cy="369888"/>
            <a:chOff x="238479" y="2971800"/>
            <a:chExt cx="2789431" cy="369332"/>
          </a:xfrm>
        </p:grpSpPr>
        <p:sp>
          <p:nvSpPr>
            <p:cNvPr id="55321" name="TextBox 3"/>
            <p:cNvSpPr txBox="1">
              <a:spLocks noChangeArrowheads="1"/>
            </p:cNvSpPr>
            <p:nvPr/>
          </p:nvSpPr>
          <p:spPr bwMode="auto">
            <a:xfrm>
              <a:off x="238479" y="2971800"/>
              <a:ext cx="2789431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dirty="0"/>
                <a:t>Host     device memory</a:t>
              </a:r>
            </a:p>
          </p:txBody>
        </p:sp>
        <p:sp>
          <p:nvSpPr>
            <p:cNvPr id="55322" name="Right Arrow 2"/>
            <p:cNvSpPr>
              <a:spLocks noChangeArrowheads="1"/>
            </p:cNvSpPr>
            <p:nvPr/>
          </p:nvSpPr>
          <p:spPr bwMode="auto">
            <a:xfrm>
              <a:off x="871654" y="3064133"/>
              <a:ext cx="195146" cy="1846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5" name="Group 12"/>
          <p:cNvGrpSpPr>
            <a:grpSpLocks/>
          </p:cNvGrpSpPr>
          <p:nvPr/>
        </p:nvGrpSpPr>
        <p:grpSpPr bwMode="auto">
          <a:xfrm>
            <a:off x="1676400" y="5116513"/>
            <a:ext cx="2800350" cy="369887"/>
            <a:chOff x="227144" y="3897868"/>
            <a:chExt cx="2800767" cy="369332"/>
          </a:xfrm>
        </p:grpSpPr>
        <p:sp>
          <p:nvSpPr>
            <p:cNvPr id="55319" name="TextBox 5"/>
            <p:cNvSpPr txBox="1">
              <a:spLocks noChangeArrowheads="1"/>
            </p:cNvSpPr>
            <p:nvPr/>
          </p:nvSpPr>
          <p:spPr bwMode="auto">
            <a:xfrm>
              <a:off x="227144" y="3897868"/>
              <a:ext cx="2800767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Device     to host memory</a:t>
              </a:r>
            </a:p>
          </p:txBody>
        </p:sp>
        <p:sp>
          <p:nvSpPr>
            <p:cNvPr id="55320" name="Right Arrow 20"/>
            <p:cNvSpPr>
              <a:spLocks noChangeArrowheads="1"/>
            </p:cNvSpPr>
            <p:nvPr/>
          </p:nvSpPr>
          <p:spPr bwMode="auto">
            <a:xfrm>
              <a:off x="1066800" y="4006334"/>
              <a:ext cx="195146" cy="1846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6" name="TextBox 23"/>
          <p:cNvSpPr txBox="1">
            <a:spLocks noChangeArrowheads="1"/>
          </p:cNvSpPr>
          <p:nvPr/>
        </p:nvSpPr>
        <p:spPr bwMode="auto">
          <a:xfrm>
            <a:off x="4667250" y="5029200"/>
            <a:ext cx="2800350" cy="1200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Kernel execution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pSp>
        <p:nvGrpSpPr>
          <p:cNvPr id="55307" name="Group 14"/>
          <p:cNvGrpSpPr>
            <a:grpSpLocks/>
          </p:cNvGrpSpPr>
          <p:nvPr/>
        </p:nvGrpSpPr>
        <p:grpSpPr bwMode="auto">
          <a:xfrm>
            <a:off x="4678363" y="4572000"/>
            <a:ext cx="2789237" cy="369888"/>
            <a:chOff x="3230369" y="2971800"/>
            <a:chExt cx="2789431" cy="369332"/>
          </a:xfrm>
        </p:grpSpPr>
        <p:sp>
          <p:nvSpPr>
            <p:cNvPr id="55317" name="TextBox 21"/>
            <p:cNvSpPr txBox="1">
              <a:spLocks noChangeArrowheads="1"/>
            </p:cNvSpPr>
            <p:nvPr/>
          </p:nvSpPr>
          <p:spPr bwMode="auto">
            <a:xfrm>
              <a:off x="3230369" y="2971800"/>
              <a:ext cx="2789431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Host     device memory</a:t>
              </a:r>
            </a:p>
          </p:txBody>
        </p:sp>
        <p:sp>
          <p:nvSpPr>
            <p:cNvPr id="55318" name="Right Arrow 33"/>
            <p:cNvSpPr>
              <a:spLocks noChangeArrowheads="1"/>
            </p:cNvSpPr>
            <p:nvPr/>
          </p:nvSpPr>
          <p:spPr bwMode="auto">
            <a:xfrm>
              <a:off x="3863543" y="3064133"/>
              <a:ext cx="195146" cy="1846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8" name="Group 13"/>
          <p:cNvGrpSpPr>
            <a:grpSpLocks/>
          </p:cNvGrpSpPr>
          <p:nvPr/>
        </p:nvGrpSpPr>
        <p:grpSpPr bwMode="auto">
          <a:xfrm>
            <a:off x="4667250" y="6335713"/>
            <a:ext cx="2800350" cy="369887"/>
            <a:chOff x="3219033" y="3897868"/>
            <a:chExt cx="2800767" cy="369332"/>
          </a:xfrm>
        </p:grpSpPr>
        <p:sp>
          <p:nvSpPr>
            <p:cNvPr id="55315" name="TextBox 32"/>
            <p:cNvSpPr txBox="1">
              <a:spLocks noChangeArrowheads="1"/>
            </p:cNvSpPr>
            <p:nvPr/>
          </p:nvSpPr>
          <p:spPr bwMode="auto">
            <a:xfrm>
              <a:off x="3219033" y="3897868"/>
              <a:ext cx="2800767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Device     to host memory</a:t>
              </a:r>
            </a:p>
          </p:txBody>
        </p:sp>
        <p:sp>
          <p:nvSpPr>
            <p:cNvPr id="55316" name="Right Arrow 34"/>
            <p:cNvSpPr>
              <a:spLocks noChangeArrowheads="1"/>
            </p:cNvSpPr>
            <p:nvPr/>
          </p:nvSpPr>
          <p:spPr bwMode="auto">
            <a:xfrm>
              <a:off x="4058689" y="4006334"/>
              <a:ext cx="195146" cy="18466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717550"/>
          </a:xfrm>
        </p:spPr>
        <p:txBody>
          <a:bodyPr/>
          <a:lstStyle/>
          <a:p>
            <a:r>
              <a:rPr lang="en-US" dirty="0" smtClean="0"/>
              <a:t>Can we have this?</a:t>
            </a:r>
          </a:p>
        </p:txBody>
      </p:sp>
      <p:sp>
        <p:nvSpPr>
          <p:cNvPr id="55310" name="Oval 6"/>
          <p:cNvSpPr>
            <a:spLocks noChangeArrowheads="1"/>
          </p:cNvSpPr>
          <p:nvPr/>
        </p:nvSpPr>
        <p:spPr bwMode="auto">
          <a:xfrm>
            <a:off x="1524000" y="4867275"/>
            <a:ext cx="304800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TextBox 25"/>
          <p:cNvSpPr txBox="1">
            <a:spLocks noChangeArrowheads="1"/>
          </p:cNvSpPr>
          <p:nvPr/>
        </p:nvSpPr>
        <p:spPr bwMode="auto">
          <a:xfrm>
            <a:off x="76200" y="4584700"/>
            <a:ext cx="13716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>
                <a:solidFill>
                  <a:srgbClr val="FF0000"/>
                </a:solidFill>
              </a:rPr>
              <a:t>Dependent on kernel completion</a:t>
            </a:r>
          </a:p>
        </p:txBody>
      </p:sp>
      <p:sp>
        <p:nvSpPr>
          <p:cNvPr id="55312" name="Oval 27"/>
          <p:cNvSpPr>
            <a:spLocks noChangeArrowheads="1"/>
          </p:cNvSpPr>
          <p:nvPr/>
        </p:nvSpPr>
        <p:spPr bwMode="auto">
          <a:xfrm>
            <a:off x="4525963" y="4867275"/>
            <a:ext cx="304800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TextBox 28"/>
          <p:cNvSpPr txBox="1">
            <a:spLocks noChangeArrowheads="1"/>
          </p:cNvSpPr>
          <p:nvPr/>
        </p:nvSpPr>
        <p:spPr bwMode="auto">
          <a:xfrm>
            <a:off x="1687513" y="5907088"/>
            <a:ext cx="2789237" cy="6461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>
                <a:solidFill>
                  <a:srgbClr val="FF0000"/>
                </a:solidFill>
              </a:rPr>
              <a:t>Blocked until kernel from Stream A completes</a:t>
            </a:r>
          </a:p>
        </p:txBody>
      </p:sp>
      <p:cxnSp>
        <p:nvCxnSpPr>
          <p:cNvPr id="55314" name="Straight Arrow Connector 8"/>
          <p:cNvCxnSpPr>
            <a:cxnSpLocks noChangeShapeType="1"/>
            <a:stCxn id="55313" idx="3"/>
          </p:cNvCxnSpPr>
          <p:nvPr/>
        </p:nvCxnSpPr>
        <p:spPr bwMode="auto">
          <a:xfrm flipV="1">
            <a:off x="4476750" y="5226050"/>
            <a:ext cx="190500" cy="10033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290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Performance Advice</a:t>
            </a:r>
          </a:p>
          <a:p>
            <a:pPr lvl="1"/>
            <a:r>
              <a:rPr lang="en-US" smtClean="0"/>
              <a:t>Issue all independent commands before dependent ones</a:t>
            </a:r>
          </a:p>
          <a:p>
            <a:pPr lvl="1"/>
            <a:r>
              <a:rPr lang="en-US" smtClean="0"/>
              <a:t>Delay synchronization (implicit or explicit) as long as possible</a:t>
            </a:r>
          </a:p>
          <a:p>
            <a:pPr lvl="2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467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this to allow concurrent kernel execution</a:t>
            </a:r>
          </a:p>
          <a:p>
            <a:pPr lvl="2"/>
            <a:endParaRPr lang="en-US" dirty="0" smtClean="0"/>
          </a:p>
        </p:txBody>
      </p:sp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1371600"/>
          </a:xfrm>
        </p:spPr>
        <p:txBody>
          <a:bodyPr/>
          <a:lstStyle/>
          <a:p>
            <a:r>
              <a:rPr lang="en-US" smtClean="0"/>
              <a:t>Streams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3352800"/>
            <a:ext cx="8915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70C0"/>
                </a:solidFill>
                <a:latin typeface="Courier New" charset="0"/>
              </a:rPr>
              <a:t>for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70C0"/>
                </a:solidFill>
                <a:latin typeface="Courier New" charset="0"/>
              </a:rPr>
              <a:t>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i = 0; i &lt; 2; ++i)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cudaMemcpyAsync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stream[i]);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kernel&lt;&lt;&lt; /*... */ stream[i]&gt;&gt;&gt;();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  cudaMemcpyAsync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stream[i]);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352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1371600"/>
          </a:xfrm>
        </p:spPr>
        <p:txBody>
          <a:bodyPr/>
          <a:lstStyle/>
          <a:p>
            <a:r>
              <a:rPr lang="en-US" smtClean="0"/>
              <a:t>Streams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981200"/>
            <a:ext cx="8915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70C0"/>
                </a:solidFill>
                <a:latin typeface="Courier New" charset="0"/>
              </a:rPr>
              <a:t>for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70C0"/>
                </a:solidFill>
                <a:latin typeface="Courier New" charset="0"/>
              </a:rPr>
              <a:t>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i = 0; i &lt; 2; ++i)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to device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 cudaMemcpyAsync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stream[i]);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70C0"/>
                </a:solidFill>
                <a:latin typeface="Courier New" charset="0"/>
              </a:rPr>
              <a:t>for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70C0"/>
                </a:solidFill>
                <a:latin typeface="Courier New" charset="0"/>
              </a:rPr>
              <a:t>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i = 0; i &lt; 2; ++i)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kernel&lt;&lt;&lt; /*... */ stream[i]&gt;&gt;&gt;();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70C0"/>
                </a:solidFill>
                <a:latin typeface="Courier New" charset="0"/>
              </a:rPr>
              <a:t>for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70C0"/>
                </a:solidFill>
                <a:latin typeface="Courier New" charset="0"/>
              </a:rPr>
              <a:t>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i = 0; i &lt; 2; ++i)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to host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  cudaMemcpyAsync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/* ... */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stream[i]);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79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Explicit Synchronization</a:t>
            </a:r>
          </a:p>
          <a:p>
            <a:pPr lvl="1">
              <a:defRPr/>
            </a:pPr>
            <a:r>
              <a:rPr lang="en-US" dirty="0" err="1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cudaThreadSynchronize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defRPr/>
            </a:pPr>
            <a:r>
              <a:rPr lang="en-US" dirty="0" smtClean="0"/>
              <a:t>Blocks until commands in all streams finish</a:t>
            </a:r>
          </a:p>
          <a:p>
            <a:pPr lvl="1">
              <a:defRPr/>
            </a:pPr>
            <a:r>
              <a:rPr lang="en-US" dirty="0" err="1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cudaStreamSynchronize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defRPr/>
            </a:pPr>
            <a:r>
              <a:rPr lang="en-US" dirty="0" smtClean="0"/>
              <a:t>Blocks until commands in a stream finish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/>
              <a:t>See </a:t>
            </a:r>
            <a:r>
              <a:rPr lang="en-US" sz="1400" dirty="0" smtClean="0"/>
              <a:t>3.2.5.5.3  </a:t>
            </a:r>
            <a:r>
              <a:rPr lang="en-US" sz="1400" dirty="0"/>
              <a:t>in the NVIDIA CUDA C Programming Guide for more synchronization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616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CUDA C Best Practices Guide, version 4.1</a:t>
            </a:r>
          </a:p>
          <a:p>
            <a:r>
              <a:rPr lang="en-US" dirty="0" smtClean="0"/>
              <a:t>CUDA C Programming Guide, version 4.1</a:t>
            </a:r>
          </a:p>
          <a:p>
            <a:r>
              <a:rPr lang="en-US" dirty="0" err="1" smtClean="0"/>
              <a:t>Reutsch</a:t>
            </a:r>
            <a:r>
              <a:rPr lang="en-US" dirty="0" smtClean="0"/>
              <a:t>, Greg and </a:t>
            </a:r>
            <a:r>
              <a:rPr lang="en-US" dirty="0" err="1" smtClean="0"/>
              <a:t>Micikevicius</a:t>
            </a:r>
            <a:r>
              <a:rPr lang="en-US" b="1" dirty="0" smtClean="0"/>
              <a:t>, </a:t>
            </a:r>
            <a:r>
              <a:rPr lang="en-US" dirty="0" err="1" smtClean="0"/>
              <a:t>Paulius</a:t>
            </a:r>
            <a:r>
              <a:rPr lang="en-US" dirty="0" smtClean="0"/>
              <a:t>. “Optimizing Matrix Transpose in CUDA.” June 2010.</a:t>
            </a:r>
          </a:p>
          <a:p>
            <a:r>
              <a:rPr lang="en-US" dirty="0" err="1" smtClean="0"/>
              <a:t>Volkov</a:t>
            </a:r>
            <a:r>
              <a:rPr lang="en-US" dirty="0" smtClean="0"/>
              <a:t>, </a:t>
            </a:r>
            <a:r>
              <a:rPr lang="en-US" dirty="0" err="1" smtClean="0"/>
              <a:t>Vasily</a:t>
            </a:r>
            <a:r>
              <a:rPr lang="en-US" dirty="0" smtClean="0"/>
              <a:t>. “Unrolling parallel loops.” November 14, 2011. </a:t>
            </a:r>
            <a:r>
              <a:rPr lang="en-US" dirty="0" smtClean="0">
                <a:hlinkClick r:id="rId2"/>
              </a:rPr>
              <a:t>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35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Parallel Reduction </a:t>
            </a:r>
            <a:r>
              <a:rPr lang="en-US" dirty="0" smtClean="0">
                <a:hlinkClick r:id="rId2"/>
              </a:rPr>
              <a:t>Proof</a:t>
            </a:r>
            <a:r>
              <a:rPr lang="en-US" dirty="0" smtClean="0"/>
              <a:t> with Brent’s Theorem</a:t>
            </a:r>
          </a:p>
          <a:p>
            <a:r>
              <a:rPr lang="en-US" dirty="0" smtClean="0"/>
              <a:t>Vasily </a:t>
            </a:r>
            <a:r>
              <a:rPr lang="en-US" dirty="0" err="1" smtClean="0"/>
              <a:t>Volkov</a:t>
            </a:r>
            <a:r>
              <a:rPr lang="en-US" dirty="0" smtClean="0"/>
              <a:t>. “Better Performance at Lower Occupancy.” </a:t>
            </a:r>
            <a:r>
              <a:rPr lang="en-US" dirty="0" smtClean="0">
                <a:hlinkClick r:id="rId3"/>
              </a:rPr>
              <a:t>Slides</a:t>
            </a:r>
            <a:endParaRPr lang="en-US" dirty="0" smtClean="0"/>
          </a:p>
          <a:p>
            <a:r>
              <a:rPr lang="en-US" dirty="0" smtClean="0"/>
              <a:t>Mark Harris. “Optimizing Parallel Reduction in CUDA.” </a:t>
            </a:r>
            <a:r>
              <a:rPr lang="en-US" dirty="0" smtClean="0">
                <a:hlinkClick r:id="rId4"/>
              </a:rPr>
              <a:t>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1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124200" y="2438400"/>
            <a:ext cx="18288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Other instructions per iteration</a:t>
            </a:r>
          </a:p>
          <a:p>
            <a:pPr lvl="1"/>
            <a:r>
              <a:rPr lang="en-US" dirty="0" smtClean="0"/>
              <a:t>Update loop counter</a:t>
            </a:r>
          </a:p>
          <a:p>
            <a:pPr lvl="1"/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Address arithmetic</a:t>
            </a:r>
          </a:p>
        </p:txBody>
      </p:sp>
      <p:sp>
        <p:nvSpPr>
          <p:cNvPr id="21512" name="Oval 5"/>
          <p:cNvSpPr>
            <a:spLocks noChangeArrowheads="1"/>
          </p:cNvSpPr>
          <p:nvPr/>
        </p:nvSpPr>
        <p:spPr bwMode="auto">
          <a:xfrm>
            <a:off x="5257800" y="2458792"/>
            <a:ext cx="18288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3276600"/>
          </a:xfrm>
        </p:spPr>
        <p:txBody>
          <a:bodyPr/>
          <a:lstStyle/>
          <a:p>
            <a:r>
              <a:rPr lang="en-US" dirty="0" smtClean="0"/>
              <a:t>Instruction Mix</a:t>
            </a:r>
          </a:p>
          <a:p>
            <a:pPr lvl="1"/>
            <a:r>
              <a:rPr lang="en-US" dirty="0" smtClean="0"/>
              <a:t>2 floating-point arithmetic instructions</a:t>
            </a:r>
          </a:p>
          <a:p>
            <a:pPr lvl="1"/>
            <a:r>
              <a:rPr lang="en-US" dirty="0" smtClean="0"/>
              <a:t>1 loop branch instruction</a:t>
            </a:r>
          </a:p>
          <a:p>
            <a:pPr lvl="1"/>
            <a:r>
              <a:rPr lang="en-US" dirty="0" smtClean="0"/>
              <a:t>2 address arithmetic instructions</a:t>
            </a:r>
          </a:p>
          <a:p>
            <a:pPr lvl="1"/>
            <a:r>
              <a:rPr lang="en-US" dirty="0" smtClean="0"/>
              <a:t>1 loop counter increment instruction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4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752600"/>
            <a:ext cx="3657600" cy="389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/>
              <a:t>Only 1/3 are floating-point calculations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kern="0" dirty="0"/>
              <a:t>But I want my full theoretical </a:t>
            </a:r>
            <a:r>
              <a:rPr lang="en-US" sz="2800" kern="0" dirty="0" smtClean="0"/>
              <a:t>1 TFLOP (Fermi)</a:t>
            </a:r>
            <a:endParaRPr lang="en-US" sz="2800" kern="0" dirty="0"/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kern="0" dirty="0"/>
              <a:t>Consider  </a:t>
            </a:r>
            <a:r>
              <a:rPr lang="en-US" sz="2800" i="1" kern="0" dirty="0">
                <a:solidFill>
                  <a:srgbClr val="FF0000"/>
                </a:solidFill>
              </a:rPr>
              <a:t>loop unrolling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/>
              <a:t>Image: </a:t>
            </a:r>
            <a:r>
              <a:rPr lang="en-US" sz="1400" dirty="0" smtClean="0">
                <a:hlinkClick r:id="rId3"/>
              </a:rPr>
              <a:t>NVIDIA Fermi Whitepaper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3180</Words>
  <Application>Microsoft Office PowerPoint</Application>
  <PresentationFormat>On-screen Show (4:3)</PresentationFormat>
  <Paragraphs>843</Paragraphs>
  <Slides>66</Slides>
  <Notes>44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CUDA Performance Considerations (2 of 2)</vt:lpstr>
      <vt:lpstr>Agenda</vt:lpstr>
      <vt:lpstr>Mixed Instructions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Aside: Loop Counters</vt:lpstr>
      <vt:lpstr>Loop Unrolling Performance</vt:lpstr>
      <vt:lpstr>Thread Granularity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 about Tradeoffs</vt:lpstr>
      <vt:lpstr>Shared Memory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Partition Camping</vt:lpstr>
      <vt:lpstr>Fixing Partition Camping</vt:lpstr>
      <vt:lpstr>Page-Locked Host Memory</vt:lpstr>
      <vt:lpstr>Page-Locked Host Memory</vt:lpstr>
      <vt:lpstr>Page-Locked Host Memory</vt:lpstr>
      <vt:lpstr>Page-Locked Host Memory</vt:lpstr>
      <vt:lpstr>Page-Locked Host Memory</vt:lpstr>
      <vt:lpstr>Page-Locked Host Memory</vt:lpstr>
      <vt:lpstr>Page-Locked Host Memory</vt:lpstr>
      <vt:lpstr>Streams</vt:lpstr>
      <vt:lpstr>Streams</vt:lpstr>
      <vt:lpstr>Streams</vt:lpstr>
      <vt:lpstr>Streams</vt:lpstr>
      <vt:lpstr>Streams</vt:lpstr>
      <vt:lpstr>Streams</vt:lpstr>
      <vt:lpstr>Streams</vt:lpstr>
      <vt:lpstr>Streams</vt:lpstr>
      <vt:lpstr>Stream Example (Step 1 of 3)</vt:lpstr>
      <vt:lpstr>Stream Example (Step 1 of 3)</vt:lpstr>
      <vt:lpstr>Stream Example (Step 1 of 3)</vt:lpstr>
      <vt:lpstr>Stream Example (Step 2 of 3)</vt:lpstr>
      <vt:lpstr>Stream Example (Step 2 of 3)</vt:lpstr>
      <vt:lpstr>Stream Example (Step 3 of 3)</vt:lpstr>
      <vt:lpstr>Streams</vt:lpstr>
      <vt:lpstr>Streams</vt:lpstr>
      <vt:lpstr>Streams</vt:lpstr>
      <vt:lpstr>Streams</vt:lpstr>
      <vt:lpstr>Streams</vt:lpstr>
      <vt:lpstr>Streams</vt:lpstr>
      <vt:lpstr>Streams</vt:lpstr>
      <vt:lpstr>Streams</vt:lpstr>
      <vt:lpstr>References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Performance Considerations (2 of 2)</dc:title>
  <dc:creator>Varun Sampath</dc:creator>
  <cp:keywords>CIS565</cp:keywords>
  <cp:lastModifiedBy>Varun Sampath</cp:lastModifiedBy>
  <cp:revision>145</cp:revision>
  <dcterms:created xsi:type="dcterms:W3CDTF">2012-02-07T17:28:53Z</dcterms:created>
  <dcterms:modified xsi:type="dcterms:W3CDTF">2012-02-08T06:30:36Z</dcterms:modified>
</cp:coreProperties>
</file>