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1" r:id="rId3"/>
    <p:sldId id="345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42" r:id="rId23"/>
    <p:sldId id="343" r:id="rId24"/>
    <p:sldId id="344" r:id="rId2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B0F0"/>
    <a:srgbClr val="A6A6A6"/>
    <a:srgbClr val="FFFF66"/>
    <a:srgbClr val="CC3300"/>
    <a:srgbClr val="FF9933"/>
    <a:srgbClr val="FF33CC"/>
    <a:srgbClr val="66FF3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84005" autoAdjust="0"/>
  </p:normalViewPr>
  <p:slideViewPr>
    <p:cSldViewPr>
      <p:cViewPr>
        <p:scale>
          <a:sx n="101" d="100"/>
          <a:sy n="101" d="100"/>
        </p:scale>
        <p:origin x="-24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DA32154-D5D3-49CA-8919-ED1817062E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77CF80A-7368-494B-B045-ED5395A94C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1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9C4CAF-98CE-4B4B-B10E-3F0FC7A6A02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 buffers = vertex</a:t>
            </a:r>
            <a:r>
              <a:rPr lang="en-US" baseline="0" dirty="0" smtClean="0"/>
              <a:t> buffers</a:t>
            </a:r>
          </a:p>
          <a:p>
            <a:r>
              <a:rPr lang="en-US" baseline="0" dirty="0" smtClean="0"/>
              <a:t>Element buffers = index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</a:t>
            </a:r>
            <a:r>
              <a:rPr lang="en-US" baseline="0" dirty="0" smtClean="0"/>
              <a:t> compiling an OpenCL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3573B-6918-498B-B7E5-5BD8F9E708F9}" type="slidenum">
              <a:rPr lang="en-US"/>
              <a:pPr/>
              <a:t>10</a:t>
            </a:fld>
            <a:endParaRPr lang="en-US"/>
          </a:p>
        </p:txBody>
      </p:sp>
      <p:sp>
        <p:nvSpPr>
          <p:cNvPr id="28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it a pointer?  Is it an index into an array?  Is it a key into a map?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Moden</a:t>
            </a:r>
            <a:r>
              <a:rPr lang="en-US" dirty="0" smtClean="0"/>
              <a:t> desktop OpenGL has even more stages.</a:t>
            </a:r>
          </a:p>
          <a:p>
            <a:r>
              <a:rPr lang="en-US" dirty="0" smtClean="0"/>
              <a:t>In old desktop OpenGL,</a:t>
            </a:r>
            <a:r>
              <a:rPr lang="en-US" baseline="0" dirty="0" smtClean="0"/>
              <a:t> we could mix fixed and programmable vertex/fragment shading.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CF80A-7368-494B-B045-ED5395A94C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51C2117-5E01-4D5F-851D-FBBFF199E9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E17D74-E82D-4944-8D32-A57669F312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285A2-8232-4F13-BC2A-58A29B510B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8D3C82-491F-4F02-A89C-B40ED79CC8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72C570-AD5C-43F6-B650-9A25EFDF72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755EB3-214F-41CB-8AC1-28C1B3C77F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8FE5B2-0E7A-4F03-A0A4-74DF57191F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FD4BFB-3211-4503-92AD-E45A8DAC04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E5AA19-44CB-445D-9F06-B8698D97E2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5DB09-0BB3-4C6A-BE9D-8B5ED54745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904275-1EF4-4F06-A43A-5591606EEC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A7E55A4-E05A-4446-958F-1C32F51CFE4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1828800"/>
            <a:ext cx="6324600" cy="2209800"/>
          </a:xfrm>
        </p:spPr>
        <p:txBody>
          <a:bodyPr/>
          <a:lstStyle/>
          <a:p>
            <a:r>
              <a:rPr lang="en-US" sz="4600" dirty="0" smtClean="0"/>
              <a:t>Introduction to </a:t>
            </a:r>
            <a:r>
              <a:rPr lang="en-US" sz="4600" dirty="0" smtClean="0"/>
              <a:t>OpenGL</a:t>
            </a:r>
            <a:endParaRPr lang="en-US" sz="460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dirty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dirty="0"/>
              <a:t>CIS 565 - Spring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6" name="Picture 4" descr="C:\Data\Penn\565\2012 Spring\html\images\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0"/>
            <a:ext cx="6097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4800600" y="3505200"/>
            <a:ext cx="4191000" cy="1611313"/>
            <a:chOff x="3024" y="2208"/>
            <a:chExt cx="2640" cy="1015"/>
          </a:xfrm>
        </p:grpSpPr>
        <p:sp>
          <p:nvSpPr>
            <p:cNvPr id="273415" name="Text Box 7"/>
            <p:cNvSpPr txBox="1">
              <a:spLocks noChangeArrowheads="1"/>
            </p:cNvSpPr>
            <p:nvPr/>
          </p:nvSpPr>
          <p:spPr bwMode="auto">
            <a:xfrm>
              <a:off x="3024" y="2640"/>
              <a:ext cx="2640" cy="583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v</a:t>
              </a:r>
              <a:r>
                <a:rPr lang="en-US">
                  <a:solidFill>
                    <a:srgbClr val="CC3300"/>
                  </a:solidFill>
                </a:rPr>
                <a:t> is an opaque object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What is it under the hood?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CC3300"/>
                  </a:solidFill>
                </a:rPr>
                <a:t> How would you design this in C++?</a:t>
              </a:r>
            </a:p>
          </p:txBody>
        </p:sp>
        <p:sp>
          <p:nvSpPr>
            <p:cNvPr id="273416" name="Line 8"/>
            <p:cNvSpPr>
              <a:spLocks noChangeShapeType="1"/>
            </p:cNvSpPr>
            <p:nvPr/>
          </p:nvSpPr>
          <p:spPr bwMode="auto">
            <a:xfrm flipH="1" flipV="1">
              <a:off x="3648" y="2208"/>
              <a:ext cx="624" cy="43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3423" name="Group 15"/>
          <p:cNvGrpSpPr>
            <a:grpSpLocks/>
          </p:cNvGrpSpPr>
          <p:nvPr/>
        </p:nvGrpSpPr>
        <p:grpSpPr bwMode="auto">
          <a:xfrm>
            <a:off x="3657600" y="2549525"/>
            <a:ext cx="5410200" cy="727075"/>
            <a:chOff x="2304" y="1606"/>
            <a:chExt cx="3408" cy="458"/>
          </a:xfrm>
        </p:grpSpPr>
        <p:sp>
          <p:nvSpPr>
            <p:cNvPr id="273421" name="Text Box 13"/>
            <p:cNvSpPr txBox="1">
              <a:spLocks noChangeArrowheads="1"/>
            </p:cNvSpPr>
            <p:nvPr/>
          </p:nvSpPr>
          <p:spPr bwMode="auto">
            <a:xfrm>
              <a:off x="3072" y="1606"/>
              <a:ext cx="2640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OpenGL functions start with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</a:t>
              </a:r>
              <a:r>
                <a:rPr lang="en-US">
                  <a:solidFill>
                    <a:srgbClr val="CC3300"/>
                  </a:solidFill>
                </a:rPr>
                <a:t>.  Why?  How would you design this in C++?</a:t>
              </a:r>
            </a:p>
          </p:txBody>
        </p:sp>
        <p:sp>
          <p:nvSpPr>
            <p:cNvPr id="273422" name="Line 14"/>
            <p:cNvSpPr>
              <a:spLocks noChangeShapeType="1"/>
            </p:cNvSpPr>
            <p:nvPr/>
          </p:nvSpPr>
          <p:spPr bwMode="auto">
            <a:xfrm flipH="1">
              <a:off x="2304" y="1824"/>
              <a:ext cx="768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914400" y="38862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grpSp>
        <p:nvGrpSpPr>
          <p:cNvPr id="274438" name="Group 6"/>
          <p:cNvGrpSpPr>
            <a:grpSpLocks/>
          </p:cNvGrpSpPr>
          <p:nvPr/>
        </p:nvGrpSpPr>
        <p:grpSpPr bwMode="auto">
          <a:xfrm>
            <a:off x="5486400" y="2136775"/>
            <a:ext cx="3505200" cy="1673225"/>
            <a:chOff x="2640" y="2210"/>
            <a:chExt cx="2208" cy="1054"/>
          </a:xfrm>
        </p:grpSpPr>
        <p:sp>
          <p:nvSpPr>
            <p:cNvPr id="274439" name="Text Box 7"/>
            <p:cNvSpPr txBox="1">
              <a:spLocks noChangeArrowheads="1"/>
            </p:cNvSpPr>
            <p:nvPr/>
          </p:nvSpPr>
          <p:spPr bwMode="auto">
            <a:xfrm>
              <a:off x="3312" y="2210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Provide the shader’s</a:t>
              </a:r>
            </a:p>
            <a:p>
              <a:r>
                <a:rPr lang="en-US">
                  <a:solidFill>
                    <a:srgbClr val="CC3300"/>
                  </a:solidFill>
                </a:rPr>
                <a:t>source code</a:t>
              </a:r>
            </a:p>
          </p:txBody>
        </p:sp>
        <p:sp>
          <p:nvSpPr>
            <p:cNvPr id="274440" name="Line 8"/>
            <p:cNvSpPr>
              <a:spLocks noChangeShapeType="1"/>
            </p:cNvSpPr>
            <p:nvPr/>
          </p:nvSpPr>
          <p:spPr bwMode="auto">
            <a:xfrm flipH="1">
              <a:off x="2640" y="2640"/>
              <a:ext cx="672" cy="62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6553200" y="44196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Where should the</a:t>
            </a:r>
          </a:p>
          <a:p>
            <a:r>
              <a:rPr lang="en-US">
                <a:solidFill>
                  <a:srgbClr val="CC3300"/>
                </a:solidFill>
              </a:rPr>
              <a:t>source come from?</a:t>
            </a:r>
          </a:p>
        </p:txBody>
      </p:sp>
      <p:grpSp>
        <p:nvGrpSpPr>
          <p:cNvPr id="274446" name="Group 14"/>
          <p:cNvGrpSpPr>
            <a:grpSpLocks/>
          </p:cNvGrpSpPr>
          <p:nvPr/>
        </p:nvGrpSpPr>
        <p:grpSpPr bwMode="auto">
          <a:xfrm>
            <a:off x="3124200" y="4114800"/>
            <a:ext cx="5867400" cy="1752600"/>
            <a:chOff x="1968" y="2592"/>
            <a:chExt cx="3696" cy="1104"/>
          </a:xfrm>
        </p:grpSpPr>
        <p:sp>
          <p:nvSpPr>
            <p:cNvPr id="274444" name="Text Box 12"/>
            <p:cNvSpPr txBox="1">
              <a:spLocks noChangeArrowheads="1"/>
            </p:cNvSpPr>
            <p:nvPr/>
          </p:nvSpPr>
          <p:spPr bwMode="auto">
            <a:xfrm>
              <a:off x="4128" y="3286"/>
              <a:ext cx="153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can we pass more than one string?</a:t>
              </a:r>
            </a:p>
          </p:txBody>
        </p:sp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2160" cy="76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914400" y="43434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6553200" y="25908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Compile, but what does the driver really do?</a:t>
            </a:r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 flipH="1">
            <a:off x="5715000" y="34290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914400" y="4876800"/>
            <a:ext cx="5867400" cy="838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6553200" y="3311525"/>
            <a:ext cx="24384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check for error. Again, how would you design this in C++?</a:t>
            </a:r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 flipH="1">
            <a:off x="5867400" y="4038600"/>
            <a:ext cx="68580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491" name="Group 11"/>
          <p:cNvGrpSpPr>
            <a:grpSpLocks/>
          </p:cNvGrpSpPr>
          <p:nvPr/>
        </p:nvGrpSpPr>
        <p:grpSpPr bwMode="auto">
          <a:xfrm>
            <a:off x="5334000" y="5562600"/>
            <a:ext cx="3657600" cy="1143000"/>
            <a:chOff x="3360" y="3504"/>
            <a:chExt cx="2304" cy="720"/>
          </a:xfrm>
        </p:grpSpPr>
        <p:sp>
          <p:nvSpPr>
            <p:cNvPr id="276489" name="Text Box 9"/>
            <p:cNvSpPr txBox="1">
              <a:spLocks noChangeArrowheads="1"/>
            </p:cNvSpPr>
            <p:nvPr/>
          </p:nvSpPr>
          <p:spPr bwMode="auto">
            <a:xfrm>
              <a:off x="3408" y="3814"/>
              <a:ext cx="2256" cy="410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Calling </a:t>
              </a:r>
              <a:r>
                <a:rPr lang="en-US">
                  <a:solidFill>
                    <a:srgbClr val="CC3300"/>
                  </a:solidFill>
                  <a:latin typeface="Courier New" pitchFamily="49" charset="0"/>
                </a:rPr>
                <a:t>glGet*</a:t>
              </a:r>
              <a:r>
                <a:rPr lang="en-US">
                  <a:solidFill>
                    <a:srgbClr val="CC3300"/>
                  </a:solidFill>
                </a:rPr>
                <a:t> has performance implications.  Why?</a:t>
              </a:r>
            </a:p>
          </p:txBody>
        </p:sp>
        <p:sp>
          <p:nvSpPr>
            <p:cNvPr id="276490" name="Line 10"/>
            <p:cNvSpPr>
              <a:spLocks noChangeShapeType="1"/>
            </p:cNvSpPr>
            <p:nvPr/>
          </p:nvSpPr>
          <p:spPr bwMode="auto">
            <a:xfrm flipH="1" flipV="1">
              <a:off x="3360" y="3504"/>
              <a:ext cx="336" cy="288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1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914400" y="61722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6553200" y="4648200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Good developers also cleanup resources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 flipH="1">
            <a:off x="5867400" y="5299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914400" y="3886200"/>
            <a:ext cx="5867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6477000" y="24384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A program needs </a:t>
            </a:r>
            <a:r>
              <a:rPr lang="en-US" dirty="0" smtClean="0">
                <a:solidFill>
                  <a:srgbClr val="CC3300"/>
                </a:solidFill>
              </a:rPr>
              <a:t>a </a:t>
            </a:r>
            <a:r>
              <a:rPr lang="en-US" dirty="0">
                <a:solidFill>
                  <a:srgbClr val="CC3300"/>
                </a:solidFill>
              </a:rPr>
              <a:t>vertex and fragment shader</a:t>
            </a:r>
          </a:p>
        </p:txBody>
      </p:sp>
      <p:sp>
        <p:nvSpPr>
          <p:cNvPr id="280583" name="Line 7"/>
          <p:cNvSpPr>
            <a:spLocks noChangeShapeType="1"/>
          </p:cNvSpPr>
          <p:nvPr/>
        </p:nvSpPr>
        <p:spPr bwMode="auto">
          <a:xfrm flipH="1">
            <a:off x="5638800" y="30892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914400" y="4572000"/>
            <a:ext cx="586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914400" y="5181600"/>
            <a:ext cx="58674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Programs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f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(GL_FRAGMENT_SHADER);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glAttachShader</a:t>
            </a:r>
            <a:r>
              <a:rPr lang="en-US" sz="1400">
                <a:latin typeface="Courier New" pitchFamily="49" charset="0"/>
              </a:rPr>
              <a:t>(p, f);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linked;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(p, GL_LINK_STATUS, &amp;linked);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linked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glDeleteProgram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Link a shader program:</a:t>
            </a:r>
          </a:p>
          <a:p>
            <a:endParaRPr lang="en-US"/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477000" y="36163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Be a good developer again</a:t>
            </a:r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 flipH="1">
            <a:off x="5638800" y="4267200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914400" y="3352800"/>
            <a:ext cx="5867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Shader Programs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solidFill>
                <a:srgbClr val="CC0066"/>
              </a:solidFill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glDraw*</a:t>
            </a:r>
            <a:r>
              <a:rPr lang="en-US" sz="1400">
                <a:latin typeface="Courier New" pitchFamily="49" charset="0"/>
              </a:rPr>
              <a:t>();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* because there are lots of draw functions</a:t>
            </a:r>
            <a:endParaRPr lang="en-US" sz="1400">
              <a:latin typeface="Courier New" pitchFamily="49" charset="0"/>
            </a:endParaRP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1600200" y="4191000"/>
            <a:ext cx="6400800" cy="14747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CC3300"/>
                </a:solidFill>
              </a:rPr>
              <a:t>Part of the current state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you draw different objects with different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What is the cost of using multiple shaders?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How do </a:t>
            </a:r>
            <a:r>
              <a:rPr lang="en-US" dirty="0" smtClean="0">
                <a:solidFill>
                  <a:srgbClr val="CC3300"/>
                </a:solidFill>
              </a:rPr>
              <a:t>we </a:t>
            </a:r>
            <a:r>
              <a:rPr lang="en-US" dirty="0">
                <a:solidFill>
                  <a:srgbClr val="CC3300"/>
                </a:solidFill>
              </a:rPr>
              <a:t>reduce the cost?</a:t>
            </a:r>
          </a:p>
          <a:p>
            <a:pPr lvl="1">
              <a:buFontTx/>
              <a:buChar char="•"/>
            </a:pPr>
            <a:r>
              <a:rPr lang="en-US" dirty="0">
                <a:solidFill>
                  <a:srgbClr val="CC3300"/>
                </a:solidFill>
              </a:rPr>
              <a:t> Hint:  write more CPU code – really.</a:t>
            </a:r>
          </a:p>
        </p:txBody>
      </p:sp>
      <p:sp>
        <p:nvSpPr>
          <p:cNvPr id="283655" name="Line 7"/>
          <p:cNvSpPr>
            <a:spLocks noChangeShapeType="1"/>
          </p:cNvSpPr>
          <p:nvPr/>
        </p:nvSpPr>
        <p:spPr bwMode="auto">
          <a:xfrm flipH="1" flipV="1">
            <a:off x="4495800" y="3505200"/>
            <a:ext cx="228600" cy="6858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Announcements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r>
              <a:rPr lang="en-US" dirty="0"/>
              <a:t>Homework 4</a:t>
            </a:r>
            <a:r>
              <a:rPr lang="en-US" dirty="0" smtClean="0"/>
              <a:t> due 04/02</a:t>
            </a:r>
            <a:endParaRPr lang="en-US" dirty="0"/>
          </a:p>
          <a:p>
            <a:pPr eaLnBrk="1" hangingPunct="1"/>
            <a:r>
              <a:rPr lang="en-US" dirty="0" smtClean="0"/>
              <a:t>Project Midpoint Presentations – 04/02</a:t>
            </a:r>
          </a:p>
          <a:p>
            <a:pPr eaLnBrk="1" hangingPunct="1"/>
            <a:r>
              <a:rPr lang="en-US" dirty="0" smtClean="0"/>
              <a:t>Homework 5 released 04/09</a:t>
            </a:r>
          </a:p>
          <a:p>
            <a:pPr eaLnBrk="1" hangingPunct="1"/>
            <a:r>
              <a:rPr lang="en-US" i="1" dirty="0" smtClean="0">
                <a:solidFill>
                  <a:srgbClr val="FF6600"/>
                </a:solidFill>
              </a:rPr>
              <a:t>Question</a:t>
            </a:r>
            <a:r>
              <a:rPr lang="en-US" dirty="0" smtClean="0"/>
              <a:t>: Potential changes in CIS 565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914400" y="3546475"/>
            <a:ext cx="6096000" cy="644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477000" y="1981200"/>
            <a:ext cx="2438400" cy="9255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Each </a:t>
            </a:r>
            <a:r>
              <a:rPr lang="en-US" i="1">
                <a:solidFill>
                  <a:srgbClr val="CC3300"/>
                </a:solidFill>
              </a:rPr>
              <a:t>active</a:t>
            </a:r>
            <a:r>
              <a:rPr lang="en-US">
                <a:solidFill>
                  <a:srgbClr val="CC3300"/>
                </a:solidFill>
              </a:rPr>
              <a:t> uniform has an integer index location.</a:t>
            </a:r>
          </a:p>
        </p:txBody>
      </p:sp>
      <p:sp>
        <p:nvSpPr>
          <p:cNvPr id="285702" name="Line 6"/>
          <p:cNvSpPr>
            <a:spLocks noChangeShapeType="1"/>
          </p:cNvSpPr>
          <p:nvPr/>
        </p:nvSpPr>
        <p:spPr bwMode="auto">
          <a:xfrm flipH="1">
            <a:off x="5638800" y="2632075"/>
            <a:ext cx="8382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914400" y="4613275"/>
            <a:ext cx="6096000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152400" y="5597525"/>
            <a:ext cx="2438400" cy="65087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mat4</a:t>
            </a:r>
            <a:r>
              <a:rPr lang="en-US">
                <a:solidFill>
                  <a:srgbClr val="CC3300"/>
                </a:solidFill>
              </a:rPr>
              <a:t> is part of the C++ GLM library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V="1">
            <a:off x="533400" y="4800600"/>
            <a:ext cx="381000" cy="838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/>
              <a:t>GLM:  http://www.g-truc.net/project-0016.html#menu </a:t>
            </a:r>
          </a:p>
        </p:txBody>
      </p:sp>
    </p:spTree>
    <p:extLst>
      <p:ext uri="{BB962C8B-B14F-4D97-AF65-F5344CB8AC3E}">
        <p14:creationId xmlns:p14="http://schemas.microsoft.com/office/powerpoint/2010/main" val="16642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914400" y="4918075"/>
            <a:ext cx="6096000" cy="568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152400" y="55816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Uniforms can be changed as often as needed, but are constant during a draw call</a:t>
            </a:r>
          </a:p>
        </p:txBody>
      </p:sp>
      <p:grpSp>
        <p:nvGrpSpPr>
          <p:cNvPr id="287754" name="Group 10"/>
          <p:cNvGrpSpPr>
            <a:grpSpLocks/>
          </p:cNvGrpSpPr>
          <p:nvPr/>
        </p:nvGrpSpPr>
        <p:grpSpPr bwMode="auto">
          <a:xfrm>
            <a:off x="3048000" y="5186363"/>
            <a:ext cx="2895600" cy="909637"/>
            <a:chOff x="1920" y="3120"/>
            <a:chExt cx="1824" cy="573"/>
          </a:xfrm>
        </p:grpSpPr>
        <p:sp>
          <p:nvSpPr>
            <p:cNvPr id="287752" name="Text Box 8"/>
            <p:cNvSpPr txBox="1">
              <a:spLocks noChangeArrowheads="1"/>
            </p:cNvSpPr>
            <p:nvPr/>
          </p:nvSpPr>
          <p:spPr bwMode="auto">
            <a:xfrm>
              <a:off x="1920" y="3456"/>
              <a:ext cx="1824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Not transposing the matrix</a:t>
              </a:r>
            </a:p>
          </p:txBody>
        </p:sp>
        <p:sp>
          <p:nvSpPr>
            <p:cNvPr id="287753" name="Line 9"/>
            <p:cNvSpPr>
              <a:spLocks noChangeShapeType="1"/>
            </p:cNvSpPr>
            <p:nvPr/>
          </p:nvSpPr>
          <p:spPr bwMode="auto">
            <a:xfrm flipV="1">
              <a:off x="2544" y="3120"/>
              <a:ext cx="0" cy="33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4648200" y="4343400"/>
            <a:ext cx="42672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</a:t>
            </a:r>
            <a:r>
              <a:rPr lang="en-US">
                <a:solidFill>
                  <a:srgbClr val="CC3300"/>
                </a:solidFill>
              </a:rPr>
              <a:t> for all sorts of datatypes</a:t>
            </a:r>
          </a:p>
        </p:txBody>
      </p:sp>
      <p:sp>
        <p:nvSpPr>
          <p:cNvPr id="287756" name="Line 12"/>
          <p:cNvSpPr>
            <a:spLocks noChangeShapeType="1"/>
          </p:cNvSpPr>
          <p:nvPr/>
        </p:nvSpPr>
        <p:spPr bwMode="auto">
          <a:xfrm flipH="1">
            <a:off x="3276600" y="4495800"/>
            <a:ext cx="137160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Rectangle 12"/>
          <p:cNvSpPr>
            <a:spLocks noChangeArrowheads="1"/>
          </p:cNvSpPr>
          <p:nvPr/>
        </p:nvSpPr>
        <p:spPr bwMode="auto">
          <a:xfrm>
            <a:off x="914400" y="4343400"/>
            <a:ext cx="1828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4267200" y="3657600"/>
            <a:ext cx="3810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Uniforms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914400" y="2590800"/>
            <a:ext cx="6629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p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glCreateProgram</a:t>
            </a:r>
            <a:r>
              <a:rPr lang="en-US" sz="1400">
                <a:latin typeface="Courier New" pitchFamily="49" charset="0"/>
              </a:rPr>
              <a:t>();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glLinkProgram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m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“u_modelViewMatrix”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</a:rPr>
              <a:t>l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glGetUniformLocation</a:t>
            </a:r>
            <a:r>
              <a:rPr lang="en-US" sz="1400">
                <a:latin typeface="Courier New" pitchFamily="49" charset="0"/>
              </a:rPr>
              <a:t>(p, </a:t>
            </a:r>
            <a:r>
              <a:rPr lang="en-US" sz="1400" b="1">
                <a:latin typeface="Courier New" pitchFamily="49" charset="0"/>
              </a:rPr>
              <a:t>“u_lightMap”</a:t>
            </a:r>
            <a:r>
              <a:rPr lang="en-US" sz="140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glUseProgram</a:t>
            </a:r>
            <a:r>
              <a:rPr lang="en-US" sz="1400">
                <a:latin typeface="Courier New" pitchFamily="49" charset="0"/>
              </a:rPr>
              <a:t>(p);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mat4</a:t>
            </a:r>
            <a:r>
              <a:rPr lang="en-US" sz="1400">
                <a:latin typeface="Courier New" pitchFamily="49" charset="0"/>
              </a:rPr>
              <a:t> matrix = </a:t>
            </a: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glUniformMatrix4fv</a:t>
            </a:r>
            <a:r>
              <a:rPr lang="en-US" sz="1400">
                <a:latin typeface="Courier New" pitchFamily="49" charset="0"/>
              </a:rPr>
              <a:t>(m, 1, GL_FALSE, &amp;matrix[0][0]);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glUniform1i</a:t>
            </a:r>
            <a:r>
              <a:rPr lang="en-US" sz="1400">
                <a:latin typeface="Courier New" pitchFamily="49" charset="0"/>
              </a:rPr>
              <a:t>(l, 0);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291854" name="Text Box 14"/>
          <p:cNvSpPr txBox="1">
            <a:spLocks noChangeArrowheads="1"/>
          </p:cNvSpPr>
          <p:nvPr/>
        </p:nvSpPr>
        <p:spPr bwMode="auto">
          <a:xfrm>
            <a:off x="5181600" y="4419600"/>
            <a:ext cx="3581400" cy="37623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C3300"/>
                </a:solidFill>
              </a:rPr>
              <a:t>Why not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glUniform*(p, …)</a:t>
            </a:r>
            <a:r>
              <a:rPr lang="en-US">
                <a:solidFill>
                  <a:srgbClr val="CC3300"/>
                </a:solidFill>
              </a:rPr>
              <a:t>?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 flipH="1" flipV="1">
            <a:off x="4495800" y="4114800"/>
            <a:ext cx="68580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 flipH="1" flipV="1">
            <a:off x="2819400" y="4572000"/>
            <a:ext cx="2362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en-US" dirty="0" smtClean="0"/>
              <a:t>Today: OpenGL shaders and uniforms</a:t>
            </a:r>
          </a:p>
          <a:p>
            <a:r>
              <a:rPr lang="en-US" dirty="0" smtClean="0"/>
              <a:t>Later: efficient buffer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Is a C-based API</a:t>
            </a:r>
          </a:p>
          <a:p>
            <a:r>
              <a:rPr lang="en-US" dirty="0"/>
              <a:t>Is cross platform</a:t>
            </a:r>
          </a:p>
          <a:p>
            <a:r>
              <a:rPr lang="en-US" dirty="0"/>
              <a:t>Is run by the </a:t>
            </a:r>
            <a:r>
              <a:rPr lang="en-US" i="1" dirty="0">
                <a:solidFill>
                  <a:srgbClr val="CC3300"/>
                </a:solidFill>
              </a:rPr>
              <a:t>ARB</a:t>
            </a:r>
            <a:r>
              <a:rPr lang="en-US" dirty="0"/>
              <a:t>:  Architecture Review Board</a:t>
            </a:r>
          </a:p>
          <a:p>
            <a:r>
              <a:rPr lang="en-US" dirty="0"/>
              <a:t>Hides the device driver details</a:t>
            </a:r>
          </a:p>
          <a:p>
            <a:r>
              <a:rPr lang="en-US" dirty="0"/>
              <a:t>OpenGL </a:t>
            </a:r>
            <a:r>
              <a:rPr lang="en-US" dirty="0" smtClean="0"/>
              <a:t>vs. </a:t>
            </a:r>
            <a:r>
              <a:rPr lang="en-US" dirty="0"/>
              <a:t>Direct3D</a:t>
            </a:r>
          </a:p>
          <a:p>
            <a:pPr lvl="1"/>
            <a:r>
              <a:rPr lang="en-US" dirty="0"/>
              <a:t>Not going </a:t>
            </a:r>
            <a:r>
              <a:rPr lang="en-US" dirty="0" smtClean="0"/>
              <a:t>there</a:t>
            </a:r>
            <a:endParaRPr lang="en-US" dirty="0"/>
          </a:p>
          <a:p>
            <a:endParaRPr lang="en-US" dirty="0"/>
          </a:p>
        </p:txBody>
      </p:sp>
      <p:pic>
        <p:nvPicPr>
          <p:cNvPr id="266245" name="Picture 5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r>
              <a:rPr lang="en-US" dirty="0"/>
              <a:t>We are using GL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fixed function vertex and fragment shading</a:t>
            </a:r>
          </a:p>
          <a:p>
            <a:pPr lvl="1"/>
            <a:r>
              <a:rPr lang="en-US" dirty="0"/>
              <a:t>No legacy API calls: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glRotatef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glTexEnvf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AlphaFunc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>
                <a:latin typeface="Courier New" pitchFamily="49" charset="0"/>
              </a:rPr>
              <a:t>…</a:t>
            </a: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92868" name="Picture 4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2875" name="Group 11"/>
          <p:cNvGrpSpPr>
            <a:grpSpLocks/>
          </p:cNvGrpSpPr>
          <p:nvPr/>
        </p:nvGrpSpPr>
        <p:grpSpPr bwMode="auto">
          <a:xfrm>
            <a:off x="3733800" y="4957763"/>
            <a:ext cx="4191000" cy="376237"/>
            <a:chOff x="2688" y="3072"/>
            <a:chExt cx="2640" cy="237"/>
          </a:xfrm>
        </p:grpSpPr>
        <p:sp>
          <p:nvSpPr>
            <p:cNvPr id="292870" name="Text Box 6"/>
            <p:cNvSpPr txBox="1">
              <a:spLocks noChangeArrowheads="1"/>
            </p:cNvSpPr>
            <p:nvPr/>
          </p:nvSpPr>
          <p:spPr bwMode="auto">
            <a:xfrm>
              <a:off x="2976" y="3072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Why was the alpha test remove?</a:t>
              </a:r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 flipH="1">
              <a:off x="2688" y="3168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876" name="Group 12"/>
          <p:cNvGrpSpPr>
            <a:grpSpLocks/>
          </p:cNvGrpSpPr>
          <p:nvPr/>
        </p:nvGrpSpPr>
        <p:grpSpPr bwMode="auto">
          <a:xfrm>
            <a:off x="3733800" y="4500563"/>
            <a:ext cx="4191000" cy="376237"/>
            <a:chOff x="2688" y="2784"/>
            <a:chExt cx="2640" cy="237"/>
          </a:xfrm>
        </p:grpSpPr>
        <p:sp>
          <p:nvSpPr>
            <p:cNvPr id="292873" name="Text Box 9"/>
            <p:cNvSpPr txBox="1">
              <a:spLocks noChangeArrowheads="1"/>
            </p:cNvSpPr>
            <p:nvPr/>
          </p:nvSpPr>
          <p:spPr bwMode="auto">
            <a:xfrm>
              <a:off x="2976" y="2784"/>
              <a:ext cx="2352" cy="237"/>
            </a:xfrm>
            <a:prstGeom prst="rect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</a:rPr>
                <a:t>Recall the fixed function light map</a:t>
              </a:r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 flipH="1">
              <a:off x="2688" y="2880"/>
              <a:ext cx="288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4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</a:t>
            </a:r>
          </a:p>
        </p:txBody>
      </p:sp>
      <p:grpSp>
        <p:nvGrpSpPr>
          <p:cNvPr id="267274" name="Group 10"/>
          <p:cNvGrpSpPr>
            <a:grpSpLocks/>
          </p:cNvGrpSpPr>
          <p:nvPr/>
        </p:nvGrpSpPr>
        <p:grpSpPr bwMode="auto">
          <a:xfrm>
            <a:off x="3375025" y="3016250"/>
            <a:ext cx="2393950" cy="1708150"/>
            <a:chOff x="1526" y="2640"/>
            <a:chExt cx="1508" cy="1076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26" y="3479"/>
              <a:ext cx="149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GPU</a:t>
              </a:r>
            </a:p>
          </p:txBody>
        </p:sp>
        <p:sp>
          <p:nvSpPr>
            <p:cNvPr id="267271" name="Text Box 7"/>
            <p:cNvSpPr txBox="1">
              <a:spLocks noChangeArrowheads="1"/>
            </p:cNvSpPr>
            <p:nvPr/>
          </p:nvSpPr>
          <p:spPr bwMode="auto">
            <a:xfrm>
              <a:off x="1526" y="3216"/>
              <a:ext cx="1498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Device Driver</a:t>
              </a:r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1536" y="2928"/>
              <a:ext cx="1498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OpenGL API</a:t>
              </a:r>
            </a:p>
          </p:txBody>
        </p:sp>
        <p:sp>
          <p:nvSpPr>
            <p:cNvPr id="267273" name="Text Box 9"/>
            <p:cNvSpPr txBox="1">
              <a:spLocks noChangeArrowheads="1"/>
            </p:cNvSpPr>
            <p:nvPr/>
          </p:nvSpPr>
          <p:spPr bwMode="auto">
            <a:xfrm>
              <a:off x="1536" y="2640"/>
              <a:ext cx="1498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Application</a:t>
              </a:r>
            </a:p>
          </p:txBody>
        </p:sp>
      </p:grpSp>
      <p:sp>
        <p:nvSpPr>
          <p:cNvPr id="26727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Software stack:</a:t>
            </a:r>
          </a:p>
          <a:p>
            <a:endParaRPr lang="en-US"/>
          </a:p>
        </p:txBody>
      </p:sp>
      <p:pic>
        <p:nvPicPr>
          <p:cNvPr id="267276" name="Picture 12" descr="openg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6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268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dirty="0"/>
              <a:t>Major objects:</a:t>
            </a:r>
          </a:p>
          <a:p>
            <a:endParaRPr lang="en-US" dirty="0"/>
          </a:p>
        </p:txBody>
      </p:sp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1431925" y="27432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Programs</a:t>
            </a:r>
          </a:p>
        </p:txBody>
      </p:sp>
      <p:sp>
        <p:nvSpPr>
          <p:cNvPr id="268300" name="Text Box 12"/>
          <p:cNvSpPr txBox="1">
            <a:spLocks noChangeArrowheads="1"/>
          </p:cNvSpPr>
          <p:nvPr/>
        </p:nvSpPr>
        <p:spPr bwMode="auto">
          <a:xfrm>
            <a:off x="1812925" y="4648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Textures</a:t>
            </a:r>
          </a:p>
        </p:txBody>
      </p:sp>
      <p:sp>
        <p:nvSpPr>
          <p:cNvPr id="268301" name="Text Box 13"/>
          <p:cNvSpPr txBox="1">
            <a:spLocks noChangeArrowheads="1"/>
          </p:cNvSpPr>
          <p:nvPr/>
        </p:nvSpPr>
        <p:spPr bwMode="auto">
          <a:xfrm>
            <a:off x="1508125" y="3962400"/>
            <a:ext cx="2378075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Framebuffers</a:t>
            </a:r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1812925" y="33528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Shader Objects</a:t>
            </a:r>
          </a:p>
        </p:txBody>
      </p:sp>
      <p:sp>
        <p:nvSpPr>
          <p:cNvPr id="268304" name="Text Box 16"/>
          <p:cNvSpPr txBox="1">
            <a:spLocks noChangeArrowheads="1"/>
          </p:cNvSpPr>
          <p:nvPr/>
        </p:nvSpPr>
        <p:spPr bwMode="auto">
          <a:xfrm>
            <a:off x="5241925" y="3429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Array </a:t>
            </a:r>
            <a:r>
              <a:rPr lang="en-US" dirty="0"/>
              <a:t>Buffers</a:t>
            </a:r>
          </a:p>
        </p:txBody>
      </p:sp>
      <p:sp>
        <p:nvSpPr>
          <p:cNvPr id="268305" name="Text Box 17"/>
          <p:cNvSpPr txBox="1">
            <a:spLocks noChangeArrowheads="1"/>
          </p:cNvSpPr>
          <p:nvPr/>
        </p:nvSpPr>
        <p:spPr bwMode="auto">
          <a:xfrm>
            <a:off x="4768850" y="5100638"/>
            <a:ext cx="2378075" cy="3762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Fixed Function State</a:t>
            </a: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5241925" y="38862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/>
              <a:t>Element </a:t>
            </a:r>
            <a:r>
              <a:rPr lang="en-US" dirty="0"/>
              <a:t>Buffers</a:t>
            </a:r>
          </a:p>
        </p:txBody>
      </p:sp>
      <p:sp>
        <p:nvSpPr>
          <p:cNvPr id="268307" name="Text Box 19"/>
          <p:cNvSpPr txBox="1">
            <a:spLocks noChangeArrowheads="1"/>
          </p:cNvSpPr>
          <p:nvPr/>
        </p:nvSpPr>
        <p:spPr bwMode="auto">
          <a:xfrm>
            <a:off x="4768850" y="45720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Pixel Buffers</a:t>
            </a: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812925" y="5105400"/>
            <a:ext cx="2378075" cy="376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err="1" smtClean="0"/>
              <a:t>Renderbuffers</a:t>
            </a:r>
            <a:endParaRPr lang="en-US" dirty="0"/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457200" y="5791200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2600"/>
              <a:t>We are not covering everything.  Just surveying the most relevant parts for writing GLSL shaders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600"/>
          </a:p>
        </p:txBody>
      </p:sp>
      <p:pic>
        <p:nvPicPr>
          <p:cNvPr id="268310" name="Picture 22" descr="opengl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533400"/>
            <a:ext cx="2095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4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Shaders</a:t>
            </a: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 i="1">
                <a:solidFill>
                  <a:srgbClr val="CC3300"/>
                </a:solidFill>
              </a:rPr>
              <a:t>Shader object</a:t>
            </a:r>
            <a:r>
              <a:rPr lang="en-US"/>
              <a:t>:  an individual vertex, fragment, etc. shader</a:t>
            </a:r>
          </a:p>
          <a:p>
            <a:pPr lvl="1"/>
            <a:r>
              <a:rPr lang="en-US"/>
              <a:t>Are provided shader source code as a string</a:t>
            </a:r>
          </a:p>
          <a:p>
            <a:pPr lvl="1"/>
            <a:r>
              <a:rPr lang="en-US"/>
              <a:t>Are compiled</a:t>
            </a:r>
          </a:p>
          <a:p>
            <a:r>
              <a:rPr lang="en-US">
                <a:solidFill>
                  <a:srgbClr val="CC3300"/>
                </a:solidFill>
              </a:rPr>
              <a:t>Shader program</a:t>
            </a:r>
            <a:r>
              <a:rPr lang="en-US"/>
              <a:t>:  Multiple shader objects linked together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Shader Objects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14400" y="2590800"/>
            <a:ext cx="6172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const char</a:t>
            </a:r>
            <a:r>
              <a:rPr lang="en-US" sz="1400">
                <a:latin typeface="Courier New" pitchFamily="49" charset="0"/>
              </a:rPr>
              <a:t> *source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sourceLength = 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GLuint</a:t>
            </a:r>
            <a:r>
              <a:rPr lang="en-US" sz="1400">
                <a:latin typeface="Courier New" pitchFamily="49" charset="0"/>
              </a:rPr>
              <a:t> v = </a:t>
            </a: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glCreateShader</a:t>
            </a:r>
            <a:r>
              <a:rPr lang="en-US" sz="1400">
                <a:latin typeface="Courier New" pitchFamily="49" charset="0"/>
              </a:rPr>
              <a:t>(GL_VERTEX_SHADER);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glShaderSource</a:t>
            </a:r>
            <a:r>
              <a:rPr lang="en-US" sz="1400">
                <a:latin typeface="Courier New" pitchFamily="49" charset="0"/>
              </a:rPr>
              <a:t>(v, 1, &amp;source, &amp;sourceLength);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glCompileShader</a:t>
            </a:r>
            <a:r>
              <a:rPr lang="en-US" sz="1400">
                <a:latin typeface="Courier New" pitchFamily="49" charset="0"/>
              </a:rPr>
              <a:t>(v);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GLint</a:t>
            </a:r>
            <a:r>
              <a:rPr lang="en-US" sz="1400">
                <a:latin typeface="Courier New" pitchFamily="49" charset="0"/>
              </a:rPr>
              <a:t> compiled;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glGetShaderiv</a:t>
            </a:r>
            <a:r>
              <a:rPr lang="en-US" sz="1400">
                <a:latin typeface="Courier New" pitchFamily="49" charset="0"/>
              </a:rPr>
              <a:t>(v, GL_COMPILE_STATUS, &amp;compiled);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success:  compiled == GL_TRUE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400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9900"/>
                </a:solidFill>
                <a:latin typeface="Courier New" pitchFamily="49" charset="0"/>
              </a:rPr>
              <a:t>//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CC0066"/>
                </a:solidFill>
                <a:latin typeface="Courier New" pitchFamily="49" charset="0"/>
              </a:rPr>
              <a:t>glDeleteShader</a:t>
            </a:r>
            <a:r>
              <a:rPr lang="en-US" sz="1400">
                <a:latin typeface="Courier New" pitchFamily="49" charset="0"/>
              </a:rPr>
              <a:t>(v);</a:t>
            </a:r>
            <a:endParaRPr lang="en-US" sz="140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/>
            <a:endParaRPr lang="en-US" sz="1400">
              <a:latin typeface="Courier New" pitchFamily="49" charset="0"/>
            </a:endParaRPr>
          </a:p>
        </p:txBody>
      </p:sp>
      <p:sp>
        <p:nvSpPr>
          <p:cNvPr id="272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  <a:noFill/>
          <a:ln/>
        </p:spPr>
        <p:txBody>
          <a:bodyPr/>
          <a:lstStyle/>
          <a:p>
            <a:r>
              <a:rPr lang="en-US"/>
              <a:t>Compile a shader object: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9993</TotalTime>
  <Words>1285</Words>
  <Application>Microsoft Office PowerPoint</Application>
  <PresentationFormat>On-screen Show (4:3)</PresentationFormat>
  <Paragraphs>331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Pixel</vt:lpstr>
      <vt:lpstr>Introduction to OpenGL</vt:lpstr>
      <vt:lpstr>Announcements</vt:lpstr>
      <vt:lpstr>Agenda</vt:lpstr>
      <vt:lpstr>OpenGL</vt:lpstr>
      <vt:lpstr>OpenGL</vt:lpstr>
      <vt:lpstr>OpenGL</vt:lpstr>
      <vt:lpstr>OpenGL</vt:lpstr>
      <vt:lpstr>Shaders</vt:lpstr>
      <vt:lpstr>Shader Objects</vt:lpstr>
      <vt:lpstr>Shader Objects</vt:lpstr>
      <vt:lpstr>Shader Objects</vt:lpstr>
      <vt:lpstr>Shader Objects</vt:lpstr>
      <vt:lpstr>Shader Objects</vt:lpstr>
      <vt:lpstr>Shader Objects</vt:lpstr>
      <vt:lpstr>Shader Programs</vt:lpstr>
      <vt:lpstr>Shader Programs</vt:lpstr>
      <vt:lpstr>Shader Programs</vt:lpstr>
      <vt:lpstr>Shader Programs</vt:lpstr>
      <vt:lpstr>Using Shader Programs</vt:lpstr>
      <vt:lpstr>Uniforms</vt:lpstr>
      <vt:lpstr>Uniforms</vt:lpstr>
      <vt:lpstr>Uniforms</vt:lpstr>
      <vt:lpstr>Uniforms</vt:lpstr>
      <vt:lpstr>Uniforms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115</cp:revision>
  <cp:lastPrinted>2012-02-19T23:03:55Z</cp:lastPrinted>
  <dcterms:created xsi:type="dcterms:W3CDTF">2011-01-14T02:17:40Z</dcterms:created>
  <dcterms:modified xsi:type="dcterms:W3CDTF">2012-03-26T10:55:41Z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